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472" r:id="rId3"/>
    <p:sldId id="476" r:id="rId4"/>
    <p:sldId id="259" r:id="rId5"/>
    <p:sldId id="268" r:id="rId6"/>
    <p:sldId id="475" r:id="rId7"/>
    <p:sldId id="258" r:id="rId8"/>
    <p:sldId id="267" r:id="rId9"/>
    <p:sldId id="260" r:id="rId10"/>
    <p:sldId id="481" r:id="rId11"/>
    <p:sldId id="261" r:id="rId12"/>
    <p:sldId id="491" r:id="rId13"/>
    <p:sldId id="272" r:id="rId14"/>
    <p:sldId id="469" r:id="rId15"/>
    <p:sldId id="474" r:id="rId16"/>
    <p:sldId id="482" r:id="rId17"/>
    <p:sldId id="263" r:id="rId18"/>
    <p:sldId id="471" r:id="rId19"/>
    <p:sldId id="265" r:id="rId20"/>
    <p:sldId id="266" r:id="rId21"/>
    <p:sldId id="478" r:id="rId22"/>
    <p:sldId id="479" r:id="rId23"/>
    <p:sldId id="270" r:id="rId24"/>
    <p:sldId id="483" r:id="rId25"/>
    <p:sldId id="271" r:id="rId26"/>
    <p:sldId id="484" r:id="rId27"/>
    <p:sldId id="477" r:id="rId28"/>
    <p:sldId id="468" r:id="rId29"/>
    <p:sldId id="486" r:id="rId30"/>
    <p:sldId id="487" r:id="rId31"/>
    <p:sldId id="488" r:id="rId32"/>
    <p:sldId id="489" r:id="rId33"/>
    <p:sldId id="4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FF"/>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4660"/>
  </p:normalViewPr>
  <p:slideViewPr>
    <p:cSldViewPr snapToGrid="0">
      <p:cViewPr varScale="1">
        <p:scale>
          <a:sx n="110" d="100"/>
          <a:sy n="110" d="100"/>
        </p:scale>
        <p:origin x="10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DB612-3D39-42E7-94A0-42B5830BB997}"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51855-E917-495B-8AA5-A6825A4FD326}" type="slidenum">
              <a:rPr lang="en-US" smtClean="0"/>
              <a:t>‹#›</a:t>
            </a:fld>
            <a:endParaRPr lang="en-US"/>
          </a:p>
        </p:txBody>
      </p:sp>
    </p:spTree>
    <p:extLst>
      <p:ext uri="{BB962C8B-B14F-4D97-AF65-F5344CB8AC3E}">
        <p14:creationId xmlns:p14="http://schemas.microsoft.com/office/powerpoint/2010/main" val="294980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14388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EDCEC-B301-4AF6-B4DD-91140ECBB772}"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8328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296102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409031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994835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50436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3694484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206183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34897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38771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DCEC-B301-4AF6-B4DD-91140ECBB772}"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70386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EDCEC-B301-4AF6-B4DD-91140ECBB772}"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44350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EDCEC-B301-4AF6-B4DD-91140ECBB772}"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36144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2EDCEC-B301-4AF6-B4DD-91140ECBB772}"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274475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DCEC-B301-4AF6-B4DD-91140ECBB772}"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171041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EDCEC-B301-4AF6-B4DD-91140ECBB772}"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76729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EDCEC-B301-4AF6-B4DD-91140ECBB772}"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F87C4-E593-426B-B4DC-A8C01D99709F}" type="slidenum">
              <a:rPr lang="en-US" smtClean="0"/>
              <a:t>‹#›</a:t>
            </a:fld>
            <a:endParaRPr lang="en-US"/>
          </a:p>
        </p:txBody>
      </p:sp>
    </p:spTree>
    <p:extLst>
      <p:ext uri="{BB962C8B-B14F-4D97-AF65-F5344CB8AC3E}">
        <p14:creationId xmlns:p14="http://schemas.microsoft.com/office/powerpoint/2010/main" val="254002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2EDCEC-B301-4AF6-B4DD-91140ECBB772}" type="datetimeFigureOut">
              <a:rPr lang="en-US" smtClean="0"/>
              <a:t>11/13/2022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FF87C4-E593-426B-B4DC-A8C01D99709F}" type="slidenum">
              <a:rPr lang="en-US" smtClean="0"/>
              <a:t>‹#›</a:t>
            </a:fld>
            <a:endParaRPr lang="en-US"/>
          </a:p>
        </p:txBody>
      </p:sp>
    </p:spTree>
    <p:extLst>
      <p:ext uri="{BB962C8B-B14F-4D97-AF65-F5344CB8AC3E}">
        <p14:creationId xmlns:p14="http://schemas.microsoft.com/office/powerpoint/2010/main" val="135842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2715-1CEC-BC76-DE8F-C2B39B93B409}"/>
              </a:ext>
            </a:extLst>
          </p:cNvPr>
          <p:cNvSpPr>
            <a:spLocks noGrp="1"/>
          </p:cNvSpPr>
          <p:nvPr>
            <p:ph type="ctrTitle"/>
          </p:nvPr>
        </p:nvSpPr>
        <p:spPr>
          <a:xfrm>
            <a:off x="1852244" y="0"/>
            <a:ext cx="9144000" cy="6858000"/>
          </a:xfrm>
        </p:spPr>
        <p:txBody>
          <a:bodyPr>
            <a:normAutofit fontScale="90000"/>
          </a:bodyPr>
          <a:lstStyle/>
          <a:p>
            <a:r>
              <a:rPr lang="en-US" sz="5600" b="1" dirty="0"/>
              <a:t>Statistics: The Good, The Bad and The Ugly (Bias in Statistics)</a:t>
            </a:r>
            <a:br>
              <a:rPr lang="en-US" sz="5600" b="1" dirty="0"/>
            </a:br>
            <a:br>
              <a:rPr lang="en-US" sz="3600" b="1" dirty="0"/>
            </a:br>
            <a:r>
              <a:rPr lang="en-US" sz="5600" b="1" dirty="0"/>
              <a:t>Richard Flicker, Ph.D.</a:t>
            </a:r>
            <a:br>
              <a:rPr lang="en-US" sz="5600" b="1" dirty="0"/>
            </a:br>
            <a:r>
              <a:rPr lang="en-US" sz="4000" b="1" i="1" dirty="0"/>
              <a:t>Industrial/Organizational Psychologist</a:t>
            </a:r>
            <a:br>
              <a:rPr lang="en-US" sz="4000" b="1" i="1" dirty="0"/>
            </a:br>
            <a:r>
              <a:rPr lang="en-US" sz="4000" b="1" dirty="0"/>
              <a:t>Baton Rouge, Louisiana</a:t>
            </a:r>
            <a:br>
              <a:rPr lang="en-US" sz="4000" b="1" dirty="0"/>
            </a:br>
            <a:br>
              <a:rPr lang="en-US" sz="4000" b="1" dirty="0"/>
            </a:br>
            <a:r>
              <a:rPr lang="en-US" sz="4000" b="1" dirty="0"/>
              <a:t>Middle Atlantic Actuarial Club</a:t>
            </a:r>
            <a:br>
              <a:rPr lang="en-US" sz="4000" b="1" dirty="0"/>
            </a:br>
            <a:r>
              <a:rPr lang="en-US" sz="4000" b="1" dirty="0"/>
              <a:t>Monday, November 14, 2022</a:t>
            </a:r>
            <a:br>
              <a:rPr lang="en-US" sz="4000" b="1" dirty="0"/>
            </a:br>
            <a:r>
              <a:rPr lang="en-US" sz="4000" b="1" dirty="0"/>
              <a:t>3:00 p.m. EST (Zoom)</a:t>
            </a:r>
            <a:br>
              <a:rPr lang="en-US" sz="4000" b="1" dirty="0"/>
            </a:br>
            <a:br>
              <a:rPr lang="en-US" sz="1100" b="1" dirty="0"/>
            </a:br>
            <a:endParaRPr lang="en-US" sz="1100" b="1" dirty="0"/>
          </a:p>
        </p:txBody>
      </p:sp>
    </p:spTree>
    <p:extLst>
      <p:ext uri="{BB962C8B-B14F-4D97-AF65-F5344CB8AC3E}">
        <p14:creationId xmlns:p14="http://schemas.microsoft.com/office/powerpoint/2010/main" val="373663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C35A13-C6FE-74EE-D5A6-449733DA1571}"/>
              </a:ext>
            </a:extLst>
          </p:cNvPr>
          <p:cNvSpPr txBox="1">
            <a:spLocks/>
          </p:cNvSpPr>
          <p:nvPr/>
        </p:nvSpPr>
        <p:spPr>
          <a:xfrm>
            <a:off x="1710763" y="269631"/>
            <a:ext cx="9787903" cy="631873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solidFill>
                  <a:srgbClr val="202124"/>
                </a:solidFill>
                <a:latin typeface="Roboto" panose="02000000000000000000" pitchFamily="2" charset="0"/>
              </a:rPr>
              <a:t>Science – Is actuarial science really a science just because it uses statistics?  What about …</a:t>
            </a:r>
          </a:p>
          <a:p>
            <a:pPr algn="l"/>
            <a:endParaRPr lang="en-US" sz="10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Computer science?				Environmental science?</a:t>
            </a:r>
          </a:p>
          <a:p>
            <a:pPr algn="l"/>
            <a:r>
              <a:rPr lang="en-US" sz="2800" dirty="0">
                <a:solidFill>
                  <a:srgbClr val="202124"/>
                </a:solidFill>
                <a:latin typeface="Roboto" panose="02000000000000000000" pitchFamily="2" charset="0"/>
              </a:rPr>
              <a:t>Military science?  				Political science?</a:t>
            </a:r>
          </a:p>
          <a:p>
            <a:pPr algn="l"/>
            <a:r>
              <a:rPr lang="en-US" sz="2800" dirty="0">
                <a:solidFill>
                  <a:srgbClr val="202124"/>
                </a:solidFill>
                <a:latin typeface="Roboto" panose="02000000000000000000" pitchFamily="2" charset="0"/>
              </a:rPr>
              <a:t>Health sciences?				     Social or Behavioral sciences?</a:t>
            </a:r>
          </a:p>
          <a:p>
            <a:pPr algn="l"/>
            <a:endParaRPr lang="en-US" sz="1100" dirty="0">
              <a:solidFill>
                <a:srgbClr val="202124"/>
              </a:solidFill>
              <a:latin typeface="Roboto" panose="02000000000000000000" pitchFamily="2" charset="0"/>
            </a:endParaRPr>
          </a:p>
          <a:p>
            <a:pPr algn="l"/>
            <a:endParaRPr lang="en-US" sz="11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I</a:t>
            </a:r>
            <a:r>
              <a:rPr lang="en-US" sz="2800" b="0" i="0" dirty="0">
                <a:solidFill>
                  <a:srgbClr val="202124"/>
                </a:solidFill>
                <a:effectLst/>
                <a:latin typeface="Roboto" panose="02000000000000000000" pitchFamily="2" charset="0"/>
              </a:rPr>
              <a:t>n my field, many university psychology departments are   now called departments of psychological sciences and are housed in the College of Science;  but at other universities they’re still in Liberal Arts, General Studies, Education, </a:t>
            </a:r>
          </a:p>
          <a:p>
            <a:pPr algn="l"/>
            <a:r>
              <a:rPr lang="en-US" sz="2800" b="0" i="0" dirty="0">
                <a:solidFill>
                  <a:srgbClr val="202124"/>
                </a:solidFill>
                <a:effectLst/>
                <a:latin typeface="Roboto" panose="02000000000000000000" pitchFamily="2" charset="0"/>
              </a:rPr>
              <a:t>Allied Health, etc.  </a:t>
            </a:r>
          </a:p>
          <a:p>
            <a:pPr algn="l"/>
            <a:endParaRPr lang="en-US" sz="2800"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22304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874883" y="1309624"/>
            <a:ext cx="9787903" cy="126425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4. (cuemath.com) s</a:t>
            </a:r>
            <a:r>
              <a:rPr lang="en-US" sz="2700" i="0" dirty="0">
                <a:solidFill>
                  <a:srgbClr val="202124"/>
                </a:solidFill>
                <a:effectLst/>
                <a:latin typeface="Roboto" panose="02000000000000000000" pitchFamily="2" charset="0"/>
              </a:rPr>
              <a:t>tatistics is </a:t>
            </a:r>
            <a:r>
              <a:rPr lang="en-US" sz="2700" b="1" i="0" u="sng" dirty="0">
                <a:solidFill>
                  <a:srgbClr val="202124"/>
                </a:solidFill>
                <a:effectLst/>
                <a:latin typeface="Roboto" panose="02000000000000000000" pitchFamily="2" charset="0"/>
              </a:rPr>
              <a:t>the process of</a:t>
            </a:r>
            <a:r>
              <a:rPr lang="en-US" sz="2700" i="0" dirty="0">
                <a:solidFill>
                  <a:srgbClr val="202124"/>
                </a:solidFill>
                <a:effectLst/>
                <a:latin typeface="Roboto" panose="02000000000000000000" pitchFamily="2" charset="0"/>
              </a:rPr>
              <a:t> </a:t>
            </a:r>
            <a:r>
              <a:rPr lang="en-US" sz="2700" i="0" dirty="0">
                <a:solidFill>
                  <a:srgbClr val="C00000"/>
                </a:solidFill>
                <a:effectLst/>
                <a:latin typeface="Roboto" panose="02000000000000000000" pitchFamily="2" charset="0"/>
              </a:rPr>
              <a:t>collection</a:t>
            </a:r>
            <a:r>
              <a:rPr lang="en-US" sz="2700" i="0" dirty="0">
                <a:solidFill>
                  <a:srgbClr val="202124"/>
                </a:solidFill>
                <a:effectLst/>
                <a:latin typeface="Roboto" panose="02000000000000000000" pitchFamily="2" charset="0"/>
              </a:rPr>
              <a:t> </a:t>
            </a:r>
          </a:p>
          <a:p>
            <a:pPr algn="l"/>
            <a:r>
              <a:rPr lang="en-US" sz="2700" dirty="0">
                <a:solidFill>
                  <a:srgbClr val="202124"/>
                </a:solidFill>
                <a:latin typeface="Roboto" panose="02000000000000000000" pitchFamily="2" charset="0"/>
              </a:rPr>
              <a:t>     </a:t>
            </a:r>
            <a:r>
              <a:rPr lang="en-US" sz="2700" i="0" dirty="0">
                <a:solidFill>
                  <a:srgbClr val="202124"/>
                </a:solidFill>
                <a:effectLst/>
                <a:latin typeface="Roboto" panose="02000000000000000000" pitchFamily="2" charset="0"/>
              </a:rPr>
              <a:t>of </a:t>
            </a:r>
            <a:r>
              <a:rPr lang="en-US" sz="2700" i="0" dirty="0">
                <a:solidFill>
                  <a:srgbClr val="C00000"/>
                </a:solidFill>
                <a:effectLst/>
                <a:latin typeface="Roboto" panose="02000000000000000000" pitchFamily="2" charset="0"/>
              </a:rPr>
              <a:t>data</a:t>
            </a:r>
            <a:r>
              <a:rPr lang="en-US" sz="2700" i="0" dirty="0">
                <a:solidFill>
                  <a:srgbClr val="202124"/>
                </a:solidFill>
                <a:effectLst/>
                <a:latin typeface="Roboto" panose="02000000000000000000" pitchFamily="2" charset="0"/>
              </a:rPr>
              <a:t>, classifying </a:t>
            </a:r>
            <a:r>
              <a:rPr lang="en-US" sz="2700" i="0" dirty="0">
                <a:solidFill>
                  <a:srgbClr val="C00000"/>
                </a:solidFill>
                <a:effectLst/>
                <a:latin typeface="Roboto" panose="02000000000000000000" pitchFamily="2" charset="0"/>
              </a:rPr>
              <a:t>data</a:t>
            </a:r>
            <a:r>
              <a:rPr lang="en-US" sz="2700" i="0" dirty="0">
                <a:solidFill>
                  <a:srgbClr val="202124"/>
                </a:solidFill>
                <a:effectLst/>
                <a:latin typeface="Roboto" panose="02000000000000000000" pitchFamily="2" charset="0"/>
              </a:rPr>
              <a:t>, representing the </a:t>
            </a:r>
            <a:r>
              <a:rPr lang="en-US" sz="2700" i="0" dirty="0">
                <a:solidFill>
                  <a:srgbClr val="C00000"/>
                </a:solidFill>
                <a:effectLst/>
                <a:latin typeface="Roboto" panose="02000000000000000000" pitchFamily="2" charset="0"/>
              </a:rPr>
              <a:t>data</a:t>
            </a:r>
            <a:r>
              <a:rPr lang="en-US" sz="2700" i="0" dirty="0">
                <a:solidFill>
                  <a:srgbClr val="202124"/>
                </a:solidFill>
                <a:effectLst/>
                <a:latin typeface="Roboto" panose="02000000000000000000" pitchFamily="2" charset="0"/>
              </a:rPr>
              <a:t> for easy </a:t>
            </a:r>
          </a:p>
          <a:p>
            <a:pPr algn="l"/>
            <a:r>
              <a:rPr lang="en-US" sz="2700" dirty="0">
                <a:solidFill>
                  <a:srgbClr val="202124"/>
                </a:solidFill>
                <a:latin typeface="Roboto" panose="02000000000000000000" pitchFamily="2" charset="0"/>
              </a:rPr>
              <a:t>     </a:t>
            </a:r>
            <a:r>
              <a:rPr lang="en-US" sz="2700" i="0" dirty="0">
                <a:solidFill>
                  <a:srgbClr val="0066FF"/>
                </a:solidFill>
                <a:effectLst/>
                <a:latin typeface="Roboto" panose="02000000000000000000" pitchFamily="2" charset="0"/>
              </a:rPr>
              <a:t>interpretation</a:t>
            </a:r>
            <a:r>
              <a:rPr lang="en-US" sz="2700" i="0" dirty="0">
                <a:solidFill>
                  <a:srgbClr val="202124"/>
                </a:solidFill>
                <a:effectLst/>
                <a:latin typeface="Roboto" panose="02000000000000000000" pitchFamily="2" charset="0"/>
              </a:rPr>
              <a:t>, and further </a:t>
            </a:r>
            <a:r>
              <a:rPr lang="en-US" sz="2700" i="0" dirty="0">
                <a:solidFill>
                  <a:srgbClr val="7030A0"/>
                </a:solidFill>
                <a:effectLst/>
                <a:latin typeface="Roboto" panose="02000000000000000000" pitchFamily="2" charset="0"/>
              </a:rPr>
              <a:t>analysis</a:t>
            </a:r>
            <a:r>
              <a:rPr lang="en-US" sz="2700" i="0" dirty="0">
                <a:solidFill>
                  <a:srgbClr val="202124"/>
                </a:solidFill>
                <a:effectLst/>
                <a:latin typeface="Roboto" panose="02000000000000000000" pitchFamily="2" charset="0"/>
              </a:rPr>
              <a:t> of </a:t>
            </a:r>
            <a:r>
              <a:rPr lang="en-US" sz="2700" i="0" dirty="0">
                <a:solidFill>
                  <a:srgbClr val="C00000"/>
                </a:solidFill>
                <a:effectLst/>
                <a:latin typeface="Roboto" panose="02000000000000000000" pitchFamily="2" charset="0"/>
              </a:rPr>
              <a:t>data</a:t>
            </a:r>
            <a:r>
              <a:rPr lang="en-US" sz="2700" i="0" dirty="0">
                <a:solidFill>
                  <a:srgbClr val="202124"/>
                </a:solidFill>
                <a:effectLst/>
                <a:latin typeface="Roboto" panose="02000000000000000000" pitchFamily="2" charset="0"/>
              </a:rPr>
              <a:t>.  </a:t>
            </a:r>
            <a:endParaRPr lang="en-US" sz="2700" dirty="0"/>
          </a:p>
        </p:txBody>
      </p:sp>
      <p:sp>
        <p:nvSpPr>
          <p:cNvPr id="10" name="Title 1">
            <a:extLst>
              <a:ext uri="{FF2B5EF4-FFF2-40B4-BE49-F238E27FC236}">
                <a16:creationId xmlns:a16="http://schemas.microsoft.com/office/drawing/2014/main" id="{31791938-D878-3B7E-69FA-E7C2A8AE5C6C}"/>
              </a:ext>
            </a:extLst>
          </p:cNvPr>
          <p:cNvSpPr txBox="1">
            <a:spLocks/>
          </p:cNvSpPr>
          <p:nvPr/>
        </p:nvSpPr>
        <p:spPr>
          <a:xfrm>
            <a:off x="1850436" y="3184311"/>
            <a:ext cx="9787903" cy="139738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5. </a:t>
            </a:r>
            <a:r>
              <a:rPr lang="en-US" sz="2700" b="0" i="0" dirty="0">
                <a:solidFill>
                  <a:srgbClr val="202124"/>
                </a:solidFill>
                <a:effectLst/>
                <a:latin typeface="Roboto" panose="02000000000000000000" pitchFamily="2" charset="0"/>
              </a:rPr>
              <a:t>Statistics is </a:t>
            </a:r>
            <a:r>
              <a:rPr lang="en-US" sz="2700" b="1" i="0" u="sng" dirty="0">
                <a:solidFill>
                  <a:srgbClr val="202124"/>
                </a:solidFill>
                <a:effectLst/>
                <a:latin typeface="Roboto" panose="02000000000000000000" pitchFamily="2" charset="0"/>
              </a:rPr>
              <a:t>the study and </a:t>
            </a:r>
            <a:r>
              <a:rPr lang="en-US" sz="3600" b="1" i="0" u="sng" dirty="0">
                <a:solidFill>
                  <a:srgbClr val="202124"/>
                </a:solidFill>
                <a:effectLst/>
                <a:latin typeface="Roboto" panose="02000000000000000000" pitchFamily="2" charset="0"/>
              </a:rPr>
              <a:t>manipulation</a:t>
            </a:r>
            <a:r>
              <a:rPr lang="en-US" sz="2700" b="1" i="0" u="sng" dirty="0">
                <a:solidFill>
                  <a:srgbClr val="202124"/>
                </a:solidFill>
                <a:effectLst/>
                <a:latin typeface="Roboto" panose="02000000000000000000" pitchFamily="2" charset="0"/>
              </a:rPr>
              <a:t> of</a:t>
            </a:r>
            <a:r>
              <a:rPr lang="en-US" sz="2700" b="0" i="0" dirty="0">
                <a:solidFill>
                  <a:srgbClr val="202124"/>
                </a:solidFill>
                <a:effectLst/>
                <a:latin typeface="Roboto" panose="02000000000000000000" pitchFamily="2" charset="0"/>
              </a:rPr>
              <a:t> </a:t>
            </a:r>
            <a:r>
              <a:rPr lang="en-US" sz="2700" i="0" dirty="0">
                <a:solidFill>
                  <a:srgbClr val="C00000"/>
                </a:solidFill>
                <a:effectLst/>
                <a:latin typeface="Roboto" panose="02000000000000000000" pitchFamily="2" charset="0"/>
              </a:rPr>
              <a:t>data</a:t>
            </a:r>
            <a:r>
              <a:rPr lang="en-US" sz="2700" b="0" i="0" dirty="0">
                <a:solidFill>
                  <a:srgbClr val="202124"/>
                </a:solidFill>
                <a:effectLst/>
                <a:latin typeface="Roboto" panose="02000000000000000000" pitchFamily="2" charset="0"/>
              </a:rPr>
              <a:t>,      </a:t>
            </a:r>
          </a:p>
          <a:p>
            <a:pPr algn="l"/>
            <a:r>
              <a:rPr lang="en-US" sz="2700" dirty="0">
                <a:solidFill>
                  <a:srgbClr val="202124"/>
                </a:solidFill>
                <a:latin typeface="Roboto" panose="02000000000000000000" pitchFamily="2" charset="0"/>
              </a:rPr>
              <a:t>     </a:t>
            </a:r>
            <a:r>
              <a:rPr lang="en-US" sz="2700" b="0" i="0" dirty="0">
                <a:solidFill>
                  <a:srgbClr val="202124"/>
                </a:solidFill>
                <a:effectLst/>
                <a:latin typeface="Roboto" panose="02000000000000000000" pitchFamily="2" charset="0"/>
              </a:rPr>
              <a:t>including ways to </a:t>
            </a:r>
            <a:r>
              <a:rPr lang="en-US" sz="2700" b="0" i="0" dirty="0">
                <a:solidFill>
                  <a:srgbClr val="C00000"/>
                </a:solidFill>
                <a:effectLst/>
                <a:latin typeface="Roboto" panose="02000000000000000000" pitchFamily="2" charset="0"/>
              </a:rPr>
              <a:t>gather</a:t>
            </a:r>
            <a:r>
              <a:rPr lang="en-US" sz="2700" b="0" i="0" dirty="0">
                <a:solidFill>
                  <a:srgbClr val="202124"/>
                </a:solidFill>
                <a:effectLst/>
                <a:latin typeface="Roboto" panose="02000000000000000000" pitchFamily="2" charset="0"/>
              </a:rPr>
              <a:t>, review, </a:t>
            </a:r>
            <a:r>
              <a:rPr lang="en-US" sz="2700" b="0" i="0" dirty="0">
                <a:solidFill>
                  <a:srgbClr val="7030A0"/>
                </a:solidFill>
                <a:effectLst/>
                <a:latin typeface="Roboto" panose="02000000000000000000" pitchFamily="2" charset="0"/>
              </a:rPr>
              <a:t>analyze</a:t>
            </a:r>
            <a:r>
              <a:rPr lang="en-US" sz="2700" b="0" i="0" dirty="0">
                <a:solidFill>
                  <a:srgbClr val="202124"/>
                </a:solidFill>
                <a:effectLst/>
                <a:latin typeface="Roboto" panose="02000000000000000000" pitchFamily="2" charset="0"/>
              </a:rPr>
              <a:t>, and </a:t>
            </a:r>
            <a:r>
              <a:rPr lang="en-US" sz="2700" b="0" i="0" dirty="0">
                <a:solidFill>
                  <a:srgbClr val="0066FF"/>
                </a:solidFill>
                <a:effectLst/>
                <a:latin typeface="Roboto" panose="02000000000000000000" pitchFamily="2" charset="0"/>
              </a:rPr>
              <a:t>draw </a:t>
            </a:r>
          </a:p>
          <a:p>
            <a:pPr algn="l"/>
            <a:r>
              <a:rPr lang="en-US" sz="2700" dirty="0">
                <a:solidFill>
                  <a:srgbClr val="0066FF"/>
                </a:solidFill>
                <a:latin typeface="Roboto" panose="02000000000000000000" pitchFamily="2" charset="0"/>
              </a:rPr>
              <a:t>     </a:t>
            </a:r>
            <a:r>
              <a:rPr lang="en-US" sz="2700" b="0" i="0" dirty="0">
                <a:solidFill>
                  <a:srgbClr val="0066FF"/>
                </a:solidFill>
                <a:effectLst/>
                <a:latin typeface="Roboto" panose="02000000000000000000" pitchFamily="2" charset="0"/>
              </a:rPr>
              <a:t>conclusions</a:t>
            </a:r>
            <a:r>
              <a:rPr lang="en-US" sz="2700" b="0" i="0" dirty="0">
                <a:solidFill>
                  <a:srgbClr val="202124"/>
                </a:solidFill>
                <a:effectLst/>
                <a:latin typeface="Roboto" panose="02000000000000000000" pitchFamily="2" charset="0"/>
              </a:rPr>
              <a:t> from </a:t>
            </a:r>
            <a:r>
              <a:rPr lang="en-US" sz="2700" i="0" dirty="0">
                <a:solidFill>
                  <a:srgbClr val="C00000"/>
                </a:solidFill>
                <a:effectLst/>
                <a:latin typeface="Roboto" panose="02000000000000000000" pitchFamily="2" charset="0"/>
              </a:rPr>
              <a:t>data</a:t>
            </a:r>
            <a:r>
              <a:rPr lang="en-US" sz="2700" b="0" i="0" dirty="0">
                <a:solidFill>
                  <a:srgbClr val="202124"/>
                </a:solidFill>
                <a:effectLst/>
                <a:latin typeface="Roboto" panose="02000000000000000000" pitchFamily="2" charset="0"/>
              </a:rPr>
              <a:t>. </a:t>
            </a:r>
            <a:endParaRPr lang="en-US" sz="2700" dirty="0"/>
          </a:p>
        </p:txBody>
      </p:sp>
    </p:spTree>
    <p:extLst>
      <p:ext uri="{BB962C8B-B14F-4D97-AF65-F5344CB8AC3E}">
        <p14:creationId xmlns:p14="http://schemas.microsoft.com/office/powerpoint/2010/main" val="275690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ust the facts - Terry Heaton's PoMo Blog">
            <a:extLst>
              <a:ext uri="{FF2B5EF4-FFF2-40B4-BE49-F238E27FC236}">
                <a16:creationId xmlns:a16="http://schemas.microsoft.com/office/drawing/2014/main" id="{90DCE250-E0FE-0222-A013-CD7ACF008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93" y="1870911"/>
            <a:ext cx="3974121" cy="34157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99084AC-5801-3A1A-5FB4-3C1D60C7B279}"/>
              </a:ext>
            </a:extLst>
          </p:cNvPr>
          <p:cNvSpPr txBox="1">
            <a:spLocks/>
          </p:cNvSpPr>
          <p:nvPr/>
        </p:nvSpPr>
        <p:spPr>
          <a:xfrm>
            <a:off x="1907380" y="264792"/>
            <a:ext cx="10038434" cy="1669516"/>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6. (Collins Dictionary) s</a:t>
            </a:r>
            <a:r>
              <a:rPr lang="en-US" sz="2700" i="0" dirty="0">
                <a:solidFill>
                  <a:srgbClr val="202124"/>
                </a:solidFill>
                <a:effectLst/>
                <a:latin typeface="Roboto" panose="02000000000000000000" pitchFamily="2" charset="0"/>
              </a:rPr>
              <a:t>tatistics </a:t>
            </a:r>
            <a:r>
              <a:rPr lang="en-US" sz="2700" b="1" i="0" u="sng" dirty="0">
                <a:solidFill>
                  <a:srgbClr val="202124"/>
                </a:solidFill>
                <a:effectLst/>
                <a:latin typeface="Roboto" panose="02000000000000000000" pitchFamily="2" charset="0"/>
              </a:rPr>
              <a:t>are </a:t>
            </a:r>
            <a:r>
              <a:rPr lang="en-US" sz="3700" b="1" i="0" u="sng" dirty="0">
                <a:solidFill>
                  <a:srgbClr val="202124"/>
                </a:solidFill>
                <a:effectLst/>
                <a:latin typeface="Roboto" panose="02000000000000000000" pitchFamily="2" charset="0"/>
              </a:rPr>
              <a:t>facts</a:t>
            </a:r>
            <a:r>
              <a:rPr lang="en-US" sz="2700" i="0" dirty="0">
                <a:solidFill>
                  <a:srgbClr val="202124"/>
                </a:solidFill>
                <a:effectLst/>
                <a:latin typeface="Roboto" panose="02000000000000000000" pitchFamily="2" charset="0"/>
              </a:rPr>
              <a:t> obtained from  </a:t>
            </a:r>
          </a:p>
          <a:p>
            <a:pPr algn="l"/>
            <a:r>
              <a:rPr lang="en-US" sz="2700" dirty="0">
                <a:solidFill>
                  <a:srgbClr val="202124"/>
                </a:solidFill>
                <a:latin typeface="Roboto" panose="02000000000000000000" pitchFamily="2" charset="0"/>
              </a:rPr>
              <a:t>     </a:t>
            </a:r>
            <a:r>
              <a:rPr lang="en-US" sz="2700" i="0" dirty="0">
                <a:solidFill>
                  <a:srgbClr val="7030A0"/>
                </a:solidFill>
                <a:effectLst/>
                <a:latin typeface="Roboto" panose="02000000000000000000" pitchFamily="2" charset="0"/>
              </a:rPr>
              <a:t>analyzing</a:t>
            </a:r>
            <a:r>
              <a:rPr lang="en-US" sz="2700" i="0" dirty="0">
                <a:solidFill>
                  <a:srgbClr val="202124"/>
                </a:solidFill>
                <a:effectLst/>
                <a:latin typeface="Roboto" panose="02000000000000000000" pitchFamily="2" charset="0"/>
              </a:rPr>
              <a:t> information that is expressed in </a:t>
            </a:r>
            <a:r>
              <a:rPr lang="en-US" sz="2700" i="0" dirty="0">
                <a:solidFill>
                  <a:srgbClr val="FF0000"/>
                </a:solidFill>
                <a:effectLst/>
                <a:latin typeface="Roboto" panose="02000000000000000000" pitchFamily="2" charset="0"/>
              </a:rPr>
              <a:t>numbers</a:t>
            </a:r>
            <a:r>
              <a:rPr lang="en-US" sz="2700" i="0" dirty="0">
                <a:solidFill>
                  <a:srgbClr val="202124"/>
                </a:solidFill>
                <a:effectLst/>
                <a:latin typeface="Roboto" panose="02000000000000000000" pitchFamily="2" charset="0"/>
              </a:rPr>
              <a:t>.</a:t>
            </a:r>
            <a:endParaRPr lang="en-US" sz="2900" dirty="0"/>
          </a:p>
        </p:txBody>
      </p:sp>
      <p:sp>
        <p:nvSpPr>
          <p:cNvPr id="4" name="Title 1">
            <a:extLst>
              <a:ext uri="{FF2B5EF4-FFF2-40B4-BE49-F238E27FC236}">
                <a16:creationId xmlns:a16="http://schemas.microsoft.com/office/drawing/2014/main" id="{24296D5D-E951-8D94-6686-143C706F7695}"/>
              </a:ext>
            </a:extLst>
          </p:cNvPr>
          <p:cNvSpPr txBox="1">
            <a:spLocks/>
          </p:cNvSpPr>
          <p:nvPr/>
        </p:nvSpPr>
        <p:spPr>
          <a:xfrm>
            <a:off x="5392614" y="1636452"/>
            <a:ext cx="6705600" cy="4541610"/>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b="1" dirty="0">
                <a:solidFill>
                  <a:srgbClr val="202124"/>
                </a:solidFill>
                <a:latin typeface="Roboto" panose="02000000000000000000" pitchFamily="2" charset="0"/>
              </a:rPr>
              <a:t>Facts?</a:t>
            </a:r>
            <a:r>
              <a:rPr lang="en-US" sz="2700" dirty="0">
                <a:solidFill>
                  <a:srgbClr val="202124"/>
                </a:solidFill>
                <a:latin typeface="Roboto" panose="02000000000000000000" pitchFamily="2" charset="0"/>
              </a:rPr>
              <a:t>  Are statistics really facts?  What </a:t>
            </a:r>
          </a:p>
          <a:p>
            <a:pPr algn="l"/>
            <a:r>
              <a:rPr lang="en-US" sz="2700" dirty="0">
                <a:solidFill>
                  <a:srgbClr val="202124"/>
                </a:solidFill>
                <a:latin typeface="Roboto" panose="02000000000000000000" pitchFamily="2" charset="0"/>
              </a:rPr>
              <a:t>  about “alternative facts” in an anti-science, </a:t>
            </a:r>
          </a:p>
          <a:p>
            <a:pPr algn="l"/>
            <a:r>
              <a:rPr lang="en-US" sz="2700" dirty="0">
                <a:solidFill>
                  <a:srgbClr val="202124"/>
                </a:solidFill>
                <a:latin typeface="Roboto" panose="02000000000000000000" pitchFamily="2" charset="0"/>
              </a:rPr>
              <a:t>  anti-expert climate.  </a:t>
            </a:r>
          </a:p>
          <a:p>
            <a:pPr algn="l"/>
            <a:endParaRPr lang="en-US" sz="1300" dirty="0">
              <a:solidFill>
                <a:srgbClr val="202124"/>
              </a:solidFill>
              <a:latin typeface="Roboto" panose="02000000000000000000" pitchFamily="2" charset="0"/>
            </a:endParaRPr>
          </a:p>
          <a:p>
            <a:pPr algn="l"/>
            <a:r>
              <a:rPr lang="en-US" sz="2700" dirty="0">
                <a:solidFill>
                  <a:srgbClr val="202124"/>
                </a:solidFill>
                <a:latin typeface="Roboto" panose="02000000000000000000" pitchFamily="2" charset="0"/>
              </a:rPr>
              <a:t> Unlike opinions, judgements or conclusions,   </a:t>
            </a:r>
          </a:p>
          <a:p>
            <a:pPr algn="l"/>
            <a:r>
              <a:rPr lang="en-US" sz="2700" dirty="0">
                <a:solidFill>
                  <a:srgbClr val="202124"/>
                </a:solidFill>
                <a:latin typeface="Roboto" panose="02000000000000000000" pitchFamily="2" charset="0"/>
              </a:rPr>
              <a:t> facts are indisputable – that’s why they’re  </a:t>
            </a:r>
          </a:p>
          <a:p>
            <a:pPr algn="l"/>
            <a:r>
              <a:rPr lang="en-US" sz="2700" dirty="0">
                <a:solidFill>
                  <a:srgbClr val="202124"/>
                </a:solidFill>
                <a:latin typeface="Roboto" panose="02000000000000000000" pitchFamily="2" charset="0"/>
              </a:rPr>
              <a:t> facts.  </a:t>
            </a:r>
          </a:p>
          <a:p>
            <a:pPr algn="l"/>
            <a:endParaRPr lang="en-US" sz="1600" dirty="0">
              <a:solidFill>
                <a:srgbClr val="202124"/>
              </a:solidFill>
              <a:latin typeface="Roboto" panose="02000000000000000000" pitchFamily="2" charset="0"/>
            </a:endParaRPr>
          </a:p>
          <a:p>
            <a:pPr algn="l"/>
            <a:r>
              <a:rPr lang="en-US" sz="2900" dirty="0">
                <a:solidFill>
                  <a:srgbClr val="202124"/>
                </a:solidFill>
                <a:latin typeface="Roboto" panose="02000000000000000000" pitchFamily="2" charset="0"/>
              </a:rPr>
              <a:t> Are actuary’s reports indisputable?  </a:t>
            </a:r>
          </a:p>
          <a:p>
            <a:pPr algn="l"/>
            <a:endParaRPr lang="en-US" sz="2900" dirty="0">
              <a:solidFill>
                <a:srgbClr val="202124"/>
              </a:solidFill>
              <a:latin typeface="Roboto" panose="02000000000000000000" pitchFamily="2" charset="0"/>
            </a:endParaRPr>
          </a:p>
          <a:p>
            <a:pPr algn="l"/>
            <a:r>
              <a:rPr lang="en-US" sz="2900" dirty="0">
                <a:solidFill>
                  <a:srgbClr val="202124"/>
                </a:solidFill>
                <a:latin typeface="Roboto" panose="02000000000000000000" pitchFamily="2" charset="0"/>
              </a:rPr>
              <a:t> What does the profession have to say </a:t>
            </a:r>
          </a:p>
          <a:p>
            <a:pPr algn="l"/>
            <a:r>
              <a:rPr lang="en-US" sz="2900" dirty="0">
                <a:solidFill>
                  <a:srgbClr val="202124"/>
                </a:solidFill>
                <a:latin typeface="Roboto" panose="02000000000000000000" pitchFamily="2" charset="0"/>
              </a:rPr>
              <a:t> about this?   </a:t>
            </a:r>
            <a:endParaRPr lang="en-US" sz="2900" dirty="0"/>
          </a:p>
        </p:txBody>
      </p:sp>
    </p:spTree>
    <p:extLst>
      <p:ext uri="{BB962C8B-B14F-4D97-AF65-F5344CB8AC3E}">
        <p14:creationId xmlns:p14="http://schemas.microsoft.com/office/powerpoint/2010/main" val="194769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484311" y="685800"/>
            <a:ext cx="10018713" cy="1981199"/>
          </a:xfrm>
        </p:spPr>
        <p:txBody>
          <a:bodyPr>
            <a:normAutofit fontScale="90000"/>
          </a:bodyPr>
          <a:lstStyle/>
          <a:p>
            <a:r>
              <a:rPr lang="en-US" sz="2200" i="1" dirty="0"/>
              <a:t>from</a:t>
            </a:r>
            <a:br>
              <a:rPr lang="en-US" sz="2200" i="1" dirty="0"/>
            </a:br>
            <a:r>
              <a:rPr lang="en-US" sz="3600" dirty="0"/>
              <a:t>Introductory </a:t>
            </a:r>
            <a:r>
              <a:rPr lang="en-US" sz="3600" b="1" dirty="0"/>
              <a:t>A</a:t>
            </a:r>
            <a:r>
              <a:rPr lang="en-US" sz="3600" dirty="0"/>
              <a:t>ctuarial </a:t>
            </a:r>
            <a:r>
              <a:rPr lang="en-US" sz="3600" b="1" dirty="0"/>
              <a:t>S</a:t>
            </a:r>
            <a:r>
              <a:rPr lang="en-US" sz="3600" dirty="0"/>
              <a:t>tandard </a:t>
            </a:r>
            <a:r>
              <a:rPr lang="en-US" sz="3600" b="1" dirty="0"/>
              <a:t>o</a:t>
            </a:r>
            <a:r>
              <a:rPr lang="en-US" sz="3600" dirty="0"/>
              <a:t>f </a:t>
            </a:r>
            <a:r>
              <a:rPr lang="en-US" sz="3600" b="1" dirty="0"/>
              <a:t>P</a:t>
            </a:r>
            <a:r>
              <a:rPr lang="en-US" sz="3600" dirty="0"/>
              <a:t>ractice            </a:t>
            </a:r>
            <a:br>
              <a:rPr lang="en-US" sz="3600" dirty="0"/>
            </a:br>
            <a:r>
              <a:rPr lang="en-US" sz="3600" dirty="0"/>
              <a:t>(ASOP No. </a:t>
            </a:r>
            <a:r>
              <a:rPr lang="en-US" sz="3600" dirty="0">
                <a:latin typeface="Garamond" panose="02020404030301010803" pitchFamily="18" charset="0"/>
              </a:rPr>
              <a:t>1</a:t>
            </a:r>
            <a:r>
              <a:rPr lang="en-US" sz="3600" dirty="0"/>
              <a:t> – March </a:t>
            </a:r>
            <a:r>
              <a:rPr lang="en-US" sz="3600" dirty="0">
                <a:latin typeface="Garamond" panose="02020404030301010803" pitchFamily="18" charset="0"/>
              </a:rPr>
              <a:t>2013</a:t>
            </a:r>
            <a:r>
              <a:rPr lang="en-US" sz="3600" dirty="0"/>
              <a:t>)</a:t>
            </a:r>
            <a:br>
              <a:rPr lang="en-US" sz="3600" dirty="0"/>
            </a:br>
            <a:r>
              <a:rPr lang="en-US" sz="3600" dirty="0"/>
              <a:t>Adopted by the Actuarial Standards Board</a:t>
            </a:r>
          </a:p>
        </p:txBody>
      </p:sp>
      <p:sp>
        <p:nvSpPr>
          <p:cNvPr id="3" name="Content Placeholder 2">
            <a:extLst>
              <a:ext uri="{FF2B5EF4-FFF2-40B4-BE49-F238E27FC236}">
                <a16:creationId xmlns:a16="http://schemas.microsoft.com/office/drawing/2014/main" id="{D7A20367-3902-D344-3BB3-2BE6EFCA8F22}"/>
              </a:ext>
            </a:extLst>
          </p:cNvPr>
          <p:cNvSpPr>
            <a:spLocks noGrp="1"/>
          </p:cNvSpPr>
          <p:nvPr>
            <p:ph idx="1"/>
          </p:nvPr>
        </p:nvSpPr>
        <p:spPr>
          <a:xfrm>
            <a:off x="1566371" y="2878013"/>
            <a:ext cx="10018713" cy="3124201"/>
          </a:xfrm>
        </p:spPr>
        <p:txBody>
          <a:bodyPr>
            <a:normAutofit/>
          </a:bodyPr>
          <a:lstStyle/>
          <a:p>
            <a:pPr marL="0" indent="0">
              <a:buNone/>
            </a:pPr>
            <a:r>
              <a:rPr lang="en-US" sz="2800" b="1" dirty="0">
                <a:solidFill>
                  <a:srgbClr val="0066FF"/>
                </a:solidFill>
              </a:rPr>
              <a:t>ASOP … </a:t>
            </a:r>
            <a:r>
              <a:rPr lang="en-US" sz="2800" b="1" dirty="0">
                <a:solidFill>
                  <a:srgbClr val="0066FF"/>
                </a:solidFill>
                <a:latin typeface="Garamond" panose="02020404030301010803" pitchFamily="18" charset="0"/>
              </a:rPr>
              <a:t>2.9</a:t>
            </a:r>
            <a:r>
              <a:rPr lang="en-US" sz="2800" dirty="0"/>
              <a:t>  Professional Judgment – Actuaries bring to the their assignments not only highly specialized training, but also the broader knowledge and understanding that come from experience.  For example, the ASOPs frequently call upon actuaries to apply both training and experience to their professional assignments, recognizing that </a:t>
            </a:r>
            <a:r>
              <a:rPr lang="en-US" sz="2800" b="1" u="sng" dirty="0"/>
              <a:t>reasonable differences</a:t>
            </a:r>
            <a:r>
              <a:rPr lang="en-US" sz="2800" b="1" dirty="0"/>
              <a:t> </a:t>
            </a:r>
            <a:r>
              <a:rPr lang="en-US" sz="2800" dirty="0"/>
              <a:t>may arise when actuaries project the effect of uncertain events.</a:t>
            </a:r>
          </a:p>
        </p:txBody>
      </p:sp>
    </p:spTree>
    <p:extLst>
      <p:ext uri="{BB962C8B-B14F-4D97-AF65-F5344CB8AC3E}">
        <p14:creationId xmlns:p14="http://schemas.microsoft.com/office/powerpoint/2010/main" val="379777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789109" y="275495"/>
            <a:ext cx="10018713" cy="4402014"/>
          </a:xfrm>
        </p:spPr>
        <p:txBody>
          <a:bodyPr>
            <a:normAutofit fontScale="90000"/>
          </a:bodyPr>
          <a:lstStyle/>
          <a:p>
            <a:pPr algn="l"/>
            <a:r>
              <a:rPr lang="en-US" sz="2900" b="1" dirty="0">
                <a:solidFill>
                  <a:srgbClr val="0066FF"/>
                </a:solidFill>
                <a:latin typeface="Garamond" panose="02020404030301010803" pitchFamily="18" charset="0"/>
              </a:rPr>
              <a:t>2.10</a:t>
            </a:r>
            <a:r>
              <a:rPr lang="en-US" sz="2900" b="1" dirty="0">
                <a:latin typeface="Garamond" panose="02020404030301010803" pitchFamily="18" charset="0"/>
              </a:rPr>
              <a:t> </a:t>
            </a:r>
            <a:r>
              <a:rPr lang="en-US" sz="2900" b="1" dirty="0"/>
              <a:t> </a:t>
            </a:r>
            <a:r>
              <a:rPr lang="en-US" sz="2900" b="1" dirty="0">
                <a:solidFill>
                  <a:srgbClr val="0066FF"/>
                </a:solidFill>
              </a:rPr>
              <a:t>Reasonable</a:t>
            </a:r>
            <a:r>
              <a:rPr lang="en-US" sz="2900" dirty="0"/>
              <a:t> – </a:t>
            </a:r>
            <a:r>
              <a:rPr lang="en-US" sz="2700" dirty="0"/>
              <a:t>In many instances, the ASOPs call for the actuary to </a:t>
            </a:r>
            <a:br>
              <a:rPr lang="en-US" sz="2700" dirty="0"/>
            </a:br>
            <a:r>
              <a:rPr lang="en-US" sz="2700" dirty="0"/>
              <a:t>take “reasonable” steps, make “reasonable” inquiries, select “reasonable” assumptions or methods, or otherwise exercise professional judgment to produce a “reasonable” result when rendering actuarial services.  The intent is to call upon the actuary to exercise the level of care and diligence that, in the actuary’s professional judgment,  is necessary to complete the assignment in an appropriate manner.  </a:t>
            </a:r>
            <a:br>
              <a:rPr lang="en-US" sz="2700" dirty="0"/>
            </a:br>
            <a:br>
              <a:rPr lang="en-US" sz="1000" dirty="0"/>
            </a:br>
            <a:r>
              <a:rPr lang="en-US" sz="2700" dirty="0"/>
              <a:t>Because actuarial practice commonly involves the estimation of uncertain events, there will often be a range of reasonable methods and assumptions, and two actuaries could follow a particular ASOP, both using reasonable methods and assumptions, and reach different reasonable results. </a:t>
            </a:r>
          </a:p>
        </p:txBody>
      </p:sp>
      <p:sp>
        <p:nvSpPr>
          <p:cNvPr id="6" name="Title 1">
            <a:extLst>
              <a:ext uri="{FF2B5EF4-FFF2-40B4-BE49-F238E27FC236}">
                <a16:creationId xmlns:a16="http://schemas.microsoft.com/office/drawing/2014/main" id="{4C97189F-C2C2-B3E2-EE76-607D00F6BD45}"/>
              </a:ext>
            </a:extLst>
          </p:cNvPr>
          <p:cNvSpPr txBox="1">
            <a:spLocks/>
          </p:cNvSpPr>
          <p:nvPr/>
        </p:nvSpPr>
        <p:spPr>
          <a:xfrm>
            <a:off x="1742218" y="4607171"/>
            <a:ext cx="10018713" cy="180535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a:solidFill>
                  <a:srgbClr val="0066FF"/>
                </a:solidFill>
                <a:latin typeface="Garamond" panose="02020404030301010803" pitchFamily="18" charset="0"/>
              </a:rPr>
              <a:t>3.1.4</a:t>
            </a:r>
            <a:r>
              <a:rPr lang="en-US" sz="2400" dirty="0"/>
              <a:t>  …  The ASOPs allow for the actuary to use professional judgment when selecting methods and assumptions, conducting an analysis, and reaching a conclusion, and recognize that </a:t>
            </a:r>
            <a:r>
              <a:rPr lang="en-US" sz="2400" u="sng" dirty="0"/>
              <a:t>actuaries can reasonably reach different conclusions when faced with the same facts</a:t>
            </a:r>
            <a:r>
              <a:rPr lang="en-US" sz="2400" dirty="0"/>
              <a:t>.</a:t>
            </a:r>
          </a:p>
        </p:txBody>
      </p:sp>
    </p:spTree>
    <p:extLst>
      <p:ext uri="{BB962C8B-B14F-4D97-AF65-F5344CB8AC3E}">
        <p14:creationId xmlns:p14="http://schemas.microsoft.com/office/powerpoint/2010/main" val="246687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C35A13-C6FE-74EE-D5A6-449733DA1571}"/>
              </a:ext>
            </a:extLst>
          </p:cNvPr>
          <p:cNvSpPr txBox="1">
            <a:spLocks/>
          </p:cNvSpPr>
          <p:nvPr/>
        </p:nvSpPr>
        <p:spPr>
          <a:xfrm>
            <a:off x="1833524" y="386864"/>
            <a:ext cx="9787903" cy="977025"/>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Returning to the various definitions of statistics :</a:t>
            </a:r>
            <a:endParaRPr lang="en-US" sz="2800" dirty="0"/>
          </a:p>
        </p:txBody>
      </p:sp>
      <p:sp>
        <p:nvSpPr>
          <p:cNvPr id="2" name="Title 1">
            <a:extLst>
              <a:ext uri="{FF2B5EF4-FFF2-40B4-BE49-F238E27FC236}">
                <a16:creationId xmlns:a16="http://schemas.microsoft.com/office/drawing/2014/main" id="{E04DCBB5-5313-D02D-7913-90441E7E33CD}"/>
              </a:ext>
            </a:extLst>
          </p:cNvPr>
          <p:cNvSpPr txBox="1">
            <a:spLocks/>
          </p:cNvSpPr>
          <p:nvPr/>
        </p:nvSpPr>
        <p:spPr>
          <a:xfrm>
            <a:off x="1833525" y="1505067"/>
            <a:ext cx="9787903" cy="5059856"/>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 </a:t>
            </a:r>
          </a:p>
          <a:p>
            <a:pPr algn="l"/>
            <a:r>
              <a:rPr lang="en-US" sz="2800" dirty="0">
                <a:solidFill>
                  <a:srgbClr val="202124"/>
                </a:solidFill>
                <a:latin typeface="Roboto" panose="02000000000000000000" pitchFamily="2" charset="0"/>
              </a:rPr>
              <a:t>7. (Richard Flicker) s</a:t>
            </a:r>
            <a:r>
              <a:rPr lang="en-US" sz="2800" i="0" dirty="0">
                <a:solidFill>
                  <a:srgbClr val="202124"/>
                </a:solidFill>
                <a:effectLst/>
                <a:latin typeface="Roboto" panose="02000000000000000000" pitchFamily="2" charset="0"/>
              </a:rPr>
              <a:t>tatistics is a </a:t>
            </a:r>
            <a:r>
              <a:rPr lang="en-US" sz="2800" i="0" dirty="0">
                <a:solidFill>
                  <a:srgbClr val="0066FF"/>
                </a:solidFill>
                <a:effectLst/>
                <a:latin typeface="Roboto" panose="02000000000000000000" pitchFamily="2" charset="0"/>
              </a:rPr>
              <a:t>decision making tool, </a:t>
            </a:r>
          </a:p>
          <a:p>
            <a:pPr algn="l"/>
            <a:r>
              <a:rPr lang="en-US" sz="2800" dirty="0">
                <a:solidFill>
                  <a:srgbClr val="0066FF"/>
                </a:solidFill>
                <a:latin typeface="Roboto" panose="02000000000000000000" pitchFamily="2" charset="0"/>
              </a:rPr>
              <a:t>    </a:t>
            </a:r>
            <a:r>
              <a:rPr lang="en-US" sz="2800" i="0" dirty="0">
                <a:solidFill>
                  <a:srgbClr val="202124"/>
                </a:solidFill>
                <a:effectLst/>
                <a:latin typeface="Roboto" panose="02000000000000000000" pitchFamily="2" charset="0"/>
              </a:rPr>
              <a:t>that in the right hands and an ideal world, </a:t>
            </a:r>
            <a:r>
              <a:rPr lang="en-US" sz="2800" dirty="0">
                <a:solidFill>
                  <a:srgbClr val="202124"/>
                </a:solidFill>
                <a:latin typeface="Roboto" panose="02000000000000000000" pitchFamily="2" charset="0"/>
              </a:rPr>
              <a:t>should </a:t>
            </a:r>
            <a:r>
              <a:rPr lang="en-US" sz="2800" i="0" dirty="0">
                <a:solidFill>
                  <a:srgbClr val="202124"/>
                </a:solidFill>
                <a:effectLst/>
                <a:latin typeface="Roboto" panose="02000000000000000000" pitchFamily="2" charset="0"/>
              </a:rPr>
              <a:t>eliminate </a:t>
            </a:r>
          </a:p>
          <a:p>
            <a:pPr algn="l"/>
            <a:r>
              <a:rPr lang="en-US" sz="2800" dirty="0">
                <a:solidFill>
                  <a:srgbClr val="202124"/>
                </a:solidFill>
                <a:latin typeface="Roboto" panose="02000000000000000000" pitchFamily="2" charset="0"/>
              </a:rPr>
              <a:t>    </a:t>
            </a:r>
            <a:r>
              <a:rPr lang="en-US" sz="2800" i="0" dirty="0">
                <a:solidFill>
                  <a:srgbClr val="202124"/>
                </a:solidFill>
                <a:effectLst/>
                <a:latin typeface="Roboto" panose="02000000000000000000" pitchFamily="2" charset="0"/>
              </a:rPr>
              <a:t>personal biases when summarizing data and/or drawing </a:t>
            </a:r>
          </a:p>
          <a:p>
            <a:pPr algn="l"/>
            <a:r>
              <a:rPr lang="en-US" sz="2800" dirty="0">
                <a:solidFill>
                  <a:srgbClr val="202124"/>
                </a:solidFill>
                <a:latin typeface="Roboto" panose="02000000000000000000" pitchFamily="2" charset="0"/>
              </a:rPr>
              <a:t>    conclusions from that data. </a:t>
            </a:r>
          </a:p>
          <a:p>
            <a:pPr algn="l"/>
            <a:endParaRPr lang="en-US" sz="2800" i="0" dirty="0">
              <a:solidFill>
                <a:srgbClr val="202124"/>
              </a:solidFill>
              <a:effectLst/>
              <a:latin typeface="Roboto" panose="02000000000000000000" pitchFamily="2" charset="0"/>
            </a:endParaRPr>
          </a:p>
          <a:p>
            <a:pPr algn="l"/>
            <a:r>
              <a:rPr lang="en-US" sz="2800" i="0" dirty="0">
                <a:solidFill>
                  <a:srgbClr val="202124"/>
                </a:solidFill>
                <a:effectLst/>
                <a:latin typeface="Roboto" panose="02000000000000000000" pitchFamily="2" charset="0"/>
              </a:rPr>
              <a:t>    When properly used, statistics should paint an accurate, </a:t>
            </a:r>
          </a:p>
          <a:p>
            <a:pPr algn="l"/>
            <a:r>
              <a:rPr lang="en-US" sz="2800" dirty="0">
                <a:solidFill>
                  <a:srgbClr val="202124"/>
                </a:solidFill>
                <a:latin typeface="Roboto" panose="02000000000000000000" pitchFamily="2" charset="0"/>
              </a:rPr>
              <a:t>    </a:t>
            </a:r>
            <a:r>
              <a:rPr lang="en-US" sz="2800" i="0" dirty="0">
                <a:solidFill>
                  <a:srgbClr val="202124"/>
                </a:solidFill>
                <a:effectLst/>
                <a:latin typeface="Roboto" panose="02000000000000000000" pitchFamily="2" charset="0"/>
              </a:rPr>
              <a:t>realistic picture of the world based on </a:t>
            </a:r>
            <a:r>
              <a:rPr lang="en-US" sz="2800" i="0" dirty="0">
                <a:solidFill>
                  <a:srgbClr val="FF0000"/>
                </a:solidFill>
                <a:effectLst/>
                <a:latin typeface="Roboto" panose="02000000000000000000" pitchFamily="2" charset="0"/>
              </a:rPr>
              <a:t>numerical</a:t>
            </a:r>
            <a:r>
              <a:rPr lang="en-US" sz="2800" i="0" dirty="0">
                <a:solidFill>
                  <a:srgbClr val="202124"/>
                </a:solidFill>
                <a:effectLst/>
                <a:latin typeface="Roboto" panose="02000000000000000000" pitchFamily="2" charset="0"/>
              </a:rPr>
              <a:t> </a:t>
            </a:r>
            <a:r>
              <a:rPr lang="en-US" sz="2800" i="0" dirty="0">
                <a:solidFill>
                  <a:srgbClr val="C00000"/>
                </a:solidFill>
                <a:effectLst/>
                <a:latin typeface="Roboto" panose="02000000000000000000" pitchFamily="2" charset="0"/>
              </a:rPr>
              <a:t>data</a:t>
            </a:r>
            <a:r>
              <a:rPr lang="en-US" sz="2800" i="0" dirty="0">
                <a:solidFill>
                  <a:srgbClr val="202124"/>
                </a:solidFill>
                <a:effectLst/>
                <a:latin typeface="Roboto" panose="02000000000000000000" pitchFamily="2" charset="0"/>
              </a:rPr>
              <a:t>.  It           </a:t>
            </a:r>
          </a:p>
          <a:p>
            <a:pPr algn="l"/>
            <a:r>
              <a:rPr lang="en-US" sz="2800" dirty="0">
                <a:solidFill>
                  <a:srgbClr val="202124"/>
                </a:solidFill>
                <a:latin typeface="Roboto" panose="02000000000000000000" pitchFamily="2" charset="0"/>
              </a:rPr>
              <a:t>    </a:t>
            </a:r>
            <a:r>
              <a:rPr lang="en-US" sz="2800" i="0" dirty="0">
                <a:solidFill>
                  <a:srgbClr val="202124"/>
                </a:solidFill>
                <a:effectLst/>
                <a:latin typeface="Roboto" panose="02000000000000000000" pitchFamily="2" charset="0"/>
              </a:rPr>
              <a:t>is not abstract art that should lead 2 people to 3 different </a:t>
            </a:r>
          </a:p>
          <a:p>
            <a:pPr algn="l"/>
            <a:r>
              <a:rPr lang="en-US" sz="2800" dirty="0">
                <a:solidFill>
                  <a:srgbClr val="202124"/>
                </a:solidFill>
                <a:latin typeface="Roboto" panose="02000000000000000000" pitchFamily="2" charset="0"/>
              </a:rPr>
              <a:t>    </a:t>
            </a:r>
            <a:r>
              <a:rPr lang="en-US" sz="2800" i="0" dirty="0">
                <a:solidFill>
                  <a:srgbClr val="202124"/>
                </a:solidFill>
                <a:effectLst/>
                <a:latin typeface="Roboto" panose="02000000000000000000" pitchFamily="2" charset="0"/>
              </a:rPr>
              <a:t>interpretations</a:t>
            </a:r>
            <a:r>
              <a:rPr lang="en-US" sz="2800" dirty="0">
                <a:solidFill>
                  <a:srgbClr val="202124"/>
                </a:solidFill>
                <a:latin typeface="Roboto" panose="02000000000000000000" pitchFamily="2" charset="0"/>
              </a:rPr>
              <a:t> of what they’re looking at.  Different people </a:t>
            </a:r>
          </a:p>
          <a:p>
            <a:pPr algn="l"/>
            <a:r>
              <a:rPr lang="en-US" sz="2800" dirty="0">
                <a:solidFill>
                  <a:srgbClr val="202124"/>
                </a:solidFill>
                <a:latin typeface="Roboto" panose="02000000000000000000" pitchFamily="2" charset="0"/>
              </a:rPr>
              <a:t>    should have similar, if not identical interpretations. </a:t>
            </a:r>
            <a:endParaRPr lang="en-US" sz="2800" i="0" dirty="0">
              <a:solidFill>
                <a:srgbClr val="202124"/>
              </a:solidFill>
              <a:effectLst/>
              <a:latin typeface="Roboto" panose="02000000000000000000" pitchFamily="2" charset="0"/>
            </a:endParaRPr>
          </a:p>
          <a:p>
            <a:pPr algn="l"/>
            <a:r>
              <a:rPr lang="en-US" sz="2800" i="0" dirty="0">
                <a:solidFill>
                  <a:srgbClr val="202124"/>
                </a:solidFill>
                <a:effectLst/>
                <a:latin typeface="Roboto" panose="02000000000000000000" pitchFamily="2" charset="0"/>
              </a:rPr>
              <a:t>   </a:t>
            </a:r>
          </a:p>
          <a:p>
            <a:pPr algn="l"/>
            <a:endParaRPr lang="en-US" sz="2800" dirty="0"/>
          </a:p>
        </p:txBody>
      </p:sp>
    </p:spTree>
    <p:extLst>
      <p:ext uri="{BB962C8B-B14F-4D97-AF65-F5344CB8AC3E}">
        <p14:creationId xmlns:p14="http://schemas.microsoft.com/office/powerpoint/2010/main" val="25310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CBB5-5313-D02D-7913-90441E7E33CD}"/>
              </a:ext>
            </a:extLst>
          </p:cNvPr>
          <p:cNvSpPr txBox="1">
            <a:spLocks/>
          </p:cNvSpPr>
          <p:nvPr/>
        </p:nvSpPr>
        <p:spPr>
          <a:xfrm>
            <a:off x="1833525" y="117231"/>
            <a:ext cx="9787903" cy="6412523"/>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 </a:t>
            </a:r>
          </a:p>
          <a:p>
            <a:pPr algn="l"/>
            <a:r>
              <a:rPr lang="en-US" sz="2800" dirty="0">
                <a:solidFill>
                  <a:srgbClr val="202124"/>
                </a:solidFill>
                <a:latin typeface="Roboto" panose="02000000000000000000" pitchFamily="2" charset="0"/>
              </a:rPr>
              <a:t>In science, researchers are naturally biased toward finding results that support their predictions (hypotheses).  </a:t>
            </a:r>
            <a:endParaRPr lang="en-US" sz="3200" dirty="0"/>
          </a:p>
          <a:p>
            <a:pPr algn="l"/>
            <a:endParaRPr lang="en-US" sz="25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That’s where statistics come in.  The formulas used should lead everyone to the same conclusions when the data is analyzed – either the results are statistically significant or they are not statistically significant regardless of whether they support the researcher’s predictions.  Statistics and the corresponding charts with cut-offs for determining statistical significance is the decision making tool.  It takes away from researchers the subjective interpretation of results which would swing the conclusions in one direction or the other.  </a:t>
            </a:r>
          </a:p>
          <a:p>
            <a:pPr algn="l"/>
            <a:endParaRPr lang="en-US" sz="25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And if the results just miss being statistically significant, the researcher is not supposed to say it was close – there’s no such thing as “almost pregnant” – you either are or you’re not.</a:t>
            </a:r>
          </a:p>
          <a:p>
            <a:pPr algn="l"/>
            <a:endParaRPr lang="en-US" sz="2800" dirty="0">
              <a:solidFill>
                <a:srgbClr val="202124"/>
              </a:solidFill>
              <a:latin typeface="Roboto" panose="02000000000000000000" pitchFamily="2" charset="0"/>
            </a:endParaRPr>
          </a:p>
          <a:p>
            <a:pPr algn="l"/>
            <a:endParaRPr lang="en-US" sz="2800" dirty="0">
              <a:solidFill>
                <a:srgbClr val="202124"/>
              </a:solidFill>
              <a:latin typeface="Roboto" panose="02000000000000000000" pitchFamily="2" charset="0"/>
            </a:endParaRPr>
          </a:p>
        </p:txBody>
      </p:sp>
    </p:spTree>
    <p:extLst>
      <p:ext uri="{BB962C8B-B14F-4D97-AF65-F5344CB8AC3E}">
        <p14:creationId xmlns:p14="http://schemas.microsoft.com/office/powerpoint/2010/main" val="10391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85985" y="493040"/>
            <a:ext cx="10096712" cy="297615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rgbClr val="202124"/>
                </a:solidFill>
                <a:latin typeface="Roboto" panose="02000000000000000000" pitchFamily="2" charset="0"/>
              </a:rPr>
              <a:t>Descriptive Statistics vs. Inferential Statistics</a:t>
            </a:r>
          </a:p>
          <a:p>
            <a:endParaRPr lang="en-US" sz="1600" dirty="0">
              <a:solidFill>
                <a:srgbClr val="202124"/>
              </a:solidFill>
              <a:latin typeface="Roboto" panose="02000000000000000000" pitchFamily="2" charset="0"/>
            </a:endParaRPr>
          </a:p>
          <a:p>
            <a:pPr algn="l"/>
            <a:endParaRPr lang="en-US" sz="1200" dirty="0">
              <a:solidFill>
                <a:srgbClr val="202124"/>
              </a:solidFill>
              <a:latin typeface="Roboto" panose="02000000000000000000" pitchFamily="2" charset="0"/>
            </a:endParaRPr>
          </a:p>
          <a:p>
            <a:pPr algn="l"/>
            <a:r>
              <a:rPr lang="en-US" sz="2400" b="1" dirty="0">
                <a:solidFill>
                  <a:srgbClr val="202124"/>
                </a:solidFill>
                <a:latin typeface="Roboto" panose="02000000000000000000" pitchFamily="2" charset="0"/>
              </a:rPr>
              <a:t>DESCRIPTIVE</a:t>
            </a:r>
            <a:r>
              <a:rPr lang="en-US" sz="2400" dirty="0">
                <a:solidFill>
                  <a:srgbClr val="202124"/>
                </a:solidFill>
                <a:latin typeface="Roboto" panose="02000000000000000000" pitchFamily="2" charset="0"/>
              </a:rPr>
              <a:t> Statistics paint a picture by summarizing numerical data … </a:t>
            </a:r>
          </a:p>
          <a:p>
            <a:pPr algn="l"/>
            <a:endParaRPr lang="en-US" sz="18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What is </a:t>
            </a:r>
            <a:r>
              <a:rPr lang="en-US" sz="2400" b="1" dirty="0">
                <a:solidFill>
                  <a:srgbClr val="202124"/>
                </a:solidFill>
                <a:latin typeface="Roboto" panose="02000000000000000000" pitchFamily="2" charset="0"/>
              </a:rPr>
              <a:t>typical</a:t>
            </a:r>
            <a:r>
              <a:rPr lang="en-US" sz="2400" dirty="0">
                <a:solidFill>
                  <a:srgbClr val="202124"/>
                </a:solidFill>
                <a:latin typeface="Roboto" panose="02000000000000000000" pitchFamily="2" charset="0"/>
              </a:rPr>
              <a:t> – using terms such as mean, mode &amp; median.</a:t>
            </a:r>
          </a:p>
          <a:p>
            <a:pPr algn="l"/>
            <a:endParaRPr lang="en-US" sz="16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How does the data </a:t>
            </a:r>
            <a:r>
              <a:rPr lang="en-US" sz="2400" b="1" dirty="0">
                <a:solidFill>
                  <a:srgbClr val="202124"/>
                </a:solidFill>
                <a:latin typeface="Roboto" panose="02000000000000000000" pitchFamily="2" charset="0"/>
              </a:rPr>
              <a:t>vary</a:t>
            </a:r>
            <a:r>
              <a:rPr lang="en-US" sz="2400" dirty="0">
                <a:solidFill>
                  <a:srgbClr val="202124"/>
                </a:solidFill>
                <a:latin typeface="Roboto" panose="02000000000000000000" pitchFamily="2" charset="0"/>
              </a:rPr>
              <a:t> – using terms such as range, standard deviation,</a:t>
            </a:r>
          </a:p>
          <a:p>
            <a:pPr algn="l"/>
            <a:r>
              <a:rPr lang="en-US" sz="2400" dirty="0">
                <a:solidFill>
                  <a:srgbClr val="202124"/>
                </a:solidFill>
                <a:latin typeface="Roboto" panose="02000000000000000000" pitchFamily="2" charset="0"/>
              </a:rPr>
              <a:t>                                                  variance, etc.</a:t>
            </a:r>
          </a:p>
        </p:txBody>
      </p:sp>
      <p:sp>
        <p:nvSpPr>
          <p:cNvPr id="2" name="Title 1">
            <a:extLst>
              <a:ext uri="{FF2B5EF4-FFF2-40B4-BE49-F238E27FC236}">
                <a16:creationId xmlns:a16="http://schemas.microsoft.com/office/drawing/2014/main" id="{C35EA783-B4FF-5B6D-71A2-A23B451B01A0}"/>
              </a:ext>
            </a:extLst>
          </p:cNvPr>
          <p:cNvSpPr txBox="1">
            <a:spLocks/>
          </p:cNvSpPr>
          <p:nvPr/>
        </p:nvSpPr>
        <p:spPr>
          <a:xfrm>
            <a:off x="1685985" y="3396339"/>
            <a:ext cx="10096711" cy="306542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b="1" dirty="0">
              <a:solidFill>
                <a:srgbClr val="202124"/>
              </a:solidFill>
              <a:latin typeface="Roboto" panose="02000000000000000000" pitchFamily="2" charset="0"/>
            </a:endParaRPr>
          </a:p>
          <a:p>
            <a:pPr algn="l"/>
            <a:r>
              <a:rPr lang="en-US" sz="2400" b="1" dirty="0">
                <a:solidFill>
                  <a:srgbClr val="202124"/>
                </a:solidFill>
                <a:latin typeface="Roboto" panose="02000000000000000000" pitchFamily="2" charset="0"/>
              </a:rPr>
              <a:t>INFERENTIAL</a:t>
            </a:r>
            <a:r>
              <a:rPr lang="en-US" sz="2400" dirty="0">
                <a:solidFill>
                  <a:srgbClr val="202124"/>
                </a:solidFill>
                <a:latin typeface="Roboto" panose="02000000000000000000" pitchFamily="2" charset="0"/>
              </a:rPr>
              <a:t> Statistics allow for drawing conclusions or inferences, and making decisions whether …</a:t>
            </a:r>
          </a:p>
          <a:p>
            <a:pPr algn="l"/>
            <a:endParaRPr lang="en-US" sz="24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Variables are </a:t>
            </a:r>
            <a:r>
              <a:rPr lang="en-US" sz="2400" b="1" dirty="0">
                <a:solidFill>
                  <a:srgbClr val="202124"/>
                </a:solidFill>
                <a:latin typeface="Roboto" panose="02000000000000000000" pitchFamily="2" charset="0"/>
              </a:rPr>
              <a:t>related</a:t>
            </a:r>
            <a:r>
              <a:rPr lang="en-US" sz="2400" dirty="0">
                <a:solidFill>
                  <a:srgbClr val="202124"/>
                </a:solidFill>
                <a:latin typeface="Roboto" panose="02000000000000000000" pitchFamily="2" charset="0"/>
              </a:rPr>
              <a:t> – using terms such as correlation, regression, etc.</a:t>
            </a:r>
          </a:p>
          <a:p>
            <a:pPr algn="l"/>
            <a:endParaRPr lang="en-US" sz="16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Sets of data </a:t>
            </a:r>
            <a:r>
              <a:rPr lang="en-US" sz="2400" b="1" dirty="0">
                <a:solidFill>
                  <a:srgbClr val="202124"/>
                </a:solidFill>
                <a:latin typeface="Roboto" panose="02000000000000000000" pitchFamily="2" charset="0"/>
              </a:rPr>
              <a:t>differ</a:t>
            </a:r>
            <a:r>
              <a:rPr lang="en-US" sz="2400" dirty="0">
                <a:solidFill>
                  <a:srgbClr val="202124"/>
                </a:solidFill>
                <a:latin typeface="Roboto" panose="02000000000000000000" pitchFamily="2" charset="0"/>
              </a:rPr>
              <a:t> from each other – using terms such as t-test, analysis</a:t>
            </a:r>
          </a:p>
          <a:p>
            <a:pPr algn="l"/>
            <a:r>
              <a:rPr lang="en-US" sz="2400" dirty="0">
                <a:solidFill>
                  <a:srgbClr val="202124"/>
                </a:solidFill>
                <a:latin typeface="Roboto" panose="02000000000000000000" pitchFamily="2" charset="0"/>
              </a:rPr>
              <a:t>                                                                      of variance, etc.</a:t>
            </a:r>
          </a:p>
        </p:txBody>
      </p:sp>
    </p:spTree>
    <p:extLst>
      <p:ext uri="{BB962C8B-B14F-4D97-AF65-F5344CB8AC3E}">
        <p14:creationId xmlns:p14="http://schemas.microsoft.com/office/powerpoint/2010/main" val="311380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683604" y="99643"/>
            <a:ext cx="10018713" cy="6219093"/>
          </a:xfrm>
        </p:spPr>
        <p:txBody>
          <a:bodyPr>
            <a:normAutofit/>
          </a:bodyPr>
          <a:lstStyle/>
          <a:p>
            <a:pPr algn="l"/>
            <a:r>
              <a:rPr lang="en-US" sz="2400" dirty="0"/>
              <a:t>From the Society of Actuaries’ Code of Professional Conduct (January </a:t>
            </a:r>
            <a:r>
              <a:rPr lang="en-US" sz="2400" dirty="0">
                <a:latin typeface="Garamond" panose="02020404030301010803" pitchFamily="18" charset="0"/>
              </a:rPr>
              <a:t>1, 2001</a:t>
            </a:r>
            <a:r>
              <a:rPr lang="en-US" sz="2400" dirty="0"/>
              <a:t>) </a:t>
            </a:r>
            <a:br>
              <a:rPr lang="en-US" sz="2400" dirty="0"/>
            </a:br>
            <a:br>
              <a:rPr lang="en-US" sz="2400" dirty="0"/>
            </a:br>
            <a:r>
              <a:rPr lang="en-US" sz="3600" b="1" dirty="0">
                <a:solidFill>
                  <a:srgbClr val="0066FF"/>
                </a:solidFill>
              </a:rPr>
              <a:t>Professional Integrity</a:t>
            </a:r>
            <a:br>
              <a:rPr lang="en-US" sz="3600" b="1" dirty="0">
                <a:solidFill>
                  <a:srgbClr val="0066FF"/>
                </a:solidFill>
              </a:rPr>
            </a:br>
            <a:br>
              <a:rPr lang="en-US" sz="2400" dirty="0"/>
            </a:br>
            <a:r>
              <a:rPr lang="en-US" sz="2600" b="1" dirty="0">
                <a:solidFill>
                  <a:srgbClr val="0066FF"/>
                </a:solidFill>
              </a:rPr>
              <a:t>PRECEPT </a:t>
            </a:r>
            <a:r>
              <a:rPr lang="en-US" sz="2600" b="1" dirty="0">
                <a:solidFill>
                  <a:srgbClr val="0066FF"/>
                </a:solidFill>
                <a:latin typeface="Garamond" panose="02020404030301010803" pitchFamily="18" charset="0"/>
              </a:rPr>
              <a:t>1</a:t>
            </a:r>
            <a:r>
              <a:rPr lang="en-US" sz="2600" b="1" dirty="0">
                <a:solidFill>
                  <a:srgbClr val="0066FF"/>
                </a:solidFill>
              </a:rPr>
              <a:t>.</a:t>
            </a:r>
            <a:r>
              <a:rPr lang="en-US" sz="2600" dirty="0"/>
              <a:t>  An Actuary shall act honestly with integrity and competence, and in a manner to fulfill the profession‘s responsibility to the public and to uphold the reputation of the actuarial profession.</a:t>
            </a:r>
            <a:br>
              <a:rPr lang="en-US" sz="2600" dirty="0"/>
            </a:br>
            <a:br>
              <a:rPr lang="en-US" sz="2400" dirty="0"/>
            </a:br>
            <a:r>
              <a:rPr lang="en-US" sz="2600" dirty="0"/>
              <a:t>ANNOTATION </a:t>
            </a:r>
            <a:r>
              <a:rPr lang="en-US" sz="2600" b="1" dirty="0">
                <a:latin typeface="Garamond" panose="02020404030301010803" pitchFamily="18" charset="0"/>
              </a:rPr>
              <a:t>1-4.</a:t>
            </a:r>
            <a:r>
              <a:rPr lang="en-US" sz="2600" dirty="0"/>
              <a:t>  An Actuary shall not engage in any professional conduct involving dishonesty, fraud, deceit, or misrepresentation or commit any act that reflects adversely on the actuarial profession.</a:t>
            </a:r>
            <a:br>
              <a:rPr lang="en-US" sz="2600" dirty="0"/>
            </a:br>
            <a:br>
              <a:rPr lang="en-US" sz="2400" dirty="0"/>
            </a:br>
            <a:br>
              <a:rPr lang="en-US" sz="1400" dirty="0"/>
            </a:br>
            <a:r>
              <a:rPr lang="en-US" sz="2400" dirty="0"/>
              <a:t>      </a:t>
            </a:r>
            <a:r>
              <a:rPr lang="en-US" sz="2600" dirty="0"/>
              <a:t>Which brings us to the next slide … </a:t>
            </a:r>
          </a:p>
        </p:txBody>
      </p:sp>
    </p:spTree>
    <p:extLst>
      <p:ext uri="{BB962C8B-B14F-4D97-AF65-F5344CB8AC3E}">
        <p14:creationId xmlns:p14="http://schemas.microsoft.com/office/powerpoint/2010/main" val="144276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03047" y="478053"/>
            <a:ext cx="7306491" cy="44406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202124"/>
                </a:solidFill>
                <a:latin typeface="Roboto" panose="02000000000000000000" pitchFamily="2" charset="0"/>
              </a:rPr>
              <a:t>How to Lie with Statistics (1954)</a:t>
            </a:r>
          </a:p>
          <a:p>
            <a:pPr algn="l"/>
            <a:endParaRPr lang="en-US" sz="9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by Darrell Huff</a:t>
            </a:r>
          </a:p>
          <a:p>
            <a:pPr algn="l"/>
            <a:endParaRPr lang="en-US" sz="1200" dirty="0">
              <a:solidFill>
                <a:srgbClr val="202124"/>
              </a:solidFill>
              <a:latin typeface="Roboto" panose="02000000000000000000" pitchFamily="2" charset="0"/>
            </a:endParaRPr>
          </a:p>
          <a:p>
            <a:pPr algn="l"/>
            <a:r>
              <a:rPr lang="en-US" sz="2200" dirty="0">
                <a:solidFill>
                  <a:srgbClr val="202124"/>
                </a:solidFill>
                <a:latin typeface="Roboto" panose="02000000000000000000" pitchFamily="2" charset="0"/>
              </a:rPr>
              <a:t>Not a statistician, Huff was a journalist who in his     </a:t>
            </a:r>
          </a:p>
          <a:p>
            <a:pPr algn="l"/>
            <a:r>
              <a:rPr lang="en-US" sz="2200" dirty="0">
                <a:solidFill>
                  <a:srgbClr val="202124"/>
                </a:solidFill>
                <a:latin typeface="Roboto" panose="02000000000000000000" pitchFamily="2" charset="0"/>
              </a:rPr>
              <a:t>best-selling introduction to statistics for the layperson outlines misuses of statistics which lead consumers of the data to misinterpret the data and draw erroneous conclusions. Graphs are often used to distort reality or paint misleading pictures – making small differences or changes look large and/or large differences or changes look small.  Use of percentages is another way to lead people to draw wrong conclusions from data. </a:t>
            </a:r>
          </a:p>
          <a:p>
            <a:pPr algn="l"/>
            <a:r>
              <a:rPr lang="en-US" sz="2200" dirty="0">
                <a:solidFill>
                  <a:srgbClr val="202124"/>
                </a:solidFill>
                <a:latin typeface="Roboto" panose="02000000000000000000" pitchFamily="2" charset="0"/>
              </a:rPr>
              <a:t> </a:t>
            </a:r>
          </a:p>
        </p:txBody>
      </p:sp>
      <p:pic>
        <p:nvPicPr>
          <p:cNvPr id="3" name="Picture 2">
            <a:extLst>
              <a:ext uri="{FF2B5EF4-FFF2-40B4-BE49-F238E27FC236}">
                <a16:creationId xmlns:a16="http://schemas.microsoft.com/office/drawing/2014/main" id="{DE2A42F5-C241-E4AE-A69E-7E636261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6278" y="270734"/>
            <a:ext cx="3007393" cy="4440604"/>
          </a:xfrm>
          <a:prstGeom prst="rect">
            <a:avLst/>
          </a:prstGeom>
        </p:spPr>
      </p:pic>
      <p:sp>
        <p:nvSpPr>
          <p:cNvPr id="5" name="Title 1">
            <a:extLst>
              <a:ext uri="{FF2B5EF4-FFF2-40B4-BE49-F238E27FC236}">
                <a16:creationId xmlns:a16="http://schemas.microsoft.com/office/drawing/2014/main" id="{9EAB749A-0940-F853-3E14-0075568F27AA}"/>
              </a:ext>
            </a:extLst>
          </p:cNvPr>
          <p:cNvSpPr txBox="1">
            <a:spLocks/>
          </p:cNvSpPr>
          <p:nvPr/>
        </p:nvSpPr>
        <p:spPr>
          <a:xfrm>
            <a:off x="1537937" y="4789704"/>
            <a:ext cx="10148979" cy="135854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solidFill>
                  <a:srgbClr val="202124"/>
                </a:solidFill>
                <a:latin typeface="Roboto" panose="02000000000000000000" pitchFamily="2" charset="0"/>
              </a:rPr>
              <a:t>The intention of the book was not to teach people how to mislead others by abusing statistics, but rather how to protect oneself from being mislead by being knowledgeable about statistical concepts.</a:t>
            </a:r>
          </a:p>
        </p:txBody>
      </p:sp>
    </p:spTree>
    <p:extLst>
      <p:ext uri="{BB962C8B-B14F-4D97-AF65-F5344CB8AC3E}">
        <p14:creationId xmlns:p14="http://schemas.microsoft.com/office/powerpoint/2010/main" val="34059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815244" y="328246"/>
            <a:ext cx="10018713" cy="5959342"/>
          </a:xfrm>
        </p:spPr>
        <p:txBody>
          <a:bodyPr>
            <a:normAutofit fontScale="90000"/>
          </a:bodyPr>
          <a:lstStyle/>
          <a:p>
            <a:pPr algn="l"/>
            <a:r>
              <a:rPr lang="en-US" sz="2700" b="1" dirty="0"/>
              <a:t>Today’s Objective:  </a:t>
            </a:r>
            <a:r>
              <a:rPr lang="en-US" sz="2700" dirty="0"/>
              <a:t>To provide a broad framework for viewing the role of statistics in actuarial work, as well as an overview of how various types of statistical biases can distort “reasonable” conclusions.  And possibly cover          some specific statistical concepts.  It is not a crash course in advanced statistics – certainly not in one hour.</a:t>
            </a:r>
            <a:br>
              <a:rPr lang="en-US" sz="2700" b="1" dirty="0"/>
            </a:br>
            <a:br>
              <a:rPr lang="en-US" sz="2000" dirty="0"/>
            </a:br>
            <a:r>
              <a:rPr lang="en-US" sz="2000" i="1" dirty="0"/>
              <a:t>From the March 2013  Actuarial Standard of Practice (ASOP) adopted by the Actuarial Standards Board</a:t>
            </a:r>
            <a:br>
              <a:rPr lang="en-US" sz="2000" i="1" dirty="0"/>
            </a:br>
            <a:br>
              <a:rPr lang="en-US" sz="900" dirty="0"/>
            </a:br>
            <a:r>
              <a:rPr lang="en-US" sz="2600" b="1" dirty="0">
                <a:latin typeface="Garamond" panose="02020404030301010803" pitchFamily="18" charset="0"/>
              </a:rPr>
              <a:t>3.1.6</a:t>
            </a:r>
            <a:r>
              <a:rPr lang="en-US" sz="2600" dirty="0"/>
              <a:t>   Unlike the ASOPs, which are binding upon actuaries, other actuarial literature provides information that an actuary may choose, but is not required,  to consider when rendering actuarial services.  For example, practice notes published by the Academy describe various methods actuaries may use, but do not establish standards of practice and are not binding upon actuaries.  Similarly, research papers, learned treatises, study notes, actuarial textbooks, journal articles, and </a:t>
            </a:r>
            <a:r>
              <a:rPr lang="en-US" sz="2700" b="1" u="sng" dirty="0">
                <a:solidFill>
                  <a:srgbClr val="0066FF"/>
                </a:solidFill>
              </a:rPr>
              <a:t>presentations at actuarial meetings can be informative</a:t>
            </a:r>
            <a:r>
              <a:rPr lang="en-US" sz="2700" dirty="0">
                <a:solidFill>
                  <a:srgbClr val="0066FF"/>
                </a:solidFill>
              </a:rPr>
              <a:t>,</a:t>
            </a:r>
            <a:r>
              <a:rPr lang="en-US" sz="2600" dirty="0"/>
              <a:t>        keeping the actuary abreast of developments as actuarial science evolves,                but do not establish binding requirements upon the actuary.</a:t>
            </a:r>
          </a:p>
        </p:txBody>
      </p:sp>
    </p:spTree>
    <p:extLst>
      <p:ext uri="{BB962C8B-B14F-4D97-AF65-F5344CB8AC3E}">
        <p14:creationId xmlns:p14="http://schemas.microsoft.com/office/powerpoint/2010/main" val="360642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85985" y="358055"/>
            <a:ext cx="10227341" cy="606033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202124"/>
                </a:solidFill>
                <a:latin typeface="Roboto" panose="02000000000000000000" pitchFamily="2" charset="0"/>
              </a:rPr>
              <a:t>Statistical Bias … </a:t>
            </a:r>
            <a:r>
              <a:rPr lang="en-US" sz="2800" dirty="0">
                <a:solidFill>
                  <a:srgbClr val="202124"/>
                </a:solidFill>
                <a:latin typeface="Roboto" panose="02000000000000000000" pitchFamily="2" charset="0"/>
              </a:rPr>
              <a:t>a term used to describe statistics which don’t provide an accurate representation of the data.   </a:t>
            </a:r>
          </a:p>
          <a:p>
            <a:pPr algn="l"/>
            <a:endParaRPr lang="en-US" sz="2800" dirty="0">
              <a:solidFill>
                <a:srgbClr val="202124"/>
              </a:solidFill>
              <a:latin typeface="Roboto" panose="02000000000000000000" pitchFamily="2" charset="0"/>
            </a:endParaRPr>
          </a:p>
          <a:p>
            <a:r>
              <a:rPr lang="en-US" sz="2800" b="1" dirty="0">
                <a:solidFill>
                  <a:srgbClr val="202124"/>
                </a:solidFill>
                <a:latin typeface="Roboto" panose="02000000000000000000" pitchFamily="2" charset="0"/>
              </a:rPr>
              <a:t>Some Types of Statistical Bias </a:t>
            </a:r>
          </a:p>
          <a:p>
            <a:pPr algn="l"/>
            <a:endParaRPr lang="en-US" sz="2800" dirty="0">
              <a:solidFill>
                <a:srgbClr val="202124"/>
              </a:solidFill>
              <a:latin typeface="Roboto" panose="02000000000000000000" pitchFamily="2" charset="0"/>
            </a:endParaRPr>
          </a:p>
          <a:p>
            <a:pPr algn="l"/>
            <a:r>
              <a:rPr lang="en-US" sz="2800" b="1" i="1" dirty="0">
                <a:solidFill>
                  <a:srgbClr val="202124"/>
                </a:solidFill>
                <a:latin typeface="Roboto" panose="02000000000000000000" pitchFamily="2" charset="0"/>
              </a:rPr>
              <a:t>	Selection or Sampling Bias</a:t>
            </a:r>
            <a:endParaRPr lang="en-US" sz="2000" dirty="0">
              <a:solidFill>
                <a:srgbClr val="202124"/>
              </a:solidFill>
              <a:latin typeface="Roboto" panose="02000000000000000000" pitchFamily="2" charset="0"/>
            </a:endParaRPr>
          </a:p>
          <a:p>
            <a:pPr algn="l"/>
            <a:r>
              <a:rPr lang="en-US" sz="2800" b="1" i="1" dirty="0">
                <a:solidFill>
                  <a:srgbClr val="202124"/>
                </a:solidFill>
                <a:latin typeface="Roboto" panose="02000000000000000000" pitchFamily="2" charset="0"/>
              </a:rPr>
              <a:t>		Confirmation Bias</a:t>
            </a:r>
          </a:p>
          <a:p>
            <a:pPr algn="l"/>
            <a:r>
              <a:rPr lang="en-US" sz="2800" b="1" i="1" dirty="0">
                <a:solidFill>
                  <a:srgbClr val="202124"/>
                </a:solidFill>
                <a:latin typeface="Roboto" panose="02000000000000000000" pitchFamily="2" charset="0"/>
              </a:rPr>
              <a:t>			Outlier Bias</a:t>
            </a:r>
          </a:p>
          <a:p>
            <a:pPr algn="l"/>
            <a:r>
              <a:rPr lang="en-US" sz="2800" b="1" i="1" dirty="0">
                <a:solidFill>
                  <a:srgbClr val="202124"/>
                </a:solidFill>
                <a:latin typeface="Roboto" panose="02000000000000000000" pitchFamily="2" charset="0"/>
              </a:rPr>
              <a:t>				Omitted Variable Bias</a:t>
            </a:r>
          </a:p>
          <a:p>
            <a:pPr algn="l"/>
            <a:r>
              <a:rPr lang="en-US" sz="2800" b="1" i="1" dirty="0">
                <a:solidFill>
                  <a:srgbClr val="202124"/>
                </a:solidFill>
                <a:latin typeface="Roboto" panose="02000000000000000000" pitchFamily="2" charset="0"/>
              </a:rPr>
              <a:t>					Survivorship Bias</a:t>
            </a:r>
          </a:p>
          <a:p>
            <a:pPr algn="l"/>
            <a:endParaRPr lang="en-US" sz="2800" dirty="0">
              <a:solidFill>
                <a:srgbClr val="202124"/>
              </a:solidFill>
              <a:latin typeface="Roboto" panose="02000000000000000000" pitchFamily="2" charset="0"/>
            </a:endParaRPr>
          </a:p>
          <a:p>
            <a:pPr algn="l"/>
            <a:endParaRPr lang="en-US" sz="2800" dirty="0">
              <a:solidFill>
                <a:srgbClr val="202124"/>
              </a:solidFill>
              <a:latin typeface="Roboto" panose="02000000000000000000" pitchFamily="2" charset="0"/>
            </a:endParaRPr>
          </a:p>
        </p:txBody>
      </p:sp>
    </p:spTree>
    <p:extLst>
      <p:ext uri="{BB962C8B-B14F-4D97-AF65-F5344CB8AC3E}">
        <p14:creationId xmlns:p14="http://schemas.microsoft.com/office/powerpoint/2010/main" val="124961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52589" y="193932"/>
            <a:ext cx="10260738" cy="174037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dirty="0">
              <a:solidFill>
                <a:srgbClr val="202124"/>
              </a:solidFill>
              <a:latin typeface="Roboto" panose="02000000000000000000" pitchFamily="2" charset="0"/>
            </a:endParaRPr>
          </a:p>
          <a:p>
            <a:pPr algn="l"/>
            <a:r>
              <a:rPr lang="en-US" sz="2800" b="1" i="1" dirty="0">
                <a:solidFill>
                  <a:srgbClr val="202124"/>
                </a:solidFill>
                <a:latin typeface="Roboto" panose="02000000000000000000" pitchFamily="2" charset="0"/>
              </a:rPr>
              <a:t>Selection or Sampling Bias</a:t>
            </a:r>
            <a:r>
              <a:rPr lang="en-US" sz="2800" dirty="0">
                <a:solidFill>
                  <a:srgbClr val="202124"/>
                </a:solidFill>
                <a:latin typeface="Roboto" panose="02000000000000000000" pitchFamily="2" charset="0"/>
              </a:rPr>
              <a:t> – an error that results from selecting samples of population data that don’t accurately represent the entire target group or population.  Or vice versa. </a:t>
            </a:r>
          </a:p>
          <a:p>
            <a:pPr algn="l"/>
            <a:endParaRPr lang="en-US" sz="2000" dirty="0">
              <a:solidFill>
                <a:srgbClr val="202124"/>
              </a:solidFill>
              <a:latin typeface="Roboto" panose="02000000000000000000" pitchFamily="2" charset="0"/>
            </a:endParaRPr>
          </a:p>
        </p:txBody>
      </p:sp>
      <p:pic>
        <p:nvPicPr>
          <p:cNvPr id="3" name="Picture 2">
            <a:extLst>
              <a:ext uri="{FF2B5EF4-FFF2-40B4-BE49-F238E27FC236}">
                <a16:creationId xmlns:a16="http://schemas.microsoft.com/office/drawing/2014/main" id="{DD8C22A6-4E0E-1380-C64E-52BB76A5A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690" y="2004058"/>
            <a:ext cx="5592280" cy="4564979"/>
          </a:xfrm>
          <a:prstGeom prst="rect">
            <a:avLst/>
          </a:prstGeom>
        </p:spPr>
      </p:pic>
    </p:spTree>
    <p:extLst>
      <p:ext uri="{BB962C8B-B14F-4D97-AF65-F5344CB8AC3E}">
        <p14:creationId xmlns:p14="http://schemas.microsoft.com/office/powerpoint/2010/main" val="69130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85985" y="358055"/>
            <a:ext cx="10227341" cy="606033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dirty="0">
                <a:solidFill>
                  <a:srgbClr val="202124"/>
                </a:solidFill>
                <a:latin typeface="Roboto" panose="02000000000000000000" pitchFamily="2" charset="0"/>
              </a:rPr>
              <a:t>Confirmation Bias</a:t>
            </a:r>
            <a:r>
              <a:rPr lang="en-US" sz="2400" dirty="0">
                <a:solidFill>
                  <a:srgbClr val="202124"/>
                </a:solidFill>
                <a:latin typeface="Roboto" panose="02000000000000000000" pitchFamily="2" charset="0"/>
              </a:rPr>
              <a:t> – an error when preconceived notions impact how information is selected, prioritized and/or interpreted. In scientific research, hypotheses or predictions based on theories, observations and/or past research findings are the preconceived notions.  </a:t>
            </a:r>
          </a:p>
          <a:p>
            <a:pPr algn="l"/>
            <a:endParaRPr lang="en-US" sz="16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In the day-to-day practice of a profession, including that of an actuary,  expectations one believes their employer or client (principal) has for a certain outcome can bias the way the data is collected, what data is included vs. excluded, how it is analyzed and eventually interpreted.  Decisions about what data to include or exclude should be made on some predetermined criteria other than what that data looks like once collected. </a:t>
            </a:r>
          </a:p>
          <a:p>
            <a:pPr algn="l"/>
            <a:endParaRPr lang="en-US" sz="1800" dirty="0">
              <a:solidFill>
                <a:srgbClr val="202124"/>
              </a:solidFill>
              <a:latin typeface="Roboto" panose="02000000000000000000" pitchFamily="2" charset="0"/>
            </a:endParaRPr>
          </a:p>
          <a:p>
            <a:pPr algn="l"/>
            <a:r>
              <a:rPr lang="en-US" sz="2400" dirty="0">
                <a:solidFill>
                  <a:srgbClr val="202124"/>
                </a:solidFill>
                <a:latin typeface="Roboto" panose="02000000000000000000" pitchFamily="2" charset="0"/>
              </a:rPr>
              <a:t>For example, since we often rely on others to provide the data we need, the decision whether that source is credible, competent and honest should be made before seeing whether the data is favorable to the employer or principal.  </a:t>
            </a:r>
          </a:p>
          <a:p>
            <a:pPr algn="l"/>
            <a:endParaRPr lang="en-US" sz="2400" dirty="0">
              <a:solidFill>
                <a:srgbClr val="202124"/>
              </a:solidFill>
              <a:latin typeface="Roboto" panose="02000000000000000000" pitchFamily="2" charset="0"/>
            </a:endParaRPr>
          </a:p>
        </p:txBody>
      </p:sp>
    </p:spTree>
    <p:extLst>
      <p:ext uri="{BB962C8B-B14F-4D97-AF65-F5344CB8AC3E}">
        <p14:creationId xmlns:p14="http://schemas.microsoft.com/office/powerpoint/2010/main" val="23494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685985" y="358055"/>
            <a:ext cx="10227341" cy="606033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202124"/>
                </a:solidFill>
                <a:latin typeface="Roboto" panose="02000000000000000000" pitchFamily="2" charset="0"/>
              </a:rPr>
              <a:t>Some Types of Statistical Bias (continued)</a:t>
            </a:r>
          </a:p>
          <a:p>
            <a:pPr algn="l"/>
            <a:endParaRPr lang="en-US" sz="1600" dirty="0">
              <a:solidFill>
                <a:srgbClr val="202124"/>
              </a:solidFill>
              <a:latin typeface="Roboto" panose="02000000000000000000" pitchFamily="2" charset="0"/>
            </a:endParaRPr>
          </a:p>
          <a:p>
            <a:pPr algn="l"/>
            <a:r>
              <a:rPr lang="en-US" sz="2600" b="1" i="1" dirty="0">
                <a:solidFill>
                  <a:srgbClr val="202124"/>
                </a:solidFill>
                <a:latin typeface="Roboto" panose="02000000000000000000" pitchFamily="2" charset="0"/>
              </a:rPr>
              <a:t>Outlier Bias</a:t>
            </a:r>
            <a:r>
              <a:rPr lang="en-US" sz="2600" dirty="0">
                <a:solidFill>
                  <a:srgbClr val="202124"/>
                </a:solidFill>
                <a:latin typeface="Roboto" panose="02000000000000000000" pitchFamily="2" charset="0"/>
              </a:rPr>
              <a:t> – an error that allows extreme scores to skew the data analysis.  (often the case when using means &amp; range)</a:t>
            </a:r>
          </a:p>
          <a:p>
            <a:pPr algn="l"/>
            <a:endParaRPr lang="en-US" sz="1800" dirty="0">
              <a:solidFill>
                <a:srgbClr val="202124"/>
              </a:solidFill>
              <a:latin typeface="Roboto" panose="02000000000000000000" pitchFamily="2" charset="0"/>
            </a:endParaRPr>
          </a:p>
          <a:p>
            <a:pPr algn="l"/>
            <a:r>
              <a:rPr lang="en-US" sz="2600" b="1" i="1" dirty="0">
                <a:solidFill>
                  <a:srgbClr val="202124"/>
                </a:solidFill>
                <a:latin typeface="Roboto" panose="02000000000000000000" pitchFamily="2" charset="0"/>
              </a:rPr>
              <a:t>Omitted Variable Bias</a:t>
            </a:r>
            <a:r>
              <a:rPr lang="en-US" sz="2600" dirty="0">
                <a:solidFill>
                  <a:srgbClr val="202124"/>
                </a:solidFill>
                <a:latin typeface="Roboto" panose="02000000000000000000" pitchFamily="2" charset="0"/>
              </a:rPr>
              <a:t> -- one of the most common types of errors            in which key relevant variables are missing from the data being analyzed. Sometimes data is either unavailable, or too time consuming or expensive to retrieve. It is our responsibility to fully disclose the limitations of our data and/or analyses, and of course not deliberately mislead, confuse or lie to the client.  We should never intentionally overwhelm and distract a client by providing an overabundance of irrelevant data/analyses in an attempt to hide the fact that the most important, relevant data is either missing or bad. </a:t>
            </a:r>
          </a:p>
          <a:p>
            <a:pPr algn="l"/>
            <a:endParaRPr lang="en-US" sz="1200" dirty="0">
              <a:solidFill>
                <a:srgbClr val="202124"/>
              </a:solidFill>
              <a:latin typeface="Roboto" panose="02000000000000000000" pitchFamily="2" charset="0"/>
            </a:endParaRPr>
          </a:p>
          <a:p>
            <a:pPr algn="l"/>
            <a:r>
              <a:rPr lang="en-US" sz="2800" dirty="0">
                <a:solidFill>
                  <a:srgbClr val="202124"/>
                </a:solidFill>
                <a:latin typeface="Roboto" panose="02000000000000000000" pitchFamily="2" charset="0"/>
              </a:rPr>
              <a:t>The old </a:t>
            </a:r>
            <a:r>
              <a:rPr lang="en-US" sz="2800" b="1" dirty="0">
                <a:solidFill>
                  <a:srgbClr val="202124"/>
                </a:solidFill>
                <a:latin typeface="Garamond" panose="02020404030301010803" pitchFamily="18" charset="0"/>
              </a:rPr>
              <a:t>GI-GO</a:t>
            </a:r>
            <a:r>
              <a:rPr lang="en-US" sz="2800" dirty="0">
                <a:solidFill>
                  <a:srgbClr val="202124"/>
                </a:solidFill>
                <a:latin typeface="Roboto" panose="02000000000000000000" pitchFamily="2" charset="0"/>
              </a:rPr>
              <a:t> – Garbage In, Garbage Out.        </a:t>
            </a:r>
          </a:p>
          <a:p>
            <a:pPr algn="l"/>
            <a:endParaRPr lang="en-US" sz="2000" dirty="0">
              <a:solidFill>
                <a:srgbClr val="202124"/>
              </a:solidFill>
              <a:latin typeface="Roboto" panose="02000000000000000000" pitchFamily="2" charset="0"/>
            </a:endParaRPr>
          </a:p>
        </p:txBody>
      </p:sp>
    </p:spTree>
    <p:extLst>
      <p:ext uri="{BB962C8B-B14F-4D97-AF65-F5344CB8AC3E}">
        <p14:creationId xmlns:p14="http://schemas.microsoft.com/office/powerpoint/2010/main" val="19048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162B5D-5F1D-2686-BA7C-B7AC2442DA59}"/>
              </a:ext>
            </a:extLst>
          </p:cNvPr>
          <p:cNvSpPr txBox="1">
            <a:spLocks/>
          </p:cNvSpPr>
          <p:nvPr/>
        </p:nvSpPr>
        <p:spPr>
          <a:xfrm>
            <a:off x="1703403" y="358055"/>
            <a:ext cx="10227341" cy="606033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rgbClr val="202124"/>
                </a:solidFill>
                <a:latin typeface="Roboto" panose="02000000000000000000" pitchFamily="2" charset="0"/>
              </a:rPr>
              <a:t>Some Types of Statistical Bias (continued)</a:t>
            </a:r>
          </a:p>
          <a:p>
            <a:pPr algn="l"/>
            <a:endParaRPr lang="en-US" sz="1400" dirty="0">
              <a:solidFill>
                <a:srgbClr val="202124"/>
              </a:solidFill>
              <a:latin typeface="Roboto" panose="02000000000000000000" pitchFamily="2" charset="0"/>
            </a:endParaRPr>
          </a:p>
          <a:p>
            <a:pPr algn="l"/>
            <a:r>
              <a:rPr lang="en-US" sz="2700" b="1" i="1" dirty="0">
                <a:solidFill>
                  <a:srgbClr val="202124"/>
                </a:solidFill>
                <a:latin typeface="Roboto" panose="02000000000000000000" pitchFamily="2" charset="0"/>
              </a:rPr>
              <a:t>Survivorship Bias</a:t>
            </a:r>
            <a:r>
              <a:rPr lang="en-US" sz="2700" dirty="0">
                <a:solidFill>
                  <a:srgbClr val="202124"/>
                </a:solidFill>
                <a:latin typeface="Roboto" panose="02000000000000000000" pitchFamily="2" charset="0"/>
              </a:rPr>
              <a:t> – an error when you only take into account surviving data points.  An example would be to correlate college admissions test scores with grades in college … and you only include data from those who survived the admissions process and also those who survived 4 years of college to graduate.</a:t>
            </a:r>
          </a:p>
          <a:p>
            <a:pPr algn="l"/>
            <a:endParaRPr lang="en-US" sz="1600" dirty="0">
              <a:solidFill>
                <a:srgbClr val="202124"/>
              </a:solidFill>
              <a:latin typeface="Roboto" panose="02000000000000000000" pitchFamily="2" charset="0"/>
            </a:endParaRPr>
          </a:p>
          <a:p>
            <a:pPr algn="l"/>
            <a:r>
              <a:rPr lang="en-US" sz="2700" dirty="0">
                <a:solidFill>
                  <a:srgbClr val="202124"/>
                </a:solidFill>
                <a:latin typeface="Roboto" panose="02000000000000000000" pitchFamily="2" charset="0"/>
              </a:rPr>
              <a:t>This bias is often counter to what you’re hoping to find, such as   in the above example where missing data is likely to lead to the conclusion that the two variables are not statistically correlated  or correlated less than they actually are in reality. This is the result of “restriction in range.”  The good news – there are formulas to estimate the true correlation of the variables (i.e., correct for restriction in range).</a:t>
            </a:r>
          </a:p>
        </p:txBody>
      </p:sp>
    </p:spTree>
    <p:extLst>
      <p:ext uri="{BB962C8B-B14F-4D97-AF65-F5344CB8AC3E}">
        <p14:creationId xmlns:p14="http://schemas.microsoft.com/office/powerpoint/2010/main" val="194538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3C0D3-D390-7819-63AD-6F20AC61F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607" y="260472"/>
            <a:ext cx="8422300" cy="6176954"/>
          </a:xfrm>
          <a:prstGeom prst="rect">
            <a:avLst/>
          </a:prstGeom>
        </p:spPr>
      </p:pic>
    </p:spTree>
    <p:extLst>
      <p:ext uri="{BB962C8B-B14F-4D97-AF65-F5344CB8AC3E}">
        <p14:creationId xmlns:p14="http://schemas.microsoft.com/office/powerpoint/2010/main" val="103842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B4C21-6427-8554-BEB8-D3EBF0FBB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078" y="263744"/>
            <a:ext cx="7948246" cy="6101887"/>
          </a:xfrm>
          <a:prstGeom prst="rect">
            <a:avLst/>
          </a:prstGeom>
        </p:spPr>
      </p:pic>
    </p:spTree>
    <p:extLst>
      <p:ext uri="{BB962C8B-B14F-4D97-AF65-F5344CB8AC3E}">
        <p14:creationId xmlns:p14="http://schemas.microsoft.com/office/powerpoint/2010/main" val="329104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648433" y="139841"/>
            <a:ext cx="10018713" cy="6305506"/>
          </a:xfrm>
        </p:spPr>
        <p:txBody>
          <a:bodyPr>
            <a:normAutofit fontScale="90000"/>
          </a:bodyPr>
          <a:lstStyle/>
          <a:p>
            <a:pPr algn="l"/>
            <a:r>
              <a:rPr lang="en-US" sz="2400" b="1" dirty="0"/>
              <a:t>Statistical Significance vs. Practical Significance</a:t>
            </a:r>
            <a:br>
              <a:rPr lang="en-US" sz="2400" b="1" dirty="0"/>
            </a:br>
            <a:br>
              <a:rPr lang="en-US" sz="1300" dirty="0"/>
            </a:br>
            <a:r>
              <a:rPr lang="en-US" sz="2700" b="1" dirty="0">
                <a:solidFill>
                  <a:srgbClr val="0066FF"/>
                </a:solidFill>
              </a:rPr>
              <a:t>ASOP </a:t>
            </a:r>
            <a:r>
              <a:rPr lang="en-US" sz="2700" b="1" dirty="0">
                <a:solidFill>
                  <a:srgbClr val="0066FF"/>
                </a:solidFill>
                <a:latin typeface="Garamond" panose="02020404030301010803" pitchFamily="18" charset="0"/>
              </a:rPr>
              <a:t>2.10</a:t>
            </a:r>
            <a:r>
              <a:rPr lang="en-US" sz="2700" b="1" dirty="0">
                <a:solidFill>
                  <a:srgbClr val="0066FF"/>
                </a:solidFill>
              </a:rPr>
              <a:t>  Significance/Significant</a:t>
            </a:r>
            <a:r>
              <a:rPr lang="en-US" sz="2700" dirty="0"/>
              <a:t> – Significance can have different meanings.  A result may be deemed to be statistically significant if it is determined that the probability that the result was produced by random chance is small.  An event may be described as significant if the likelihood of its occurrence is more than remote.  In addition, a result may be significant because it is of consequence.  Other uses may be encountered in actuarial practice.  The actuary should exercise care in interpreting or using these words.</a:t>
            </a:r>
            <a:br>
              <a:rPr lang="en-US" sz="2700" dirty="0"/>
            </a:br>
            <a:br>
              <a:rPr lang="en-US" sz="1300" dirty="0"/>
            </a:br>
            <a:r>
              <a:rPr lang="en-US" sz="2700" dirty="0"/>
              <a:t>Important to understand that because a result is statistically significant, </a:t>
            </a:r>
            <a:br>
              <a:rPr lang="en-US" sz="2700" dirty="0"/>
            </a:br>
            <a:r>
              <a:rPr lang="en-US" sz="2700" dirty="0"/>
              <a:t>it doesn’t necessarily mean that it is of any practical significance.  In the </a:t>
            </a:r>
            <a:br>
              <a:rPr lang="en-US" sz="2700" dirty="0"/>
            </a:br>
            <a:r>
              <a:rPr lang="en-US" sz="2700" dirty="0"/>
              <a:t>above ASOP, practical significance refers to whether a result is of any real consequence in the real world.  Researchers are generally obsessed with finding statistical significance in their data, frequently neglecting to ask the ultimate question – “So what?”  </a:t>
            </a:r>
          </a:p>
        </p:txBody>
      </p:sp>
    </p:spTree>
    <p:extLst>
      <p:ext uri="{BB962C8B-B14F-4D97-AF65-F5344CB8AC3E}">
        <p14:creationId xmlns:p14="http://schemas.microsoft.com/office/powerpoint/2010/main" val="283735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484311" y="685800"/>
            <a:ext cx="10018713" cy="6342017"/>
          </a:xfrm>
        </p:spPr>
        <p:txBody>
          <a:bodyPr>
            <a:normAutofit/>
          </a:bodyPr>
          <a:lstStyle/>
          <a:p>
            <a:r>
              <a:rPr lang="en-US" sz="3000" b="1" dirty="0"/>
              <a:t>A Couple of Other Statistical Phenomenon </a:t>
            </a:r>
            <a:br>
              <a:rPr lang="en-US" sz="3000" b="1" dirty="0"/>
            </a:br>
            <a:r>
              <a:rPr lang="en-US" sz="3000" b="1" dirty="0"/>
              <a:t>To Be Aware Of</a:t>
            </a:r>
            <a:br>
              <a:rPr lang="en-US" sz="3000" b="1" dirty="0"/>
            </a:br>
            <a:r>
              <a:rPr lang="en-US" sz="2000" b="1" dirty="0"/>
              <a:t>(Time Permitting)</a:t>
            </a:r>
            <a:br>
              <a:rPr lang="en-US" sz="2800" b="1" dirty="0"/>
            </a:br>
            <a:br>
              <a:rPr lang="en-US" sz="2800" b="1" dirty="0"/>
            </a:br>
            <a:br>
              <a:rPr lang="en-US" sz="2800" b="1" dirty="0"/>
            </a:br>
            <a:r>
              <a:rPr lang="en-US" sz="2800" b="1" dirty="0">
                <a:latin typeface="Calibri" panose="020F0502020204030204" pitchFamily="34" charset="0"/>
                <a:cs typeface="Calibri" panose="020F0502020204030204" pitchFamily="34" charset="0"/>
              </a:rPr>
              <a:t>● </a:t>
            </a:r>
            <a:r>
              <a:rPr lang="en-US" sz="2800" b="1" dirty="0"/>
              <a:t>Shrinkage in Multiple Regression</a:t>
            </a:r>
            <a:br>
              <a:rPr lang="en-US" sz="2800" b="1" dirty="0"/>
            </a:br>
            <a:br>
              <a:rPr lang="en-US" sz="2800" b="1" dirty="0"/>
            </a:br>
            <a:r>
              <a:rPr lang="en-US" sz="2800" b="1" dirty="0">
                <a:latin typeface="Calibri" panose="020F0502020204030204" pitchFamily="34" charset="0"/>
                <a:cs typeface="Calibri" panose="020F0502020204030204" pitchFamily="34" charset="0"/>
              </a:rPr>
              <a:t>● </a:t>
            </a:r>
            <a:r>
              <a:rPr lang="en-US" sz="2800" b="1" dirty="0"/>
              <a:t>Regression Toward the Mean</a:t>
            </a:r>
            <a:br>
              <a:rPr lang="en-US" sz="2800" b="1" dirty="0"/>
            </a:br>
            <a:br>
              <a:rPr lang="en-US" sz="2800" b="1" dirty="0"/>
            </a:br>
            <a:br>
              <a:rPr lang="en-US" sz="2800" b="1" dirty="0"/>
            </a:br>
            <a:br>
              <a:rPr lang="en-US" sz="2800" b="1" dirty="0"/>
            </a:br>
            <a:br>
              <a:rPr lang="en-US" sz="2800" b="1" dirty="0"/>
            </a:br>
            <a:endParaRPr lang="en-US" sz="2800" b="1" dirty="0"/>
          </a:p>
        </p:txBody>
      </p:sp>
    </p:spTree>
    <p:extLst>
      <p:ext uri="{BB962C8B-B14F-4D97-AF65-F5344CB8AC3E}">
        <p14:creationId xmlns:p14="http://schemas.microsoft.com/office/powerpoint/2010/main" val="9160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702028" y="145864"/>
            <a:ext cx="10018713" cy="6342017"/>
          </a:xfrm>
        </p:spPr>
        <p:txBody>
          <a:bodyPr>
            <a:normAutofit/>
          </a:bodyPr>
          <a:lstStyle/>
          <a:p>
            <a:pPr algn="l"/>
            <a:r>
              <a:rPr lang="en-US" sz="2800" b="1" dirty="0"/>
              <a:t>Shrinkage in Multiple Regression</a:t>
            </a:r>
            <a:br>
              <a:rPr lang="en-US" sz="2800" b="1" dirty="0"/>
            </a:br>
            <a:br>
              <a:rPr lang="en-US" sz="1600" b="1" dirty="0"/>
            </a:br>
            <a:r>
              <a:rPr lang="en-US" sz="2700" b="1" dirty="0"/>
              <a:t>A multiple regression formula developed from a given set of data will not work as well for predicting the same outcome using the same predictor variables in the future.  In other words, the coefficient of determination will shrink when that formula is applied to future data.  This is because the formula was specifically developed using the first set of data, and that formula can never fit or work as well for any other set of data.  </a:t>
            </a:r>
            <a:br>
              <a:rPr lang="en-US" sz="2700" b="1" dirty="0"/>
            </a:br>
            <a:br>
              <a:rPr lang="en-US" sz="1600" b="1" dirty="0"/>
            </a:br>
            <a:r>
              <a:rPr lang="en-US" sz="2700" b="1" dirty="0"/>
              <a:t>To avoid shock and disappointment when beginning to use your multiple regression formula in the future, there are formulas to estimate how much shrinkage you can expect.   </a:t>
            </a:r>
            <a:br>
              <a:rPr lang="en-US" sz="2700" b="1" dirty="0"/>
            </a:br>
            <a:endParaRPr lang="en-US" sz="2700" b="1" dirty="0"/>
          </a:p>
        </p:txBody>
      </p:sp>
    </p:spTree>
    <p:extLst>
      <p:ext uri="{BB962C8B-B14F-4D97-AF65-F5344CB8AC3E}">
        <p14:creationId xmlns:p14="http://schemas.microsoft.com/office/powerpoint/2010/main" val="169495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C86D-253A-CF4E-91AB-36AB32A727A2}"/>
              </a:ext>
            </a:extLst>
          </p:cNvPr>
          <p:cNvSpPr>
            <a:spLocks noGrp="1"/>
          </p:cNvSpPr>
          <p:nvPr>
            <p:ph type="title"/>
          </p:nvPr>
        </p:nvSpPr>
        <p:spPr>
          <a:xfrm>
            <a:off x="1658487" y="409301"/>
            <a:ext cx="10018713" cy="1915880"/>
          </a:xfrm>
        </p:spPr>
        <p:txBody>
          <a:bodyPr>
            <a:normAutofit fontScale="90000"/>
          </a:bodyPr>
          <a:lstStyle/>
          <a:p>
            <a:r>
              <a:rPr lang="en-US" i="1" dirty="0"/>
              <a:t>“There are three types of lies:  </a:t>
            </a:r>
            <a:br>
              <a:rPr lang="en-US" i="1" dirty="0"/>
            </a:br>
            <a:r>
              <a:rPr lang="en-US" i="1" dirty="0"/>
              <a:t>lies, damned lies, and statistics.”</a:t>
            </a:r>
            <a:br>
              <a:rPr lang="en-US" i="1" dirty="0"/>
            </a:br>
            <a:br>
              <a:rPr lang="en-US" sz="900" dirty="0"/>
            </a:br>
            <a:r>
              <a:rPr lang="en-US" sz="2900" dirty="0"/>
              <a:t>(Benjamin Disraeli, 1804-1881,</a:t>
            </a:r>
            <a:br>
              <a:rPr lang="en-US" sz="2900" dirty="0"/>
            </a:br>
            <a:r>
              <a:rPr lang="en-US" sz="2900" dirty="0"/>
              <a:t>Earl of Beaconsfield, British Prime Minister)</a:t>
            </a:r>
            <a:endParaRPr lang="en-US" dirty="0"/>
          </a:p>
        </p:txBody>
      </p:sp>
      <p:pic>
        <p:nvPicPr>
          <p:cNvPr id="1026" name="Picture 2" descr="Disraeli in old age, wearing a double-breasted suit, bow tie and hat">
            <a:extLst>
              <a:ext uri="{FF2B5EF4-FFF2-40B4-BE49-F238E27FC236}">
                <a16:creationId xmlns:a16="http://schemas.microsoft.com/office/drawing/2014/main" id="{60DEADD8-F4E4-51DE-4278-32768C58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846" y="2518209"/>
            <a:ext cx="2783082" cy="389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26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590-E83B-1291-260D-2D4D14C2839D}"/>
              </a:ext>
            </a:extLst>
          </p:cNvPr>
          <p:cNvSpPr>
            <a:spLocks noGrp="1"/>
          </p:cNvSpPr>
          <p:nvPr>
            <p:ph type="title"/>
          </p:nvPr>
        </p:nvSpPr>
        <p:spPr>
          <a:xfrm>
            <a:off x="1702028" y="145864"/>
            <a:ext cx="10018713" cy="6342017"/>
          </a:xfrm>
        </p:spPr>
        <p:txBody>
          <a:bodyPr>
            <a:normAutofit fontScale="90000"/>
          </a:bodyPr>
          <a:lstStyle/>
          <a:p>
            <a:pPr algn="l"/>
            <a:r>
              <a:rPr lang="en-US" sz="2800" b="1" dirty="0"/>
              <a:t>Regression Toward The Mean</a:t>
            </a:r>
            <a:br>
              <a:rPr lang="en-US" sz="2800" b="1" dirty="0"/>
            </a:br>
            <a:br>
              <a:rPr lang="en-US" sz="1800" b="1" dirty="0"/>
            </a:br>
            <a:r>
              <a:rPr lang="en-US" sz="2600" b="1" dirty="0"/>
              <a:t>Observed scores on a variable are comprised of a True Score and Error. </a:t>
            </a:r>
            <a:br>
              <a:rPr lang="en-US" sz="2600" b="1" dirty="0"/>
            </a:br>
            <a:br>
              <a:rPr lang="en-US" sz="1600" b="1" dirty="0"/>
            </a:br>
            <a:r>
              <a:rPr lang="en-US" sz="2600" b="1" dirty="0"/>
              <a:t>			Observed Score = True Score + Error</a:t>
            </a:r>
            <a:br>
              <a:rPr lang="en-US" sz="2600" b="1" dirty="0"/>
            </a:br>
            <a:br>
              <a:rPr lang="en-US" sz="1400" b="1" dirty="0"/>
            </a:br>
            <a:r>
              <a:rPr lang="en-US" sz="2600" b="1" dirty="0"/>
              <a:t>The goal is to collect data (Observed Scores) that are as close as possible to the True Scores of individuals.  To do this, the measures  of a variable must be reliable (i.e., contain little error).  Whenever an individual or group scores well above average on some measure, the probability is that their score(s) will drop closer to the mean when retested;  and if they scored extremely poorly the first time – their score(s) when retested will rise closer to the mean.  </a:t>
            </a:r>
            <a:br>
              <a:rPr lang="en-US" sz="2600" b="1" dirty="0"/>
            </a:br>
            <a:br>
              <a:rPr lang="en-US" sz="1800" b="1" dirty="0"/>
            </a:br>
            <a:r>
              <a:rPr lang="en-US" sz="2600" b="1" dirty="0"/>
              <a:t>One must be careful not to get overly excited when there is an intervention   for a group of people who are well below average on some measure and you retest them – you can expect their scores to be higher when retested regardless of the effectiveness of the intervention.  </a:t>
            </a:r>
            <a:endParaRPr lang="en-US" sz="2700" b="1" dirty="0"/>
          </a:p>
        </p:txBody>
      </p:sp>
    </p:spTree>
    <p:extLst>
      <p:ext uri="{BB962C8B-B14F-4D97-AF65-F5344CB8AC3E}">
        <p14:creationId xmlns:p14="http://schemas.microsoft.com/office/powerpoint/2010/main" val="223580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B53B03-E81F-1F48-3D5E-5DCA11D96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68" y="1095012"/>
            <a:ext cx="3343275" cy="3495675"/>
          </a:xfrm>
          <a:prstGeom prst="rect">
            <a:avLst/>
          </a:prstGeom>
        </p:spPr>
      </p:pic>
      <p:sp>
        <p:nvSpPr>
          <p:cNvPr id="6" name="Title 1">
            <a:extLst>
              <a:ext uri="{FF2B5EF4-FFF2-40B4-BE49-F238E27FC236}">
                <a16:creationId xmlns:a16="http://schemas.microsoft.com/office/drawing/2014/main" id="{5ECAD054-287C-F587-42B1-A727C931D9FC}"/>
              </a:ext>
            </a:extLst>
          </p:cNvPr>
          <p:cNvSpPr txBox="1">
            <a:spLocks/>
          </p:cNvSpPr>
          <p:nvPr/>
        </p:nvSpPr>
        <p:spPr>
          <a:xfrm>
            <a:off x="5017478" y="1270857"/>
            <a:ext cx="6855664" cy="3495675"/>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200" b="1" dirty="0">
                <a:latin typeface="Berlin Sans FB Demi" panose="020E0802020502020306" pitchFamily="34" charset="0"/>
              </a:rPr>
              <a:t>“Don’t believe everything you read   on the Internet just because there’s    a picture with a quote next to it, or  lots of computer generated statistics.  </a:t>
            </a:r>
          </a:p>
          <a:p>
            <a:pPr algn="l"/>
            <a:r>
              <a:rPr lang="en-US" altLang="en-US" sz="3200" b="1" dirty="0">
                <a:latin typeface="Berlin Sans FB Demi" panose="020E0802020502020306" pitchFamily="34" charset="0"/>
              </a:rPr>
              <a:t>Always ask intelligent questions.”</a:t>
            </a:r>
          </a:p>
          <a:p>
            <a:pPr algn="l"/>
            <a:endParaRPr lang="en-US" altLang="en-US" sz="800" b="1" dirty="0">
              <a:latin typeface="Berlin Sans FB Demi" panose="020E0802020502020306" pitchFamily="34" charset="0"/>
            </a:endParaRPr>
          </a:p>
          <a:p>
            <a:pPr algn="l"/>
            <a:r>
              <a:rPr lang="en-US" altLang="en-US" sz="2900" b="1" dirty="0">
                <a:latin typeface="Berlin Sans FB Demi" panose="020E0802020502020306" pitchFamily="34" charset="0"/>
              </a:rPr>
              <a:t>				            – Abraham Lincoln</a:t>
            </a:r>
          </a:p>
        </p:txBody>
      </p:sp>
    </p:spTree>
    <p:extLst>
      <p:ext uri="{BB962C8B-B14F-4D97-AF65-F5344CB8AC3E}">
        <p14:creationId xmlns:p14="http://schemas.microsoft.com/office/powerpoint/2010/main" val="348854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CAD054-287C-F587-42B1-A727C931D9FC}"/>
              </a:ext>
            </a:extLst>
          </p:cNvPr>
          <p:cNvSpPr txBox="1">
            <a:spLocks/>
          </p:cNvSpPr>
          <p:nvPr/>
        </p:nvSpPr>
        <p:spPr>
          <a:xfrm>
            <a:off x="1793632" y="1270857"/>
            <a:ext cx="9950557" cy="3495675"/>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9600" b="1" dirty="0">
                <a:latin typeface="Berlin Sans FB Demi" panose="020E0802020502020306" pitchFamily="34" charset="0"/>
              </a:rPr>
              <a:t>Q &amp; A</a:t>
            </a:r>
          </a:p>
        </p:txBody>
      </p:sp>
    </p:spTree>
    <p:extLst>
      <p:ext uri="{BB962C8B-B14F-4D97-AF65-F5344CB8AC3E}">
        <p14:creationId xmlns:p14="http://schemas.microsoft.com/office/powerpoint/2010/main" val="425383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2715-1CEC-BC76-DE8F-C2B39B93B409}"/>
              </a:ext>
            </a:extLst>
          </p:cNvPr>
          <p:cNvSpPr>
            <a:spLocks noGrp="1"/>
          </p:cNvSpPr>
          <p:nvPr>
            <p:ph type="ctrTitle"/>
          </p:nvPr>
        </p:nvSpPr>
        <p:spPr>
          <a:xfrm>
            <a:off x="1852244" y="0"/>
            <a:ext cx="9144000" cy="2614246"/>
          </a:xfrm>
        </p:spPr>
        <p:txBody>
          <a:bodyPr>
            <a:normAutofit/>
          </a:bodyPr>
          <a:lstStyle/>
          <a:p>
            <a:pPr algn="ctr"/>
            <a:r>
              <a:rPr lang="en-US" sz="5600" b="1" dirty="0"/>
              <a:t>Richard Flicker, Ph.D.</a:t>
            </a:r>
            <a:br>
              <a:rPr lang="en-US" sz="5600" b="1" dirty="0"/>
            </a:br>
            <a:r>
              <a:rPr lang="en-US" sz="4000" b="1" i="1" dirty="0"/>
              <a:t>Industrial/Organizational Psychologist</a:t>
            </a:r>
            <a:br>
              <a:rPr lang="en-US" sz="4000" b="1" i="1" dirty="0"/>
            </a:br>
            <a:r>
              <a:rPr lang="en-US" sz="4000" b="1" dirty="0"/>
              <a:t>Baton Rouge, Louisiana</a:t>
            </a:r>
            <a:endParaRPr lang="en-US" sz="1100" b="1" dirty="0"/>
          </a:p>
        </p:txBody>
      </p:sp>
      <p:sp>
        <p:nvSpPr>
          <p:cNvPr id="4" name="Title 1">
            <a:extLst>
              <a:ext uri="{FF2B5EF4-FFF2-40B4-BE49-F238E27FC236}">
                <a16:creationId xmlns:a16="http://schemas.microsoft.com/office/drawing/2014/main" id="{FC98D29D-5107-7E41-D0A9-2B7AD8C182DA}"/>
              </a:ext>
            </a:extLst>
          </p:cNvPr>
          <p:cNvSpPr txBox="1">
            <a:spLocks/>
          </p:cNvSpPr>
          <p:nvPr/>
        </p:nvSpPr>
        <p:spPr>
          <a:xfrm>
            <a:off x="3001102" y="2649417"/>
            <a:ext cx="9144000" cy="3130059"/>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Garamond" panose="02020404030301010803" pitchFamily="18" charset="0"/>
              </a:rPr>
              <a:t>Cell: 225-931-1626</a:t>
            </a:r>
          </a:p>
          <a:p>
            <a:pPr algn="ctr"/>
            <a:r>
              <a:rPr lang="en-US" sz="4000" b="1" dirty="0">
                <a:latin typeface="Garamond" panose="02020404030301010803" pitchFamily="18" charset="0"/>
              </a:rPr>
              <a:t>Email: flicker@premier.net</a:t>
            </a:r>
          </a:p>
          <a:p>
            <a:pPr algn="ctr"/>
            <a:endParaRPr lang="en-US" sz="1200" b="1" dirty="0">
              <a:latin typeface="Garamond" panose="02020404030301010803" pitchFamily="18" charset="0"/>
            </a:endParaRPr>
          </a:p>
          <a:p>
            <a:pPr algn="ctr"/>
            <a:r>
              <a:rPr lang="en-US" sz="4000" b="1" dirty="0">
                <a:latin typeface="Garamond" panose="02020404030301010803" pitchFamily="18" charset="0"/>
              </a:rPr>
              <a:t>975 </a:t>
            </a:r>
            <a:r>
              <a:rPr lang="en-US" sz="4000" b="1" dirty="0" err="1">
                <a:latin typeface="Garamond" panose="02020404030301010803" pitchFamily="18" charset="0"/>
              </a:rPr>
              <a:t>Ridgepoint</a:t>
            </a:r>
            <a:r>
              <a:rPr lang="en-US" sz="4000" b="1" dirty="0">
                <a:latin typeface="Garamond" panose="02020404030301010803" pitchFamily="18" charset="0"/>
              </a:rPr>
              <a:t> Ct.</a:t>
            </a:r>
          </a:p>
          <a:p>
            <a:pPr algn="ctr"/>
            <a:r>
              <a:rPr lang="en-US" sz="4000" b="1" dirty="0">
                <a:latin typeface="Garamond" panose="02020404030301010803" pitchFamily="18" charset="0"/>
              </a:rPr>
              <a:t>Baton Rouge, LA 70810</a:t>
            </a:r>
            <a:r>
              <a:rPr lang="en-US" sz="4000" b="1" dirty="0"/>
              <a:t> </a:t>
            </a:r>
          </a:p>
        </p:txBody>
      </p:sp>
    </p:spTree>
    <p:extLst>
      <p:ext uri="{BB962C8B-B14F-4D97-AF65-F5344CB8AC3E}">
        <p14:creationId xmlns:p14="http://schemas.microsoft.com/office/powerpoint/2010/main" val="177376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2D02-D549-1B88-27F4-BE9D511BC386}"/>
              </a:ext>
            </a:extLst>
          </p:cNvPr>
          <p:cNvSpPr>
            <a:spLocks noGrp="1"/>
          </p:cNvSpPr>
          <p:nvPr>
            <p:ph type="title"/>
          </p:nvPr>
        </p:nvSpPr>
        <p:spPr>
          <a:xfrm>
            <a:off x="1496581" y="766358"/>
            <a:ext cx="6057030" cy="1489161"/>
          </a:xfrm>
        </p:spPr>
        <p:txBody>
          <a:bodyPr>
            <a:normAutofit fontScale="90000"/>
          </a:bodyPr>
          <a:lstStyle/>
          <a:p>
            <a:pPr>
              <a:spcBef>
                <a:spcPts val="0"/>
              </a:spcBef>
            </a:pPr>
            <a:r>
              <a:rPr lang="en-US" sz="3600" dirty="0">
                <a:latin typeface="Corbel" panose="020B0503020204020204" pitchFamily="34" charset="0"/>
                <a:ea typeface="Calibri" panose="020F0502020204030204" pitchFamily="34" charset="0"/>
                <a:cs typeface="Times New Roman" panose="02020603050405020304" pitchFamily="18" charset="0"/>
              </a:rPr>
              <a:t>Lies, Damned Lies and Statistics  should not be confused with </a:t>
            </a:r>
            <a:br>
              <a:rPr lang="en-US" sz="3600" dirty="0">
                <a:latin typeface="Corbel" panose="020B0503020204020204" pitchFamily="34" charset="0"/>
                <a:ea typeface="Calibri" panose="020F0502020204030204" pitchFamily="34" charset="0"/>
                <a:cs typeface="Times New Roman" panose="02020603050405020304" pitchFamily="18" charset="0"/>
              </a:rPr>
            </a:br>
            <a:r>
              <a:rPr lang="en-US" sz="3600" dirty="0">
                <a:latin typeface="Corbel" panose="020B0503020204020204" pitchFamily="34" charset="0"/>
                <a:ea typeface="Calibri" panose="020F0502020204030204" pitchFamily="34" charset="0"/>
                <a:cs typeface="Times New Roman" panose="02020603050405020304" pitchFamily="18" charset="0"/>
              </a:rPr>
              <a:t>Yogi-isms.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71156B-CC1F-4743-F0DC-C8C32214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731" y="2603863"/>
            <a:ext cx="6057030" cy="3108960"/>
          </a:xfrm>
          <a:prstGeom prst="rect">
            <a:avLst/>
          </a:prstGeom>
        </p:spPr>
      </p:pic>
      <p:pic>
        <p:nvPicPr>
          <p:cNvPr id="7" name="Picture 6">
            <a:extLst>
              <a:ext uri="{FF2B5EF4-FFF2-40B4-BE49-F238E27FC236}">
                <a16:creationId xmlns:a16="http://schemas.microsoft.com/office/drawing/2014/main" id="{B67E3B9D-746E-E0F4-40BB-60C622827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728" y="600892"/>
            <a:ext cx="3773713" cy="5660570"/>
          </a:xfrm>
          <a:prstGeom prst="rect">
            <a:avLst/>
          </a:prstGeom>
        </p:spPr>
      </p:pic>
    </p:spTree>
    <p:extLst>
      <p:ext uri="{BB962C8B-B14F-4D97-AF65-F5344CB8AC3E}">
        <p14:creationId xmlns:p14="http://schemas.microsoft.com/office/powerpoint/2010/main" val="383793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2D02-D549-1B88-27F4-BE9D511BC386}"/>
              </a:ext>
            </a:extLst>
          </p:cNvPr>
          <p:cNvSpPr>
            <a:spLocks noGrp="1"/>
          </p:cNvSpPr>
          <p:nvPr>
            <p:ph type="title"/>
          </p:nvPr>
        </p:nvSpPr>
        <p:spPr>
          <a:xfrm>
            <a:off x="2724103" y="844060"/>
            <a:ext cx="7979062" cy="4216961"/>
          </a:xfrm>
        </p:spPr>
        <p:txBody>
          <a:bodyPr>
            <a:normAutofit/>
          </a:bodyPr>
          <a:lstStyle/>
          <a:p>
            <a:pPr>
              <a:spcBef>
                <a:spcPts val="0"/>
              </a:spcBef>
            </a:pPr>
            <a:r>
              <a:rPr lang="en-US" sz="3600" dirty="0">
                <a:latin typeface="Corbel" panose="020B0503020204020204" pitchFamily="34" charset="0"/>
                <a:ea typeface="Calibri" panose="020F0502020204030204" pitchFamily="34" charset="0"/>
                <a:cs typeface="Times New Roman" panose="02020603050405020304" pitchFamily="18" charset="0"/>
              </a:rPr>
              <a:t>At this point, you might </a:t>
            </a:r>
            <a:br>
              <a:rPr lang="en-US" sz="3600" dirty="0">
                <a:latin typeface="Corbel" panose="020B0503020204020204" pitchFamily="34" charset="0"/>
                <a:ea typeface="Calibri" panose="020F0502020204030204" pitchFamily="34" charset="0"/>
                <a:cs typeface="Times New Roman" panose="02020603050405020304" pitchFamily="18" charset="0"/>
              </a:rPr>
            </a:br>
            <a:r>
              <a:rPr lang="en-US" sz="3600" dirty="0">
                <a:latin typeface="Corbel" panose="020B0503020204020204" pitchFamily="34" charset="0"/>
                <a:ea typeface="Calibri" panose="020F0502020204030204" pitchFamily="34" charset="0"/>
                <a:cs typeface="Times New Roman" panose="02020603050405020304" pitchFamily="18" charset="0"/>
              </a:rPr>
              <a:t>(or you might not) </a:t>
            </a:r>
            <a:br>
              <a:rPr lang="en-US" sz="3600" dirty="0">
                <a:latin typeface="Corbel" panose="020B0503020204020204" pitchFamily="34" charset="0"/>
                <a:ea typeface="Calibri" panose="020F0502020204030204" pitchFamily="34" charset="0"/>
                <a:cs typeface="Times New Roman" panose="02020603050405020304" pitchFamily="18" charset="0"/>
              </a:rPr>
            </a:br>
            <a:r>
              <a:rPr lang="en-US" sz="3600" dirty="0">
                <a:latin typeface="Corbel" panose="020B0503020204020204" pitchFamily="34" charset="0"/>
                <a:ea typeface="Calibri" panose="020F0502020204030204" pitchFamily="34" charset="0"/>
                <a:cs typeface="Times New Roman" panose="02020603050405020304" pitchFamily="18" charset="0"/>
              </a:rPr>
              <a:t>be wondering what the </a:t>
            </a:r>
            <a:br>
              <a:rPr lang="en-US" sz="3600" dirty="0">
                <a:latin typeface="Corbel" panose="020B0503020204020204" pitchFamily="34" charset="0"/>
                <a:ea typeface="Calibri" panose="020F0502020204030204" pitchFamily="34" charset="0"/>
                <a:cs typeface="Times New Roman" panose="02020603050405020304" pitchFamily="18" charset="0"/>
              </a:rPr>
            </a:br>
            <a:r>
              <a:rPr lang="en-US" sz="3600" dirty="0">
                <a:latin typeface="Corbel" panose="020B0503020204020204" pitchFamily="34" charset="0"/>
                <a:ea typeface="Calibri" panose="020F0502020204030204" pitchFamily="34" charset="0"/>
                <a:cs typeface="Times New Roman" panose="02020603050405020304" pitchFamily="18" charset="0"/>
              </a:rPr>
              <a:t>great philosopher Yogi Berra </a:t>
            </a:r>
            <a:br>
              <a:rPr lang="en-US" sz="3600" dirty="0">
                <a:latin typeface="Corbel" panose="020B0503020204020204" pitchFamily="34" charset="0"/>
                <a:ea typeface="Calibri" panose="020F0502020204030204" pitchFamily="34" charset="0"/>
                <a:cs typeface="Times New Roman" panose="02020603050405020304" pitchFamily="18" charset="0"/>
              </a:rPr>
            </a:br>
            <a:r>
              <a:rPr lang="en-US" sz="3600" dirty="0">
                <a:latin typeface="Corbel" panose="020B0503020204020204" pitchFamily="34" charset="0"/>
                <a:ea typeface="Calibri" panose="020F0502020204030204" pitchFamily="34" charset="0"/>
                <a:cs typeface="Times New Roman" panose="02020603050405020304" pitchFamily="18" charset="0"/>
              </a:rPr>
              <a:t>had to say about “Actuarial Science.”</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4613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9144F-82D2-BF9C-7F01-93C19BA70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861" y="285697"/>
            <a:ext cx="4905923" cy="6058519"/>
          </a:xfrm>
          <a:prstGeom prst="rect">
            <a:avLst/>
          </a:prstGeom>
        </p:spPr>
      </p:pic>
    </p:spTree>
    <p:extLst>
      <p:ext uri="{BB962C8B-B14F-4D97-AF65-F5344CB8AC3E}">
        <p14:creationId xmlns:p14="http://schemas.microsoft.com/office/powerpoint/2010/main" val="15579328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2D02-D549-1B88-27F4-BE9D511BC386}"/>
              </a:ext>
            </a:extLst>
          </p:cNvPr>
          <p:cNvSpPr>
            <a:spLocks noGrp="1"/>
          </p:cNvSpPr>
          <p:nvPr>
            <p:ph type="title"/>
          </p:nvPr>
        </p:nvSpPr>
        <p:spPr>
          <a:xfrm>
            <a:off x="1579418" y="64655"/>
            <a:ext cx="10123055" cy="6114471"/>
          </a:xfrm>
        </p:spPr>
        <p:txBody>
          <a:bodyPr>
            <a:normAutofit/>
          </a:bodyPr>
          <a:lstStyle/>
          <a:p>
            <a:pPr marL="0" marR="0">
              <a:spcBef>
                <a:spcPts val="0"/>
              </a:spcBef>
              <a:spcAft>
                <a:spcPts val="0"/>
              </a:spcAft>
            </a:pPr>
            <a:r>
              <a:rPr lang="en-US" sz="3600" i="1" dirty="0">
                <a:solidFill>
                  <a:srgbClr val="050505"/>
                </a:solidFill>
                <a:effectLst/>
                <a:latin typeface="Corbel" panose="020B0503020204020204" pitchFamily="34" charset="0"/>
                <a:ea typeface="Calibri" panose="020F0502020204030204" pitchFamily="34" charset="0"/>
                <a:cs typeface="Times New Roman" panose="02020603050405020304" pitchFamily="18" charset="0"/>
              </a:rPr>
              <a:t>"He uses statistics as a drunken man uses               lamp-posts... for support rather than illumination.” </a:t>
            </a:r>
            <a:br>
              <a:rPr lang="en-US" sz="3600" i="1" dirty="0">
                <a:solidFill>
                  <a:srgbClr val="050505"/>
                </a:solidFill>
                <a:effectLst/>
                <a:latin typeface="Corbel" panose="020B0503020204020204" pitchFamily="34" charset="0"/>
                <a:ea typeface="Calibri" panose="020F0502020204030204" pitchFamily="34" charset="0"/>
                <a:cs typeface="Times New Roman" panose="02020603050405020304" pitchFamily="18" charset="0"/>
              </a:rPr>
            </a:br>
            <a:br>
              <a:rPr lang="en-US" sz="800" dirty="0">
                <a:solidFill>
                  <a:srgbClr val="050505"/>
                </a:solidFill>
                <a:effectLst/>
                <a:latin typeface="Segoe UI Historic" panose="020B0502040204020203" pitchFamily="34" charset="0"/>
                <a:ea typeface="Calibri" panose="020F0502020204030204" pitchFamily="34" charset="0"/>
                <a:cs typeface="Times New Roman" panose="02020603050405020304" pitchFamily="18" charset="0"/>
              </a:rPr>
            </a:br>
            <a:r>
              <a:rPr lang="en-US" sz="2600" dirty="0">
                <a:solidFill>
                  <a:srgbClr val="050505"/>
                </a:solidFill>
                <a:effectLst/>
                <a:latin typeface="Segoe UI Historic" panose="020B0502040204020203" pitchFamily="34" charset="0"/>
                <a:ea typeface="Calibri" panose="020F0502020204030204" pitchFamily="34" charset="0"/>
                <a:cs typeface="Times New Roman" panose="02020603050405020304" pitchFamily="18" charset="0"/>
              </a:rPr>
              <a:t>(Andrew Lang, FBA, 1844-1912</a:t>
            </a:r>
            <a:br>
              <a:rPr lang="en-US" sz="2600" dirty="0">
                <a:solidFill>
                  <a:srgbClr val="050505"/>
                </a:solidFill>
                <a:effectLst/>
                <a:latin typeface="Segoe UI Historic" panose="020B0502040204020203" pitchFamily="34" charset="0"/>
                <a:ea typeface="Calibri" panose="020F0502020204030204" pitchFamily="34" charset="0"/>
                <a:cs typeface="Times New Roman" panose="02020603050405020304" pitchFamily="18" charset="0"/>
              </a:rPr>
            </a:br>
            <a:r>
              <a:rPr lang="en-US" sz="2600" b="0" i="0" dirty="0">
                <a:solidFill>
                  <a:srgbClr val="202122"/>
                </a:solidFill>
                <a:effectLst/>
                <a:latin typeface="Arial" panose="020B0604020202020204" pitchFamily="34" charset="0"/>
              </a:rPr>
              <a:t>Scottish poet, novelist, historian, literary critic and contributor to</a:t>
            </a:r>
            <a:br>
              <a:rPr lang="en-US" sz="2600" b="0" i="0" dirty="0">
                <a:solidFill>
                  <a:srgbClr val="202122"/>
                </a:solidFill>
                <a:effectLst/>
                <a:latin typeface="Arial" panose="020B0604020202020204" pitchFamily="34" charset="0"/>
              </a:rPr>
            </a:br>
            <a:r>
              <a:rPr lang="en-US" sz="2600" b="0" i="0" dirty="0">
                <a:solidFill>
                  <a:srgbClr val="202122"/>
                </a:solidFill>
                <a:effectLst/>
                <a:latin typeface="Arial" panose="020B0604020202020204" pitchFamily="34" charset="0"/>
              </a:rPr>
              <a:t>the field of anthropology; Fellow of the British Academy – FBA)</a:t>
            </a:r>
            <a:br>
              <a:rPr lang="en-US" sz="2800" b="0" i="0" dirty="0">
                <a:solidFill>
                  <a:srgbClr val="202122"/>
                </a:solidFill>
                <a:effectLst/>
                <a:latin typeface="Arial" panose="020B0604020202020204" pitchFamily="34" charset="0"/>
              </a:rPr>
            </a:br>
            <a:br>
              <a:rPr lang="en-US" sz="2000" b="0" i="0" dirty="0">
                <a:solidFill>
                  <a:srgbClr val="202122"/>
                </a:solidFill>
                <a:effectLst/>
                <a:latin typeface="Arial" panose="020B0604020202020204" pitchFamily="34" charset="0"/>
              </a:rPr>
            </a:br>
            <a:br>
              <a:rPr lang="en-US" sz="20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49529226-DA00-B569-03BE-DF11F3650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857" y="3236913"/>
            <a:ext cx="2272150" cy="311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6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2D02-D549-1B88-27F4-BE9D511BC386}"/>
              </a:ext>
            </a:extLst>
          </p:cNvPr>
          <p:cNvSpPr>
            <a:spLocks noGrp="1"/>
          </p:cNvSpPr>
          <p:nvPr>
            <p:ph type="title"/>
          </p:nvPr>
        </p:nvSpPr>
        <p:spPr>
          <a:xfrm>
            <a:off x="1541421" y="64655"/>
            <a:ext cx="10239433" cy="6114471"/>
          </a:xfrm>
        </p:spPr>
        <p:txBody>
          <a:bodyPr>
            <a:normAutofit/>
          </a:bodyPr>
          <a:lstStyle/>
          <a:p>
            <a:pPr>
              <a:spcBef>
                <a:spcPts val="0"/>
              </a:spcBef>
            </a:pPr>
            <a:r>
              <a:rPr lang="en-US" sz="3600" i="1" dirty="0">
                <a:effectLst/>
                <a:latin typeface="Corbel" panose="020B0503020204020204" pitchFamily="34" charset="0"/>
                <a:ea typeface="Calibri" panose="020F0502020204030204" pitchFamily="34" charset="0"/>
                <a:cs typeface="Times New Roman" panose="02020603050405020304" pitchFamily="18" charset="0"/>
              </a:rPr>
              <a:t>“There are two things you don’t want to see made:  sausage and statistics.”</a:t>
            </a:r>
            <a:br>
              <a:rPr lang="en-US" sz="3600" i="1" dirty="0">
                <a:effectLst/>
                <a:latin typeface="Corbel" panose="020B0503020204020204" pitchFamily="34" charset="0"/>
                <a:ea typeface="Calibri" panose="020F0502020204030204" pitchFamily="34" charset="0"/>
                <a:cs typeface="Times New Roman" panose="02020603050405020304" pitchFamily="18" charset="0"/>
              </a:rPr>
            </a:br>
            <a:r>
              <a:rPr lang="en-US" sz="1800" dirty="0">
                <a:effectLst/>
                <a:latin typeface="Corbel" panose="020B0503020204020204" pitchFamily="34" charset="0"/>
                <a:ea typeface="Calibri" panose="020F0502020204030204" pitchFamily="34" charset="0"/>
                <a:cs typeface="Times New Roman" panose="02020603050405020304" pitchFamily="18" charset="0"/>
              </a:rPr>
              <a:t>[Paraphrasing original quote by German Chancellor Otto von Bismarck who said “sausage and legislation.”]</a:t>
            </a:r>
            <a:br>
              <a:rPr lang="en-US" sz="1800" dirty="0">
                <a:effectLst/>
                <a:latin typeface="Corbel" panose="020B050302020402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(Dr. Mel Harju, 1941 –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rofessor Emeritus of Economics,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Louisiana State University in Shreveport)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solidFill>
                  <a:srgbClr val="202122"/>
                </a:solidFill>
                <a:latin typeface="Arial" panose="020B0604020202020204" pitchFamily="34" charset="0"/>
                <a:ea typeface="Calibri" panose="020F0502020204030204" pitchFamily="34" charset="0"/>
                <a:cs typeface="Times New Roman" panose="02020603050405020304" pitchFamily="18" charset="0"/>
              </a:rPr>
            </a:br>
            <a:br>
              <a:rPr lang="en-US" sz="20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br>
              <a:rPr lang="en-US" sz="3100" b="0" i="0" dirty="0">
                <a:solidFill>
                  <a:srgbClr val="202122"/>
                </a:solidFill>
                <a:effectLst/>
                <a:latin typeface="Arial" panose="020B0604020202020204" pitchFamily="34" charset="0"/>
              </a:rPr>
            </a:b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8D862AE-9285-F645-F51D-834A3872C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476" y="3326775"/>
            <a:ext cx="2083377" cy="2978761"/>
          </a:xfrm>
          <a:prstGeom prst="rect">
            <a:avLst/>
          </a:prstGeom>
        </p:spPr>
      </p:pic>
    </p:spTree>
    <p:extLst>
      <p:ext uri="{BB962C8B-B14F-4D97-AF65-F5344CB8AC3E}">
        <p14:creationId xmlns:p14="http://schemas.microsoft.com/office/powerpoint/2010/main" val="209260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01A0-6FE7-0D5D-7DE1-EEA59972EB1A}"/>
              </a:ext>
            </a:extLst>
          </p:cNvPr>
          <p:cNvSpPr>
            <a:spLocks noGrp="1"/>
          </p:cNvSpPr>
          <p:nvPr>
            <p:ph type="title"/>
          </p:nvPr>
        </p:nvSpPr>
        <p:spPr>
          <a:xfrm>
            <a:off x="1715121" y="1227900"/>
            <a:ext cx="9787903" cy="1419335"/>
          </a:xfrm>
        </p:spPr>
        <p:txBody>
          <a:bodyPr>
            <a:normAutofit/>
          </a:bodyPr>
          <a:lstStyle/>
          <a:p>
            <a:pPr algn="l"/>
            <a:r>
              <a:rPr lang="en-US" sz="2700" dirty="0">
                <a:solidFill>
                  <a:srgbClr val="202124"/>
                </a:solidFill>
                <a:latin typeface="Roboto" panose="02000000000000000000" pitchFamily="2" charset="0"/>
              </a:rPr>
              <a:t>1. (Merriam-Webster) statistics is </a:t>
            </a:r>
            <a:r>
              <a:rPr lang="en-US" sz="2700" b="1" i="0" u="sng" dirty="0">
                <a:solidFill>
                  <a:srgbClr val="202124"/>
                </a:solidFill>
                <a:effectLst/>
                <a:latin typeface="Roboto" panose="02000000000000000000" pitchFamily="2" charset="0"/>
              </a:rPr>
              <a:t>a branch of mathematics</a:t>
            </a:r>
            <a:r>
              <a:rPr lang="en-US" sz="2700" i="0" dirty="0">
                <a:solidFill>
                  <a:srgbClr val="202124"/>
                </a:solidFill>
                <a:effectLst/>
                <a:latin typeface="Roboto" panose="02000000000000000000" pitchFamily="2" charset="0"/>
              </a:rPr>
              <a:t> </a:t>
            </a:r>
            <a:br>
              <a:rPr lang="en-US" sz="2700" i="0" dirty="0">
                <a:solidFill>
                  <a:srgbClr val="202124"/>
                </a:solidFill>
                <a:effectLst/>
                <a:latin typeface="Roboto" panose="02000000000000000000" pitchFamily="2" charset="0"/>
              </a:rPr>
            </a:br>
            <a:r>
              <a:rPr lang="en-US" sz="2700" i="0" dirty="0">
                <a:solidFill>
                  <a:srgbClr val="202124"/>
                </a:solidFill>
                <a:effectLst/>
                <a:latin typeface="Roboto" panose="02000000000000000000" pitchFamily="2" charset="0"/>
              </a:rPr>
              <a:t>      dealing with the </a:t>
            </a:r>
            <a:r>
              <a:rPr lang="en-US" sz="2700" i="0" dirty="0">
                <a:solidFill>
                  <a:srgbClr val="C00000"/>
                </a:solidFill>
                <a:effectLst/>
                <a:latin typeface="Roboto" panose="02000000000000000000" pitchFamily="2" charset="0"/>
              </a:rPr>
              <a:t>collection</a:t>
            </a:r>
            <a:r>
              <a:rPr lang="en-US" sz="2700" i="0" dirty="0">
                <a:solidFill>
                  <a:srgbClr val="202124"/>
                </a:solidFill>
                <a:effectLst/>
                <a:latin typeface="Roboto" panose="02000000000000000000" pitchFamily="2" charset="0"/>
              </a:rPr>
              <a:t>, </a:t>
            </a:r>
            <a:r>
              <a:rPr lang="en-US" sz="2700" i="0" dirty="0">
                <a:solidFill>
                  <a:schemeClr val="accent6">
                    <a:lumMod val="75000"/>
                  </a:schemeClr>
                </a:solidFill>
                <a:effectLst/>
                <a:latin typeface="Roboto" panose="02000000000000000000" pitchFamily="2" charset="0"/>
              </a:rPr>
              <a:t>analysis</a:t>
            </a:r>
            <a:r>
              <a:rPr lang="en-US" sz="2700" i="0" dirty="0">
                <a:solidFill>
                  <a:srgbClr val="202124"/>
                </a:solidFill>
                <a:effectLst/>
                <a:latin typeface="Roboto" panose="02000000000000000000" pitchFamily="2" charset="0"/>
              </a:rPr>
              <a:t>, </a:t>
            </a:r>
            <a:r>
              <a:rPr lang="en-US" sz="2700" i="0" dirty="0">
                <a:solidFill>
                  <a:srgbClr val="0066FF"/>
                </a:solidFill>
                <a:effectLst/>
                <a:latin typeface="Roboto" panose="02000000000000000000" pitchFamily="2" charset="0"/>
              </a:rPr>
              <a:t>interpretation</a:t>
            </a:r>
            <a:r>
              <a:rPr lang="en-US" sz="2700" i="0" dirty="0">
                <a:solidFill>
                  <a:srgbClr val="202124"/>
                </a:solidFill>
                <a:effectLst/>
                <a:latin typeface="Roboto" panose="02000000000000000000" pitchFamily="2" charset="0"/>
              </a:rPr>
              <a:t>, and </a:t>
            </a:r>
            <a:br>
              <a:rPr lang="en-US" sz="2700" i="0" dirty="0">
                <a:solidFill>
                  <a:srgbClr val="202124"/>
                </a:solidFill>
                <a:effectLst/>
                <a:latin typeface="Roboto" panose="02000000000000000000" pitchFamily="2" charset="0"/>
              </a:rPr>
            </a:br>
            <a:r>
              <a:rPr lang="en-US" sz="2700" i="0" dirty="0">
                <a:solidFill>
                  <a:srgbClr val="202124"/>
                </a:solidFill>
                <a:effectLst/>
                <a:latin typeface="Roboto" panose="02000000000000000000" pitchFamily="2" charset="0"/>
              </a:rPr>
              <a:t>      </a:t>
            </a:r>
            <a:r>
              <a:rPr lang="en-US" sz="2700" i="0" dirty="0">
                <a:solidFill>
                  <a:schemeClr val="accent2">
                    <a:lumMod val="75000"/>
                  </a:schemeClr>
                </a:solidFill>
                <a:effectLst/>
                <a:latin typeface="Roboto" panose="02000000000000000000" pitchFamily="2" charset="0"/>
              </a:rPr>
              <a:t>presentation</a:t>
            </a:r>
            <a:r>
              <a:rPr lang="en-US" sz="2700" i="0" dirty="0">
                <a:solidFill>
                  <a:srgbClr val="202124"/>
                </a:solidFill>
                <a:effectLst/>
                <a:latin typeface="Roboto" panose="02000000000000000000" pitchFamily="2" charset="0"/>
              </a:rPr>
              <a:t> of masses of </a:t>
            </a:r>
            <a:r>
              <a:rPr lang="en-US" sz="2700" i="0" dirty="0">
                <a:solidFill>
                  <a:srgbClr val="FF0000"/>
                </a:solidFill>
                <a:effectLst/>
                <a:latin typeface="Roboto" panose="02000000000000000000" pitchFamily="2" charset="0"/>
              </a:rPr>
              <a:t>numerical</a:t>
            </a:r>
            <a:r>
              <a:rPr lang="en-US" sz="2700" i="0" dirty="0">
                <a:solidFill>
                  <a:srgbClr val="202124"/>
                </a:solidFill>
                <a:effectLst/>
                <a:latin typeface="Roboto" panose="02000000000000000000" pitchFamily="2" charset="0"/>
              </a:rPr>
              <a:t> </a:t>
            </a:r>
            <a:r>
              <a:rPr lang="en-US" sz="2700" i="0" dirty="0">
                <a:solidFill>
                  <a:srgbClr val="C00000"/>
                </a:solidFill>
                <a:effectLst/>
                <a:latin typeface="Roboto" panose="02000000000000000000" pitchFamily="2" charset="0"/>
              </a:rPr>
              <a:t>data</a:t>
            </a:r>
            <a:r>
              <a:rPr lang="en-US" sz="2700" i="0" dirty="0">
                <a:solidFill>
                  <a:srgbClr val="202124"/>
                </a:solidFill>
                <a:effectLst/>
                <a:latin typeface="Roboto" panose="02000000000000000000" pitchFamily="2" charset="0"/>
              </a:rPr>
              <a:t>.</a:t>
            </a:r>
            <a:endParaRPr lang="en-US" sz="2700" dirty="0"/>
          </a:p>
        </p:txBody>
      </p:sp>
      <p:sp>
        <p:nvSpPr>
          <p:cNvPr id="4" name="Title 1">
            <a:extLst>
              <a:ext uri="{FF2B5EF4-FFF2-40B4-BE49-F238E27FC236}">
                <a16:creationId xmlns:a16="http://schemas.microsoft.com/office/drawing/2014/main" id="{B0D505B6-0293-478F-B341-9C6312CC5AFD}"/>
              </a:ext>
            </a:extLst>
          </p:cNvPr>
          <p:cNvSpPr txBox="1">
            <a:spLocks/>
          </p:cNvSpPr>
          <p:nvPr/>
        </p:nvSpPr>
        <p:spPr>
          <a:xfrm>
            <a:off x="1715121" y="2745382"/>
            <a:ext cx="9787903" cy="149351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solidFill>
                  <a:srgbClr val="202124"/>
                </a:solidFill>
                <a:latin typeface="Roboto" panose="02000000000000000000" pitchFamily="2" charset="0"/>
              </a:rPr>
              <a:t>2. s</a:t>
            </a:r>
            <a:r>
              <a:rPr lang="en-US" sz="2800" i="0" dirty="0">
                <a:solidFill>
                  <a:srgbClr val="202124"/>
                </a:solidFill>
                <a:effectLst/>
                <a:latin typeface="Roboto" panose="02000000000000000000" pitchFamily="2" charset="0"/>
              </a:rPr>
              <a:t>tatistics is </a:t>
            </a:r>
            <a:r>
              <a:rPr lang="en-US" sz="2800" b="1" i="0" u="sng" dirty="0">
                <a:solidFill>
                  <a:srgbClr val="202124"/>
                </a:solidFill>
                <a:effectLst/>
                <a:latin typeface="Roboto" panose="02000000000000000000" pitchFamily="2" charset="0"/>
              </a:rPr>
              <a:t>the study of</a:t>
            </a:r>
            <a:r>
              <a:rPr lang="en-US" sz="2800" i="0" dirty="0">
                <a:solidFill>
                  <a:srgbClr val="202124"/>
                </a:solidFill>
                <a:effectLst/>
                <a:latin typeface="Roboto" panose="02000000000000000000" pitchFamily="2" charset="0"/>
              </a:rPr>
              <a:t> </a:t>
            </a:r>
            <a:r>
              <a:rPr lang="en-US" sz="2800" i="0" dirty="0">
                <a:solidFill>
                  <a:srgbClr val="C00000"/>
                </a:solidFill>
                <a:effectLst/>
                <a:latin typeface="Roboto" panose="02000000000000000000" pitchFamily="2" charset="0"/>
              </a:rPr>
              <a:t>data collection</a:t>
            </a:r>
            <a:r>
              <a:rPr lang="en-US" sz="2800" i="0" dirty="0">
                <a:solidFill>
                  <a:srgbClr val="202124"/>
                </a:solidFill>
                <a:effectLst/>
                <a:latin typeface="Roboto" panose="02000000000000000000" pitchFamily="2" charset="0"/>
              </a:rPr>
              <a:t>, </a:t>
            </a:r>
            <a:r>
              <a:rPr lang="en-US" sz="2800" i="0" dirty="0">
                <a:solidFill>
                  <a:schemeClr val="accent6">
                    <a:lumMod val="75000"/>
                  </a:schemeClr>
                </a:solidFill>
                <a:effectLst/>
                <a:latin typeface="Roboto" panose="02000000000000000000" pitchFamily="2" charset="0"/>
              </a:rPr>
              <a:t>analysis</a:t>
            </a:r>
            <a:r>
              <a:rPr lang="en-US" sz="2800" i="0" dirty="0">
                <a:solidFill>
                  <a:srgbClr val="202124"/>
                </a:solidFill>
                <a:effectLst/>
                <a:latin typeface="Roboto" panose="02000000000000000000" pitchFamily="2" charset="0"/>
              </a:rPr>
              <a:t>,  </a:t>
            </a:r>
          </a:p>
          <a:p>
            <a:pPr algn="l"/>
            <a:r>
              <a:rPr lang="en-US" sz="2800" dirty="0">
                <a:solidFill>
                  <a:srgbClr val="202124"/>
                </a:solidFill>
                <a:latin typeface="Roboto" panose="02000000000000000000" pitchFamily="2" charset="0"/>
              </a:rPr>
              <a:t>     </a:t>
            </a:r>
            <a:r>
              <a:rPr lang="en-US" sz="2800" i="0" dirty="0">
                <a:solidFill>
                  <a:srgbClr val="0066FF"/>
                </a:solidFill>
                <a:effectLst/>
                <a:latin typeface="Roboto" panose="02000000000000000000" pitchFamily="2" charset="0"/>
              </a:rPr>
              <a:t>interpretation</a:t>
            </a:r>
            <a:r>
              <a:rPr lang="en-US" sz="2800" i="0" dirty="0">
                <a:solidFill>
                  <a:srgbClr val="202124"/>
                </a:solidFill>
                <a:effectLst/>
                <a:latin typeface="Roboto" panose="02000000000000000000" pitchFamily="2" charset="0"/>
              </a:rPr>
              <a:t>, </a:t>
            </a:r>
            <a:r>
              <a:rPr lang="en-US" sz="2800" i="0" dirty="0">
                <a:solidFill>
                  <a:schemeClr val="accent2">
                    <a:lumMod val="75000"/>
                  </a:schemeClr>
                </a:solidFill>
                <a:effectLst/>
                <a:latin typeface="Roboto" panose="02000000000000000000" pitchFamily="2" charset="0"/>
              </a:rPr>
              <a:t>presentation</a:t>
            </a:r>
            <a:r>
              <a:rPr lang="en-US" sz="2800" i="0" dirty="0">
                <a:solidFill>
                  <a:srgbClr val="202124"/>
                </a:solidFill>
                <a:effectLst/>
                <a:latin typeface="Roboto" panose="02000000000000000000" pitchFamily="2" charset="0"/>
              </a:rPr>
              <a:t>, and </a:t>
            </a:r>
            <a:r>
              <a:rPr lang="en-US" sz="2800" i="0" dirty="0">
                <a:solidFill>
                  <a:schemeClr val="accent3"/>
                </a:solidFill>
                <a:effectLst/>
                <a:latin typeface="Roboto" panose="02000000000000000000" pitchFamily="2" charset="0"/>
              </a:rPr>
              <a:t>organizing</a:t>
            </a:r>
            <a:r>
              <a:rPr lang="en-US" sz="2800" i="0" dirty="0">
                <a:solidFill>
                  <a:srgbClr val="202124"/>
                </a:solidFill>
                <a:effectLst/>
                <a:latin typeface="Roboto" panose="02000000000000000000" pitchFamily="2" charset="0"/>
              </a:rPr>
              <a:t> in a </a:t>
            </a:r>
          </a:p>
          <a:p>
            <a:pPr algn="l"/>
            <a:r>
              <a:rPr lang="en-US" sz="2800" dirty="0">
                <a:solidFill>
                  <a:srgbClr val="202124"/>
                </a:solidFill>
                <a:latin typeface="Roboto" panose="02000000000000000000" pitchFamily="2" charset="0"/>
              </a:rPr>
              <a:t>     </a:t>
            </a:r>
            <a:r>
              <a:rPr lang="en-US" sz="2800" i="0" dirty="0">
                <a:solidFill>
                  <a:srgbClr val="202124"/>
                </a:solidFill>
                <a:effectLst/>
                <a:latin typeface="Roboto" panose="02000000000000000000" pitchFamily="2" charset="0"/>
              </a:rPr>
              <a:t>specific way.</a:t>
            </a:r>
            <a:endParaRPr lang="en-US" sz="2800" dirty="0"/>
          </a:p>
        </p:txBody>
      </p:sp>
      <p:sp>
        <p:nvSpPr>
          <p:cNvPr id="5" name="Title 1">
            <a:extLst>
              <a:ext uri="{FF2B5EF4-FFF2-40B4-BE49-F238E27FC236}">
                <a16:creationId xmlns:a16="http://schemas.microsoft.com/office/drawing/2014/main" id="{F7C97BD9-C08C-1B92-F656-22E93FF0A78B}"/>
              </a:ext>
            </a:extLst>
          </p:cNvPr>
          <p:cNvSpPr txBox="1">
            <a:spLocks/>
          </p:cNvSpPr>
          <p:nvPr/>
        </p:nvSpPr>
        <p:spPr>
          <a:xfrm>
            <a:off x="1636711" y="202466"/>
            <a:ext cx="10018713" cy="91222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202124"/>
                </a:solidFill>
                <a:latin typeface="Roboto" panose="02000000000000000000" pitchFamily="2" charset="0"/>
              </a:rPr>
              <a:t>Some Definitions of “STATISTICS”</a:t>
            </a:r>
            <a:endParaRPr lang="en-US" dirty="0"/>
          </a:p>
        </p:txBody>
      </p:sp>
      <p:sp>
        <p:nvSpPr>
          <p:cNvPr id="6" name="Title 1">
            <a:extLst>
              <a:ext uri="{FF2B5EF4-FFF2-40B4-BE49-F238E27FC236}">
                <a16:creationId xmlns:a16="http://schemas.microsoft.com/office/drawing/2014/main" id="{5FC35A13-C6FE-74EE-D5A6-449733DA1571}"/>
              </a:ext>
            </a:extLst>
          </p:cNvPr>
          <p:cNvSpPr txBox="1">
            <a:spLocks/>
          </p:cNvSpPr>
          <p:nvPr/>
        </p:nvSpPr>
        <p:spPr>
          <a:xfrm>
            <a:off x="1710763" y="4369533"/>
            <a:ext cx="9787903" cy="183096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700" dirty="0">
                <a:solidFill>
                  <a:srgbClr val="202124"/>
                </a:solidFill>
                <a:latin typeface="Roboto" panose="02000000000000000000" pitchFamily="2" charset="0"/>
              </a:rPr>
              <a:t>3. (Oxford Languages) statistics is</a:t>
            </a:r>
            <a:r>
              <a:rPr lang="en-US" sz="2700" u="sng" dirty="0">
                <a:solidFill>
                  <a:srgbClr val="202124"/>
                </a:solidFill>
                <a:latin typeface="Roboto" panose="02000000000000000000" pitchFamily="2" charset="0"/>
              </a:rPr>
              <a:t> </a:t>
            </a:r>
            <a:r>
              <a:rPr lang="en-US" sz="2700" b="1" i="0" u="sng" dirty="0">
                <a:solidFill>
                  <a:srgbClr val="202124"/>
                </a:solidFill>
                <a:effectLst/>
                <a:latin typeface="Roboto" panose="02000000000000000000" pitchFamily="2" charset="0"/>
              </a:rPr>
              <a:t>the practice or science</a:t>
            </a:r>
            <a:r>
              <a:rPr lang="en-US" sz="2700" b="0" i="0" u="sng" dirty="0">
                <a:solidFill>
                  <a:srgbClr val="202124"/>
                </a:solidFill>
                <a:effectLst/>
                <a:latin typeface="Roboto" panose="02000000000000000000" pitchFamily="2" charset="0"/>
              </a:rPr>
              <a:t> </a:t>
            </a:r>
            <a:r>
              <a:rPr lang="en-US" sz="2700" b="1" i="0" u="sng" dirty="0">
                <a:solidFill>
                  <a:srgbClr val="202124"/>
                </a:solidFill>
                <a:effectLst/>
                <a:latin typeface="Roboto" panose="02000000000000000000" pitchFamily="2" charset="0"/>
              </a:rPr>
              <a:t>of</a:t>
            </a:r>
            <a:r>
              <a:rPr lang="en-US" sz="2700" b="0" i="0" dirty="0">
                <a:solidFill>
                  <a:srgbClr val="202124"/>
                </a:solidFill>
                <a:effectLst/>
                <a:latin typeface="Roboto" panose="02000000000000000000" pitchFamily="2" charset="0"/>
              </a:rPr>
              <a:t>        </a:t>
            </a:r>
          </a:p>
          <a:p>
            <a:pPr algn="l"/>
            <a:r>
              <a:rPr lang="en-US" sz="2700" dirty="0">
                <a:solidFill>
                  <a:srgbClr val="202124"/>
                </a:solidFill>
                <a:latin typeface="Roboto" panose="02000000000000000000" pitchFamily="2" charset="0"/>
              </a:rPr>
              <a:t>     </a:t>
            </a:r>
            <a:r>
              <a:rPr lang="en-US" sz="2700" b="0" i="0" dirty="0">
                <a:solidFill>
                  <a:srgbClr val="C00000"/>
                </a:solidFill>
                <a:effectLst/>
                <a:latin typeface="Roboto" panose="02000000000000000000" pitchFamily="2" charset="0"/>
              </a:rPr>
              <a:t>collecting</a:t>
            </a:r>
            <a:r>
              <a:rPr lang="en-US" sz="2700" b="0" i="0" dirty="0">
                <a:solidFill>
                  <a:srgbClr val="202124"/>
                </a:solidFill>
                <a:effectLst/>
                <a:latin typeface="Roboto" panose="02000000000000000000" pitchFamily="2" charset="0"/>
              </a:rPr>
              <a:t> and </a:t>
            </a:r>
            <a:r>
              <a:rPr lang="en-US" sz="2700" b="0" i="0" dirty="0">
                <a:solidFill>
                  <a:srgbClr val="7030A0"/>
                </a:solidFill>
                <a:effectLst/>
                <a:latin typeface="Roboto" panose="02000000000000000000" pitchFamily="2" charset="0"/>
              </a:rPr>
              <a:t>analyzing</a:t>
            </a:r>
            <a:r>
              <a:rPr lang="en-US" sz="2700" b="0" i="0" dirty="0">
                <a:solidFill>
                  <a:srgbClr val="202124"/>
                </a:solidFill>
                <a:effectLst/>
                <a:latin typeface="Roboto" panose="02000000000000000000" pitchFamily="2" charset="0"/>
              </a:rPr>
              <a:t> </a:t>
            </a:r>
            <a:r>
              <a:rPr lang="en-US" sz="2700" b="0" i="0" dirty="0">
                <a:solidFill>
                  <a:srgbClr val="FF0000"/>
                </a:solidFill>
                <a:effectLst/>
                <a:latin typeface="Roboto" panose="02000000000000000000" pitchFamily="2" charset="0"/>
              </a:rPr>
              <a:t>numerical</a:t>
            </a:r>
            <a:r>
              <a:rPr lang="en-US" sz="2700" b="0" i="0" dirty="0">
                <a:solidFill>
                  <a:srgbClr val="202124"/>
                </a:solidFill>
                <a:effectLst/>
                <a:latin typeface="Roboto" panose="02000000000000000000" pitchFamily="2" charset="0"/>
              </a:rPr>
              <a:t> </a:t>
            </a:r>
            <a:r>
              <a:rPr lang="en-US" sz="2700" b="0" i="0" dirty="0">
                <a:solidFill>
                  <a:srgbClr val="C00000"/>
                </a:solidFill>
                <a:effectLst/>
                <a:latin typeface="Roboto" panose="02000000000000000000" pitchFamily="2" charset="0"/>
              </a:rPr>
              <a:t>data</a:t>
            </a:r>
            <a:r>
              <a:rPr lang="en-US" sz="2700" b="0" i="0" dirty="0">
                <a:solidFill>
                  <a:srgbClr val="202124"/>
                </a:solidFill>
                <a:effectLst/>
                <a:latin typeface="Roboto" panose="02000000000000000000" pitchFamily="2" charset="0"/>
              </a:rPr>
              <a:t> in large </a:t>
            </a:r>
            <a:r>
              <a:rPr lang="en-US" sz="2700" b="0" i="0" dirty="0">
                <a:solidFill>
                  <a:srgbClr val="FF0000"/>
                </a:solidFill>
                <a:effectLst/>
                <a:latin typeface="Roboto" panose="02000000000000000000" pitchFamily="2" charset="0"/>
              </a:rPr>
              <a:t>quantities</a:t>
            </a:r>
            <a:r>
              <a:rPr lang="en-US" sz="2700" b="0" i="0" dirty="0">
                <a:solidFill>
                  <a:srgbClr val="202124"/>
                </a:solidFill>
                <a:effectLst/>
                <a:latin typeface="Roboto" panose="02000000000000000000" pitchFamily="2" charset="0"/>
              </a:rPr>
              <a:t>, </a:t>
            </a:r>
          </a:p>
          <a:p>
            <a:pPr algn="l"/>
            <a:r>
              <a:rPr lang="en-US" sz="2700" dirty="0">
                <a:solidFill>
                  <a:srgbClr val="202124"/>
                </a:solidFill>
                <a:latin typeface="Roboto" panose="02000000000000000000" pitchFamily="2" charset="0"/>
              </a:rPr>
              <a:t>     </a:t>
            </a:r>
            <a:r>
              <a:rPr lang="en-US" sz="2700" b="0" i="0" dirty="0">
                <a:solidFill>
                  <a:srgbClr val="202124"/>
                </a:solidFill>
                <a:effectLst/>
                <a:latin typeface="Roboto" panose="02000000000000000000" pitchFamily="2" charset="0"/>
              </a:rPr>
              <a:t>especially for the purpose of inferring proportions in a whole       </a:t>
            </a:r>
          </a:p>
          <a:p>
            <a:pPr algn="l"/>
            <a:r>
              <a:rPr lang="en-US" sz="2700" dirty="0">
                <a:solidFill>
                  <a:srgbClr val="202124"/>
                </a:solidFill>
                <a:latin typeface="Roboto" panose="02000000000000000000" pitchFamily="2" charset="0"/>
              </a:rPr>
              <a:t>     </a:t>
            </a:r>
            <a:r>
              <a:rPr lang="en-US" sz="2700" b="0" i="0" dirty="0">
                <a:solidFill>
                  <a:srgbClr val="202124"/>
                </a:solidFill>
                <a:effectLst/>
                <a:latin typeface="Roboto" panose="02000000000000000000" pitchFamily="2" charset="0"/>
              </a:rPr>
              <a:t>from those in a representative sample.</a:t>
            </a:r>
          </a:p>
        </p:txBody>
      </p:sp>
    </p:spTree>
    <p:extLst>
      <p:ext uri="{BB962C8B-B14F-4D97-AF65-F5344CB8AC3E}">
        <p14:creationId xmlns:p14="http://schemas.microsoft.com/office/powerpoint/2010/main" val="858772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7240</TotalTime>
  <Words>2775</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Berlin Sans FB Demi</vt:lpstr>
      <vt:lpstr>Calibri</vt:lpstr>
      <vt:lpstr>Corbel</vt:lpstr>
      <vt:lpstr>Garamond</vt:lpstr>
      <vt:lpstr>Roboto</vt:lpstr>
      <vt:lpstr>Segoe UI Historic</vt:lpstr>
      <vt:lpstr>Parallax</vt:lpstr>
      <vt:lpstr>Statistics: The Good, The Bad and The Ugly (Bias in Statistics)  Richard Flicker, Ph.D. Industrial/Organizational Psychologist Baton Rouge, Louisiana  Middle Atlantic Actuarial Club Monday, November 14, 2022 3:00 p.m. EST (Zoom)  </vt:lpstr>
      <vt:lpstr>Today’s Objective:  To provide a broad framework for viewing the role of statistics in actuarial work, as well as an overview of how various types of statistical biases can distort “reasonable” conclusions.  And possibly cover          some specific statistical concepts.  It is not a crash course in advanced statistics – certainly not in one hour.  From the March 2013  Actuarial Standard of Practice (ASOP) adopted by the Actuarial Standards Board  3.1.6   Unlike the ASOPs, which are binding upon actuaries, other actuarial literature provides information that an actuary may choose, but is not required,  to consider when rendering actuarial services.  For example, practice notes published by the Academy describe various methods actuaries may use, but do not establish standards of practice and are not binding upon actuaries.  Similarly, research papers, learned treatises, study notes, actuarial textbooks, journal articles, and presentations at actuarial meetings can be informative,        keeping the actuary abreast of developments as actuarial science evolves,                but do not establish binding requirements upon the actuary.</vt:lpstr>
      <vt:lpstr>“There are three types of lies:   lies, damned lies, and statistics.”  (Benjamin Disraeli, 1804-1881, Earl of Beaconsfield, British Prime Minister)</vt:lpstr>
      <vt:lpstr>Lies, Damned Lies and Statistics  should not be confused with  Yogi-isms.   </vt:lpstr>
      <vt:lpstr>At this point, you might  (or you might not)  be wondering what the  great philosopher Yogi Berra  had to say about “Actuarial Science.”</vt:lpstr>
      <vt:lpstr>PowerPoint Presentation</vt:lpstr>
      <vt:lpstr>"He uses statistics as a drunken man uses               lamp-posts... for support rather than illumination.”   (Andrew Lang, FBA, 1844-1912 Scottish poet, novelist, historian, literary critic and contributor to the field of anthropology; Fellow of the British Academy – FBA)      </vt:lpstr>
      <vt:lpstr>“There are two things you don’t want to see made:  sausage and statistics.” [Paraphrasing original quote by German Chancellor Otto von Bismarck who said “sausage and legislation.”]  (Dr. Mel Harju, 1941 –  Professor Emeritus of Economics,  Louisiana State University in Shreveport)      </vt:lpstr>
      <vt:lpstr>1. (Merriam-Webster) statistics is a branch of mathematics        dealing with the collection, analysis, interpretation, and        presentation of masses of numerical data.</vt:lpstr>
      <vt:lpstr>PowerPoint Presentation</vt:lpstr>
      <vt:lpstr>PowerPoint Presentation</vt:lpstr>
      <vt:lpstr>PowerPoint Presentation</vt:lpstr>
      <vt:lpstr>from Introductory Actuarial Standard of Practice             (ASOP No. 1 – March 2013) Adopted by the Actuarial Standards Board</vt:lpstr>
      <vt:lpstr>2.10  Reasonable – In many instances, the ASOPs call for the actuary to  take “reasonable” steps, make “reasonable” inquiries, select “reasonable” assumptions or methods, or otherwise exercise professional judgment to produce a “reasonable” result when rendering actuarial services.  The intent is to call upon the actuary to exercise the level of care and diligence that, in the actuary’s professional judgment,  is necessary to complete the assignment in an appropriate manner.    Because actuarial practice commonly involves the estimation of uncertain events, there will often be a range of reasonable methods and assumptions, and two actuaries could follow a particular ASOP, both using reasonable methods and assumptions, and reach different reasonable results. </vt:lpstr>
      <vt:lpstr>PowerPoint Presentation</vt:lpstr>
      <vt:lpstr>PowerPoint Presentation</vt:lpstr>
      <vt:lpstr>PowerPoint Presentation</vt:lpstr>
      <vt:lpstr>From the Society of Actuaries’ Code of Professional Conduct (January 1, 2001)   Professional Integrity  PRECEPT 1.  An Actuary shall act honestly with integrity and competence, and in a manner to fulfill the profession‘s responsibility to the public and to uphold the reputation of the actuarial profession.  ANNOTATION 1-4.  An Actuary shall not engage in any professional conduct involving dishonesty, fraud, deceit, or misrepresentation or commit any act that reflects adversely on the actuarial profession.         Which brings us to the next slide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Statistical Significance vs. Practical Significance  ASOP 2.10  Significance/Significant – Significance can have different meanings.  A result may be deemed to be statistically significant if it is determined that the probability that the result was produced by random chance is small.  An event may be described as significant if the likelihood of its occurrence is more than remote.  In addition, a result may be significant because it is of consequence.  Other uses may be encountered in actuarial practice.  The actuary should exercise care in interpreting or using these words.  Important to understand that because a result is statistically significant,  it doesn’t necessarily mean that it is of any practical significance.  In the  above ASOP, practical significance refers to whether a result is of any real consequence in the real world.  Researchers are generally obsessed with finding statistical significance in their data, frequently neglecting to ask the ultimate question – “So what?”  </vt:lpstr>
      <vt:lpstr>A Couple of Other Statistical Phenomenon  To Be Aware Of (Time Permitting)   ● Shrinkage in Multiple Regression  ● Regression Toward the Mean     </vt:lpstr>
      <vt:lpstr>Shrinkage in Multiple Regression  A multiple regression formula developed from a given set of data will not work as well for predicting the same outcome using the same predictor variables in the future.  In other words, the coefficient of determination will shrink when that formula is applied to future data.  This is because the formula was specifically developed using the first set of data, and that formula can never fit or work as well for any other set of data.    To avoid shock and disappointment when beginning to use your multiple regression formula in the future, there are formulas to estimate how much shrinkage you can expect.    </vt:lpstr>
      <vt:lpstr>Regression Toward The Mean  Observed scores on a variable are comprised of a True Score and Error.      Observed Score = True Score + Error  The goal is to collect data (Observed Scores) that are as close as possible to the True Scores of individuals.  To do this, the measures  of a variable must be reliable (i.e., contain little error).  Whenever an individual or group scores well above average on some measure, the probability is that their score(s) will drop closer to the mean when retested;  and if they scored extremely poorly the first time – their score(s) when retested will rise closer to the mean.    One must be careful not to get overly excited when there is an intervention   for a group of people who are well below average on some measure and you retest them – you can expect their scores to be higher when retested regardless of the effectiveness of the intervention.  </vt:lpstr>
      <vt:lpstr>PowerPoint Presentation</vt:lpstr>
      <vt:lpstr>PowerPoint Presentation</vt:lpstr>
      <vt:lpstr>Richard Flicker, Ph.D. Industrial/Organizational Psychologist Baton Rouge, Louisiana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The Good, The Bad and The Ugly (Bias in Statistics)  Richard Flicker, Ph.D. Industrial/Organizational Psychologist Baton Rouge, Louisiana  Middle Atlantic Actuarial Club Monday, November 14, 2022 3:00 p.m. EST (Zoom)</dc:title>
  <dc:creator>Richard Flicker</dc:creator>
  <cp:lastModifiedBy>Richard Flicker</cp:lastModifiedBy>
  <cp:revision>24</cp:revision>
  <dcterms:created xsi:type="dcterms:W3CDTF">2022-10-31T21:11:16Z</dcterms:created>
  <dcterms:modified xsi:type="dcterms:W3CDTF">2022-11-13T23:52:16Z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-1596445236</vt:i4>
  </property>
  <property fmtid="{D5CDD505-2E9C-101B-9397-08002B2CF9AE}" pid="3" name="_NewReviewCycle">
    <vt:lpwstr/>
  </property>
  <property fmtid="{D5CDD505-2E9C-101B-9397-08002B2CF9AE}" pid="4" name="_EmailSubject">
    <vt:lpwstr>2022 Fall MAAC meeting presentations</vt:lpwstr>
  </property>
  <property fmtid="{D5CDD505-2E9C-101B-9397-08002B2CF9AE}" pid="5" name="_AuthorEmail">
    <vt:lpwstr>Kent.O.Morgan@ssa.gov</vt:lpwstr>
  </property>
  <property fmtid="{D5CDD505-2E9C-101B-9397-08002B2CF9AE}" pid="6" name="_AuthorEmailDisplayName">
    <vt:lpwstr>Morgan, Kent O.</vt:lpwstr>
  </property>
</Properties>
</file>