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Layouts/slideLayout8.xml" ContentType="application/vnd.openxmlformats-officedocument.presentationml.slideLayout+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theme/themeOverride1.xml" ContentType="application/vnd.openxmlformats-officedocument.themeOverride+xml"/>
  <Override PartName="/ppt/theme/themeOverride2.xml" ContentType="application/vnd.openxmlformats-officedocument.themeOverride+xml"/>
  <Override PartName="/ppt/charts/chart2.xml" ContentType="application/vnd.openxmlformats-officedocument.drawingml.chart+xml"/>
  <Override PartName="/ppt/comments/comment3.xml" ContentType="application/vnd.openxmlformats-officedocument.presentationml.comments+xml"/>
  <Override PartName="/ppt/comments/comment2.xml" ContentType="application/vnd.openxmlformats-officedocument.presentationml.comments+xml"/>
  <Override PartName="/ppt/charts/chart1.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7" r:id="rId2"/>
    <p:sldId id="493" r:id="rId3"/>
    <p:sldId id="494" r:id="rId4"/>
    <p:sldId id="495" r:id="rId5"/>
    <p:sldId id="496" r:id="rId6"/>
    <p:sldId id="497" r:id="rId7"/>
    <p:sldId id="498" r:id="rId8"/>
    <p:sldId id="528" r:id="rId9"/>
    <p:sldId id="499" r:id="rId10"/>
    <p:sldId id="500" r:id="rId11"/>
    <p:sldId id="501" r:id="rId12"/>
    <p:sldId id="502" r:id="rId13"/>
    <p:sldId id="503" r:id="rId14"/>
    <p:sldId id="504" r:id="rId15"/>
    <p:sldId id="505" r:id="rId16"/>
    <p:sldId id="506" r:id="rId17"/>
    <p:sldId id="507" r:id="rId18"/>
    <p:sldId id="508" r:id="rId19"/>
    <p:sldId id="509" r:id="rId20"/>
    <p:sldId id="510" r:id="rId21"/>
    <p:sldId id="511" r:id="rId22"/>
    <p:sldId id="512" r:id="rId23"/>
    <p:sldId id="513" r:id="rId24"/>
    <p:sldId id="514" r:id="rId25"/>
    <p:sldId id="515" r:id="rId26"/>
    <p:sldId id="516" r:id="rId27"/>
    <p:sldId id="517" r:id="rId28"/>
    <p:sldId id="518" r:id="rId29"/>
    <p:sldId id="519" r:id="rId30"/>
    <p:sldId id="520" r:id="rId31"/>
    <p:sldId id="521" r:id="rId32"/>
    <p:sldId id="522" r:id="rId33"/>
    <p:sldId id="523" r:id="rId34"/>
    <p:sldId id="524" r:id="rId35"/>
    <p:sldId id="529" r:id="rId36"/>
    <p:sldId id="525" r:id="rId37"/>
    <p:sldId id="526" r:id="rId38"/>
    <p:sldId id="527" r:id="rId3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a Rappaport" initials="" lastIdx="20" clrIdx="0"/>
  <p:cmAuthor id="1" name="Mathew Greenwald" initials="MG" lastIdx="5" clrIdx="1"/>
  <p:cmAuthor id="2" name="Carol" initials="C" lastIdx="8" clrIdx="2"/>
  <p:cmAuthor id="3" name="Steven Siegel" initials="SS" lastIdx="1" clrIdx="3"/>
  <p:cmAuthor id="4" name="Andrea Sellars" initials="AS" lastIdx="24" clrIdx="4"/>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hiddenSlides="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39C1"/>
    <a:srgbClr val="A162D0"/>
    <a:srgbClr val="5482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420" autoAdjust="0"/>
    <p:restoredTop sz="86403"/>
  </p:normalViewPr>
  <p:slideViewPr>
    <p:cSldViewPr snapToGrid="0">
      <p:cViewPr varScale="1">
        <p:scale>
          <a:sx n="103" d="100"/>
          <a:sy n="103" d="100"/>
        </p:scale>
        <p:origin x="184" y="184"/>
      </p:cViewPr>
      <p:guideLst>
        <p:guide orient="horz" pos="2160"/>
        <p:guide pos="3840"/>
      </p:guideLst>
    </p:cSldViewPr>
  </p:slideViewPr>
  <p:outlineViewPr>
    <p:cViewPr>
      <p:scale>
        <a:sx n="33" d="100"/>
        <a:sy n="33" d="100"/>
      </p:scale>
      <p:origin x="0" y="-13232"/>
    </p:cViewPr>
  </p:outlineViewPr>
  <p:notesTextViewPr>
    <p:cViewPr>
      <p:scale>
        <a:sx n="1" d="1"/>
        <a:sy n="1" d="1"/>
      </p:scale>
      <p:origin x="0" y="0"/>
    </p:cViewPr>
  </p:notesTextViewPr>
  <p:sorterViewPr>
    <p:cViewPr>
      <p:scale>
        <a:sx n="1" d="1"/>
        <a:sy n="1" d="1"/>
      </p:scale>
      <p:origin x="0" y="-23016"/>
    </p:cViewPr>
  </p:sorterViewPr>
  <p:notesViewPr>
    <p:cSldViewPr snapToGrid="0">
      <p:cViewPr varScale="1">
        <p:scale>
          <a:sx n="90" d="100"/>
          <a:sy n="90" d="100"/>
        </p:scale>
        <p:origin x="4088" y="2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1.1504352629165699E-2"/>
          <c:y val="0.12530409462452"/>
          <c:w val="0.78248990056197198"/>
          <c:h val="0.67284605085860505"/>
        </c:manualLayout>
      </c:layout>
      <c:barChart>
        <c:barDir val="bar"/>
        <c:grouping val="percentStacked"/>
        <c:varyColors val="0"/>
        <c:ser>
          <c:idx val="0"/>
          <c:order val="0"/>
          <c:tx>
            <c:strRef>
              <c:f>Sheet1!$B$1</c:f>
              <c:strCache>
                <c:ptCount val="1"/>
                <c:pt idx="0">
                  <c:v>A lot more than your income</c:v>
                </c:pt>
              </c:strCache>
            </c:strRef>
          </c:tx>
          <c:spPr>
            <a:solidFill>
              <a:srgbClr val="C00000"/>
            </a:solidFill>
          </c:spPr>
          <c:invertIfNegative val="0"/>
          <c:dLbls>
            <c:dLbl>
              <c:idx val="1"/>
              <c:delete val="1"/>
              <c:extLst>
                <c:ext xmlns:c15="http://schemas.microsoft.com/office/drawing/2012/chart" uri="{CE6537A1-D6FC-4f65-9D91-7224C49458BB}"/>
                <c:ext xmlns:c16="http://schemas.microsoft.com/office/drawing/2014/chart" uri="{C3380CC4-5D6E-409C-BE32-E72D297353CC}">
                  <c16:uniqueId val="{00000000-9346-432E-9CD7-EEBB522CE34E}"/>
                </c:ext>
              </c:extLst>
            </c:dLbl>
            <c:spPr>
              <a:noFill/>
              <a:ln>
                <a:noFill/>
              </a:ln>
              <a:effectLst/>
            </c:spPr>
            <c:txPr>
              <a:bodyPr/>
              <a:lstStyle/>
              <a:p>
                <a:pPr>
                  <a:defRPr sz="1200" b="1">
                    <a:solidFill>
                      <a:schemeClr val="bg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Less than $50K</c:v>
                </c:pt>
                <c:pt idx="1">
                  <c:v>$50K or more</c:v>
                </c:pt>
              </c:strCache>
            </c:strRef>
          </c:cat>
          <c:val>
            <c:numRef>
              <c:f>Sheet1!$B$2:$B$3</c:f>
              <c:numCache>
                <c:formatCode>0%</c:formatCode>
                <c:ptCount val="2"/>
                <c:pt idx="0">
                  <c:v>0.04</c:v>
                </c:pt>
                <c:pt idx="1">
                  <c:v>0.02</c:v>
                </c:pt>
              </c:numCache>
            </c:numRef>
          </c:val>
          <c:extLst>
            <c:ext xmlns:c16="http://schemas.microsoft.com/office/drawing/2014/chart" uri="{C3380CC4-5D6E-409C-BE32-E72D297353CC}">
              <c16:uniqueId val="{00000002-D89D-423A-8C39-EE80BEB67C3D}"/>
            </c:ext>
          </c:extLst>
        </c:ser>
        <c:ser>
          <c:idx val="1"/>
          <c:order val="1"/>
          <c:tx>
            <c:strRef>
              <c:f>Sheet1!$C$1</c:f>
              <c:strCache>
                <c:ptCount val="1"/>
                <c:pt idx="0">
                  <c:v>A little more than your income</c:v>
                </c:pt>
              </c:strCache>
            </c:strRef>
          </c:tx>
          <c:spPr>
            <a:solidFill>
              <a:srgbClr val="FFC000"/>
            </a:solidFill>
          </c:spPr>
          <c:invertIfNegative val="0"/>
          <c:dLbls>
            <c:spPr>
              <a:noFill/>
              <a:ln>
                <a:noFill/>
              </a:ln>
              <a:effectLst/>
            </c:spPr>
            <c:txPr>
              <a:bodyPr anchorCtr="0"/>
              <a:lstStyle/>
              <a:p>
                <a:pPr algn="ctr">
                  <a:defRPr lang="en-US"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Less than $50K</c:v>
                </c:pt>
                <c:pt idx="1">
                  <c:v>$50K or more</c:v>
                </c:pt>
              </c:strCache>
            </c:strRef>
          </c:cat>
          <c:val>
            <c:numRef>
              <c:f>Sheet1!$C$2:$C$3</c:f>
              <c:numCache>
                <c:formatCode>0%</c:formatCode>
                <c:ptCount val="2"/>
                <c:pt idx="0">
                  <c:v>0.13</c:v>
                </c:pt>
                <c:pt idx="1">
                  <c:v>0.08</c:v>
                </c:pt>
              </c:numCache>
            </c:numRef>
          </c:val>
          <c:extLst>
            <c:ext xmlns:c16="http://schemas.microsoft.com/office/drawing/2014/chart" uri="{C3380CC4-5D6E-409C-BE32-E72D297353CC}">
              <c16:uniqueId val="{00000003-D89D-423A-8C39-EE80BEB67C3D}"/>
            </c:ext>
          </c:extLst>
        </c:ser>
        <c:ser>
          <c:idx val="2"/>
          <c:order val="2"/>
          <c:tx>
            <c:strRef>
              <c:f>Sheet1!$D$1</c:f>
              <c:strCache>
                <c:ptCount val="1"/>
                <c:pt idx="0">
                  <c:v>All of your income but no more</c:v>
                </c:pt>
              </c:strCache>
            </c:strRef>
          </c:tx>
          <c:spPr>
            <a:solidFill>
              <a:srgbClr val="77C4D5"/>
            </a:solidFill>
          </c:spPr>
          <c:invertIfNegative val="0"/>
          <c:dLbls>
            <c:spPr>
              <a:noFill/>
              <a:ln>
                <a:noFill/>
              </a:ln>
              <a:effectLst/>
            </c:spPr>
            <c:txPr>
              <a:bodyPr anchorCtr="0"/>
              <a:lstStyle/>
              <a:p>
                <a:pPr algn="ctr">
                  <a:defRPr lang="en-US" sz="12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Less than $50K</c:v>
                </c:pt>
                <c:pt idx="1">
                  <c:v>$50K or more</c:v>
                </c:pt>
              </c:strCache>
            </c:strRef>
          </c:cat>
          <c:val>
            <c:numRef>
              <c:f>Sheet1!$D$2:$D$3</c:f>
              <c:numCache>
                <c:formatCode>0%</c:formatCode>
                <c:ptCount val="2"/>
                <c:pt idx="0">
                  <c:v>0.2</c:v>
                </c:pt>
                <c:pt idx="1">
                  <c:v>0.16</c:v>
                </c:pt>
              </c:numCache>
            </c:numRef>
          </c:val>
          <c:extLst>
            <c:ext xmlns:c16="http://schemas.microsoft.com/office/drawing/2014/chart" uri="{C3380CC4-5D6E-409C-BE32-E72D297353CC}">
              <c16:uniqueId val="{00000004-D89D-423A-8C39-EE80BEB67C3D}"/>
            </c:ext>
          </c:extLst>
        </c:ser>
        <c:ser>
          <c:idx val="3"/>
          <c:order val="3"/>
          <c:tx>
            <c:strRef>
              <c:f>Sheet1!$E$1</c:f>
              <c:strCache>
                <c:ptCount val="1"/>
                <c:pt idx="0">
                  <c:v>A little less than your income</c:v>
                </c:pt>
              </c:strCache>
            </c:strRef>
          </c:tx>
          <c:spPr>
            <a:solidFill>
              <a:srgbClr val="316194"/>
            </a:solidFill>
          </c:spPr>
          <c:invertIfNegative val="0"/>
          <c:dLbls>
            <c:spPr>
              <a:noFill/>
              <a:ln>
                <a:noFill/>
              </a:ln>
              <a:effectLst/>
            </c:spPr>
            <c:txPr>
              <a:bodyPr wrap="square" lIns="38100" tIns="19050" rIns="38100" bIns="19050" anchor="ctr" anchorCtr="0">
                <a:spAutoFit/>
              </a:bodyPr>
              <a:lstStyle/>
              <a:p>
                <a:pPr algn="ctr">
                  <a:defRPr lang="en-US" sz="12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Less than $50K</c:v>
                </c:pt>
                <c:pt idx="1">
                  <c:v>$50K or more</c:v>
                </c:pt>
              </c:strCache>
            </c:strRef>
          </c:cat>
          <c:val>
            <c:numRef>
              <c:f>Sheet1!$E$2:$E$3</c:f>
              <c:numCache>
                <c:formatCode>0%</c:formatCode>
                <c:ptCount val="2"/>
                <c:pt idx="0">
                  <c:v>0.47</c:v>
                </c:pt>
                <c:pt idx="1">
                  <c:v>0.49</c:v>
                </c:pt>
              </c:numCache>
            </c:numRef>
          </c:val>
          <c:extLst>
            <c:ext xmlns:c16="http://schemas.microsoft.com/office/drawing/2014/chart" uri="{C3380CC4-5D6E-409C-BE32-E72D297353CC}">
              <c16:uniqueId val="{00000005-D89D-423A-8C39-EE80BEB67C3D}"/>
            </c:ext>
          </c:extLst>
        </c:ser>
        <c:ser>
          <c:idx val="4"/>
          <c:order val="4"/>
          <c:tx>
            <c:strRef>
              <c:f>Sheet1!$F$1</c:f>
              <c:strCache>
                <c:ptCount val="1"/>
                <c:pt idx="0">
                  <c:v>A lot less than your income</c:v>
                </c:pt>
              </c:strCache>
            </c:strRef>
          </c:tx>
          <c:spPr>
            <a:solidFill>
              <a:srgbClr val="00385A"/>
            </a:solidFill>
          </c:spPr>
          <c:invertIfNegative val="0"/>
          <c:dLbls>
            <c:spPr>
              <a:noFill/>
              <a:ln>
                <a:noFill/>
              </a:ln>
              <a:effectLst/>
            </c:spPr>
            <c:txPr>
              <a:bodyPr wrap="square" lIns="38100" tIns="19050" rIns="38100" bIns="19050" anchor="ctr" anchorCtr="0">
                <a:spAutoFit/>
              </a:bodyPr>
              <a:lstStyle/>
              <a:p>
                <a:pPr algn="ctr">
                  <a:defRPr lang="en-US" sz="12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Sheet1!$A$2:$A$3</c:f>
              <c:strCache>
                <c:ptCount val="2"/>
                <c:pt idx="0">
                  <c:v>Less than $50K</c:v>
                </c:pt>
                <c:pt idx="1">
                  <c:v>$50K or more</c:v>
                </c:pt>
              </c:strCache>
            </c:strRef>
          </c:cat>
          <c:val>
            <c:numRef>
              <c:f>Sheet1!$F$2:$F$3</c:f>
              <c:numCache>
                <c:formatCode>0%</c:formatCode>
                <c:ptCount val="2"/>
                <c:pt idx="0">
                  <c:v>0.14000000000000001</c:v>
                </c:pt>
                <c:pt idx="1">
                  <c:v>0.24</c:v>
                </c:pt>
              </c:numCache>
            </c:numRef>
          </c:val>
          <c:extLst>
            <c:ext xmlns:c16="http://schemas.microsoft.com/office/drawing/2014/chart" uri="{C3380CC4-5D6E-409C-BE32-E72D297353CC}">
              <c16:uniqueId val="{00000006-D89D-423A-8C39-EE80BEB67C3D}"/>
            </c:ext>
          </c:extLst>
        </c:ser>
        <c:dLbls>
          <c:showLegendKey val="0"/>
          <c:showVal val="0"/>
          <c:showCatName val="0"/>
          <c:showSerName val="0"/>
          <c:showPercent val="0"/>
          <c:showBubbleSize val="0"/>
        </c:dLbls>
        <c:gapWidth val="35"/>
        <c:overlap val="100"/>
        <c:axId val="2121697448"/>
        <c:axId val="2121694344"/>
      </c:barChart>
      <c:catAx>
        <c:axId val="2121697448"/>
        <c:scaling>
          <c:orientation val="maxMin"/>
        </c:scaling>
        <c:delete val="0"/>
        <c:axPos val="l"/>
        <c:numFmt formatCode="General" sourceLinked="0"/>
        <c:majorTickMark val="out"/>
        <c:minorTickMark val="none"/>
        <c:tickLblPos val="nextTo"/>
        <c:txPr>
          <a:bodyPr/>
          <a:lstStyle/>
          <a:p>
            <a:pPr>
              <a:defRPr sz="1200">
                <a:latin typeface="Times New Roman" panose="02020603050405020304" pitchFamily="18" charset="0"/>
                <a:cs typeface="Times New Roman" panose="02020603050405020304" pitchFamily="18" charset="0"/>
              </a:defRPr>
            </a:pPr>
            <a:endParaRPr lang="en-US"/>
          </a:p>
        </c:txPr>
        <c:crossAx val="2121694344"/>
        <c:crosses val="autoZero"/>
        <c:auto val="1"/>
        <c:lblAlgn val="ctr"/>
        <c:lblOffset val="100"/>
        <c:noMultiLvlLbl val="0"/>
      </c:catAx>
      <c:valAx>
        <c:axId val="2121694344"/>
        <c:scaling>
          <c:orientation val="minMax"/>
          <c:max val="1"/>
        </c:scaling>
        <c:delete val="0"/>
        <c:axPos val="t"/>
        <c:numFmt formatCode="0%" sourceLinked="1"/>
        <c:majorTickMark val="none"/>
        <c:minorTickMark val="none"/>
        <c:tickLblPos val="none"/>
        <c:spPr>
          <a:ln>
            <a:noFill/>
          </a:ln>
        </c:spPr>
        <c:crossAx val="2121697448"/>
        <c:crosses val="autoZero"/>
        <c:crossBetween val="between"/>
      </c:valAx>
    </c:plotArea>
    <c:legend>
      <c:legendPos val="b"/>
      <c:layout>
        <c:manualLayout>
          <c:xMode val="edge"/>
          <c:yMode val="edge"/>
          <c:x val="0.115392188274813"/>
          <c:y val="0.85254728167898797"/>
          <c:w val="0.78026175638514905"/>
          <c:h val="0.12692153179895499"/>
        </c:manualLayout>
      </c:layout>
      <c:overlay val="0"/>
      <c:txPr>
        <a:bodyPr/>
        <a:lstStyle/>
        <a:p>
          <a:pPr>
            <a:defRPr sz="12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c:spPr>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2.5171981450087901E-2"/>
          <c:y val="9.1462776747236005E-2"/>
          <c:w val="0.91542911084741696"/>
          <c:h val="0.80770465325743301"/>
        </c:manualLayout>
      </c:layout>
      <c:barChart>
        <c:barDir val="col"/>
        <c:grouping val="clustered"/>
        <c:varyColors val="0"/>
        <c:ser>
          <c:idx val="0"/>
          <c:order val="0"/>
          <c:tx>
            <c:strRef>
              <c:f>Sheet1!$B$1</c:f>
              <c:strCache>
                <c:ptCount val="1"/>
                <c:pt idx="0">
                  <c:v>&lt;$50K</c:v>
                </c:pt>
              </c:strCache>
            </c:strRef>
          </c:tx>
          <c:spPr>
            <a:solidFill>
              <a:srgbClr val="00385A"/>
            </a:solidFill>
          </c:spPr>
          <c:invertIfNegative val="0"/>
          <c:dLbls>
            <c:spPr>
              <a:noFill/>
              <a:ln>
                <a:noFill/>
              </a:ln>
              <a:effectLst/>
            </c:spPr>
            <c:txPr>
              <a:bodyPr/>
              <a:lstStyle/>
              <a:p>
                <a:pPr>
                  <a:defRPr sz="1200" b="1">
                    <a:solidFill>
                      <a:schemeClr val="tx1"/>
                    </a:solidFill>
                    <a:latin typeface="Times New Roman" panose="02020603050405020304" pitchFamily="18" charset="0"/>
                    <a:cs typeface="Times New Roman" panose="02020603050405020304"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numCache>
            </c:numRef>
          </c:cat>
          <c:val>
            <c:numRef>
              <c:f>Sheet1!$B$2:$B$7</c:f>
              <c:numCache>
                <c:formatCode>0%</c:formatCode>
                <c:ptCount val="6"/>
                <c:pt idx="0">
                  <c:v>0.55000000000000004</c:v>
                </c:pt>
                <c:pt idx="1">
                  <c:v>0.36</c:v>
                </c:pt>
                <c:pt idx="2">
                  <c:v>0.39</c:v>
                </c:pt>
                <c:pt idx="3">
                  <c:v>0.25</c:v>
                </c:pt>
                <c:pt idx="4">
                  <c:v>0.11</c:v>
                </c:pt>
                <c:pt idx="5">
                  <c:v>0.33</c:v>
                </c:pt>
              </c:numCache>
            </c:numRef>
          </c:val>
          <c:extLst>
            <c:ext xmlns:c16="http://schemas.microsoft.com/office/drawing/2014/chart" uri="{C3380CC4-5D6E-409C-BE32-E72D297353CC}">
              <c16:uniqueId val="{00000000-207D-4E84-A2D7-B61B847631B8}"/>
            </c:ext>
          </c:extLst>
        </c:ser>
        <c:ser>
          <c:idx val="1"/>
          <c:order val="1"/>
          <c:tx>
            <c:strRef>
              <c:f>Sheet1!$C$1</c:f>
              <c:strCache>
                <c:ptCount val="1"/>
                <c:pt idx="0">
                  <c:v>$50K+</c:v>
                </c:pt>
              </c:strCache>
            </c:strRef>
          </c:tx>
          <c:spPr>
            <a:solidFill>
              <a:srgbClr val="316194"/>
            </a:solidFill>
          </c:spPr>
          <c:invertIfNegative val="0"/>
          <c:dLbls>
            <c:spPr>
              <a:noFill/>
              <a:ln>
                <a:noFill/>
              </a:ln>
              <a:effectLst/>
            </c:spPr>
            <c:txPr>
              <a:bodyPr anchorCtr="0"/>
              <a:lstStyle/>
              <a:p>
                <a:pPr algn="ctr">
                  <a:defRPr lang="en-US"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Sheet1!$A$2:$A$7</c:f>
              <c:numCache>
                <c:formatCode>General</c:formatCode>
                <c:ptCount val="6"/>
              </c:numCache>
            </c:numRef>
          </c:cat>
          <c:val>
            <c:numRef>
              <c:f>Sheet1!$C$2:$C$7</c:f>
              <c:numCache>
                <c:formatCode>0%</c:formatCode>
                <c:ptCount val="6"/>
                <c:pt idx="0">
                  <c:v>0.33</c:v>
                </c:pt>
                <c:pt idx="1">
                  <c:v>0.31</c:v>
                </c:pt>
                <c:pt idx="2">
                  <c:v>0.18</c:v>
                </c:pt>
                <c:pt idx="3">
                  <c:v>0.16</c:v>
                </c:pt>
                <c:pt idx="4">
                  <c:v>0.02</c:v>
                </c:pt>
                <c:pt idx="5">
                  <c:v>0.45</c:v>
                </c:pt>
              </c:numCache>
            </c:numRef>
          </c:val>
          <c:extLst>
            <c:ext xmlns:c16="http://schemas.microsoft.com/office/drawing/2014/chart" uri="{C3380CC4-5D6E-409C-BE32-E72D297353CC}">
              <c16:uniqueId val="{00000001-207D-4E84-A2D7-B61B847631B8}"/>
            </c:ext>
          </c:extLst>
        </c:ser>
        <c:dLbls>
          <c:showLegendKey val="0"/>
          <c:showVal val="0"/>
          <c:showCatName val="0"/>
          <c:showSerName val="0"/>
          <c:showPercent val="0"/>
          <c:showBubbleSize val="0"/>
        </c:dLbls>
        <c:gapWidth val="75"/>
        <c:axId val="2123085816"/>
        <c:axId val="2122638760"/>
      </c:barChart>
      <c:catAx>
        <c:axId val="2123085816"/>
        <c:scaling>
          <c:orientation val="minMax"/>
        </c:scaling>
        <c:delete val="0"/>
        <c:axPos val="b"/>
        <c:numFmt formatCode="General" sourceLinked="0"/>
        <c:majorTickMark val="out"/>
        <c:minorTickMark val="none"/>
        <c:tickLblPos val="nextTo"/>
        <c:txPr>
          <a:bodyPr/>
          <a:lstStyle/>
          <a:p>
            <a:pPr>
              <a:defRPr sz="1200">
                <a:latin typeface="+mn-lt"/>
                <a:cs typeface="Times New Roman" panose="02020603050405020304" pitchFamily="18" charset="0"/>
              </a:defRPr>
            </a:pPr>
            <a:endParaRPr lang="en-US"/>
          </a:p>
        </c:txPr>
        <c:crossAx val="2122638760"/>
        <c:crosses val="autoZero"/>
        <c:auto val="1"/>
        <c:lblAlgn val="ctr"/>
        <c:lblOffset val="100"/>
        <c:noMultiLvlLbl val="0"/>
      </c:catAx>
      <c:valAx>
        <c:axId val="2122638760"/>
        <c:scaling>
          <c:orientation val="minMax"/>
          <c:max val="0.8"/>
        </c:scaling>
        <c:delete val="1"/>
        <c:axPos val="l"/>
        <c:numFmt formatCode="0%" sourceLinked="1"/>
        <c:majorTickMark val="out"/>
        <c:minorTickMark val="none"/>
        <c:tickLblPos val="nextTo"/>
        <c:crossAx val="2123085816"/>
        <c:crosses val="autoZero"/>
        <c:crossBetween val="between"/>
      </c:valAx>
    </c:plotArea>
    <c:legend>
      <c:legendPos val="r"/>
      <c:layout>
        <c:manualLayout>
          <c:xMode val="edge"/>
          <c:yMode val="edge"/>
          <c:x val="0.29798638516481202"/>
          <c:y val="0.90561161872733897"/>
          <c:w val="0.41239753537107499"/>
          <c:h val="9.2649246400404103E-2"/>
        </c:manualLayout>
      </c:layout>
      <c:overlay val="0"/>
      <c:txPr>
        <a:bodyPr/>
        <a:lstStyle/>
        <a:p>
          <a:pPr>
            <a:defRPr sz="1200">
              <a:latin typeface="Times New Roman" panose="02020603050405020304" pitchFamily="18" charset="0"/>
              <a:cs typeface="Times New Roman" panose="02020603050405020304" pitchFamily="18" charset="0"/>
            </a:defRPr>
          </a:pPr>
          <a:endParaRPr lang="en-US"/>
        </a:p>
      </c:txPr>
    </c:legend>
    <c:plotVisOnly val="1"/>
    <c:dispBlanksAs val="gap"/>
    <c:showDLblsOverMax val="0"/>
  </c:chart>
  <c:spPr>
    <a:ln>
      <a:noFill/>
    </a:ln>
  </c:spPr>
  <c:txPr>
    <a:bodyPr/>
    <a:lstStyle/>
    <a:p>
      <a:pPr>
        <a:defRPr sz="1800"/>
      </a:pPr>
      <a:endParaRPr lang="en-US"/>
    </a:p>
  </c:txPr>
  <c:externalData r:id="rId2">
    <c:autoUpdate val="0"/>
  </c:externalData>
</c:chartSpace>
</file>

<file path=ppt/comments/comment1.xml><?xml version="1.0" encoding="utf-8"?>
<p:cmLst xmlns:a="http://schemas.openxmlformats.org/drawingml/2006/main" xmlns:r="http://schemas.openxmlformats.org/officeDocument/2006/relationships" xmlns:p="http://schemas.openxmlformats.org/presentationml/2006/main">
  <p:cm authorId="4" dt="2022-10-02T13:41:27.987" idx="13">
    <p:pos x="6603" y="2798"/>
    <p:text>First time the term "platform" shows, us there a better word?</p:text>
    <p:extLst>
      <p:ext uri="{C676402C-5697-4E1C-873F-D02D1690AC5C}">
        <p15:threadingInfo xmlns:p15="http://schemas.microsoft.com/office/powerpoint/2012/main" timeZoneBias="240"/>
      </p:ext>
    </p:extLst>
  </p:cm>
  <p:cm authorId="4" dt="2022-10-02T13:48:08.961" idx="16">
    <p:pos x="10" y="10"/>
    <p:text>Suggest the next two slide be labled: Big Picture/Context...As We Age</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4" dt="2022-10-02T14:10:11.964" idx="21">
    <p:pos x="10" y="10"/>
    <p:text>Is there a more current resource for this, or is it just intended to show the trends by age?</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4" dt="2022-10-02T14:11:43.020" idx="22">
    <p:pos x="1409" y="2870"/>
    <p:text>Does "this" refer to divorce?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2D442B46-2D61-5842-8838-FDB9BB2DAE30}" type="datetimeFigureOut">
              <a:rPr lang="en-US" smtClean="0"/>
              <a:t>10/27/22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DDA29D4-DB5B-FD49-8E15-5C2333F279A2}" type="slidenum">
              <a:rPr lang="en-US" smtClean="0"/>
              <a:t>‹#›</a:t>
            </a:fld>
            <a:endParaRPr lang="en-US" dirty="0"/>
          </a:p>
        </p:txBody>
      </p:sp>
    </p:spTree>
    <p:extLst>
      <p:ext uri="{BB962C8B-B14F-4D97-AF65-F5344CB8AC3E}">
        <p14:creationId xmlns:p14="http://schemas.microsoft.com/office/powerpoint/2010/main" val="2783641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15FDA2A-C161-4142-8340-F0ED5A01F896}" type="datetimeFigureOut">
              <a:rPr lang="en-US" smtClean="0"/>
              <a:t>10/27/22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EEEA7F6E-5B23-443A-AA7D-B582B542847D}" type="slidenum">
              <a:rPr lang="en-US" smtClean="0"/>
              <a:t>‹#›</a:t>
            </a:fld>
            <a:endParaRPr lang="en-US" dirty="0"/>
          </a:p>
        </p:txBody>
      </p:sp>
    </p:spTree>
    <p:extLst>
      <p:ext uri="{BB962C8B-B14F-4D97-AF65-F5344CB8AC3E}">
        <p14:creationId xmlns:p14="http://schemas.microsoft.com/office/powerpoint/2010/main" val="40146207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A7F6E-5B23-443A-AA7D-B582B542847D}" type="slidenum">
              <a:rPr lang="en-US" smtClean="0"/>
              <a:t>1</a:t>
            </a:fld>
            <a:endParaRPr lang="en-US" dirty="0"/>
          </a:p>
        </p:txBody>
      </p:sp>
    </p:spTree>
    <p:extLst>
      <p:ext uri="{BB962C8B-B14F-4D97-AF65-F5344CB8AC3E}">
        <p14:creationId xmlns:p14="http://schemas.microsoft.com/office/powerpoint/2010/main" val="32118943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11</a:t>
            </a:fld>
            <a:endParaRPr lang="en-US" dirty="0"/>
          </a:p>
        </p:txBody>
      </p:sp>
    </p:spTree>
    <p:extLst>
      <p:ext uri="{BB962C8B-B14F-4D97-AF65-F5344CB8AC3E}">
        <p14:creationId xmlns:p14="http://schemas.microsoft.com/office/powerpoint/2010/main" val="3359903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12</a:t>
            </a:fld>
            <a:endParaRPr lang="en-US" dirty="0"/>
          </a:p>
        </p:txBody>
      </p:sp>
    </p:spTree>
    <p:extLst>
      <p:ext uri="{BB962C8B-B14F-4D97-AF65-F5344CB8AC3E}">
        <p14:creationId xmlns:p14="http://schemas.microsoft.com/office/powerpoint/2010/main" val="2119168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13</a:t>
            </a:fld>
            <a:endParaRPr lang="en-US" dirty="0"/>
          </a:p>
        </p:txBody>
      </p:sp>
    </p:spTree>
    <p:extLst>
      <p:ext uri="{BB962C8B-B14F-4D97-AF65-F5344CB8AC3E}">
        <p14:creationId xmlns:p14="http://schemas.microsoft.com/office/powerpoint/2010/main" val="21435333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14</a:t>
            </a:fld>
            <a:endParaRPr lang="en-US" dirty="0"/>
          </a:p>
        </p:txBody>
      </p:sp>
    </p:spTree>
    <p:extLst>
      <p:ext uri="{BB962C8B-B14F-4D97-AF65-F5344CB8AC3E}">
        <p14:creationId xmlns:p14="http://schemas.microsoft.com/office/powerpoint/2010/main" val="22783975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15</a:t>
            </a:fld>
            <a:endParaRPr lang="en-US" dirty="0"/>
          </a:p>
        </p:txBody>
      </p:sp>
    </p:spTree>
    <p:extLst>
      <p:ext uri="{BB962C8B-B14F-4D97-AF65-F5344CB8AC3E}">
        <p14:creationId xmlns:p14="http://schemas.microsoft.com/office/powerpoint/2010/main" val="1127320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16</a:t>
            </a:fld>
            <a:endParaRPr lang="en-US" dirty="0"/>
          </a:p>
        </p:txBody>
      </p:sp>
    </p:spTree>
    <p:extLst>
      <p:ext uri="{BB962C8B-B14F-4D97-AF65-F5344CB8AC3E}">
        <p14:creationId xmlns:p14="http://schemas.microsoft.com/office/powerpoint/2010/main" val="4036280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17</a:t>
            </a:fld>
            <a:endParaRPr lang="en-US" dirty="0"/>
          </a:p>
        </p:txBody>
      </p:sp>
    </p:spTree>
    <p:extLst>
      <p:ext uri="{BB962C8B-B14F-4D97-AF65-F5344CB8AC3E}">
        <p14:creationId xmlns:p14="http://schemas.microsoft.com/office/powerpoint/2010/main" val="3473065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18</a:t>
            </a:fld>
            <a:endParaRPr lang="en-US" dirty="0"/>
          </a:p>
        </p:txBody>
      </p:sp>
    </p:spTree>
    <p:extLst>
      <p:ext uri="{BB962C8B-B14F-4D97-AF65-F5344CB8AC3E}">
        <p14:creationId xmlns:p14="http://schemas.microsoft.com/office/powerpoint/2010/main" val="32484670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19</a:t>
            </a:fld>
            <a:endParaRPr lang="en-US" dirty="0"/>
          </a:p>
        </p:txBody>
      </p:sp>
    </p:spTree>
    <p:extLst>
      <p:ext uri="{BB962C8B-B14F-4D97-AF65-F5344CB8AC3E}">
        <p14:creationId xmlns:p14="http://schemas.microsoft.com/office/powerpoint/2010/main" val="9258752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20</a:t>
            </a:fld>
            <a:endParaRPr lang="en-US" dirty="0"/>
          </a:p>
        </p:txBody>
      </p:sp>
    </p:spTree>
    <p:extLst>
      <p:ext uri="{BB962C8B-B14F-4D97-AF65-F5344CB8AC3E}">
        <p14:creationId xmlns:p14="http://schemas.microsoft.com/office/powerpoint/2010/main" val="598105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3</a:t>
            </a:fld>
            <a:endParaRPr lang="en-US" dirty="0"/>
          </a:p>
        </p:txBody>
      </p:sp>
    </p:spTree>
    <p:extLst>
      <p:ext uri="{BB962C8B-B14F-4D97-AF65-F5344CB8AC3E}">
        <p14:creationId xmlns:p14="http://schemas.microsoft.com/office/powerpoint/2010/main" val="36685372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24</a:t>
            </a:fld>
            <a:endParaRPr lang="en-US" dirty="0"/>
          </a:p>
        </p:txBody>
      </p:sp>
    </p:spTree>
    <p:extLst>
      <p:ext uri="{BB962C8B-B14F-4D97-AF65-F5344CB8AC3E}">
        <p14:creationId xmlns:p14="http://schemas.microsoft.com/office/powerpoint/2010/main" val="10406000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25</a:t>
            </a:fld>
            <a:endParaRPr lang="en-US" dirty="0"/>
          </a:p>
        </p:txBody>
      </p:sp>
    </p:spTree>
    <p:extLst>
      <p:ext uri="{BB962C8B-B14F-4D97-AF65-F5344CB8AC3E}">
        <p14:creationId xmlns:p14="http://schemas.microsoft.com/office/powerpoint/2010/main" val="41607475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28</a:t>
            </a:fld>
            <a:endParaRPr lang="en-US" dirty="0"/>
          </a:p>
        </p:txBody>
      </p:sp>
    </p:spTree>
    <p:extLst>
      <p:ext uri="{BB962C8B-B14F-4D97-AF65-F5344CB8AC3E}">
        <p14:creationId xmlns:p14="http://schemas.microsoft.com/office/powerpoint/2010/main" val="6593462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29</a:t>
            </a:fld>
            <a:endParaRPr lang="en-US" dirty="0"/>
          </a:p>
        </p:txBody>
      </p:sp>
    </p:spTree>
    <p:extLst>
      <p:ext uri="{BB962C8B-B14F-4D97-AF65-F5344CB8AC3E}">
        <p14:creationId xmlns:p14="http://schemas.microsoft.com/office/powerpoint/2010/main" val="10458555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32</a:t>
            </a:fld>
            <a:endParaRPr lang="en-US" dirty="0"/>
          </a:p>
        </p:txBody>
      </p:sp>
    </p:spTree>
    <p:extLst>
      <p:ext uri="{BB962C8B-B14F-4D97-AF65-F5344CB8AC3E}">
        <p14:creationId xmlns:p14="http://schemas.microsoft.com/office/powerpoint/2010/main" val="3851381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338505-BB72-D04B-9DD4-A82E2BFC5914}" type="slidenum">
              <a:rPr lang="en-US" smtClean="0"/>
              <a:t>36</a:t>
            </a:fld>
            <a:endParaRPr lang="en-US" dirty="0"/>
          </a:p>
        </p:txBody>
      </p:sp>
    </p:spTree>
    <p:extLst>
      <p:ext uri="{BB962C8B-B14F-4D97-AF65-F5344CB8AC3E}">
        <p14:creationId xmlns:p14="http://schemas.microsoft.com/office/powerpoint/2010/main" val="23610049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37</a:t>
            </a:fld>
            <a:endParaRPr lang="en-US" dirty="0"/>
          </a:p>
        </p:txBody>
      </p:sp>
    </p:spTree>
    <p:extLst>
      <p:ext uri="{BB962C8B-B14F-4D97-AF65-F5344CB8AC3E}">
        <p14:creationId xmlns:p14="http://schemas.microsoft.com/office/powerpoint/2010/main" val="228616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EEA7F6E-5B23-443A-AA7D-B582B542847D}" type="slidenum">
              <a:rPr lang="en-US" smtClean="0"/>
              <a:t>4</a:t>
            </a:fld>
            <a:endParaRPr lang="en-US" dirty="0"/>
          </a:p>
        </p:txBody>
      </p:sp>
    </p:spTree>
    <p:extLst>
      <p:ext uri="{BB962C8B-B14F-4D97-AF65-F5344CB8AC3E}">
        <p14:creationId xmlns:p14="http://schemas.microsoft.com/office/powerpoint/2010/main" val="2483075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5</a:t>
            </a:fld>
            <a:endParaRPr lang="en-US" dirty="0"/>
          </a:p>
        </p:txBody>
      </p:sp>
    </p:spTree>
    <p:extLst>
      <p:ext uri="{BB962C8B-B14F-4D97-AF65-F5344CB8AC3E}">
        <p14:creationId xmlns:p14="http://schemas.microsoft.com/office/powerpoint/2010/main" val="2320045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A7F6E-5B23-443A-AA7D-B582B542847D}" type="slidenum">
              <a:rPr lang="en-US" smtClean="0"/>
              <a:t>6</a:t>
            </a:fld>
            <a:endParaRPr lang="en-US" dirty="0"/>
          </a:p>
        </p:txBody>
      </p:sp>
    </p:spTree>
    <p:extLst>
      <p:ext uri="{BB962C8B-B14F-4D97-AF65-F5344CB8AC3E}">
        <p14:creationId xmlns:p14="http://schemas.microsoft.com/office/powerpoint/2010/main" val="28143952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7</a:t>
            </a:fld>
            <a:endParaRPr lang="en-US" dirty="0"/>
          </a:p>
        </p:txBody>
      </p:sp>
    </p:spTree>
    <p:extLst>
      <p:ext uri="{BB962C8B-B14F-4D97-AF65-F5344CB8AC3E}">
        <p14:creationId xmlns:p14="http://schemas.microsoft.com/office/powerpoint/2010/main" val="1073770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EA7F6E-5B23-443A-AA7D-B582B542847D}" type="slidenum">
              <a:rPr lang="en-US" smtClean="0"/>
              <a:t>8</a:t>
            </a:fld>
            <a:endParaRPr lang="en-US" dirty="0"/>
          </a:p>
        </p:txBody>
      </p:sp>
    </p:spTree>
    <p:extLst>
      <p:ext uri="{BB962C8B-B14F-4D97-AF65-F5344CB8AC3E}">
        <p14:creationId xmlns:p14="http://schemas.microsoft.com/office/powerpoint/2010/main" val="11963158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9</a:t>
            </a:fld>
            <a:endParaRPr lang="en-US" dirty="0"/>
          </a:p>
        </p:txBody>
      </p:sp>
    </p:spTree>
    <p:extLst>
      <p:ext uri="{BB962C8B-B14F-4D97-AF65-F5344CB8AC3E}">
        <p14:creationId xmlns:p14="http://schemas.microsoft.com/office/powerpoint/2010/main" val="79257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EA7F6E-5B23-443A-AA7D-B582B542847D}" type="slidenum">
              <a:rPr lang="en-US" smtClean="0"/>
              <a:t>10</a:t>
            </a:fld>
            <a:endParaRPr lang="en-US" dirty="0"/>
          </a:p>
        </p:txBody>
      </p:sp>
    </p:spTree>
    <p:extLst>
      <p:ext uri="{BB962C8B-B14F-4D97-AF65-F5344CB8AC3E}">
        <p14:creationId xmlns:p14="http://schemas.microsoft.com/office/powerpoint/2010/main" val="35366275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7_Section Header">
    <p:bg>
      <p:bgPr>
        <a:solidFill>
          <a:schemeClr val="tx2"/>
        </a:solidFill>
        <a:effectLst/>
      </p:bgPr>
    </p:bg>
    <p:spTree>
      <p:nvGrpSpPr>
        <p:cNvPr id="1" name=""/>
        <p:cNvGrpSpPr/>
        <p:nvPr/>
      </p:nvGrpSpPr>
      <p:grpSpPr>
        <a:xfrm>
          <a:off x="0" y="0"/>
          <a:ext cx="0" cy="0"/>
          <a:chOff x="0" y="0"/>
          <a:chExt cx="0" cy="0"/>
        </a:xfrm>
      </p:grpSpPr>
      <p:sp>
        <p:nvSpPr>
          <p:cNvPr id="6" name="Rectangle 5"/>
          <p:cNvSpPr/>
          <p:nvPr/>
        </p:nvSpPr>
        <p:spPr>
          <a:xfrm>
            <a:off x="0" y="5753100"/>
            <a:ext cx="12192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9"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2901" y="3622676"/>
            <a:ext cx="4823884" cy="164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717" y="5607050"/>
            <a:ext cx="2783416" cy="1062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92397" y="869254"/>
            <a:ext cx="9972231" cy="2105341"/>
          </a:xfrm>
          <a:prstGeom prst="rect">
            <a:avLst/>
          </a:prstGeom>
        </p:spPr>
        <p:txBody>
          <a:bodyPr anchor="b">
            <a:noAutofit/>
          </a:bodyPr>
          <a:lstStyle>
            <a:lvl1pPr>
              <a:defRPr sz="5000">
                <a:solidFill>
                  <a:schemeClr val="bg1"/>
                </a:solidFill>
                <a:latin typeface="+mn-lt"/>
              </a:defRPr>
            </a:lvl1pPr>
          </a:lstStyle>
          <a:p>
            <a:r>
              <a:rPr lang="en-US"/>
              <a:t>Click to edit Master title style</a:t>
            </a:r>
            <a:endParaRPr lang="en-US" dirty="0"/>
          </a:p>
        </p:txBody>
      </p:sp>
      <p:sp>
        <p:nvSpPr>
          <p:cNvPr id="7" name="Subtitle 2"/>
          <p:cNvSpPr>
            <a:spLocks noGrp="1"/>
          </p:cNvSpPr>
          <p:nvPr>
            <p:ph type="subTitle" idx="1"/>
          </p:nvPr>
        </p:nvSpPr>
        <p:spPr>
          <a:xfrm>
            <a:off x="792396" y="3077845"/>
            <a:ext cx="6097376" cy="242320"/>
          </a:xfrm>
          <a:prstGeom prst="rect">
            <a:avLst/>
          </a:prstGeom>
        </p:spPr>
        <p:txBody>
          <a:bodyPr tIns="0" bIns="0" anchor="ctr">
            <a:noAutofit/>
          </a:bodyPr>
          <a:lstStyle>
            <a:lvl1pPr marL="0" indent="0" algn="l">
              <a:buNone/>
              <a:defRPr sz="1600" cap="all" baseline="0">
                <a:solidFill>
                  <a:srgbClr val="74C4D5"/>
                </a:solidFill>
                <a:latin typeface="Source Sans Pro Bold" panose="020B07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Text Placeholder 9"/>
          <p:cNvSpPr>
            <a:spLocks noGrp="1"/>
          </p:cNvSpPr>
          <p:nvPr>
            <p:ph type="body" sz="quarter" idx="10"/>
          </p:nvPr>
        </p:nvSpPr>
        <p:spPr>
          <a:xfrm>
            <a:off x="792397" y="3317557"/>
            <a:ext cx="6096947" cy="222154"/>
          </a:xfrm>
          <a:prstGeom prst="rect">
            <a:avLst/>
          </a:prstGeom>
        </p:spPr>
        <p:txBody>
          <a:bodyPr tIns="0" bIns="0" anchor="ctr">
            <a:noAutofit/>
          </a:bodyPr>
          <a:lstStyle>
            <a:lvl1pPr marL="0" indent="0">
              <a:buFont typeface="+mj-lt"/>
              <a:buNone/>
              <a:defRPr sz="1400" baseline="0">
                <a:solidFill>
                  <a:srgbClr val="74C4D5"/>
                </a:solidFill>
                <a:latin typeface="Source Sans Pro Light" panose="020B0403030403020204" pitchFamily="34" charset="0"/>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a:t>Click to edit Master text styles</a:t>
            </a:r>
          </a:p>
        </p:txBody>
      </p:sp>
      <p:sp>
        <p:nvSpPr>
          <p:cNvPr id="10" name="Text Placeholder 9"/>
          <p:cNvSpPr>
            <a:spLocks noGrp="1"/>
          </p:cNvSpPr>
          <p:nvPr>
            <p:ph type="body" sz="quarter" idx="11"/>
          </p:nvPr>
        </p:nvSpPr>
        <p:spPr>
          <a:xfrm>
            <a:off x="792397" y="3539711"/>
            <a:ext cx="6096947" cy="165196"/>
          </a:xfrm>
          <a:prstGeom prst="rect">
            <a:avLst/>
          </a:prstGeom>
        </p:spPr>
        <p:txBody>
          <a:bodyPr tIns="0" bIns="0" anchor="ctr">
            <a:noAutofit/>
          </a:bodyPr>
          <a:lstStyle>
            <a:lvl1pPr marL="0" indent="0">
              <a:buFont typeface="+mj-lt"/>
              <a:buNone/>
              <a:defRPr sz="1200" baseline="0">
                <a:solidFill>
                  <a:schemeClr val="bg1"/>
                </a:solidFill>
                <a:latin typeface="Source Sans Pro Bold" panose="020B0703030403020204" pitchFamily="34" charset="0"/>
              </a:defRPr>
            </a:lvl1pPr>
            <a:lvl2pPr marL="457200" indent="0">
              <a:buFont typeface="+mj-lt"/>
              <a:buNone/>
              <a:defRPr/>
            </a:lvl2pPr>
            <a:lvl3pPr marL="914400" indent="0">
              <a:buFont typeface="+mj-lt"/>
              <a:buNone/>
              <a:defRPr/>
            </a:lvl3pPr>
            <a:lvl4pPr marL="1371600" indent="0">
              <a:buFont typeface="+mj-lt"/>
              <a:buNone/>
              <a:defRPr/>
            </a:lvl4pPr>
            <a:lvl5pPr marL="1828800" indent="0">
              <a:buFont typeface="+mj-lt"/>
              <a:buNone/>
              <a:defRPr/>
            </a:lvl5pPr>
          </a:lstStyle>
          <a:p>
            <a:pPr lvl="0"/>
            <a:r>
              <a:rPr lang="en-US"/>
              <a:t>Click to edit Master text styles</a:t>
            </a:r>
          </a:p>
        </p:txBody>
      </p:sp>
    </p:spTree>
    <p:extLst>
      <p:ext uri="{BB962C8B-B14F-4D97-AF65-F5344CB8AC3E}">
        <p14:creationId xmlns:p14="http://schemas.microsoft.com/office/powerpoint/2010/main" val="1154117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dirty="0"/>
              <a:t>Click to edit Master title style</a:t>
            </a:r>
          </a:p>
        </p:txBody>
      </p:sp>
      <p:sp>
        <p:nvSpPr>
          <p:cNvPr id="7" name="Content Placeholder 6"/>
          <p:cNvSpPr>
            <a:spLocks noGrp="1"/>
          </p:cNvSpPr>
          <p:nvPr>
            <p:ph sz="quarter" idx="12"/>
          </p:nvPr>
        </p:nvSpPr>
        <p:spPr>
          <a:xfrm>
            <a:off x="838200" y="1621230"/>
            <a:ext cx="10515600" cy="4213225"/>
          </a:xfr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3"/>
          </p:nvPr>
        </p:nvSpPr>
        <p:spPr/>
        <p:txBody>
          <a:bodyPr/>
          <a:lstStyle>
            <a:lvl1pPr>
              <a:defRPr/>
            </a:lvl1pPr>
          </a:lstStyle>
          <a:p>
            <a:pPr>
              <a:defRPr/>
            </a:pPr>
            <a:fld id="{9ED12E95-857D-45E9-9713-D0ADAF6AD52B}" type="datetime1">
              <a:rPr lang="en-US" altLang="en-US" smtClean="0"/>
              <a:pPr>
                <a:defRPr/>
              </a:pPr>
              <a:t>10/27/22</a:t>
            </a:fld>
            <a:endParaRPr lang="en-US" altLang="en-US" dirty="0"/>
          </a:p>
        </p:txBody>
      </p:sp>
      <p:sp>
        <p:nvSpPr>
          <p:cNvPr id="5" name="Slide Number Placeholder 5"/>
          <p:cNvSpPr>
            <a:spLocks noGrp="1"/>
          </p:cNvSpPr>
          <p:nvPr>
            <p:ph type="sldNum" sz="quarter" idx="14"/>
          </p:nvPr>
        </p:nvSpPr>
        <p:spPr/>
        <p:txBody>
          <a:bodyPr/>
          <a:lstStyle>
            <a:lvl1pPr>
              <a:defRPr/>
            </a:lvl1pPr>
          </a:lstStyle>
          <a:p>
            <a:pPr>
              <a:defRPr/>
            </a:pPr>
            <a:fld id="{20562323-3F84-42F1-8D6D-B89F88827A43}" type="slidenum">
              <a:rPr lang="en-US" altLang="en-US"/>
              <a:pPr>
                <a:defRPr/>
              </a:pPr>
              <a:t>‹#›</a:t>
            </a:fld>
            <a:endParaRPr lang="en-US" altLang="en-US" dirty="0"/>
          </a:p>
        </p:txBody>
      </p:sp>
    </p:spTree>
    <p:extLst>
      <p:ext uri="{BB962C8B-B14F-4D97-AF65-F5344CB8AC3E}">
        <p14:creationId xmlns:p14="http://schemas.microsoft.com/office/powerpoint/2010/main" val="2010164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Section Header">
    <p:bg>
      <p:bgPr>
        <a:solidFill>
          <a:schemeClr val="tx2"/>
        </a:solidFill>
        <a:effectLst/>
      </p:bgPr>
    </p:bg>
    <p:spTree>
      <p:nvGrpSpPr>
        <p:cNvPr id="1" name=""/>
        <p:cNvGrpSpPr/>
        <p:nvPr/>
      </p:nvGrpSpPr>
      <p:grpSpPr>
        <a:xfrm>
          <a:off x="0" y="0"/>
          <a:ext cx="0" cy="0"/>
          <a:chOff x="0" y="0"/>
          <a:chExt cx="0" cy="0"/>
        </a:xfrm>
      </p:grpSpPr>
      <p:sp>
        <p:nvSpPr>
          <p:cNvPr id="3" name="Rectangle 2"/>
          <p:cNvSpPr/>
          <p:nvPr/>
        </p:nvSpPr>
        <p:spPr>
          <a:xfrm>
            <a:off x="0" y="5753100"/>
            <a:ext cx="12192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2901" y="3622676"/>
            <a:ext cx="4823884" cy="164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4717" y="5607050"/>
            <a:ext cx="2783416" cy="10620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0677" y="1270001"/>
            <a:ext cx="9972231" cy="2105341"/>
          </a:xfrm>
          <a:prstGeom prst="rect">
            <a:avLst/>
          </a:prstGeom>
        </p:spPr>
        <p:txBody>
          <a:bodyPr anchor="b">
            <a:noAutofit/>
          </a:bodyPr>
          <a:lstStyle>
            <a:lvl1pPr>
              <a:defRPr sz="5000">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601035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6_Section Header">
    <p:bg>
      <p:bgPr>
        <a:solidFill>
          <a:schemeClr val="accent1"/>
        </a:solidFill>
        <a:effectLst/>
      </p:bgPr>
    </p:bg>
    <p:spTree>
      <p:nvGrpSpPr>
        <p:cNvPr id="1" name=""/>
        <p:cNvGrpSpPr/>
        <p:nvPr/>
      </p:nvGrpSpPr>
      <p:grpSpPr>
        <a:xfrm>
          <a:off x="0" y="0"/>
          <a:ext cx="0" cy="0"/>
          <a:chOff x="0" y="0"/>
          <a:chExt cx="0" cy="0"/>
        </a:xfrm>
      </p:grpSpPr>
      <p:sp>
        <p:nvSpPr>
          <p:cNvPr id="3" name="Rectangle 2"/>
          <p:cNvSpPr/>
          <p:nvPr/>
        </p:nvSpPr>
        <p:spPr>
          <a:xfrm>
            <a:off x="0" y="5753100"/>
            <a:ext cx="12192000" cy="1104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2901" y="3622676"/>
            <a:ext cx="4823884" cy="164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267" y="5867401"/>
            <a:ext cx="2438400" cy="595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0677" y="1270001"/>
            <a:ext cx="9972231" cy="2105341"/>
          </a:xfrm>
          <a:prstGeom prst="rect">
            <a:avLst/>
          </a:prstGeom>
        </p:spPr>
        <p:txBody>
          <a:bodyPr anchor="b">
            <a:noAutofit/>
          </a:bodyPr>
          <a:lstStyle>
            <a:lvl1pPr>
              <a:defRPr sz="5000">
                <a:solidFill>
                  <a:schemeClr val="tx2"/>
                </a:solidFill>
                <a:latin typeface="+mn-lt"/>
              </a:defRPr>
            </a:lvl1pPr>
          </a:lstStyle>
          <a:p>
            <a:r>
              <a:rPr lang="en-US" dirty="0"/>
              <a:t>Click to edit Master title style</a:t>
            </a:r>
          </a:p>
        </p:txBody>
      </p:sp>
    </p:spTree>
    <p:extLst>
      <p:ext uri="{BB962C8B-B14F-4D97-AF65-F5344CB8AC3E}">
        <p14:creationId xmlns:p14="http://schemas.microsoft.com/office/powerpoint/2010/main" val="2623064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9_Section Header">
    <p:bg>
      <p:bgPr>
        <a:solidFill>
          <a:srgbClr val="FDCE07"/>
        </a:solidFill>
        <a:effectLst/>
      </p:bgPr>
    </p:bg>
    <p:spTree>
      <p:nvGrpSpPr>
        <p:cNvPr id="1" name=""/>
        <p:cNvGrpSpPr/>
        <p:nvPr/>
      </p:nvGrpSpPr>
      <p:grpSpPr>
        <a:xfrm>
          <a:off x="0" y="0"/>
          <a:ext cx="0" cy="0"/>
          <a:chOff x="0" y="0"/>
          <a:chExt cx="0" cy="0"/>
        </a:xfrm>
      </p:grpSpPr>
      <p:pic>
        <p:nvPicPr>
          <p:cNvPr id="3" name="Picture 7"/>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44784" y="3667126"/>
            <a:ext cx="4572000" cy="15589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Rectangle 3"/>
          <p:cNvSpPr/>
          <p:nvPr/>
        </p:nvSpPr>
        <p:spPr>
          <a:xfrm>
            <a:off x="0" y="5753100"/>
            <a:ext cx="12192000" cy="1104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267" y="5867401"/>
            <a:ext cx="2438400" cy="595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0677" y="1270001"/>
            <a:ext cx="9972231" cy="2105341"/>
          </a:xfrm>
          <a:prstGeom prst="rect">
            <a:avLst/>
          </a:prstGeom>
        </p:spPr>
        <p:txBody>
          <a:bodyPr anchor="b">
            <a:noAutofit/>
          </a:bodyPr>
          <a:lstStyle>
            <a:lvl1pPr>
              <a:defRPr sz="5000">
                <a:solidFill>
                  <a:schemeClr val="tx2"/>
                </a:solidFill>
                <a:latin typeface="+mn-lt"/>
              </a:defRPr>
            </a:lvl1pPr>
          </a:lstStyle>
          <a:p>
            <a:r>
              <a:rPr lang="en-US" dirty="0"/>
              <a:t>Click to edit Master title style</a:t>
            </a:r>
          </a:p>
        </p:txBody>
      </p:sp>
    </p:spTree>
    <p:extLst>
      <p:ext uri="{BB962C8B-B14F-4D97-AF65-F5344CB8AC3E}">
        <p14:creationId xmlns:p14="http://schemas.microsoft.com/office/powerpoint/2010/main" val="3423025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8_Section Header">
    <p:bg>
      <p:bgPr>
        <a:solidFill>
          <a:schemeClr val="accent2"/>
        </a:solidFill>
        <a:effectLst/>
      </p:bgPr>
    </p:bg>
    <p:spTree>
      <p:nvGrpSpPr>
        <p:cNvPr id="1" name=""/>
        <p:cNvGrpSpPr/>
        <p:nvPr/>
      </p:nvGrpSpPr>
      <p:grpSpPr>
        <a:xfrm>
          <a:off x="0" y="0"/>
          <a:ext cx="0" cy="0"/>
          <a:chOff x="0" y="0"/>
          <a:chExt cx="0" cy="0"/>
        </a:xfrm>
      </p:grpSpPr>
      <p:sp>
        <p:nvSpPr>
          <p:cNvPr id="3" name="Rectangle 2"/>
          <p:cNvSpPr/>
          <p:nvPr/>
        </p:nvSpPr>
        <p:spPr>
          <a:xfrm>
            <a:off x="0" y="5753100"/>
            <a:ext cx="12192000" cy="1104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4"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92901" y="3622676"/>
            <a:ext cx="4823884" cy="16478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1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267" y="5867401"/>
            <a:ext cx="2438400" cy="5953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0677" y="1270001"/>
            <a:ext cx="9972231" cy="2105341"/>
          </a:xfrm>
          <a:prstGeom prst="rect">
            <a:avLst/>
          </a:prstGeom>
        </p:spPr>
        <p:txBody>
          <a:bodyPr anchor="b">
            <a:noAutofit/>
          </a:bodyPr>
          <a:lstStyle>
            <a:lvl1pPr>
              <a:defRPr sz="5000">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256062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0" y="5753100"/>
            <a:ext cx="12192000" cy="110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pic>
        <p:nvPicPr>
          <p:cNvPr id="3" name="Picture 9"/>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3251" y="2479675"/>
            <a:ext cx="4974167" cy="18986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949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753" y="91440"/>
            <a:ext cx="10767647" cy="822960"/>
          </a:xfrm>
        </p:spPr>
        <p:txBody>
          <a:bodyPr anchor="ctr"/>
          <a:lstStyle>
            <a:lvl1pPr>
              <a:defRPr sz="30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162"/>
          <p:cNvSpPr txBox="1">
            <a:spLocks noChangeArrowheads="1"/>
          </p:cNvSpPr>
          <p:nvPr userDrawn="1"/>
        </p:nvSpPr>
        <p:spPr bwMode="auto">
          <a:xfrm>
            <a:off x="8940800" y="6553200"/>
            <a:ext cx="28448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a:solidFill>
                  <a:schemeClr val="bg1"/>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0E191445-A357-49CC-AE88-E14D3EF5070A}" type="slidenum">
              <a:rPr lang="en-US" sz="1100" b="1" smtClean="0">
                <a:solidFill>
                  <a:schemeClr val="bg1">
                    <a:lumMod val="95000"/>
                  </a:schemeClr>
                </a:solidFill>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US" sz="1100" b="1" i="0" u="none" strike="noStrike" kern="1200" cap="none" spc="0" normalizeH="0" baseline="0" noProof="0" dirty="0">
              <a:ln>
                <a:noFill/>
              </a:ln>
              <a:solidFill>
                <a:schemeClr val="bg1">
                  <a:lumMod val="95000"/>
                </a:schemeClr>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54600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p:nvSpPr>
        <p:spPr>
          <a:xfrm>
            <a:off x="0" y="6216650"/>
            <a:ext cx="12192000" cy="6413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800" dirty="0"/>
          </a:p>
        </p:txBody>
      </p:sp>
      <p:sp>
        <p:nvSpPr>
          <p:cNvPr id="1027" name="Title Placeholder 1"/>
          <p:cNvSpPr>
            <a:spLocks noGrp="1"/>
          </p:cNvSpPr>
          <p:nvPr>
            <p:ph type="title"/>
          </p:nvPr>
        </p:nvSpPr>
        <p:spPr bwMode="auto">
          <a:xfrm>
            <a:off x="838200" y="333375"/>
            <a:ext cx="10515600" cy="12763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838200" y="1609726"/>
            <a:ext cx="10515600" cy="40433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 name="Date Placeholder 3"/>
          <p:cNvSpPr>
            <a:spLocks noGrp="1"/>
          </p:cNvSpPr>
          <p:nvPr>
            <p:ph type="dt" sz="half" idx="2"/>
          </p:nvPr>
        </p:nvSpPr>
        <p:spPr>
          <a:xfrm>
            <a:off x="8068733" y="6397626"/>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22525782-5AE4-486D-9A84-CF9BA5F99768}" type="datetime1">
              <a:rPr lang="en-US" altLang="en-US" smtClean="0"/>
              <a:pPr>
                <a:defRPr/>
              </a:pPr>
              <a:t>10/27/22</a:t>
            </a:fld>
            <a:endParaRPr lang="en-US" altLang="en-US" dirty="0"/>
          </a:p>
        </p:txBody>
      </p:sp>
      <p:sp>
        <p:nvSpPr>
          <p:cNvPr id="16" name="Slide Number Placeholder 5"/>
          <p:cNvSpPr>
            <a:spLocks noGrp="1"/>
          </p:cNvSpPr>
          <p:nvPr>
            <p:ph type="sldNum" sz="quarter" idx="4"/>
          </p:nvPr>
        </p:nvSpPr>
        <p:spPr>
          <a:xfrm>
            <a:off x="10943167" y="6397626"/>
            <a:ext cx="82126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defRPr>
            </a:lvl1pPr>
          </a:lstStyle>
          <a:p>
            <a:pPr>
              <a:defRPr/>
            </a:pPr>
            <a:fld id="{1DC21D05-489C-4867-AEE0-6E4F7CEABFD9}" type="slidenum">
              <a:rPr lang="en-US" altLang="en-US"/>
              <a:pPr>
                <a:defRPr/>
              </a:pPr>
              <a:t>‹#›</a:t>
            </a:fld>
            <a:endParaRPr lang="en-US" altLang="en-US" dirty="0"/>
          </a:p>
        </p:txBody>
      </p:sp>
      <p:pic>
        <p:nvPicPr>
          <p:cNvPr id="1031" name="Picture 8"/>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22251" y="6246814"/>
            <a:ext cx="1524000" cy="5810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12710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rtl="0" eaLnBrk="0" fontAlgn="base" hangingPunct="0">
        <a:lnSpc>
          <a:spcPct val="90000"/>
        </a:lnSpc>
        <a:spcBef>
          <a:spcPct val="0"/>
        </a:spcBef>
        <a:spcAft>
          <a:spcPct val="0"/>
        </a:spcAft>
        <a:defRPr sz="4000" kern="1200">
          <a:solidFill>
            <a:schemeClr val="tx1"/>
          </a:solidFill>
          <a:latin typeface="Source Sans Pro" panose="020B0503030403020204" pitchFamily="34" charset="0"/>
          <a:ea typeface="ヒラギノ角ゴ Pro W3" charset="0"/>
          <a:cs typeface="ヒラギノ角ゴ Pro W3" charset="0"/>
        </a:defRPr>
      </a:lvl1pPr>
      <a:lvl2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2pPr>
      <a:lvl3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3pPr>
      <a:lvl4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4pPr>
      <a:lvl5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5pPr>
      <a:lvl6pPr marL="4572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6pPr>
      <a:lvl7pPr marL="9144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7pPr>
      <a:lvl8pPr marL="13716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8pPr>
      <a:lvl9pPr marL="18288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Source Sans Pro Light" panose="020B0403030403020204" pitchFamily="34" charset="0"/>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Source Sans Pro Light" panose="020B0403030403020204" pitchFamily="34" charset="0"/>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Source Sans Pro Light" panose="020B0403030403020204" pitchFamily="34" charset="0"/>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Source Sans Pro Light" panose="020B0403030403020204" pitchFamily="34" charset="0"/>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Source Sans Pro Light" panose="020B0403030403020204" pitchFamily="34" charset="0"/>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mailto:anna.rappaport@gmail.com"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ssiegel@soa.org"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7725" y="126750"/>
            <a:ext cx="8619685" cy="2730532"/>
          </a:xfrm>
        </p:spPr>
        <p:txBody>
          <a:bodyPr rtlCol="0"/>
          <a:lstStyle/>
          <a:p>
            <a:pPr eaLnBrk="1" fontAlgn="auto" hangingPunct="1">
              <a:spcAft>
                <a:spcPts val="0"/>
              </a:spcAft>
              <a:defRPr/>
            </a:pPr>
            <a:r>
              <a:rPr lang="en-US" sz="4000" dirty="0"/>
              <a:t>Decisions Later in Retirement:  Insights from the Society of Actuaries </a:t>
            </a:r>
            <a:endParaRPr lang="en-US" sz="4000" dirty="0">
              <a:ea typeface="+mj-ea"/>
              <a:cs typeface="+mj-cs"/>
            </a:endParaRPr>
          </a:p>
        </p:txBody>
      </p:sp>
      <p:sp>
        <p:nvSpPr>
          <p:cNvPr id="3" name="Subtitle 2"/>
          <p:cNvSpPr>
            <a:spLocks noGrp="1"/>
          </p:cNvSpPr>
          <p:nvPr>
            <p:ph type="subTitle" idx="1"/>
          </p:nvPr>
        </p:nvSpPr>
        <p:spPr>
          <a:xfrm>
            <a:off x="2117725" y="2857282"/>
            <a:ext cx="4573588" cy="757274"/>
          </a:xfrm>
        </p:spPr>
        <p:txBody>
          <a:bodyPr rtlCol="0"/>
          <a:lstStyle/>
          <a:p>
            <a:pPr eaLnBrk="1" fontAlgn="auto" hangingPunct="1">
              <a:spcAft>
                <a:spcPts val="0"/>
              </a:spcAft>
              <a:defRPr/>
            </a:pPr>
            <a:r>
              <a:rPr lang="en-US" sz="1800" dirty="0" err="1">
                <a:ea typeface="+mn-ea"/>
                <a:cs typeface="+mn-cs"/>
              </a:rPr>
              <a:t>PresenteR</a:t>
            </a:r>
            <a:endParaRPr lang="en-US" sz="1800" dirty="0">
              <a:ea typeface="+mn-ea"/>
              <a:cs typeface="+mn-cs"/>
            </a:endParaRPr>
          </a:p>
          <a:p>
            <a:pPr eaLnBrk="1" fontAlgn="auto" hangingPunct="1">
              <a:spcAft>
                <a:spcPts val="0"/>
              </a:spcAft>
              <a:defRPr/>
            </a:pPr>
            <a:endParaRPr lang="en-US" dirty="0">
              <a:ea typeface="+mn-ea"/>
              <a:cs typeface="+mn-cs"/>
            </a:endParaRPr>
          </a:p>
        </p:txBody>
      </p:sp>
      <p:sp>
        <p:nvSpPr>
          <p:cNvPr id="8196" name="Text Placeholder 3"/>
          <p:cNvSpPr>
            <a:spLocks noGrp="1"/>
          </p:cNvSpPr>
          <p:nvPr>
            <p:ph type="body" sz="quarter" idx="10"/>
          </p:nvPr>
        </p:nvSpPr>
        <p:spPr>
          <a:xfrm>
            <a:off x="2117725" y="3647009"/>
            <a:ext cx="4573588" cy="123679"/>
          </a:xfrm>
        </p:spPr>
        <p:txBody>
          <a:bodyPr>
            <a:noAutofit/>
          </a:bodyPr>
          <a:lstStyle/>
          <a:p>
            <a:pPr eaLnBrk="1" hangingPunct="1">
              <a:spcBef>
                <a:spcPts val="0"/>
              </a:spcBef>
            </a:pPr>
            <a:r>
              <a:rPr lang="en-US" altLang="en-US" sz="1800" dirty="0">
                <a:latin typeface="Source Sans Pro Light" pitchFamily="127" charset="0"/>
                <a:ea typeface="ヒラギノ角ゴ Pro W3" charset="-128"/>
              </a:rPr>
              <a:t>Anna M. Rappaport, FSA, MAAA</a:t>
            </a:r>
          </a:p>
          <a:p>
            <a:pPr eaLnBrk="1" hangingPunct="1">
              <a:spcBef>
                <a:spcPts val="0"/>
              </a:spcBef>
            </a:pPr>
            <a:endParaRPr lang="en-US" altLang="en-US" sz="1800" dirty="0">
              <a:latin typeface="Source Sans Pro Light" pitchFamily="127" charset="0"/>
              <a:ea typeface="ヒラギノ角ゴ Pro W3" charset="-128"/>
            </a:endParaRPr>
          </a:p>
          <a:p>
            <a:pPr eaLnBrk="1" hangingPunct="1">
              <a:spcBef>
                <a:spcPts val="0"/>
              </a:spcBef>
            </a:pPr>
            <a:endParaRPr lang="en-US" altLang="en-US" dirty="0">
              <a:latin typeface="Source Sans Pro Light" pitchFamily="127" charset="0"/>
              <a:ea typeface="ヒラギノ角ゴ Pro W3" charset="-128"/>
            </a:endParaRPr>
          </a:p>
          <a:p>
            <a:pPr eaLnBrk="1" hangingPunct="1">
              <a:spcBef>
                <a:spcPts val="0"/>
              </a:spcBef>
            </a:pPr>
            <a:endParaRPr lang="en-US" altLang="en-US" dirty="0">
              <a:latin typeface="Source Sans Pro Light" pitchFamily="127" charset="0"/>
              <a:ea typeface="ヒラギノ角ゴ Pro W3" charset="-128"/>
            </a:endParaRPr>
          </a:p>
        </p:txBody>
      </p:sp>
      <p:sp>
        <p:nvSpPr>
          <p:cNvPr id="5" name="TextBox 4"/>
          <p:cNvSpPr txBox="1"/>
          <p:nvPr/>
        </p:nvSpPr>
        <p:spPr>
          <a:xfrm>
            <a:off x="2130082" y="4248151"/>
            <a:ext cx="6324153" cy="646331"/>
          </a:xfrm>
          <a:prstGeom prst="rect">
            <a:avLst/>
          </a:prstGeom>
          <a:noFill/>
        </p:spPr>
        <p:txBody>
          <a:bodyPr wrap="square" rtlCol="0">
            <a:spAutoFit/>
          </a:bodyPr>
          <a:lstStyle/>
          <a:p>
            <a:pPr eaLnBrk="0" fontAlgn="base" hangingPunct="0">
              <a:spcBef>
                <a:spcPct val="0"/>
              </a:spcBef>
              <a:spcAft>
                <a:spcPct val="0"/>
              </a:spcAft>
            </a:pPr>
            <a:r>
              <a:rPr lang="en-US" dirty="0">
                <a:solidFill>
                  <a:prstClr val="white"/>
                </a:solidFill>
                <a:latin typeface="Source Sans Pro Light" pitchFamily="127" charset="0"/>
                <a:ea typeface="ヒラギノ角ゴ Pro W3" charset="-128"/>
              </a:rPr>
              <a:t>Middle Atlantic Actuarial Association </a:t>
            </a:r>
          </a:p>
          <a:p>
            <a:pPr eaLnBrk="0" fontAlgn="base" hangingPunct="0">
              <a:spcBef>
                <a:spcPct val="0"/>
              </a:spcBef>
              <a:spcAft>
                <a:spcPct val="0"/>
              </a:spcAft>
            </a:pPr>
            <a:r>
              <a:rPr lang="en-US" dirty="0">
                <a:solidFill>
                  <a:prstClr val="white"/>
                </a:solidFill>
                <a:latin typeface="Source Sans Pro Light" pitchFamily="127" charset="0"/>
                <a:ea typeface="ヒラギノ角ゴ Pro W3" charset="-128"/>
              </a:rPr>
              <a:t>November 15, 2022</a:t>
            </a:r>
          </a:p>
        </p:txBody>
      </p:sp>
      <p:sp>
        <p:nvSpPr>
          <p:cNvPr id="4" name="TextBox 3">
            <a:extLst>
              <a:ext uri="{FF2B5EF4-FFF2-40B4-BE49-F238E27FC236}">
                <a16:creationId xmlns:a16="http://schemas.microsoft.com/office/drawing/2014/main" id="{B1777F7E-A607-D88A-B09D-A9ADFCA4B301}"/>
              </a:ext>
            </a:extLst>
          </p:cNvPr>
          <p:cNvSpPr txBox="1"/>
          <p:nvPr/>
        </p:nvSpPr>
        <p:spPr>
          <a:xfrm>
            <a:off x="546538" y="1870841"/>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582785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096C9-B950-3644-8A7A-FBA28CEF4C6C}"/>
              </a:ext>
            </a:extLst>
          </p:cNvPr>
          <p:cNvSpPr>
            <a:spLocks noGrp="1"/>
          </p:cNvSpPr>
          <p:nvPr>
            <p:ph type="title"/>
          </p:nvPr>
        </p:nvSpPr>
        <p:spPr>
          <a:xfrm>
            <a:off x="810492" y="333375"/>
            <a:ext cx="10515600" cy="1107498"/>
          </a:xfrm>
        </p:spPr>
        <p:txBody>
          <a:bodyPr/>
          <a:lstStyle/>
          <a:p>
            <a:r>
              <a:rPr lang="en-US" sz="3600" dirty="0"/>
              <a:t>Four major topics</a:t>
            </a:r>
          </a:p>
        </p:txBody>
      </p:sp>
      <p:sp>
        <p:nvSpPr>
          <p:cNvPr id="3" name="Content Placeholder 2">
            <a:extLst>
              <a:ext uri="{FF2B5EF4-FFF2-40B4-BE49-F238E27FC236}">
                <a16:creationId xmlns:a16="http://schemas.microsoft.com/office/drawing/2014/main" id="{D4258994-FD76-7241-B648-28C76D71B1F4}"/>
              </a:ext>
            </a:extLst>
          </p:cNvPr>
          <p:cNvSpPr>
            <a:spLocks noGrp="1"/>
          </p:cNvSpPr>
          <p:nvPr>
            <p:ph sz="quarter" idx="12"/>
          </p:nvPr>
        </p:nvSpPr>
        <p:spPr>
          <a:xfrm>
            <a:off x="2029216" y="1517221"/>
            <a:ext cx="9324584" cy="731520"/>
          </a:xfrm>
        </p:spPr>
        <p:txBody>
          <a:bodyPr anchor="ctr"/>
          <a:lstStyle/>
          <a:p>
            <a:pPr marL="0" indent="0">
              <a:buNone/>
            </a:pPr>
            <a:r>
              <a:rPr lang="en-US" dirty="0"/>
              <a:t>Health Care</a:t>
            </a:r>
            <a:endParaRPr lang="en-US" sz="2200" dirty="0"/>
          </a:p>
        </p:txBody>
      </p:sp>
      <p:sp>
        <p:nvSpPr>
          <p:cNvPr id="4" name="Slide Number Placeholder 3">
            <a:extLst>
              <a:ext uri="{FF2B5EF4-FFF2-40B4-BE49-F238E27FC236}">
                <a16:creationId xmlns:a16="http://schemas.microsoft.com/office/drawing/2014/main" id="{46B2DF2C-23AB-4C27-81CD-2230815A9A3B}"/>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10</a:t>
            </a:fld>
            <a:endParaRPr lang="en-US" altLang="en-US" dirty="0"/>
          </a:p>
        </p:txBody>
      </p:sp>
      <p:pic>
        <p:nvPicPr>
          <p:cNvPr id="6" name="Graphic 5" descr="Open hand with solid fill">
            <a:extLst>
              <a:ext uri="{FF2B5EF4-FFF2-40B4-BE49-F238E27FC236}">
                <a16:creationId xmlns:a16="http://schemas.microsoft.com/office/drawing/2014/main" id="{7507F1CF-8868-483F-A0A2-E73E3585CA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94142" y="4821381"/>
            <a:ext cx="914400" cy="914400"/>
          </a:xfrm>
          <a:prstGeom prst="rect">
            <a:avLst/>
          </a:prstGeom>
        </p:spPr>
      </p:pic>
      <p:pic>
        <p:nvPicPr>
          <p:cNvPr id="8" name="Graphic 7" descr="Dollar with solid fill">
            <a:extLst>
              <a:ext uri="{FF2B5EF4-FFF2-40B4-BE49-F238E27FC236}">
                <a16:creationId xmlns:a16="http://schemas.microsoft.com/office/drawing/2014/main" id="{E366CE32-119C-BF42-7B4E-05D4F4E58F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94142" y="3694545"/>
            <a:ext cx="914400" cy="914400"/>
          </a:xfrm>
          <a:prstGeom prst="rect">
            <a:avLst/>
          </a:prstGeom>
        </p:spPr>
      </p:pic>
      <p:pic>
        <p:nvPicPr>
          <p:cNvPr id="10" name="Graphic 9" descr="Home1 with solid fill">
            <a:extLst>
              <a:ext uri="{FF2B5EF4-FFF2-40B4-BE49-F238E27FC236}">
                <a16:creationId xmlns:a16="http://schemas.microsoft.com/office/drawing/2014/main" id="{3BF3B57C-1FE7-D5EC-5C95-85BF42656ED4}"/>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4142" y="2567709"/>
            <a:ext cx="914400" cy="914400"/>
          </a:xfrm>
          <a:prstGeom prst="rect">
            <a:avLst/>
          </a:prstGeom>
        </p:spPr>
      </p:pic>
      <p:pic>
        <p:nvPicPr>
          <p:cNvPr id="12" name="Graphic 11" descr="Medical with solid fill">
            <a:extLst>
              <a:ext uri="{FF2B5EF4-FFF2-40B4-BE49-F238E27FC236}">
                <a16:creationId xmlns:a16="http://schemas.microsoft.com/office/drawing/2014/main" id="{47ED2D86-319B-2F37-71CA-1F353383045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994142" y="1440873"/>
            <a:ext cx="914400" cy="914400"/>
          </a:xfrm>
          <a:prstGeom prst="rect">
            <a:avLst/>
          </a:prstGeom>
        </p:spPr>
      </p:pic>
      <p:sp>
        <p:nvSpPr>
          <p:cNvPr id="13" name="Content Placeholder 2">
            <a:extLst>
              <a:ext uri="{FF2B5EF4-FFF2-40B4-BE49-F238E27FC236}">
                <a16:creationId xmlns:a16="http://schemas.microsoft.com/office/drawing/2014/main" id="{D2882303-80C5-9B21-76CD-E94D409191C3}"/>
              </a:ext>
            </a:extLst>
          </p:cNvPr>
          <p:cNvSpPr txBox="1">
            <a:spLocks/>
          </p:cNvSpPr>
          <p:nvPr/>
        </p:nvSpPr>
        <p:spPr bwMode="auto">
          <a:xfrm>
            <a:off x="2029216" y="4912451"/>
            <a:ext cx="9324584" cy="731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charset="0"/>
              <a:buNone/>
            </a:pPr>
            <a:r>
              <a:rPr lang="en-US" dirty="0"/>
              <a:t>Support</a:t>
            </a:r>
            <a:endParaRPr lang="en-US" sz="2200" dirty="0"/>
          </a:p>
        </p:txBody>
      </p:sp>
      <p:sp>
        <p:nvSpPr>
          <p:cNvPr id="14" name="Content Placeholder 2">
            <a:extLst>
              <a:ext uri="{FF2B5EF4-FFF2-40B4-BE49-F238E27FC236}">
                <a16:creationId xmlns:a16="http://schemas.microsoft.com/office/drawing/2014/main" id="{F09C8083-BCF0-40CA-1628-F2C87D772CB1}"/>
              </a:ext>
            </a:extLst>
          </p:cNvPr>
          <p:cNvSpPr txBox="1">
            <a:spLocks/>
          </p:cNvSpPr>
          <p:nvPr/>
        </p:nvSpPr>
        <p:spPr bwMode="auto">
          <a:xfrm>
            <a:off x="2029216" y="2648964"/>
            <a:ext cx="9324584" cy="731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charset="0"/>
              <a:buNone/>
            </a:pPr>
            <a:r>
              <a:rPr lang="en-US" dirty="0"/>
              <a:t>Housing and Transportation</a:t>
            </a:r>
            <a:endParaRPr lang="en-US" sz="2200" dirty="0"/>
          </a:p>
        </p:txBody>
      </p:sp>
      <p:sp>
        <p:nvSpPr>
          <p:cNvPr id="15" name="Content Placeholder 2">
            <a:extLst>
              <a:ext uri="{FF2B5EF4-FFF2-40B4-BE49-F238E27FC236}">
                <a16:creationId xmlns:a16="http://schemas.microsoft.com/office/drawing/2014/main" id="{CC50968A-0B33-A99D-90F0-7B8A39CA6F9E}"/>
              </a:ext>
            </a:extLst>
          </p:cNvPr>
          <p:cNvSpPr txBox="1">
            <a:spLocks/>
          </p:cNvSpPr>
          <p:nvPr/>
        </p:nvSpPr>
        <p:spPr bwMode="auto">
          <a:xfrm>
            <a:off x="2029216" y="3780707"/>
            <a:ext cx="9324584" cy="7315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itchFamily="34" charset="0"/>
              <a:buNone/>
            </a:pPr>
            <a:r>
              <a:rPr lang="en-US" dirty="0"/>
              <a:t>Managing Finances</a:t>
            </a:r>
            <a:endParaRPr lang="en-US" sz="2200" dirty="0"/>
          </a:p>
        </p:txBody>
      </p:sp>
    </p:spTree>
    <p:extLst>
      <p:ext uri="{BB962C8B-B14F-4D97-AF65-F5344CB8AC3E}">
        <p14:creationId xmlns:p14="http://schemas.microsoft.com/office/powerpoint/2010/main" val="24169952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Health Care</a:t>
            </a:r>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a:xfrm>
            <a:off x="838200" y="1459150"/>
            <a:ext cx="10515600" cy="3952094"/>
          </a:xfrm>
        </p:spPr>
        <p:txBody>
          <a:bodyPr/>
          <a:lstStyle/>
          <a:p>
            <a:pPr marL="0" indent="0">
              <a:buNone/>
            </a:pPr>
            <a:r>
              <a:rPr lang="en-US" dirty="0"/>
              <a:t>Develop strategies to maintain health and identify support options to address the following:</a:t>
            </a:r>
          </a:p>
          <a:p>
            <a:r>
              <a:rPr lang="en-US" dirty="0"/>
              <a:t>Medicare – requires annual elections</a:t>
            </a:r>
          </a:p>
          <a:p>
            <a:r>
              <a:rPr lang="en-US" dirty="0"/>
              <a:t>Medicaid – available to those with very limited resources</a:t>
            </a:r>
          </a:p>
          <a:p>
            <a:r>
              <a:rPr lang="en-US" dirty="0"/>
              <a:t>Cognitive and physical decline – prepare for decline, recognize decline and adapt </a:t>
            </a:r>
          </a:p>
          <a:p>
            <a:r>
              <a:rPr lang="en-US" dirty="0"/>
              <a:t>Long-term care</a:t>
            </a:r>
          </a:p>
          <a:p>
            <a:r>
              <a:rPr lang="en-US" dirty="0"/>
              <a:t>End-of-life care and hospice care</a:t>
            </a:r>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11</a:t>
            </a:fld>
            <a:endParaRPr lang="en-US" altLang="en-US" dirty="0"/>
          </a:p>
        </p:txBody>
      </p:sp>
    </p:spTree>
    <p:extLst>
      <p:ext uri="{BB962C8B-B14F-4D97-AF65-F5344CB8AC3E}">
        <p14:creationId xmlns:p14="http://schemas.microsoft.com/office/powerpoint/2010/main" val="4051125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90A831F-4453-2996-5598-6A05B3993B6A}"/>
              </a:ext>
            </a:extLst>
          </p:cNvPr>
          <p:cNvSpPr/>
          <p:nvPr/>
        </p:nvSpPr>
        <p:spPr>
          <a:xfrm>
            <a:off x="5611661" y="1621229"/>
            <a:ext cx="5703099" cy="361554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Managing Cognitive and Physical Decline</a:t>
            </a:r>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a:xfrm>
            <a:off x="825674" y="1621230"/>
            <a:ext cx="4535466" cy="4213225"/>
          </a:xfrm>
        </p:spPr>
        <p:txBody>
          <a:bodyPr/>
          <a:lstStyle/>
          <a:p>
            <a:r>
              <a:rPr lang="en-US" dirty="0"/>
              <a:t>Prepare early</a:t>
            </a:r>
          </a:p>
          <a:p>
            <a:r>
              <a:rPr lang="en-US" dirty="0"/>
              <a:t>Ask questions</a:t>
            </a:r>
          </a:p>
          <a:p>
            <a:r>
              <a:rPr lang="en-US" dirty="0"/>
              <a:t>Remain active and socially engaged</a:t>
            </a:r>
          </a:p>
          <a:p>
            <a:r>
              <a:rPr lang="en-US" dirty="0"/>
              <a:t>Create a system for managing medications</a:t>
            </a:r>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12</a:t>
            </a:fld>
            <a:endParaRPr lang="en-US" altLang="en-US" dirty="0"/>
          </a:p>
        </p:txBody>
      </p:sp>
      <p:sp>
        <p:nvSpPr>
          <p:cNvPr id="5" name="Content Placeholder 2">
            <a:extLst>
              <a:ext uri="{FF2B5EF4-FFF2-40B4-BE49-F238E27FC236}">
                <a16:creationId xmlns:a16="http://schemas.microsoft.com/office/drawing/2014/main" id="{9D4F8021-9D8F-8AD2-7E58-5F8A873FFFE6}"/>
              </a:ext>
            </a:extLst>
          </p:cNvPr>
          <p:cNvSpPr txBox="1">
            <a:spLocks/>
          </p:cNvSpPr>
          <p:nvPr/>
        </p:nvSpPr>
        <p:spPr bwMode="auto">
          <a:xfrm>
            <a:off x="5736920" y="1621230"/>
            <a:ext cx="5577840" cy="38526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Be realistic about more help and when it is needed:</a:t>
            </a:r>
          </a:p>
          <a:p>
            <a:pPr marL="338138" indent="-338138">
              <a:buFont typeface="Wingdings" panose="05000000000000000000" pitchFamily="2" charset="2"/>
              <a:buChar char="ü"/>
            </a:pPr>
            <a:r>
              <a:rPr lang="en-US" dirty="0"/>
              <a:t>Help with managing day-to-day finances</a:t>
            </a:r>
          </a:p>
          <a:p>
            <a:pPr marL="338138" indent="-338138">
              <a:buFont typeface="Wingdings" panose="05000000000000000000" pitchFamily="2" charset="2"/>
              <a:buChar char="ü"/>
            </a:pPr>
            <a:r>
              <a:rPr lang="en-US" dirty="0"/>
              <a:t>Take health care advocate to doctor’s visits – get help taking notes and asking questions</a:t>
            </a:r>
          </a:p>
          <a:p>
            <a:pPr marL="338138" indent="-338138">
              <a:buFont typeface="Wingdings" panose="05000000000000000000" pitchFamily="2" charset="2"/>
              <a:buChar char="ü"/>
            </a:pPr>
            <a:r>
              <a:rPr lang="en-US" dirty="0"/>
              <a:t>Change can be gradual</a:t>
            </a:r>
          </a:p>
        </p:txBody>
      </p:sp>
    </p:spTree>
    <p:extLst>
      <p:ext uri="{BB962C8B-B14F-4D97-AF65-F5344CB8AC3E}">
        <p14:creationId xmlns:p14="http://schemas.microsoft.com/office/powerpoint/2010/main" val="481111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Long-Term Care is a Major Challenge</a:t>
            </a:r>
          </a:p>
        </p:txBody>
      </p:sp>
      <p:sp>
        <p:nvSpPr>
          <p:cNvPr id="3" name="Content Placeholder 2"/>
          <p:cNvSpPr>
            <a:spLocks noGrp="1"/>
          </p:cNvSpPr>
          <p:nvPr>
            <p:ph sz="quarter" idx="12"/>
          </p:nvPr>
        </p:nvSpPr>
        <p:spPr>
          <a:xfrm>
            <a:off x="312107" y="1609725"/>
            <a:ext cx="5373260" cy="4213225"/>
          </a:xfrm>
        </p:spPr>
        <p:txBody>
          <a:bodyPr/>
          <a:lstStyle/>
          <a:p>
            <a:r>
              <a:rPr lang="en-US" sz="2400" dirty="0"/>
              <a:t>People prefer to get care at home, but that is an increasing challenge with greater health problems </a:t>
            </a:r>
          </a:p>
          <a:p>
            <a:r>
              <a:rPr lang="en-US" sz="2400" dirty="0"/>
              <a:t>Amount of care needed increases over time</a:t>
            </a:r>
          </a:p>
          <a:p>
            <a:r>
              <a:rPr lang="en-US" sz="2400" dirty="0"/>
              <a:t>Many American households with modest assets manage reasonably in retirement, but run out of assets if there is a major long-term care event</a:t>
            </a:r>
          </a:p>
        </p:txBody>
      </p:sp>
      <p:sp>
        <p:nvSpPr>
          <p:cNvPr id="4" name="Slide Number Placeholder 3"/>
          <p:cNvSpPr>
            <a:spLocks noGrp="1"/>
          </p:cNvSpPr>
          <p:nvPr>
            <p:ph type="sldNum" sz="quarter" idx="14"/>
          </p:nvPr>
        </p:nvSpPr>
        <p:spPr/>
        <p:txBody>
          <a:bodyPr/>
          <a:lstStyle/>
          <a:p>
            <a:pPr>
              <a:defRPr/>
            </a:pPr>
            <a:fld id="{20562323-3F84-42F1-8D6D-B89F88827A43}" type="slidenum">
              <a:rPr lang="en-US" altLang="en-US" smtClean="0"/>
              <a:pPr>
                <a:defRPr/>
              </a:pPr>
              <a:t>13</a:t>
            </a:fld>
            <a:endParaRPr lang="en-US" altLang="en-US" dirty="0"/>
          </a:p>
        </p:txBody>
      </p:sp>
      <p:sp>
        <p:nvSpPr>
          <p:cNvPr id="5" name="Content Placeholder 2">
            <a:extLst>
              <a:ext uri="{FF2B5EF4-FFF2-40B4-BE49-F238E27FC236}">
                <a16:creationId xmlns:a16="http://schemas.microsoft.com/office/drawing/2014/main" id="{9250D6D9-997F-5A40-F81A-C9A6656C1EE9}"/>
              </a:ext>
            </a:extLst>
          </p:cNvPr>
          <p:cNvSpPr txBox="1">
            <a:spLocks/>
          </p:cNvSpPr>
          <p:nvPr/>
        </p:nvSpPr>
        <p:spPr bwMode="auto">
          <a:xfrm>
            <a:off x="6453399" y="1609726"/>
            <a:ext cx="5311034" cy="4213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While a majority need at least some long-term care, only a minority will have a major long-term care event</a:t>
            </a:r>
          </a:p>
          <a:p>
            <a:r>
              <a:rPr lang="en-US" sz="2400" dirty="0"/>
              <a:t>Only about 10% of Americans have long-term care insurance</a:t>
            </a:r>
          </a:p>
          <a:p>
            <a:r>
              <a:rPr lang="en-US" sz="2400" dirty="0"/>
              <a:t>For those without assets and with low income, family help and Medicaid are most likely solutions</a:t>
            </a:r>
            <a:endParaRPr lang="en-US" dirty="0">
              <a:solidFill>
                <a:srgbClr val="FF0000"/>
              </a:solidFill>
            </a:endParaRPr>
          </a:p>
        </p:txBody>
      </p:sp>
      <p:cxnSp>
        <p:nvCxnSpPr>
          <p:cNvPr id="7" name="Straight Connector 6">
            <a:extLst>
              <a:ext uri="{FF2B5EF4-FFF2-40B4-BE49-F238E27FC236}">
                <a16:creationId xmlns:a16="http://schemas.microsoft.com/office/drawing/2014/main" id="{A4A5A28E-7C9F-BA54-E9F1-800FCBF39123}"/>
              </a:ext>
            </a:extLst>
          </p:cNvPr>
          <p:cNvCxnSpPr>
            <a:cxnSpLocks/>
          </p:cNvCxnSpPr>
          <p:nvPr/>
        </p:nvCxnSpPr>
        <p:spPr>
          <a:xfrm flipV="1">
            <a:off x="6096000" y="1509517"/>
            <a:ext cx="0" cy="411480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9907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Housing and Transportation</a:t>
            </a:r>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p:txBody>
          <a:bodyPr/>
          <a:lstStyle/>
          <a:p>
            <a:r>
              <a:rPr lang="en-US" dirty="0"/>
              <a:t>Aging in place</a:t>
            </a:r>
          </a:p>
          <a:p>
            <a:r>
              <a:rPr lang="en-US" dirty="0"/>
              <a:t>Help around the house</a:t>
            </a:r>
          </a:p>
          <a:p>
            <a:r>
              <a:rPr lang="en-US" dirty="0"/>
              <a:t>Getting around – transportation</a:t>
            </a:r>
          </a:p>
          <a:p>
            <a:r>
              <a:rPr lang="en-US" dirty="0"/>
              <a:t>Specialized housing</a:t>
            </a:r>
          </a:p>
          <a:p>
            <a:r>
              <a:rPr lang="en-US" dirty="0"/>
              <a:t>Assisted living</a:t>
            </a:r>
          </a:p>
          <a:p>
            <a:r>
              <a:rPr lang="en-US" dirty="0"/>
              <a:t>Nursing home care</a:t>
            </a:r>
          </a:p>
          <a:p>
            <a:endParaRPr lang="en-US" dirty="0"/>
          </a:p>
          <a:p>
            <a:endParaRPr lang="en-US" dirty="0"/>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14</a:t>
            </a:fld>
            <a:endParaRPr lang="en-US" altLang="en-US" dirty="0"/>
          </a:p>
        </p:txBody>
      </p:sp>
    </p:spTree>
    <p:extLst>
      <p:ext uri="{BB962C8B-B14F-4D97-AF65-F5344CB8AC3E}">
        <p14:creationId xmlns:p14="http://schemas.microsoft.com/office/powerpoint/2010/main" val="2927216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92D3163-CFBC-6A10-6838-154F1CA44EF8}"/>
              </a:ext>
            </a:extLst>
          </p:cNvPr>
          <p:cNvSpPr/>
          <p:nvPr/>
        </p:nvSpPr>
        <p:spPr>
          <a:xfrm>
            <a:off x="6261124" y="4147482"/>
            <a:ext cx="5930876" cy="2052774"/>
          </a:xfrm>
          <a:prstGeom prst="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452499ED-02B2-05C3-9C5C-8543810FBC83}"/>
              </a:ext>
            </a:extLst>
          </p:cNvPr>
          <p:cNvSpPr/>
          <p:nvPr/>
        </p:nvSpPr>
        <p:spPr>
          <a:xfrm>
            <a:off x="6261124" y="1366991"/>
            <a:ext cx="5930876" cy="2771256"/>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Housing: Aging in place</a:t>
            </a:r>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a:xfrm>
            <a:off x="838200" y="1618960"/>
            <a:ext cx="4683283" cy="2912529"/>
          </a:xfrm>
        </p:spPr>
        <p:txBody>
          <a:bodyPr/>
          <a:lstStyle/>
          <a:p>
            <a:pPr marL="0" indent="0" algn="ctr">
              <a:buNone/>
            </a:pPr>
            <a:r>
              <a:rPr lang="en-US" dirty="0"/>
              <a:t>Pick a good location and sensible size</a:t>
            </a:r>
          </a:p>
          <a:p>
            <a:r>
              <a:rPr lang="en-US" sz="2400" dirty="0"/>
              <a:t>How hard is it to care for?</a:t>
            </a:r>
          </a:p>
          <a:p>
            <a:r>
              <a:rPr lang="en-US" sz="2400" dirty="0"/>
              <a:t>Does it give me access to what I want (e.g., transportation, people, activities)?</a:t>
            </a:r>
          </a:p>
          <a:p>
            <a:r>
              <a:rPr lang="en-US" sz="2400" dirty="0"/>
              <a:t>Timing: Easier to move when there are fewer limitations</a:t>
            </a:r>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15</a:t>
            </a:fld>
            <a:endParaRPr lang="en-US" altLang="en-US" dirty="0"/>
          </a:p>
        </p:txBody>
      </p:sp>
      <p:sp>
        <p:nvSpPr>
          <p:cNvPr id="5" name="Content Placeholder 2">
            <a:extLst>
              <a:ext uri="{FF2B5EF4-FFF2-40B4-BE49-F238E27FC236}">
                <a16:creationId xmlns:a16="http://schemas.microsoft.com/office/drawing/2014/main" id="{7B15B6D6-D373-1130-AE5A-C49507DB94C4}"/>
              </a:ext>
            </a:extLst>
          </p:cNvPr>
          <p:cNvSpPr txBox="1">
            <a:spLocks/>
          </p:cNvSpPr>
          <p:nvPr/>
        </p:nvSpPr>
        <p:spPr bwMode="auto">
          <a:xfrm>
            <a:off x="6460914" y="4756714"/>
            <a:ext cx="5303520" cy="88978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Declutter and reorganize</a:t>
            </a:r>
          </a:p>
        </p:txBody>
      </p:sp>
      <p:sp>
        <p:nvSpPr>
          <p:cNvPr id="6" name="Content Placeholder 2">
            <a:extLst>
              <a:ext uri="{FF2B5EF4-FFF2-40B4-BE49-F238E27FC236}">
                <a16:creationId xmlns:a16="http://schemas.microsoft.com/office/drawing/2014/main" id="{081460EC-C681-222C-4D83-79EB69C8C345}"/>
              </a:ext>
            </a:extLst>
          </p:cNvPr>
          <p:cNvSpPr txBox="1">
            <a:spLocks/>
          </p:cNvSpPr>
          <p:nvPr/>
        </p:nvSpPr>
        <p:spPr bwMode="auto">
          <a:xfrm>
            <a:off x="6460914" y="1618960"/>
            <a:ext cx="5303520" cy="22116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ヒラギノ角ゴ Pro W3" charset="0"/>
                <a:cs typeface="ヒラギノ角ゴ Pro W3" charset="0"/>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ヒラギノ角ゴ Pro W3" charset="0"/>
                <a:cs typeface="ヒラギノ角ゴ Pro W3" charset="0"/>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ヒラギノ角ゴ Pro W3" charset="0"/>
                <a:cs typeface="ヒラギノ角ゴ Pro W3" charset="0"/>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ヒラギノ角ゴ Pro W3" charset="0"/>
                <a:cs typeface="ヒラギノ角ゴ Pro W3"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dirty="0"/>
              <a:t>Make it “senior friendly”</a:t>
            </a:r>
          </a:p>
          <a:p>
            <a:r>
              <a:rPr lang="en-US" sz="2400" dirty="0"/>
              <a:t>Stepless entrance and handrails</a:t>
            </a:r>
          </a:p>
          <a:p>
            <a:r>
              <a:rPr lang="en-US" sz="2400" dirty="0"/>
              <a:t>Slip resistant flooring</a:t>
            </a:r>
          </a:p>
          <a:p>
            <a:r>
              <a:rPr lang="en-US" sz="2400" dirty="0"/>
              <a:t>No hazards in walkways, remove clutter</a:t>
            </a:r>
          </a:p>
        </p:txBody>
      </p:sp>
    </p:spTree>
    <p:extLst>
      <p:ext uri="{BB962C8B-B14F-4D97-AF65-F5344CB8AC3E}">
        <p14:creationId xmlns:p14="http://schemas.microsoft.com/office/powerpoint/2010/main" val="1140634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Housing: Is it Time to Move?</a:t>
            </a:r>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p:txBody>
          <a:bodyPr/>
          <a:lstStyle/>
          <a:p>
            <a:r>
              <a:rPr lang="en-US" sz="3200" dirty="0"/>
              <a:t>Is senior housing right for me?</a:t>
            </a:r>
          </a:p>
          <a:p>
            <a:r>
              <a:rPr lang="en-US" sz="3200" dirty="0"/>
              <a:t>What are the options?</a:t>
            </a:r>
          </a:p>
          <a:p>
            <a:r>
              <a:rPr lang="en-US" sz="3200" dirty="0"/>
              <a:t>What is the best fit for me?</a:t>
            </a:r>
          </a:p>
          <a:p>
            <a:r>
              <a:rPr lang="en-US" sz="3200" dirty="0"/>
              <a:t>How can I get care?</a:t>
            </a:r>
          </a:p>
          <a:p>
            <a:pPr lvl="1"/>
            <a:r>
              <a:rPr lang="en-US" sz="2800" dirty="0"/>
              <a:t>What services are available in the surrounding community?</a:t>
            </a:r>
          </a:p>
          <a:p>
            <a:pPr lvl="1"/>
            <a:r>
              <a:rPr lang="en-US" sz="2800" dirty="0"/>
              <a:t>Do I have a family member or someone to manage?</a:t>
            </a:r>
          </a:p>
          <a:p>
            <a:pPr lvl="1"/>
            <a:r>
              <a:rPr lang="en-US" sz="2800" dirty="0"/>
              <a:t>What services are available in senior housing?</a:t>
            </a:r>
          </a:p>
          <a:p>
            <a:pPr lvl="1"/>
            <a:endParaRPr lang="en-US" dirty="0"/>
          </a:p>
          <a:p>
            <a:endParaRPr lang="en-US" dirty="0"/>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16</a:t>
            </a:fld>
            <a:endParaRPr lang="en-US" altLang="en-US" dirty="0"/>
          </a:p>
        </p:txBody>
      </p:sp>
    </p:spTree>
    <p:extLst>
      <p:ext uri="{BB962C8B-B14F-4D97-AF65-F5344CB8AC3E}">
        <p14:creationId xmlns:p14="http://schemas.microsoft.com/office/powerpoint/2010/main" val="68412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Transportation</a:t>
            </a:r>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17</a:t>
            </a:fld>
            <a:endParaRPr lang="en-US" altLang="en-US" dirty="0"/>
          </a:p>
        </p:txBody>
      </p:sp>
      <p:graphicFrame>
        <p:nvGraphicFramePr>
          <p:cNvPr id="5" name="Table 5">
            <a:extLst>
              <a:ext uri="{FF2B5EF4-FFF2-40B4-BE49-F238E27FC236}">
                <a16:creationId xmlns:a16="http://schemas.microsoft.com/office/drawing/2014/main" id="{C9837C89-D786-A77F-0E88-5D8252248B7D}"/>
              </a:ext>
            </a:extLst>
          </p:cNvPr>
          <p:cNvGraphicFramePr>
            <a:graphicFrameLocks noGrp="1"/>
          </p:cNvGraphicFramePr>
          <p:nvPr/>
        </p:nvGraphicFramePr>
        <p:xfrm>
          <a:off x="1275047" y="1968342"/>
          <a:ext cx="9641906" cy="2264541"/>
        </p:xfrm>
        <a:graphic>
          <a:graphicData uri="http://schemas.openxmlformats.org/drawingml/2006/table">
            <a:tbl>
              <a:tblPr firstRow="1" bandRow="1">
                <a:tableStyleId>{5C22544A-7EE6-4342-B048-85BDC9FD1C3A}</a:tableStyleId>
              </a:tblPr>
              <a:tblGrid>
                <a:gridCol w="4820953">
                  <a:extLst>
                    <a:ext uri="{9D8B030D-6E8A-4147-A177-3AD203B41FA5}">
                      <a16:colId xmlns:a16="http://schemas.microsoft.com/office/drawing/2014/main" val="4264802285"/>
                    </a:ext>
                  </a:extLst>
                </a:gridCol>
                <a:gridCol w="4820953">
                  <a:extLst>
                    <a:ext uri="{9D8B030D-6E8A-4147-A177-3AD203B41FA5}">
                      <a16:colId xmlns:a16="http://schemas.microsoft.com/office/drawing/2014/main" val="2871678353"/>
                    </a:ext>
                  </a:extLst>
                </a:gridCol>
              </a:tblGrid>
              <a:tr h="435247">
                <a:tc>
                  <a:txBody>
                    <a:bodyPr/>
                    <a:lstStyle/>
                    <a:p>
                      <a:pPr algn="l"/>
                      <a:r>
                        <a:rPr lang="en-US" sz="2800" dirty="0"/>
                        <a:t>Limitations</a:t>
                      </a:r>
                    </a:p>
                  </a:txBody>
                  <a:tcPr/>
                </a:tc>
                <a:tc>
                  <a:txBody>
                    <a:bodyPr/>
                    <a:lstStyle/>
                    <a:p>
                      <a:pPr algn="l"/>
                      <a:r>
                        <a:rPr lang="en-US" sz="2800" dirty="0"/>
                        <a:t>Big issues </a:t>
                      </a:r>
                    </a:p>
                  </a:txBody>
                  <a:tcPr/>
                </a:tc>
                <a:extLst>
                  <a:ext uri="{0D108BD9-81ED-4DB2-BD59-A6C34878D82A}">
                    <a16:rowId xmlns:a16="http://schemas.microsoft.com/office/drawing/2014/main" val="2885016029"/>
                  </a:ext>
                </a:extLst>
              </a:tr>
              <a:tr h="1746381">
                <a:tc>
                  <a:txBody>
                    <a:bodyPr/>
                    <a:lstStyle/>
                    <a:p>
                      <a:pPr marL="742950" lvl="1" indent="-285750" algn="l">
                        <a:buFont typeface="Arial" panose="020B0604020202020204" pitchFamily="34" charset="0"/>
                        <a:buChar char="•"/>
                      </a:pPr>
                      <a:r>
                        <a:rPr lang="en-US" sz="2400" dirty="0"/>
                        <a:t>Vision</a:t>
                      </a:r>
                    </a:p>
                    <a:p>
                      <a:pPr marL="742950" lvl="1" indent="-285750" algn="l">
                        <a:buFont typeface="Arial" panose="020B0604020202020204" pitchFamily="34" charset="0"/>
                        <a:buChar char="•"/>
                      </a:pPr>
                      <a:r>
                        <a:rPr lang="en-US" sz="2400" dirty="0"/>
                        <a:t>Hearing</a:t>
                      </a:r>
                    </a:p>
                    <a:p>
                      <a:pPr marL="742950" lvl="1" indent="-285750" algn="l">
                        <a:buFont typeface="Arial" panose="020B0604020202020204" pitchFamily="34" charset="0"/>
                        <a:buChar char="•"/>
                      </a:pPr>
                      <a:r>
                        <a:rPr lang="en-US" sz="2400" dirty="0"/>
                        <a:t>Mobility</a:t>
                      </a:r>
                    </a:p>
                    <a:p>
                      <a:pPr marL="742950" lvl="1" indent="-285750" algn="l">
                        <a:buFont typeface="Arial" panose="020B0604020202020204" pitchFamily="34" charset="0"/>
                        <a:buChar char="•"/>
                      </a:pPr>
                      <a:r>
                        <a:rPr lang="en-US" sz="2400" dirty="0"/>
                        <a:t>Memory</a:t>
                      </a:r>
                    </a:p>
                  </a:txBody>
                  <a:tcPr/>
                </a:tc>
                <a:tc>
                  <a:txBody>
                    <a:bodyPr/>
                    <a:lstStyle/>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Am I able to travel safely?</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Can I drive?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400" dirty="0"/>
                        <a:t>Do I want to drive?</a:t>
                      </a:r>
                    </a:p>
                  </a:txBody>
                  <a:tcPr/>
                </a:tc>
                <a:extLst>
                  <a:ext uri="{0D108BD9-81ED-4DB2-BD59-A6C34878D82A}">
                    <a16:rowId xmlns:a16="http://schemas.microsoft.com/office/drawing/2014/main" val="2305626542"/>
                  </a:ext>
                </a:extLst>
              </a:tr>
            </a:tbl>
          </a:graphicData>
        </a:graphic>
      </p:graphicFrame>
    </p:spTree>
    <p:extLst>
      <p:ext uri="{BB962C8B-B14F-4D97-AF65-F5344CB8AC3E}">
        <p14:creationId xmlns:p14="http://schemas.microsoft.com/office/powerpoint/2010/main" val="3657686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Managing Finances</a:t>
            </a:r>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18</a:t>
            </a:fld>
            <a:endParaRPr lang="en-US" altLang="en-US" dirty="0"/>
          </a:p>
        </p:txBody>
      </p:sp>
      <p:graphicFrame>
        <p:nvGraphicFramePr>
          <p:cNvPr id="7" name="Table 7">
            <a:extLst>
              <a:ext uri="{FF2B5EF4-FFF2-40B4-BE49-F238E27FC236}">
                <a16:creationId xmlns:a16="http://schemas.microsoft.com/office/drawing/2014/main" id="{D3227806-7D75-68BF-8611-7B4C66084DD9}"/>
              </a:ext>
            </a:extLst>
          </p:cNvPr>
          <p:cNvGraphicFramePr>
            <a:graphicFrameLocks noGrp="1"/>
          </p:cNvGraphicFramePr>
          <p:nvPr>
            <p:ph sz="quarter" idx="12"/>
            <p:extLst>
              <p:ext uri="{D42A27DB-BD31-4B8C-83A1-F6EECF244321}">
                <p14:modId xmlns:p14="http://schemas.microsoft.com/office/powerpoint/2010/main" val="1617650393"/>
              </p:ext>
            </p:extLst>
          </p:nvPr>
        </p:nvGraphicFramePr>
        <p:xfrm>
          <a:off x="838200" y="1620838"/>
          <a:ext cx="10515597" cy="3637280"/>
        </p:xfrm>
        <a:graphic>
          <a:graphicData uri="http://schemas.openxmlformats.org/drawingml/2006/table">
            <a:tbl>
              <a:tblPr firstRow="1" bandRow="1">
                <a:tableStyleId>{5C22544A-7EE6-4342-B048-85BDC9FD1C3A}</a:tableStyleId>
              </a:tblPr>
              <a:tblGrid>
                <a:gridCol w="3505199">
                  <a:extLst>
                    <a:ext uri="{9D8B030D-6E8A-4147-A177-3AD203B41FA5}">
                      <a16:colId xmlns:a16="http://schemas.microsoft.com/office/drawing/2014/main" val="2610524466"/>
                    </a:ext>
                  </a:extLst>
                </a:gridCol>
                <a:gridCol w="3505199">
                  <a:extLst>
                    <a:ext uri="{9D8B030D-6E8A-4147-A177-3AD203B41FA5}">
                      <a16:colId xmlns:a16="http://schemas.microsoft.com/office/drawing/2014/main" val="3987808473"/>
                    </a:ext>
                  </a:extLst>
                </a:gridCol>
                <a:gridCol w="3505199">
                  <a:extLst>
                    <a:ext uri="{9D8B030D-6E8A-4147-A177-3AD203B41FA5}">
                      <a16:colId xmlns:a16="http://schemas.microsoft.com/office/drawing/2014/main" val="3098966948"/>
                    </a:ext>
                  </a:extLst>
                </a:gridCol>
              </a:tblGrid>
              <a:tr h="370840">
                <a:tc>
                  <a:txBody>
                    <a:bodyPr/>
                    <a:lstStyle/>
                    <a:p>
                      <a:r>
                        <a:rPr lang="en-US" sz="2800" dirty="0"/>
                        <a:t>Big Topics</a:t>
                      </a:r>
                    </a:p>
                  </a:txBody>
                  <a:tcPr/>
                </a:tc>
                <a:tc>
                  <a:txBody>
                    <a:bodyPr/>
                    <a:lstStyle/>
                    <a:p>
                      <a:r>
                        <a:rPr lang="en-US" sz="2800" dirty="0"/>
                        <a:t>Challenges</a:t>
                      </a:r>
                    </a:p>
                  </a:txBody>
                  <a:tcPr/>
                </a:tc>
                <a:tc>
                  <a:txBody>
                    <a:bodyPr/>
                    <a:lstStyle/>
                    <a:p>
                      <a:r>
                        <a:rPr lang="en-US" sz="2800" dirty="0"/>
                        <a:t>Preparation</a:t>
                      </a:r>
                    </a:p>
                  </a:txBody>
                  <a:tcPr/>
                </a:tc>
                <a:extLst>
                  <a:ext uri="{0D108BD9-81ED-4DB2-BD59-A6C34878D82A}">
                    <a16:rowId xmlns:a16="http://schemas.microsoft.com/office/drawing/2014/main" val="1861669726"/>
                  </a:ext>
                </a:extLst>
              </a:tr>
              <a:tr h="370840">
                <a:tc>
                  <a:txBody>
                    <a:bodyPr/>
                    <a:lstStyle/>
                    <a:p>
                      <a:pPr marL="342900" indent="-342900">
                        <a:spcBef>
                          <a:spcPts val="400"/>
                        </a:spcBef>
                        <a:buFont typeface="Arial" panose="020B0604020202020204" pitchFamily="34" charset="0"/>
                        <a:buChar char="•"/>
                      </a:pPr>
                      <a:r>
                        <a:rPr lang="en-US" sz="2400" dirty="0"/>
                        <a:t>Cash &amp; Debt Management</a:t>
                      </a:r>
                    </a:p>
                    <a:p>
                      <a:pPr marL="342900" indent="-342900">
                        <a:spcBef>
                          <a:spcPts val="400"/>
                        </a:spcBef>
                        <a:buFont typeface="Arial" panose="020B0604020202020204" pitchFamily="34" charset="0"/>
                        <a:buChar char="•"/>
                      </a:pPr>
                      <a:r>
                        <a:rPr lang="en-US" sz="2400" dirty="0"/>
                        <a:t>Retirement Income</a:t>
                      </a:r>
                    </a:p>
                    <a:p>
                      <a:pPr marL="342900" indent="-342900">
                        <a:spcBef>
                          <a:spcPts val="400"/>
                        </a:spcBef>
                        <a:buFont typeface="Arial" panose="020B0604020202020204" pitchFamily="34" charset="0"/>
                        <a:buChar char="•"/>
                      </a:pPr>
                      <a:r>
                        <a:rPr lang="en-US" sz="2400" dirty="0"/>
                        <a:t>Asset Protection</a:t>
                      </a:r>
                    </a:p>
                  </a:txBody>
                  <a:tcPr/>
                </a:tc>
                <a:tc>
                  <a:txBody>
                    <a:bodyPr/>
                    <a:lstStyle/>
                    <a:p>
                      <a:pPr marL="342900" indent="-342900">
                        <a:spcBef>
                          <a:spcPts val="400"/>
                        </a:spcBef>
                        <a:buFont typeface="Arial" panose="020B0604020202020204" pitchFamily="34" charset="0"/>
                        <a:buChar char="•"/>
                      </a:pPr>
                      <a:r>
                        <a:rPr lang="en-US" sz="2400" dirty="0"/>
                        <a:t>Bills may be unpaid, mail unopened – recognize if help is needed</a:t>
                      </a:r>
                    </a:p>
                    <a:p>
                      <a:pPr marL="342900" indent="-342900">
                        <a:spcBef>
                          <a:spcPts val="400"/>
                        </a:spcBef>
                        <a:buFont typeface="Arial" panose="020B0604020202020204" pitchFamily="34" charset="0"/>
                        <a:buChar char="•"/>
                      </a:pPr>
                      <a:r>
                        <a:rPr lang="en-US" sz="2400" dirty="0"/>
                        <a:t>Older people more vulnerable to fraud</a:t>
                      </a:r>
                    </a:p>
                    <a:p>
                      <a:pPr marL="342900" indent="-342900">
                        <a:spcBef>
                          <a:spcPts val="400"/>
                        </a:spcBef>
                        <a:buFont typeface="Arial" panose="020B0604020202020204" pitchFamily="34" charset="0"/>
                        <a:buChar char="•"/>
                      </a:pPr>
                      <a:r>
                        <a:rPr lang="en-US" sz="2400" dirty="0"/>
                        <a:t>Dealing with technology</a:t>
                      </a:r>
                    </a:p>
                  </a:txBody>
                  <a:tcPr/>
                </a:tc>
                <a:tc>
                  <a:txBody>
                    <a:bodyPr/>
                    <a:lstStyle/>
                    <a:p>
                      <a:pPr marL="342900" indent="-342900">
                        <a:spcBef>
                          <a:spcPts val="400"/>
                        </a:spcBef>
                        <a:buFont typeface="Arial" panose="020B0604020202020204" pitchFamily="34" charset="0"/>
                        <a:buChar char="•"/>
                      </a:pPr>
                      <a:r>
                        <a:rPr lang="en-US" sz="2400" dirty="0"/>
                        <a:t>Document information</a:t>
                      </a:r>
                    </a:p>
                    <a:p>
                      <a:pPr marL="342900" indent="-342900">
                        <a:spcBef>
                          <a:spcPts val="400"/>
                        </a:spcBef>
                        <a:buFont typeface="Arial" panose="020B0604020202020204" pitchFamily="34" charset="0"/>
                        <a:buChar char="•"/>
                      </a:pPr>
                      <a:r>
                        <a:rPr lang="en-US" sz="2400" dirty="0"/>
                        <a:t>Simplify</a:t>
                      </a:r>
                    </a:p>
                    <a:p>
                      <a:pPr marL="342900" indent="-342900">
                        <a:spcBef>
                          <a:spcPts val="400"/>
                        </a:spcBef>
                        <a:buFont typeface="Arial" panose="020B0604020202020204" pitchFamily="34" charset="0"/>
                        <a:buChar char="•"/>
                      </a:pPr>
                      <a:r>
                        <a:rPr lang="en-US" sz="2400" dirty="0"/>
                        <a:t>Designate someone to help</a:t>
                      </a:r>
                    </a:p>
                    <a:p>
                      <a:endParaRPr lang="en-US" sz="2400" dirty="0"/>
                    </a:p>
                  </a:txBody>
                  <a:tcPr/>
                </a:tc>
                <a:extLst>
                  <a:ext uri="{0D108BD9-81ED-4DB2-BD59-A6C34878D82A}">
                    <a16:rowId xmlns:a16="http://schemas.microsoft.com/office/drawing/2014/main" val="3065355541"/>
                  </a:ext>
                </a:extLst>
              </a:tr>
            </a:tbl>
          </a:graphicData>
        </a:graphic>
      </p:graphicFrame>
    </p:spTree>
    <p:extLst>
      <p:ext uri="{BB962C8B-B14F-4D97-AF65-F5344CB8AC3E}">
        <p14:creationId xmlns:p14="http://schemas.microsoft.com/office/powerpoint/2010/main" val="88554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AF2C6-E759-B7B1-FC36-2A0105DFD0DA}"/>
              </a:ext>
            </a:extLst>
          </p:cNvPr>
          <p:cNvSpPr>
            <a:spLocks noGrp="1"/>
          </p:cNvSpPr>
          <p:nvPr>
            <p:ph type="title"/>
          </p:nvPr>
        </p:nvSpPr>
        <p:spPr/>
        <p:txBody>
          <a:bodyPr/>
          <a:lstStyle/>
          <a:p>
            <a:r>
              <a:rPr lang="en-US" dirty="0"/>
              <a:t>Support</a:t>
            </a:r>
            <a:br>
              <a:rPr lang="en-US" dirty="0"/>
            </a:br>
            <a:endParaRPr lang="en-US" dirty="0"/>
          </a:p>
        </p:txBody>
      </p:sp>
      <p:sp>
        <p:nvSpPr>
          <p:cNvPr id="3" name="Content Placeholder 2">
            <a:extLst>
              <a:ext uri="{FF2B5EF4-FFF2-40B4-BE49-F238E27FC236}">
                <a16:creationId xmlns:a16="http://schemas.microsoft.com/office/drawing/2014/main" id="{81A52CE2-E87E-02A7-B731-DEF5CEB2D745}"/>
              </a:ext>
            </a:extLst>
          </p:cNvPr>
          <p:cNvSpPr>
            <a:spLocks noGrp="1"/>
          </p:cNvSpPr>
          <p:nvPr>
            <p:ph sz="quarter" idx="12"/>
          </p:nvPr>
        </p:nvSpPr>
        <p:spPr>
          <a:xfrm>
            <a:off x="838200" y="1609725"/>
            <a:ext cx="9900138" cy="4391895"/>
          </a:xfrm>
        </p:spPr>
        <p:txBody>
          <a:bodyPr/>
          <a:lstStyle/>
          <a:p>
            <a:r>
              <a:rPr lang="en-US" sz="2400" dirty="0"/>
              <a:t>Family is usual source of support—if no family is available support is still needed</a:t>
            </a:r>
          </a:p>
          <a:p>
            <a:r>
              <a:rPr lang="en-US" sz="2400" dirty="0"/>
              <a:t>Major challenges for people aging alone</a:t>
            </a:r>
          </a:p>
          <a:p>
            <a:r>
              <a:rPr lang="en-US" sz="2400" dirty="0"/>
              <a:t>Types of support</a:t>
            </a:r>
          </a:p>
          <a:p>
            <a:pPr lvl="1">
              <a:buFont typeface="Arial" panose="020B0604020202020204" pitchFamily="34" charset="0"/>
              <a:buChar char="−"/>
            </a:pPr>
            <a:r>
              <a:rPr lang="en-US" sz="2000" dirty="0"/>
              <a:t>Household services and transportation</a:t>
            </a:r>
          </a:p>
          <a:p>
            <a:pPr lvl="1">
              <a:buFont typeface="Arial" panose="020B0604020202020204" pitchFamily="34" charset="0"/>
              <a:buChar char="−"/>
            </a:pPr>
            <a:r>
              <a:rPr lang="en-US" sz="2000" dirty="0"/>
              <a:t>Personal care</a:t>
            </a:r>
          </a:p>
          <a:p>
            <a:pPr lvl="1">
              <a:buFont typeface="Arial" panose="020B0604020202020204" pitchFamily="34" charset="0"/>
              <a:buChar char="−"/>
            </a:pPr>
            <a:r>
              <a:rPr lang="en-US" sz="2000" dirty="0"/>
              <a:t>Help making decisions – Power of Attorney + Health Care POA</a:t>
            </a:r>
          </a:p>
          <a:p>
            <a:pPr lvl="1">
              <a:buFont typeface="Arial" panose="020B0604020202020204" pitchFamily="34" charset="0"/>
              <a:buChar char="−"/>
            </a:pPr>
            <a:r>
              <a:rPr lang="en-US" sz="2000" dirty="0"/>
              <a:t>Help managing finances – strategy, investments, insurance, and day-to-day management</a:t>
            </a:r>
          </a:p>
          <a:p>
            <a:pPr lvl="1">
              <a:buFont typeface="Arial" panose="020B0604020202020204" pitchFamily="34" charset="0"/>
              <a:buChar char="−"/>
            </a:pPr>
            <a:r>
              <a:rPr lang="en-US" sz="2000" dirty="0"/>
              <a:t>Help managing health care – need advocate, someone to listen, keep track of medications, medical history and doctor visits</a:t>
            </a:r>
          </a:p>
          <a:p>
            <a:pPr lvl="1">
              <a:buFont typeface="Arial" panose="020B0604020202020204" pitchFamily="34" charset="0"/>
              <a:buChar char="−"/>
            </a:pPr>
            <a:r>
              <a:rPr lang="en-US" sz="2000" dirty="0"/>
              <a:t>Help with technology</a:t>
            </a:r>
          </a:p>
          <a:p>
            <a:endParaRPr lang="en-US" dirty="0"/>
          </a:p>
        </p:txBody>
      </p:sp>
      <p:sp>
        <p:nvSpPr>
          <p:cNvPr id="4" name="Slide Number Placeholder 3">
            <a:extLst>
              <a:ext uri="{FF2B5EF4-FFF2-40B4-BE49-F238E27FC236}">
                <a16:creationId xmlns:a16="http://schemas.microsoft.com/office/drawing/2014/main" id="{FA1750F6-5D81-96C3-E0FC-C98BC6C26CC3}"/>
              </a:ext>
            </a:extLst>
          </p:cNvPr>
          <p:cNvSpPr>
            <a:spLocks noGrp="1"/>
          </p:cNvSpPr>
          <p:nvPr>
            <p:ph type="sldNum" sz="quarter" idx="14"/>
          </p:nvPr>
        </p:nvSpPr>
        <p:spPr/>
        <p:txBody>
          <a:bodyPr/>
          <a:lstStyle/>
          <a:p>
            <a:pPr>
              <a:defRPr/>
            </a:pPr>
            <a:fld id="{20562323-3F84-42F1-8D6D-B89F88827A43}" type="slidenum">
              <a:rPr lang="en-US" altLang="en-US" smtClean="0"/>
              <a:pPr>
                <a:defRPr/>
              </a:pPr>
              <a:t>19</a:t>
            </a:fld>
            <a:endParaRPr lang="en-US" altLang="en-US" dirty="0"/>
          </a:p>
        </p:txBody>
      </p:sp>
      <p:sp>
        <p:nvSpPr>
          <p:cNvPr id="5" name="TextBox 4">
            <a:extLst>
              <a:ext uri="{FF2B5EF4-FFF2-40B4-BE49-F238E27FC236}">
                <a16:creationId xmlns:a16="http://schemas.microsoft.com/office/drawing/2014/main" id="{E1622877-9699-AC66-6254-42549E4F0E4D}"/>
              </a:ext>
            </a:extLst>
          </p:cNvPr>
          <p:cNvSpPr txBox="1"/>
          <p:nvPr/>
        </p:nvSpPr>
        <p:spPr>
          <a:xfrm>
            <a:off x="2538046" y="1086505"/>
            <a:ext cx="7115907" cy="523220"/>
          </a:xfrm>
          <a:prstGeom prst="rect">
            <a:avLst/>
          </a:prstGeom>
          <a:solidFill>
            <a:schemeClr val="accent1">
              <a:lumMod val="40000"/>
              <a:lumOff val="60000"/>
            </a:schemeClr>
          </a:solidFill>
        </p:spPr>
        <p:txBody>
          <a:bodyPr wrap="square" rtlCol="0" anchor="ctr">
            <a:spAutoFit/>
          </a:bodyPr>
          <a:lstStyle/>
          <a:p>
            <a:pPr algn="ctr"/>
            <a:r>
              <a:rPr lang="en-US" sz="2800" u="sng" dirty="0"/>
              <a:t>More Limitations – More </a:t>
            </a:r>
            <a:r>
              <a:rPr lang="en-US" sz="2800" u="sng" kern="1200" dirty="0">
                <a:solidFill>
                  <a:schemeClr val="tx1"/>
                </a:solidFill>
                <a:effectLst/>
                <a:latin typeface="+mn-lt"/>
                <a:ea typeface="ヒラギノ角ゴ Pro W3" charset="0"/>
                <a:cs typeface="ヒラギノ角ゴ Pro W3" charset="0"/>
              </a:rPr>
              <a:t>Support Needed</a:t>
            </a:r>
            <a:endParaRPr lang="en-US" sz="2800" u="sng" dirty="0">
              <a:effectLst/>
            </a:endParaRPr>
          </a:p>
        </p:txBody>
      </p:sp>
    </p:spTree>
    <p:extLst>
      <p:ext uri="{BB962C8B-B14F-4D97-AF65-F5344CB8AC3E}">
        <p14:creationId xmlns:p14="http://schemas.microsoft.com/office/powerpoint/2010/main" val="2368809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679" y="333375"/>
            <a:ext cx="10515600" cy="1144443"/>
          </a:xfrm>
        </p:spPr>
        <p:txBody>
          <a:bodyPr/>
          <a:lstStyle/>
          <a:p>
            <a:r>
              <a:rPr lang="en-US" sz="3600" dirty="0"/>
              <a:t>Agenda:</a:t>
            </a:r>
          </a:p>
        </p:txBody>
      </p:sp>
      <p:sp>
        <p:nvSpPr>
          <p:cNvPr id="3" name="Content Placeholder 2"/>
          <p:cNvSpPr>
            <a:spLocks noGrp="1"/>
          </p:cNvSpPr>
          <p:nvPr>
            <p:ph sz="quarter" idx="12"/>
          </p:nvPr>
        </p:nvSpPr>
        <p:spPr>
          <a:xfrm>
            <a:off x="856679" y="1261012"/>
            <a:ext cx="10515600" cy="4213225"/>
          </a:xfrm>
        </p:spPr>
        <p:txBody>
          <a:bodyPr/>
          <a:lstStyle/>
          <a:p>
            <a:pPr>
              <a:lnSpc>
                <a:spcPct val="100000"/>
              </a:lnSpc>
            </a:pPr>
            <a:r>
              <a:rPr lang="en-US" sz="2400" dirty="0"/>
              <a:t>Introduction</a:t>
            </a:r>
          </a:p>
          <a:p>
            <a:pPr>
              <a:lnSpc>
                <a:spcPct val="100000"/>
              </a:lnSpc>
            </a:pPr>
            <a:r>
              <a:rPr lang="en-US" sz="2400" dirty="0"/>
              <a:t>Decision Areas</a:t>
            </a:r>
          </a:p>
          <a:p>
            <a:pPr lvl="1">
              <a:lnSpc>
                <a:spcPct val="100000"/>
              </a:lnSpc>
            </a:pPr>
            <a:r>
              <a:rPr lang="en-US" sz="1800" dirty="0"/>
              <a:t>Health Care</a:t>
            </a:r>
          </a:p>
          <a:p>
            <a:pPr lvl="1">
              <a:lnSpc>
                <a:spcPct val="100000"/>
              </a:lnSpc>
            </a:pPr>
            <a:r>
              <a:rPr lang="en-US" sz="1800" dirty="0"/>
              <a:t>Housing and Transportation</a:t>
            </a:r>
          </a:p>
          <a:p>
            <a:pPr lvl="1">
              <a:lnSpc>
                <a:spcPct val="100000"/>
              </a:lnSpc>
            </a:pPr>
            <a:r>
              <a:rPr lang="en-US" sz="1800" dirty="0"/>
              <a:t>Managing Finances</a:t>
            </a:r>
          </a:p>
          <a:p>
            <a:pPr lvl="1">
              <a:lnSpc>
                <a:spcPct val="100000"/>
              </a:lnSpc>
            </a:pPr>
            <a:r>
              <a:rPr lang="en-US" sz="1800" dirty="0"/>
              <a:t>Support </a:t>
            </a:r>
          </a:p>
          <a:p>
            <a:pPr>
              <a:lnSpc>
                <a:spcPct val="100000"/>
              </a:lnSpc>
            </a:pPr>
            <a:r>
              <a:rPr lang="en-US" sz="2400" dirty="0"/>
              <a:t>Supplemental Information</a:t>
            </a:r>
          </a:p>
          <a:p>
            <a:pPr lvl="1">
              <a:lnSpc>
                <a:spcPct val="100000"/>
              </a:lnSpc>
            </a:pPr>
            <a:r>
              <a:rPr lang="en-US" sz="2000" dirty="0"/>
              <a:t>Cognitive Decline and Fraud</a:t>
            </a:r>
          </a:p>
          <a:p>
            <a:pPr lvl="1">
              <a:lnSpc>
                <a:spcPct val="100000"/>
              </a:lnSpc>
            </a:pPr>
            <a:r>
              <a:rPr lang="en-US" sz="2000" dirty="0"/>
              <a:t>Financial Picture</a:t>
            </a:r>
          </a:p>
          <a:p>
            <a:pPr lvl="1">
              <a:lnSpc>
                <a:spcPct val="100000"/>
              </a:lnSpc>
            </a:pPr>
            <a:r>
              <a:rPr lang="en-US" sz="2000" dirty="0"/>
              <a:t>Family and Help</a:t>
            </a:r>
          </a:p>
          <a:p>
            <a:pPr>
              <a:lnSpc>
                <a:spcPct val="100000"/>
              </a:lnSpc>
            </a:pPr>
            <a:r>
              <a:rPr lang="en-US" sz="2400" dirty="0"/>
              <a:t>Strategies</a:t>
            </a:r>
          </a:p>
        </p:txBody>
      </p:sp>
      <p:sp>
        <p:nvSpPr>
          <p:cNvPr id="4" name="Slide Number Placeholder 3">
            <a:extLst>
              <a:ext uri="{FF2B5EF4-FFF2-40B4-BE49-F238E27FC236}">
                <a16:creationId xmlns:a16="http://schemas.microsoft.com/office/drawing/2014/main" id="{ECF0C68A-A7D9-4EE7-B310-35E1FF9ABFFB}"/>
              </a:ext>
            </a:extLst>
          </p:cNvPr>
          <p:cNvSpPr>
            <a:spLocks noGrp="1"/>
          </p:cNvSpPr>
          <p:nvPr>
            <p:ph type="sldNum" sz="quarter" idx="14"/>
          </p:nvPr>
        </p:nvSpPr>
        <p:spPr>
          <a:xfrm>
            <a:off x="10961646" y="6397626"/>
            <a:ext cx="821267" cy="365125"/>
          </a:xfrm>
        </p:spPr>
        <p:txBody>
          <a:bodyPr/>
          <a:lstStyle/>
          <a:p>
            <a:pPr>
              <a:defRPr/>
            </a:pPr>
            <a:fld id="{20562323-3F84-42F1-8D6D-B89F88827A43}" type="slidenum">
              <a:rPr lang="en-US" altLang="en-US" smtClean="0"/>
              <a:pPr>
                <a:defRPr/>
              </a:pPr>
              <a:t>2</a:t>
            </a:fld>
            <a:endParaRPr lang="en-US" altLang="en-US" dirty="0"/>
          </a:p>
        </p:txBody>
      </p:sp>
    </p:spTree>
    <p:extLst>
      <p:ext uri="{BB962C8B-B14F-4D97-AF65-F5344CB8AC3E}">
        <p14:creationId xmlns:p14="http://schemas.microsoft.com/office/powerpoint/2010/main" val="1927531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49" y="1270002"/>
            <a:ext cx="8206523" cy="2086516"/>
          </a:xfrm>
        </p:spPr>
        <p:txBody>
          <a:bodyPr rtlCol="0"/>
          <a:lstStyle/>
          <a:p>
            <a:r>
              <a:rPr lang="en-US" dirty="0"/>
              <a:t>Cognitive Decline and Fraud</a:t>
            </a:r>
            <a:br>
              <a:rPr lang="en-US" dirty="0"/>
            </a:br>
            <a:endParaRPr lang="en-US" dirty="0"/>
          </a:p>
        </p:txBody>
      </p:sp>
    </p:spTree>
    <p:extLst>
      <p:ext uri="{BB962C8B-B14F-4D97-AF65-F5344CB8AC3E}">
        <p14:creationId xmlns:p14="http://schemas.microsoft.com/office/powerpoint/2010/main" val="47715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979E8-814F-E349-9E92-644AD809A5BB}"/>
              </a:ext>
            </a:extLst>
          </p:cNvPr>
          <p:cNvSpPr>
            <a:spLocks noGrp="1"/>
          </p:cNvSpPr>
          <p:nvPr>
            <p:ph type="title"/>
          </p:nvPr>
        </p:nvSpPr>
        <p:spPr>
          <a:xfrm>
            <a:off x="838200" y="333375"/>
            <a:ext cx="10515600" cy="1079789"/>
          </a:xfrm>
        </p:spPr>
        <p:txBody>
          <a:bodyPr/>
          <a:lstStyle/>
          <a:p>
            <a:r>
              <a:rPr lang="en-US" sz="3600" dirty="0"/>
              <a:t>Cognitive Decline and Fraud</a:t>
            </a:r>
          </a:p>
        </p:txBody>
      </p:sp>
      <p:sp>
        <p:nvSpPr>
          <p:cNvPr id="3" name="Content Placeholder 2">
            <a:extLst>
              <a:ext uri="{FF2B5EF4-FFF2-40B4-BE49-F238E27FC236}">
                <a16:creationId xmlns:a16="http://schemas.microsoft.com/office/drawing/2014/main" id="{E4028B02-7795-204E-94B4-5B060CB3E59A}"/>
              </a:ext>
            </a:extLst>
          </p:cNvPr>
          <p:cNvSpPr>
            <a:spLocks noGrp="1"/>
          </p:cNvSpPr>
          <p:nvPr>
            <p:ph sz="quarter" idx="12"/>
          </p:nvPr>
        </p:nvSpPr>
        <p:spPr>
          <a:xfrm>
            <a:off x="838200" y="1510398"/>
            <a:ext cx="10515600" cy="4213225"/>
          </a:xfrm>
        </p:spPr>
        <p:txBody>
          <a:bodyPr/>
          <a:lstStyle/>
          <a:p>
            <a:r>
              <a:rPr lang="en-US" sz="2400" dirty="0"/>
              <a:t>Cognitive decline changes everything</a:t>
            </a:r>
          </a:p>
          <a:p>
            <a:r>
              <a:rPr lang="en-US" sz="2400" dirty="0"/>
              <a:t>Fraud/financial exploitation come in many forms – unclear how big a concern this is among seniors </a:t>
            </a:r>
          </a:p>
          <a:p>
            <a:pPr lvl="1"/>
            <a:r>
              <a:rPr lang="en-US" sz="2000" dirty="0"/>
              <a:t>2021 Risk Survey showed increased concerns about fraud</a:t>
            </a:r>
          </a:p>
          <a:p>
            <a:r>
              <a:rPr lang="en-US" sz="2400" dirty="0"/>
              <a:t>Sources of trouble: Strangers, caregivers, family</a:t>
            </a:r>
          </a:p>
          <a:p>
            <a:r>
              <a:rPr lang="en-US" sz="2400" dirty="0"/>
              <a:t>Financial service companies have role in preventing fraud</a:t>
            </a:r>
          </a:p>
          <a:p>
            <a:pPr lvl="1"/>
            <a:r>
              <a:rPr lang="en-US" sz="2000" dirty="0"/>
              <a:t>Both through personal conduct and electronic screening</a:t>
            </a:r>
          </a:p>
          <a:p>
            <a:pPr lvl="1"/>
            <a:r>
              <a:rPr lang="en-US" sz="2000" dirty="0"/>
              <a:t>”In case of emergency” procedure, delaying payments, fraud alerts</a:t>
            </a:r>
          </a:p>
          <a:p>
            <a:pPr lvl="1"/>
            <a:r>
              <a:rPr lang="en-US" sz="2000" dirty="0"/>
              <a:t>Company policies and procedures</a:t>
            </a:r>
          </a:p>
          <a:p>
            <a:pPr lvl="1"/>
            <a:r>
              <a:rPr lang="en-US" sz="2000" dirty="0"/>
              <a:t>Legal requirements apply</a:t>
            </a:r>
          </a:p>
          <a:p>
            <a:pPr marL="0" indent="0">
              <a:buNone/>
            </a:pPr>
            <a:r>
              <a:rPr lang="en-US" sz="1800" dirty="0"/>
              <a:t>Note: The National Center on Elder Abuse estimates that such abuse costs older adults about $2.9 billion annually.</a:t>
            </a:r>
          </a:p>
          <a:p>
            <a:pPr lvl="1"/>
            <a:endParaRPr lang="en-US" sz="1800" dirty="0"/>
          </a:p>
          <a:p>
            <a:endParaRPr lang="en-US" sz="2400" dirty="0"/>
          </a:p>
          <a:p>
            <a:pPr lvl="1"/>
            <a:endParaRPr lang="en-US" sz="2000" dirty="0"/>
          </a:p>
          <a:p>
            <a:pPr marL="457200" lvl="1" indent="0">
              <a:buNone/>
            </a:pPr>
            <a:endParaRPr lang="en-US" sz="2000" dirty="0"/>
          </a:p>
          <a:p>
            <a:endParaRPr lang="en-US" dirty="0"/>
          </a:p>
        </p:txBody>
      </p:sp>
      <p:sp>
        <p:nvSpPr>
          <p:cNvPr id="4" name="Slide Number Placeholder 3">
            <a:extLst>
              <a:ext uri="{FF2B5EF4-FFF2-40B4-BE49-F238E27FC236}">
                <a16:creationId xmlns:a16="http://schemas.microsoft.com/office/drawing/2014/main" id="{DB2C4968-C91F-4113-81CE-998DA74615EE}"/>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21</a:t>
            </a:fld>
            <a:endParaRPr lang="en-US" altLang="en-US" dirty="0"/>
          </a:p>
        </p:txBody>
      </p:sp>
    </p:spTree>
    <p:extLst>
      <p:ext uri="{BB962C8B-B14F-4D97-AF65-F5344CB8AC3E}">
        <p14:creationId xmlns:p14="http://schemas.microsoft.com/office/powerpoint/2010/main" val="3487835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7E63E-B6AB-0948-B9C6-0B98649865D5}"/>
              </a:ext>
            </a:extLst>
          </p:cNvPr>
          <p:cNvSpPr>
            <a:spLocks noGrp="1"/>
          </p:cNvSpPr>
          <p:nvPr>
            <p:ph type="title"/>
          </p:nvPr>
        </p:nvSpPr>
        <p:spPr>
          <a:xfrm>
            <a:off x="755076" y="333375"/>
            <a:ext cx="10515600" cy="1125970"/>
          </a:xfrm>
        </p:spPr>
        <p:txBody>
          <a:bodyPr/>
          <a:lstStyle/>
          <a:p>
            <a:r>
              <a:rPr lang="en-US" sz="3600" dirty="0"/>
              <a:t>Some personal stories</a:t>
            </a:r>
          </a:p>
        </p:txBody>
      </p:sp>
      <p:sp>
        <p:nvSpPr>
          <p:cNvPr id="3" name="Content Placeholder 2">
            <a:extLst>
              <a:ext uri="{FF2B5EF4-FFF2-40B4-BE49-F238E27FC236}">
                <a16:creationId xmlns:a16="http://schemas.microsoft.com/office/drawing/2014/main" id="{9F56DD90-F4D2-8349-B7FE-A4E1B76361AB}"/>
              </a:ext>
            </a:extLst>
          </p:cNvPr>
          <p:cNvSpPr>
            <a:spLocks noGrp="1"/>
          </p:cNvSpPr>
          <p:nvPr>
            <p:ph sz="quarter" idx="12"/>
          </p:nvPr>
        </p:nvSpPr>
        <p:spPr>
          <a:xfrm>
            <a:off x="838200" y="1390321"/>
            <a:ext cx="10515600" cy="4213225"/>
          </a:xfrm>
        </p:spPr>
        <p:txBody>
          <a:bodyPr/>
          <a:lstStyle/>
          <a:p>
            <a:pPr marL="0" indent="0">
              <a:buNone/>
            </a:pPr>
            <a:r>
              <a:rPr lang="en-US" sz="2000" i="1" dirty="0"/>
              <a:t>NOTE: These stories are from an SOA Committee on Post-Retirement Needs and Risks Conversation about Cognitive Decline </a:t>
            </a:r>
          </a:p>
          <a:p>
            <a:r>
              <a:rPr lang="en-US" sz="2000" i="1" dirty="0"/>
              <a:t>“Given my own experiences, and dozens of calls from readers, I laugh when I see the usual advice around cognitive decline and preparation.  It seems to be focused around products like index funds and annuities and the expectation that the individuals have financial advisors.  Most people are do-it-yourselfers….as were my parents.  So there is no advisor and there may be CDs spread across many, many banks.  Further, widows do not know what their husbands have set up. Many have called me crying, and I have seen advisers take advantage of them.”  </a:t>
            </a:r>
          </a:p>
          <a:p>
            <a:r>
              <a:rPr lang="en-US" sz="2000" dirty="0"/>
              <a:t>“</a:t>
            </a:r>
            <a:r>
              <a:rPr lang="en-US" sz="2000" i="1" dirty="0"/>
              <a:t>My mother-in-law refuses to have this discussion, even with her cognitive skills in decline</a:t>
            </a:r>
            <a:r>
              <a:rPr lang="en-US" sz="2000" dirty="0"/>
              <a:t>.”</a:t>
            </a:r>
          </a:p>
          <a:p>
            <a:pPr marL="0" indent="0">
              <a:buNone/>
            </a:pPr>
            <a:endParaRPr lang="en-US" sz="1600" dirty="0"/>
          </a:p>
          <a:p>
            <a:endParaRPr lang="en-US" sz="1600" i="1" dirty="0"/>
          </a:p>
          <a:p>
            <a:endParaRPr lang="en-US" sz="1600" dirty="0"/>
          </a:p>
          <a:p>
            <a:endParaRPr lang="en-US" sz="1600" i="1" dirty="0"/>
          </a:p>
          <a:p>
            <a:endParaRPr lang="en-US" sz="1600" dirty="0"/>
          </a:p>
          <a:p>
            <a:endParaRPr lang="en-US" dirty="0"/>
          </a:p>
        </p:txBody>
      </p:sp>
      <p:sp>
        <p:nvSpPr>
          <p:cNvPr id="4" name="Slide Number Placeholder 3">
            <a:extLst>
              <a:ext uri="{FF2B5EF4-FFF2-40B4-BE49-F238E27FC236}">
                <a16:creationId xmlns:a16="http://schemas.microsoft.com/office/drawing/2014/main" id="{6F3FB492-19B9-443E-8ED7-0286378F52A1}"/>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22</a:t>
            </a:fld>
            <a:endParaRPr lang="en-US" altLang="en-US" dirty="0"/>
          </a:p>
        </p:txBody>
      </p:sp>
    </p:spTree>
    <p:extLst>
      <p:ext uri="{BB962C8B-B14F-4D97-AF65-F5344CB8AC3E}">
        <p14:creationId xmlns:p14="http://schemas.microsoft.com/office/powerpoint/2010/main" val="1221552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27EEB-1743-2143-BCA1-760993040C7D}"/>
              </a:ext>
            </a:extLst>
          </p:cNvPr>
          <p:cNvSpPr>
            <a:spLocks noGrp="1"/>
          </p:cNvSpPr>
          <p:nvPr>
            <p:ph type="title"/>
          </p:nvPr>
        </p:nvSpPr>
        <p:spPr>
          <a:xfrm>
            <a:off x="764312" y="333375"/>
            <a:ext cx="10515600" cy="1079789"/>
          </a:xfrm>
        </p:spPr>
        <p:txBody>
          <a:bodyPr/>
          <a:lstStyle/>
          <a:p>
            <a:r>
              <a:rPr lang="en-US" sz="3600" dirty="0"/>
              <a:t>Solutions are Many Faceted</a:t>
            </a:r>
          </a:p>
        </p:txBody>
      </p:sp>
      <p:sp>
        <p:nvSpPr>
          <p:cNvPr id="3" name="Content Placeholder 2">
            <a:extLst>
              <a:ext uri="{FF2B5EF4-FFF2-40B4-BE49-F238E27FC236}">
                <a16:creationId xmlns:a16="http://schemas.microsoft.com/office/drawing/2014/main" id="{700DC129-760F-D844-99D2-E61089B63EE8}"/>
              </a:ext>
            </a:extLst>
          </p:cNvPr>
          <p:cNvSpPr>
            <a:spLocks noGrp="1"/>
          </p:cNvSpPr>
          <p:nvPr>
            <p:ph sz="quarter" idx="12"/>
          </p:nvPr>
        </p:nvSpPr>
        <p:spPr>
          <a:xfrm>
            <a:off x="838200" y="1288731"/>
            <a:ext cx="10515600" cy="4213225"/>
          </a:xfrm>
        </p:spPr>
        <p:txBody>
          <a:bodyPr/>
          <a:lstStyle/>
          <a:p>
            <a:r>
              <a:rPr lang="en-US" sz="2400" dirty="0"/>
              <a:t>Individuals</a:t>
            </a:r>
          </a:p>
          <a:p>
            <a:pPr lvl="1"/>
            <a:r>
              <a:rPr lang="en-US" sz="2000" dirty="0"/>
              <a:t>Plan ahead … but many people don’t want to</a:t>
            </a:r>
          </a:p>
          <a:p>
            <a:pPr lvl="2"/>
            <a:r>
              <a:rPr lang="en-US" sz="1800" dirty="0"/>
              <a:t>Legal documents are first step</a:t>
            </a:r>
          </a:p>
          <a:p>
            <a:pPr lvl="2"/>
            <a:r>
              <a:rPr lang="en-US" sz="1800" dirty="0"/>
              <a:t>Involve family, but be careful </a:t>
            </a:r>
          </a:p>
          <a:p>
            <a:pPr lvl="2"/>
            <a:r>
              <a:rPr lang="en-US" sz="1800" dirty="0"/>
              <a:t>Give instructions to caregivers, helpers to offer them guidance, reduce potential for conflict</a:t>
            </a:r>
          </a:p>
          <a:p>
            <a:pPr lvl="1"/>
            <a:r>
              <a:rPr lang="en-US" sz="2000" dirty="0"/>
              <a:t>Simplify regular money management</a:t>
            </a:r>
          </a:p>
          <a:p>
            <a:pPr lvl="1"/>
            <a:r>
              <a:rPr lang="en-US" sz="2000" dirty="0"/>
              <a:t>Monitor bill paying, mail management, financial statements, etc.</a:t>
            </a:r>
          </a:p>
          <a:p>
            <a:pPr lvl="1"/>
            <a:r>
              <a:rPr lang="en-US" sz="2000" dirty="0"/>
              <a:t>Consider financial products: long-term care insurance, annuities, investments that do not require decisions, etc.</a:t>
            </a:r>
          </a:p>
          <a:p>
            <a:pPr lvl="1"/>
            <a:r>
              <a:rPr lang="en-US" sz="2000" dirty="0"/>
              <a:t>Get appropriate help rather than trying to do it alone</a:t>
            </a:r>
          </a:p>
          <a:p>
            <a:r>
              <a:rPr lang="en-US" sz="2400" dirty="0"/>
              <a:t>Financial organizations: screen transactions, watch for problems in dealing with clients</a:t>
            </a:r>
          </a:p>
          <a:p>
            <a:pPr lvl="1"/>
            <a:r>
              <a:rPr lang="en-US" sz="1800" dirty="0"/>
              <a:t>Contact Adult Protective Services when appropriate</a:t>
            </a:r>
          </a:p>
          <a:p>
            <a:endParaRPr lang="en-US" dirty="0"/>
          </a:p>
        </p:txBody>
      </p:sp>
      <p:sp>
        <p:nvSpPr>
          <p:cNvPr id="4" name="Slide Number Placeholder 3">
            <a:extLst>
              <a:ext uri="{FF2B5EF4-FFF2-40B4-BE49-F238E27FC236}">
                <a16:creationId xmlns:a16="http://schemas.microsoft.com/office/drawing/2014/main" id="{98647F0D-FC93-4145-888C-08AD0038426F}"/>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23</a:t>
            </a:fld>
            <a:endParaRPr lang="en-US" altLang="en-US" dirty="0"/>
          </a:p>
        </p:txBody>
      </p:sp>
    </p:spTree>
    <p:extLst>
      <p:ext uri="{BB962C8B-B14F-4D97-AF65-F5344CB8AC3E}">
        <p14:creationId xmlns:p14="http://schemas.microsoft.com/office/powerpoint/2010/main" val="833111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0" y="1270001"/>
            <a:ext cx="7643776" cy="2105025"/>
          </a:xfrm>
        </p:spPr>
        <p:txBody>
          <a:bodyPr rtlCol="0"/>
          <a:lstStyle/>
          <a:p>
            <a:r>
              <a:rPr lang="en-US" dirty="0"/>
              <a:t>Financial Picture:</a:t>
            </a:r>
            <a:br>
              <a:rPr lang="en-US" dirty="0"/>
            </a:br>
            <a:r>
              <a:rPr lang="en-US" dirty="0"/>
              <a:t>Additional Information</a:t>
            </a:r>
            <a:br>
              <a:rPr lang="en-US" dirty="0"/>
            </a:br>
            <a:endParaRPr lang="en-US" dirty="0"/>
          </a:p>
        </p:txBody>
      </p:sp>
    </p:spTree>
    <p:extLst>
      <p:ext uri="{BB962C8B-B14F-4D97-AF65-F5344CB8AC3E}">
        <p14:creationId xmlns:p14="http://schemas.microsoft.com/office/powerpoint/2010/main" val="1087738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20562323-3F84-42F1-8D6D-B89F88827A43}" type="slidenum">
              <a:rPr lang="en-US" altLang="en-US" smtClean="0"/>
              <a:pPr>
                <a:defRPr/>
              </a:pPr>
              <a:t>25</a:t>
            </a:fld>
            <a:endParaRPr lang="en-US" altLang="en-US" dirty="0"/>
          </a:p>
        </p:txBody>
      </p:sp>
      <p:sp>
        <p:nvSpPr>
          <p:cNvPr id="7" name="Title 1">
            <a:extLst>
              <a:ext uri="{FF2B5EF4-FFF2-40B4-BE49-F238E27FC236}">
                <a16:creationId xmlns:a16="http://schemas.microsoft.com/office/drawing/2014/main" id="{38D8D280-258C-4895-8A71-33471F60CEB2}"/>
              </a:ext>
            </a:extLst>
          </p:cNvPr>
          <p:cNvSpPr txBox="1">
            <a:spLocks/>
          </p:cNvSpPr>
          <p:nvPr/>
        </p:nvSpPr>
        <p:spPr bwMode="auto">
          <a:xfrm>
            <a:off x="781089" y="436034"/>
            <a:ext cx="10746328" cy="863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000" kern="1200">
                <a:solidFill>
                  <a:schemeClr val="tx1"/>
                </a:solidFill>
                <a:latin typeface="+mj-lt"/>
                <a:ea typeface="ヒラギノ角ゴ Pro W3" charset="0"/>
                <a:cs typeface="ヒラギノ角ゴ Pro W3" charset="0"/>
              </a:defRPr>
            </a:lvl1pPr>
            <a:lvl2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2pPr>
            <a:lvl3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3pPr>
            <a:lvl4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4pPr>
            <a:lvl5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5pPr>
            <a:lvl6pPr marL="4572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6pPr>
            <a:lvl7pPr marL="9144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7pPr>
            <a:lvl8pPr marL="13716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8pPr>
            <a:lvl9pPr marL="18288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9pPr>
          </a:lstStyle>
          <a:p>
            <a:pPr eaLnBrk="1" hangingPunct="1">
              <a:lnSpc>
                <a:spcPct val="100000"/>
              </a:lnSpc>
            </a:pPr>
            <a:r>
              <a:rPr lang="en-US" altLang="en-US" sz="3600" dirty="0">
                <a:latin typeface="Source Sans Pro" pitchFamily="127" charset="0"/>
                <a:ea typeface="ヒラギノ角ゴ Pro W3" charset="-128"/>
              </a:rPr>
              <a:t>Most elderly spend less than their income. </a:t>
            </a:r>
          </a:p>
        </p:txBody>
      </p:sp>
      <p:sp>
        <p:nvSpPr>
          <p:cNvPr id="10" name="TextBox 1">
            <a:extLst>
              <a:ext uri="{FF2B5EF4-FFF2-40B4-BE49-F238E27FC236}">
                <a16:creationId xmlns:a16="http://schemas.microsoft.com/office/drawing/2014/main" id="{8E96B570-F416-414C-B758-E8B49D2B756E}"/>
              </a:ext>
            </a:extLst>
          </p:cNvPr>
          <p:cNvSpPr txBox="1">
            <a:spLocks noChangeArrowheads="1"/>
          </p:cNvSpPr>
          <p:nvPr/>
        </p:nvSpPr>
        <p:spPr bwMode="auto">
          <a:xfrm>
            <a:off x="3699914" y="1376659"/>
            <a:ext cx="47670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gn="ctr" eaLnBrk="0" fontAlgn="base" hangingPunct="0">
              <a:lnSpc>
                <a:spcPct val="100000"/>
              </a:lnSpc>
              <a:spcBef>
                <a:spcPct val="0"/>
              </a:spcBef>
              <a:spcAft>
                <a:spcPct val="0"/>
              </a:spcAft>
              <a:buNone/>
            </a:pPr>
            <a:r>
              <a:rPr lang="en-US" altLang="en-US" sz="1800" i="1" dirty="0">
                <a:solidFill>
                  <a:srgbClr val="000000"/>
                </a:solidFill>
              </a:rPr>
              <a:t>Monthly Spending</a:t>
            </a:r>
          </a:p>
          <a:p>
            <a:pPr algn="ctr" eaLnBrk="0" fontAlgn="base" hangingPunct="0">
              <a:lnSpc>
                <a:spcPct val="100000"/>
              </a:lnSpc>
              <a:spcBef>
                <a:spcPct val="0"/>
              </a:spcBef>
              <a:spcAft>
                <a:spcPct val="0"/>
              </a:spcAft>
              <a:buNone/>
            </a:pPr>
            <a:r>
              <a:rPr lang="en-US" altLang="en-US" sz="1800" i="1" dirty="0">
                <a:solidFill>
                  <a:srgbClr val="000000"/>
                </a:solidFill>
              </a:rPr>
              <a:t>Assets &lt;$50K (n=152), Assets $50K+ (n=49)</a:t>
            </a:r>
          </a:p>
        </p:txBody>
      </p:sp>
      <p:sp>
        <p:nvSpPr>
          <p:cNvPr id="14" name="TextBox 13">
            <a:extLst>
              <a:ext uri="{FF2B5EF4-FFF2-40B4-BE49-F238E27FC236}">
                <a16:creationId xmlns:a16="http://schemas.microsoft.com/office/drawing/2014/main" id="{969871FF-1D53-4E86-954E-722AFD02798B}"/>
              </a:ext>
            </a:extLst>
          </p:cNvPr>
          <p:cNvSpPr txBox="1"/>
          <p:nvPr/>
        </p:nvSpPr>
        <p:spPr>
          <a:xfrm>
            <a:off x="0" y="236416"/>
            <a:ext cx="800219" cy="46166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pPr eaLnBrk="0" fontAlgn="base" hangingPunct="0">
              <a:spcBef>
                <a:spcPct val="0"/>
              </a:spcBef>
              <a:spcAft>
                <a:spcPct val="0"/>
              </a:spcAft>
            </a:pPr>
            <a:r>
              <a:rPr lang="en-US" sz="2400" b="1" dirty="0">
                <a:solidFill>
                  <a:prstClr val="white"/>
                </a:solidFill>
                <a:latin typeface="Source Sans Pro Light" pitchFamily="127" charset="0"/>
                <a:ea typeface="ヒラギノ角ゴ Pro W3" charset="-128"/>
              </a:rPr>
              <a:t>SYE</a:t>
            </a:r>
          </a:p>
        </p:txBody>
      </p:sp>
      <p:sp>
        <p:nvSpPr>
          <p:cNvPr id="19" name="TextBox 1">
            <a:extLst>
              <a:ext uri="{FF2B5EF4-FFF2-40B4-BE49-F238E27FC236}">
                <a16:creationId xmlns:a16="http://schemas.microsoft.com/office/drawing/2014/main" id="{02C7E6CF-35EC-4063-BE42-1594B8AD26EF}"/>
              </a:ext>
            </a:extLst>
          </p:cNvPr>
          <p:cNvSpPr txBox="1">
            <a:spLocks noChangeArrowheads="1"/>
          </p:cNvSpPr>
          <p:nvPr/>
        </p:nvSpPr>
        <p:spPr bwMode="auto">
          <a:xfrm>
            <a:off x="2088315" y="5790237"/>
            <a:ext cx="800732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gn="ctr" eaLnBrk="0" fontAlgn="base" hangingPunct="0">
              <a:lnSpc>
                <a:spcPct val="100000"/>
              </a:lnSpc>
              <a:spcBef>
                <a:spcPct val="0"/>
              </a:spcBef>
              <a:spcAft>
                <a:spcPct val="0"/>
              </a:spcAft>
              <a:buNone/>
            </a:pPr>
            <a:r>
              <a:rPr lang="en-US" altLang="en-US" sz="1800" i="1" dirty="0">
                <a:solidFill>
                  <a:srgbClr val="000000"/>
                </a:solidFill>
              </a:rPr>
              <a:t>Thinking about your spending each month, would you say that you spend…?</a:t>
            </a:r>
          </a:p>
        </p:txBody>
      </p:sp>
      <p:graphicFrame>
        <p:nvGraphicFramePr>
          <p:cNvPr id="8" name="Chart 7">
            <a:extLst>
              <a:ext uri="{FF2B5EF4-FFF2-40B4-BE49-F238E27FC236}">
                <a16:creationId xmlns:a16="http://schemas.microsoft.com/office/drawing/2014/main" id="{DE3B5CD8-258A-4C47-8127-CEA40F5A54D6}"/>
              </a:ext>
            </a:extLst>
          </p:cNvPr>
          <p:cNvGraphicFramePr/>
          <p:nvPr/>
        </p:nvGraphicFramePr>
        <p:xfrm>
          <a:off x="1373875" y="1769914"/>
          <a:ext cx="9444250" cy="37114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1538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DFAD7-24AB-184B-92F6-9C95F1BC69A8}"/>
              </a:ext>
            </a:extLst>
          </p:cNvPr>
          <p:cNvSpPr>
            <a:spLocks noGrp="1"/>
          </p:cNvSpPr>
          <p:nvPr>
            <p:ph type="title"/>
          </p:nvPr>
        </p:nvSpPr>
        <p:spPr/>
        <p:txBody>
          <a:bodyPr/>
          <a:lstStyle/>
          <a:p>
            <a:pPr algn="ctr"/>
            <a:r>
              <a:rPr lang="en-US" sz="2800" dirty="0"/>
              <a:t>Mean and Median Household Spending </a:t>
            </a:r>
            <a:br>
              <a:rPr lang="en-US" sz="2800" dirty="0"/>
            </a:br>
            <a:r>
              <a:rPr lang="en-US" sz="2800" dirty="0"/>
              <a:t>Adjusted to 2013$ by Age Group</a:t>
            </a:r>
          </a:p>
        </p:txBody>
      </p:sp>
      <p:graphicFrame>
        <p:nvGraphicFramePr>
          <p:cNvPr id="5" name="Content Placeholder 4">
            <a:extLst>
              <a:ext uri="{FF2B5EF4-FFF2-40B4-BE49-F238E27FC236}">
                <a16:creationId xmlns:a16="http://schemas.microsoft.com/office/drawing/2014/main" id="{58F88117-854F-0347-AF26-5C22D1A81911}"/>
              </a:ext>
            </a:extLst>
          </p:cNvPr>
          <p:cNvGraphicFramePr>
            <a:graphicFrameLocks noGrp="1"/>
          </p:cNvGraphicFramePr>
          <p:nvPr>
            <p:ph sz="quarter" idx="12"/>
          </p:nvPr>
        </p:nvGraphicFramePr>
        <p:xfrm>
          <a:off x="838200" y="1620838"/>
          <a:ext cx="10516244" cy="3708400"/>
        </p:xfrm>
        <a:graphic>
          <a:graphicData uri="http://schemas.openxmlformats.org/drawingml/2006/table">
            <a:tbl>
              <a:tblPr firstRow="1" bandRow="1">
                <a:tableStyleId>{5C22544A-7EE6-4342-B048-85BDC9FD1C3A}</a:tableStyleId>
              </a:tblPr>
              <a:tblGrid>
                <a:gridCol w="2176800">
                  <a:extLst>
                    <a:ext uri="{9D8B030D-6E8A-4147-A177-3AD203B41FA5}">
                      <a16:colId xmlns:a16="http://schemas.microsoft.com/office/drawing/2014/main" val="1436709182"/>
                    </a:ext>
                  </a:extLst>
                </a:gridCol>
                <a:gridCol w="1308459">
                  <a:extLst>
                    <a:ext uri="{9D8B030D-6E8A-4147-A177-3AD203B41FA5}">
                      <a16:colId xmlns:a16="http://schemas.microsoft.com/office/drawing/2014/main" val="4175590856"/>
                    </a:ext>
                  </a:extLst>
                </a:gridCol>
                <a:gridCol w="1510675">
                  <a:extLst>
                    <a:ext uri="{9D8B030D-6E8A-4147-A177-3AD203B41FA5}">
                      <a16:colId xmlns:a16="http://schemas.microsoft.com/office/drawing/2014/main" val="4002584817"/>
                    </a:ext>
                  </a:extLst>
                </a:gridCol>
                <a:gridCol w="1308458">
                  <a:extLst>
                    <a:ext uri="{9D8B030D-6E8A-4147-A177-3AD203B41FA5}">
                      <a16:colId xmlns:a16="http://schemas.microsoft.com/office/drawing/2014/main" val="1423529334"/>
                    </a:ext>
                  </a:extLst>
                </a:gridCol>
                <a:gridCol w="1189508">
                  <a:extLst>
                    <a:ext uri="{9D8B030D-6E8A-4147-A177-3AD203B41FA5}">
                      <a16:colId xmlns:a16="http://schemas.microsoft.com/office/drawing/2014/main" val="289074677"/>
                    </a:ext>
                  </a:extLst>
                </a:gridCol>
                <a:gridCol w="1522569">
                  <a:extLst>
                    <a:ext uri="{9D8B030D-6E8A-4147-A177-3AD203B41FA5}">
                      <a16:colId xmlns:a16="http://schemas.microsoft.com/office/drawing/2014/main" val="2688591272"/>
                    </a:ext>
                  </a:extLst>
                </a:gridCol>
                <a:gridCol w="1499775">
                  <a:extLst>
                    <a:ext uri="{9D8B030D-6E8A-4147-A177-3AD203B41FA5}">
                      <a16:colId xmlns:a16="http://schemas.microsoft.com/office/drawing/2014/main" val="2507372187"/>
                    </a:ext>
                  </a:extLst>
                </a:gridCol>
              </a:tblGrid>
              <a:tr h="370840">
                <a:tc>
                  <a:txBody>
                    <a:bodyPr/>
                    <a:lstStyle/>
                    <a:p>
                      <a:r>
                        <a:rPr lang="en-US" dirty="0"/>
                        <a:t>Ages</a:t>
                      </a:r>
                    </a:p>
                  </a:txBody>
                  <a:tcPr marL="91592" marR="91592"/>
                </a:tc>
                <a:tc>
                  <a:txBody>
                    <a:bodyPr/>
                    <a:lstStyle/>
                    <a:p>
                      <a:pPr algn="ctr"/>
                      <a:r>
                        <a:rPr lang="en-US" dirty="0"/>
                        <a:t>65-74</a:t>
                      </a:r>
                    </a:p>
                  </a:txBody>
                  <a:tcPr marL="91592" marR="91592"/>
                </a:tc>
                <a:tc>
                  <a:txBody>
                    <a:bodyPr/>
                    <a:lstStyle/>
                    <a:p>
                      <a:pPr algn="ctr"/>
                      <a:r>
                        <a:rPr lang="en-US" dirty="0"/>
                        <a:t>65-74</a:t>
                      </a:r>
                    </a:p>
                  </a:txBody>
                  <a:tcPr marL="91592" marR="91592"/>
                </a:tc>
                <a:tc>
                  <a:txBody>
                    <a:bodyPr/>
                    <a:lstStyle/>
                    <a:p>
                      <a:pPr algn="ctr"/>
                      <a:r>
                        <a:rPr lang="en-US" dirty="0"/>
                        <a:t>75-84</a:t>
                      </a:r>
                    </a:p>
                  </a:txBody>
                  <a:tcPr marL="91592" marR="91592"/>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75-84</a:t>
                      </a:r>
                    </a:p>
                  </a:txBody>
                  <a:tcPr marL="91592" marR="91592"/>
                </a:tc>
                <a:tc>
                  <a:txBody>
                    <a:bodyPr/>
                    <a:lstStyle/>
                    <a:p>
                      <a:pPr algn="ctr"/>
                      <a:r>
                        <a:rPr lang="en-US" dirty="0"/>
                        <a:t>85+</a:t>
                      </a:r>
                    </a:p>
                  </a:txBody>
                  <a:tcPr marL="91592" marR="91592"/>
                </a:tc>
                <a:tc>
                  <a:txBody>
                    <a:bodyPr/>
                    <a:lstStyle/>
                    <a:p>
                      <a:pPr algn="ctr"/>
                      <a:r>
                        <a:rPr lang="en-US" dirty="0"/>
                        <a:t>85+</a:t>
                      </a:r>
                    </a:p>
                  </a:txBody>
                  <a:tcPr marL="91592" marR="91592"/>
                </a:tc>
                <a:extLst>
                  <a:ext uri="{0D108BD9-81ED-4DB2-BD59-A6C34878D82A}">
                    <a16:rowId xmlns:a16="http://schemas.microsoft.com/office/drawing/2014/main" val="4107427421"/>
                  </a:ext>
                </a:extLst>
              </a:tr>
              <a:tr h="370840">
                <a:tc>
                  <a:txBody>
                    <a:bodyPr/>
                    <a:lstStyle/>
                    <a:p>
                      <a:endParaRPr lang="en-US"/>
                    </a:p>
                  </a:txBody>
                  <a:tcPr marL="91592" marR="91592"/>
                </a:tc>
                <a:tc>
                  <a:txBody>
                    <a:bodyPr/>
                    <a:lstStyle/>
                    <a:p>
                      <a:pPr algn="ctr"/>
                      <a:r>
                        <a:rPr lang="en-US" dirty="0"/>
                        <a:t>Mean</a:t>
                      </a:r>
                    </a:p>
                  </a:txBody>
                  <a:tcPr marL="91592" marR="91592"/>
                </a:tc>
                <a:tc>
                  <a:txBody>
                    <a:bodyPr/>
                    <a:lstStyle/>
                    <a:p>
                      <a:pPr algn="ctr"/>
                      <a:r>
                        <a:rPr lang="en-US" dirty="0"/>
                        <a:t>Median</a:t>
                      </a:r>
                    </a:p>
                  </a:txBody>
                  <a:tcPr marL="91592" marR="91592"/>
                </a:tc>
                <a:tc>
                  <a:txBody>
                    <a:bodyPr/>
                    <a:lstStyle/>
                    <a:p>
                      <a:pPr algn="ctr"/>
                      <a:r>
                        <a:rPr lang="en-US" dirty="0"/>
                        <a:t>Mean</a:t>
                      </a:r>
                    </a:p>
                  </a:txBody>
                  <a:tcPr marL="91592" marR="91592"/>
                </a:tc>
                <a:tc>
                  <a:txBody>
                    <a:bodyPr/>
                    <a:lstStyle/>
                    <a:p>
                      <a:pPr algn="ctr"/>
                      <a:r>
                        <a:rPr lang="en-US" dirty="0"/>
                        <a:t>Median</a:t>
                      </a:r>
                    </a:p>
                  </a:txBody>
                  <a:tcPr marL="91592" marR="91592"/>
                </a:tc>
                <a:tc>
                  <a:txBody>
                    <a:bodyPr/>
                    <a:lstStyle/>
                    <a:p>
                      <a:pPr algn="ctr"/>
                      <a:r>
                        <a:rPr lang="en-US" dirty="0"/>
                        <a:t>Mean</a:t>
                      </a:r>
                    </a:p>
                  </a:txBody>
                  <a:tcPr marL="91592" marR="91592"/>
                </a:tc>
                <a:tc>
                  <a:txBody>
                    <a:bodyPr/>
                    <a:lstStyle/>
                    <a:p>
                      <a:pPr algn="ctr"/>
                      <a:r>
                        <a:rPr lang="en-US" dirty="0"/>
                        <a:t>Median</a:t>
                      </a:r>
                    </a:p>
                  </a:txBody>
                  <a:tcPr marL="91592" marR="91592"/>
                </a:tc>
                <a:extLst>
                  <a:ext uri="{0D108BD9-81ED-4DB2-BD59-A6C34878D82A}">
                    <a16:rowId xmlns:a16="http://schemas.microsoft.com/office/drawing/2014/main" val="88301961"/>
                  </a:ext>
                </a:extLst>
              </a:tr>
              <a:tr h="370840">
                <a:tc>
                  <a:txBody>
                    <a:bodyPr/>
                    <a:lstStyle/>
                    <a:p>
                      <a:r>
                        <a:rPr lang="en-US" dirty="0"/>
                        <a:t>Home </a:t>
                      </a:r>
                    </a:p>
                  </a:txBody>
                  <a:tcPr marL="91592" marR="91592"/>
                </a:tc>
                <a:tc>
                  <a:txBody>
                    <a:bodyPr/>
                    <a:lstStyle/>
                    <a:p>
                      <a:pPr algn="r"/>
                      <a:r>
                        <a:rPr lang="en-US" dirty="0"/>
                        <a:t>$18,720</a:t>
                      </a:r>
                    </a:p>
                  </a:txBody>
                  <a:tcPr marL="91592" marR="91592"/>
                </a:tc>
                <a:tc>
                  <a:txBody>
                    <a:bodyPr/>
                    <a:lstStyle/>
                    <a:p>
                      <a:pPr algn="r"/>
                      <a:r>
                        <a:rPr lang="en-US" dirty="0"/>
                        <a:t>$12,642</a:t>
                      </a:r>
                    </a:p>
                  </a:txBody>
                  <a:tcPr marL="91592" marR="91592"/>
                </a:tc>
                <a:tc>
                  <a:txBody>
                    <a:bodyPr/>
                    <a:lstStyle/>
                    <a:p>
                      <a:pPr algn="r"/>
                      <a:r>
                        <a:rPr lang="en-US" dirty="0"/>
                        <a:t>$14,732</a:t>
                      </a:r>
                    </a:p>
                  </a:txBody>
                  <a:tcPr marL="91592" marR="91592"/>
                </a:tc>
                <a:tc>
                  <a:txBody>
                    <a:bodyPr/>
                    <a:lstStyle/>
                    <a:p>
                      <a:pPr algn="r"/>
                      <a:r>
                        <a:rPr lang="en-US" dirty="0"/>
                        <a:t>$10,805</a:t>
                      </a:r>
                    </a:p>
                  </a:txBody>
                  <a:tcPr marL="91592" marR="91592"/>
                </a:tc>
                <a:tc>
                  <a:txBody>
                    <a:bodyPr/>
                    <a:lstStyle/>
                    <a:p>
                      <a:pPr algn="r"/>
                      <a:r>
                        <a:rPr lang="en-US" dirty="0"/>
                        <a:t>$13,111</a:t>
                      </a:r>
                    </a:p>
                  </a:txBody>
                  <a:tcPr marL="91592" marR="91592"/>
                </a:tc>
                <a:tc>
                  <a:txBody>
                    <a:bodyPr/>
                    <a:lstStyle/>
                    <a:p>
                      <a:pPr algn="r"/>
                      <a:r>
                        <a:rPr lang="en-US" dirty="0"/>
                        <a:t>$8,781</a:t>
                      </a:r>
                    </a:p>
                  </a:txBody>
                  <a:tcPr marL="91592" marR="91592"/>
                </a:tc>
                <a:extLst>
                  <a:ext uri="{0D108BD9-81ED-4DB2-BD59-A6C34878D82A}">
                    <a16:rowId xmlns:a16="http://schemas.microsoft.com/office/drawing/2014/main" val="151196543"/>
                  </a:ext>
                </a:extLst>
              </a:tr>
              <a:tr h="370840">
                <a:tc>
                  <a:txBody>
                    <a:bodyPr/>
                    <a:lstStyle/>
                    <a:p>
                      <a:r>
                        <a:rPr lang="en-US" dirty="0"/>
                        <a:t>Food</a:t>
                      </a:r>
                    </a:p>
                  </a:txBody>
                  <a:tcPr marL="91592" marR="91592"/>
                </a:tc>
                <a:tc>
                  <a:txBody>
                    <a:bodyPr/>
                    <a:lstStyle/>
                    <a:p>
                      <a:pPr algn="r"/>
                      <a:r>
                        <a:rPr lang="en-US" dirty="0"/>
                        <a:t>4,526</a:t>
                      </a:r>
                    </a:p>
                  </a:txBody>
                  <a:tcPr marL="91592" marR="91592"/>
                </a:tc>
                <a:tc>
                  <a:txBody>
                    <a:bodyPr/>
                    <a:lstStyle/>
                    <a:p>
                      <a:pPr algn="r"/>
                      <a:r>
                        <a:rPr lang="en-US" dirty="0"/>
                        <a:t>3,982</a:t>
                      </a:r>
                    </a:p>
                  </a:txBody>
                  <a:tcPr marL="91592" marR="91592"/>
                </a:tc>
                <a:tc>
                  <a:txBody>
                    <a:bodyPr/>
                    <a:lstStyle/>
                    <a:p>
                      <a:pPr algn="r"/>
                      <a:r>
                        <a:rPr lang="en-US" dirty="0"/>
                        <a:t>3,994</a:t>
                      </a:r>
                    </a:p>
                  </a:txBody>
                  <a:tcPr marL="91592" marR="91592"/>
                </a:tc>
                <a:tc>
                  <a:txBody>
                    <a:bodyPr/>
                    <a:lstStyle/>
                    <a:p>
                      <a:pPr algn="r"/>
                      <a:r>
                        <a:rPr lang="en-US" dirty="0"/>
                        <a:t>3,228</a:t>
                      </a:r>
                    </a:p>
                  </a:txBody>
                  <a:tcPr marL="91592" marR="91592"/>
                </a:tc>
                <a:tc>
                  <a:txBody>
                    <a:bodyPr/>
                    <a:lstStyle/>
                    <a:p>
                      <a:pPr algn="r"/>
                      <a:r>
                        <a:rPr lang="en-US" dirty="0"/>
                        <a:t>2,520</a:t>
                      </a:r>
                    </a:p>
                  </a:txBody>
                  <a:tcPr marL="91592" marR="91592"/>
                </a:tc>
                <a:tc>
                  <a:txBody>
                    <a:bodyPr/>
                    <a:lstStyle/>
                    <a:p>
                      <a:pPr algn="r"/>
                      <a:r>
                        <a:rPr lang="en-US" dirty="0"/>
                        <a:t>2,152</a:t>
                      </a:r>
                    </a:p>
                  </a:txBody>
                  <a:tcPr marL="91592" marR="91592"/>
                </a:tc>
                <a:extLst>
                  <a:ext uri="{0D108BD9-81ED-4DB2-BD59-A6C34878D82A}">
                    <a16:rowId xmlns:a16="http://schemas.microsoft.com/office/drawing/2014/main" val="2241989942"/>
                  </a:ext>
                </a:extLst>
              </a:tr>
              <a:tr h="370840">
                <a:tc>
                  <a:txBody>
                    <a:bodyPr/>
                    <a:lstStyle/>
                    <a:p>
                      <a:r>
                        <a:rPr lang="en-US" dirty="0"/>
                        <a:t>Health</a:t>
                      </a:r>
                    </a:p>
                  </a:txBody>
                  <a:tcPr marL="91592" marR="91592"/>
                </a:tc>
                <a:tc>
                  <a:txBody>
                    <a:bodyPr/>
                    <a:lstStyle/>
                    <a:p>
                      <a:pPr algn="r"/>
                      <a:r>
                        <a:rPr lang="en-US" dirty="0"/>
                        <a:t>4,383</a:t>
                      </a:r>
                    </a:p>
                  </a:txBody>
                  <a:tcPr marL="91592" marR="91592"/>
                </a:tc>
                <a:tc>
                  <a:txBody>
                    <a:bodyPr/>
                    <a:lstStyle/>
                    <a:p>
                      <a:pPr algn="r"/>
                      <a:r>
                        <a:rPr lang="en-US" dirty="0"/>
                        <a:t>3,104</a:t>
                      </a:r>
                    </a:p>
                  </a:txBody>
                  <a:tcPr marL="91592" marR="91592"/>
                </a:tc>
                <a:tc>
                  <a:txBody>
                    <a:bodyPr/>
                    <a:lstStyle/>
                    <a:p>
                      <a:pPr algn="r"/>
                      <a:r>
                        <a:rPr lang="en-US" dirty="0"/>
                        <a:t>4,624</a:t>
                      </a:r>
                    </a:p>
                  </a:txBody>
                  <a:tcPr marL="91592" marR="91592"/>
                </a:tc>
                <a:tc>
                  <a:txBody>
                    <a:bodyPr/>
                    <a:lstStyle/>
                    <a:p>
                      <a:pPr algn="r"/>
                      <a:r>
                        <a:rPr lang="en-US" dirty="0"/>
                        <a:t>3,109</a:t>
                      </a:r>
                    </a:p>
                  </a:txBody>
                  <a:tcPr marL="91592" marR="91592"/>
                </a:tc>
                <a:tc>
                  <a:txBody>
                    <a:bodyPr/>
                    <a:lstStyle/>
                    <a:p>
                      <a:pPr algn="r"/>
                      <a:r>
                        <a:rPr lang="en-US" dirty="0"/>
                        <a:t>6,603</a:t>
                      </a:r>
                    </a:p>
                  </a:txBody>
                  <a:tcPr marL="91592" marR="91592"/>
                </a:tc>
                <a:tc>
                  <a:txBody>
                    <a:bodyPr/>
                    <a:lstStyle/>
                    <a:p>
                      <a:pPr algn="r"/>
                      <a:r>
                        <a:rPr lang="en-US" dirty="0"/>
                        <a:t>2,814</a:t>
                      </a:r>
                    </a:p>
                  </a:txBody>
                  <a:tcPr marL="91592" marR="91592"/>
                </a:tc>
                <a:extLst>
                  <a:ext uri="{0D108BD9-81ED-4DB2-BD59-A6C34878D82A}">
                    <a16:rowId xmlns:a16="http://schemas.microsoft.com/office/drawing/2014/main" val="2473488407"/>
                  </a:ext>
                </a:extLst>
              </a:tr>
              <a:tr h="370840">
                <a:tc>
                  <a:txBody>
                    <a:bodyPr/>
                    <a:lstStyle/>
                    <a:p>
                      <a:r>
                        <a:rPr lang="en-US" dirty="0"/>
                        <a:t>Transport</a:t>
                      </a:r>
                    </a:p>
                  </a:txBody>
                  <a:tcPr marL="91592" marR="91592"/>
                </a:tc>
                <a:tc>
                  <a:txBody>
                    <a:bodyPr/>
                    <a:lstStyle/>
                    <a:p>
                      <a:pPr algn="r"/>
                      <a:r>
                        <a:rPr lang="en-US" dirty="0"/>
                        <a:t>5,169</a:t>
                      </a:r>
                    </a:p>
                  </a:txBody>
                  <a:tcPr marL="91592" marR="91592"/>
                </a:tc>
                <a:tc>
                  <a:txBody>
                    <a:bodyPr/>
                    <a:lstStyle/>
                    <a:p>
                      <a:pPr algn="r"/>
                      <a:r>
                        <a:rPr lang="en-US" dirty="0"/>
                        <a:t>4,025</a:t>
                      </a:r>
                    </a:p>
                  </a:txBody>
                  <a:tcPr marL="91592" marR="91592"/>
                </a:tc>
                <a:tc>
                  <a:txBody>
                    <a:bodyPr/>
                    <a:lstStyle/>
                    <a:p>
                      <a:pPr algn="r"/>
                      <a:r>
                        <a:rPr lang="en-US" dirty="0"/>
                        <a:t>3,666</a:t>
                      </a:r>
                    </a:p>
                  </a:txBody>
                  <a:tcPr marL="91592" marR="91592"/>
                </a:tc>
                <a:tc>
                  <a:txBody>
                    <a:bodyPr/>
                    <a:lstStyle/>
                    <a:p>
                      <a:pPr algn="r"/>
                      <a:r>
                        <a:rPr lang="en-US" dirty="0"/>
                        <a:t>2,794</a:t>
                      </a:r>
                    </a:p>
                  </a:txBody>
                  <a:tcPr marL="91592" marR="91592"/>
                </a:tc>
                <a:tc>
                  <a:txBody>
                    <a:bodyPr/>
                    <a:lstStyle/>
                    <a:p>
                      <a:pPr algn="r"/>
                      <a:r>
                        <a:rPr lang="en-US" dirty="0"/>
                        <a:t>1,972</a:t>
                      </a:r>
                    </a:p>
                  </a:txBody>
                  <a:tcPr marL="91592" marR="91592"/>
                </a:tc>
                <a:tc>
                  <a:txBody>
                    <a:bodyPr/>
                    <a:lstStyle/>
                    <a:p>
                      <a:pPr algn="r"/>
                      <a:r>
                        <a:rPr lang="en-US" dirty="0"/>
                        <a:t>1,214</a:t>
                      </a:r>
                    </a:p>
                  </a:txBody>
                  <a:tcPr marL="91592" marR="91592"/>
                </a:tc>
                <a:extLst>
                  <a:ext uri="{0D108BD9-81ED-4DB2-BD59-A6C34878D82A}">
                    <a16:rowId xmlns:a16="http://schemas.microsoft.com/office/drawing/2014/main" val="1053626879"/>
                  </a:ext>
                </a:extLst>
              </a:tr>
              <a:tr h="370840">
                <a:tc>
                  <a:txBody>
                    <a:bodyPr/>
                    <a:lstStyle/>
                    <a:p>
                      <a:r>
                        <a:rPr lang="en-US" dirty="0"/>
                        <a:t>Clothing</a:t>
                      </a:r>
                    </a:p>
                  </a:txBody>
                  <a:tcPr marL="91592" marR="91592"/>
                </a:tc>
                <a:tc>
                  <a:txBody>
                    <a:bodyPr/>
                    <a:lstStyle/>
                    <a:p>
                      <a:pPr algn="r"/>
                      <a:r>
                        <a:rPr lang="en-US" dirty="0"/>
                        <a:t>1,311</a:t>
                      </a:r>
                    </a:p>
                  </a:txBody>
                  <a:tcPr marL="91592" marR="91592"/>
                </a:tc>
                <a:tc>
                  <a:txBody>
                    <a:bodyPr/>
                    <a:lstStyle/>
                    <a:p>
                      <a:pPr algn="r"/>
                      <a:r>
                        <a:rPr lang="en-US" dirty="0"/>
                        <a:t>724</a:t>
                      </a:r>
                    </a:p>
                  </a:txBody>
                  <a:tcPr marL="91592" marR="91592"/>
                </a:tc>
                <a:tc>
                  <a:txBody>
                    <a:bodyPr/>
                    <a:lstStyle/>
                    <a:p>
                      <a:pPr algn="r"/>
                      <a:r>
                        <a:rPr lang="en-US" dirty="0"/>
                        <a:t>950</a:t>
                      </a:r>
                    </a:p>
                  </a:txBody>
                  <a:tcPr marL="91592" marR="91592"/>
                </a:tc>
                <a:tc>
                  <a:txBody>
                    <a:bodyPr/>
                    <a:lstStyle/>
                    <a:p>
                      <a:pPr algn="r"/>
                      <a:r>
                        <a:rPr lang="en-US" dirty="0"/>
                        <a:t>569</a:t>
                      </a:r>
                    </a:p>
                  </a:txBody>
                  <a:tcPr marL="91592" marR="91592"/>
                </a:tc>
                <a:tc>
                  <a:txBody>
                    <a:bodyPr/>
                    <a:lstStyle/>
                    <a:p>
                      <a:pPr algn="r"/>
                      <a:r>
                        <a:rPr lang="en-US" dirty="0"/>
                        <a:t>888</a:t>
                      </a:r>
                    </a:p>
                  </a:txBody>
                  <a:tcPr marL="91592" marR="91592"/>
                </a:tc>
                <a:tc>
                  <a:txBody>
                    <a:bodyPr/>
                    <a:lstStyle/>
                    <a:p>
                      <a:pPr algn="r"/>
                      <a:r>
                        <a:rPr lang="en-US" dirty="0"/>
                        <a:t>434</a:t>
                      </a:r>
                    </a:p>
                  </a:txBody>
                  <a:tcPr marL="91592" marR="91592"/>
                </a:tc>
                <a:extLst>
                  <a:ext uri="{0D108BD9-81ED-4DB2-BD59-A6C34878D82A}">
                    <a16:rowId xmlns:a16="http://schemas.microsoft.com/office/drawing/2014/main" val="819373699"/>
                  </a:ext>
                </a:extLst>
              </a:tr>
              <a:tr h="370840">
                <a:tc>
                  <a:txBody>
                    <a:bodyPr/>
                    <a:lstStyle/>
                    <a:p>
                      <a:r>
                        <a:rPr lang="en-US" dirty="0"/>
                        <a:t>Entertainment</a:t>
                      </a:r>
                    </a:p>
                  </a:txBody>
                  <a:tcPr marL="91592" marR="91592"/>
                </a:tc>
                <a:tc>
                  <a:txBody>
                    <a:bodyPr/>
                    <a:lstStyle/>
                    <a:p>
                      <a:pPr algn="r"/>
                      <a:r>
                        <a:rPr lang="en-US" dirty="0"/>
                        <a:t>4,300</a:t>
                      </a:r>
                    </a:p>
                  </a:txBody>
                  <a:tcPr marL="91592" marR="91592"/>
                </a:tc>
                <a:tc>
                  <a:txBody>
                    <a:bodyPr/>
                    <a:lstStyle/>
                    <a:p>
                      <a:pPr algn="r"/>
                      <a:r>
                        <a:rPr lang="en-US" dirty="0"/>
                        <a:t>2,380</a:t>
                      </a:r>
                    </a:p>
                  </a:txBody>
                  <a:tcPr marL="91592" marR="91592"/>
                </a:tc>
                <a:tc>
                  <a:txBody>
                    <a:bodyPr/>
                    <a:lstStyle/>
                    <a:p>
                      <a:pPr algn="r"/>
                      <a:r>
                        <a:rPr lang="en-US" dirty="0"/>
                        <a:t>3,277</a:t>
                      </a:r>
                    </a:p>
                  </a:txBody>
                  <a:tcPr marL="91592" marR="91592"/>
                </a:tc>
                <a:tc>
                  <a:txBody>
                    <a:bodyPr/>
                    <a:lstStyle/>
                    <a:p>
                      <a:pPr algn="r"/>
                      <a:r>
                        <a:rPr lang="en-US" dirty="0"/>
                        <a:t>1,655</a:t>
                      </a:r>
                    </a:p>
                  </a:txBody>
                  <a:tcPr marL="91592" marR="91592"/>
                </a:tc>
                <a:tc>
                  <a:txBody>
                    <a:bodyPr/>
                    <a:lstStyle/>
                    <a:p>
                      <a:pPr algn="r"/>
                      <a:r>
                        <a:rPr lang="en-US" dirty="0"/>
                        <a:t>1,609</a:t>
                      </a:r>
                    </a:p>
                  </a:txBody>
                  <a:tcPr marL="91592" marR="91592"/>
                </a:tc>
                <a:tc>
                  <a:txBody>
                    <a:bodyPr/>
                    <a:lstStyle/>
                    <a:p>
                      <a:pPr algn="r"/>
                      <a:r>
                        <a:rPr lang="en-US" dirty="0"/>
                        <a:t>714</a:t>
                      </a:r>
                    </a:p>
                  </a:txBody>
                  <a:tcPr marL="91592" marR="91592"/>
                </a:tc>
                <a:extLst>
                  <a:ext uri="{0D108BD9-81ED-4DB2-BD59-A6C34878D82A}">
                    <a16:rowId xmlns:a16="http://schemas.microsoft.com/office/drawing/2014/main" val="3280284456"/>
                  </a:ext>
                </a:extLst>
              </a:tr>
              <a:tr h="370840">
                <a:tc>
                  <a:txBody>
                    <a:bodyPr/>
                    <a:lstStyle/>
                    <a:p>
                      <a:r>
                        <a:rPr lang="en-US" dirty="0"/>
                        <a:t>Other</a:t>
                      </a:r>
                    </a:p>
                  </a:txBody>
                  <a:tcPr marL="91592" marR="91592"/>
                </a:tc>
                <a:tc>
                  <a:txBody>
                    <a:bodyPr/>
                    <a:lstStyle/>
                    <a:p>
                      <a:pPr algn="r"/>
                      <a:r>
                        <a:rPr lang="en-US" dirty="0"/>
                        <a:t>3,583</a:t>
                      </a:r>
                    </a:p>
                  </a:txBody>
                  <a:tcPr marL="91592" marR="91592"/>
                </a:tc>
                <a:tc>
                  <a:txBody>
                    <a:bodyPr/>
                    <a:lstStyle/>
                    <a:p>
                      <a:pPr algn="r"/>
                      <a:r>
                        <a:rPr lang="en-US" dirty="0"/>
                        <a:t>1,148</a:t>
                      </a:r>
                    </a:p>
                  </a:txBody>
                  <a:tcPr marL="91592" marR="91592"/>
                </a:tc>
                <a:tc>
                  <a:txBody>
                    <a:bodyPr/>
                    <a:lstStyle/>
                    <a:p>
                      <a:pPr algn="r"/>
                      <a:r>
                        <a:rPr lang="en-US" dirty="0"/>
                        <a:t>3,565</a:t>
                      </a:r>
                    </a:p>
                  </a:txBody>
                  <a:tcPr marL="91592" marR="91592"/>
                </a:tc>
                <a:tc>
                  <a:txBody>
                    <a:bodyPr/>
                    <a:lstStyle/>
                    <a:p>
                      <a:pPr algn="r"/>
                      <a:r>
                        <a:rPr lang="en-US" dirty="0"/>
                        <a:t>1,034</a:t>
                      </a:r>
                    </a:p>
                  </a:txBody>
                  <a:tcPr marL="91592" marR="91592"/>
                </a:tc>
                <a:tc>
                  <a:txBody>
                    <a:bodyPr/>
                    <a:lstStyle/>
                    <a:p>
                      <a:pPr algn="r"/>
                      <a:r>
                        <a:rPr lang="en-US" dirty="0"/>
                        <a:t>3,188</a:t>
                      </a:r>
                    </a:p>
                  </a:txBody>
                  <a:tcPr marL="91592" marR="91592"/>
                </a:tc>
                <a:tc>
                  <a:txBody>
                    <a:bodyPr/>
                    <a:lstStyle/>
                    <a:p>
                      <a:pPr algn="r"/>
                      <a:r>
                        <a:rPr lang="en-US" dirty="0"/>
                        <a:t>734</a:t>
                      </a:r>
                    </a:p>
                  </a:txBody>
                  <a:tcPr marL="91592" marR="91592"/>
                </a:tc>
                <a:extLst>
                  <a:ext uri="{0D108BD9-81ED-4DB2-BD59-A6C34878D82A}">
                    <a16:rowId xmlns:a16="http://schemas.microsoft.com/office/drawing/2014/main" val="2624820184"/>
                  </a:ext>
                </a:extLst>
              </a:tr>
              <a:tr h="370840">
                <a:tc>
                  <a:txBody>
                    <a:bodyPr/>
                    <a:lstStyle/>
                    <a:p>
                      <a:r>
                        <a:rPr lang="en-US" dirty="0"/>
                        <a:t>Total</a:t>
                      </a:r>
                    </a:p>
                  </a:txBody>
                  <a:tcPr marL="91592" marR="91592"/>
                </a:tc>
                <a:tc>
                  <a:txBody>
                    <a:bodyPr/>
                    <a:lstStyle/>
                    <a:p>
                      <a:pPr algn="r"/>
                      <a:r>
                        <a:rPr lang="en-US" dirty="0"/>
                        <a:t>$42,805</a:t>
                      </a:r>
                    </a:p>
                  </a:txBody>
                  <a:tcPr marL="91592" marR="91592"/>
                </a:tc>
                <a:tc>
                  <a:txBody>
                    <a:bodyPr/>
                    <a:lstStyle/>
                    <a:p>
                      <a:pPr algn="r"/>
                      <a:r>
                        <a:rPr lang="en-US" dirty="0"/>
                        <a:t>$34,036</a:t>
                      </a:r>
                    </a:p>
                  </a:txBody>
                  <a:tcPr marL="91592" marR="91592"/>
                </a:tc>
                <a:tc>
                  <a:txBody>
                    <a:bodyPr/>
                    <a:lstStyle/>
                    <a:p>
                      <a:pPr algn="r"/>
                      <a:r>
                        <a:rPr lang="en-US" dirty="0"/>
                        <a:t>$35,315</a:t>
                      </a:r>
                    </a:p>
                  </a:txBody>
                  <a:tcPr marL="91592" marR="91592"/>
                </a:tc>
                <a:tc>
                  <a:txBody>
                    <a:bodyPr/>
                    <a:lstStyle/>
                    <a:p>
                      <a:pPr algn="r"/>
                      <a:r>
                        <a:rPr lang="en-US" dirty="0"/>
                        <a:t>$29,884</a:t>
                      </a:r>
                    </a:p>
                  </a:txBody>
                  <a:tcPr marL="91592" marR="91592"/>
                </a:tc>
                <a:tc>
                  <a:txBody>
                    <a:bodyPr/>
                    <a:lstStyle/>
                    <a:p>
                      <a:pPr algn="r"/>
                      <a:r>
                        <a:rPr lang="en-US" dirty="0"/>
                        <a:t>$30,610</a:t>
                      </a:r>
                    </a:p>
                  </a:txBody>
                  <a:tcPr marL="91592" marR="91592"/>
                </a:tc>
                <a:tc>
                  <a:txBody>
                    <a:bodyPr/>
                    <a:lstStyle/>
                    <a:p>
                      <a:pPr algn="r"/>
                      <a:r>
                        <a:rPr lang="en-US" dirty="0"/>
                        <a:t>$22,263</a:t>
                      </a:r>
                    </a:p>
                  </a:txBody>
                  <a:tcPr marL="91592" marR="91592"/>
                </a:tc>
                <a:extLst>
                  <a:ext uri="{0D108BD9-81ED-4DB2-BD59-A6C34878D82A}">
                    <a16:rowId xmlns:a16="http://schemas.microsoft.com/office/drawing/2014/main" val="3751991604"/>
                  </a:ext>
                </a:extLst>
              </a:tr>
            </a:tbl>
          </a:graphicData>
        </a:graphic>
      </p:graphicFrame>
      <p:sp>
        <p:nvSpPr>
          <p:cNvPr id="4" name="Slide Number Placeholder 3">
            <a:extLst>
              <a:ext uri="{FF2B5EF4-FFF2-40B4-BE49-F238E27FC236}">
                <a16:creationId xmlns:a16="http://schemas.microsoft.com/office/drawing/2014/main" id="{70917295-7E40-7E44-8C51-4CBB43057312}"/>
              </a:ext>
            </a:extLst>
          </p:cNvPr>
          <p:cNvSpPr>
            <a:spLocks noGrp="1"/>
          </p:cNvSpPr>
          <p:nvPr>
            <p:ph type="sldNum" sz="quarter" idx="14"/>
          </p:nvPr>
        </p:nvSpPr>
        <p:spPr/>
        <p:txBody>
          <a:bodyPr/>
          <a:lstStyle/>
          <a:p>
            <a:pPr>
              <a:defRPr/>
            </a:pPr>
            <a:fld id="{20562323-3F84-42F1-8D6D-B89F88827A43}" type="slidenum">
              <a:rPr lang="en-US" altLang="en-US" smtClean="0"/>
              <a:pPr>
                <a:defRPr/>
              </a:pPr>
              <a:t>26</a:t>
            </a:fld>
            <a:endParaRPr lang="en-US" altLang="en-US" dirty="0"/>
          </a:p>
        </p:txBody>
      </p:sp>
      <p:sp>
        <p:nvSpPr>
          <p:cNvPr id="6" name="TextBox 5">
            <a:extLst>
              <a:ext uri="{FF2B5EF4-FFF2-40B4-BE49-F238E27FC236}">
                <a16:creationId xmlns:a16="http://schemas.microsoft.com/office/drawing/2014/main" id="{1659F51E-E732-5543-A9D9-2D92FD4F8B16}"/>
              </a:ext>
            </a:extLst>
          </p:cNvPr>
          <p:cNvSpPr txBox="1"/>
          <p:nvPr/>
        </p:nvSpPr>
        <p:spPr>
          <a:xfrm>
            <a:off x="1484416" y="5545777"/>
            <a:ext cx="8596712" cy="523220"/>
          </a:xfrm>
          <a:prstGeom prst="rect">
            <a:avLst/>
          </a:prstGeom>
          <a:noFill/>
        </p:spPr>
        <p:txBody>
          <a:bodyPr wrap="none" rtlCol="0">
            <a:spAutoFit/>
          </a:bodyPr>
          <a:lstStyle/>
          <a:p>
            <a:r>
              <a:rPr lang="en-US" sz="1400" dirty="0"/>
              <a:t>Source: How do Household Expenditures Change with Age for Older Americans, EBRI Notes, Sept. 2014, </a:t>
            </a:r>
          </a:p>
          <a:p>
            <a:r>
              <a:rPr lang="en-US" sz="1400" dirty="0"/>
              <a:t>Based on an analysis of HRS data</a:t>
            </a:r>
          </a:p>
        </p:txBody>
      </p:sp>
    </p:spTree>
    <p:extLst>
      <p:ext uri="{BB962C8B-B14F-4D97-AF65-F5344CB8AC3E}">
        <p14:creationId xmlns:p14="http://schemas.microsoft.com/office/powerpoint/2010/main" val="313218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47137-AEE7-1B46-90BE-CE1D793BBAF9}"/>
              </a:ext>
            </a:extLst>
          </p:cNvPr>
          <p:cNvSpPr>
            <a:spLocks noGrp="1"/>
          </p:cNvSpPr>
          <p:nvPr>
            <p:ph type="title"/>
          </p:nvPr>
        </p:nvSpPr>
        <p:spPr>
          <a:xfrm>
            <a:off x="782784" y="333375"/>
            <a:ext cx="10515600" cy="1107498"/>
          </a:xfrm>
        </p:spPr>
        <p:txBody>
          <a:bodyPr/>
          <a:lstStyle/>
          <a:p>
            <a:r>
              <a:rPr lang="en-US" sz="3600" dirty="0"/>
              <a:t>Changes in financial assets over retirement</a:t>
            </a:r>
          </a:p>
        </p:txBody>
      </p:sp>
      <p:sp>
        <p:nvSpPr>
          <p:cNvPr id="3" name="Content Placeholder 2">
            <a:extLst>
              <a:ext uri="{FF2B5EF4-FFF2-40B4-BE49-F238E27FC236}">
                <a16:creationId xmlns:a16="http://schemas.microsoft.com/office/drawing/2014/main" id="{CD63B35C-EB0F-3749-A73D-11DBD148F4EE}"/>
              </a:ext>
            </a:extLst>
          </p:cNvPr>
          <p:cNvSpPr>
            <a:spLocks noGrp="1"/>
          </p:cNvSpPr>
          <p:nvPr>
            <p:ph sz="quarter" idx="12"/>
          </p:nvPr>
        </p:nvSpPr>
        <p:spPr>
          <a:xfrm>
            <a:off x="819728" y="1307198"/>
            <a:ext cx="10515600" cy="4213225"/>
          </a:xfrm>
        </p:spPr>
        <p:txBody>
          <a:bodyPr/>
          <a:lstStyle/>
          <a:p>
            <a:r>
              <a:rPr lang="en-US" sz="2400" dirty="0"/>
              <a:t>Planning theory – plan to use assets over retirement to help replace paycheck</a:t>
            </a:r>
          </a:p>
          <a:p>
            <a:r>
              <a:rPr lang="en-US" sz="2400" dirty="0"/>
              <a:t>But most retirees* want to retain assets, and prefer to adjust spending</a:t>
            </a:r>
          </a:p>
          <a:p>
            <a:r>
              <a:rPr lang="en-US" sz="2400" dirty="0"/>
              <a:t>Most retirees withdraw Required Minimum Distribution only</a:t>
            </a:r>
          </a:p>
          <a:p>
            <a:r>
              <a:rPr lang="en-US" sz="2400" dirty="0"/>
              <a:t>For many, assets also serve as an emergency fund, and there is no other long-term plan to finance emergencies</a:t>
            </a:r>
          </a:p>
          <a:p>
            <a:r>
              <a:rPr lang="en-US" sz="2400" dirty="0"/>
              <a:t>Several studies using Health and Retirement Study** data look at assets</a:t>
            </a:r>
          </a:p>
          <a:p>
            <a:pPr lvl="1"/>
            <a:r>
              <a:rPr lang="en-US" sz="2000" dirty="0"/>
              <a:t>Biggest factor leading to low assets at death is low assets at retirement</a:t>
            </a:r>
          </a:p>
          <a:p>
            <a:pPr lvl="1"/>
            <a:r>
              <a:rPr lang="en-US" sz="2000" dirty="0"/>
              <a:t>Assets may decline from major long-term care or health event, at death or divorce, but this does not happen frequently</a:t>
            </a:r>
          </a:p>
          <a:p>
            <a:pPr marL="0" indent="0">
              <a:buNone/>
            </a:pPr>
            <a:r>
              <a:rPr lang="en-US" sz="2000" i="1" dirty="0"/>
              <a:t>*Refers to retirees in SOA 85+ studies and focus groups with retirees</a:t>
            </a:r>
          </a:p>
          <a:p>
            <a:pPr marL="0" indent="0">
              <a:buNone/>
            </a:pPr>
            <a:r>
              <a:rPr lang="en-US" sz="2000" i="1" dirty="0"/>
              <a:t>** Federally funded data base that collects data from same people every two years</a:t>
            </a:r>
          </a:p>
          <a:p>
            <a:pPr lvl="1"/>
            <a:endParaRPr lang="en-US" sz="2000" i="1" dirty="0"/>
          </a:p>
          <a:p>
            <a:endParaRPr lang="en-US" sz="2400" dirty="0"/>
          </a:p>
        </p:txBody>
      </p:sp>
      <p:sp>
        <p:nvSpPr>
          <p:cNvPr id="4" name="Slide Number Placeholder 3">
            <a:extLst>
              <a:ext uri="{FF2B5EF4-FFF2-40B4-BE49-F238E27FC236}">
                <a16:creationId xmlns:a16="http://schemas.microsoft.com/office/drawing/2014/main" id="{C91A4F2C-0839-4471-86DA-6B894C5B8E81}"/>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27</a:t>
            </a:fld>
            <a:endParaRPr lang="en-US" altLang="en-US" dirty="0"/>
          </a:p>
        </p:txBody>
      </p:sp>
    </p:spTree>
    <p:extLst>
      <p:ext uri="{BB962C8B-B14F-4D97-AF65-F5344CB8AC3E}">
        <p14:creationId xmlns:p14="http://schemas.microsoft.com/office/powerpoint/2010/main" val="2725979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0" y="1270001"/>
            <a:ext cx="7643776" cy="2105025"/>
          </a:xfrm>
        </p:spPr>
        <p:txBody>
          <a:bodyPr rtlCol="0"/>
          <a:lstStyle/>
          <a:p>
            <a:r>
              <a:rPr lang="en-US" dirty="0"/>
              <a:t>Family and Help Needed </a:t>
            </a:r>
            <a:br>
              <a:rPr lang="en-US" dirty="0"/>
            </a:br>
            <a:r>
              <a:rPr lang="en-US" dirty="0"/>
              <a:t>Additional Information</a:t>
            </a:r>
          </a:p>
        </p:txBody>
      </p:sp>
    </p:spTree>
    <p:extLst>
      <p:ext uri="{BB962C8B-B14F-4D97-AF65-F5344CB8AC3E}">
        <p14:creationId xmlns:p14="http://schemas.microsoft.com/office/powerpoint/2010/main" val="273239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4"/>
          </p:nvPr>
        </p:nvSpPr>
        <p:spPr/>
        <p:txBody>
          <a:bodyPr/>
          <a:lstStyle/>
          <a:p>
            <a:pPr>
              <a:defRPr/>
            </a:pPr>
            <a:fld id="{20562323-3F84-42F1-8D6D-B89F88827A43}" type="slidenum">
              <a:rPr lang="en-US" altLang="en-US" smtClean="0"/>
              <a:pPr>
                <a:defRPr/>
              </a:pPr>
              <a:t>29</a:t>
            </a:fld>
            <a:endParaRPr lang="en-US" altLang="en-US" dirty="0"/>
          </a:p>
        </p:txBody>
      </p:sp>
      <p:sp>
        <p:nvSpPr>
          <p:cNvPr id="7" name="Title 1">
            <a:extLst>
              <a:ext uri="{FF2B5EF4-FFF2-40B4-BE49-F238E27FC236}">
                <a16:creationId xmlns:a16="http://schemas.microsoft.com/office/drawing/2014/main" id="{38D8D280-258C-4895-8A71-33471F60CEB2}"/>
              </a:ext>
            </a:extLst>
          </p:cNvPr>
          <p:cNvSpPr txBox="1">
            <a:spLocks/>
          </p:cNvSpPr>
          <p:nvPr/>
        </p:nvSpPr>
        <p:spPr bwMode="auto">
          <a:xfrm>
            <a:off x="793228" y="417565"/>
            <a:ext cx="10746328" cy="8634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000" kern="1200">
                <a:solidFill>
                  <a:schemeClr val="tx1"/>
                </a:solidFill>
                <a:latin typeface="+mj-lt"/>
                <a:ea typeface="ヒラギノ角ゴ Pro W3" charset="0"/>
                <a:cs typeface="ヒラギノ角ゴ Pro W3" charset="0"/>
              </a:defRPr>
            </a:lvl1pPr>
            <a:lvl2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2pPr>
            <a:lvl3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3pPr>
            <a:lvl4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4pPr>
            <a:lvl5pPr algn="l" rtl="0" eaLnBrk="0" fontAlgn="base" hangingPunct="0">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5pPr>
            <a:lvl6pPr marL="4572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6pPr>
            <a:lvl7pPr marL="9144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7pPr>
            <a:lvl8pPr marL="13716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8pPr>
            <a:lvl9pPr marL="1828800" algn="l" rtl="0" fontAlgn="base">
              <a:lnSpc>
                <a:spcPct val="90000"/>
              </a:lnSpc>
              <a:spcBef>
                <a:spcPct val="0"/>
              </a:spcBef>
              <a:spcAft>
                <a:spcPct val="0"/>
              </a:spcAft>
              <a:defRPr sz="4000">
                <a:solidFill>
                  <a:schemeClr val="tx1"/>
                </a:solidFill>
                <a:latin typeface="Source Sans Pro" charset="0"/>
                <a:ea typeface="ヒラギノ角ゴ Pro W3" charset="0"/>
                <a:cs typeface="ヒラギノ角ゴ Pro W3" charset="0"/>
              </a:defRPr>
            </a:lvl9pPr>
          </a:lstStyle>
          <a:p>
            <a:pPr eaLnBrk="1" hangingPunct="1">
              <a:lnSpc>
                <a:spcPct val="100000"/>
              </a:lnSpc>
            </a:pPr>
            <a:r>
              <a:rPr lang="en-US" altLang="en-US" sz="3200" dirty="0">
                <a:latin typeface="Source Sans Pro" pitchFamily="127" charset="0"/>
                <a:ea typeface="ヒラギノ角ゴ Pro W3" charset="-128"/>
              </a:rPr>
              <a:t>Most older people need help with some “regular activities”.</a:t>
            </a:r>
          </a:p>
        </p:txBody>
      </p:sp>
      <p:sp>
        <p:nvSpPr>
          <p:cNvPr id="10" name="TextBox 1">
            <a:extLst>
              <a:ext uri="{FF2B5EF4-FFF2-40B4-BE49-F238E27FC236}">
                <a16:creationId xmlns:a16="http://schemas.microsoft.com/office/drawing/2014/main" id="{8E96B570-F416-414C-B758-E8B49D2B756E}"/>
              </a:ext>
            </a:extLst>
          </p:cNvPr>
          <p:cNvSpPr txBox="1">
            <a:spLocks noChangeArrowheads="1"/>
          </p:cNvSpPr>
          <p:nvPr/>
        </p:nvSpPr>
        <p:spPr bwMode="auto">
          <a:xfrm>
            <a:off x="3699914" y="1170673"/>
            <a:ext cx="4767075"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gn="ctr" eaLnBrk="0" fontAlgn="base" hangingPunct="0">
              <a:lnSpc>
                <a:spcPct val="100000"/>
              </a:lnSpc>
              <a:spcBef>
                <a:spcPct val="0"/>
              </a:spcBef>
              <a:spcAft>
                <a:spcPct val="0"/>
              </a:spcAft>
              <a:buNone/>
            </a:pPr>
            <a:r>
              <a:rPr lang="en-US" altLang="en-US" sz="1800" i="1" dirty="0">
                <a:solidFill>
                  <a:srgbClr val="000000"/>
                </a:solidFill>
              </a:rPr>
              <a:t>Assistance Needed for Daily Activities</a:t>
            </a:r>
          </a:p>
          <a:p>
            <a:pPr algn="ctr" eaLnBrk="0" fontAlgn="base" hangingPunct="0">
              <a:lnSpc>
                <a:spcPct val="100000"/>
              </a:lnSpc>
              <a:spcBef>
                <a:spcPct val="0"/>
              </a:spcBef>
              <a:spcAft>
                <a:spcPct val="0"/>
              </a:spcAft>
              <a:buNone/>
            </a:pPr>
            <a:r>
              <a:rPr lang="en-US" altLang="en-US" sz="1800" i="1" dirty="0">
                <a:solidFill>
                  <a:srgbClr val="000000"/>
                </a:solidFill>
              </a:rPr>
              <a:t>Assets &lt;$50K (n=152), Assets $50K+ (n=49)</a:t>
            </a:r>
          </a:p>
        </p:txBody>
      </p:sp>
      <p:sp>
        <p:nvSpPr>
          <p:cNvPr id="14" name="TextBox 13">
            <a:extLst>
              <a:ext uri="{FF2B5EF4-FFF2-40B4-BE49-F238E27FC236}">
                <a16:creationId xmlns:a16="http://schemas.microsoft.com/office/drawing/2014/main" id="{969871FF-1D53-4E86-954E-722AFD02798B}"/>
              </a:ext>
            </a:extLst>
          </p:cNvPr>
          <p:cNvSpPr txBox="1"/>
          <p:nvPr/>
        </p:nvSpPr>
        <p:spPr>
          <a:xfrm>
            <a:off x="0" y="236416"/>
            <a:ext cx="800219" cy="461665"/>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txBody>
          <a:bodyPr wrap="none" rtlCol="0" anchor="ctr">
            <a:spAutoFit/>
          </a:bodyPr>
          <a:lstStyle/>
          <a:p>
            <a:pPr eaLnBrk="0" fontAlgn="base" hangingPunct="0">
              <a:spcBef>
                <a:spcPct val="0"/>
              </a:spcBef>
              <a:spcAft>
                <a:spcPct val="0"/>
              </a:spcAft>
            </a:pPr>
            <a:r>
              <a:rPr lang="en-US" sz="2400" b="1" dirty="0">
                <a:solidFill>
                  <a:prstClr val="white"/>
                </a:solidFill>
                <a:latin typeface="Source Sans Pro Light" pitchFamily="127" charset="0"/>
                <a:ea typeface="ヒラギノ角ゴ Pro W3" charset="-128"/>
              </a:rPr>
              <a:t>SYE</a:t>
            </a:r>
          </a:p>
        </p:txBody>
      </p:sp>
      <p:sp>
        <p:nvSpPr>
          <p:cNvPr id="19" name="TextBox 1">
            <a:extLst>
              <a:ext uri="{FF2B5EF4-FFF2-40B4-BE49-F238E27FC236}">
                <a16:creationId xmlns:a16="http://schemas.microsoft.com/office/drawing/2014/main" id="{02C7E6CF-35EC-4063-BE42-1594B8AD26EF}"/>
              </a:ext>
            </a:extLst>
          </p:cNvPr>
          <p:cNvSpPr txBox="1">
            <a:spLocks noChangeArrowheads="1"/>
          </p:cNvSpPr>
          <p:nvPr/>
        </p:nvSpPr>
        <p:spPr bwMode="auto">
          <a:xfrm>
            <a:off x="3684906" y="5790237"/>
            <a:ext cx="4814138"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itchFamily="34" charset="0"/>
              <a:buChar char="•"/>
              <a:defRPr sz="2800">
                <a:solidFill>
                  <a:schemeClr val="tx1"/>
                </a:solidFill>
                <a:latin typeface="Source Sans Pro Light" pitchFamily="127" charset="0"/>
                <a:ea typeface="ヒラギノ角ゴ Pro W3" charset="-128"/>
              </a:defRPr>
            </a:lvl1pPr>
            <a:lvl2pPr marL="742950" indent="-285750">
              <a:lnSpc>
                <a:spcPct val="90000"/>
              </a:lnSpc>
              <a:spcBef>
                <a:spcPts val="500"/>
              </a:spcBef>
              <a:buFont typeface="Arial" pitchFamily="34" charset="0"/>
              <a:buChar char="•"/>
              <a:defRPr sz="2400">
                <a:solidFill>
                  <a:schemeClr val="tx1"/>
                </a:solidFill>
                <a:latin typeface="Source Sans Pro Light" pitchFamily="127" charset="0"/>
                <a:ea typeface="ヒラギノ角ゴ Pro W3" charset="-128"/>
              </a:defRPr>
            </a:lvl2pPr>
            <a:lvl3pPr marL="1143000" indent="-228600">
              <a:lnSpc>
                <a:spcPct val="90000"/>
              </a:lnSpc>
              <a:spcBef>
                <a:spcPts val="500"/>
              </a:spcBef>
              <a:buFont typeface="Arial" pitchFamily="34" charset="0"/>
              <a:buChar char="•"/>
              <a:defRPr sz="2000">
                <a:solidFill>
                  <a:schemeClr val="tx1"/>
                </a:solidFill>
                <a:latin typeface="Source Sans Pro Light" pitchFamily="127" charset="0"/>
                <a:ea typeface="ヒラギノ角ゴ Pro W3" charset="-128"/>
              </a:defRPr>
            </a:lvl3pPr>
            <a:lvl4pPr marL="16002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4pPr>
            <a:lvl5pPr marL="2057400" indent="-228600">
              <a:lnSpc>
                <a:spcPct val="90000"/>
              </a:lnSpc>
              <a:spcBef>
                <a:spcPts val="500"/>
              </a:spcBef>
              <a:buFont typeface="Arial" pitchFamily="34" charset="0"/>
              <a:buChar char="•"/>
              <a:defRPr>
                <a:solidFill>
                  <a:schemeClr val="tx1"/>
                </a:solidFill>
                <a:latin typeface="Source Sans Pro Light" pitchFamily="127" charset="0"/>
                <a:ea typeface="ヒラギノ角ゴ Pro W3" charset="-128"/>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Source Sans Pro Light" pitchFamily="127" charset="0"/>
                <a:ea typeface="ヒラギノ角ゴ Pro W3" charset="-128"/>
              </a:defRPr>
            </a:lvl9pPr>
          </a:lstStyle>
          <a:p>
            <a:pPr algn="ctr" eaLnBrk="0" fontAlgn="base" hangingPunct="0">
              <a:lnSpc>
                <a:spcPct val="100000"/>
              </a:lnSpc>
              <a:spcBef>
                <a:spcPct val="0"/>
              </a:spcBef>
              <a:spcAft>
                <a:spcPct val="0"/>
              </a:spcAft>
              <a:buNone/>
            </a:pPr>
            <a:r>
              <a:rPr lang="en-US" altLang="en-US" sz="1800" i="1" dirty="0">
                <a:solidFill>
                  <a:srgbClr val="000000"/>
                </a:solidFill>
              </a:rPr>
              <a:t>Do you currently require any of the following?</a:t>
            </a:r>
          </a:p>
        </p:txBody>
      </p:sp>
      <p:graphicFrame>
        <p:nvGraphicFramePr>
          <p:cNvPr id="8" name="Chart 7">
            <a:extLst>
              <a:ext uri="{FF2B5EF4-FFF2-40B4-BE49-F238E27FC236}">
                <a16:creationId xmlns:a16="http://schemas.microsoft.com/office/drawing/2014/main" id="{06335040-D907-4F92-AFDC-DC469F4EBA86}"/>
              </a:ext>
            </a:extLst>
          </p:cNvPr>
          <p:cNvGraphicFramePr/>
          <p:nvPr/>
        </p:nvGraphicFramePr>
        <p:xfrm>
          <a:off x="628640" y="1869102"/>
          <a:ext cx="11135794" cy="3919190"/>
        </p:xfrm>
        <a:graphic>
          <a:graphicData uri="http://schemas.openxmlformats.org/drawingml/2006/chart">
            <c:chart xmlns:c="http://schemas.openxmlformats.org/drawingml/2006/chart" xmlns:r="http://schemas.openxmlformats.org/officeDocument/2006/relationships" r:id="rId3"/>
          </a:graphicData>
        </a:graphic>
      </p:graphicFrame>
      <p:sp>
        <p:nvSpPr>
          <p:cNvPr id="12" name="Rectangle 11">
            <a:extLst>
              <a:ext uri="{FF2B5EF4-FFF2-40B4-BE49-F238E27FC236}">
                <a16:creationId xmlns:a16="http://schemas.microsoft.com/office/drawing/2014/main" id="{7E03B78A-7E5A-423F-853D-1725AC845334}"/>
              </a:ext>
            </a:extLst>
          </p:cNvPr>
          <p:cNvSpPr/>
          <p:nvPr/>
        </p:nvSpPr>
        <p:spPr>
          <a:xfrm>
            <a:off x="1088867" y="2290552"/>
            <a:ext cx="1627910" cy="523220"/>
          </a:xfrm>
          <a:prstGeom prst="rect">
            <a:avLst/>
          </a:prstGeom>
        </p:spPr>
        <p:txBody>
          <a:bodyPr wrap="square">
            <a:spAutoFit/>
          </a:bodyPr>
          <a:lstStyle/>
          <a:p>
            <a:pPr algn="ctr"/>
            <a:r>
              <a:rPr lang="en-US" sz="1400" i="1" u="sng" dirty="0">
                <a:solidFill>
                  <a:prstClr val="black"/>
                </a:solidFill>
                <a:latin typeface="Times New Roman" panose="02020603050405020304" pitchFamily="18" charset="0"/>
                <a:cs typeface="Times New Roman" panose="02020603050405020304" pitchFamily="18" charset="0"/>
              </a:rPr>
              <a:t>The need to be driven places</a:t>
            </a:r>
          </a:p>
        </p:txBody>
      </p:sp>
      <p:sp>
        <p:nvSpPr>
          <p:cNvPr id="13" name="TextBox 12">
            <a:extLst>
              <a:ext uri="{FF2B5EF4-FFF2-40B4-BE49-F238E27FC236}">
                <a16:creationId xmlns:a16="http://schemas.microsoft.com/office/drawing/2014/main" id="{8F156D39-8538-415E-962D-0FD297BCAE28}"/>
              </a:ext>
            </a:extLst>
          </p:cNvPr>
          <p:cNvSpPr txBox="1"/>
          <p:nvPr/>
        </p:nvSpPr>
        <p:spPr>
          <a:xfrm>
            <a:off x="9697027" y="2413663"/>
            <a:ext cx="1248404" cy="276999"/>
          </a:xfrm>
          <a:prstGeom prst="rect">
            <a:avLst/>
          </a:prstGeom>
          <a:noFill/>
        </p:spPr>
        <p:txBody>
          <a:bodyPr wrap="square" rtlCol="0">
            <a:spAutoFit/>
          </a:bodyPr>
          <a:lstStyle/>
          <a:p>
            <a:pPr algn="ctr"/>
            <a:r>
              <a:rPr lang="en-US" sz="1200" i="1" u="sng" dirty="0">
                <a:solidFill>
                  <a:srgbClr val="000000"/>
                </a:solidFill>
              </a:rPr>
              <a:t>None</a:t>
            </a:r>
            <a:endParaRPr lang="en-US" sz="1200" i="1" u="sng" dirty="0"/>
          </a:p>
        </p:txBody>
      </p:sp>
      <p:sp>
        <p:nvSpPr>
          <p:cNvPr id="15" name="TextBox 14">
            <a:extLst>
              <a:ext uri="{FF2B5EF4-FFF2-40B4-BE49-F238E27FC236}">
                <a16:creationId xmlns:a16="http://schemas.microsoft.com/office/drawing/2014/main" id="{167CB705-39ED-4C09-9D5A-58AB312D40F6}"/>
              </a:ext>
            </a:extLst>
          </p:cNvPr>
          <p:cNvSpPr txBox="1"/>
          <p:nvPr/>
        </p:nvSpPr>
        <p:spPr>
          <a:xfrm>
            <a:off x="6094084" y="2075109"/>
            <a:ext cx="1792180" cy="954107"/>
          </a:xfrm>
          <a:prstGeom prst="rect">
            <a:avLst/>
          </a:prstGeom>
          <a:noFill/>
        </p:spPr>
        <p:txBody>
          <a:bodyPr wrap="square" rtlCol="0">
            <a:spAutoFit/>
          </a:bodyPr>
          <a:lstStyle/>
          <a:p>
            <a:pPr algn="ctr"/>
            <a:r>
              <a:rPr lang="en-US" sz="1400" i="1" u="sng" dirty="0">
                <a:solidFill>
                  <a:prstClr val="black"/>
                </a:solidFill>
                <a:latin typeface="Times New Roman" panose="02020603050405020304" pitchFamily="18" charset="0"/>
                <a:cs typeface="Times New Roman" panose="02020603050405020304" pitchFamily="18" charset="0"/>
              </a:rPr>
              <a:t>Support with daily or weekly housekeeping activities such as laundry or cooking</a:t>
            </a:r>
          </a:p>
        </p:txBody>
      </p:sp>
      <p:sp>
        <p:nvSpPr>
          <p:cNvPr id="16" name="TextBox 15">
            <a:extLst>
              <a:ext uri="{FF2B5EF4-FFF2-40B4-BE49-F238E27FC236}">
                <a16:creationId xmlns:a16="http://schemas.microsoft.com/office/drawing/2014/main" id="{286FA3A7-46E5-4AC9-B912-0F8D6A901C90}"/>
              </a:ext>
            </a:extLst>
          </p:cNvPr>
          <p:cNvSpPr txBox="1"/>
          <p:nvPr/>
        </p:nvSpPr>
        <p:spPr>
          <a:xfrm>
            <a:off x="4385518" y="2290552"/>
            <a:ext cx="1792180" cy="523220"/>
          </a:xfrm>
          <a:prstGeom prst="rect">
            <a:avLst/>
          </a:prstGeom>
          <a:noFill/>
        </p:spPr>
        <p:txBody>
          <a:bodyPr wrap="square" rtlCol="0">
            <a:spAutoFit/>
          </a:bodyPr>
          <a:lstStyle/>
          <a:p>
            <a:pPr algn="ctr"/>
            <a:r>
              <a:rPr lang="en-US" sz="1400" i="1" u="sng" dirty="0">
                <a:solidFill>
                  <a:prstClr val="black"/>
                </a:solidFill>
                <a:latin typeface="Times New Roman" panose="02020603050405020304" pitchFamily="18" charset="0"/>
                <a:cs typeface="Times New Roman" panose="02020603050405020304" pitchFamily="18" charset="0"/>
              </a:rPr>
              <a:t>Assistance with shopping</a:t>
            </a:r>
          </a:p>
        </p:txBody>
      </p:sp>
      <p:sp>
        <p:nvSpPr>
          <p:cNvPr id="17" name="Rectangle 16">
            <a:extLst>
              <a:ext uri="{FF2B5EF4-FFF2-40B4-BE49-F238E27FC236}">
                <a16:creationId xmlns:a16="http://schemas.microsoft.com/office/drawing/2014/main" id="{32DE6190-933C-46D2-9C60-FF93A1DB233F}"/>
              </a:ext>
            </a:extLst>
          </p:cNvPr>
          <p:cNvSpPr/>
          <p:nvPr/>
        </p:nvSpPr>
        <p:spPr>
          <a:xfrm>
            <a:off x="2753898" y="2182830"/>
            <a:ext cx="1627910" cy="738664"/>
          </a:xfrm>
          <a:prstGeom prst="rect">
            <a:avLst/>
          </a:prstGeom>
        </p:spPr>
        <p:txBody>
          <a:bodyPr wrap="square">
            <a:spAutoFit/>
          </a:bodyPr>
          <a:lstStyle/>
          <a:p>
            <a:pPr algn="ctr"/>
            <a:r>
              <a:rPr lang="en-US" sz="1400" i="1" u="sng" dirty="0">
                <a:solidFill>
                  <a:prstClr val="black"/>
                </a:solidFill>
                <a:latin typeface="Times New Roman" panose="02020603050405020304" pitchFamily="18" charset="0"/>
                <a:cs typeface="Times New Roman" panose="02020603050405020304" pitchFamily="18" charset="0"/>
              </a:rPr>
              <a:t>Support with taking care of your residence</a:t>
            </a:r>
          </a:p>
        </p:txBody>
      </p:sp>
      <p:sp>
        <p:nvSpPr>
          <p:cNvPr id="18" name="TextBox 17">
            <a:extLst>
              <a:ext uri="{FF2B5EF4-FFF2-40B4-BE49-F238E27FC236}">
                <a16:creationId xmlns:a16="http://schemas.microsoft.com/office/drawing/2014/main" id="{1B055EB0-2248-4C5F-B3E2-B230F485AF10}"/>
              </a:ext>
            </a:extLst>
          </p:cNvPr>
          <p:cNvSpPr txBox="1"/>
          <p:nvPr/>
        </p:nvSpPr>
        <p:spPr>
          <a:xfrm>
            <a:off x="7939430" y="1859665"/>
            <a:ext cx="1773454" cy="1384995"/>
          </a:xfrm>
          <a:prstGeom prst="rect">
            <a:avLst/>
          </a:prstGeom>
          <a:noFill/>
        </p:spPr>
        <p:txBody>
          <a:bodyPr wrap="square" rtlCol="0">
            <a:spAutoFit/>
          </a:bodyPr>
          <a:lstStyle/>
          <a:p>
            <a:pPr algn="ctr"/>
            <a:r>
              <a:rPr lang="en-US" sz="1400" i="1" u="sng" dirty="0">
                <a:solidFill>
                  <a:prstClr val="black"/>
                </a:solidFill>
                <a:latin typeface="Times New Roman" panose="02020603050405020304" pitchFamily="18" charset="0"/>
                <a:cs typeface="Times New Roman" panose="02020603050405020304" pitchFamily="18" charset="0"/>
              </a:rPr>
              <a:t>Care for the activities of daily living such as getting in and out of bed, getting dressed, toileting, bathing or feeding</a:t>
            </a:r>
          </a:p>
        </p:txBody>
      </p:sp>
    </p:spTree>
    <p:extLst>
      <p:ext uri="{BB962C8B-B14F-4D97-AF65-F5344CB8AC3E}">
        <p14:creationId xmlns:p14="http://schemas.microsoft.com/office/powerpoint/2010/main" val="1514346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781" y="1313031"/>
            <a:ext cx="7480300" cy="2105025"/>
          </a:xfrm>
        </p:spPr>
        <p:txBody>
          <a:bodyPr rtlCol="0"/>
          <a:lstStyle/>
          <a:p>
            <a:pPr eaLnBrk="1" fontAlgn="auto" hangingPunct="1">
              <a:spcAft>
                <a:spcPts val="0"/>
              </a:spcAft>
              <a:defRPr/>
            </a:pPr>
            <a:r>
              <a:rPr lang="en-US" dirty="0">
                <a:ea typeface="+mj-ea"/>
                <a:cs typeface="+mj-cs"/>
              </a:rPr>
              <a:t>Introduction</a:t>
            </a:r>
            <a:br>
              <a:rPr lang="en-US" dirty="0">
                <a:ea typeface="+mj-ea"/>
                <a:cs typeface="+mj-cs"/>
              </a:rPr>
            </a:br>
            <a:endParaRPr lang="en-US" dirty="0">
              <a:ea typeface="+mj-ea"/>
              <a:cs typeface="+mj-cs"/>
            </a:endParaRPr>
          </a:p>
        </p:txBody>
      </p:sp>
    </p:spTree>
    <p:extLst>
      <p:ext uri="{BB962C8B-B14F-4D97-AF65-F5344CB8AC3E}">
        <p14:creationId xmlns:p14="http://schemas.microsoft.com/office/powerpoint/2010/main" val="3719360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9AEA8-CD13-0149-8774-FA44C08C1DA4}"/>
              </a:ext>
            </a:extLst>
          </p:cNvPr>
          <p:cNvSpPr>
            <a:spLocks noGrp="1"/>
          </p:cNvSpPr>
          <p:nvPr>
            <p:ph type="title"/>
          </p:nvPr>
        </p:nvSpPr>
        <p:spPr>
          <a:xfrm>
            <a:off x="782784" y="333375"/>
            <a:ext cx="10515600" cy="1070552"/>
          </a:xfrm>
        </p:spPr>
        <p:txBody>
          <a:bodyPr/>
          <a:lstStyle/>
          <a:p>
            <a:r>
              <a:rPr lang="en-US" sz="3600" dirty="0"/>
              <a:t>Thinking about Family </a:t>
            </a:r>
          </a:p>
        </p:txBody>
      </p:sp>
      <p:sp>
        <p:nvSpPr>
          <p:cNvPr id="3" name="Content Placeholder 2">
            <a:extLst>
              <a:ext uri="{FF2B5EF4-FFF2-40B4-BE49-F238E27FC236}">
                <a16:creationId xmlns:a16="http://schemas.microsoft.com/office/drawing/2014/main" id="{9240A1AD-1215-CE4A-B227-1DA03F11E8C9}"/>
              </a:ext>
            </a:extLst>
          </p:cNvPr>
          <p:cNvSpPr>
            <a:spLocks noGrp="1"/>
          </p:cNvSpPr>
          <p:nvPr>
            <p:ph sz="quarter" idx="12"/>
          </p:nvPr>
        </p:nvSpPr>
        <p:spPr>
          <a:xfrm>
            <a:off x="782784" y="1233299"/>
            <a:ext cx="10515600" cy="4213225"/>
          </a:xfrm>
        </p:spPr>
        <p:txBody>
          <a:bodyPr/>
          <a:lstStyle/>
          <a:p>
            <a:r>
              <a:rPr lang="en-US" sz="1700" dirty="0"/>
              <a:t>Family is often critically important as source of help at high ages, but much less often in planning for that period</a:t>
            </a:r>
          </a:p>
          <a:p>
            <a:r>
              <a:rPr lang="en-US" sz="1700" dirty="0"/>
              <a:t>Blended families – what are the differences in how they interact with parents needing help?  Unanswered question that needs more research.</a:t>
            </a:r>
          </a:p>
          <a:p>
            <a:r>
              <a:rPr lang="en-US" sz="1700" dirty="0"/>
              <a:t>There can be a conflict between the older generation wanting to have privacy and family members wanting information.  Families are very different.</a:t>
            </a:r>
          </a:p>
          <a:p>
            <a:r>
              <a:rPr lang="en-US" sz="1700" dirty="0"/>
              <a:t>Family is extremely important, but be cautious --- family members can be involved in financial exploitation</a:t>
            </a:r>
          </a:p>
          <a:p>
            <a:r>
              <a:rPr lang="en-US" sz="1700" dirty="0"/>
              <a:t>SOA research: where there are multiple siblings, they often work together. They need to sort out roles, and there is a need for communication and coordination. And, in some cases there is conflict.</a:t>
            </a:r>
          </a:p>
          <a:p>
            <a:r>
              <a:rPr lang="en-US" sz="1700" dirty="0"/>
              <a:t>The family helper may be in the middle when there is conflict.  There can be differences of opinion among siblings, concerns about who is designated as power-of-attorney, who has access to information, etc.</a:t>
            </a:r>
          </a:p>
          <a:p>
            <a:r>
              <a:rPr lang="en-US" sz="1700" dirty="0"/>
              <a:t>Big questions about those without available family.</a:t>
            </a:r>
          </a:p>
        </p:txBody>
      </p:sp>
      <p:sp>
        <p:nvSpPr>
          <p:cNvPr id="4" name="Slide Number Placeholder 3">
            <a:extLst>
              <a:ext uri="{FF2B5EF4-FFF2-40B4-BE49-F238E27FC236}">
                <a16:creationId xmlns:a16="http://schemas.microsoft.com/office/drawing/2014/main" id="{5CEAA2E1-B768-4163-8A40-22FCE96E8DBA}"/>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30</a:t>
            </a:fld>
            <a:endParaRPr lang="en-US" altLang="en-US" dirty="0"/>
          </a:p>
        </p:txBody>
      </p:sp>
    </p:spTree>
    <p:extLst>
      <p:ext uri="{BB962C8B-B14F-4D97-AF65-F5344CB8AC3E}">
        <p14:creationId xmlns:p14="http://schemas.microsoft.com/office/powerpoint/2010/main" val="2243712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1F1AE-CB24-E8F9-69B9-EEA62F9746B4}"/>
              </a:ext>
            </a:extLst>
          </p:cNvPr>
          <p:cNvSpPr>
            <a:spLocks noGrp="1"/>
          </p:cNvSpPr>
          <p:nvPr>
            <p:ph type="title"/>
          </p:nvPr>
        </p:nvSpPr>
        <p:spPr/>
        <p:txBody>
          <a:bodyPr/>
          <a:lstStyle/>
          <a:p>
            <a:r>
              <a:rPr lang="en-US" dirty="0"/>
              <a:t>If no family day-to-day help</a:t>
            </a:r>
          </a:p>
        </p:txBody>
      </p:sp>
      <p:sp>
        <p:nvSpPr>
          <p:cNvPr id="3" name="Content Placeholder 2">
            <a:extLst>
              <a:ext uri="{FF2B5EF4-FFF2-40B4-BE49-F238E27FC236}">
                <a16:creationId xmlns:a16="http://schemas.microsoft.com/office/drawing/2014/main" id="{775AB26E-66E9-8CA6-060C-78BB28DED19C}"/>
              </a:ext>
            </a:extLst>
          </p:cNvPr>
          <p:cNvSpPr>
            <a:spLocks noGrp="1"/>
          </p:cNvSpPr>
          <p:nvPr>
            <p:ph sz="quarter" idx="12"/>
          </p:nvPr>
        </p:nvSpPr>
        <p:spPr/>
        <p:txBody>
          <a:bodyPr/>
          <a:lstStyle/>
          <a:p>
            <a:r>
              <a:rPr lang="en-US" dirty="0"/>
              <a:t>You still need support (like everyone else)</a:t>
            </a:r>
          </a:p>
          <a:p>
            <a:r>
              <a:rPr lang="en-US" dirty="0"/>
              <a:t>Some have no family available to help or family members may not have needed skills</a:t>
            </a:r>
          </a:p>
          <a:p>
            <a:r>
              <a:rPr lang="en-US" dirty="0"/>
              <a:t>Family may be far away</a:t>
            </a:r>
          </a:p>
          <a:p>
            <a:r>
              <a:rPr lang="en-US" dirty="0"/>
              <a:t>Family may be busy and not have time</a:t>
            </a:r>
          </a:p>
          <a:p>
            <a:r>
              <a:rPr lang="en-US" dirty="0"/>
              <a:t>In couples, both may need help</a:t>
            </a:r>
          </a:p>
          <a:p>
            <a:r>
              <a:rPr lang="en-US" dirty="0"/>
              <a:t>Some are helping other family members</a:t>
            </a:r>
          </a:p>
          <a:p>
            <a:r>
              <a:rPr lang="en-US" dirty="0"/>
              <a:t>Multiple family members may not be on same page</a:t>
            </a:r>
          </a:p>
        </p:txBody>
      </p:sp>
      <p:sp>
        <p:nvSpPr>
          <p:cNvPr id="4" name="Slide Number Placeholder 3">
            <a:extLst>
              <a:ext uri="{FF2B5EF4-FFF2-40B4-BE49-F238E27FC236}">
                <a16:creationId xmlns:a16="http://schemas.microsoft.com/office/drawing/2014/main" id="{B8969C0F-26DB-F9B2-122C-2D4FD91823B6}"/>
              </a:ext>
            </a:extLst>
          </p:cNvPr>
          <p:cNvSpPr>
            <a:spLocks noGrp="1"/>
          </p:cNvSpPr>
          <p:nvPr>
            <p:ph type="sldNum" sz="quarter" idx="14"/>
          </p:nvPr>
        </p:nvSpPr>
        <p:spPr/>
        <p:txBody>
          <a:bodyPr/>
          <a:lstStyle/>
          <a:p>
            <a:pPr>
              <a:defRPr/>
            </a:pPr>
            <a:fld id="{20562323-3F84-42F1-8D6D-B89F88827A43}" type="slidenum">
              <a:rPr lang="en-US" altLang="en-US" smtClean="0"/>
              <a:pPr>
                <a:defRPr/>
              </a:pPr>
              <a:t>31</a:t>
            </a:fld>
            <a:endParaRPr lang="en-US" altLang="en-US" dirty="0"/>
          </a:p>
        </p:txBody>
      </p:sp>
    </p:spTree>
    <p:extLst>
      <p:ext uri="{BB962C8B-B14F-4D97-AF65-F5344CB8AC3E}">
        <p14:creationId xmlns:p14="http://schemas.microsoft.com/office/powerpoint/2010/main" val="665014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0" y="1270001"/>
            <a:ext cx="7480300" cy="2105025"/>
          </a:xfrm>
        </p:spPr>
        <p:txBody>
          <a:bodyPr rtlCol="0"/>
          <a:lstStyle/>
          <a:p>
            <a:pPr algn="ctr" eaLnBrk="1" fontAlgn="auto" hangingPunct="1">
              <a:spcAft>
                <a:spcPts val="0"/>
              </a:spcAft>
              <a:defRPr/>
            </a:pPr>
            <a:r>
              <a:rPr lang="en-US" dirty="0">
                <a:ea typeface="+mj-ea"/>
                <a:cs typeface="+mj-cs"/>
              </a:rPr>
              <a:t>Strategies</a:t>
            </a:r>
            <a:br>
              <a:rPr lang="en-US" dirty="0">
                <a:ea typeface="+mj-ea"/>
                <a:cs typeface="+mj-cs"/>
              </a:rPr>
            </a:br>
            <a:endParaRPr lang="en-US" dirty="0">
              <a:ea typeface="+mj-ea"/>
              <a:cs typeface="+mj-cs"/>
            </a:endParaRPr>
          </a:p>
        </p:txBody>
      </p:sp>
    </p:spTree>
    <p:extLst>
      <p:ext uri="{BB962C8B-B14F-4D97-AF65-F5344CB8AC3E}">
        <p14:creationId xmlns:p14="http://schemas.microsoft.com/office/powerpoint/2010/main" val="460110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FCD5-4886-BE48-8143-6380BFDAF23E}"/>
              </a:ext>
            </a:extLst>
          </p:cNvPr>
          <p:cNvSpPr>
            <a:spLocks noGrp="1"/>
          </p:cNvSpPr>
          <p:nvPr>
            <p:ph type="title"/>
          </p:nvPr>
        </p:nvSpPr>
        <p:spPr>
          <a:xfrm>
            <a:off x="708892" y="462685"/>
            <a:ext cx="10515600" cy="830407"/>
          </a:xfrm>
        </p:spPr>
        <p:txBody>
          <a:bodyPr/>
          <a:lstStyle/>
          <a:p>
            <a:r>
              <a:rPr lang="en-US" sz="3600" dirty="0"/>
              <a:t>Tips for Retirees and Their Advisors</a:t>
            </a:r>
          </a:p>
        </p:txBody>
      </p:sp>
      <p:sp>
        <p:nvSpPr>
          <p:cNvPr id="3" name="Content Placeholder 2">
            <a:extLst>
              <a:ext uri="{FF2B5EF4-FFF2-40B4-BE49-F238E27FC236}">
                <a16:creationId xmlns:a16="http://schemas.microsoft.com/office/drawing/2014/main" id="{4B677825-11B2-694D-8327-5D6764E820E2}"/>
              </a:ext>
            </a:extLst>
          </p:cNvPr>
          <p:cNvSpPr>
            <a:spLocks noGrp="1"/>
          </p:cNvSpPr>
          <p:nvPr>
            <p:ph sz="quarter" idx="12"/>
          </p:nvPr>
        </p:nvSpPr>
        <p:spPr>
          <a:xfrm>
            <a:off x="690424" y="1556578"/>
            <a:ext cx="10515600" cy="4213225"/>
          </a:xfrm>
        </p:spPr>
        <p:txBody>
          <a:bodyPr/>
          <a:lstStyle/>
          <a:p>
            <a:r>
              <a:rPr lang="en-US" sz="2000" dirty="0"/>
              <a:t>Work with an attorney to put right legal documents in place</a:t>
            </a:r>
          </a:p>
          <a:p>
            <a:r>
              <a:rPr lang="en-US" sz="2000" dirty="0"/>
              <a:t>Think longer term</a:t>
            </a:r>
          </a:p>
          <a:p>
            <a:r>
              <a:rPr lang="en-US" sz="2000" dirty="0"/>
              <a:t>Remember married couples often become singles</a:t>
            </a:r>
          </a:p>
          <a:p>
            <a:r>
              <a:rPr lang="en-US" sz="2000" dirty="0"/>
              <a:t>Don’t forget long-term care planning</a:t>
            </a:r>
          </a:p>
          <a:p>
            <a:r>
              <a:rPr lang="en-US" sz="2000" dirty="0"/>
              <a:t>Family is very important, and it is helpful to include them in planning.  But be careful.</a:t>
            </a:r>
          </a:p>
          <a:p>
            <a:r>
              <a:rPr lang="en-US" sz="2000" dirty="0"/>
              <a:t>Households without family should build a support network</a:t>
            </a:r>
          </a:p>
          <a:p>
            <a:r>
              <a:rPr lang="en-US" sz="2000" dirty="0"/>
              <a:t>Maintain an emergency fund</a:t>
            </a:r>
          </a:p>
          <a:p>
            <a:r>
              <a:rPr lang="en-US" sz="2000" dirty="0"/>
              <a:t>Maintain social contacts and look for new opportunities for social contacts</a:t>
            </a:r>
          </a:p>
          <a:p>
            <a:r>
              <a:rPr lang="en-US" sz="2000" dirty="0"/>
              <a:t>Assess whether housing meets changing needs and be prepared to move if necessary</a:t>
            </a:r>
          </a:p>
          <a:p>
            <a:r>
              <a:rPr lang="en-US" sz="2000" dirty="0"/>
              <a:t>Be careful about charitable contributions, gifts, and financial transfers to family </a:t>
            </a:r>
          </a:p>
          <a:p>
            <a:endParaRPr lang="en-US" sz="2000" dirty="0"/>
          </a:p>
        </p:txBody>
      </p:sp>
      <p:sp>
        <p:nvSpPr>
          <p:cNvPr id="4" name="Slide Number Placeholder 3">
            <a:extLst>
              <a:ext uri="{FF2B5EF4-FFF2-40B4-BE49-F238E27FC236}">
                <a16:creationId xmlns:a16="http://schemas.microsoft.com/office/drawing/2014/main" id="{F701DABE-6978-43F2-9A43-17F0952992B8}"/>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33</a:t>
            </a:fld>
            <a:endParaRPr lang="en-US" altLang="en-US" dirty="0"/>
          </a:p>
        </p:txBody>
      </p:sp>
    </p:spTree>
    <p:extLst>
      <p:ext uri="{BB962C8B-B14F-4D97-AF65-F5344CB8AC3E}">
        <p14:creationId xmlns:p14="http://schemas.microsoft.com/office/powerpoint/2010/main" val="200552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C3314-41DF-A74D-90C0-7C2724BD3D2F}"/>
              </a:ext>
            </a:extLst>
          </p:cNvPr>
          <p:cNvSpPr>
            <a:spLocks noGrp="1"/>
          </p:cNvSpPr>
          <p:nvPr>
            <p:ph type="title"/>
          </p:nvPr>
        </p:nvSpPr>
        <p:spPr>
          <a:xfrm>
            <a:off x="736604" y="444213"/>
            <a:ext cx="10515600" cy="867352"/>
          </a:xfrm>
        </p:spPr>
        <p:txBody>
          <a:bodyPr/>
          <a:lstStyle/>
          <a:p>
            <a:r>
              <a:rPr lang="en-US" sz="3600" dirty="0"/>
              <a:t>Tips for Individuals Helping Seniors</a:t>
            </a:r>
          </a:p>
        </p:txBody>
      </p:sp>
      <p:sp>
        <p:nvSpPr>
          <p:cNvPr id="3" name="Content Placeholder 2">
            <a:extLst>
              <a:ext uri="{FF2B5EF4-FFF2-40B4-BE49-F238E27FC236}">
                <a16:creationId xmlns:a16="http://schemas.microsoft.com/office/drawing/2014/main" id="{9FA98EE8-7EC4-5A46-A89F-C23A0B7D5E0A}"/>
              </a:ext>
            </a:extLst>
          </p:cNvPr>
          <p:cNvSpPr>
            <a:spLocks noGrp="1"/>
          </p:cNvSpPr>
          <p:nvPr>
            <p:ph sz="quarter" idx="12"/>
          </p:nvPr>
        </p:nvSpPr>
        <p:spPr>
          <a:xfrm>
            <a:off x="736604" y="1538106"/>
            <a:ext cx="10515600" cy="4213225"/>
          </a:xfrm>
        </p:spPr>
        <p:txBody>
          <a:bodyPr/>
          <a:lstStyle/>
          <a:p>
            <a:r>
              <a:rPr lang="en-US" sz="2000" dirty="0"/>
              <a:t>Learn about the philosophy and choices of the person you are helping</a:t>
            </a:r>
          </a:p>
          <a:p>
            <a:r>
              <a:rPr lang="en-US" sz="2000" dirty="0"/>
              <a:t>Spend time taking care of yourself</a:t>
            </a:r>
          </a:p>
          <a:p>
            <a:r>
              <a:rPr lang="en-US" sz="2000" dirty="0"/>
              <a:t>Get additional help if needed</a:t>
            </a:r>
          </a:p>
          <a:p>
            <a:r>
              <a:rPr lang="en-US" sz="2000" dirty="0"/>
              <a:t>Make sure legal documentation is in place</a:t>
            </a:r>
          </a:p>
          <a:p>
            <a:r>
              <a:rPr lang="en-US" sz="2000" dirty="0"/>
              <a:t>Understand the resources available for support, and build the network</a:t>
            </a:r>
          </a:p>
          <a:p>
            <a:r>
              <a:rPr lang="en-US" sz="2000" dirty="0"/>
              <a:t>Secure copies of all legal documents and financial information</a:t>
            </a:r>
          </a:p>
          <a:p>
            <a:r>
              <a:rPr lang="en-US" sz="2000" dirty="0"/>
              <a:t>Working together, agree on desired communications to others</a:t>
            </a:r>
          </a:p>
          <a:p>
            <a:r>
              <a:rPr lang="en-US" sz="2000" dirty="0"/>
              <a:t>Ask the person you are helping to inform the family of your mandate</a:t>
            </a:r>
          </a:p>
          <a:p>
            <a:r>
              <a:rPr lang="en-US" sz="2000" dirty="0"/>
              <a:t>Be prepared for cognitive decline</a:t>
            </a:r>
          </a:p>
          <a:p>
            <a:r>
              <a:rPr lang="en-US" sz="2000" dirty="0"/>
              <a:t>Take active steps to minimize the chances of family conflict</a:t>
            </a:r>
          </a:p>
          <a:p>
            <a:endParaRPr lang="en-US" sz="2000" dirty="0"/>
          </a:p>
          <a:p>
            <a:endParaRPr lang="en-US" dirty="0"/>
          </a:p>
          <a:p>
            <a:endParaRPr lang="en-US" dirty="0"/>
          </a:p>
        </p:txBody>
      </p:sp>
      <p:sp>
        <p:nvSpPr>
          <p:cNvPr id="4" name="Slide Number Placeholder 3">
            <a:extLst>
              <a:ext uri="{FF2B5EF4-FFF2-40B4-BE49-F238E27FC236}">
                <a16:creationId xmlns:a16="http://schemas.microsoft.com/office/drawing/2014/main" id="{1C90FB4C-3895-44BE-B7B8-C6AF70B7E627}"/>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34</a:t>
            </a:fld>
            <a:endParaRPr lang="en-US" altLang="en-US" dirty="0"/>
          </a:p>
        </p:txBody>
      </p:sp>
    </p:spTree>
    <p:extLst>
      <p:ext uri="{BB962C8B-B14F-4D97-AF65-F5344CB8AC3E}">
        <p14:creationId xmlns:p14="http://schemas.microsoft.com/office/powerpoint/2010/main" val="1514129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99E77-CCC9-D525-F9C7-57D1A9FBF00E}"/>
              </a:ext>
            </a:extLst>
          </p:cNvPr>
          <p:cNvSpPr>
            <a:spLocks noGrp="1"/>
          </p:cNvSpPr>
          <p:nvPr>
            <p:ph type="title"/>
          </p:nvPr>
        </p:nvSpPr>
        <p:spPr/>
        <p:txBody>
          <a:bodyPr/>
          <a:lstStyle/>
          <a:p>
            <a:r>
              <a:rPr lang="en-US" dirty="0"/>
              <a:t>How Actuaries Can Use Material</a:t>
            </a:r>
          </a:p>
        </p:txBody>
      </p:sp>
      <p:sp>
        <p:nvSpPr>
          <p:cNvPr id="3" name="Content Placeholder 2">
            <a:extLst>
              <a:ext uri="{FF2B5EF4-FFF2-40B4-BE49-F238E27FC236}">
                <a16:creationId xmlns:a16="http://schemas.microsoft.com/office/drawing/2014/main" id="{B9967DD3-175B-E7AE-82F0-B875623C9F66}"/>
              </a:ext>
            </a:extLst>
          </p:cNvPr>
          <p:cNvSpPr>
            <a:spLocks noGrp="1"/>
          </p:cNvSpPr>
          <p:nvPr>
            <p:ph sz="quarter" idx="12"/>
          </p:nvPr>
        </p:nvSpPr>
        <p:spPr/>
        <p:txBody>
          <a:bodyPr/>
          <a:lstStyle/>
          <a:p>
            <a:r>
              <a:rPr lang="en-US" dirty="0"/>
              <a:t>Personal planning for you and your family</a:t>
            </a:r>
          </a:p>
          <a:p>
            <a:r>
              <a:rPr lang="en-US" dirty="0"/>
              <a:t>Resources for clients and your employer</a:t>
            </a:r>
          </a:p>
          <a:p>
            <a:r>
              <a:rPr lang="en-US" dirty="0"/>
              <a:t>Share Society of Actuaries resources in your community </a:t>
            </a:r>
          </a:p>
        </p:txBody>
      </p:sp>
      <p:sp>
        <p:nvSpPr>
          <p:cNvPr id="4" name="Slide Number Placeholder 3">
            <a:extLst>
              <a:ext uri="{FF2B5EF4-FFF2-40B4-BE49-F238E27FC236}">
                <a16:creationId xmlns:a16="http://schemas.microsoft.com/office/drawing/2014/main" id="{B37A5921-9605-2325-2F6D-FC1C7E051121}"/>
              </a:ext>
            </a:extLst>
          </p:cNvPr>
          <p:cNvSpPr>
            <a:spLocks noGrp="1"/>
          </p:cNvSpPr>
          <p:nvPr>
            <p:ph type="sldNum" sz="quarter" idx="14"/>
          </p:nvPr>
        </p:nvSpPr>
        <p:spPr/>
        <p:txBody>
          <a:bodyPr/>
          <a:lstStyle/>
          <a:p>
            <a:pPr>
              <a:defRPr/>
            </a:pPr>
            <a:fld id="{20562323-3F84-42F1-8D6D-B89F88827A43}" type="slidenum">
              <a:rPr lang="en-US" altLang="en-US" smtClean="0"/>
              <a:pPr>
                <a:defRPr/>
              </a:pPr>
              <a:t>35</a:t>
            </a:fld>
            <a:endParaRPr lang="en-US" altLang="en-US" dirty="0"/>
          </a:p>
        </p:txBody>
      </p:sp>
    </p:spTree>
    <p:extLst>
      <p:ext uri="{BB962C8B-B14F-4D97-AF65-F5344CB8AC3E}">
        <p14:creationId xmlns:p14="http://schemas.microsoft.com/office/powerpoint/2010/main" val="219631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604" y="333375"/>
            <a:ext cx="10515600" cy="1276350"/>
          </a:xfrm>
        </p:spPr>
        <p:txBody>
          <a:bodyPr>
            <a:noAutofit/>
          </a:bodyPr>
          <a:lstStyle/>
          <a:p>
            <a:r>
              <a:rPr lang="en-US" sz="3600" dirty="0"/>
              <a:t>How to Find SOA Research Reports </a:t>
            </a:r>
            <a:br>
              <a:rPr lang="en-US" sz="3600" dirty="0"/>
            </a:br>
            <a:r>
              <a:rPr lang="en-US" sz="3600" dirty="0"/>
              <a:t>and More Information</a:t>
            </a:r>
          </a:p>
        </p:txBody>
      </p:sp>
      <p:sp>
        <p:nvSpPr>
          <p:cNvPr id="3" name="Content Placeholder 2"/>
          <p:cNvSpPr>
            <a:spLocks noGrp="1"/>
          </p:cNvSpPr>
          <p:nvPr>
            <p:ph sz="quarter" idx="12"/>
          </p:nvPr>
        </p:nvSpPr>
        <p:spPr>
          <a:xfrm>
            <a:off x="745839" y="1621230"/>
            <a:ext cx="10515600" cy="4213225"/>
          </a:xfrm>
        </p:spPr>
        <p:txBody>
          <a:bodyPr/>
          <a:lstStyle/>
          <a:p>
            <a:r>
              <a:rPr lang="en-US" sz="2400" dirty="0"/>
              <a:t>The Late in Life Decision Guide and all of the reports discussed are available on the Society of Actuaries website at: </a:t>
            </a:r>
          </a:p>
          <a:p>
            <a:pPr lvl="1"/>
            <a:r>
              <a:rPr lang="en-US" sz="2000" dirty="0"/>
              <a:t>https://</a:t>
            </a:r>
            <a:r>
              <a:rPr lang="en-US" sz="2000" dirty="0" err="1"/>
              <a:t>www.soa.org</a:t>
            </a:r>
            <a:r>
              <a:rPr lang="en-US" sz="2000" dirty="0"/>
              <a:t>/research/topics/aging-ret-topic-landing/</a:t>
            </a:r>
            <a:endParaRPr lang="en-US" dirty="0">
              <a:solidFill>
                <a:srgbClr val="FF0000"/>
              </a:solidFill>
            </a:endParaRPr>
          </a:p>
          <a:p>
            <a:r>
              <a:rPr lang="en-US" sz="2400" dirty="0"/>
              <a:t>For more information about SOA Research – contact Anna Rappaport at </a:t>
            </a:r>
            <a:r>
              <a:rPr lang="en-US" sz="2400" dirty="0">
                <a:hlinkClick r:id="rId3">
                  <a:extLst>
                    <a:ext uri="{A12FA001-AC4F-418D-AE19-62706E023703}">
                      <ahyp:hlinkClr xmlns:ahyp="http://schemas.microsoft.com/office/drawing/2018/hyperlinkcolor" val="tx"/>
                    </a:ext>
                  </a:extLst>
                </a:hlinkClick>
              </a:rPr>
              <a:t>anna.rappaport@gmail.com</a:t>
            </a:r>
            <a:r>
              <a:rPr lang="en-US" sz="2400" dirty="0"/>
              <a:t> or SOA Research Actuary Steve Siegel at </a:t>
            </a:r>
            <a:r>
              <a:rPr lang="en-US" sz="2400" dirty="0">
                <a:hlinkClick r:id="rId4">
                  <a:extLst>
                    <a:ext uri="{A12FA001-AC4F-418D-AE19-62706E023703}">
                      <ahyp:hlinkClr xmlns:ahyp="http://schemas.microsoft.com/office/drawing/2018/hyperlinkcolor" val="tx"/>
                    </a:ext>
                  </a:extLst>
                </a:hlinkClick>
              </a:rPr>
              <a:t>ssiegel@soa.org</a:t>
            </a:r>
            <a:r>
              <a:rPr lang="en-US" sz="2400" dirty="0"/>
              <a:t> or call him at 847-706-3578</a:t>
            </a:r>
          </a:p>
          <a:p>
            <a:pPr marL="0" indent="0">
              <a:buNone/>
            </a:pPr>
            <a:endParaRPr lang="en-US" dirty="0"/>
          </a:p>
          <a:p>
            <a:pPr marL="457200" lvl="1" indent="0">
              <a:buNone/>
            </a:pPr>
            <a:r>
              <a:rPr lang="en-US" dirty="0"/>
              <a:t> </a:t>
            </a:r>
          </a:p>
          <a:p>
            <a:endParaRPr lang="en-US" sz="2000" dirty="0"/>
          </a:p>
        </p:txBody>
      </p:sp>
      <p:sp>
        <p:nvSpPr>
          <p:cNvPr id="4" name="Slide Number Placeholder 3">
            <a:extLst>
              <a:ext uri="{FF2B5EF4-FFF2-40B4-BE49-F238E27FC236}">
                <a16:creationId xmlns:a16="http://schemas.microsoft.com/office/drawing/2014/main" id="{24A57472-9C5D-4742-8A88-5A0B6051AB08}"/>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36</a:t>
            </a:fld>
            <a:endParaRPr lang="en-US" altLang="en-US" dirty="0"/>
          </a:p>
        </p:txBody>
      </p:sp>
    </p:spTree>
    <p:extLst>
      <p:ext uri="{BB962C8B-B14F-4D97-AF65-F5344CB8AC3E}">
        <p14:creationId xmlns:p14="http://schemas.microsoft.com/office/powerpoint/2010/main" val="343846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750" y="1270001"/>
            <a:ext cx="7480300" cy="2105025"/>
          </a:xfrm>
        </p:spPr>
        <p:txBody>
          <a:bodyPr rtlCol="0"/>
          <a:lstStyle/>
          <a:p>
            <a:pPr algn="ctr" eaLnBrk="1" fontAlgn="auto" hangingPunct="1">
              <a:spcAft>
                <a:spcPts val="0"/>
              </a:spcAft>
              <a:defRPr/>
            </a:pPr>
            <a:r>
              <a:rPr lang="en-US" dirty="0">
                <a:ea typeface="+mj-ea"/>
                <a:cs typeface="+mj-cs"/>
              </a:rPr>
              <a:t>Appendix</a:t>
            </a:r>
            <a:br>
              <a:rPr lang="en-US" dirty="0">
                <a:ea typeface="+mj-ea"/>
                <a:cs typeface="+mj-cs"/>
              </a:rPr>
            </a:br>
            <a:endParaRPr lang="en-US" dirty="0">
              <a:ea typeface="+mj-ea"/>
              <a:cs typeface="+mj-cs"/>
            </a:endParaRPr>
          </a:p>
        </p:txBody>
      </p:sp>
    </p:spTree>
    <p:extLst>
      <p:ext uri="{BB962C8B-B14F-4D97-AF65-F5344CB8AC3E}">
        <p14:creationId xmlns:p14="http://schemas.microsoft.com/office/powerpoint/2010/main" val="377073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7ADA0-D36A-AA4D-9FE5-42A4970FD7A2}"/>
              </a:ext>
            </a:extLst>
          </p:cNvPr>
          <p:cNvSpPr>
            <a:spLocks noGrp="1"/>
          </p:cNvSpPr>
          <p:nvPr>
            <p:ph type="title"/>
          </p:nvPr>
        </p:nvSpPr>
        <p:spPr>
          <a:xfrm>
            <a:off x="755076" y="370319"/>
            <a:ext cx="10515600" cy="1276350"/>
          </a:xfrm>
        </p:spPr>
        <p:txBody>
          <a:bodyPr/>
          <a:lstStyle/>
          <a:p>
            <a:r>
              <a:rPr lang="en-US" sz="3200" dirty="0"/>
              <a:t>Late in Life SOA research</a:t>
            </a:r>
            <a:endParaRPr lang="en-US" sz="2400" dirty="0"/>
          </a:p>
        </p:txBody>
      </p:sp>
      <p:sp>
        <p:nvSpPr>
          <p:cNvPr id="3" name="Content Placeholder 2">
            <a:extLst>
              <a:ext uri="{FF2B5EF4-FFF2-40B4-BE49-F238E27FC236}">
                <a16:creationId xmlns:a16="http://schemas.microsoft.com/office/drawing/2014/main" id="{4B4973AA-78C8-C44F-8E1B-E026DF9039E0}"/>
              </a:ext>
            </a:extLst>
          </p:cNvPr>
          <p:cNvSpPr>
            <a:spLocks noGrp="1"/>
          </p:cNvSpPr>
          <p:nvPr>
            <p:ph sz="quarter" idx="12"/>
          </p:nvPr>
        </p:nvSpPr>
        <p:spPr>
          <a:xfrm>
            <a:off x="838200" y="1322387"/>
            <a:ext cx="10515600" cy="4213225"/>
          </a:xfrm>
        </p:spPr>
        <p:txBody>
          <a:bodyPr/>
          <a:lstStyle/>
          <a:p>
            <a:pPr marL="0" indent="0">
              <a:lnSpc>
                <a:spcPct val="100000"/>
              </a:lnSpc>
              <a:buNone/>
            </a:pPr>
            <a:r>
              <a:rPr lang="en-US" sz="1600" b="1" u="sng" dirty="0"/>
              <a:t>Consolidated Report</a:t>
            </a:r>
          </a:p>
          <a:p>
            <a:pPr marL="0" indent="0">
              <a:lnSpc>
                <a:spcPct val="100000"/>
              </a:lnSpc>
              <a:buNone/>
            </a:pPr>
            <a:r>
              <a:rPr lang="en-US" sz="1600" dirty="0"/>
              <a:t>Rappaport, Anna M, </a:t>
            </a:r>
            <a:r>
              <a:rPr lang="en-US" sz="1600" i="1" dirty="0"/>
              <a:t>Retirement Experiences of People Age 85 +, 2019</a:t>
            </a:r>
          </a:p>
          <a:p>
            <a:pPr marL="0" indent="0">
              <a:lnSpc>
                <a:spcPct val="100000"/>
              </a:lnSpc>
              <a:buNone/>
            </a:pPr>
            <a:r>
              <a:rPr lang="en-US" sz="1600" b="1" u="sng" dirty="0"/>
              <a:t>Preliminary Study</a:t>
            </a:r>
            <a:endParaRPr lang="en-US" sz="1600" b="1" dirty="0"/>
          </a:p>
          <a:p>
            <a:pPr marL="0" lvl="0" indent="0">
              <a:lnSpc>
                <a:spcPct val="100000"/>
              </a:lnSpc>
              <a:buNone/>
            </a:pPr>
            <a:r>
              <a:rPr lang="en-US" sz="1600" dirty="0"/>
              <a:t>Rappaport, Anna M. and Sally Hass, </a:t>
            </a:r>
            <a:r>
              <a:rPr lang="en-US" sz="1600" i="1" dirty="0"/>
              <a:t>Management of Post-Retirement Finances for the Age 85 and Over Population: Some Advice and Lessons from Personal Experience, </a:t>
            </a:r>
            <a:r>
              <a:rPr lang="en-US" sz="1600" dirty="0"/>
              <a:t>SOA Pension Section News, February 2017</a:t>
            </a:r>
          </a:p>
          <a:p>
            <a:pPr marL="0" indent="0">
              <a:lnSpc>
                <a:spcPct val="100000"/>
              </a:lnSpc>
              <a:buNone/>
            </a:pPr>
            <a:r>
              <a:rPr lang="en-US" sz="1600" b="1" u="sng" dirty="0"/>
              <a:t>Focus Groups and In-Depth Interview Reports </a:t>
            </a:r>
            <a:endParaRPr lang="en-US" sz="1600" b="1" dirty="0"/>
          </a:p>
          <a:p>
            <a:pPr marL="0" lvl="0" indent="0">
              <a:lnSpc>
                <a:spcPct val="100000"/>
              </a:lnSpc>
              <a:buNone/>
            </a:pPr>
            <a:r>
              <a:rPr lang="en-US" sz="1600" i="1" dirty="0"/>
              <a:t>Post-Retirement Experiences of Individuals 85+ Years Old</a:t>
            </a:r>
            <a:r>
              <a:rPr lang="en-US" sz="1600" dirty="0"/>
              <a:t>, Society of Actuaries, 2017</a:t>
            </a:r>
          </a:p>
          <a:p>
            <a:pPr marL="0" indent="0">
              <a:lnSpc>
                <a:spcPct val="100000"/>
              </a:lnSpc>
              <a:buNone/>
            </a:pPr>
            <a:r>
              <a:rPr lang="en-US" sz="1600" b="1" u="sng" dirty="0"/>
              <a:t>Surveys</a:t>
            </a:r>
            <a:endParaRPr lang="en-US" sz="1600" b="1" dirty="0"/>
          </a:p>
          <a:p>
            <a:pPr marL="0" lvl="0" indent="0">
              <a:lnSpc>
                <a:spcPct val="100000"/>
              </a:lnSpc>
              <a:buNone/>
            </a:pPr>
            <a:r>
              <a:rPr lang="en-US" sz="1600" i="1" dirty="0"/>
              <a:t>Post-Retirement Experiences of Individuals 85+ Years Old: Report on 2017 surveys of individuals 85+ and adult children of 85+, Society of Actuaries, 2018</a:t>
            </a:r>
            <a:endParaRPr lang="en-US" sz="1600" dirty="0"/>
          </a:p>
          <a:p>
            <a:pPr marL="0" indent="0">
              <a:lnSpc>
                <a:spcPct val="100000"/>
              </a:lnSpc>
              <a:buNone/>
            </a:pPr>
            <a:r>
              <a:rPr lang="en-US" sz="1600" b="1" u="sng" dirty="0"/>
              <a:t>Conversation on Cognitive Issues </a:t>
            </a:r>
            <a:r>
              <a:rPr lang="en-US" sz="1600" dirty="0"/>
              <a:t> </a:t>
            </a:r>
          </a:p>
          <a:p>
            <a:pPr marL="0" indent="0">
              <a:lnSpc>
                <a:spcPct val="100000"/>
              </a:lnSpc>
              <a:buNone/>
            </a:pPr>
            <a:r>
              <a:rPr lang="en-US" sz="1600" dirty="0"/>
              <a:t>Note: This material can be downloaded from the Society of Actuaries Website and the component studies are listed in the consolidated report.</a:t>
            </a:r>
          </a:p>
          <a:p>
            <a:pPr marL="0" indent="0">
              <a:lnSpc>
                <a:spcPct val="100000"/>
              </a:lnSpc>
              <a:buNone/>
            </a:pPr>
            <a:r>
              <a:rPr lang="en-US" sz="1600" dirty="0"/>
              <a:t> </a:t>
            </a:r>
          </a:p>
          <a:p>
            <a:endParaRPr lang="en-US" dirty="0"/>
          </a:p>
        </p:txBody>
      </p:sp>
      <p:sp>
        <p:nvSpPr>
          <p:cNvPr id="4" name="Slide Number Placeholder 3">
            <a:extLst>
              <a:ext uri="{FF2B5EF4-FFF2-40B4-BE49-F238E27FC236}">
                <a16:creationId xmlns:a16="http://schemas.microsoft.com/office/drawing/2014/main" id="{59013D84-E0B2-924B-A4BA-1CCAA62BB64E}"/>
              </a:ext>
            </a:extLst>
          </p:cNvPr>
          <p:cNvSpPr>
            <a:spLocks noGrp="1"/>
          </p:cNvSpPr>
          <p:nvPr>
            <p:ph type="sldNum" sz="quarter" idx="14"/>
          </p:nvPr>
        </p:nvSpPr>
        <p:spPr/>
        <p:txBody>
          <a:bodyPr/>
          <a:lstStyle/>
          <a:p>
            <a:pPr>
              <a:defRPr/>
            </a:pPr>
            <a:fld id="{20562323-3F84-42F1-8D6D-B89F88827A43}" type="slidenum">
              <a:rPr lang="en-US" altLang="en-US" smtClean="0"/>
              <a:pPr>
                <a:defRPr/>
              </a:pPr>
              <a:t>38</a:t>
            </a:fld>
            <a:endParaRPr lang="en-US" altLang="en-US" dirty="0"/>
          </a:p>
        </p:txBody>
      </p:sp>
    </p:spTree>
    <p:extLst>
      <p:ext uri="{BB962C8B-B14F-4D97-AF65-F5344CB8AC3E}">
        <p14:creationId xmlns:p14="http://schemas.microsoft.com/office/powerpoint/2010/main" val="2424866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62679"/>
            <a:ext cx="10515600" cy="1276350"/>
          </a:xfrm>
        </p:spPr>
        <p:txBody>
          <a:bodyPr>
            <a:noAutofit/>
          </a:bodyPr>
          <a:lstStyle/>
          <a:p>
            <a:r>
              <a:rPr lang="en-US" sz="3600" dirty="0"/>
              <a:t>Background:</a:t>
            </a:r>
            <a:br>
              <a:rPr lang="en-US" dirty="0"/>
            </a:br>
            <a:r>
              <a:rPr lang="en-US" sz="3200" dirty="0"/>
              <a:t>Post-Retirement Needs and Risks Committee</a:t>
            </a:r>
          </a:p>
        </p:txBody>
      </p:sp>
      <p:sp>
        <p:nvSpPr>
          <p:cNvPr id="3" name="Content Placeholder 2"/>
          <p:cNvSpPr>
            <a:spLocks noGrp="1"/>
          </p:cNvSpPr>
          <p:nvPr>
            <p:ph sz="quarter" idx="12"/>
          </p:nvPr>
        </p:nvSpPr>
        <p:spPr>
          <a:xfrm>
            <a:off x="838200" y="1778242"/>
            <a:ext cx="10515600" cy="4213225"/>
          </a:xfrm>
        </p:spPr>
        <p:txBody>
          <a:bodyPr>
            <a:noAutofit/>
          </a:bodyPr>
          <a:lstStyle/>
          <a:p>
            <a:pPr>
              <a:spcBef>
                <a:spcPts val="1200"/>
              </a:spcBef>
            </a:pPr>
            <a:r>
              <a:rPr lang="en-US" sz="2200" dirty="0"/>
              <a:t>Society of Actuaries post-retirement risk research</a:t>
            </a:r>
          </a:p>
          <a:p>
            <a:pPr lvl="1">
              <a:spcBef>
                <a:spcPts val="1200"/>
              </a:spcBef>
            </a:pPr>
            <a:r>
              <a:rPr lang="en-US" sz="1800" dirty="0"/>
              <a:t>Over 25 years of work</a:t>
            </a:r>
          </a:p>
          <a:p>
            <a:pPr lvl="1">
              <a:spcBef>
                <a:spcPts val="1200"/>
              </a:spcBef>
            </a:pPr>
            <a:r>
              <a:rPr lang="en-US" sz="1800" dirty="0"/>
              <a:t>Members from many disciplines of retirement expertise</a:t>
            </a:r>
          </a:p>
          <a:p>
            <a:pPr>
              <a:spcBef>
                <a:spcPts val="1200"/>
              </a:spcBef>
            </a:pPr>
            <a:r>
              <a:rPr lang="en-US" sz="2200" dirty="0"/>
              <a:t>Overall program goal: Understand and improve post-retirement risk management</a:t>
            </a:r>
          </a:p>
          <a:p>
            <a:pPr>
              <a:spcBef>
                <a:spcPts val="1200"/>
              </a:spcBef>
            </a:pPr>
            <a:r>
              <a:rPr lang="en-US" sz="2200" dirty="0"/>
              <a:t>Have focused on change during retirement and all periods of retirement</a:t>
            </a:r>
          </a:p>
          <a:p>
            <a:pPr>
              <a:spcBef>
                <a:spcPts val="1200"/>
              </a:spcBef>
            </a:pPr>
            <a:r>
              <a:rPr lang="en-US" sz="2200" dirty="0"/>
              <a:t>Recently focused on late-in-life</a:t>
            </a:r>
          </a:p>
          <a:p>
            <a:pPr>
              <a:spcBef>
                <a:spcPts val="1200"/>
              </a:spcBef>
            </a:pPr>
            <a:r>
              <a:rPr lang="en-US" sz="2200" dirty="0"/>
              <a:t>Late-in-Life Decision Guide</a:t>
            </a:r>
          </a:p>
          <a:p>
            <a:pPr>
              <a:spcBef>
                <a:spcPts val="1200"/>
              </a:spcBef>
            </a:pPr>
            <a:r>
              <a:rPr lang="en-US" sz="2200" dirty="0"/>
              <a:t>Also Late-in-life research</a:t>
            </a:r>
          </a:p>
          <a:p>
            <a:pPr>
              <a:spcBef>
                <a:spcPts val="1200"/>
              </a:spcBef>
            </a:pPr>
            <a:endParaRPr lang="en-US" sz="2200" dirty="0"/>
          </a:p>
        </p:txBody>
      </p:sp>
      <p:sp>
        <p:nvSpPr>
          <p:cNvPr id="4" name="Slide Number Placeholder 3"/>
          <p:cNvSpPr>
            <a:spLocks noGrp="1"/>
          </p:cNvSpPr>
          <p:nvPr>
            <p:ph type="sldNum" sz="quarter" idx="14"/>
          </p:nvPr>
        </p:nvSpPr>
        <p:spPr>
          <a:prstGeom prst="rect">
            <a:avLst/>
          </a:prstGeom>
        </p:spPr>
        <p:txBody>
          <a:bodyPr/>
          <a:lstStyle/>
          <a:p>
            <a:fld id="{25C4F4D4-6F9F-4101-B420-EAE9BABB75B0}" type="slidenum">
              <a:rPr lang="en-US" smtClean="0"/>
              <a:pPr/>
              <a:t>4</a:t>
            </a:fld>
            <a:endParaRPr lang="en-US" dirty="0"/>
          </a:p>
        </p:txBody>
      </p:sp>
    </p:spTree>
    <p:extLst>
      <p:ext uri="{BB962C8B-B14F-4D97-AF65-F5344CB8AC3E}">
        <p14:creationId xmlns:p14="http://schemas.microsoft.com/office/powerpoint/2010/main" val="39780034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CE4E14-D305-2645-8287-125B30B873A3}"/>
              </a:ext>
            </a:extLst>
          </p:cNvPr>
          <p:cNvSpPr>
            <a:spLocks noGrp="1"/>
          </p:cNvSpPr>
          <p:nvPr>
            <p:ph type="title"/>
          </p:nvPr>
        </p:nvSpPr>
        <p:spPr>
          <a:xfrm>
            <a:off x="838200" y="333375"/>
            <a:ext cx="10515600" cy="1125970"/>
          </a:xfrm>
        </p:spPr>
        <p:txBody>
          <a:bodyPr/>
          <a:lstStyle/>
          <a:p>
            <a:r>
              <a:rPr lang="en-US" sz="3600" dirty="0"/>
              <a:t>SOA Late-in-Life Research: Background for Decision Guide</a:t>
            </a:r>
          </a:p>
        </p:txBody>
      </p:sp>
      <p:sp>
        <p:nvSpPr>
          <p:cNvPr id="3" name="Content Placeholder 2">
            <a:extLst>
              <a:ext uri="{FF2B5EF4-FFF2-40B4-BE49-F238E27FC236}">
                <a16:creationId xmlns:a16="http://schemas.microsoft.com/office/drawing/2014/main" id="{0477200C-097F-B34F-9D47-5BD664FCB639}"/>
              </a:ext>
            </a:extLst>
          </p:cNvPr>
          <p:cNvSpPr>
            <a:spLocks noGrp="1"/>
          </p:cNvSpPr>
          <p:nvPr>
            <p:ph sz="quarter" idx="12"/>
          </p:nvPr>
        </p:nvSpPr>
        <p:spPr>
          <a:xfrm>
            <a:off x="838200" y="1344139"/>
            <a:ext cx="10515600" cy="4213225"/>
          </a:xfrm>
        </p:spPr>
        <p:txBody>
          <a:bodyPr/>
          <a:lstStyle/>
          <a:p>
            <a:pPr marL="0" indent="0">
              <a:buNone/>
            </a:pPr>
            <a:r>
              <a:rPr lang="en-US" sz="2400" dirty="0"/>
              <a:t>Followed up research at earlier stages of retirement</a:t>
            </a:r>
          </a:p>
          <a:p>
            <a:pPr marL="0" indent="0">
              <a:buNone/>
            </a:pPr>
            <a:r>
              <a:rPr lang="en-US" sz="2400" dirty="0"/>
              <a:t>Components of research</a:t>
            </a:r>
          </a:p>
          <a:p>
            <a:r>
              <a:rPr lang="en-US" sz="2400" dirty="0"/>
              <a:t>Preliminary phase: SOA Conversation about late-in-life issues/identification of challenges + preliminary interviews</a:t>
            </a:r>
          </a:p>
          <a:p>
            <a:r>
              <a:rPr lang="en-US" sz="2400" dirty="0"/>
              <a:t>In-depth Interviews  </a:t>
            </a:r>
          </a:p>
          <a:p>
            <a:r>
              <a:rPr lang="en-US" sz="2400" dirty="0"/>
              <a:t>Telephone survey of individuals age 85+ </a:t>
            </a:r>
          </a:p>
          <a:p>
            <a:r>
              <a:rPr lang="en-US" sz="2400" dirty="0"/>
              <a:t>On-line survey of adult children of 85+ </a:t>
            </a:r>
          </a:p>
          <a:p>
            <a:r>
              <a:rPr lang="en-US" sz="2400" dirty="0"/>
              <a:t>Cognitive decline on-line conversation </a:t>
            </a:r>
          </a:p>
          <a:p>
            <a:pPr marL="0" indent="0">
              <a:buNone/>
            </a:pPr>
            <a:r>
              <a:rPr lang="en-US" sz="2400" dirty="0"/>
              <a:t>Consolidated report on findings </a:t>
            </a:r>
          </a:p>
          <a:p>
            <a:pPr marL="0" indent="0">
              <a:buNone/>
            </a:pPr>
            <a:r>
              <a:rPr lang="en-US" sz="1400" dirty="0"/>
              <a:t>NOTE: LIST OF REFERENCES INCLUDING OUTSIDE PAPERS IN APPENDIX</a:t>
            </a:r>
          </a:p>
          <a:p>
            <a:pPr lvl="1"/>
            <a:endParaRPr lang="en-US" sz="1400" dirty="0"/>
          </a:p>
          <a:p>
            <a:endParaRPr lang="en-US" sz="2000" dirty="0"/>
          </a:p>
          <a:p>
            <a:endParaRPr lang="en-US" sz="2400" dirty="0"/>
          </a:p>
          <a:p>
            <a:endParaRPr lang="en-US" dirty="0"/>
          </a:p>
        </p:txBody>
      </p:sp>
      <p:sp>
        <p:nvSpPr>
          <p:cNvPr id="4" name="Slide Number Placeholder 3">
            <a:extLst>
              <a:ext uri="{FF2B5EF4-FFF2-40B4-BE49-F238E27FC236}">
                <a16:creationId xmlns:a16="http://schemas.microsoft.com/office/drawing/2014/main" id="{43B9C43A-93D0-8045-AF2F-1C4EC2B8A775}"/>
              </a:ext>
            </a:extLst>
          </p:cNvPr>
          <p:cNvSpPr>
            <a:spLocks noGrp="1"/>
          </p:cNvSpPr>
          <p:nvPr>
            <p:ph type="sldNum" sz="quarter" idx="14"/>
          </p:nvPr>
        </p:nvSpPr>
        <p:spPr/>
        <p:txBody>
          <a:bodyPr/>
          <a:lstStyle/>
          <a:p>
            <a:pPr>
              <a:defRPr/>
            </a:pPr>
            <a:fld id="{20562323-3F84-42F1-8D6D-B89F88827A43}" type="slidenum">
              <a:rPr lang="en-US" altLang="en-US" smtClean="0"/>
              <a:pPr>
                <a:defRPr/>
              </a:pPr>
              <a:t>5</a:t>
            </a:fld>
            <a:endParaRPr lang="en-US" altLang="en-US" dirty="0"/>
          </a:p>
        </p:txBody>
      </p:sp>
    </p:spTree>
    <p:extLst>
      <p:ext uri="{BB962C8B-B14F-4D97-AF65-F5344CB8AC3E}">
        <p14:creationId xmlns:p14="http://schemas.microsoft.com/office/powerpoint/2010/main" val="178556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C8A098-6C54-ADAB-6A3E-0724CDEF3BE3}"/>
              </a:ext>
            </a:extLst>
          </p:cNvPr>
          <p:cNvSpPr/>
          <p:nvPr/>
        </p:nvSpPr>
        <p:spPr>
          <a:xfrm>
            <a:off x="4108537" y="2329842"/>
            <a:ext cx="4058433" cy="31189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FE096C9-B950-3644-8A7A-FBA28CEF4C6C}"/>
              </a:ext>
            </a:extLst>
          </p:cNvPr>
          <p:cNvSpPr>
            <a:spLocks noGrp="1"/>
          </p:cNvSpPr>
          <p:nvPr>
            <p:ph type="title"/>
          </p:nvPr>
        </p:nvSpPr>
        <p:spPr>
          <a:xfrm>
            <a:off x="810492" y="333375"/>
            <a:ext cx="10515600" cy="1107498"/>
          </a:xfrm>
        </p:spPr>
        <p:txBody>
          <a:bodyPr/>
          <a:lstStyle/>
          <a:p>
            <a:r>
              <a:rPr lang="en-US" sz="3600" dirty="0"/>
              <a:t>Big Picture/Context  -- As We Age</a:t>
            </a:r>
          </a:p>
        </p:txBody>
      </p:sp>
      <p:sp>
        <p:nvSpPr>
          <p:cNvPr id="3" name="Content Placeholder 2">
            <a:extLst>
              <a:ext uri="{FF2B5EF4-FFF2-40B4-BE49-F238E27FC236}">
                <a16:creationId xmlns:a16="http://schemas.microsoft.com/office/drawing/2014/main" id="{D4258994-FD76-7241-B648-28C76D71B1F4}"/>
              </a:ext>
            </a:extLst>
          </p:cNvPr>
          <p:cNvSpPr>
            <a:spLocks noGrp="1"/>
          </p:cNvSpPr>
          <p:nvPr>
            <p:ph sz="quarter" idx="12"/>
          </p:nvPr>
        </p:nvSpPr>
        <p:spPr>
          <a:xfrm>
            <a:off x="838200" y="1316434"/>
            <a:ext cx="10515600" cy="1107498"/>
          </a:xfrm>
        </p:spPr>
        <p:txBody>
          <a:bodyPr/>
          <a:lstStyle/>
          <a:p>
            <a:r>
              <a:rPr lang="en-US" sz="2200" dirty="0"/>
              <a:t>Things change during retirement</a:t>
            </a:r>
          </a:p>
          <a:p>
            <a:r>
              <a:rPr lang="en-US" sz="2200" dirty="0"/>
              <a:t>Think of three periods </a:t>
            </a:r>
          </a:p>
        </p:txBody>
      </p:sp>
      <p:sp>
        <p:nvSpPr>
          <p:cNvPr id="4" name="Slide Number Placeholder 3">
            <a:extLst>
              <a:ext uri="{FF2B5EF4-FFF2-40B4-BE49-F238E27FC236}">
                <a16:creationId xmlns:a16="http://schemas.microsoft.com/office/drawing/2014/main" id="{46B2DF2C-23AB-4C27-81CD-2230815A9A3B}"/>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6</a:t>
            </a:fld>
            <a:endParaRPr lang="en-US" altLang="en-US" dirty="0"/>
          </a:p>
        </p:txBody>
      </p:sp>
      <p:cxnSp>
        <p:nvCxnSpPr>
          <p:cNvPr id="6" name="Straight Arrow Connector 5">
            <a:extLst>
              <a:ext uri="{FF2B5EF4-FFF2-40B4-BE49-F238E27FC236}">
                <a16:creationId xmlns:a16="http://schemas.microsoft.com/office/drawing/2014/main" id="{E5FA2235-2574-4EDE-D633-A0594458A975}"/>
              </a:ext>
            </a:extLst>
          </p:cNvPr>
          <p:cNvCxnSpPr>
            <a:cxnSpLocks/>
          </p:cNvCxnSpPr>
          <p:nvPr/>
        </p:nvCxnSpPr>
        <p:spPr>
          <a:xfrm>
            <a:off x="426720" y="3632551"/>
            <a:ext cx="11338560" cy="0"/>
          </a:xfrm>
          <a:prstGeom prst="straightConnector1">
            <a:avLst/>
          </a:prstGeom>
          <a:ln w="3810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56E6A65-442A-8B36-8D9A-C31E65C517B1}"/>
              </a:ext>
            </a:extLst>
          </p:cNvPr>
          <p:cNvSpPr txBox="1"/>
          <p:nvPr/>
        </p:nvSpPr>
        <p:spPr>
          <a:xfrm>
            <a:off x="1239717" y="2775089"/>
            <a:ext cx="2023685" cy="461665"/>
          </a:xfrm>
          <a:prstGeom prst="rect">
            <a:avLst/>
          </a:prstGeom>
          <a:noFill/>
        </p:spPr>
        <p:txBody>
          <a:bodyPr wrap="none" rtlCol="0">
            <a:spAutoFit/>
          </a:bodyPr>
          <a:lstStyle/>
          <a:p>
            <a:r>
              <a:rPr lang="en-US" sz="2400" dirty="0"/>
              <a:t>No Limitations</a:t>
            </a:r>
          </a:p>
        </p:txBody>
      </p:sp>
      <p:sp>
        <p:nvSpPr>
          <p:cNvPr id="8" name="TextBox 7">
            <a:extLst>
              <a:ext uri="{FF2B5EF4-FFF2-40B4-BE49-F238E27FC236}">
                <a16:creationId xmlns:a16="http://schemas.microsoft.com/office/drawing/2014/main" id="{BC880473-9A96-446C-05DB-6FBA45D8866D}"/>
              </a:ext>
            </a:extLst>
          </p:cNvPr>
          <p:cNvSpPr txBox="1"/>
          <p:nvPr/>
        </p:nvSpPr>
        <p:spPr>
          <a:xfrm>
            <a:off x="4624032" y="2775089"/>
            <a:ext cx="2943935" cy="461665"/>
          </a:xfrm>
          <a:prstGeom prst="rect">
            <a:avLst/>
          </a:prstGeom>
          <a:noFill/>
        </p:spPr>
        <p:txBody>
          <a:bodyPr wrap="none" rtlCol="0">
            <a:spAutoFit/>
          </a:bodyPr>
          <a:lstStyle/>
          <a:p>
            <a:pPr algn="ctr"/>
            <a:r>
              <a:rPr lang="en-US" sz="2400" dirty="0"/>
              <a:t>Moderate Limitations</a:t>
            </a:r>
          </a:p>
        </p:txBody>
      </p:sp>
      <p:sp>
        <p:nvSpPr>
          <p:cNvPr id="9" name="TextBox 8">
            <a:extLst>
              <a:ext uri="{FF2B5EF4-FFF2-40B4-BE49-F238E27FC236}">
                <a16:creationId xmlns:a16="http://schemas.microsoft.com/office/drawing/2014/main" id="{2BE674F2-4BA6-9C2D-364D-5B037CE99EA9}"/>
              </a:ext>
            </a:extLst>
          </p:cNvPr>
          <p:cNvSpPr txBox="1"/>
          <p:nvPr/>
        </p:nvSpPr>
        <p:spPr>
          <a:xfrm>
            <a:off x="8750244" y="2775089"/>
            <a:ext cx="2380395" cy="461665"/>
          </a:xfrm>
          <a:prstGeom prst="rect">
            <a:avLst/>
          </a:prstGeom>
          <a:noFill/>
        </p:spPr>
        <p:txBody>
          <a:bodyPr wrap="none" rtlCol="0">
            <a:spAutoFit/>
          </a:bodyPr>
          <a:lstStyle/>
          <a:p>
            <a:pPr algn="r"/>
            <a:r>
              <a:rPr lang="en-US" sz="2400" dirty="0"/>
              <a:t>Major Limitations</a:t>
            </a:r>
          </a:p>
        </p:txBody>
      </p:sp>
      <p:sp>
        <p:nvSpPr>
          <p:cNvPr id="10" name="TextBox 9">
            <a:extLst>
              <a:ext uri="{FF2B5EF4-FFF2-40B4-BE49-F238E27FC236}">
                <a16:creationId xmlns:a16="http://schemas.microsoft.com/office/drawing/2014/main" id="{7FE829DA-5603-9970-F761-54B695DE7495}"/>
              </a:ext>
            </a:extLst>
          </p:cNvPr>
          <p:cNvSpPr txBox="1"/>
          <p:nvPr/>
        </p:nvSpPr>
        <p:spPr>
          <a:xfrm>
            <a:off x="697079" y="4028349"/>
            <a:ext cx="3108960" cy="1200329"/>
          </a:xfrm>
          <a:prstGeom prst="rect">
            <a:avLst/>
          </a:prstGeom>
          <a:noFill/>
        </p:spPr>
        <p:txBody>
          <a:bodyPr wrap="square" rtlCol="0">
            <a:spAutoFit/>
          </a:bodyPr>
          <a:lstStyle/>
          <a:p>
            <a:pPr algn="ctr"/>
            <a:r>
              <a:rPr lang="en-US" sz="2400" dirty="0"/>
              <a:t>Enjoy life and build a platform for future</a:t>
            </a:r>
          </a:p>
        </p:txBody>
      </p:sp>
      <p:sp>
        <p:nvSpPr>
          <p:cNvPr id="11" name="TextBox 10">
            <a:extLst>
              <a:ext uri="{FF2B5EF4-FFF2-40B4-BE49-F238E27FC236}">
                <a16:creationId xmlns:a16="http://schemas.microsoft.com/office/drawing/2014/main" id="{B911938C-11B5-8BA3-37C2-B2CE3D1A5110}"/>
              </a:ext>
            </a:extLst>
          </p:cNvPr>
          <p:cNvSpPr txBox="1"/>
          <p:nvPr/>
        </p:nvSpPr>
        <p:spPr>
          <a:xfrm>
            <a:off x="4541520" y="4028349"/>
            <a:ext cx="3108960" cy="1200329"/>
          </a:xfrm>
          <a:prstGeom prst="rect">
            <a:avLst/>
          </a:prstGeom>
          <a:noFill/>
        </p:spPr>
        <p:txBody>
          <a:bodyPr wrap="square" rtlCol="0">
            <a:spAutoFit/>
          </a:bodyPr>
          <a:lstStyle/>
          <a:p>
            <a:pPr algn="ctr"/>
            <a:r>
              <a:rPr lang="en-US" sz="2400" dirty="0"/>
              <a:t>Learn to cope with limitations and do as much as you can</a:t>
            </a:r>
          </a:p>
        </p:txBody>
      </p:sp>
      <p:sp>
        <p:nvSpPr>
          <p:cNvPr id="12" name="TextBox 11">
            <a:extLst>
              <a:ext uri="{FF2B5EF4-FFF2-40B4-BE49-F238E27FC236}">
                <a16:creationId xmlns:a16="http://schemas.microsoft.com/office/drawing/2014/main" id="{7A219FE4-333A-F5CC-735B-7C06BE88825F}"/>
              </a:ext>
            </a:extLst>
          </p:cNvPr>
          <p:cNvSpPr txBox="1"/>
          <p:nvPr/>
        </p:nvSpPr>
        <p:spPr>
          <a:xfrm>
            <a:off x="8385961" y="4029874"/>
            <a:ext cx="3108960" cy="830997"/>
          </a:xfrm>
          <a:prstGeom prst="rect">
            <a:avLst/>
          </a:prstGeom>
          <a:noFill/>
        </p:spPr>
        <p:txBody>
          <a:bodyPr wrap="square" rtlCol="0">
            <a:spAutoFit/>
          </a:bodyPr>
          <a:lstStyle/>
          <a:p>
            <a:pPr algn="ctr"/>
            <a:r>
              <a:rPr lang="en-US" sz="2400" dirty="0"/>
              <a:t>Engage the support platform</a:t>
            </a:r>
          </a:p>
        </p:txBody>
      </p:sp>
    </p:spTree>
    <p:extLst>
      <p:ext uri="{BB962C8B-B14F-4D97-AF65-F5344CB8AC3E}">
        <p14:creationId xmlns:p14="http://schemas.microsoft.com/office/powerpoint/2010/main" val="2218097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096C9-B950-3644-8A7A-FBA28CEF4C6C}"/>
              </a:ext>
            </a:extLst>
          </p:cNvPr>
          <p:cNvSpPr>
            <a:spLocks noGrp="1"/>
          </p:cNvSpPr>
          <p:nvPr>
            <p:ph type="title"/>
          </p:nvPr>
        </p:nvSpPr>
        <p:spPr>
          <a:xfrm>
            <a:off x="810492" y="333375"/>
            <a:ext cx="10515600" cy="1107498"/>
          </a:xfrm>
        </p:spPr>
        <p:txBody>
          <a:bodyPr/>
          <a:lstStyle/>
          <a:p>
            <a:r>
              <a:rPr lang="en-US" sz="3600" dirty="0"/>
              <a:t>Big Picture/Context – As We Age</a:t>
            </a:r>
          </a:p>
        </p:txBody>
      </p:sp>
      <p:sp>
        <p:nvSpPr>
          <p:cNvPr id="4" name="Slide Number Placeholder 3">
            <a:extLst>
              <a:ext uri="{FF2B5EF4-FFF2-40B4-BE49-F238E27FC236}">
                <a16:creationId xmlns:a16="http://schemas.microsoft.com/office/drawing/2014/main" id="{46B2DF2C-23AB-4C27-81CD-2230815A9A3B}"/>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7</a:t>
            </a:fld>
            <a:endParaRPr lang="en-US" altLang="en-US" dirty="0"/>
          </a:p>
        </p:txBody>
      </p:sp>
      <p:graphicFrame>
        <p:nvGraphicFramePr>
          <p:cNvPr id="7" name="Table 8">
            <a:extLst>
              <a:ext uri="{FF2B5EF4-FFF2-40B4-BE49-F238E27FC236}">
                <a16:creationId xmlns:a16="http://schemas.microsoft.com/office/drawing/2014/main" id="{FCBF6B0E-55FB-2E69-786E-0546A070CABE}"/>
              </a:ext>
            </a:extLst>
          </p:cNvPr>
          <p:cNvGraphicFramePr>
            <a:graphicFrameLocks noGrp="1"/>
          </p:cNvGraphicFramePr>
          <p:nvPr>
            <p:extLst>
              <p:ext uri="{D42A27DB-BD31-4B8C-83A1-F6EECF244321}">
                <p14:modId xmlns:p14="http://schemas.microsoft.com/office/powerpoint/2010/main" val="2302913722"/>
              </p:ext>
            </p:extLst>
          </p:nvPr>
        </p:nvGraphicFramePr>
        <p:xfrm>
          <a:off x="838199" y="1313983"/>
          <a:ext cx="10543309" cy="4084735"/>
        </p:xfrm>
        <a:graphic>
          <a:graphicData uri="http://schemas.openxmlformats.org/drawingml/2006/table">
            <a:tbl>
              <a:tblPr firstRow="1" bandRow="1">
                <a:tableStyleId>{5C22544A-7EE6-4342-B048-85BDC9FD1C3A}</a:tableStyleId>
              </a:tblPr>
              <a:tblGrid>
                <a:gridCol w="2706667">
                  <a:extLst>
                    <a:ext uri="{9D8B030D-6E8A-4147-A177-3AD203B41FA5}">
                      <a16:colId xmlns:a16="http://schemas.microsoft.com/office/drawing/2014/main" val="1753962946"/>
                    </a:ext>
                  </a:extLst>
                </a:gridCol>
                <a:gridCol w="7836642">
                  <a:extLst>
                    <a:ext uri="{9D8B030D-6E8A-4147-A177-3AD203B41FA5}">
                      <a16:colId xmlns:a16="http://schemas.microsoft.com/office/drawing/2014/main" val="2513809073"/>
                    </a:ext>
                  </a:extLst>
                </a:gridCol>
              </a:tblGrid>
              <a:tr h="427135">
                <a:tc>
                  <a:txBody>
                    <a:bodyPr/>
                    <a:lstStyle/>
                    <a:p>
                      <a:r>
                        <a:rPr lang="en-US" dirty="0"/>
                        <a:t>Topic</a:t>
                      </a:r>
                    </a:p>
                  </a:txBody>
                  <a:tcPr/>
                </a:tc>
                <a:tc>
                  <a:txBody>
                    <a:bodyPr/>
                    <a:lstStyle/>
                    <a:p>
                      <a:r>
                        <a:rPr lang="en-US" dirty="0"/>
                        <a:t>Considerations</a:t>
                      </a:r>
                    </a:p>
                  </a:txBody>
                  <a:tcPr/>
                </a:tc>
                <a:extLst>
                  <a:ext uri="{0D108BD9-81ED-4DB2-BD59-A6C34878D82A}">
                    <a16:rowId xmlns:a16="http://schemas.microsoft.com/office/drawing/2014/main" val="50469917"/>
                  </a:ext>
                </a:extLst>
              </a:tr>
              <a:tr h="731520">
                <a:tc>
                  <a:txBody>
                    <a:bodyPr/>
                    <a:lstStyle/>
                    <a:p>
                      <a:r>
                        <a:rPr lang="en-US" b="1" dirty="0"/>
                        <a:t>Law</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A variety of means to protect late-in-life including t</a:t>
                      </a:r>
                      <a:r>
                        <a:rPr lang="en-US" dirty="0"/>
                        <a:t>rusts, powers of attorney, etc.</a:t>
                      </a:r>
                      <a:r>
                        <a:rPr lang="en-US" sz="1800" dirty="0"/>
                        <a:t> Proper legal steps offer a foundation, not a solution. </a:t>
                      </a:r>
                      <a:endParaRPr lang="en-US" dirty="0"/>
                    </a:p>
                  </a:txBody>
                  <a:tcPr/>
                </a:tc>
                <a:extLst>
                  <a:ext uri="{0D108BD9-81ED-4DB2-BD59-A6C34878D82A}">
                    <a16:rowId xmlns:a16="http://schemas.microsoft.com/office/drawing/2014/main" val="565481313"/>
                  </a:ext>
                </a:extLst>
              </a:tr>
              <a:tr h="731520">
                <a:tc>
                  <a:txBody>
                    <a:bodyPr/>
                    <a:lstStyle/>
                    <a:p>
                      <a:r>
                        <a:rPr lang="en-US" b="1" dirty="0"/>
                        <a:t>Health</a:t>
                      </a:r>
                    </a:p>
                  </a:txBody>
                  <a:tcPr/>
                </a:tc>
                <a:tc>
                  <a:txBody>
                    <a:bodyPr/>
                    <a:lstStyle/>
                    <a:p>
                      <a:r>
                        <a:rPr lang="en-US" sz="1800" dirty="0"/>
                        <a:t>As limitations increase, more help is needed to deal with new situations.</a:t>
                      </a:r>
                      <a:endParaRPr lang="en-US" dirty="0"/>
                    </a:p>
                  </a:txBody>
                  <a:tcPr/>
                </a:tc>
                <a:extLst>
                  <a:ext uri="{0D108BD9-81ED-4DB2-BD59-A6C34878D82A}">
                    <a16:rowId xmlns:a16="http://schemas.microsoft.com/office/drawing/2014/main" val="2172963890"/>
                  </a:ext>
                </a:extLst>
              </a:tr>
              <a:tr h="731520">
                <a:tc>
                  <a:txBody>
                    <a:bodyPr/>
                    <a:lstStyle/>
                    <a:p>
                      <a:r>
                        <a:rPr lang="en-US" b="1" dirty="0"/>
                        <a:t>Cognitive Decline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Cognitive decline changes everything. Some individuals work to hide cognitive decline, some are willing to plan for it, and others are not.</a:t>
                      </a:r>
                    </a:p>
                  </a:txBody>
                  <a:tcPr/>
                </a:tc>
                <a:extLst>
                  <a:ext uri="{0D108BD9-81ED-4DB2-BD59-A6C34878D82A}">
                    <a16:rowId xmlns:a16="http://schemas.microsoft.com/office/drawing/2014/main" val="644011612"/>
                  </a:ext>
                </a:extLst>
              </a:tr>
              <a:tr h="731520">
                <a:tc>
                  <a:txBody>
                    <a:bodyPr/>
                    <a:lstStyle/>
                    <a:p>
                      <a:r>
                        <a:rPr lang="en-US" b="1" dirty="0"/>
                        <a:t>Finances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For some there is no change in financial management linked to age.  For others, assistance will be necessary.</a:t>
                      </a:r>
                    </a:p>
                  </a:txBody>
                  <a:tcPr/>
                </a:tc>
                <a:extLst>
                  <a:ext uri="{0D108BD9-81ED-4DB2-BD59-A6C34878D82A}">
                    <a16:rowId xmlns:a16="http://schemas.microsoft.com/office/drawing/2014/main" val="1453984123"/>
                  </a:ext>
                </a:extLst>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Social Engagement and Support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People in assisted living need extensive help, primarily from family. Family and other supports are more important with more limitations.</a:t>
                      </a:r>
                      <a:endParaRPr lang="en-US" dirty="0"/>
                    </a:p>
                  </a:txBody>
                  <a:tcPr/>
                </a:tc>
                <a:extLst>
                  <a:ext uri="{0D108BD9-81ED-4DB2-BD59-A6C34878D82A}">
                    <a16:rowId xmlns:a16="http://schemas.microsoft.com/office/drawing/2014/main" val="804868179"/>
                  </a:ext>
                </a:extLst>
              </a:tr>
            </a:tbl>
          </a:graphicData>
        </a:graphic>
      </p:graphicFrame>
    </p:spTree>
    <p:extLst>
      <p:ext uri="{BB962C8B-B14F-4D97-AF65-F5344CB8AC3E}">
        <p14:creationId xmlns:p14="http://schemas.microsoft.com/office/powerpoint/2010/main" val="1141896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E9C8A098-6C54-ADAB-6A3E-0724CDEF3BE3}"/>
              </a:ext>
            </a:extLst>
          </p:cNvPr>
          <p:cNvSpPr/>
          <p:nvPr/>
        </p:nvSpPr>
        <p:spPr>
          <a:xfrm>
            <a:off x="4108537" y="2329842"/>
            <a:ext cx="4058433" cy="3118978"/>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2" name="Title 1">
            <a:extLst>
              <a:ext uri="{FF2B5EF4-FFF2-40B4-BE49-F238E27FC236}">
                <a16:creationId xmlns:a16="http://schemas.microsoft.com/office/drawing/2014/main" id="{2FE096C9-B950-3644-8A7A-FBA28CEF4C6C}"/>
              </a:ext>
            </a:extLst>
          </p:cNvPr>
          <p:cNvSpPr>
            <a:spLocks noGrp="1"/>
          </p:cNvSpPr>
          <p:nvPr>
            <p:ph type="title"/>
          </p:nvPr>
        </p:nvSpPr>
        <p:spPr>
          <a:xfrm>
            <a:off x="810492" y="333375"/>
            <a:ext cx="10515600" cy="1107498"/>
          </a:xfrm>
        </p:spPr>
        <p:txBody>
          <a:bodyPr/>
          <a:lstStyle/>
          <a:p>
            <a:r>
              <a:rPr lang="en-US" sz="3600" dirty="0"/>
              <a:t>Big Picture/Context  -- Technology As We Age</a:t>
            </a:r>
          </a:p>
        </p:txBody>
      </p:sp>
      <p:sp>
        <p:nvSpPr>
          <p:cNvPr id="3" name="Content Placeholder 2">
            <a:extLst>
              <a:ext uri="{FF2B5EF4-FFF2-40B4-BE49-F238E27FC236}">
                <a16:creationId xmlns:a16="http://schemas.microsoft.com/office/drawing/2014/main" id="{D4258994-FD76-7241-B648-28C76D71B1F4}"/>
              </a:ext>
            </a:extLst>
          </p:cNvPr>
          <p:cNvSpPr>
            <a:spLocks noGrp="1"/>
          </p:cNvSpPr>
          <p:nvPr>
            <p:ph sz="quarter" idx="12"/>
          </p:nvPr>
        </p:nvSpPr>
        <p:spPr>
          <a:xfrm>
            <a:off x="838200" y="1316434"/>
            <a:ext cx="10515600" cy="1107498"/>
          </a:xfrm>
        </p:spPr>
        <p:txBody>
          <a:bodyPr/>
          <a:lstStyle/>
          <a:p>
            <a:r>
              <a:rPr lang="en-US" sz="2200" dirty="0"/>
              <a:t>Our need for and ability to use technology changes as we age</a:t>
            </a:r>
          </a:p>
          <a:p>
            <a:r>
              <a:rPr lang="en-US" sz="2200" dirty="0"/>
              <a:t>Example:  Telephone – my mother was unable to use telephone when she developed major limitations</a:t>
            </a:r>
          </a:p>
        </p:txBody>
      </p:sp>
      <p:sp>
        <p:nvSpPr>
          <p:cNvPr id="4" name="Slide Number Placeholder 3">
            <a:extLst>
              <a:ext uri="{FF2B5EF4-FFF2-40B4-BE49-F238E27FC236}">
                <a16:creationId xmlns:a16="http://schemas.microsoft.com/office/drawing/2014/main" id="{46B2DF2C-23AB-4C27-81CD-2230815A9A3B}"/>
              </a:ext>
            </a:extLst>
          </p:cNvPr>
          <p:cNvSpPr>
            <a:spLocks noGrp="1"/>
          </p:cNvSpPr>
          <p:nvPr>
            <p:ph type="sldNum" sz="quarter" idx="14"/>
          </p:nvPr>
        </p:nvSpPr>
        <p:spPr>
          <a:xfrm>
            <a:off x="10943167" y="6397626"/>
            <a:ext cx="821267" cy="365125"/>
          </a:xfrm>
        </p:spPr>
        <p:txBody>
          <a:bodyPr/>
          <a:lstStyle/>
          <a:p>
            <a:pPr>
              <a:defRPr/>
            </a:pPr>
            <a:fld id="{20562323-3F84-42F1-8D6D-B89F88827A43}" type="slidenum">
              <a:rPr lang="en-US" altLang="en-US" smtClean="0"/>
              <a:pPr>
                <a:defRPr/>
              </a:pPr>
              <a:t>8</a:t>
            </a:fld>
            <a:endParaRPr lang="en-US" altLang="en-US" dirty="0"/>
          </a:p>
        </p:txBody>
      </p:sp>
      <p:cxnSp>
        <p:nvCxnSpPr>
          <p:cNvPr id="6" name="Straight Arrow Connector 5">
            <a:extLst>
              <a:ext uri="{FF2B5EF4-FFF2-40B4-BE49-F238E27FC236}">
                <a16:creationId xmlns:a16="http://schemas.microsoft.com/office/drawing/2014/main" id="{E5FA2235-2574-4EDE-D633-A0594458A975}"/>
              </a:ext>
            </a:extLst>
          </p:cNvPr>
          <p:cNvCxnSpPr>
            <a:cxnSpLocks/>
          </p:cNvCxnSpPr>
          <p:nvPr/>
        </p:nvCxnSpPr>
        <p:spPr>
          <a:xfrm>
            <a:off x="426720" y="3632551"/>
            <a:ext cx="11338560" cy="0"/>
          </a:xfrm>
          <a:prstGeom prst="straightConnector1">
            <a:avLst/>
          </a:prstGeom>
          <a:ln w="38100">
            <a:solidFill>
              <a:schemeClr val="tx2"/>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456E6A65-442A-8B36-8D9A-C31E65C517B1}"/>
              </a:ext>
            </a:extLst>
          </p:cNvPr>
          <p:cNvSpPr txBox="1"/>
          <p:nvPr/>
        </p:nvSpPr>
        <p:spPr>
          <a:xfrm>
            <a:off x="1239717" y="2775089"/>
            <a:ext cx="2023685" cy="461665"/>
          </a:xfrm>
          <a:prstGeom prst="rect">
            <a:avLst/>
          </a:prstGeom>
          <a:noFill/>
        </p:spPr>
        <p:txBody>
          <a:bodyPr wrap="none" rtlCol="0">
            <a:spAutoFit/>
          </a:bodyPr>
          <a:lstStyle/>
          <a:p>
            <a:r>
              <a:rPr lang="en-US" sz="2400" dirty="0"/>
              <a:t>No Limitations</a:t>
            </a:r>
          </a:p>
        </p:txBody>
      </p:sp>
      <p:sp>
        <p:nvSpPr>
          <p:cNvPr id="8" name="TextBox 7">
            <a:extLst>
              <a:ext uri="{FF2B5EF4-FFF2-40B4-BE49-F238E27FC236}">
                <a16:creationId xmlns:a16="http://schemas.microsoft.com/office/drawing/2014/main" id="{BC880473-9A96-446C-05DB-6FBA45D8866D}"/>
              </a:ext>
            </a:extLst>
          </p:cNvPr>
          <p:cNvSpPr txBox="1"/>
          <p:nvPr/>
        </p:nvSpPr>
        <p:spPr>
          <a:xfrm>
            <a:off x="4624032" y="2775089"/>
            <a:ext cx="2943935" cy="461665"/>
          </a:xfrm>
          <a:prstGeom prst="rect">
            <a:avLst/>
          </a:prstGeom>
          <a:noFill/>
        </p:spPr>
        <p:txBody>
          <a:bodyPr wrap="none" rtlCol="0">
            <a:spAutoFit/>
          </a:bodyPr>
          <a:lstStyle/>
          <a:p>
            <a:pPr algn="ctr"/>
            <a:r>
              <a:rPr lang="en-US" sz="2400" dirty="0"/>
              <a:t>Moderate Limitations</a:t>
            </a:r>
          </a:p>
        </p:txBody>
      </p:sp>
      <p:sp>
        <p:nvSpPr>
          <p:cNvPr id="9" name="TextBox 8">
            <a:extLst>
              <a:ext uri="{FF2B5EF4-FFF2-40B4-BE49-F238E27FC236}">
                <a16:creationId xmlns:a16="http://schemas.microsoft.com/office/drawing/2014/main" id="{2BE674F2-4BA6-9C2D-364D-5B037CE99EA9}"/>
              </a:ext>
            </a:extLst>
          </p:cNvPr>
          <p:cNvSpPr txBox="1"/>
          <p:nvPr/>
        </p:nvSpPr>
        <p:spPr>
          <a:xfrm>
            <a:off x="8750244" y="2775089"/>
            <a:ext cx="2380395" cy="461665"/>
          </a:xfrm>
          <a:prstGeom prst="rect">
            <a:avLst/>
          </a:prstGeom>
          <a:noFill/>
        </p:spPr>
        <p:txBody>
          <a:bodyPr wrap="none" rtlCol="0">
            <a:spAutoFit/>
          </a:bodyPr>
          <a:lstStyle/>
          <a:p>
            <a:pPr algn="r"/>
            <a:r>
              <a:rPr lang="en-US" sz="2400" dirty="0"/>
              <a:t>Major Limitations</a:t>
            </a:r>
          </a:p>
        </p:txBody>
      </p:sp>
      <p:sp>
        <p:nvSpPr>
          <p:cNvPr id="10" name="TextBox 9">
            <a:extLst>
              <a:ext uri="{FF2B5EF4-FFF2-40B4-BE49-F238E27FC236}">
                <a16:creationId xmlns:a16="http://schemas.microsoft.com/office/drawing/2014/main" id="{7FE829DA-5603-9970-F761-54B695DE7495}"/>
              </a:ext>
            </a:extLst>
          </p:cNvPr>
          <p:cNvSpPr txBox="1"/>
          <p:nvPr/>
        </p:nvSpPr>
        <p:spPr>
          <a:xfrm>
            <a:off x="697079" y="4028349"/>
            <a:ext cx="3108960" cy="830997"/>
          </a:xfrm>
          <a:prstGeom prst="rect">
            <a:avLst/>
          </a:prstGeom>
          <a:noFill/>
        </p:spPr>
        <p:txBody>
          <a:bodyPr wrap="square" rtlCol="0">
            <a:spAutoFit/>
          </a:bodyPr>
          <a:lstStyle/>
          <a:p>
            <a:pPr algn="ctr"/>
            <a:r>
              <a:rPr lang="en-US" sz="2400" dirty="0"/>
              <a:t>Technology supports us in many ways</a:t>
            </a:r>
          </a:p>
        </p:txBody>
      </p:sp>
      <p:sp>
        <p:nvSpPr>
          <p:cNvPr id="11" name="TextBox 10">
            <a:extLst>
              <a:ext uri="{FF2B5EF4-FFF2-40B4-BE49-F238E27FC236}">
                <a16:creationId xmlns:a16="http://schemas.microsoft.com/office/drawing/2014/main" id="{B911938C-11B5-8BA3-37C2-B2CE3D1A5110}"/>
              </a:ext>
            </a:extLst>
          </p:cNvPr>
          <p:cNvSpPr txBox="1"/>
          <p:nvPr/>
        </p:nvSpPr>
        <p:spPr>
          <a:xfrm>
            <a:off x="4497859" y="3621247"/>
            <a:ext cx="3152621" cy="1569660"/>
          </a:xfrm>
          <a:prstGeom prst="rect">
            <a:avLst/>
          </a:prstGeom>
          <a:noFill/>
        </p:spPr>
        <p:txBody>
          <a:bodyPr wrap="square" rtlCol="0">
            <a:spAutoFit/>
          </a:bodyPr>
          <a:lstStyle/>
          <a:p>
            <a:pPr algn="ctr"/>
            <a:r>
              <a:rPr lang="en-US" sz="2400" dirty="0"/>
              <a:t>Challenges in use of technology and specialized technology can help</a:t>
            </a:r>
          </a:p>
        </p:txBody>
      </p:sp>
      <p:sp>
        <p:nvSpPr>
          <p:cNvPr id="12" name="TextBox 11">
            <a:extLst>
              <a:ext uri="{FF2B5EF4-FFF2-40B4-BE49-F238E27FC236}">
                <a16:creationId xmlns:a16="http://schemas.microsoft.com/office/drawing/2014/main" id="{7A219FE4-333A-F5CC-735B-7C06BE88825F}"/>
              </a:ext>
            </a:extLst>
          </p:cNvPr>
          <p:cNvSpPr txBox="1"/>
          <p:nvPr/>
        </p:nvSpPr>
        <p:spPr>
          <a:xfrm>
            <a:off x="8385961" y="4029874"/>
            <a:ext cx="3108960" cy="1200329"/>
          </a:xfrm>
          <a:prstGeom prst="rect">
            <a:avLst/>
          </a:prstGeom>
          <a:noFill/>
        </p:spPr>
        <p:txBody>
          <a:bodyPr wrap="square" rtlCol="0">
            <a:spAutoFit/>
          </a:bodyPr>
          <a:lstStyle/>
          <a:p>
            <a:pPr algn="ctr"/>
            <a:r>
              <a:rPr lang="en-US" sz="2400" dirty="0"/>
              <a:t>More potential for support system to use specialized tools</a:t>
            </a:r>
          </a:p>
        </p:txBody>
      </p:sp>
    </p:spTree>
    <p:extLst>
      <p:ext uri="{BB962C8B-B14F-4D97-AF65-F5344CB8AC3E}">
        <p14:creationId xmlns:p14="http://schemas.microsoft.com/office/powerpoint/2010/main" val="3897197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6780" y="1313031"/>
            <a:ext cx="8687600" cy="1998881"/>
          </a:xfrm>
        </p:spPr>
        <p:txBody>
          <a:bodyPr rtlCol="0"/>
          <a:lstStyle/>
          <a:p>
            <a:pPr eaLnBrk="1" fontAlgn="auto" hangingPunct="1">
              <a:spcAft>
                <a:spcPts val="0"/>
              </a:spcAft>
              <a:defRPr/>
            </a:pPr>
            <a:r>
              <a:rPr lang="en-US" dirty="0">
                <a:ea typeface="+mj-ea"/>
                <a:cs typeface="+mj-cs"/>
              </a:rPr>
              <a:t>Decision Brief Content </a:t>
            </a:r>
          </a:p>
        </p:txBody>
      </p:sp>
    </p:spTree>
    <p:extLst>
      <p:ext uri="{BB962C8B-B14F-4D97-AF65-F5344CB8AC3E}">
        <p14:creationId xmlns:p14="http://schemas.microsoft.com/office/powerpoint/2010/main" val="4047725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Office Theme">
  <a:themeElements>
    <a:clrScheme name="SOA Brand Colors">
      <a:dk1>
        <a:srgbClr val="000000"/>
      </a:dk1>
      <a:lt1>
        <a:sysClr val="window" lastClr="FFFFFF"/>
      </a:lt1>
      <a:dk2>
        <a:srgbClr val="024D7C"/>
      </a:dk2>
      <a:lt2>
        <a:srgbClr val="BEBBBA"/>
      </a:lt2>
      <a:accent1>
        <a:srgbClr val="77C4D5"/>
      </a:accent1>
      <a:accent2>
        <a:srgbClr val="D23138"/>
      </a:accent2>
      <a:accent3>
        <a:srgbClr val="FDCE07"/>
      </a:accent3>
      <a:accent4>
        <a:srgbClr val="BABF33"/>
      </a:accent4>
      <a:accent5>
        <a:srgbClr val="E27F26"/>
      </a:accent5>
      <a:accent6>
        <a:srgbClr val="000000"/>
      </a:accent6>
      <a:hlink>
        <a:srgbClr val="D23138"/>
      </a:hlink>
      <a:folHlink>
        <a:srgbClr val="77C4D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A_presentation_template.pot [Read-Only] [Compatibility Mode]" id="{EDDC1F47-4C44-4F41-AB92-57D7905320A4}" vid="{DF845286-D854-443B-91A7-6587526C1F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6652</TotalTime>
  <Words>2454</Words>
  <Application>Microsoft Macintosh PowerPoint</Application>
  <PresentationFormat>Widescreen</PresentationFormat>
  <Paragraphs>413</Paragraphs>
  <Slides>38</Slides>
  <Notes>26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Calibri</vt:lpstr>
      <vt:lpstr>Source Sans Pro</vt:lpstr>
      <vt:lpstr>Source Sans Pro Bold</vt:lpstr>
      <vt:lpstr>Source Sans Pro Light</vt:lpstr>
      <vt:lpstr>Times New Roman</vt:lpstr>
      <vt:lpstr>Wingdings</vt:lpstr>
      <vt:lpstr>1_Office Theme</vt:lpstr>
      <vt:lpstr>Decisions Later in Retirement:  Insights from the Society of Actuaries </vt:lpstr>
      <vt:lpstr>Agenda:</vt:lpstr>
      <vt:lpstr>Introduction </vt:lpstr>
      <vt:lpstr>Background: Post-Retirement Needs and Risks Committee</vt:lpstr>
      <vt:lpstr>SOA Late-in-Life Research: Background for Decision Guide</vt:lpstr>
      <vt:lpstr>Big Picture/Context  -- As We Age</vt:lpstr>
      <vt:lpstr>Big Picture/Context – As We Age</vt:lpstr>
      <vt:lpstr>Big Picture/Context  -- Technology As We Age</vt:lpstr>
      <vt:lpstr>Decision Brief Content </vt:lpstr>
      <vt:lpstr>Four major topics</vt:lpstr>
      <vt:lpstr>Health Care</vt:lpstr>
      <vt:lpstr>Managing Cognitive and Physical Decline</vt:lpstr>
      <vt:lpstr>Long-Term Care is a Major Challenge</vt:lpstr>
      <vt:lpstr>Housing and Transportation</vt:lpstr>
      <vt:lpstr>Housing: Aging in place</vt:lpstr>
      <vt:lpstr>Housing: Is it Time to Move?</vt:lpstr>
      <vt:lpstr>Transportation</vt:lpstr>
      <vt:lpstr>Managing Finances</vt:lpstr>
      <vt:lpstr>Support </vt:lpstr>
      <vt:lpstr>Cognitive Decline and Fraud </vt:lpstr>
      <vt:lpstr>Cognitive Decline and Fraud</vt:lpstr>
      <vt:lpstr>Some personal stories</vt:lpstr>
      <vt:lpstr>Solutions are Many Faceted</vt:lpstr>
      <vt:lpstr>Financial Picture: Additional Information </vt:lpstr>
      <vt:lpstr>PowerPoint Presentation</vt:lpstr>
      <vt:lpstr>Mean and Median Household Spending  Adjusted to 2013$ by Age Group</vt:lpstr>
      <vt:lpstr>Changes in financial assets over retirement</vt:lpstr>
      <vt:lpstr>Family and Help Needed  Additional Information</vt:lpstr>
      <vt:lpstr>PowerPoint Presentation</vt:lpstr>
      <vt:lpstr>Thinking about Family </vt:lpstr>
      <vt:lpstr>If no family day-to-day help</vt:lpstr>
      <vt:lpstr>Strategies </vt:lpstr>
      <vt:lpstr>Tips for Retirees and Their Advisors</vt:lpstr>
      <vt:lpstr>Tips for Individuals Helping Seniors</vt:lpstr>
      <vt:lpstr>How Actuaries Can Use Material</vt:lpstr>
      <vt:lpstr>How to Find SOA Research Reports  and More Information</vt:lpstr>
      <vt:lpstr>Appendix </vt:lpstr>
      <vt:lpstr>Late in Life SOA research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Katy Schultz</dc:creator>
  <cp:lastModifiedBy>Anna Rappaport</cp:lastModifiedBy>
  <cp:revision>522</cp:revision>
  <cp:lastPrinted>2022-10-03T21:27:09Z</cp:lastPrinted>
  <dcterms:created xsi:type="dcterms:W3CDTF">2017-08-30T14:13:06Z</dcterms:created>
  <dcterms:modified xsi:type="dcterms:W3CDTF">2022-10-27T20:07:52Z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-1498343911</vt:i4>
  </property>
  <property fmtid="{D5CDD505-2E9C-101B-9397-08002B2CF9AE}" pid="3" name="_NewReviewCycle">
    <vt:lpwstr/>
  </property>
  <property fmtid="{D5CDD505-2E9C-101B-9397-08002B2CF9AE}" pid="4" name="_EmailSubject">
    <vt:lpwstr>2022 Fall MAAC meeting presentations</vt:lpwstr>
  </property>
  <property fmtid="{D5CDD505-2E9C-101B-9397-08002B2CF9AE}" pid="5" name="_AuthorEmail">
    <vt:lpwstr>Kent.O.Morgan@ssa.gov</vt:lpwstr>
  </property>
  <property fmtid="{D5CDD505-2E9C-101B-9397-08002B2CF9AE}" pid="6" name="_AuthorEmailDisplayName">
    <vt:lpwstr>Morgan, Kent O.</vt:lpwstr>
  </property>
</Properties>
</file>