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0" r:id="rId2"/>
    <p:sldId id="307" r:id="rId3"/>
    <p:sldId id="264" r:id="rId4"/>
    <p:sldId id="343" r:id="rId5"/>
    <p:sldId id="306" r:id="rId6"/>
    <p:sldId id="312" r:id="rId7"/>
    <p:sldId id="315" r:id="rId8"/>
    <p:sldId id="314" r:id="rId9"/>
    <p:sldId id="317" r:id="rId10"/>
    <p:sldId id="316" r:id="rId11"/>
    <p:sldId id="311" r:id="rId12"/>
    <p:sldId id="308" r:id="rId13"/>
    <p:sldId id="321" r:id="rId14"/>
    <p:sldId id="293" r:id="rId15"/>
    <p:sldId id="322" r:id="rId16"/>
    <p:sldId id="323" r:id="rId17"/>
    <p:sldId id="325" r:id="rId18"/>
    <p:sldId id="324" r:id="rId19"/>
    <p:sldId id="326" r:id="rId20"/>
    <p:sldId id="309" r:id="rId21"/>
    <p:sldId id="327" r:id="rId22"/>
    <p:sldId id="328" r:id="rId23"/>
    <p:sldId id="329" r:id="rId24"/>
    <p:sldId id="330" r:id="rId25"/>
    <p:sldId id="331" r:id="rId26"/>
    <p:sldId id="332" r:id="rId27"/>
    <p:sldId id="310" r:id="rId28"/>
    <p:sldId id="333" r:id="rId29"/>
    <p:sldId id="334" r:id="rId30"/>
    <p:sldId id="337" r:id="rId31"/>
    <p:sldId id="340" r:id="rId32"/>
    <p:sldId id="338" r:id="rId33"/>
    <p:sldId id="339" r:id="rId34"/>
    <p:sldId id="335" r:id="rId35"/>
    <p:sldId id="341" r:id="rId36"/>
    <p:sldId id="336" r:id="rId37"/>
    <p:sldId id="3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34895-2B32-43D4-8E26-BA91496C412A}" v="6" dt="2022-11-15T13:59:59.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3" autoAdjust="0"/>
    <p:restoredTop sz="94660"/>
  </p:normalViewPr>
  <p:slideViewPr>
    <p:cSldViewPr snapToGrid="0">
      <p:cViewPr varScale="1">
        <p:scale>
          <a:sx n="80" d="100"/>
          <a:sy n="80" d="100"/>
        </p:scale>
        <p:origin x="67"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e, K. Mark" userId="088bd7a0-5483-4c6b-ba18-280e726d9d3a" providerId="ADAL" clId="{80934895-2B32-43D4-8E26-BA91496C412A}"/>
    <pc:docChg chg="custSel addSld modSld sldOrd">
      <pc:chgData name="Bye, K. Mark" userId="088bd7a0-5483-4c6b-ba18-280e726d9d3a" providerId="ADAL" clId="{80934895-2B32-43D4-8E26-BA91496C412A}" dt="2022-11-15T13:59:59.114" v="11"/>
      <pc:docMkLst>
        <pc:docMk/>
      </pc:docMkLst>
      <pc:sldChg chg="addSp delSp new mod ord">
        <pc:chgData name="Bye, K. Mark" userId="088bd7a0-5483-4c6b-ba18-280e726d9d3a" providerId="ADAL" clId="{80934895-2B32-43D4-8E26-BA91496C412A}" dt="2022-11-15T13:59:59.114" v="11"/>
        <pc:sldMkLst>
          <pc:docMk/>
          <pc:sldMk cId="112690445" sldId="343"/>
        </pc:sldMkLst>
        <pc:picChg chg="add">
          <ac:chgData name="Bye, K. Mark" userId="088bd7a0-5483-4c6b-ba18-280e726d9d3a" providerId="ADAL" clId="{80934895-2B32-43D4-8E26-BA91496C412A}" dt="2022-11-15T13:59:59.114" v="11"/>
          <ac:picMkLst>
            <pc:docMk/>
            <pc:sldMk cId="112690445" sldId="343"/>
            <ac:picMk id="3" creationId="{6962B51A-B696-43FE-96D3-36E87AF41A11}"/>
          </ac:picMkLst>
        </pc:picChg>
        <pc:picChg chg="add del">
          <ac:chgData name="Bye, K. Mark" userId="088bd7a0-5483-4c6b-ba18-280e726d9d3a" providerId="ADAL" clId="{80934895-2B32-43D4-8E26-BA91496C412A}" dt="2022-11-15T13:55:42.622" v="2"/>
          <ac:picMkLst>
            <pc:docMk/>
            <pc:sldMk cId="112690445" sldId="343"/>
            <ac:picMk id="3" creationId="{7831DA5E-8CD9-4EDD-AEEB-C0AB4BEE1DEA}"/>
          </ac:picMkLst>
        </pc:picChg>
        <pc:picChg chg="add del">
          <ac:chgData name="Bye, K. Mark" userId="088bd7a0-5483-4c6b-ba18-280e726d9d3a" providerId="ADAL" clId="{80934895-2B32-43D4-8E26-BA91496C412A}" dt="2022-11-15T13:57:04.584" v="6" actId="478"/>
          <ac:picMkLst>
            <pc:docMk/>
            <pc:sldMk cId="112690445" sldId="343"/>
            <ac:picMk id="4" creationId="{AC228EE6-D4BD-4F9A-BE2D-88283D27F9F2}"/>
          </ac:picMkLst>
        </pc:picChg>
        <pc:picChg chg="add del">
          <ac:chgData name="Bye, K. Mark" userId="088bd7a0-5483-4c6b-ba18-280e726d9d3a" providerId="ADAL" clId="{80934895-2B32-43D4-8E26-BA91496C412A}" dt="2022-11-15T13:57:46.503" v="8" actId="478"/>
          <ac:picMkLst>
            <pc:docMk/>
            <pc:sldMk cId="112690445" sldId="343"/>
            <ac:picMk id="5" creationId="{9017BB85-C6D9-494A-ADDC-50D1F4F78430}"/>
          </ac:picMkLst>
        </pc:picChg>
        <pc:picChg chg="add del">
          <ac:chgData name="Bye, K. Mark" userId="088bd7a0-5483-4c6b-ba18-280e726d9d3a" providerId="ADAL" clId="{80934895-2B32-43D4-8E26-BA91496C412A}" dt="2022-11-15T13:59:57.247" v="10" actId="478"/>
          <ac:picMkLst>
            <pc:docMk/>
            <pc:sldMk cId="112690445" sldId="343"/>
            <ac:picMk id="6" creationId="{EF1AAD6C-C133-4D7F-8A94-3D0B9CAE211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ocialsecuritygov-my.sharepoint.com/personal/sven_sinclair_ssa_gov/Documents/Documents/usr/shsincla/workspace/MAAC2022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ocialsecuritygov-my.sharepoint.com/personal/sven_sinclair_ssa_gov/Documents/Documents/usr/shsincla/workspace/MAAC2022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ocialsecuritygov-my.sharepoint.com/personal/sven_sinclair_ssa_gov/Documents/Documents/usr/shsincla/workspace/MAAC2022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ocialsecuritygov-my.sharepoint.com/personal/sven_sinclair_ssa_gov/Documents/Documents/usr/shsincla/workspace/MAAC2022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New Arrival</a:t>
            </a:r>
            <a:r>
              <a:rPr lang="en-US" baseline="0" dirty="0"/>
              <a:t> LPR Immigrants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Historical Data (from DHS)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PostCovid!$A$2:$A$6</c:f>
              <c:numCache>
                <c:formatCode>General</c:formatCode>
                <c:ptCount val="5"/>
                <c:pt idx="0">
                  <c:v>2015</c:v>
                </c:pt>
                <c:pt idx="1">
                  <c:v>2016</c:v>
                </c:pt>
                <c:pt idx="2">
                  <c:v>2017</c:v>
                </c:pt>
                <c:pt idx="3">
                  <c:v>2018</c:v>
                </c:pt>
                <c:pt idx="4">
                  <c:v>2019</c:v>
                </c:pt>
              </c:numCache>
            </c:numRef>
          </c:xVal>
          <c:yVal>
            <c:numRef>
              <c:f>PostCovid!$B$2:$B$6</c:f>
              <c:numCache>
                <c:formatCode>0</c:formatCode>
                <c:ptCount val="5"/>
                <c:pt idx="0">
                  <c:v>689409</c:v>
                </c:pt>
                <c:pt idx="1">
                  <c:v>762648.25</c:v>
                </c:pt>
                <c:pt idx="2">
                  <c:v>721722</c:v>
                </c:pt>
                <c:pt idx="3">
                  <c:v>677517.75</c:v>
                </c:pt>
                <c:pt idx="4">
                  <c:v>507629.25</c:v>
                </c:pt>
              </c:numCache>
            </c:numRef>
          </c:yVal>
          <c:smooth val="0"/>
          <c:extLst>
            <c:ext xmlns:c16="http://schemas.microsoft.com/office/drawing/2014/chart" uri="{C3380CC4-5D6E-409C-BE32-E72D297353CC}">
              <c16:uniqueId val="{00000000-E409-429F-8024-1CC39ADD2CF3}"/>
            </c:ext>
          </c:extLst>
        </c:ser>
        <c:ser>
          <c:idx val="1"/>
          <c:order val="1"/>
          <c:tx>
            <c:v>assumed values w/o COVID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PreCovid!$A$2:$A$10</c:f>
              <c:numCache>
                <c:formatCode>General</c:formatCode>
                <c:ptCount val="9"/>
                <c:pt idx="0">
                  <c:v>2019</c:v>
                </c:pt>
                <c:pt idx="1">
                  <c:v>2020</c:v>
                </c:pt>
                <c:pt idx="2">
                  <c:v>2021</c:v>
                </c:pt>
                <c:pt idx="3">
                  <c:v>2022</c:v>
                </c:pt>
                <c:pt idx="4">
                  <c:v>2023</c:v>
                </c:pt>
                <c:pt idx="5">
                  <c:v>2024</c:v>
                </c:pt>
                <c:pt idx="6">
                  <c:v>2025</c:v>
                </c:pt>
                <c:pt idx="7">
                  <c:v>2026</c:v>
                </c:pt>
                <c:pt idx="8">
                  <c:v>2027</c:v>
                </c:pt>
              </c:numCache>
            </c:numRef>
          </c:xVal>
          <c:yVal>
            <c:numRef>
              <c:f>PreCovid!$B$2:$B$10</c:f>
              <c:numCache>
                <c:formatCode>General</c:formatCode>
                <c:ptCount val="9"/>
                <c:pt idx="0" formatCode="0">
                  <c:v>507629.25</c:v>
                </c:pt>
                <c:pt idx="1">
                  <c:v>600000</c:v>
                </c:pt>
                <c:pt idx="2">
                  <c:v>600000</c:v>
                </c:pt>
                <c:pt idx="3">
                  <c:v>600000</c:v>
                </c:pt>
                <c:pt idx="4">
                  <c:v>600000</c:v>
                </c:pt>
                <c:pt idx="5">
                  <c:v>600000</c:v>
                </c:pt>
                <c:pt idx="6">
                  <c:v>600000</c:v>
                </c:pt>
                <c:pt idx="7">
                  <c:v>600000</c:v>
                </c:pt>
                <c:pt idx="8">
                  <c:v>600000</c:v>
                </c:pt>
              </c:numCache>
            </c:numRef>
          </c:yVal>
          <c:smooth val="0"/>
          <c:extLst>
            <c:ext xmlns:c16="http://schemas.microsoft.com/office/drawing/2014/chart" uri="{C3380CC4-5D6E-409C-BE32-E72D297353CC}">
              <c16:uniqueId val="{00000001-E409-429F-8024-1CC39ADD2CF3}"/>
            </c:ext>
          </c:extLst>
        </c:ser>
        <c:ser>
          <c:idx val="4"/>
          <c:order val="2"/>
          <c:tx>
            <c:v>assumed values w/ COVID</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2-E409-429F-8024-1CC39ADD2CF3}"/>
              </c:ext>
            </c:extLst>
          </c:dPt>
          <c:xVal>
            <c:numRef>
              <c:f>PostCovid!$A$6:$A$14</c:f>
              <c:numCache>
                <c:formatCode>General</c:formatCode>
                <c:ptCount val="9"/>
                <c:pt idx="0">
                  <c:v>2019</c:v>
                </c:pt>
                <c:pt idx="1">
                  <c:v>2020</c:v>
                </c:pt>
                <c:pt idx="2">
                  <c:v>2021</c:v>
                </c:pt>
                <c:pt idx="3">
                  <c:v>2022</c:v>
                </c:pt>
                <c:pt idx="4">
                  <c:v>2023</c:v>
                </c:pt>
                <c:pt idx="5">
                  <c:v>2024</c:v>
                </c:pt>
                <c:pt idx="6">
                  <c:v>2025</c:v>
                </c:pt>
                <c:pt idx="7">
                  <c:v>2026</c:v>
                </c:pt>
                <c:pt idx="8">
                  <c:v>2027</c:v>
                </c:pt>
              </c:numCache>
            </c:numRef>
          </c:xVal>
          <c:yVal>
            <c:numRef>
              <c:f>PostCovid!$B$6:$B$14</c:f>
              <c:numCache>
                <c:formatCode>General</c:formatCode>
                <c:ptCount val="9"/>
                <c:pt idx="0" formatCode="0">
                  <c:v>507629.25</c:v>
                </c:pt>
                <c:pt idx="1">
                  <c:v>246000</c:v>
                </c:pt>
                <c:pt idx="2">
                  <c:v>482000</c:v>
                </c:pt>
                <c:pt idx="3">
                  <c:v>600000</c:v>
                </c:pt>
                <c:pt idx="4" formatCode="0">
                  <c:v>836000</c:v>
                </c:pt>
                <c:pt idx="5" formatCode="0">
                  <c:v>836000</c:v>
                </c:pt>
                <c:pt idx="6">
                  <c:v>600000</c:v>
                </c:pt>
                <c:pt idx="7">
                  <c:v>600000</c:v>
                </c:pt>
                <c:pt idx="8">
                  <c:v>600000</c:v>
                </c:pt>
              </c:numCache>
            </c:numRef>
          </c:yVal>
          <c:smooth val="0"/>
          <c:extLst>
            <c:ext xmlns:c16="http://schemas.microsoft.com/office/drawing/2014/chart" uri="{C3380CC4-5D6E-409C-BE32-E72D297353CC}">
              <c16:uniqueId val="{00000003-E409-429F-8024-1CC39ADD2CF3}"/>
            </c:ext>
          </c:extLst>
        </c:ser>
        <c:dLbls>
          <c:showLegendKey val="0"/>
          <c:showVal val="0"/>
          <c:showCatName val="0"/>
          <c:showSerName val="0"/>
          <c:showPercent val="0"/>
          <c:showBubbleSize val="0"/>
        </c:dLbls>
        <c:axId val="501283288"/>
        <c:axId val="501284928"/>
      </c:scatterChart>
      <c:valAx>
        <c:axId val="501283288"/>
        <c:scaling>
          <c:orientation val="minMax"/>
          <c:max val="2027"/>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84928"/>
        <c:crosses val="autoZero"/>
        <c:crossBetween val="midCat"/>
        <c:majorUnit val="1"/>
      </c:valAx>
      <c:valAx>
        <c:axId val="50128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83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Other-than-LPR</a:t>
            </a:r>
            <a:r>
              <a:rPr lang="en-US" baseline="0" dirty="0"/>
              <a:t> Immigrants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historical data (ACS-based estimate)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With_Covid!$A$2:$A$5</c:f>
              <c:numCache>
                <c:formatCode>General</c:formatCode>
                <c:ptCount val="4"/>
                <c:pt idx="0">
                  <c:v>2015</c:v>
                </c:pt>
                <c:pt idx="1">
                  <c:v>2016</c:v>
                </c:pt>
                <c:pt idx="2">
                  <c:v>2017</c:v>
                </c:pt>
                <c:pt idx="3">
                  <c:v>2018</c:v>
                </c:pt>
              </c:numCache>
            </c:numRef>
          </c:xVal>
          <c:yVal>
            <c:numRef>
              <c:f>With_Covid!$B$2:$B$5</c:f>
              <c:numCache>
                <c:formatCode>General</c:formatCode>
                <c:ptCount val="4"/>
                <c:pt idx="0">
                  <c:v>1383226</c:v>
                </c:pt>
                <c:pt idx="1">
                  <c:v>1119706</c:v>
                </c:pt>
                <c:pt idx="2">
                  <c:v>938175</c:v>
                </c:pt>
                <c:pt idx="3">
                  <c:v>914508</c:v>
                </c:pt>
              </c:numCache>
            </c:numRef>
          </c:yVal>
          <c:smooth val="0"/>
          <c:extLst>
            <c:ext xmlns:c16="http://schemas.microsoft.com/office/drawing/2014/chart" uri="{C3380CC4-5D6E-409C-BE32-E72D297353CC}">
              <c16:uniqueId val="{00000000-2F44-432E-A9F2-8DF5A8EDCAE9}"/>
            </c:ext>
          </c:extLst>
        </c:ser>
        <c:ser>
          <c:idx val="0"/>
          <c:order val="1"/>
          <c:tx>
            <c:v>assumed values w/o COVID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No_Covid!$A$5:$A$14</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xVal>
          <c:yVal>
            <c:numRef>
              <c:f>No_Covid!$B$5:$B$14</c:f>
              <c:numCache>
                <c:formatCode>General</c:formatCode>
                <c:ptCount val="10"/>
                <c:pt idx="0">
                  <c:v>914508</c:v>
                </c:pt>
                <c:pt idx="1">
                  <c:v>1100000</c:v>
                </c:pt>
                <c:pt idx="2">
                  <c:v>1200000</c:v>
                </c:pt>
                <c:pt idx="3">
                  <c:v>1300000</c:v>
                </c:pt>
                <c:pt idx="4">
                  <c:v>1350000</c:v>
                </c:pt>
                <c:pt idx="5">
                  <c:v>1350000</c:v>
                </c:pt>
                <c:pt idx="6">
                  <c:v>1350000</c:v>
                </c:pt>
                <c:pt idx="7">
                  <c:v>1350000</c:v>
                </c:pt>
                <c:pt idx="8">
                  <c:v>1350000</c:v>
                </c:pt>
                <c:pt idx="9">
                  <c:v>1350000</c:v>
                </c:pt>
              </c:numCache>
            </c:numRef>
          </c:yVal>
          <c:smooth val="0"/>
          <c:extLst>
            <c:ext xmlns:c16="http://schemas.microsoft.com/office/drawing/2014/chart" uri="{C3380CC4-5D6E-409C-BE32-E72D297353CC}">
              <c16:uniqueId val="{00000001-2F44-432E-A9F2-8DF5A8EDCAE9}"/>
            </c:ext>
          </c:extLst>
        </c:ser>
        <c:ser>
          <c:idx val="1"/>
          <c:order val="2"/>
          <c:tx>
            <c:v>assumed values w/ COVID</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2-2F44-432E-A9F2-8DF5A8EDCAE9}"/>
              </c:ext>
            </c:extLst>
          </c:dPt>
          <c:xVal>
            <c:numRef>
              <c:f>With_Covid!$A$5:$A$14</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xVal>
          <c:yVal>
            <c:numRef>
              <c:f>With_Covid!$B$5:$B$14</c:f>
              <c:numCache>
                <c:formatCode>General</c:formatCode>
                <c:ptCount val="10"/>
                <c:pt idx="0">
                  <c:v>914508</c:v>
                </c:pt>
                <c:pt idx="1">
                  <c:v>1100000</c:v>
                </c:pt>
                <c:pt idx="2" formatCode="0">
                  <c:v>540000</c:v>
                </c:pt>
                <c:pt idx="3" formatCode="0">
                  <c:v>950000</c:v>
                </c:pt>
                <c:pt idx="4">
                  <c:v>1350000</c:v>
                </c:pt>
                <c:pt idx="5">
                  <c:v>1855000</c:v>
                </c:pt>
                <c:pt idx="6">
                  <c:v>1855000</c:v>
                </c:pt>
                <c:pt idx="7">
                  <c:v>1350000</c:v>
                </c:pt>
                <c:pt idx="8">
                  <c:v>1350000</c:v>
                </c:pt>
                <c:pt idx="9">
                  <c:v>1350000</c:v>
                </c:pt>
              </c:numCache>
            </c:numRef>
          </c:yVal>
          <c:smooth val="0"/>
          <c:extLst>
            <c:ext xmlns:c16="http://schemas.microsoft.com/office/drawing/2014/chart" uri="{C3380CC4-5D6E-409C-BE32-E72D297353CC}">
              <c16:uniqueId val="{00000003-2F44-432E-A9F2-8DF5A8EDCAE9}"/>
            </c:ext>
          </c:extLst>
        </c:ser>
        <c:dLbls>
          <c:showLegendKey val="0"/>
          <c:showVal val="0"/>
          <c:showCatName val="0"/>
          <c:showSerName val="0"/>
          <c:showPercent val="0"/>
          <c:showBubbleSize val="0"/>
        </c:dLbls>
        <c:axId val="475869688"/>
        <c:axId val="475874936"/>
      </c:scatterChart>
      <c:valAx>
        <c:axId val="475869688"/>
        <c:scaling>
          <c:orientation val="minMax"/>
          <c:max val="2027"/>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874936"/>
        <c:crosses val="autoZero"/>
        <c:crossBetween val="midCat"/>
        <c:majorUnit val="1"/>
      </c:valAx>
      <c:valAx>
        <c:axId val="47587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8696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Real</a:t>
            </a:r>
            <a:r>
              <a:rPr lang="en-US" baseline="0" dirty="0"/>
              <a:t> GDP (Trillions of 2012 Dollars)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[Book1]Sheet1!$H$3</c:f>
              <c:strCache>
                <c:ptCount val="1"/>
                <c:pt idx="0">
                  <c:v>2020 TR</c:v>
                </c:pt>
              </c:strCache>
            </c:strRef>
          </c:tx>
          <c:spPr>
            <a:ln w="28575" cap="rnd">
              <a:solidFill>
                <a:schemeClr val="accent1"/>
              </a:solidFill>
              <a:round/>
            </a:ln>
            <a:effectLst/>
          </c:spPr>
          <c:marker>
            <c:symbol val="none"/>
          </c:marker>
          <c:cat>
            <c:strRef>
              <c:f>[Book1]Sheet1!$G$4:$G$31</c:f>
              <c:strCache>
                <c:ptCount val="28"/>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pt idx="15">
                  <c:v>2022Q4</c:v>
                </c:pt>
                <c:pt idx="16">
                  <c:v>2023Q1</c:v>
                </c:pt>
                <c:pt idx="17">
                  <c:v>2023Q2</c:v>
                </c:pt>
                <c:pt idx="18">
                  <c:v>2023Q3</c:v>
                </c:pt>
                <c:pt idx="19">
                  <c:v>2023Q4</c:v>
                </c:pt>
                <c:pt idx="20">
                  <c:v>2024Q1</c:v>
                </c:pt>
                <c:pt idx="21">
                  <c:v>2024Q2</c:v>
                </c:pt>
                <c:pt idx="22">
                  <c:v>2024Q3</c:v>
                </c:pt>
                <c:pt idx="23">
                  <c:v>2024Q4</c:v>
                </c:pt>
                <c:pt idx="24">
                  <c:v>2025Q1</c:v>
                </c:pt>
                <c:pt idx="25">
                  <c:v>2025Q2</c:v>
                </c:pt>
                <c:pt idx="26">
                  <c:v>2025Q3</c:v>
                </c:pt>
                <c:pt idx="27">
                  <c:v>2025Q4</c:v>
                </c:pt>
              </c:strCache>
            </c:strRef>
          </c:cat>
          <c:val>
            <c:numRef>
              <c:f>[Book1]Sheet1!$H$4:$H$31</c:f>
              <c:numCache>
                <c:formatCode>General</c:formatCode>
                <c:ptCount val="28"/>
                <c:pt idx="0">
                  <c:v>18.927281000000001</c:v>
                </c:pt>
                <c:pt idx="1">
                  <c:v>19.02186</c:v>
                </c:pt>
                <c:pt idx="2">
                  <c:v>19.112542000000001</c:v>
                </c:pt>
                <c:pt idx="3">
                  <c:v>19.195478694974099</c:v>
                </c:pt>
                <c:pt idx="4">
                  <c:v>19.301083702261302</c:v>
                </c:pt>
                <c:pt idx="5">
                  <c:v>19.4060119280755</c:v>
                </c:pt>
                <c:pt idx="6">
                  <c:v>19.5130144284051</c:v>
                </c:pt>
                <c:pt idx="7">
                  <c:v>19.624507957461599</c:v>
                </c:pt>
                <c:pt idx="8">
                  <c:v>19.739365637666999</c:v>
                </c:pt>
                <c:pt idx="9">
                  <c:v>19.851983873317799</c:v>
                </c:pt>
                <c:pt idx="10">
                  <c:v>19.964667123809701</c:v>
                </c:pt>
                <c:pt idx="11">
                  <c:v>20.0774636426539</c:v>
                </c:pt>
                <c:pt idx="12">
                  <c:v>20.1877933644923</c:v>
                </c:pt>
                <c:pt idx="13">
                  <c:v>20.293007071000698</c:v>
                </c:pt>
                <c:pt idx="14">
                  <c:v>20.3976586792025</c:v>
                </c:pt>
                <c:pt idx="15">
                  <c:v>20.504481133741702</c:v>
                </c:pt>
                <c:pt idx="16">
                  <c:v>20.6125445409997</c:v>
                </c:pt>
                <c:pt idx="17">
                  <c:v>20.721472791222098</c:v>
                </c:pt>
                <c:pt idx="18">
                  <c:v>20.8310789748095</c:v>
                </c:pt>
                <c:pt idx="19">
                  <c:v>20.9428058217912</c:v>
                </c:pt>
                <c:pt idx="20">
                  <c:v>21.054885663917698</c:v>
                </c:pt>
                <c:pt idx="21">
                  <c:v>21.164141976505899</c:v>
                </c:pt>
                <c:pt idx="22">
                  <c:v>21.273955083897601</c:v>
                </c:pt>
                <c:pt idx="23">
                  <c:v>21.386362210633699</c:v>
                </c:pt>
                <c:pt idx="24">
                  <c:v>21.499598118180501</c:v>
                </c:pt>
                <c:pt idx="25">
                  <c:v>21.610610669765901</c:v>
                </c:pt>
                <c:pt idx="26">
                  <c:v>21.7222188770914</c:v>
                </c:pt>
                <c:pt idx="27">
                  <c:v>21.836294362989502</c:v>
                </c:pt>
              </c:numCache>
            </c:numRef>
          </c:val>
          <c:smooth val="0"/>
          <c:extLst>
            <c:ext xmlns:c16="http://schemas.microsoft.com/office/drawing/2014/chart" uri="{C3380CC4-5D6E-409C-BE32-E72D297353CC}">
              <c16:uniqueId val="{00000000-DEBB-4CFD-835E-E35B21B8BE21}"/>
            </c:ext>
          </c:extLst>
        </c:ser>
        <c:ser>
          <c:idx val="1"/>
          <c:order val="1"/>
          <c:tx>
            <c:strRef>
              <c:f>[Book1]Sheet1!$I$3</c:f>
              <c:strCache>
                <c:ptCount val="1"/>
                <c:pt idx="0">
                  <c:v>2021 TR</c:v>
                </c:pt>
              </c:strCache>
            </c:strRef>
          </c:tx>
          <c:spPr>
            <a:ln w="28575" cap="rnd">
              <a:solidFill>
                <a:schemeClr val="accent2"/>
              </a:solidFill>
              <a:round/>
            </a:ln>
            <a:effectLst/>
          </c:spPr>
          <c:marker>
            <c:symbol val="none"/>
          </c:marker>
          <c:cat>
            <c:strRef>
              <c:f>[Book1]Sheet1!$G$4:$G$31</c:f>
              <c:strCache>
                <c:ptCount val="28"/>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pt idx="15">
                  <c:v>2022Q4</c:v>
                </c:pt>
                <c:pt idx="16">
                  <c:v>2023Q1</c:v>
                </c:pt>
                <c:pt idx="17">
                  <c:v>2023Q2</c:v>
                </c:pt>
                <c:pt idx="18">
                  <c:v>2023Q3</c:v>
                </c:pt>
                <c:pt idx="19">
                  <c:v>2023Q4</c:v>
                </c:pt>
                <c:pt idx="20">
                  <c:v>2024Q1</c:v>
                </c:pt>
                <c:pt idx="21">
                  <c:v>2024Q2</c:v>
                </c:pt>
                <c:pt idx="22">
                  <c:v>2024Q3</c:v>
                </c:pt>
                <c:pt idx="23">
                  <c:v>2024Q4</c:v>
                </c:pt>
                <c:pt idx="24">
                  <c:v>2025Q1</c:v>
                </c:pt>
                <c:pt idx="25">
                  <c:v>2025Q2</c:v>
                </c:pt>
                <c:pt idx="26">
                  <c:v>2025Q3</c:v>
                </c:pt>
                <c:pt idx="27">
                  <c:v>2025Q4</c:v>
                </c:pt>
              </c:strCache>
            </c:strRef>
          </c:cat>
          <c:val>
            <c:numRef>
              <c:f>[Book1]Sheet1!$I$4:$I$31</c:f>
              <c:numCache>
                <c:formatCode>General</c:formatCode>
                <c:ptCount val="28"/>
                <c:pt idx="0">
                  <c:v>18.950347000000001</c:v>
                </c:pt>
                <c:pt idx="1">
                  <c:v>19.020598999999997</c:v>
                </c:pt>
                <c:pt idx="2">
                  <c:v>19.141743999999999</c:v>
                </c:pt>
                <c:pt idx="3">
                  <c:v>19.254000000000001</c:v>
                </c:pt>
                <c:pt idx="4">
                  <c:v>19.0108</c:v>
                </c:pt>
                <c:pt idx="5">
                  <c:v>17.302499999999998</c:v>
                </c:pt>
                <c:pt idx="6">
                  <c:v>18.596499999999999</c:v>
                </c:pt>
                <c:pt idx="7">
                  <c:v>18.794400000000003</c:v>
                </c:pt>
                <c:pt idx="8">
                  <c:v>18.956735615059397</c:v>
                </c:pt>
                <c:pt idx="9">
                  <c:v>19.1458960193252</c:v>
                </c:pt>
                <c:pt idx="10">
                  <c:v>19.3401843462633</c:v>
                </c:pt>
                <c:pt idx="11">
                  <c:v>19.534522184558998</c:v>
                </c:pt>
                <c:pt idx="12">
                  <c:v>19.727513627625299</c:v>
                </c:pt>
                <c:pt idx="13">
                  <c:v>19.898297997961599</c:v>
                </c:pt>
                <c:pt idx="14">
                  <c:v>20.045869320760499</c:v>
                </c:pt>
                <c:pt idx="15">
                  <c:v>20.174899059346298</c:v>
                </c:pt>
                <c:pt idx="16">
                  <c:v>20.297333127690798</c:v>
                </c:pt>
                <c:pt idx="17">
                  <c:v>20.4130306500962</c:v>
                </c:pt>
                <c:pt idx="18">
                  <c:v>20.527320252785501</c:v>
                </c:pt>
                <c:pt idx="19">
                  <c:v>20.637840553258499</c:v>
                </c:pt>
                <c:pt idx="20">
                  <c:v>20.7516519946291</c:v>
                </c:pt>
                <c:pt idx="21">
                  <c:v>20.866066899432298</c:v>
                </c:pt>
                <c:pt idx="22">
                  <c:v>20.990120454671302</c:v>
                </c:pt>
                <c:pt idx="23">
                  <c:v>21.1155557748462</c:v>
                </c:pt>
                <c:pt idx="24">
                  <c:v>21.2385001673509</c:v>
                </c:pt>
                <c:pt idx="25">
                  <c:v>21.3579665135345</c:v>
                </c:pt>
                <c:pt idx="26">
                  <c:v>21.478139881224898</c:v>
                </c:pt>
                <c:pt idx="27">
                  <c:v>21.597914278411601</c:v>
                </c:pt>
              </c:numCache>
            </c:numRef>
          </c:val>
          <c:smooth val="0"/>
          <c:extLst>
            <c:ext xmlns:c16="http://schemas.microsoft.com/office/drawing/2014/chart" uri="{C3380CC4-5D6E-409C-BE32-E72D297353CC}">
              <c16:uniqueId val="{00000001-DEBB-4CFD-835E-E35B21B8BE21}"/>
            </c:ext>
          </c:extLst>
        </c:ser>
        <c:ser>
          <c:idx val="2"/>
          <c:order val="2"/>
          <c:tx>
            <c:strRef>
              <c:f>[Book1]Sheet1!$J$3</c:f>
              <c:strCache>
                <c:ptCount val="1"/>
                <c:pt idx="0">
                  <c:v>2022 TR</c:v>
                </c:pt>
              </c:strCache>
            </c:strRef>
          </c:tx>
          <c:spPr>
            <a:ln w="28575" cap="rnd">
              <a:solidFill>
                <a:schemeClr val="accent3"/>
              </a:solidFill>
              <a:round/>
            </a:ln>
            <a:effectLst/>
          </c:spPr>
          <c:marker>
            <c:symbol val="none"/>
          </c:marker>
          <c:cat>
            <c:strRef>
              <c:f>[Book1]Sheet1!$G$4:$G$31</c:f>
              <c:strCache>
                <c:ptCount val="28"/>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pt idx="15">
                  <c:v>2022Q4</c:v>
                </c:pt>
                <c:pt idx="16">
                  <c:v>2023Q1</c:v>
                </c:pt>
                <c:pt idx="17">
                  <c:v>2023Q2</c:v>
                </c:pt>
                <c:pt idx="18">
                  <c:v>2023Q3</c:v>
                </c:pt>
                <c:pt idx="19">
                  <c:v>2023Q4</c:v>
                </c:pt>
                <c:pt idx="20">
                  <c:v>2024Q1</c:v>
                </c:pt>
                <c:pt idx="21">
                  <c:v>2024Q2</c:v>
                </c:pt>
                <c:pt idx="22">
                  <c:v>2024Q3</c:v>
                </c:pt>
                <c:pt idx="23">
                  <c:v>2024Q4</c:v>
                </c:pt>
                <c:pt idx="24">
                  <c:v>2025Q1</c:v>
                </c:pt>
                <c:pt idx="25">
                  <c:v>2025Q2</c:v>
                </c:pt>
                <c:pt idx="26">
                  <c:v>2025Q3</c:v>
                </c:pt>
                <c:pt idx="27">
                  <c:v>2025Q4</c:v>
                </c:pt>
              </c:strCache>
            </c:strRef>
          </c:cat>
          <c:val>
            <c:numRef>
              <c:f>[Book1]Sheet1!$J$4:$J$31</c:f>
              <c:numCache>
                <c:formatCode>General</c:formatCode>
                <c:ptCount val="28"/>
                <c:pt idx="0">
                  <c:v>18.833195</c:v>
                </c:pt>
                <c:pt idx="1">
                  <c:v>18.982527999999999</c:v>
                </c:pt>
                <c:pt idx="2">
                  <c:v>19.112652999999998</c:v>
                </c:pt>
                <c:pt idx="3">
                  <c:v>19.202310000000001</c:v>
                </c:pt>
                <c:pt idx="4">
                  <c:v>18.951991999999997</c:v>
                </c:pt>
                <c:pt idx="5">
                  <c:v>17.258205</c:v>
                </c:pt>
                <c:pt idx="6">
                  <c:v>18.560774000000002</c:v>
                </c:pt>
                <c:pt idx="7">
                  <c:v>18.767778</c:v>
                </c:pt>
                <c:pt idx="8">
                  <c:v>19.055654999999998</c:v>
                </c:pt>
                <c:pt idx="9">
                  <c:v>19.368310000000001</c:v>
                </c:pt>
                <c:pt idx="10">
                  <c:v>19.469398000000002</c:v>
                </c:pt>
                <c:pt idx="11">
                  <c:v>19.806000000000001</c:v>
                </c:pt>
                <c:pt idx="12">
                  <c:v>19.938439594001299</c:v>
                </c:pt>
                <c:pt idx="13">
                  <c:v>20.099696003282901</c:v>
                </c:pt>
                <c:pt idx="14">
                  <c:v>20.261129483189698</c:v>
                </c:pt>
                <c:pt idx="15">
                  <c:v>20.412776783975499</c:v>
                </c:pt>
                <c:pt idx="16">
                  <c:v>20.548863517860799</c:v>
                </c:pt>
                <c:pt idx="17">
                  <c:v>20.683764522095899</c:v>
                </c:pt>
                <c:pt idx="18">
                  <c:v>20.813876413514301</c:v>
                </c:pt>
                <c:pt idx="19">
                  <c:v>20.934468873910998</c:v>
                </c:pt>
                <c:pt idx="20">
                  <c:v>21.054678109405398</c:v>
                </c:pt>
                <c:pt idx="21">
                  <c:v>21.1755163862708</c:v>
                </c:pt>
                <c:pt idx="22">
                  <c:v>21.2995115294475</c:v>
                </c:pt>
                <c:pt idx="23">
                  <c:v>21.419182707314402</c:v>
                </c:pt>
                <c:pt idx="24">
                  <c:v>21.533408224242301</c:v>
                </c:pt>
                <c:pt idx="25">
                  <c:v>21.646186335275498</c:v>
                </c:pt>
                <c:pt idx="26">
                  <c:v>21.761693668768501</c:v>
                </c:pt>
                <c:pt idx="27">
                  <c:v>21.870429271980001</c:v>
                </c:pt>
              </c:numCache>
            </c:numRef>
          </c:val>
          <c:smooth val="0"/>
          <c:extLst>
            <c:ext xmlns:c16="http://schemas.microsoft.com/office/drawing/2014/chart" uri="{C3380CC4-5D6E-409C-BE32-E72D297353CC}">
              <c16:uniqueId val="{00000002-DEBB-4CFD-835E-E35B21B8BE21}"/>
            </c:ext>
          </c:extLst>
        </c:ser>
        <c:ser>
          <c:idx val="3"/>
          <c:order val="3"/>
          <c:tx>
            <c:strRef>
              <c:f>[Book1]Sheet1!$K$3</c:f>
              <c:strCache>
                <c:ptCount val="1"/>
                <c:pt idx="0">
                  <c:v>Latest</c:v>
                </c:pt>
              </c:strCache>
            </c:strRef>
          </c:tx>
          <c:spPr>
            <a:ln w="28575" cap="rnd">
              <a:solidFill>
                <a:schemeClr val="accent4"/>
              </a:solidFill>
              <a:round/>
            </a:ln>
            <a:effectLst/>
          </c:spPr>
          <c:marker>
            <c:symbol val="none"/>
          </c:marker>
          <c:cat>
            <c:strRef>
              <c:f>[Book1]Sheet1!$G$4:$G$31</c:f>
              <c:strCache>
                <c:ptCount val="28"/>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pt idx="15">
                  <c:v>2022Q4</c:v>
                </c:pt>
                <c:pt idx="16">
                  <c:v>2023Q1</c:v>
                </c:pt>
                <c:pt idx="17">
                  <c:v>2023Q2</c:v>
                </c:pt>
                <c:pt idx="18">
                  <c:v>2023Q3</c:v>
                </c:pt>
                <c:pt idx="19">
                  <c:v>2023Q4</c:v>
                </c:pt>
                <c:pt idx="20">
                  <c:v>2024Q1</c:v>
                </c:pt>
                <c:pt idx="21">
                  <c:v>2024Q2</c:v>
                </c:pt>
                <c:pt idx="22">
                  <c:v>2024Q3</c:v>
                </c:pt>
                <c:pt idx="23">
                  <c:v>2024Q4</c:v>
                </c:pt>
                <c:pt idx="24">
                  <c:v>2025Q1</c:v>
                </c:pt>
                <c:pt idx="25">
                  <c:v>2025Q2</c:v>
                </c:pt>
                <c:pt idx="26">
                  <c:v>2025Q3</c:v>
                </c:pt>
                <c:pt idx="27">
                  <c:v>2025Q4</c:v>
                </c:pt>
              </c:strCache>
            </c:strRef>
          </c:cat>
          <c:val>
            <c:numRef>
              <c:f>[Book1]Sheet1!$K$4:$K$31</c:f>
              <c:numCache>
                <c:formatCode>General</c:formatCode>
                <c:ptCount val="28"/>
                <c:pt idx="0">
                  <c:v>18.835411000000001</c:v>
                </c:pt>
                <c:pt idx="1">
                  <c:v>18.962174999999998</c:v>
                </c:pt>
                <c:pt idx="2">
                  <c:v>19.130932000000001</c:v>
                </c:pt>
                <c:pt idx="3">
                  <c:v>19.215691</c:v>
                </c:pt>
                <c:pt idx="4">
                  <c:v>18.989877</c:v>
                </c:pt>
                <c:pt idx="5">
                  <c:v>17.378712</c:v>
                </c:pt>
                <c:pt idx="6">
                  <c:v>18.74372</c:v>
                </c:pt>
                <c:pt idx="7">
                  <c:v>18.924261999999999</c:v>
                </c:pt>
                <c:pt idx="8">
                  <c:v>19.216223999999997</c:v>
                </c:pt>
                <c:pt idx="9">
                  <c:v>19.544248</c:v>
                </c:pt>
                <c:pt idx="10">
                  <c:v>19.672594</c:v>
                </c:pt>
                <c:pt idx="11">
                  <c:v>20.006181000000002</c:v>
                </c:pt>
                <c:pt idx="12">
                  <c:v>19.924088000000001</c:v>
                </c:pt>
                <c:pt idx="13">
                  <c:v>19.895271000000001</c:v>
                </c:pt>
                <c:pt idx="14">
                  <c:v>20.021721000000003</c:v>
                </c:pt>
              </c:numCache>
            </c:numRef>
          </c:val>
          <c:smooth val="0"/>
          <c:extLst>
            <c:ext xmlns:c16="http://schemas.microsoft.com/office/drawing/2014/chart" uri="{C3380CC4-5D6E-409C-BE32-E72D297353CC}">
              <c16:uniqueId val="{00000003-DEBB-4CFD-835E-E35B21B8BE21}"/>
            </c:ext>
          </c:extLst>
        </c:ser>
        <c:dLbls>
          <c:showLegendKey val="0"/>
          <c:showVal val="0"/>
          <c:showCatName val="0"/>
          <c:showSerName val="0"/>
          <c:showPercent val="0"/>
          <c:showBubbleSize val="0"/>
        </c:dLbls>
        <c:smooth val="0"/>
        <c:axId val="485626608"/>
        <c:axId val="485626936"/>
      </c:lineChart>
      <c:catAx>
        <c:axId val="485626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626936"/>
        <c:crosses val="autoZero"/>
        <c:auto val="1"/>
        <c:lblAlgn val="ctr"/>
        <c:lblOffset val="100"/>
        <c:tickMarkSkip val="4"/>
        <c:noMultiLvlLbl val="0"/>
      </c:catAx>
      <c:valAx>
        <c:axId val="485626936"/>
        <c:scaling>
          <c:orientation val="minMax"/>
          <c:max val="22"/>
          <c:min val="1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62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Employment-to-Population</a:t>
            </a:r>
            <a:r>
              <a:rPr lang="en-US" sz="1600" baseline="0" dirty="0"/>
              <a:t> Ratio (Age-Sex-Adjusted)</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2020 TR</c:v>
                </c:pt>
              </c:strCache>
            </c:strRef>
          </c:tx>
          <c:spPr>
            <a:ln w="28575" cap="rnd">
              <a:solidFill>
                <a:schemeClr val="accent1"/>
              </a:solidFill>
              <a:round/>
            </a:ln>
            <a:effectLst/>
          </c:spPr>
          <c:marker>
            <c:symbol val="none"/>
          </c:marker>
          <c:cat>
            <c:strRef>
              <c:f>Sheet1!$A$4:$A$39</c:f>
              <c:strCache>
                <c:ptCount val="36"/>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pt idx="12">
                  <c:v>2020Q1</c:v>
                </c:pt>
                <c:pt idx="13">
                  <c:v>2020Q2</c:v>
                </c:pt>
                <c:pt idx="14">
                  <c:v>2020Q3</c:v>
                </c:pt>
                <c:pt idx="15">
                  <c:v>2020Q4</c:v>
                </c:pt>
                <c:pt idx="16">
                  <c:v>2021Q1</c:v>
                </c:pt>
                <c:pt idx="17">
                  <c:v>2021Q2</c:v>
                </c:pt>
                <c:pt idx="18">
                  <c:v>2021Q3</c:v>
                </c:pt>
                <c:pt idx="19">
                  <c:v>2021Q4</c:v>
                </c:pt>
                <c:pt idx="20">
                  <c:v>2022Q1</c:v>
                </c:pt>
                <c:pt idx="21">
                  <c:v>2022Q2</c:v>
                </c:pt>
                <c:pt idx="22">
                  <c:v>2022Q3</c:v>
                </c:pt>
                <c:pt idx="23">
                  <c:v>2022Q4</c:v>
                </c:pt>
                <c:pt idx="24">
                  <c:v>2023Q1</c:v>
                </c:pt>
                <c:pt idx="25">
                  <c:v>2023Q2</c:v>
                </c:pt>
                <c:pt idx="26">
                  <c:v>2023Q3</c:v>
                </c:pt>
                <c:pt idx="27">
                  <c:v>2023Q4</c:v>
                </c:pt>
                <c:pt idx="28">
                  <c:v>2024Q1</c:v>
                </c:pt>
                <c:pt idx="29">
                  <c:v>2024Q2</c:v>
                </c:pt>
                <c:pt idx="30">
                  <c:v>2024Q3</c:v>
                </c:pt>
                <c:pt idx="31">
                  <c:v>2024Q4</c:v>
                </c:pt>
                <c:pt idx="32">
                  <c:v>2025Q1</c:v>
                </c:pt>
                <c:pt idx="33">
                  <c:v>2025Q2</c:v>
                </c:pt>
                <c:pt idx="34">
                  <c:v>2025Q3</c:v>
                </c:pt>
                <c:pt idx="35">
                  <c:v>2025Q4</c:v>
                </c:pt>
              </c:strCache>
            </c:strRef>
          </c:cat>
          <c:val>
            <c:numRef>
              <c:f>Sheet1!$B$4:$B$39</c:f>
              <c:numCache>
                <c:formatCode>General</c:formatCode>
                <c:ptCount val="36"/>
                <c:pt idx="0">
                  <c:v>0.61424152581756097</c:v>
                </c:pt>
                <c:pt idx="1">
                  <c:v>0.61567758202053602</c:v>
                </c:pt>
                <c:pt idx="2">
                  <c:v>0.61679384018888195</c:v>
                </c:pt>
                <c:pt idx="3">
                  <c:v>0.61847012241970201</c:v>
                </c:pt>
                <c:pt idx="4">
                  <c:v>0.62070405717624799</c:v>
                </c:pt>
                <c:pt idx="5">
                  <c:v>0.62104192862902696</c:v>
                </c:pt>
                <c:pt idx="6">
                  <c:v>0.62086560929978296</c:v>
                </c:pt>
                <c:pt idx="7">
                  <c:v>0.62476864408602095</c:v>
                </c:pt>
                <c:pt idx="8">
                  <c:v>0.62642658070742896</c:v>
                </c:pt>
                <c:pt idx="9">
                  <c:v>0.62522873307306004</c:v>
                </c:pt>
                <c:pt idx="10">
                  <c:v>0.62787317355166194</c:v>
                </c:pt>
                <c:pt idx="11">
                  <c:v>0.63167364874906695</c:v>
                </c:pt>
                <c:pt idx="12">
                  <c:v>0.63082193917148099</c:v>
                </c:pt>
                <c:pt idx="13">
                  <c:v>0.63029358901475296</c:v>
                </c:pt>
                <c:pt idx="14">
                  <c:v>0.62991503871348198</c:v>
                </c:pt>
                <c:pt idx="15">
                  <c:v>0.62957970098084703</c:v>
                </c:pt>
                <c:pt idx="16">
                  <c:v>0.62925369194862402</c:v>
                </c:pt>
                <c:pt idx="17">
                  <c:v>0.62896059912271596</c:v>
                </c:pt>
                <c:pt idx="18">
                  <c:v>0.62874366140402504</c:v>
                </c:pt>
                <c:pt idx="19">
                  <c:v>0.62852781209873099</c:v>
                </c:pt>
                <c:pt idx="20">
                  <c:v>0.62830479509929005</c:v>
                </c:pt>
                <c:pt idx="21">
                  <c:v>0.62805897235882002</c:v>
                </c:pt>
                <c:pt idx="22">
                  <c:v>0.62781331649830296</c:v>
                </c:pt>
                <c:pt idx="23">
                  <c:v>0.62761895875391804</c:v>
                </c:pt>
                <c:pt idx="24">
                  <c:v>0.62758660390149601</c:v>
                </c:pt>
                <c:pt idx="25">
                  <c:v>0.62762667027615304</c:v>
                </c:pt>
                <c:pt idx="26">
                  <c:v>0.62774217447508895</c:v>
                </c:pt>
                <c:pt idx="27">
                  <c:v>0.62792441269096499</c:v>
                </c:pt>
                <c:pt idx="28">
                  <c:v>0.62799960359899198</c:v>
                </c:pt>
                <c:pt idx="29">
                  <c:v>0.62810808926253903</c:v>
                </c:pt>
                <c:pt idx="30">
                  <c:v>0.62818590069811797</c:v>
                </c:pt>
                <c:pt idx="31">
                  <c:v>0.62832477596446101</c:v>
                </c:pt>
                <c:pt idx="32">
                  <c:v>0.628396181419133</c:v>
                </c:pt>
                <c:pt idx="33">
                  <c:v>0.62845810966890003</c:v>
                </c:pt>
                <c:pt idx="34">
                  <c:v>0.628496249444222</c:v>
                </c:pt>
                <c:pt idx="35">
                  <c:v>0.62861747354506103</c:v>
                </c:pt>
              </c:numCache>
            </c:numRef>
          </c:val>
          <c:smooth val="0"/>
          <c:extLst>
            <c:ext xmlns:c16="http://schemas.microsoft.com/office/drawing/2014/chart" uri="{C3380CC4-5D6E-409C-BE32-E72D297353CC}">
              <c16:uniqueId val="{00000000-C49B-4DE4-8E3A-2ED7058A3103}"/>
            </c:ext>
          </c:extLst>
        </c:ser>
        <c:ser>
          <c:idx val="1"/>
          <c:order val="1"/>
          <c:tx>
            <c:strRef>
              <c:f>Sheet1!$C$3</c:f>
              <c:strCache>
                <c:ptCount val="1"/>
                <c:pt idx="0">
                  <c:v>2021 TR</c:v>
                </c:pt>
              </c:strCache>
            </c:strRef>
          </c:tx>
          <c:spPr>
            <a:ln w="28575" cap="rnd">
              <a:solidFill>
                <a:schemeClr val="accent2"/>
              </a:solidFill>
              <a:round/>
            </a:ln>
            <a:effectLst/>
          </c:spPr>
          <c:marker>
            <c:symbol val="none"/>
          </c:marker>
          <c:cat>
            <c:strRef>
              <c:f>Sheet1!$A$4:$A$39</c:f>
              <c:strCache>
                <c:ptCount val="36"/>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pt idx="12">
                  <c:v>2020Q1</c:v>
                </c:pt>
                <c:pt idx="13">
                  <c:v>2020Q2</c:v>
                </c:pt>
                <c:pt idx="14">
                  <c:v>2020Q3</c:v>
                </c:pt>
                <c:pt idx="15">
                  <c:v>2020Q4</c:v>
                </c:pt>
                <c:pt idx="16">
                  <c:v>2021Q1</c:v>
                </c:pt>
                <c:pt idx="17">
                  <c:v>2021Q2</c:v>
                </c:pt>
                <c:pt idx="18">
                  <c:v>2021Q3</c:v>
                </c:pt>
                <c:pt idx="19">
                  <c:v>2021Q4</c:v>
                </c:pt>
                <c:pt idx="20">
                  <c:v>2022Q1</c:v>
                </c:pt>
                <c:pt idx="21">
                  <c:v>2022Q2</c:v>
                </c:pt>
                <c:pt idx="22">
                  <c:v>2022Q3</c:v>
                </c:pt>
                <c:pt idx="23">
                  <c:v>2022Q4</c:v>
                </c:pt>
                <c:pt idx="24">
                  <c:v>2023Q1</c:v>
                </c:pt>
                <c:pt idx="25">
                  <c:v>2023Q2</c:v>
                </c:pt>
                <c:pt idx="26">
                  <c:v>2023Q3</c:v>
                </c:pt>
                <c:pt idx="27">
                  <c:v>2023Q4</c:v>
                </c:pt>
                <c:pt idx="28">
                  <c:v>2024Q1</c:v>
                </c:pt>
                <c:pt idx="29">
                  <c:v>2024Q2</c:v>
                </c:pt>
                <c:pt idx="30">
                  <c:v>2024Q3</c:v>
                </c:pt>
                <c:pt idx="31">
                  <c:v>2024Q4</c:v>
                </c:pt>
                <c:pt idx="32">
                  <c:v>2025Q1</c:v>
                </c:pt>
                <c:pt idx="33">
                  <c:v>2025Q2</c:v>
                </c:pt>
                <c:pt idx="34">
                  <c:v>2025Q3</c:v>
                </c:pt>
                <c:pt idx="35">
                  <c:v>2025Q4</c:v>
                </c:pt>
              </c:strCache>
            </c:strRef>
          </c:cat>
          <c:val>
            <c:numRef>
              <c:f>Sheet1!$C$4:$C$39</c:f>
              <c:numCache>
                <c:formatCode>General</c:formatCode>
                <c:ptCount val="36"/>
                <c:pt idx="0">
                  <c:v>0.613928534991524</c:v>
                </c:pt>
                <c:pt idx="1">
                  <c:v>0.61603540504908305</c:v>
                </c:pt>
                <c:pt idx="2">
                  <c:v>0.61733052426044299</c:v>
                </c:pt>
                <c:pt idx="3">
                  <c:v>0.61793688329624497</c:v>
                </c:pt>
                <c:pt idx="4">
                  <c:v>0.62027409436622205</c:v>
                </c:pt>
                <c:pt idx="5">
                  <c:v>0.62149542606572705</c:v>
                </c:pt>
                <c:pt idx="6">
                  <c:v>0.62143569404427301</c:v>
                </c:pt>
                <c:pt idx="7">
                  <c:v>0.62412575530277203</c:v>
                </c:pt>
                <c:pt idx="8">
                  <c:v>0.62589900288379197</c:v>
                </c:pt>
                <c:pt idx="9">
                  <c:v>0.62581186116661203</c:v>
                </c:pt>
                <c:pt idx="10">
                  <c:v>0.62873298451348303</c:v>
                </c:pt>
                <c:pt idx="11">
                  <c:v>0.63179815164661202</c:v>
                </c:pt>
                <c:pt idx="12">
                  <c:v>0.62902520612208401</c:v>
                </c:pt>
                <c:pt idx="13">
                  <c:v>0.54874384298688506</c:v>
                </c:pt>
                <c:pt idx="14">
                  <c:v>0.58282896344950397</c:v>
                </c:pt>
                <c:pt idx="15">
                  <c:v>0.59766761359797704</c:v>
                </c:pt>
                <c:pt idx="16">
                  <c:v>0.60039012165307504</c:v>
                </c:pt>
                <c:pt idx="17">
                  <c:v>0.603348649868367</c:v>
                </c:pt>
                <c:pt idx="18">
                  <c:v>0.60728351513928203</c:v>
                </c:pt>
                <c:pt idx="19">
                  <c:v>0.61218673492887499</c:v>
                </c:pt>
                <c:pt idx="20">
                  <c:v>0.616561256433794</c:v>
                </c:pt>
                <c:pt idx="21">
                  <c:v>0.62026240799767196</c:v>
                </c:pt>
                <c:pt idx="22">
                  <c:v>0.62302046114291598</c:v>
                </c:pt>
                <c:pt idx="23">
                  <c:v>0.62504068465493001</c:v>
                </c:pt>
                <c:pt idx="24">
                  <c:v>0.62650345647169303</c:v>
                </c:pt>
                <c:pt idx="25">
                  <c:v>0.627420110300411</c:v>
                </c:pt>
                <c:pt idx="26">
                  <c:v>0.62814136211813398</c:v>
                </c:pt>
                <c:pt idx="27">
                  <c:v>0.62849675677399497</c:v>
                </c:pt>
                <c:pt idx="28">
                  <c:v>0.62910589001422201</c:v>
                </c:pt>
                <c:pt idx="29">
                  <c:v>0.62894653468739403</c:v>
                </c:pt>
                <c:pt idx="30">
                  <c:v>0.62924779040964196</c:v>
                </c:pt>
                <c:pt idx="31">
                  <c:v>0.62948864879503397</c:v>
                </c:pt>
                <c:pt idx="32">
                  <c:v>0.62972429192727597</c:v>
                </c:pt>
                <c:pt idx="33">
                  <c:v>0.62943936179608795</c:v>
                </c:pt>
                <c:pt idx="34">
                  <c:v>0.62958557880993105</c:v>
                </c:pt>
                <c:pt idx="35">
                  <c:v>0.629683540511214</c:v>
                </c:pt>
              </c:numCache>
            </c:numRef>
          </c:val>
          <c:smooth val="0"/>
          <c:extLst>
            <c:ext xmlns:c16="http://schemas.microsoft.com/office/drawing/2014/chart" uri="{C3380CC4-5D6E-409C-BE32-E72D297353CC}">
              <c16:uniqueId val="{00000001-C49B-4DE4-8E3A-2ED7058A3103}"/>
            </c:ext>
          </c:extLst>
        </c:ser>
        <c:ser>
          <c:idx val="2"/>
          <c:order val="2"/>
          <c:tx>
            <c:strRef>
              <c:f>Sheet1!$D$3</c:f>
              <c:strCache>
                <c:ptCount val="1"/>
                <c:pt idx="0">
                  <c:v>2022 TR</c:v>
                </c:pt>
              </c:strCache>
            </c:strRef>
          </c:tx>
          <c:spPr>
            <a:ln w="28575" cap="rnd">
              <a:solidFill>
                <a:schemeClr val="accent3"/>
              </a:solidFill>
              <a:round/>
            </a:ln>
            <a:effectLst/>
          </c:spPr>
          <c:marker>
            <c:symbol val="none"/>
          </c:marker>
          <c:cat>
            <c:strRef>
              <c:f>Sheet1!$A$4:$A$39</c:f>
              <c:strCache>
                <c:ptCount val="36"/>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pt idx="12">
                  <c:v>2020Q1</c:v>
                </c:pt>
                <c:pt idx="13">
                  <c:v>2020Q2</c:v>
                </c:pt>
                <c:pt idx="14">
                  <c:v>2020Q3</c:v>
                </c:pt>
                <c:pt idx="15">
                  <c:v>2020Q4</c:v>
                </c:pt>
                <c:pt idx="16">
                  <c:v>2021Q1</c:v>
                </c:pt>
                <c:pt idx="17">
                  <c:v>2021Q2</c:v>
                </c:pt>
                <c:pt idx="18">
                  <c:v>2021Q3</c:v>
                </c:pt>
                <c:pt idx="19">
                  <c:v>2021Q4</c:v>
                </c:pt>
                <c:pt idx="20">
                  <c:v>2022Q1</c:v>
                </c:pt>
                <c:pt idx="21">
                  <c:v>2022Q2</c:v>
                </c:pt>
                <c:pt idx="22">
                  <c:v>2022Q3</c:v>
                </c:pt>
                <c:pt idx="23">
                  <c:v>2022Q4</c:v>
                </c:pt>
                <c:pt idx="24">
                  <c:v>2023Q1</c:v>
                </c:pt>
                <c:pt idx="25">
                  <c:v>2023Q2</c:v>
                </c:pt>
                <c:pt idx="26">
                  <c:v>2023Q3</c:v>
                </c:pt>
                <c:pt idx="27">
                  <c:v>2023Q4</c:v>
                </c:pt>
                <c:pt idx="28">
                  <c:v>2024Q1</c:v>
                </c:pt>
                <c:pt idx="29">
                  <c:v>2024Q2</c:v>
                </c:pt>
                <c:pt idx="30">
                  <c:v>2024Q3</c:v>
                </c:pt>
                <c:pt idx="31">
                  <c:v>2024Q4</c:v>
                </c:pt>
                <c:pt idx="32">
                  <c:v>2025Q1</c:v>
                </c:pt>
                <c:pt idx="33">
                  <c:v>2025Q2</c:v>
                </c:pt>
                <c:pt idx="34">
                  <c:v>2025Q3</c:v>
                </c:pt>
                <c:pt idx="35">
                  <c:v>2025Q4</c:v>
                </c:pt>
              </c:strCache>
            </c:strRef>
          </c:cat>
          <c:val>
            <c:numRef>
              <c:f>Sheet1!$D$4:$D$39</c:f>
              <c:numCache>
                <c:formatCode>General</c:formatCode>
                <c:ptCount val="36"/>
                <c:pt idx="0">
                  <c:v>0.61392981605322205</c:v>
                </c:pt>
                <c:pt idx="1">
                  <c:v>0.61603669050710697</c:v>
                </c:pt>
                <c:pt idx="2">
                  <c:v>0.61733181242094404</c:v>
                </c:pt>
                <c:pt idx="3">
                  <c:v>0.61793817272201301</c:v>
                </c:pt>
                <c:pt idx="4">
                  <c:v>0.62027538866896104</c:v>
                </c:pt>
                <c:pt idx="5">
                  <c:v>0.621496722916973</c:v>
                </c:pt>
                <c:pt idx="6">
                  <c:v>0.62143699077087799</c:v>
                </c:pt>
                <c:pt idx="7">
                  <c:v>0.62412705764262799</c:v>
                </c:pt>
                <c:pt idx="8">
                  <c:v>0.62590030892381598</c:v>
                </c:pt>
                <c:pt idx="9">
                  <c:v>0.62581316702480205</c:v>
                </c:pt>
                <c:pt idx="10">
                  <c:v>0.62873429646707102</c:v>
                </c:pt>
                <c:pt idx="11">
                  <c:v>0.63179946999616898</c:v>
                </c:pt>
                <c:pt idx="12">
                  <c:v>0.62902651868544002</c:v>
                </c:pt>
                <c:pt idx="13">
                  <c:v>0.54874498803012495</c:v>
                </c:pt>
                <c:pt idx="14">
                  <c:v>0.58283017961688899</c:v>
                </c:pt>
                <c:pt idx="15">
                  <c:v>0.59766886072861902</c:v>
                </c:pt>
                <c:pt idx="16">
                  <c:v>0.60039137446467195</c:v>
                </c:pt>
                <c:pt idx="17">
                  <c:v>0.60467382428688998</c:v>
                </c:pt>
                <c:pt idx="18">
                  <c:v>0.61122907982867203</c:v>
                </c:pt>
                <c:pt idx="19">
                  <c:v>0.62004551795366003</c:v>
                </c:pt>
                <c:pt idx="20">
                  <c:v>0.62291689032497199</c:v>
                </c:pt>
                <c:pt idx="21">
                  <c:v>0.62554773979787703</c:v>
                </c:pt>
                <c:pt idx="22">
                  <c:v>0.62834111276260496</c:v>
                </c:pt>
                <c:pt idx="23">
                  <c:v>0.63005857179344804</c:v>
                </c:pt>
                <c:pt idx="24">
                  <c:v>0.63088859769958705</c:v>
                </c:pt>
                <c:pt idx="25">
                  <c:v>0.63183512376860795</c:v>
                </c:pt>
                <c:pt idx="26">
                  <c:v>0.63232145703300202</c:v>
                </c:pt>
                <c:pt idx="27">
                  <c:v>0.63267611684825598</c:v>
                </c:pt>
                <c:pt idx="28">
                  <c:v>0.63293157311450199</c:v>
                </c:pt>
                <c:pt idx="29">
                  <c:v>0.63290940544864105</c:v>
                </c:pt>
                <c:pt idx="30">
                  <c:v>0.63279003559622105</c:v>
                </c:pt>
                <c:pt idx="31">
                  <c:v>0.63241973955197905</c:v>
                </c:pt>
                <c:pt idx="32">
                  <c:v>0.63193959719048898</c:v>
                </c:pt>
                <c:pt idx="33">
                  <c:v>0.63159844852834301</c:v>
                </c:pt>
                <c:pt idx="34">
                  <c:v>0.63139335907322103</c:v>
                </c:pt>
                <c:pt idx="35">
                  <c:v>0.63098325624447404</c:v>
                </c:pt>
              </c:numCache>
            </c:numRef>
          </c:val>
          <c:smooth val="0"/>
          <c:extLst>
            <c:ext xmlns:c16="http://schemas.microsoft.com/office/drawing/2014/chart" uri="{C3380CC4-5D6E-409C-BE32-E72D297353CC}">
              <c16:uniqueId val="{00000002-C49B-4DE4-8E3A-2ED7058A3103}"/>
            </c:ext>
          </c:extLst>
        </c:ser>
        <c:ser>
          <c:idx val="3"/>
          <c:order val="3"/>
          <c:tx>
            <c:strRef>
              <c:f>Sheet1!$E$3</c:f>
              <c:strCache>
                <c:ptCount val="1"/>
                <c:pt idx="0">
                  <c:v>Latest</c:v>
                </c:pt>
              </c:strCache>
            </c:strRef>
          </c:tx>
          <c:spPr>
            <a:ln w="28575" cap="rnd">
              <a:solidFill>
                <a:schemeClr val="accent4"/>
              </a:solidFill>
              <a:round/>
            </a:ln>
            <a:effectLst/>
          </c:spPr>
          <c:marker>
            <c:symbol val="none"/>
          </c:marker>
          <c:cat>
            <c:strRef>
              <c:f>Sheet1!$A$4:$A$39</c:f>
              <c:strCache>
                <c:ptCount val="36"/>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pt idx="12">
                  <c:v>2020Q1</c:v>
                </c:pt>
                <c:pt idx="13">
                  <c:v>2020Q2</c:v>
                </c:pt>
                <c:pt idx="14">
                  <c:v>2020Q3</c:v>
                </c:pt>
                <c:pt idx="15">
                  <c:v>2020Q4</c:v>
                </c:pt>
                <c:pt idx="16">
                  <c:v>2021Q1</c:v>
                </c:pt>
                <c:pt idx="17">
                  <c:v>2021Q2</c:v>
                </c:pt>
                <c:pt idx="18">
                  <c:v>2021Q3</c:v>
                </c:pt>
                <c:pt idx="19">
                  <c:v>2021Q4</c:v>
                </c:pt>
                <c:pt idx="20">
                  <c:v>2022Q1</c:v>
                </c:pt>
                <c:pt idx="21">
                  <c:v>2022Q2</c:v>
                </c:pt>
                <c:pt idx="22">
                  <c:v>2022Q3</c:v>
                </c:pt>
                <c:pt idx="23">
                  <c:v>2022Q4</c:v>
                </c:pt>
                <c:pt idx="24">
                  <c:v>2023Q1</c:v>
                </c:pt>
                <c:pt idx="25">
                  <c:v>2023Q2</c:v>
                </c:pt>
                <c:pt idx="26">
                  <c:v>2023Q3</c:v>
                </c:pt>
                <c:pt idx="27">
                  <c:v>2023Q4</c:v>
                </c:pt>
                <c:pt idx="28">
                  <c:v>2024Q1</c:v>
                </c:pt>
                <c:pt idx="29">
                  <c:v>2024Q2</c:v>
                </c:pt>
                <c:pt idx="30">
                  <c:v>2024Q3</c:v>
                </c:pt>
                <c:pt idx="31">
                  <c:v>2024Q4</c:v>
                </c:pt>
                <c:pt idx="32">
                  <c:v>2025Q1</c:v>
                </c:pt>
                <c:pt idx="33">
                  <c:v>2025Q2</c:v>
                </c:pt>
                <c:pt idx="34">
                  <c:v>2025Q3</c:v>
                </c:pt>
                <c:pt idx="35">
                  <c:v>2025Q4</c:v>
                </c:pt>
              </c:strCache>
            </c:strRef>
          </c:cat>
          <c:val>
            <c:numRef>
              <c:f>Sheet1!$E$4:$E$39</c:f>
              <c:numCache>
                <c:formatCode>General</c:formatCode>
                <c:ptCount val="36"/>
                <c:pt idx="0">
                  <c:v>0.61429574551372401</c:v>
                </c:pt>
                <c:pt idx="1">
                  <c:v>0.61634665562433399</c:v>
                </c:pt>
                <c:pt idx="2">
                  <c:v>0.61707362847691205</c:v>
                </c:pt>
                <c:pt idx="3">
                  <c:v>0.61744007476693796</c:v>
                </c:pt>
                <c:pt idx="4">
                  <c:v>0.620710318904378</c:v>
                </c:pt>
                <c:pt idx="5">
                  <c:v>0.62175272328645903</c:v>
                </c:pt>
                <c:pt idx="6">
                  <c:v>0.62121882354701197</c:v>
                </c:pt>
                <c:pt idx="7">
                  <c:v>0.62360280655151701</c:v>
                </c:pt>
                <c:pt idx="8">
                  <c:v>0.62635586426596102</c:v>
                </c:pt>
                <c:pt idx="9">
                  <c:v>0.62601327848696298</c:v>
                </c:pt>
                <c:pt idx="10">
                  <c:v>0.62847642790040004</c:v>
                </c:pt>
                <c:pt idx="11">
                  <c:v>0.63126980607947603</c:v>
                </c:pt>
                <c:pt idx="12">
                  <c:v>0.62958125979396196</c:v>
                </c:pt>
                <c:pt idx="13">
                  <c:v>0.54911233526598902</c:v>
                </c:pt>
                <c:pt idx="14">
                  <c:v>0.58296905503441399</c:v>
                </c:pt>
                <c:pt idx="15">
                  <c:v>0.59720188630294102</c:v>
                </c:pt>
                <c:pt idx="16">
                  <c:v>0.60087302397622699</c:v>
                </c:pt>
                <c:pt idx="17">
                  <c:v>0.60502970036929005</c:v>
                </c:pt>
                <c:pt idx="18">
                  <c:v>0.61144902911849197</c:v>
                </c:pt>
                <c:pt idx="19">
                  <c:v>0.61940573977409896</c:v>
                </c:pt>
                <c:pt idx="20">
                  <c:v>0.62430550978596999</c:v>
                </c:pt>
                <c:pt idx="21">
                  <c:v>0.62551292023992799</c:v>
                </c:pt>
                <c:pt idx="22">
                  <c:v>0.62687803109888496</c:v>
                </c:pt>
              </c:numCache>
            </c:numRef>
          </c:val>
          <c:smooth val="0"/>
          <c:extLst>
            <c:ext xmlns:c16="http://schemas.microsoft.com/office/drawing/2014/chart" uri="{C3380CC4-5D6E-409C-BE32-E72D297353CC}">
              <c16:uniqueId val="{00000003-C49B-4DE4-8E3A-2ED7058A3103}"/>
            </c:ext>
          </c:extLst>
        </c:ser>
        <c:dLbls>
          <c:showLegendKey val="0"/>
          <c:showVal val="0"/>
          <c:showCatName val="0"/>
          <c:showSerName val="0"/>
          <c:showPercent val="0"/>
          <c:showBubbleSize val="0"/>
        </c:dLbls>
        <c:smooth val="0"/>
        <c:axId val="499121960"/>
        <c:axId val="499122944"/>
      </c:lineChart>
      <c:catAx>
        <c:axId val="499121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122944"/>
        <c:crosses val="autoZero"/>
        <c:auto val="1"/>
        <c:lblAlgn val="ctr"/>
        <c:lblOffset val="100"/>
        <c:tickMarkSkip val="4"/>
        <c:noMultiLvlLbl val="0"/>
      </c:catAx>
      <c:valAx>
        <c:axId val="499122944"/>
        <c:scaling>
          <c:orientation val="minMax"/>
          <c:min val="0.5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121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Percent Change in Average Wage for Indexing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Sheet2!$A$5</c:f>
              <c:strCache>
                <c:ptCount val="1"/>
                <c:pt idx="0">
                  <c:v>2019</c:v>
                </c:pt>
              </c:strCache>
            </c:strRef>
          </c:tx>
          <c:spPr>
            <a:solidFill>
              <a:schemeClr val="accent1"/>
            </a:solidFill>
            <a:ln>
              <a:noFill/>
            </a:ln>
            <a:effectLst/>
          </c:spPr>
          <c:invertIfNegative val="0"/>
          <c:cat>
            <c:strRef>
              <c:f>Sheet2!$B$4:$F$4</c:f>
              <c:strCache>
                <c:ptCount val="5"/>
                <c:pt idx="0">
                  <c:v>2020 TR</c:v>
                </c:pt>
                <c:pt idx="1">
                  <c:v>Oct 2020 Update</c:v>
                </c:pt>
                <c:pt idx="2">
                  <c:v>2021 TR</c:v>
                </c:pt>
                <c:pt idx="3">
                  <c:v>2022 TR</c:v>
                </c:pt>
                <c:pt idx="4">
                  <c:v>Latest</c:v>
                </c:pt>
              </c:strCache>
            </c:strRef>
          </c:cat>
          <c:val>
            <c:numRef>
              <c:f>Sheet2!$B$5:$F$5</c:f>
              <c:numCache>
                <c:formatCode>General</c:formatCode>
                <c:ptCount val="5"/>
                <c:pt idx="0">
                  <c:v>3.09</c:v>
                </c:pt>
                <c:pt idx="1">
                  <c:v>3.09</c:v>
                </c:pt>
                <c:pt idx="2">
                  <c:v>3.75</c:v>
                </c:pt>
                <c:pt idx="3">
                  <c:v>3.75</c:v>
                </c:pt>
                <c:pt idx="4">
                  <c:v>3.75</c:v>
                </c:pt>
              </c:numCache>
            </c:numRef>
          </c:val>
          <c:extLst>
            <c:ext xmlns:c16="http://schemas.microsoft.com/office/drawing/2014/chart" uri="{C3380CC4-5D6E-409C-BE32-E72D297353CC}">
              <c16:uniqueId val="{00000000-75AC-4B2C-A7CE-E009BB05809A}"/>
            </c:ext>
          </c:extLst>
        </c:ser>
        <c:ser>
          <c:idx val="1"/>
          <c:order val="1"/>
          <c:tx>
            <c:strRef>
              <c:f>Sheet2!$A$6</c:f>
              <c:strCache>
                <c:ptCount val="1"/>
                <c:pt idx="0">
                  <c:v>2020</c:v>
                </c:pt>
              </c:strCache>
            </c:strRef>
          </c:tx>
          <c:spPr>
            <a:solidFill>
              <a:schemeClr val="accent2"/>
            </a:solidFill>
            <a:ln>
              <a:noFill/>
            </a:ln>
            <a:effectLst/>
          </c:spPr>
          <c:invertIfNegative val="0"/>
          <c:cat>
            <c:strRef>
              <c:f>Sheet2!$B$4:$F$4</c:f>
              <c:strCache>
                <c:ptCount val="5"/>
                <c:pt idx="0">
                  <c:v>2020 TR</c:v>
                </c:pt>
                <c:pt idx="1">
                  <c:v>Oct 2020 Update</c:v>
                </c:pt>
                <c:pt idx="2">
                  <c:v>2021 TR</c:v>
                </c:pt>
                <c:pt idx="3">
                  <c:v>2022 TR</c:v>
                </c:pt>
                <c:pt idx="4">
                  <c:v>Latest</c:v>
                </c:pt>
              </c:strCache>
            </c:strRef>
          </c:cat>
          <c:val>
            <c:numRef>
              <c:f>Sheet2!$B$6:$F$6</c:f>
              <c:numCache>
                <c:formatCode>General</c:formatCode>
                <c:ptCount val="5"/>
                <c:pt idx="0">
                  <c:v>4.4400000000000004</c:v>
                </c:pt>
                <c:pt idx="1">
                  <c:v>-4</c:v>
                </c:pt>
                <c:pt idx="2">
                  <c:v>2.73</c:v>
                </c:pt>
                <c:pt idx="3">
                  <c:v>2.83</c:v>
                </c:pt>
                <c:pt idx="4">
                  <c:v>2.83</c:v>
                </c:pt>
              </c:numCache>
            </c:numRef>
          </c:val>
          <c:extLst>
            <c:ext xmlns:c16="http://schemas.microsoft.com/office/drawing/2014/chart" uri="{C3380CC4-5D6E-409C-BE32-E72D297353CC}">
              <c16:uniqueId val="{00000001-75AC-4B2C-A7CE-E009BB05809A}"/>
            </c:ext>
          </c:extLst>
        </c:ser>
        <c:ser>
          <c:idx val="2"/>
          <c:order val="2"/>
          <c:tx>
            <c:strRef>
              <c:f>Sheet2!$A$7</c:f>
              <c:strCache>
                <c:ptCount val="1"/>
                <c:pt idx="0">
                  <c:v>2021</c:v>
                </c:pt>
              </c:strCache>
            </c:strRef>
          </c:tx>
          <c:spPr>
            <a:solidFill>
              <a:schemeClr val="accent3"/>
            </a:solidFill>
            <a:ln>
              <a:noFill/>
            </a:ln>
            <a:effectLst/>
          </c:spPr>
          <c:invertIfNegative val="0"/>
          <c:cat>
            <c:strRef>
              <c:f>Sheet2!$B$4:$F$4</c:f>
              <c:strCache>
                <c:ptCount val="5"/>
                <c:pt idx="0">
                  <c:v>2020 TR</c:v>
                </c:pt>
                <c:pt idx="1">
                  <c:v>Oct 2020 Update</c:v>
                </c:pt>
                <c:pt idx="2">
                  <c:v>2021 TR</c:v>
                </c:pt>
                <c:pt idx="3">
                  <c:v>2022 TR</c:v>
                </c:pt>
                <c:pt idx="4">
                  <c:v>Latest</c:v>
                </c:pt>
              </c:strCache>
            </c:strRef>
          </c:cat>
          <c:val>
            <c:numRef>
              <c:f>Sheet2!$B$7:$F$7</c:f>
              <c:numCache>
                <c:formatCode>General</c:formatCode>
                <c:ptCount val="5"/>
                <c:pt idx="0">
                  <c:v>4.1100000000000003</c:v>
                </c:pt>
                <c:pt idx="1">
                  <c:v>8.11</c:v>
                </c:pt>
                <c:pt idx="2">
                  <c:v>6.28</c:v>
                </c:pt>
                <c:pt idx="3">
                  <c:v>5.6</c:v>
                </c:pt>
                <c:pt idx="4">
                  <c:v>8.89</c:v>
                </c:pt>
              </c:numCache>
            </c:numRef>
          </c:val>
          <c:extLst>
            <c:ext xmlns:c16="http://schemas.microsoft.com/office/drawing/2014/chart" uri="{C3380CC4-5D6E-409C-BE32-E72D297353CC}">
              <c16:uniqueId val="{00000002-75AC-4B2C-A7CE-E009BB05809A}"/>
            </c:ext>
          </c:extLst>
        </c:ser>
        <c:dLbls>
          <c:showLegendKey val="0"/>
          <c:showVal val="0"/>
          <c:showCatName val="0"/>
          <c:showSerName val="0"/>
          <c:showPercent val="0"/>
          <c:showBubbleSize val="0"/>
        </c:dLbls>
        <c:gapWidth val="219"/>
        <c:overlap val="-27"/>
        <c:axId val="719629464"/>
        <c:axId val="719631760"/>
      </c:barChart>
      <c:catAx>
        <c:axId val="71962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631760"/>
        <c:crosses val="autoZero"/>
        <c:auto val="1"/>
        <c:lblAlgn val="ctr"/>
        <c:lblOffset val="100"/>
        <c:noMultiLvlLbl val="0"/>
      </c:catAx>
      <c:valAx>
        <c:axId val="71963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629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aseline="0" dirty="0"/>
              <a:t>Inflation Measures: Quarterly Percent Changes (Annualized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Sheet1!$I$4</c:f>
              <c:strCache>
                <c:ptCount val="1"/>
                <c:pt idx="0">
                  <c:v>CPI-W</c:v>
                </c:pt>
              </c:strCache>
            </c:strRef>
          </c:tx>
          <c:spPr>
            <a:ln w="28575" cap="rnd">
              <a:solidFill>
                <a:schemeClr val="accent1"/>
              </a:solidFill>
              <a:round/>
            </a:ln>
            <a:effectLst/>
          </c:spPr>
          <c:marker>
            <c:symbol val="none"/>
          </c:marker>
          <c:cat>
            <c:strRef>
              <c:f>Sheet1!$H$5:$H$19</c:f>
              <c:strCache>
                <c:ptCount val="15"/>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strCache>
            </c:strRef>
          </c:cat>
          <c:val>
            <c:numRef>
              <c:f>Sheet1!$I$5:$I$19</c:f>
              <c:numCache>
                <c:formatCode>General</c:formatCode>
                <c:ptCount val="15"/>
                <c:pt idx="0">
                  <c:v>0.74050198136144096</c:v>
                </c:pt>
                <c:pt idx="1">
                  <c:v>5.4274820720467503</c:v>
                </c:pt>
                <c:pt idx="2">
                  <c:v>0.88361253738855605</c:v>
                </c:pt>
                <c:pt idx="3">
                  <c:v>0.74333776258259598</c:v>
                </c:pt>
                <c:pt idx="4">
                  <c:v>1.4337273568259601</c:v>
                </c:pt>
                <c:pt idx="5">
                  <c:v>-2.40605890376749</c:v>
                </c:pt>
                <c:pt idx="6">
                  <c:v>5.5218769375790098</c:v>
                </c:pt>
                <c:pt idx="7">
                  <c:v>0.92183050651042298</c:v>
                </c:pt>
                <c:pt idx="8">
                  <c:v>4.8583714067274597</c:v>
                </c:pt>
                <c:pt idx="9">
                  <c:v>10.8906183092211</c:v>
                </c:pt>
                <c:pt idx="10">
                  <c:v>7.2679002033415303</c:v>
                </c:pt>
                <c:pt idx="11">
                  <c:v>6.7495955898857201</c:v>
                </c:pt>
                <c:pt idx="12">
                  <c:v>10.0832134327944</c:v>
                </c:pt>
                <c:pt idx="13">
                  <c:v>13.3724161786135</c:v>
                </c:pt>
                <c:pt idx="14">
                  <c:v>4.9740143328571502</c:v>
                </c:pt>
              </c:numCache>
            </c:numRef>
          </c:val>
          <c:smooth val="0"/>
          <c:extLst>
            <c:ext xmlns:c16="http://schemas.microsoft.com/office/drawing/2014/chart" uri="{C3380CC4-5D6E-409C-BE32-E72D297353CC}">
              <c16:uniqueId val="{00000000-A5C3-4BF0-BCEF-D4CFAFA63A9D}"/>
            </c:ext>
          </c:extLst>
        </c:ser>
        <c:ser>
          <c:idx val="1"/>
          <c:order val="1"/>
          <c:tx>
            <c:strRef>
              <c:f>Sheet1!$J$4</c:f>
              <c:strCache>
                <c:ptCount val="1"/>
                <c:pt idx="0">
                  <c:v>GDP Deflator</c:v>
                </c:pt>
              </c:strCache>
            </c:strRef>
          </c:tx>
          <c:spPr>
            <a:ln w="28575" cap="rnd">
              <a:solidFill>
                <a:schemeClr val="accent2"/>
              </a:solidFill>
              <a:round/>
            </a:ln>
            <a:effectLst/>
          </c:spPr>
          <c:marker>
            <c:symbol val="none"/>
          </c:marker>
          <c:cat>
            <c:strRef>
              <c:f>Sheet1!$H$5:$H$19</c:f>
              <c:strCache>
                <c:ptCount val="15"/>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strCache>
            </c:strRef>
          </c:cat>
          <c:val>
            <c:numRef>
              <c:f>Sheet1!$J$5:$J$19</c:f>
              <c:numCache>
                <c:formatCode>General</c:formatCode>
                <c:ptCount val="15"/>
                <c:pt idx="0">
                  <c:v>1.4654090042599299</c:v>
                </c:pt>
                <c:pt idx="1">
                  <c:v>2.2562028495606699</c:v>
                </c:pt>
                <c:pt idx="2">
                  <c:v>1.34020689905924</c:v>
                </c:pt>
                <c:pt idx="3">
                  <c:v>1.25679080029399</c:v>
                </c:pt>
                <c:pt idx="4">
                  <c:v>1.84416531424422</c:v>
                </c:pt>
                <c:pt idx="5">
                  <c:v>-1.31240107405065</c:v>
                </c:pt>
                <c:pt idx="6">
                  <c:v>3.5091161754322302</c:v>
                </c:pt>
                <c:pt idx="7">
                  <c:v>2.52103355257371</c:v>
                </c:pt>
                <c:pt idx="8">
                  <c:v>5.1694543377777498</c:v>
                </c:pt>
                <c:pt idx="9">
                  <c:v>6.2516435818513898</c:v>
                </c:pt>
                <c:pt idx="10">
                  <c:v>6.20511810882864</c:v>
                </c:pt>
                <c:pt idx="11">
                  <c:v>6.8315077377414299</c:v>
                </c:pt>
                <c:pt idx="12">
                  <c:v>8.2984493346726005</c:v>
                </c:pt>
                <c:pt idx="13">
                  <c:v>8.9998417416451399</c:v>
                </c:pt>
                <c:pt idx="14">
                  <c:v>4.0761834909434898</c:v>
                </c:pt>
              </c:numCache>
            </c:numRef>
          </c:val>
          <c:smooth val="0"/>
          <c:extLst>
            <c:ext xmlns:c16="http://schemas.microsoft.com/office/drawing/2014/chart" uri="{C3380CC4-5D6E-409C-BE32-E72D297353CC}">
              <c16:uniqueId val="{00000001-A5C3-4BF0-BCEF-D4CFAFA63A9D}"/>
            </c:ext>
          </c:extLst>
        </c:ser>
        <c:ser>
          <c:idx val="2"/>
          <c:order val="2"/>
          <c:tx>
            <c:strRef>
              <c:f>Sheet1!$K$4</c:f>
              <c:strCache>
                <c:ptCount val="1"/>
                <c:pt idx="0">
                  <c:v>LR Assumption (CPI-W)</c:v>
                </c:pt>
              </c:strCache>
            </c:strRef>
          </c:tx>
          <c:spPr>
            <a:ln w="28575" cap="rnd">
              <a:solidFill>
                <a:schemeClr val="accent3"/>
              </a:solidFill>
              <a:round/>
            </a:ln>
            <a:effectLst/>
          </c:spPr>
          <c:marker>
            <c:symbol val="none"/>
          </c:marker>
          <c:cat>
            <c:strRef>
              <c:f>Sheet1!$H$5:$H$19</c:f>
              <c:strCache>
                <c:ptCount val="15"/>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strCache>
            </c:strRef>
          </c:cat>
          <c:val>
            <c:numRef>
              <c:f>Sheet1!$K$5:$K$19</c:f>
              <c:numCache>
                <c:formatCode>General</c:formatCode>
                <c:ptCount val="15"/>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numCache>
            </c:numRef>
          </c:val>
          <c:smooth val="0"/>
          <c:extLst>
            <c:ext xmlns:c16="http://schemas.microsoft.com/office/drawing/2014/chart" uri="{C3380CC4-5D6E-409C-BE32-E72D297353CC}">
              <c16:uniqueId val="{00000002-A5C3-4BF0-BCEF-D4CFAFA63A9D}"/>
            </c:ext>
          </c:extLst>
        </c:ser>
        <c:ser>
          <c:idx val="3"/>
          <c:order val="3"/>
          <c:tx>
            <c:strRef>
              <c:f>Sheet1!$L$4</c:f>
              <c:strCache>
                <c:ptCount val="1"/>
                <c:pt idx="0">
                  <c:v>LR Assumption (Deflator)</c:v>
                </c:pt>
              </c:strCache>
            </c:strRef>
          </c:tx>
          <c:spPr>
            <a:ln w="28575" cap="rnd">
              <a:solidFill>
                <a:schemeClr val="accent4"/>
              </a:solidFill>
              <a:round/>
            </a:ln>
            <a:effectLst/>
          </c:spPr>
          <c:marker>
            <c:symbol val="none"/>
          </c:marker>
          <c:cat>
            <c:strRef>
              <c:f>Sheet1!$H$5:$H$19</c:f>
              <c:strCache>
                <c:ptCount val="15"/>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pt idx="14">
                  <c:v>2022Q3</c:v>
                </c:pt>
              </c:strCache>
            </c:strRef>
          </c:cat>
          <c:val>
            <c:numRef>
              <c:f>Sheet1!$L$5:$L$19</c:f>
              <c:numCache>
                <c:formatCode>General</c:formatCode>
                <c:ptCount val="15"/>
                <c:pt idx="0">
                  <c:v>2.0499999999999998</c:v>
                </c:pt>
                <c:pt idx="1">
                  <c:v>2.0499999999999998</c:v>
                </c:pt>
                <c:pt idx="2">
                  <c:v>2.0499999999999998</c:v>
                </c:pt>
                <c:pt idx="3">
                  <c:v>2.0499999999999998</c:v>
                </c:pt>
                <c:pt idx="4">
                  <c:v>2.0499999999999998</c:v>
                </c:pt>
                <c:pt idx="5">
                  <c:v>2.0499999999999998</c:v>
                </c:pt>
                <c:pt idx="6">
                  <c:v>2.0499999999999998</c:v>
                </c:pt>
                <c:pt idx="7">
                  <c:v>2.0499999999999998</c:v>
                </c:pt>
                <c:pt idx="8">
                  <c:v>2.0499999999999998</c:v>
                </c:pt>
                <c:pt idx="9">
                  <c:v>2.0499999999999998</c:v>
                </c:pt>
                <c:pt idx="10">
                  <c:v>2.0499999999999998</c:v>
                </c:pt>
                <c:pt idx="11">
                  <c:v>2.0499999999999998</c:v>
                </c:pt>
                <c:pt idx="12">
                  <c:v>2.0499999999999998</c:v>
                </c:pt>
                <c:pt idx="13">
                  <c:v>2.0499999999999998</c:v>
                </c:pt>
                <c:pt idx="14">
                  <c:v>2.0499999999999998</c:v>
                </c:pt>
              </c:numCache>
            </c:numRef>
          </c:val>
          <c:smooth val="0"/>
          <c:extLst>
            <c:ext xmlns:c16="http://schemas.microsoft.com/office/drawing/2014/chart" uri="{C3380CC4-5D6E-409C-BE32-E72D297353CC}">
              <c16:uniqueId val="{00000003-A5C3-4BF0-BCEF-D4CFAFA63A9D}"/>
            </c:ext>
          </c:extLst>
        </c:ser>
        <c:dLbls>
          <c:showLegendKey val="0"/>
          <c:showVal val="0"/>
          <c:showCatName val="0"/>
          <c:showSerName val="0"/>
          <c:showPercent val="0"/>
          <c:showBubbleSize val="0"/>
        </c:dLbls>
        <c:smooth val="0"/>
        <c:axId val="1008940952"/>
        <c:axId val="1008941280"/>
      </c:lineChart>
      <c:catAx>
        <c:axId val="1008940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8941280"/>
        <c:crosses val="autoZero"/>
        <c:auto val="1"/>
        <c:lblAlgn val="ctr"/>
        <c:lblOffset val="100"/>
        <c:tickMarkSkip val="4"/>
        <c:noMultiLvlLbl val="0"/>
      </c:catAx>
      <c:valAx>
        <c:axId val="1008941280"/>
        <c:scaling>
          <c:orientation val="minMax"/>
          <c:max val="14"/>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894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aseline="0" dirty="0"/>
              <a:t>Nonfarm Business Output per Hour</a:t>
            </a:r>
          </a:p>
          <a:p>
            <a:pPr>
              <a:defRPr/>
            </a:pPr>
            <a:r>
              <a:rPr lang="en-US" sz="1600" baseline="0" dirty="0"/>
              <a:t>(Percent Change at Annual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047763472131159E-2"/>
          <c:y val="0.12955605233060505"/>
          <c:w val="0.93835593213647117"/>
          <c:h val="0.85830944386072139"/>
        </c:manualLayout>
      </c:layout>
      <c:lineChart>
        <c:grouping val="standard"/>
        <c:varyColors val="0"/>
        <c:ser>
          <c:idx val="0"/>
          <c:order val="0"/>
          <c:spPr>
            <a:ln w="28575" cap="rnd">
              <a:solidFill>
                <a:schemeClr val="accent1"/>
              </a:solidFill>
              <a:round/>
            </a:ln>
            <a:effectLst/>
          </c:spPr>
          <c:marker>
            <c:symbol val="none"/>
          </c:marker>
          <c:cat>
            <c:strRef>
              <c:f>Sheet1!$P$4:$P$26</c:f>
              <c:strCache>
                <c:ptCount val="23"/>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pt idx="12">
                  <c:v>2020Q1</c:v>
                </c:pt>
                <c:pt idx="13">
                  <c:v>2020Q2</c:v>
                </c:pt>
                <c:pt idx="14">
                  <c:v>2020Q3</c:v>
                </c:pt>
                <c:pt idx="15">
                  <c:v>2020Q4</c:v>
                </c:pt>
                <c:pt idx="16">
                  <c:v>2021Q1</c:v>
                </c:pt>
                <c:pt idx="17">
                  <c:v>2021Q2</c:v>
                </c:pt>
                <c:pt idx="18">
                  <c:v>2021Q3</c:v>
                </c:pt>
                <c:pt idx="19">
                  <c:v>2021Q4</c:v>
                </c:pt>
                <c:pt idx="20">
                  <c:v>2022Q1</c:v>
                </c:pt>
                <c:pt idx="21">
                  <c:v>2022Q2</c:v>
                </c:pt>
                <c:pt idx="22">
                  <c:v>2022Q3</c:v>
                </c:pt>
              </c:strCache>
            </c:strRef>
          </c:cat>
          <c:val>
            <c:numRef>
              <c:f>Sheet1!$Q$4:$Q$26</c:f>
              <c:numCache>
                <c:formatCode>#0.0</c:formatCode>
                <c:ptCount val="23"/>
                <c:pt idx="0">
                  <c:v>0.2</c:v>
                </c:pt>
                <c:pt idx="1">
                  <c:v>-0.4</c:v>
                </c:pt>
                <c:pt idx="2">
                  <c:v>4</c:v>
                </c:pt>
                <c:pt idx="3">
                  <c:v>1.8</c:v>
                </c:pt>
                <c:pt idx="4">
                  <c:v>1.2</c:v>
                </c:pt>
                <c:pt idx="5">
                  <c:v>1.2</c:v>
                </c:pt>
                <c:pt idx="6">
                  <c:v>1.5</c:v>
                </c:pt>
                <c:pt idx="7">
                  <c:v>-0.3</c:v>
                </c:pt>
                <c:pt idx="8">
                  <c:v>3.2</c:v>
                </c:pt>
                <c:pt idx="9">
                  <c:v>2.2000000000000002</c:v>
                </c:pt>
                <c:pt idx="10">
                  <c:v>2.4</c:v>
                </c:pt>
                <c:pt idx="11">
                  <c:v>2.6</c:v>
                </c:pt>
                <c:pt idx="12">
                  <c:v>-1.4</c:v>
                </c:pt>
                <c:pt idx="13">
                  <c:v>17.899999999999999</c:v>
                </c:pt>
                <c:pt idx="14">
                  <c:v>7.2</c:v>
                </c:pt>
                <c:pt idx="15">
                  <c:v>-3.9</c:v>
                </c:pt>
                <c:pt idx="16">
                  <c:v>3</c:v>
                </c:pt>
                <c:pt idx="17">
                  <c:v>2.7</c:v>
                </c:pt>
                <c:pt idx="18">
                  <c:v>-2.4</c:v>
                </c:pt>
                <c:pt idx="19">
                  <c:v>4.4000000000000004</c:v>
                </c:pt>
                <c:pt idx="20">
                  <c:v>-5.9</c:v>
                </c:pt>
                <c:pt idx="21">
                  <c:v>-4.0999999999999996</c:v>
                </c:pt>
                <c:pt idx="22">
                  <c:v>0.3</c:v>
                </c:pt>
              </c:numCache>
            </c:numRef>
          </c:val>
          <c:smooth val="0"/>
          <c:extLst>
            <c:ext xmlns:c16="http://schemas.microsoft.com/office/drawing/2014/chart" uri="{C3380CC4-5D6E-409C-BE32-E72D297353CC}">
              <c16:uniqueId val="{00000000-4478-453A-A5FF-45810525B373}"/>
            </c:ext>
          </c:extLst>
        </c:ser>
        <c:ser>
          <c:idx val="1"/>
          <c:order val="1"/>
          <c:spPr>
            <a:ln w="28575" cap="rnd">
              <a:solidFill>
                <a:schemeClr val="accent2"/>
              </a:solidFill>
              <a:round/>
            </a:ln>
            <a:effectLst/>
          </c:spPr>
          <c:marker>
            <c:symbol val="none"/>
          </c:marker>
          <c:cat>
            <c:strRef>
              <c:f>Sheet1!$P$4:$P$26</c:f>
              <c:strCache>
                <c:ptCount val="23"/>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pt idx="12">
                  <c:v>2020Q1</c:v>
                </c:pt>
                <c:pt idx="13">
                  <c:v>2020Q2</c:v>
                </c:pt>
                <c:pt idx="14">
                  <c:v>2020Q3</c:v>
                </c:pt>
                <c:pt idx="15">
                  <c:v>2020Q4</c:v>
                </c:pt>
                <c:pt idx="16">
                  <c:v>2021Q1</c:v>
                </c:pt>
                <c:pt idx="17">
                  <c:v>2021Q2</c:v>
                </c:pt>
                <c:pt idx="18">
                  <c:v>2021Q3</c:v>
                </c:pt>
                <c:pt idx="19">
                  <c:v>2021Q4</c:v>
                </c:pt>
                <c:pt idx="20">
                  <c:v>2022Q1</c:v>
                </c:pt>
                <c:pt idx="21">
                  <c:v>2022Q2</c:v>
                </c:pt>
                <c:pt idx="22">
                  <c:v>2022Q3</c:v>
                </c:pt>
              </c:strCache>
            </c:strRef>
          </c:cat>
          <c:val>
            <c:numRef>
              <c:f>Sheet1!$R$4:$R$26</c:f>
              <c:numCache>
                <c:formatCode>General</c:formatCode>
                <c:ptCount val="2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numCache>
            </c:numRef>
          </c:val>
          <c:smooth val="0"/>
          <c:extLst>
            <c:ext xmlns:c16="http://schemas.microsoft.com/office/drawing/2014/chart" uri="{C3380CC4-5D6E-409C-BE32-E72D297353CC}">
              <c16:uniqueId val="{00000001-4478-453A-A5FF-45810525B373}"/>
            </c:ext>
          </c:extLst>
        </c:ser>
        <c:dLbls>
          <c:showLegendKey val="0"/>
          <c:showVal val="0"/>
          <c:showCatName val="0"/>
          <c:showSerName val="0"/>
          <c:showPercent val="0"/>
          <c:showBubbleSize val="0"/>
        </c:dLbls>
        <c:smooth val="0"/>
        <c:axId val="493845336"/>
        <c:axId val="493847960"/>
      </c:lineChart>
      <c:catAx>
        <c:axId val="493845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847960"/>
        <c:crosses val="autoZero"/>
        <c:auto val="1"/>
        <c:lblAlgn val="ctr"/>
        <c:lblOffset val="100"/>
        <c:tickMarkSkip val="4"/>
        <c:noMultiLvlLbl val="0"/>
      </c:catAx>
      <c:valAx>
        <c:axId val="493847960"/>
        <c:scaling>
          <c:orientation val="minMax"/>
          <c:max val="18"/>
          <c:min val="-6"/>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845336"/>
        <c:crosses val="autoZero"/>
        <c:crossBetween val="between"/>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0.19083</cdr:x>
      <cdr:y>0.65351</cdr:y>
    </cdr:from>
    <cdr:to>
      <cdr:x>0.34968</cdr:x>
      <cdr:y>0.7193</cdr:y>
    </cdr:to>
    <cdr:sp macro="" textlink="">
      <cdr:nvSpPr>
        <cdr:cNvPr id="2" name="TextBox 1">
          <a:extLst xmlns:a="http://schemas.openxmlformats.org/drawingml/2006/main">
            <a:ext uri="{FF2B5EF4-FFF2-40B4-BE49-F238E27FC236}">
              <a16:creationId xmlns:a16="http://schemas.microsoft.com/office/drawing/2014/main" id="{B9FA7B02-7B02-4127-AC74-343872A2DD59}"/>
            </a:ext>
          </a:extLst>
        </cdr:cNvPr>
        <cdr:cNvSpPr txBox="1"/>
      </cdr:nvSpPr>
      <cdr:spPr>
        <a:xfrm xmlns:a="http://schemas.openxmlformats.org/drawingml/2006/main">
          <a:off x="1643349" y="4103782"/>
          <a:ext cx="1367928" cy="413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2">
                  <a:lumMod val="75000"/>
                </a:schemeClr>
              </a:solidFill>
            </a:rPr>
            <a:t>LR Assumption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8B0E5-C56C-49A9-A62D-9CE49891052D}" type="datetimeFigureOut">
              <a:rPr lang="en-US" smtClean="0"/>
              <a:t>11/15/2022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8C0F-8361-4DAE-B060-D381D884728B}" type="slidenum">
              <a:rPr lang="en-US" smtClean="0"/>
              <a:t>‹#›</a:t>
            </a:fld>
            <a:endParaRPr lang="en-US" dirty="0"/>
          </a:p>
        </p:txBody>
      </p:sp>
    </p:spTree>
    <p:extLst>
      <p:ext uri="{BB962C8B-B14F-4D97-AF65-F5344CB8AC3E}">
        <p14:creationId xmlns:p14="http://schemas.microsoft.com/office/powerpoint/2010/main" val="81973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8DE0-9635-4D6B-A2B4-068FE2E0F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4260BB-7D46-400B-A45E-C3D5FE2CB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DBE58F-F4C5-466E-BFE6-ED58C3003B15}"/>
              </a:ext>
            </a:extLst>
          </p:cNvPr>
          <p:cNvSpPr>
            <a:spLocks noGrp="1"/>
          </p:cNvSpPr>
          <p:nvPr>
            <p:ph type="dt" sz="half" idx="10"/>
          </p:nvPr>
        </p:nvSpPr>
        <p:spPr/>
        <p:txBody>
          <a:bodyPr/>
          <a:lstStyle/>
          <a:p>
            <a:fld id="{E9ABC465-6B86-43C9-A0D1-3C7EA352717F}" type="datetime1">
              <a:rPr lang="en-US" smtClean="0"/>
              <a:t>11/15/2022</a:t>
            </a:fld>
            <a:endParaRPr lang="en-US" dirty="0"/>
          </a:p>
        </p:txBody>
      </p:sp>
      <p:sp>
        <p:nvSpPr>
          <p:cNvPr id="5" name="Footer Placeholder 4">
            <a:extLst>
              <a:ext uri="{FF2B5EF4-FFF2-40B4-BE49-F238E27FC236}">
                <a16:creationId xmlns:a16="http://schemas.microsoft.com/office/drawing/2014/main" id="{F817D7F3-6876-4AC0-A896-5C57489EEC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0486AF-327E-4D1F-8FB6-59B369766B49}"/>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181084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3536-7E08-4C3C-B639-9CC19D81C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C58E0-E724-4128-81B3-7E5E6CAD2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F18DD-F2CC-44E9-99A2-DD429DDEAD2F}"/>
              </a:ext>
            </a:extLst>
          </p:cNvPr>
          <p:cNvSpPr>
            <a:spLocks noGrp="1"/>
          </p:cNvSpPr>
          <p:nvPr>
            <p:ph type="dt" sz="half" idx="10"/>
          </p:nvPr>
        </p:nvSpPr>
        <p:spPr/>
        <p:txBody>
          <a:bodyPr/>
          <a:lstStyle/>
          <a:p>
            <a:fld id="{8A0E62CF-B9EA-458F-8CA4-EE4613BAD62C}" type="datetime1">
              <a:rPr lang="en-US" smtClean="0"/>
              <a:t>11/15/2022</a:t>
            </a:fld>
            <a:endParaRPr lang="en-US" dirty="0"/>
          </a:p>
        </p:txBody>
      </p:sp>
      <p:sp>
        <p:nvSpPr>
          <p:cNvPr id="5" name="Footer Placeholder 4">
            <a:extLst>
              <a:ext uri="{FF2B5EF4-FFF2-40B4-BE49-F238E27FC236}">
                <a16:creationId xmlns:a16="http://schemas.microsoft.com/office/drawing/2014/main" id="{83816C88-F410-467B-BFEF-A688E877C7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909D7-52E9-4F77-850A-8EE781FB6D18}"/>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78560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1B4A9-2FE6-4352-876D-11197098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D5D09-C489-47C0-86DF-57126B824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F626B-C2B1-4613-AEB3-59BF1961721E}"/>
              </a:ext>
            </a:extLst>
          </p:cNvPr>
          <p:cNvSpPr>
            <a:spLocks noGrp="1"/>
          </p:cNvSpPr>
          <p:nvPr>
            <p:ph type="dt" sz="half" idx="10"/>
          </p:nvPr>
        </p:nvSpPr>
        <p:spPr/>
        <p:txBody>
          <a:bodyPr/>
          <a:lstStyle/>
          <a:p>
            <a:fld id="{41A56CC8-74BA-4E33-803F-ED99C4DB5529}" type="datetime1">
              <a:rPr lang="en-US" smtClean="0"/>
              <a:t>11/15/2022</a:t>
            </a:fld>
            <a:endParaRPr lang="en-US" dirty="0"/>
          </a:p>
        </p:txBody>
      </p:sp>
      <p:sp>
        <p:nvSpPr>
          <p:cNvPr id="5" name="Footer Placeholder 4">
            <a:extLst>
              <a:ext uri="{FF2B5EF4-FFF2-40B4-BE49-F238E27FC236}">
                <a16:creationId xmlns:a16="http://schemas.microsoft.com/office/drawing/2014/main" id="{3B0A1161-0076-4242-83EB-07D92450A3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2BCDCE-E9A7-41B3-BFF9-D7D9822032DF}"/>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179407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3DA1-C63B-46DB-AC00-83487EF79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00A73-7138-4E3F-BBC0-FD82A4A95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B93BA-EA72-4173-B8BC-2C210FA1F656}"/>
              </a:ext>
            </a:extLst>
          </p:cNvPr>
          <p:cNvSpPr>
            <a:spLocks noGrp="1"/>
          </p:cNvSpPr>
          <p:nvPr>
            <p:ph type="dt" sz="half" idx="10"/>
          </p:nvPr>
        </p:nvSpPr>
        <p:spPr/>
        <p:txBody>
          <a:bodyPr/>
          <a:lstStyle/>
          <a:p>
            <a:fld id="{A6E23949-F8C2-47D1-BB91-1C3E024BD883}" type="datetime1">
              <a:rPr lang="en-US" smtClean="0"/>
              <a:t>11/15/2022</a:t>
            </a:fld>
            <a:endParaRPr lang="en-US" dirty="0"/>
          </a:p>
        </p:txBody>
      </p:sp>
      <p:sp>
        <p:nvSpPr>
          <p:cNvPr id="5" name="Footer Placeholder 4">
            <a:extLst>
              <a:ext uri="{FF2B5EF4-FFF2-40B4-BE49-F238E27FC236}">
                <a16:creationId xmlns:a16="http://schemas.microsoft.com/office/drawing/2014/main" id="{1D3402FC-4CEC-4058-908A-E6D4DE54D2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2C8EFE-5C1F-4BF9-873A-C8E29C40F2FF}"/>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79188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41F7-1829-4691-B6FC-DC1C06C7A8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CD206-3F5F-443D-9E64-5D7552FD8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A90023-D500-476F-A307-A07020582343}"/>
              </a:ext>
            </a:extLst>
          </p:cNvPr>
          <p:cNvSpPr>
            <a:spLocks noGrp="1"/>
          </p:cNvSpPr>
          <p:nvPr>
            <p:ph type="dt" sz="half" idx="10"/>
          </p:nvPr>
        </p:nvSpPr>
        <p:spPr/>
        <p:txBody>
          <a:bodyPr/>
          <a:lstStyle/>
          <a:p>
            <a:fld id="{7344C29F-1556-49A0-ADAB-2492C7073F43}" type="datetime1">
              <a:rPr lang="en-US" smtClean="0"/>
              <a:t>11/15/2022</a:t>
            </a:fld>
            <a:endParaRPr lang="en-US" dirty="0"/>
          </a:p>
        </p:txBody>
      </p:sp>
      <p:sp>
        <p:nvSpPr>
          <p:cNvPr id="5" name="Footer Placeholder 4">
            <a:extLst>
              <a:ext uri="{FF2B5EF4-FFF2-40B4-BE49-F238E27FC236}">
                <a16:creationId xmlns:a16="http://schemas.microsoft.com/office/drawing/2014/main" id="{E062515C-837A-4B8E-AFEA-3FDB9C1B6D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0ED3A3-3C4E-420A-AB54-7E35660D0B32}"/>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116412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10FB-72EF-40BE-AB19-1CD530F12B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8E832-E04E-4041-99C1-339A1DE762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14CF47-AC35-42D8-A4C4-33F3C9CF0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A0BEFF-D12D-4202-BADA-05BEB27ACC7D}"/>
              </a:ext>
            </a:extLst>
          </p:cNvPr>
          <p:cNvSpPr>
            <a:spLocks noGrp="1"/>
          </p:cNvSpPr>
          <p:nvPr>
            <p:ph type="dt" sz="half" idx="10"/>
          </p:nvPr>
        </p:nvSpPr>
        <p:spPr/>
        <p:txBody>
          <a:bodyPr/>
          <a:lstStyle/>
          <a:p>
            <a:fld id="{F22EBFE5-645A-4D52-BBD2-A5A25139E406}" type="datetime1">
              <a:rPr lang="en-US" smtClean="0"/>
              <a:t>11/15/2022</a:t>
            </a:fld>
            <a:endParaRPr lang="en-US" dirty="0"/>
          </a:p>
        </p:txBody>
      </p:sp>
      <p:sp>
        <p:nvSpPr>
          <p:cNvPr id="6" name="Footer Placeholder 5">
            <a:extLst>
              <a:ext uri="{FF2B5EF4-FFF2-40B4-BE49-F238E27FC236}">
                <a16:creationId xmlns:a16="http://schemas.microsoft.com/office/drawing/2014/main" id="{983D5047-0049-490F-B3FD-7453662697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B2E54B-F8D3-44CA-810C-ECCA3C90792A}"/>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114493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D725-574C-41A2-936A-A7B60C2ACD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8478D-E505-43E0-B625-1673287BB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7C593-B53A-4EF6-82AB-745DE74DB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EA4CA8-AEEE-42CE-9DA7-FF58C4D05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A744EF-E183-49CC-A371-E83E45CD45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51F39-51C2-4723-8C5F-410D9F36E084}"/>
              </a:ext>
            </a:extLst>
          </p:cNvPr>
          <p:cNvSpPr>
            <a:spLocks noGrp="1"/>
          </p:cNvSpPr>
          <p:nvPr>
            <p:ph type="dt" sz="half" idx="10"/>
          </p:nvPr>
        </p:nvSpPr>
        <p:spPr/>
        <p:txBody>
          <a:bodyPr/>
          <a:lstStyle/>
          <a:p>
            <a:fld id="{74149135-98B4-4C85-94D2-C17358D690A6}" type="datetime1">
              <a:rPr lang="en-US" smtClean="0"/>
              <a:t>11/15/2022</a:t>
            </a:fld>
            <a:endParaRPr lang="en-US" dirty="0"/>
          </a:p>
        </p:txBody>
      </p:sp>
      <p:sp>
        <p:nvSpPr>
          <p:cNvPr id="8" name="Footer Placeholder 7">
            <a:extLst>
              <a:ext uri="{FF2B5EF4-FFF2-40B4-BE49-F238E27FC236}">
                <a16:creationId xmlns:a16="http://schemas.microsoft.com/office/drawing/2014/main" id="{E8AC3C59-326A-4FA2-BF7D-DD33DF24BF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481C144-6E81-4C39-A7E3-FFA412D485BF}"/>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53011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712D-6876-4B31-B968-6BC65A4F9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03FE60-69AE-4AF2-94E4-B0D67FF7A909}"/>
              </a:ext>
            </a:extLst>
          </p:cNvPr>
          <p:cNvSpPr>
            <a:spLocks noGrp="1"/>
          </p:cNvSpPr>
          <p:nvPr>
            <p:ph type="dt" sz="half" idx="10"/>
          </p:nvPr>
        </p:nvSpPr>
        <p:spPr/>
        <p:txBody>
          <a:bodyPr/>
          <a:lstStyle/>
          <a:p>
            <a:fld id="{18A0B773-C528-40F3-A5A9-FB8D7D3AF242}" type="datetime1">
              <a:rPr lang="en-US" smtClean="0"/>
              <a:t>11/15/2022</a:t>
            </a:fld>
            <a:endParaRPr lang="en-US" dirty="0"/>
          </a:p>
        </p:txBody>
      </p:sp>
      <p:sp>
        <p:nvSpPr>
          <p:cNvPr id="4" name="Footer Placeholder 3">
            <a:extLst>
              <a:ext uri="{FF2B5EF4-FFF2-40B4-BE49-F238E27FC236}">
                <a16:creationId xmlns:a16="http://schemas.microsoft.com/office/drawing/2014/main" id="{95268596-D05F-4A02-9578-C4EB8A6601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D78F1D-3C07-4783-92A2-A96C07CD3147}"/>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207938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C11F8-8DBE-4E6B-9BE9-F04C909FF6CD}"/>
              </a:ext>
            </a:extLst>
          </p:cNvPr>
          <p:cNvSpPr>
            <a:spLocks noGrp="1"/>
          </p:cNvSpPr>
          <p:nvPr>
            <p:ph type="dt" sz="half" idx="10"/>
          </p:nvPr>
        </p:nvSpPr>
        <p:spPr/>
        <p:txBody>
          <a:bodyPr/>
          <a:lstStyle/>
          <a:p>
            <a:fld id="{3A6E0CD9-5816-46C5-9ED6-2809D3A097C7}" type="datetime1">
              <a:rPr lang="en-US" smtClean="0"/>
              <a:t>11/15/2022</a:t>
            </a:fld>
            <a:endParaRPr lang="en-US" dirty="0"/>
          </a:p>
        </p:txBody>
      </p:sp>
      <p:sp>
        <p:nvSpPr>
          <p:cNvPr id="3" name="Footer Placeholder 2">
            <a:extLst>
              <a:ext uri="{FF2B5EF4-FFF2-40B4-BE49-F238E27FC236}">
                <a16:creationId xmlns:a16="http://schemas.microsoft.com/office/drawing/2014/main" id="{C8C91E89-1A86-4755-AFAA-6B39876B86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E02A1B-3C55-4998-8FD4-FD03863324A4}"/>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175801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5165-776D-432C-B072-10A6DFFA8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34B12-AAE3-4479-9A0B-1C149F0BD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FE530B-4B50-4D07-990F-30EF6034D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576AD-F502-4EC5-8FA9-B4FF59EEA3CF}"/>
              </a:ext>
            </a:extLst>
          </p:cNvPr>
          <p:cNvSpPr>
            <a:spLocks noGrp="1"/>
          </p:cNvSpPr>
          <p:nvPr>
            <p:ph type="dt" sz="half" idx="10"/>
          </p:nvPr>
        </p:nvSpPr>
        <p:spPr/>
        <p:txBody>
          <a:bodyPr/>
          <a:lstStyle/>
          <a:p>
            <a:fld id="{EADFC0F2-12CB-48DA-8122-EABC748021E7}" type="datetime1">
              <a:rPr lang="en-US" smtClean="0"/>
              <a:t>11/15/2022</a:t>
            </a:fld>
            <a:endParaRPr lang="en-US" dirty="0"/>
          </a:p>
        </p:txBody>
      </p:sp>
      <p:sp>
        <p:nvSpPr>
          <p:cNvPr id="6" name="Footer Placeholder 5">
            <a:extLst>
              <a:ext uri="{FF2B5EF4-FFF2-40B4-BE49-F238E27FC236}">
                <a16:creationId xmlns:a16="http://schemas.microsoft.com/office/drawing/2014/main" id="{73EDEFE0-A416-4AC6-A0D2-F154500DCE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F766A4-9FB9-43AA-8FD7-68FEA776BD51}"/>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328291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6E56-6A4D-4A33-BCD4-26C329BF5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728D66-7FE6-4811-B697-3B46094C8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3307CA-1A6C-4EF8-A7A2-AC7BF68FB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18190-4822-4D03-8EDB-DB4B1F6D0D62}"/>
              </a:ext>
            </a:extLst>
          </p:cNvPr>
          <p:cNvSpPr>
            <a:spLocks noGrp="1"/>
          </p:cNvSpPr>
          <p:nvPr>
            <p:ph type="dt" sz="half" idx="10"/>
          </p:nvPr>
        </p:nvSpPr>
        <p:spPr/>
        <p:txBody>
          <a:bodyPr/>
          <a:lstStyle/>
          <a:p>
            <a:fld id="{2FBDB218-AA31-45C9-9DEF-7AA626BCD5E7}" type="datetime1">
              <a:rPr lang="en-US" smtClean="0"/>
              <a:t>11/15/2022</a:t>
            </a:fld>
            <a:endParaRPr lang="en-US" dirty="0"/>
          </a:p>
        </p:txBody>
      </p:sp>
      <p:sp>
        <p:nvSpPr>
          <p:cNvPr id="6" name="Footer Placeholder 5">
            <a:extLst>
              <a:ext uri="{FF2B5EF4-FFF2-40B4-BE49-F238E27FC236}">
                <a16:creationId xmlns:a16="http://schemas.microsoft.com/office/drawing/2014/main" id="{18A6A19F-71D9-4570-A4CC-AC39309E2F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3DF829-DFD6-43C9-B30C-2786C77C95D2}"/>
              </a:ext>
            </a:extLst>
          </p:cNvPr>
          <p:cNvSpPr>
            <a:spLocks noGrp="1"/>
          </p:cNvSpPr>
          <p:nvPr>
            <p:ph type="sldNum" sz="quarter" idx="12"/>
          </p:nvPr>
        </p:nvSpPr>
        <p:spPr/>
        <p:txBody>
          <a:bodyPr/>
          <a:lstStyle/>
          <a:p>
            <a:fld id="{1E48863F-9AB7-4D4C-807B-7C9236D0EF3F}" type="slidenum">
              <a:rPr lang="en-US" smtClean="0"/>
              <a:t>‹#›</a:t>
            </a:fld>
            <a:endParaRPr lang="en-US" dirty="0"/>
          </a:p>
        </p:txBody>
      </p:sp>
    </p:spTree>
    <p:extLst>
      <p:ext uri="{BB962C8B-B14F-4D97-AF65-F5344CB8AC3E}">
        <p14:creationId xmlns:p14="http://schemas.microsoft.com/office/powerpoint/2010/main" val="342407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33199-DEC2-4E66-A583-3407E2497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755F97-1B3C-4C4C-930A-30E6D8638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59AF6-447A-40AC-9BFE-760E497BC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EA81F-3001-478E-8C90-9E0E371FA31F}" type="datetime1">
              <a:rPr lang="en-US" smtClean="0"/>
              <a:t>11/15/2022</a:t>
            </a:fld>
            <a:endParaRPr lang="en-US" dirty="0"/>
          </a:p>
        </p:txBody>
      </p:sp>
      <p:sp>
        <p:nvSpPr>
          <p:cNvPr id="5" name="Footer Placeholder 4">
            <a:extLst>
              <a:ext uri="{FF2B5EF4-FFF2-40B4-BE49-F238E27FC236}">
                <a16:creationId xmlns:a16="http://schemas.microsoft.com/office/drawing/2014/main" id="{F87FEFA5-A98D-4EA8-BD08-123C4F13E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EB61235-618A-45A4-8130-0F6734E94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8863F-9AB7-4D4C-807B-7C9236D0EF3F}" type="slidenum">
              <a:rPr lang="en-US" smtClean="0"/>
              <a:t>‹#›</a:t>
            </a:fld>
            <a:endParaRPr lang="en-US" dirty="0"/>
          </a:p>
        </p:txBody>
      </p:sp>
    </p:spTree>
    <p:extLst>
      <p:ext uri="{BB962C8B-B14F-4D97-AF65-F5344CB8AC3E}">
        <p14:creationId xmlns:p14="http://schemas.microsoft.com/office/powerpoint/2010/main" val="376116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onder.cdc.gov/mcd-icd10-provisional.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satoday.com/story/life/parenting/2020/04/02/coronavirus-fact-check-could-covid-19-cause-baby-boom/5105448002/" TargetMode="External"/><Relationship Id="rId2" Type="http://schemas.openxmlformats.org/officeDocument/2006/relationships/hyperlink" Target="https://www.brookings.edu/research/half-a-million-fewer-children-the-coming-covid-baby-bust/"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www.forbes.com/sites/alicebroster/2021/02/03/coronavirus-hasnt-lead-to-the-baby-boom-that-was-anticipated-according-to-a-new-study/?sh=30402e8b4b79" TargetMode="External"/><Relationship Id="rId2" Type="http://schemas.openxmlformats.org/officeDocument/2006/relationships/hyperlink" Target="https://www.lx.com/community/theres-no-coronavirus-baby-boom-its-more-like-a-baby-bust/2959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ber.org/system/files/working_papers/w30569/w30569.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48" y="295275"/>
            <a:ext cx="10515600" cy="6229350"/>
          </a:xfrm>
        </p:spPr>
        <p:txBody>
          <a:bodyPr>
            <a:normAutofit fontScale="90000"/>
          </a:bodyPr>
          <a:lstStyle/>
          <a:p>
            <a:pPr algn="ctr">
              <a:lnSpc>
                <a:spcPct val="100000"/>
              </a:lnSpc>
              <a:spcAft>
                <a:spcPts val="600"/>
              </a:spcAft>
            </a:pPr>
            <a:br>
              <a:rPr lang="en-US" sz="6000" b="1" dirty="0">
                <a:solidFill>
                  <a:srgbClr val="0070C0"/>
                </a:solidFill>
              </a:rPr>
            </a:br>
            <a:r>
              <a:rPr lang="en-US" sz="6000" b="1" dirty="0">
                <a:solidFill>
                  <a:srgbClr val="0070C0"/>
                </a:solidFill>
              </a:rPr>
              <a:t>COVID Effects on Social Security Demographic and Economic Assumptions</a:t>
            </a:r>
            <a:br>
              <a:rPr lang="en-US" dirty="0"/>
            </a:br>
            <a:br>
              <a:rPr lang="en-US" dirty="0"/>
            </a:br>
            <a:r>
              <a:rPr lang="en-US" sz="2800" dirty="0">
                <a:latin typeface="+mn-lt"/>
              </a:rPr>
              <a:t>Mark Bye, Kent Morgan, and Sven Sinclair</a:t>
            </a:r>
            <a:br>
              <a:rPr lang="en-US" sz="2800" dirty="0">
                <a:latin typeface="+mn-lt"/>
              </a:rPr>
            </a:br>
            <a:r>
              <a:rPr lang="en-US" sz="2800" dirty="0">
                <a:latin typeface="+mn-lt"/>
              </a:rPr>
              <a:t>Social Security Administration, Office of the Chief Actuary</a:t>
            </a:r>
            <a:br>
              <a:rPr lang="en-US" dirty="0">
                <a:latin typeface="+mn-lt"/>
              </a:rPr>
            </a:br>
            <a:br>
              <a:rPr lang="en-US" sz="2400" dirty="0">
                <a:latin typeface="+mn-lt"/>
              </a:rPr>
            </a:br>
            <a:r>
              <a:rPr lang="en-US" sz="2400" dirty="0">
                <a:latin typeface="+mn-lt"/>
              </a:rPr>
              <a:t>MAAC Fall Meeting</a:t>
            </a:r>
            <a:br>
              <a:rPr lang="en-US" sz="2400" dirty="0">
                <a:latin typeface="+mn-lt"/>
              </a:rPr>
            </a:br>
            <a:r>
              <a:rPr lang="en-US" sz="2400" dirty="0">
                <a:latin typeface="+mn-lt"/>
              </a:rPr>
              <a:t>November 15, 2022</a:t>
            </a:r>
          </a:p>
        </p:txBody>
      </p:sp>
    </p:spTree>
    <p:extLst>
      <p:ext uri="{BB962C8B-B14F-4D97-AF65-F5344CB8AC3E}">
        <p14:creationId xmlns:p14="http://schemas.microsoft.com/office/powerpoint/2010/main" val="240772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2E2A6-A975-458F-BAAA-5E3F6C955893}"/>
              </a:ext>
            </a:extLst>
          </p:cNvPr>
          <p:cNvSpPr>
            <a:spLocks noGrp="1"/>
          </p:cNvSpPr>
          <p:nvPr>
            <p:ph type="sldNum" sz="quarter" idx="12"/>
          </p:nvPr>
        </p:nvSpPr>
        <p:spPr/>
        <p:txBody>
          <a:bodyPr/>
          <a:lstStyle/>
          <a:p>
            <a:fld id="{1E48863F-9AB7-4D4C-807B-7C9236D0EF3F}" type="slidenum">
              <a:rPr lang="en-US" smtClean="0"/>
              <a:t>10</a:t>
            </a:fld>
            <a:endParaRPr lang="en-US" dirty="0"/>
          </a:p>
        </p:txBody>
      </p:sp>
      <p:pic>
        <p:nvPicPr>
          <p:cNvPr id="6" name="Picture 5">
            <a:extLst>
              <a:ext uri="{FF2B5EF4-FFF2-40B4-BE49-F238E27FC236}">
                <a16:creationId xmlns:a16="http://schemas.microsoft.com/office/drawing/2014/main" id="{44ADEF87-0A95-477F-B571-F16B46A8C639}"/>
              </a:ext>
            </a:extLst>
          </p:cNvPr>
          <p:cNvPicPr>
            <a:picLocks noChangeAspect="1"/>
          </p:cNvPicPr>
          <p:nvPr/>
        </p:nvPicPr>
        <p:blipFill>
          <a:blip r:embed="rId2"/>
          <a:stretch>
            <a:fillRect/>
          </a:stretch>
        </p:blipFill>
        <p:spPr>
          <a:xfrm>
            <a:off x="304298" y="937043"/>
            <a:ext cx="11583404" cy="4983913"/>
          </a:xfrm>
          <a:prstGeom prst="rect">
            <a:avLst/>
          </a:prstGeom>
        </p:spPr>
      </p:pic>
    </p:spTree>
    <p:extLst>
      <p:ext uri="{BB962C8B-B14F-4D97-AF65-F5344CB8AC3E}">
        <p14:creationId xmlns:p14="http://schemas.microsoft.com/office/powerpoint/2010/main" val="210263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2C5EBD-49D3-4D05-A204-AC29D0DD40A7}"/>
              </a:ext>
            </a:extLst>
          </p:cNvPr>
          <p:cNvSpPr>
            <a:spLocks noGrp="1"/>
          </p:cNvSpPr>
          <p:nvPr>
            <p:ph type="sldNum" sz="quarter" idx="12"/>
          </p:nvPr>
        </p:nvSpPr>
        <p:spPr/>
        <p:txBody>
          <a:bodyPr/>
          <a:lstStyle/>
          <a:p>
            <a:fld id="{1E48863F-9AB7-4D4C-807B-7C9236D0EF3F}" type="slidenum">
              <a:rPr lang="en-US" smtClean="0"/>
              <a:t>11</a:t>
            </a:fld>
            <a:endParaRPr lang="en-US" dirty="0"/>
          </a:p>
        </p:txBody>
      </p:sp>
      <p:pic>
        <p:nvPicPr>
          <p:cNvPr id="4" name="Picture 3">
            <a:extLst>
              <a:ext uri="{FF2B5EF4-FFF2-40B4-BE49-F238E27FC236}">
                <a16:creationId xmlns:a16="http://schemas.microsoft.com/office/drawing/2014/main" id="{DB9D4684-9B47-47D3-A491-3B1ABECE75CB}"/>
              </a:ext>
            </a:extLst>
          </p:cNvPr>
          <p:cNvPicPr>
            <a:picLocks noChangeAspect="1"/>
          </p:cNvPicPr>
          <p:nvPr/>
        </p:nvPicPr>
        <p:blipFill>
          <a:blip r:embed="rId2"/>
          <a:stretch>
            <a:fillRect/>
          </a:stretch>
        </p:blipFill>
        <p:spPr>
          <a:xfrm>
            <a:off x="316491" y="758720"/>
            <a:ext cx="11559018" cy="5340559"/>
          </a:xfrm>
          <a:prstGeom prst="rect">
            <a:avLst/>
          </a:prstGeom>
        </p:spPr>
      </p:pic>
    </p:spTree>
    <p:extLst>
      <p:ext uri="{BB962C8B-B14F-4D97-AF65-F5344CB8AC3E}">
        <p14:creationId xmlns:p14="http://schemas.microsoft.com/office/powerpoint/2010/main" val="204263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86C5-6216-48EC-BA58-695C598C305B}"/>
              </a:ext>
            </a:extLst>
          </p:cNvPr>
          <p:cNvSpPr>
            <a:spLocks noGrp="1"/>
          </p:cNvSpPr>
          <p:nvPr>
            <p:ph type="title"/>
          </p:nvPr>
        </p:nvSpPr>
        <p:spPr>
          <a:xfrm>
            <a:off x="838200" y="2905125"/>
            <a:ext cx="10515600" cy="1047750"/>
          </a:xfrm>
        </p:spPr>
        <p:txBody>
          <a:bodyPr/>
          <a:lstStyle/>
          <a:p>
            <a:pPr algn="ctr"/>
            <a:r>
              <a:rPr lang="en-US" b="1" dirty="0">
                <a:solidFill>
                  <a:srgbClr val="0070C0"/>
                </a:solidFill>
              </a:rPr>
              <a:t>Mortality</a:t>
            </a:r>
          </a:p>
        </p:txBody>
      </p:sp>
      <p:sp>
        <p:nvSpPr>
          <p:cNvPr id="4" name="Slide Number Placeholder 3">
            <a:extLst>
              <a:ext uri="{FF2B5EF4-FFF2-40B4-BE49-F238E27FC236}">
                <a16:creationId xmlns:a16="http://schemas.microsoft.com/office/drawing/2014/main" id="{E2037C47-6FE4-4D0C-93BB-B40926CDCECB}"/>
              </a:ext>
            </a:extLst>
          </p:cNvPr>
          <p:cNvSpPr>
            <a:spLocks noGrp="1"/>
          </p:cNvSpPr>
          <p:nvPr>
            <p:ph type="sldNum" sz="quarter" idx="12"/>
          </p:nvPr>
        </p:nvSpPr>
        <p:spPr/>
        <p:txBody>
          <a:bodyPr/>
          <a:lstStyle/>
          <a:p>
            <a:fld id="{1E48863F-9AB7-4D4C-807B-7C9236D0EF3F}" type="slidenum">
              <a:rPr lang="en-US" smtClean="0"/>
              <a:t>12</a:t>
            </a:fld>
            <a:endParaRPr lang="en-US" dirty="0"/>
          </a:p>
        </p:txBody>
      </p:sp>
    </p:spTree>
    <p:extLst>
      <p:ext uri="{BB962C8B-B14F-4D97-AF65-F5344CB8AC3E}">
        <p14:creationId xmlns:p14="http://schemas.microsoft.com/office/powerpoint/2010/main" val="138071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Mortality Data Background</a:t>
            </a:r>
          </a:p>
        </p:txBody>
      </p:sp>
      <p:sp>
        <p:nvSpPr>
          <p:cNvPr id="3" name="Content Placeholder 2"/>
          <p:cNvSpPr>
            <a:spLocks noGrp="1"/>
          </p:cNvSpPr>
          <p:nvPr>
            <p:ph idx="1"/>
          </p:nvPr>
        </p:nvSpPr>
        <p:spPr/>
        <p:txBody>
          <a:bodyPr>
            <a:normAutofit/>
          </a:bodyPr>
          <a:lstStyle/>
          <a:p>
            <a:r>
              <a:rPr lang="en-US" b="1" i="1" dirty="0"/>
              <a:t>Age-specific central death rates (m</a:t>
            </a:r>
            <a:r>
              <a:rPr lang="en-US" b="1" i="1" baseline="-25000" dirty="0"/>
              <a:t>x</a:t>
            </a:r>
            <a:r>
              <a:rPr lang="en-US" b="1" i="1" dirty="0"/>
              <a:t>)</a:t>
            </a:r>
          </a:p>
          <a:p>
            <a:pPr lvl="1"/>
            <a:r>
              <a:rPr lang="en-US" dirty="0"/>
              <a:t>Deaths during the year at the specified age (x) divided by the midyear population at that age.</a:t>
            </a:r>
          </a:p>
          <a:p>
            <a:pPr lvl="1"/>
            <a:r>
              <a:rPr lang="en-US" dirty="0"/>
              <a:t>Under 65</a:t>
            </a:r>
          </a:p>
          <a:p>
            <a:pPr lvl="2"/>
            <a:r>
              <a:rPr lang="en-US" dirty="0"/>
              <a:t>Deaths from National Center for Health Statistics (NCHS).</a:t>
            </a:r>
          </a:p>
          <a:p>
            <a:pPr lvl="2"/>
            <a:r>
              <a:rPr lang="en-US" dirty="0"/>
              <a:t>Resident population from Census Bureau.</a:t>
            </a:r>
          </a:p>
          <a:p>
            <a:pPr lvl="1"/>
            <a:r>
              <a:rPr lang="en-US" dirty="0"/>
              <a:t>65 and Older: Deaths and exposure both come from the Centers for Medicare and Medicaid Services (CMS).</a:t>
            </a:r>
          </a:p>
          <a:p>
            <a:r>
              <a:rPr lang="en-US" b="1" i="1" dirty="0"/>
              <a:t>Probability of death (q</a:t>
            </a:r>
            <a:r>
              <a:rPr lang="en-US" b="1" i="1" baseline="-25000" dirty="0"/>
              <a:t>x</a:t>
            </a:r>
            <a:r>
              <a:rPr lang="en-US" b="1" i="1" dirty="0"/>
              <a:t>)</a:t>
            </a:r>
          </a:p>
          <a:p>
            <a:pPr lvl="1"/>
            <a:r>
              <a:rPr lang="en-US" dirty="0"/>
              <a:t>Probability of dying at age x within one year.</a:t>
            </a:r>
          </a:p>
        </p:txBody>
      </p:sp>
      <p:sp>
        <p:nvSpPr>
          <p:cNvPr id="4" name="Slide Number Placeholder 3"/>
          <p:cNvSpPr>
            <a:spLocks noGrp="1"/>
          </p:cNvSpPr>
          <p:nvPr>
            <p:ph type="sldNum" sz="quarter" idx="12"/>
          </p:nvPr>
        </p:nvSpPr>
        <p:spPr/>
        <p:txBody>
          <a:bodyPr/>
          <a:lstStyle/>
          <a:p>
            <a:fld id="{2DE59E92-794E-4D79-A5AD-12EC492C9469}" type="slidenum">
              <a:rPr lang="en-US" smtClean="0"/>
              <a:t>13</a:t>
            </a:fld>
            <a:endParaRPr lang="en-US" dirty="0"/>
          </a:p>
        </p:txBody>
      </p:sp>
    </p:spTree>
    <p:extLst>
      <p:ext uri="{BB962C8B-B14F-4D97-AF65-F5344CB8AC3E}">
        <p14:creationId xmlns:p14="http://schemas.microsoft.com/office/powerpoint/2010/main" val="46974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CD37-E3C3-4B02-8874-201F55B91072}"/>
              </a:ext>
            </a:extLst>
          </p:cNvPr>
          <p:cNvSpPr>
            <a:spLocks noGrp="1"/>
          </p:cNvSpPr>
          <p:nvPr>
            <p:ph type="title"/>
          </p:nvPr>
        </p:nvSpPr>
        <p:spPr>
          <a:xfrm>
            <a:off x="133165" y="492772"/>
            <a:ext cx="11896078" cy="656674"/>
          </a:xfrm>
        </p:spPr>
        <p:txBody>
          <a:bodyPr>
            <a:normAutofit fontScale="90000"/>
          </a:bodyPr>
          <a:lstStyle/>
          <a:p>
            <a:pPr algn="ctr"/>
            <a:r>
              <a:rPr lang="en-US" sz="3600" b="1" dirty="0"/>
              <a:t>2022 TR Mortality Probability of Death (qx) COVID Factors by Age Group</a:t>
            </a:r>
          </a:p>
        </p:txBody>
      </p:sp>
      <p:graphicFrame>
        <p:nvGraphicFramePr>
          <p:cNvPr id="5" name="Table 5">
            <a:extLst>
              <a:ext uri="{FF2B5EF4-FFF2-40B4-BE49-F238E27FC236}">
                <a16:creationId xmlns:a16="http://schemas.microsoft.com/office/drawing/2014/main" id="{80B238B5-BCA6-4425-8EA1-FEADACF7C08E}"/>
              </a:ext>
            </a:extLst>
          </p:cNvPr>
          <p:cNvGraphicFramePr>
            <a:graphicFrameLocks noGrp="1"/>
          </p:cNvGraphicFramePr>
          <p:nvPr>
            <p:ph idx="1"/>
            <p:extLst>
              <p:ext uri="{D42A27DB-BD31-4B8C-83A1-F6EECF244321}">
                <p14:modId xmlns:p14="http://schemas.microsoft.com/office/powerpoint/2010/main" val="492281405"/>
              </p:ext>
            </p:extLst>
          </p:nvPr>
        </p:nvGraphicFramePr>
        <p:xfrm>
          <a:off x="838199" y="1230888"/>
          <a:ext cx="10515601" cy="4748223"/>
        </p:xfrm>
        <a:graphic>
          <a:graphicData uri="http://schemas.openxmlformats.org/drawingml/2006/table">
            <a:tbl>
              <a:tblPr firstRow="1" bandRow="1">
                <a:tableStyleId>{5C22544A-7EE6-4342-B048-85BDC9FD1C3A}</a:tableStyleId>
              </a:tblPr>
              <a:tblGrid>
                <a:gridCol w="1248053">
                  <a:extLst>
                    <a:ext uri="{9D8B030D-6E8A-4147-A177-3AD203B41FA5}">
                      <a16:colId xmlns:a16="http://schemas.microsoft.com/office/drawing/2014/main" val="3534540121"/>
                    </a:ext>
                  </a:extLst>
                </a:gridCol>
                <a:gridCol w="2316887">
                  <a:extLst>
                    <a:ext uri="{9D8B030D-6E8A-4147-A177-3AD203B41FA5}">
                      <a16:colId xmlns:a16="http://schemas.microsoft.com/office/drawing/2014/main" val="2501722826"/>
                    </a:ext>
                  </a:extLst>
                </a:gridCol>
                <a:gridCol w="2316887">
                  <a:extLst>
                    <a:ext uri="{9D8B030D-6E8A-4147-A177-3AD203B41FA5}">
                      <a16:colId xmlns:a16="http://schemas.microsoft.com/office/drawing/2014/main" val="2722631358"/>
                    </a:ext>
                  </a:extLst>
                </a:gridCol>
                <a:gridCol w="2316887">
                  <a:extLst>
                    <a:ext uri="{9D8B030D-6E8A-4147-A177-3AD203B41FA5}">
                      <a16:colId xmlns:a16="http://schemas.microsoft.com/office/drawing/2014/main" val="1659104415"/>
                    </a:ext>
                  </a:extLst>
                </a:gridCol>
                <a:gridCol w="2316887">
                  <a:extLst>
                    <a:ext uri="{9D8B030D-6E8A-4147-A177-3AD203B41FA5}">
                      <a16:colId xmlns:a16="http://schemas.microsoft.com/office/drawing/2014/main" val="1545643016"/>
                    </a:ext>
                  </a:extLst>
                </a:gridCol>
              </a:tblGrid>
              <a:tr h="633423">
                <a:tc>
                  <a:txBody>
                    <a:bodyPr/>
                    <a:lstStyle/>
                    <a:p>
                      <a:pPr algn="ctr"/>
                      <a:r>
                        <a:rPr lang="en-US" sz="1600" dirty="0"/>
                        <a:t>Year</a:t>
                      </a:r>
                    </a:p>
                  </a:txBody>
                  <a:tcPr anchor="b"/>
                </a:tc>
                <a:tc>
                  <a:txBody>
                    <a:bodyPr/>
                    <a:lstStyle/>
                    <a:p>
                      <a:pPr algn="ctr"/>
                      <a:r>
                        <a:rPr lang="en-US" sz="1600" dirty="0">
                          <a:solidFill>
                            <a:schemeClr val="bg1"/>
                          </a:solidFill>
                        </a:rPr>
                        <a:t>Age </a:t>
                      </a:r>
                    </a:p>
                    <a:p>
                      <a:pPr algn="ctr"/>
                      <a:r>
                        <a:rPr lang="en-US" sz="1600" dirty="0">
                          <a:solidFill>
                            <a:schemeClr val="bg1"/>
                          </a:solidFill>
                        </a:rPr>
                        <a:t>0 </a:t>
                      </a:r>
                    </a:p>
                  </a:txBody>
                  <a:tcPr anchor="b"/>
                </a:tc>
                <a:tc>
                  <a:txBody>
                    <a:bodyPr/>
                    <a:lstStyle/>
                    <a:p>
                      <a:pPr algn="ctr"/>
                      <a:r>
                        <a:rPr lang="en-US" sz="1600" dirty="0">
                          <a:solidFill>
                            <a:schemeClr val="bg1"/>
                          </a:solidFill>
                        </a:rPr>
                        <a:t>Ages </a:t>
                      </a:r>
                    </a:p>
                    <a:p>
                      <a:pPr algn="ctr"/>
                      <a:r>
                        <a:rPr lang="en-US" sz="1600" dirty="0">
                          <a:solidFill>
                            <a:schemeClr val="bg1"/>
                          </a:solidFill>
                        </a:rPr>
                        <a:t>1 – 14 </a:t>
                      </a:r>
                    </a:p>
                  </a:txBody>
                  <a:tcPr anchor="b"/>
                </a:tc>
                <a:tc>
                  <a:txBody>
                    <a:bodyPr/>
                    <a:lstStyle/>
                    <a:p>
                      <a:pPr algn="ctr"/>
                      <a:r>
                        <a:rPr lang="en-US" sz="1600" dirty="0">
                          <a:solidFill>
                            <a:schemeClr val="bg1"/>
                          </a:solidFill>
                        </a:rPr>
                        <a:t>Ages </a:t>
                      </a:r>
                    </a:p>
                    <a:p>
                      <a:pPr algn="ctr"/>
                      <a:r>
                        <a:rPr lang="en-US" sz="1600" dirty="0">
                          <a:solidFill>
                            <a:schemeClr val="bg1"/>
                          </a:solidFill>
                        </a:rPr>
                        <a:t>15 – 64</a:t>
                      </a:r>
                    </a:p>
                  </a:txBody>
                  <a:tcPr anchor="b"/>
                </a:tc>
                <a:tc>
                  <a:txBody>
                    <a:bodyPr/>
                    <a:lstStyle/>
                    <a:p>
                      <a:pPr algn="ctr"/>
                      <a:r>
                        <a:rPr lang="en-US" sz="1600" dirty="0">
                          <a:solidFill>
                            <a:schemeClr val="bg1"/>
                          </a:solidFill>
                        </a:rPr>
                        <a:t>Ages </a:t>
                      </a:r>
                    </a:p>
                    <a:p>
                      <a:pPr algn="ctr"/>
                      <a:r>
                        <a:rPr lang="en-US" sz="1600" dirty="0">
                          <a:solidFill>
                            <a:schemeClr val="bg1"/>
                          </a:solidFill>
                        </a:rPr>
                        <a:t>65+ </a:t>
                      </a:r>
                    </a:p>
                  </a:txBody>
                  <a:tcPr anchor="b"/>
                </a:tc>
                <a:extLst>
                  <a:ext uri="{0D108BD9-81ED-4DB2-BD59-A6C34878D82A}">
                    <a16:rowId xmlns:a16="http://schemas.microsoft.com/office/drawing/2014/main" val="195131584"/>
                  </a:ext>
                </a:extLst>
              </a:tr>
              <a:tr h="822960">
                <a:tc>
                  <a:txBody>
                    <a:bodyPr/>
                    <a:lstStyle/>
                    <a:p>
                      <a:pPr algn="ctr"/>
                      <a:r>
                        <a:rPr lang="en-US" sz="1600" dirty="0">
                          <a:solidFill>
                            <a:schemeClr val="tx1"/>
                          </a:solidFill>
                        </a:rPr>
                        <a:t>2020</a:t>
                      </a:r>
                    </a:p>
                  </a:txBody>
                  <a:tcPr anchor="ctr"/>
                </a:tc>
                <a:tc>
                  <a:txBody>
                    <a:bodyPr/>
                    <a:lstStyle/>
                    <a:p>
                      <a:pPr algn="ctr"/>
                      <a:r>
                        <a:rPr lang="en-US" sz="1600" dirty="0">
                          <a:solidFill>
                            <a:schemeClr val="tx1"/>
                          </a:solidFill>
                        </a:rPr>
                        <a:t>0.890</a:t>
                      </a:r>
                    </a:p>
                    <a:p>
                      <a:pPr algn="ctr"/>
                      <a:r>
                        <a:rPr lang="en-US" sz="1600" b="1" dirty="0">
                          <a:solidFill>
                            <a:srgbClr val="7030A0"/>
                          </a:solidFill>
                        </a:rPr>
                        <a:t>Actual: 0.981</a:t>
                      </a:r>
                    </a:p>
                  </a:txBody>
                  <a:tcPr anchor="ctr"/>
                </a:tc>
                <a:tc>
                  <a:txBody>
                    <a:bodyPr/>
                    <a:lstStyle/>
                    <a:p>
                      <a:pPr algn="ctr"/>
                      <a:r>
                        <a:rPr lang="en-US" sz="1600" dirty="0">
                          <a:solidFill>
                            <a:schemeClr val="tx1"/>
                          </a:solidFill>
                        </a:rPr>
                        <a:t>1.008</a:t>
                      </a:r>
                    </a:p>
                    <a:p>
                      <a:pPr algn="ctr"/>
                      <a:r>
                        <a:rPr lang="en-US" sz="1600" b="1" dirty="0">
                          <a:solidFill>
                            <a:srgbClr val="7030A0"/>
                          </a:solidFill>
                        </a:rPr>
                        <a:t>Actual: 1.01</a:t>
                      </a:r>
                    </a:p>
                  </a:txBody>
                  <a:tcPr anchor="ctr"/>
                </a:tc>
                <a:tc>
                  <a:txBody>
                    <a:bodyPr/>
                    <a:lstStyle/>
                    <a:p>
                      <a:pPr algn="ctr"/>
                      <a:r>
                        <a:rPr lang="en-US" sz="1600" dirty="0">
                          <a:solidFill>
                            <a:schemeClr val="tx1"/>
                          </a:solidFill>
                        </a:rPr>
                        <a:t>1.161</a:t>
                      </a:r>
                    </a:p>
                    <a:p>
                      <a:pPr algn="ctr"/>
                      <a:r>
                        <a:rPr lang="en-US" sz="1600" b="1" dirty="0">
                          <a:solidFill>
                            <a:srgbClr val="7030A0"/>
                          </a:solidFill>
                        </a:rPr>
                        <a:t>Actual: 1.187</a:t>
                      </a:r>
                    </a:p>
                  </a:txBody>
                  <a:tcPr anchor="ctr"/>
                </a:tc>
                <a:tc>
                  <a:txBody>
                    <a:bodyPr/>
                    <a:lstStyle/>
                    <a:p>
                      <a:pPr algn="ctr"/>
                      <a:r>
                        <a:rPr lang="en-US" sz="1600" dirty="0">
                          <a:solidFill>
                            <a:schemeClr val="tx1"/>
                          </a:solidFill>
                        </a:rPr>
                        <a:t>1.161</a:t>
                      </a:r>
                    </a:p>
                    <a:p>
                      <a:pPr algn="ctr"/>
                      <a:r>
                        <a:rPr lang="en-US" sz="1600" b="1" dirty="0">
                          <a:solidFill>
                            <a:srgbClr val="7030A0"/>
                          </a:solidFill>
                        </a:rPr>
                        <a:t>Actual: 1.155</a:t>
                      </a:r>
                    </a:p>
                  </a:txBody>
                  <a:tcPr anchor="ctr"/>
                </a:tc>
                <a:extLst>
                  <a:ext uri="{0D108BD9-81ED-4DB2-BD59-A6C34878D82A}">
                    <a16:rowId xmlns:a16="http://schemas.microsoft.com/office/drawing/2014/main" val="1985529977"/>
                  </a:ext>
                </a:extLst>
              </a:tr>
              <a:tr h="822960">
                <a:tc>
                  <a:txBody>
                    <a:bodyPr/>
                    <a:lstStyle/>
                    <a:p>
                      <a:pPr algn="ctr"/>
                      <a:r>
                        <a:rPr lang="en-US" sz="1600" dirty="0">
                          <a:solidFill>
                            <a:schemeClr val="tx1"/>
                          </a:solidFill>
                        </a:rPr>
                        <a:t>2021</a:t>
                      </a:r>
                    </a:p>
                  </a:txBody>
                  <a:tcPr anchor="ctr"/>
                </a:tc>
                <a:tc>
                  <a:txBody>
                    <a:bodyPr/>
                    <a:lstStyle/>
                    <a:p>
                      <a:pPr algn="ctr"/>
                      <a:r>
                        <a:rPr lang="en-US" sz="1600" dirty="0">
                          <a:solidFill>
                            <a:schemeClr val="tx1"/>
                          </a:solidFill>
                        </a:rPr>
                        <a:t>0.960</a:t>
                      </a:r>
                    </a:p>
                  </a:txBody>
                  <a:tcPr anchor="ctr"/>
                </a:tc>
                <a:tc>
                  <a:txBody>
                    <a:bodyPr/>
                    <a:lstStyle/>
                    <a:p>
                      <a:pPr algn="ctr"/>
                      <a:r>
                        <a:rPr lang="en-US" sz="1600" dirty="0">
                          <a:solidFill>
                            <a:schemeClr val="tx1"/>
                          </a:solidFill>
                        </a:rPr>
                        <a:t>1.040</a:t>
                      </a:r>
                    </a:p>
                  </a:txBody>
                  <a:tcPr anchor="ctr"/>
                </a:tc>
                <a:tc>
                  <a:txBody>
                    <a:bodyPr/>
                    <a:lstStyle/>
                    <a:p>
                      <a:pPr algn="ctr"/>
                      <a:r>
                        <a:rPr lang="en-US" sz="1600" dirty="0">
                          <a:solidFill>
                            <a:schemeClr val="tx1"/>
                          </a:solidFill>
                        </a:rPr>
                        <a:t>1.195</a:t>
                      </a:r>
                    </a:p>
                  </a:txBody>
                  <a:tcPr anchor="ctr"/>
                </a:tc>
                <a:tc>
                  <a:txBody>
                    <a:bodyPr/>
                    <a:lstStyle/>
                    <a:p>
                      <a:pPr algn="ctr"/>
                      <a:r>
                        <a:rPr lang="en-US" sz="1600" dirty="0">
                          <a:solidFill>
                            <a:schemeClr val="tx1"/>
                          </a:solidFill>
                        </a:rPr>
                        <a:t>1.175</a:t>
                      </a:r>
                    </a:p>
                    <a:p>
                      <a:pPr algn="ctr"/>
                      <a:r>
                        <a:rPr lang="en-US" sz="1600" b="1" dirty="0">
                          <a:solidFill>
                            <a:srgbClr val="7030A0"/>
                          </a:solidFill>
                        </a:rPr>
                        <a:t>Actual: 1.135</a:t>
                      </a:r>
                    </a:p>
                  </a:txBody>
                  <a:tcPr anchor="ctr"/>
                </a:tc>
                <a:extLst>
                  <a:ext uri="{0D108BD9-81ED-4DB2-BD59-A6C34878D82A}">
                    <a16:rowId xmlns:a16="http://schemas.microsoft.com/office/drawing/2014/main" val="655452267"/>
                  </a:ext>
                </a:extLst>
              </a:tr>
              <a:tr h="822960">
                <a:tc>
                  <a:txBody>
                    <a:bodyPr/>
                    <a:lstStyle/>
                    <a:p>
                      <a:pPr algn="ctr"/>
                      <a:r>
                        <a:rPr lang="en-US" sz="1600" dirty="0">
                          <a:solidFill>
                            <a:schemeClr val="tx1"/>
                          </a:solidFill>
                        </a:rPr>
                        <a:t>2022</a:t>
                      </a:r>
                    </a:p>
                  </a:txBody>
                  <a:tcPr anchor="ctr"/>
                </a:tc>
                <a:tc>
                  <a:txBody>
                    <a:bodyPr/>
                    <a:lstStyle/>
                    <a:p>
                      <a:pPr algn="ctr"/>
                      <a:r>
                        <a:rPr lang="en-US" sz="1600" dirty="0">
                          <a:solidFill>
                            <a:schemeClr val="tx1"/>
                          </a:solidFill>
                        </a:rPr>
                        <a:t>0.990</a:t>
                      </a:r>
                    </a:p>
                  </a:txBody>
                  <a:tcPr anchor="ctr"/>
                </a:tc>
                <a:tc>
                  <a:txBody>
                    <a:bodyPr/>
                    <a:lstStyle/>
                    <a:p>
                      <a:pPr algn="ctr"/>
                      <a:r>
                        <a:rPr lang="en-US" sz="1600" dirty="0">
                          <a:solidFill>
                            <a:schemeClr val="tx1"/>
                          </a:solidFill>
                        </a:rPr>
                        <a:t>1.010</a:t>
                      </a:r>
                    </a:p>
                  </a:txBody>
                  <a:tcPr anchor="ctr"/>
                </a:tc>
                <a:tc>
                  <a:txBody>
                    <a:bodyPr/>
                    <a:lstStyle/>
                    <a:p>
                      <a:pPr algn="ctr"/>
                      <a:r>
                        <a:rPr lang="en-US" sz="1600" dirty="0">
                          <a:solidFill>
                            <a:schemeClr val="tx1"/>
                          </a:solidFill>
                        </a:rPr>
                        <a:t>1.059</a:t>
                      </a:r>
                    </a:p>
                  </a:txBody>
                  <a:tcPr anchor="ctr"/>
                </a:tc>
                <a:tc>
                  <a:txBody>
                    <a:bodyPr/>
                    <a:lstStyle/>
                    <a:p>
                      <a:pPr algn="ctr"/>
                      <a:r>
                        <a:rPr lang="en-US" sz="1600" dirty="0">
                          <a:solidFill>
                            <a:schemeClr val="tx1"/>
                          </a:solidFill>
                        </a:rPr>
                        <a:t>1.047</a:t>
                      </a:r>
                    </a:p>
                  </a:txBody>
                  <a:tcPr anchor="ctr"/>
                </a:tc>
                <a:extLst>
                  <a:ext uri="{0D108BD9-81ED-4DB2-BD59-A6C34878D82A}">
                    <a16:rowId xmlns:a16="http://schemas.microsoft.com/office/drawing/2014/main" val="1109996153"/>
                  </a:ext>
                </a:extLst>
              </a:tr>
              <a:tr h="822960">
                <a:tc>
                  <a:txBody>
                    <a:bodyPr/>
                    <a:lstStyle/>
                    <a:p>
                      <a:pPr algn="ctr"/>
                      <a:r>
                        <a:rPr lang="en-US" sz="1600" dirty="0">
                          <a:solidFill>
                            <a:schemeClr val="tx1"/>
                          </a:solidFill>
                        </a:rPr>
                        <a:t>2023</a:t>
                      </a:r>
                    </a:p>
                  </a:txBody>
                  <a:tcPr anchor="ctr"/>
                </a:tc>
                <a:tc>
                  <a:txBody>
                    <a:bodyPr/>
                    <a:lstStyle/>
                    <a:p>
                      <a:pPr algn="ctr"/>
                      <a:r>
                        <a:rPr lang="en-US" sz="1600" dirty="0">
                          <a:solidFill>
                            <a:schemeClr val="tx1"/>
                          </a:solidFill>
                        </a:rPr>
                        <a:t>1.000</a:t>
                      </a:r>
                    </a:p>
                  </a:txBody>
                  <a:tcPr anchor="ctr"/>
                </a:tc>
                <a:tc>
                  <a:txBody>
                    <a:bodyPr/>
                    <a:lstStyle/>
                    <a:p>
                      <a:pPr algn="ctr"/>
                      <a:r>
                        <a:rPr lang="en-US" sz="1600" dirty="0">
                          <a:solidFill>
                            <a:schemeClr val="tx1"/>
                          </a:solidFill>
                        </a:rPr>
                        <a:t>1.000</a:t>
                      </a:r>
                    </a:p>
                  </a:txBody>
                  <a:tcPr anchor="ctr"/>
                </a:tc>
                <a:tc>
                  <a:txBody>
                    <a:bodyPr/>
                    <a:lstStyle/>
                    <a:p>
                      <a:pPr algn="ctr"/>
                      <a:r>
                        <a:rPr lang="en-US" sz="1600" dirty="0">
                          <a:solidFill>
                            <a:schemeClr val="tx1"/>
                          </a:solidFill>
                        </a:rPr>
                        <a:t>1.012</a:t>
                      </a:r>
                    </a:p>
                  </a:txBody>
                  <a:tcPr anchor="ctr"/>
                </a:tc>
                <a:tc>
                  <a:txBody>
                    <a:bodyPr/>
                    <a:lstStyle/>
                    <a:p>
                      <a:pPr algn="ctr"/>
                      <a:r>
                        <a:rPr lang="en-US" sz="1600" dirty="0">
                          <a:solidFill>
                            <a:schemeClr val="tx1"/>
                          </a:solidFill>
                        </a:rPr>
                        <a:t>1.009</a:t>
                      </a:r>
                    </a:p>
                  </a:txBody>
                  <a:tcPr anchor="ctr"/>
                </a:tc>
                <a:extLst>
                  <a:ext uri="{0D108BD9-81ED-4DB2-BD59-A6C34878D82A}">
                    <a16:rowId xmlns:a16="http://schemas.microsoft.com/office/drawing/2014/main" val="327483499"/>
                  </a:ext>
                </a:extLst>
              </a:tr>
              <a:tr h="822960">
                <a:tc>
                  <a:txBody>
                    <a:bodyPr/>
                    <a:lstStyle/>
                    <a:p>
                      <a:pPr algn="ctr"/>
                      <a:r>
                        <a:rPr lang="en-US" sz="1600" dirty="0">
                          <a:solidFill>
                            <a:schemeClr val="tx1"/>
                          </a:solidFill>
                        </a:rPr>
                        <a:t>2024</a:t>
                      </a:r>
                    </a:p>
                  </a:txBody>
                  <a:tcPr anchor="ctr"/>
                </a:tc>
                <a:tc>
                  <a:txBody>
                    <a:bodyPr/>
                    <a:lstStyle/>
                    <a:p>
                      <a:pPr algn="ctr"/>
                      <a:r>
                        <a:rPr lang="en-US" sz="1600" dirty="0">
                          <a:solidFill>
                            <a:schemeClr val="tx1"/>
                          </a:solidFill>
                        </a:rPr>
                        <a:t>1.000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1.000</a:t>
                      </a:r>
                    </a:p>
                  </a:txBody>
                  <a:tcPr anchor="ctr"/>
                </a:tc>
                <a:extLst>
                  <a:ext uri="{0D108BD9-81ED-4DB2-BD59-A6C34878D82A}">
                    <a16:rowId xmlns:a16="http://schemas.microsoft.com/office/drawing/2014/main" val="1293121446"/>
                  </a:ext>
                </a:extLst>
              </a:tr>
            </a:tbl>
          </a:graphicData>
        </a:graphic>
      </p:graphicFrame>
      <p:sp>
        <p:nvSpPr>
          <p:cNvPr id="4" name="Slide Number Placeholder 3">
            <a:extLst>
              <a:ext uri="{FF2B5EF4-FFF2-40B4-BE49-F238E27FC236}">
                <a16:creationId xmlns:a16="http://schemas.microsoft.com/office/drawing/2014/main" id="{86C55023-256F-40C9-9BE1-5925968520F6}"/>
              </a:ext>
            </a:extLst>
          </p:cNvPr>
          <p:cNvSpPr>
            <a:spLocks noGrp="1"/>
          </p:cNvSpPr>
          <p:nvPr>
            <p:ph type="sldNum" sz="quarter" idx="12"/>
          </p:nvPr>
        </p:nvSpPr>
        <p:spPr/>
        <p:txBody>
          <a:bodyPr/>
          <a:lstStyle/>
          <a:p>
            <a:fld id="{1B1B7F3D-ECBD-4BF9-BA57-C114276BD7F8}" type="slidenum">
              <a:rPr lang="en-US" smtClean="0"/>
              <a:t>14</a:t>
            </a:fld>
            <a:endParaRPr lang="en-US" dirty="0"/>
          </a:p>
        </p:txBody>
      </p:sp>
    </p:spTree>
    <p:extLst>
      <p:ext uri="{BB962C8B-B14F-4D97-AF65-F5344CB8AC3E}">
        <p14:creationId xmlns:p14="http://schemas.microsoft.com/office/powerpoint/2010/main" val="181465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3A3D1-D1C6-43A2-AE90-F053AB0C9902}"/>
              </a:ext>
            </a:extLst>
          </p:cNvPr>
          <p:cNvSpPr>
            <a:spLocks noGrp="1"/>
          </p:cNvSpPr>
          <p:nvPr>
            <p:ph type="sldNum" sz="quarter" idx="12"/>
          </p:nvPr>
        </p:nvSpPr>
        <p:spPr/>
        <p:txBody>
          <a:bodyPr/>
          <a:lstStyle/>
          <a:p>
            <a:fld id="{1E48863F-9AB7-4D4C-807B-7C9236D0EF3F}" type="slidenum">
              <a:rPr lang="en-US" smtClean="0"/>
              <a:t>15</a:t>
            </a:fld>
            <a:endParaRPr lang="en-US" dirty="0"/>
          </a:p>
        </p:txBody>
      </p:sp>
      <p:pic>
        <p:nvPicPr>
          <p:cNvPr id="3" name="Picture 2">
            <a:extLst>
              <a:ext uri="{FF2B5EF4-FFF2-40B4-BE49-F238E27FC236}">
                <a16:creationId xmlns:a16="http://schemas.microsoft.com/office/drawing/2014/main" id="{ABE3B95F-0779-4C76-85B5-6F103E61614B}"/>
              </a:ext>
            </a:extLst>
          </p:cNvPr>
          <p:cNvPicPr>
            <a:picLocks noChangeAspect="1"/>
          </p:cNvPicPr>
          <p:nvPr/>
        </p:nvPicPr>
        <p:blipFill>
          <a:blip r:embed="rId2"/>
          <a:stretch>
            <a:fillRect/>
          </a:stretch>
        </p:blipFill>
        <p:spPr>
          <a:xfrm>
            <a:off x="493900" y="356349"/>
            <a:ext cx="11204200" cy="6145301"/>
          </a:xfrm>
          <a:prstGeom prst="rect">
            <a:avLst/>
          </a:prstGeom>
        </p:spPr>
      </p:pic>
    </p:spTree>
    <p:extLst>
      <p:ext uri="{BB962C8B-B14F-4D97-AF65-F5344CB8AC3E}">
        <p14:creationId xmlns:p14="http://schemas.microsoft.com/office/powerpoint/2010/main" val="251423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3A3D1-D1C6-43A2-AE90-F053AB0C9902}"/>
              </a:ext>
            </a:extLst>
          </p:cNvPr>
          <p:cNvSpPr>
            <a:spLocks noGrp="1"/>
          </p:cNvSpPr>
          <p:nvPr>
            <p:ph type="sldNum" sz="quarter" idx="12"/>
          </p:nvPr>
        </p:nvSpPr>
        <p:spPr/>
        <p:txBody>
          <a:bodyPr/>
          <a:lstStyle/>
          <a:p>
            <a:fld id="{1E48863F-9AB7-4D4C-807B-7C9236D0EF3F}" type="slidenum">
              <a:rPr lang="en-US" smtClean="0"/>
              <a:t>16</a:t>
            </a:fld>
            <a:endParaRPr lang="en-US" dirty="0"/>
          </a:p>
        </p:txBody>
      </p:sp>
      <p:pic>
        <p:nvPicPr>
          <p:cNvPr id="3" name="Picture 2">
            <a:extLst>
              <a:ext uri="{FF2B5EF4-FFF2-40B4-BE49-F238E27FC236}">
                <a16:creationId xmlns:a16="http://schemas.microsoft.com/office/drawing/2014/main" id="{36D50581-1837-4C53-9EE9-DC1417AAD490}"/>
              </a:ext>
            </a:extLst>
          </p:cNvPr>
          <p:cNvPicPr>
            <a:picLocks noChangeAspect="1"/>
          </p:cNvPicPr>
          <p:nvPr/>
        </p:nvPicPr>
        <p:blipFill>
          <a:blip r:embed="rId2"/>
          <a:stretch>
            <a:fillRect/>
          </a:stretch>
        </p:blipFill>
        <p:spPr>
          <a:xfrm>
            <a:off x="493900" y="356349"/>
            <a:ext cx="11204200" cy="6145301"/>
          </a:xfrm>
          <a:prstGeom prst="rect">
            <a:avLst/>
          </a:prstGeom>
        </p:spPr>
      </p:pic>
    </p:spTree>
    <p:extLst>
      <p:ext uri="{BB962C8B-B14F-4D97-AF65-F5344CB8AC3E}">
        <p14:creationId xmlns:p14="http://schemas.microsoft.com/office/powerpoint/2010/main" val="200477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3A3D1-D1C6-43A2-AE90-F053AB0C9902}"/>
              </a:ext>
            </a:extLst>
          </p:cNvPr>
          <p:cNvSpPr>
            <a:spLocks noGrp="1"/>
          </p:cNvSpPr>
          <p:nvPr>
            <p:ph type="sldNum" sz="quarter" idx="12"/>
          </p:nvPr>
        </p:nvSpPr>
        <p:spPr/>
        <p:txBody>
          <a:bodyPr/>
          <a:lstStyle/>
          <a:p>
            <a:fld id="{1E48863F-9AB7-4D4C-807B-7C9236D0EF3F}" type="slidenum">
              <a:rPr lang="en-US" smtClean="0"/>
              <a:t>17</a:t>
            </a:fld>
            <a:endParaRPr lang="en-US" dirty="0"/>
          </a:p>
        </p:txBody>
      </p:sp>
      <p:pic>
        <p:nvPicPr>
          <p:cNvPr id="3" name="Picture 2">
            <a:extLst>
              <a:ext uri="{FF2B5EF4-FFF2-40B4-BE49-F238E27FC236}">
                <a16:creationId xmlns:a16="http://schemas.microsoft.com/office/drawing/2014/main" id="{46ADA45F-D489-4D56-B114-13E96E6D9940}"/>
              </a:ext>
            </a:extLst>
          </p:cNvPr>
          <p:cNvPicPr>
            <a:picLocks noChangeAspect="1"/>
          </p:cNvPicPr>
          <p:nvPr/>
        </p:nvPicPr>
        <p:blipFill>
          <a:blip r:embed="rId2"/>
          <a:stretch>
            <a:fillRect/>
          </a:stretch>
        </p:blipFill>
        <p:spPr>
          <a:xfrm>
            <a:off x="493900" y="356349"/>
            <a:ext cx="11204200" cy="6145301"/>
          </a:xfrm>
          <a:prstGeom prst="rect">
            <a:avLst/>
          </a:prstGeom>
        </p:spPr>
      </p:pic>
    </p:spTree>
    <p:extLst>
      <p:ext uri="{BB962C8B-B14F-4D97-AF65-F5344CB8AC3E}">
        <p14:creationId xmlns:p14="http://schemas.microsoft.com/office/powerpoint/2010/main" val="76348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3A3D1-D1C6-43A2-AE90-F053AB0C9902}"/>
              </a:ext>
            </a:extLst>
          </p:cNvPr>
          <p:cNvSpPr>
            <a:spLocks noGrp="1"/>
          </p:cNvSpPr>
          <p:nvPr>
            <p:ph type="sldNum" sz="quarter" idx="12"/>
          </p:nvPr>
        </p:nvSpPr>
        <p:spPr/>
        <p:txBody>
          <a:bodyPr/>
          <a:lstStyle/>
          <a:p>
            <a:fld id="{1E48863F-9AB7-4D4C-807B-7C9236D0EF3F}" type="slidenum">
              <a:rPr lang="en-US" smtClean="0"/>
              <a:t>18</a:t>
            </a:fld>
            <a:endParaRPr lang="en-US" dirty="0"/>
          </a:p>
        </p:txBody>
      </p:sp>
      <p:pic>
        <p:nvPicPr>
          <p:cNvPr id="3" name="Picture 2">
            <a:extLst>
              <a:ext uri="{FF2B5EF4-FFF2-40B4-BE49-F238E27FC236}">
                <a16:creationId xmlns:a16="http://schemas.microsoft.com/office/drawing/2014/main" id="{41E16A19-A2AF-4DD4-9324-48C728D6A791}"/>
              </a:ext>
            </a:extLst>
          </p:cNvPr>
          <p:cNvPicPr>
            <a:picLocks noChangeAspect="1"/>
          </p:cNvPicPr>
          <p:nvPr/>
        </p:nvPicPr>
        <p:blipFill>
          <a:blip r:embed="rId2"/>
          <a:stretch>
            <a:fillRect/>
          </a:stretch>
        </p:blipFill>
        <p:spPr>
          <a:xfrm>
            <a:off x="493900" y="356349"/>
            <a:ext cx="11204200" cy="6145301"/>
          </a:xfrm>
          <a:prstGeom prst="rect">
            <a:avLst/>
          </a:prstGeom>
        </p:spPr>
      </p:pic>
    </p:spTree>
    <p:extLst>
      <p:ext uri="{BB962C8B-B14F-4D97-AF65-F5344CB8AC3E}">
        <p14:creationId xmlns:p14="http://schemas.microsoft.com/office/powerpoint/2010/main" val="65388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448937-B314-41E9-A6E4-E37152287D32}"/>
              </a:ext>
            </a:extLst>
          </p:cNvPr>
          <p:cNvSpPr>
            <a:spLocks noGrp="1"/>
          </p:cNvSpPr>
          <p:nvPr>
            <p:ph type="sldNum" sz="quarter" idx="12"/>
          </p:nvPr>
        </p:nvSpPr>
        <p:spPr/>
        <p:txBody>
          <a:bodyPr/>
          <a:lstStyle/>
          <a:p>
            <a:fld id="{1E48863F-9AB7-4D4C-807B-7C9236D0EF3F}" type="slidenum">
              <a:rPr lang="en-US" smtClean="0"/>
              <a:t>19</a:t>
            </a:fld>
            <a:endParaRPr lang="en-US" dirty="0"/>
          </a:p>
        </p:txBody>
      </p:sp>
      <p:sp>
        <p:nvSpPr>
          <p:cNvPr id="5" name="TextBox 4">
            <a:extLst>
              <a:ext uri="{FF2B5EF4-FFF2-40B4-BE49-F238E27FC236}">
                <a16:creationId xmlns:a16="http://schemas.microsoft.com/office/drawing/2014/main" id="{9DE6BB13-AC69-427E-9923-011CCA939AA3}"/>
              </a:ext>
            </a:extLst>
          </p:cNvPr>
          <p:cNvSpPr txBox="1"/>
          <p:nvPr/>
        </p:nvSpPr>
        <p:spPr>
          <a:xfrm>
            <a:off x="123825" y="6160055"/>
            <a:ext cx="9582150" cy="369332"/>
          </a:xfrm>
          <a:prstGeom prst="rect">
            <a:avLst/>
          </a:prstGeom>
          <a:noFill/>
        </p:spPr>
        <p:txBody>
          <a:bodyPr wrap="square" rtlCol="0">
            <a:spAutoFit/>
          </a:bodyPr>
          <a:lstStyle/>
          <a:p>
            <a:r>
              <a:rPr lang="en-US" dirty="0"/>
              <a:t>Source – CDC’s Wonder System at: </a:t>
            </a:r>
            <a:r>
              <a:rPr lang="en-US" dirty="0">
                <a:hlinkClick r:id="rId2"/>
              </a:rPr>
              <a:t>https://wonder.cdc.gov/mcd-icd10-provisional.html</a:t>
            </a:r>
            <a:r>
              <a:rPr lang="en-US" dirty="0"/>
              <a:t> </a:t>
            </a:r>
          </a:p>
        </p:txBody>
      </p:sp>
      <p:pic>
        <p:nvPicPr>
          <p:cNvPr id="3" name="Picture 2">
            <a:extLst>
              <a:ext uri="{FF2B5EF4-FFF2-40B4-BE49-F238E27FC236}">
                <a16:creationId xmlns:a16="http://schemas.microsoft.com/office/drawing/2014/main" id="{DCAD04C9-A62C-4E4F-ACA6-CEE352897EA2}"/>
              </a:ext>
            </a:extLst>
          </p:cNvPr>
          <p:cNvPicPr>
            <a:picLocks noChangeAspect="1"/>
          </p:cNvPicPr>
          <p:nvPr/>
        </p:nvPicPr>
        <p:blipFill>
          <a:blip r:embed="rId3"/>
          <a:stretch>
            <a:fillRect/>
          </a:stretch>
        </p:blipFill>
        <p:spPr>
          <a:xfrm>
            <a:off x="936508" y="136525"/>
            <a:ext cx="10318984" cy="5936190"/>
          </a:xfrm>
          <a:prstGeom prst="rect">
            <a:avLst/>
          </a:prstGeom>
        </p:spPr>
      </p:pic>
    </p:spTree>
    <p:extLst>
      <p:ext uri="{BB962C8B-B14F-4D97-AF65-F5344CB8AC3E}">
        <p14:creationId xmlns:p14="http://schemas.microsoft.com/office/powerpoint/2010/main" val="67229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86C5-6216-48EC-BA58-695C598C305B}"/>
              </a:ext>
            </a:extLst>
          </p:cNvPr>
          <p:cNvSpPr>
            <a:spLocks noGrp="1"/>
          </p:cNvSpPr>
          <p:nvPr>
            <p:ph type="title"/>
          </p:nvPr>
        </p:nvSpPr>
        <p:spPr>
          <a:xfrm>
            <a:off x="838200" y="2905125"/>
            <a:ext cx="10515600" cy="1047750"/>
          </a:xfrm>
        </p:spPr>
        <p:txBody>
          <a:bodyPr/>
          <a:lstStyle/>
          <a:p>
            <a:pPr algn="ctr"/>
            <a:r>
              <a:rPr lang="en-US" b="1" dirty="0">
                <a:solidFill>
                  <a:srgbClr val="0070C0"/>
                </a:solidFill>
              </a:rPr>
              <a:t>Fertility</a:t>
            </a:r>
          </a:p>
        </p:txBody>
      </p:sp>
      <p:sp>
        <p:nvSpPr>
          <p:cNvPr id="4" name="Slide Number Placeholder 3">
            <a:extLst>
              <a:ext uri="{FF2B5EF4-FFF2-40B4-BE49-F238E27FC236}">
                <a16:creationId xmlns:a16="http://schemas.microsoft.com/office/drawing/2014/main" id="{E2037C47-6FE4-4D0C-93BB-B40926CDCECB}"/>
              </a:ext>
            </a:extLst>
          </p:cNvPr>
          <p:cNvSpPr>
            <a:spLocks noGrp="1"/>
          </p:cNvSpPr>
          <p:nvPr>
            <p:ph type="sldNum" sz="quarter" idx="12"/>
          </p:nvPr>
        </p:nvSpPr>
        <p:spPr/>
        <p:txBody>
          <a:bodyPr/>
          <a:lstStyle/>
          <a:p>
            <a:fld id="{1E48863F-9AB7-4D4C-807B-7C9236D0EF3F}" type="slidenum">
              <a:rPr lang="en-US" smtClean="0"/>
              <a:t>2</a:t>
            </a:fld>
            <a:endParaRPr lang="en-US" dirty="0"/>
          </a:p>
        </p:txBody>
      </p:sp>
    </p:spTree>
    <p:extLst>
      <p:ext uri="{BB962C8B-B14F-4D97-AF65-F5344CB8AC3E}">
        <p14:creationId xmlns:p14="http://schemas.microsoft.com/office/powerpoint/2010/main" val="1729086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86C5-6216-48EC-BA58-695C598C305B}"/>
              </a:ext>
            </a:extLst>
          </p:cNvPr>
          <p:cNvSpPr>
            <a:spLocks noGrp="1"/>
          </p:cNvSpPr>
          <p:nvPr>
            <p:ph type="title"/>
          </p:nvPr>
        </p:nvSpPr>
        <p:spPr>
          <a:xfrm>
            <a:off x="838200" y="2905125"/>
            <a:ext cx="10515600" cy="1047750"/>
          </a:xfrm>
        </p:spPr>
        <p:txBody>
          <a:bodyPr/>
          <a:lstStyle/>
          <a:p>
            <a:pPr algn="ctr"/>
            <a:r>
              <a:rPr lang="en-US" b="1" dirty="0">
                <a:solidFill>
                  <a:srgbClr val="0070C0"/>
                </a:solidFill>
              </a:rPr>
              <a:t>Immigration</a:t>
            </a:r>
          </a:p>
        </p:txBody>
      </p:sp>
      <p:sp>
        <p:nvSpPr>
          <p:cNvPr id="4" name="Slide Number Placeholder 3">
            <a:extLst>
              <a:ext uri="{FF2B5EF4-FFF2-40B4-BE49-F238E27FC236}">
                <a16:creationId xmlns:a16="http://schemas.microsoft.com/office/drawing/2014/main" id="{E2037C47-6FE4-4D0C-93BB-B40926CDCECB}"/>
              </a:ext>
            </a:extLst>
          </p:cNvPr>
          <p:cNvSpPr>
            <a:spLocks noGrp="1"/>
          </p:cNvSpPr>
          <p:nvPr>
            <p:ph type="sldNum" sz="quarter" idx="12"/>
          </p:nvPr>
        </p:nvSpPr>
        <p:spPr/>
        <p:txBody>
          <a:bodyPr/>
          <a:lstStyle/>
          <a:p>
            <a:fld id="{1E48863F-9AB7-4D4C-807B-7C9236D0EF3F}" type="slidenum">
              <a:rPr lang="en-US" smtClean="0"/>
              <a:t>20</a:t>
            </a:fld>
            <a:endParaRPr lang="en-US" dirty="0"/>
          </a:p>
        </p:txBody>
      </p:sp>
    </p:spTree>
    <p:extLst>
      <p:ext uri="{BB962C8B-B14F-4D97-AF65-F5344CB8AC3E}">
        <p14:creationId xmlns:p14="http://schemas.microsoft.com/office/powerpoint/2010/main" val="373417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Immigration: Data for Historical Period</a:t>
            </a:r>
          </a:p>
        </p:txBody>
      </p:sp>
      <p:sp>
        <p:nvSpPr>
          <p:cNvPr id="3" name="Content Placeholder 2"/>
          <p:cNvSpPr>
            <a:spLocks noGrp="1"/>
          </p:cNvSpPr>
          <p:nvPr>
            <p:ph idx="1"/>
          </p:nvPr>
        </p:nvSpPr>
        <p:spPr/>
        <p:txBody>
          <a:bodyPr>
            <a:normAutofit fontScale="85000" lnSpcReduction="10000"/>
          </a:bodyPr>
          <a:lstStyle/>
          <a:p>
            <a:r>
              <a:rPr lang="en-US" b="1" i="1" dirty="0"/>
              <a:t>Lawful Permanent Resident (LPR) immigration</a:t>
            </a:r>
          </a:p>
          <a:p>
            <a:pPr lvl="1"/>
            <a:r>
              <a:rPr lang="en-US" dirty="0"/>
              <a:t>Persons granted authorization to live and work in the United States on a permanent basis.</a:t>
            </a:r>
          </a:p>
          <a:p>
            <a:pPr lvl="2"/>
            <a:r>
              <a:rPr lang="en-US" dirty="0"/>
              <a:t>New Arrivals: persons becoming LPR’s upon entry into US.</a:t>
            </a:r>
          </a:p>
          <a:p>
            <a:pPr lvl="2"/>
            <a:r>
              <a:rPr lang="en-US" dirty="0"/>
              <a:t>Adjustments of Status: persons who do not become LPR’s upon entry, but who later attain LPR status.</a:t>
            </a:r>
          </a:p>
          <a:p>
            <a:pPr lvl="1"/>
            <a:r>
              <a:rPr lang="en-US" dirty="0"/>
              <a:t>Provided by Department of Homeland Security (DHS).</a:t>
            </a:r>
          </a:p>
          <a:p>
            <a:r>
              <a:rPr lang="en-US" b="1" i="1" dirty="0"/>
              <a:t>Other-than-LPR immigration</a:t>
            </a:r>
          </a:p>
          <a:p>
            <a:pPr lvl="1"/>
            <a:r>
              <a:rPr lang="en-US" dirty="0"/>
              <a:t>Persons entering the United States in a manner other than lawfully admitted for permanent residence.</a:t>
            </a:r>
          </a:p>
          <a:p>
            <a:pPr lvl="2"/>
            <a:r>
              <a:rPr lang="en-US" dirty="0"/>
              <a:t>Nonimmigrants: persons authorized to stay in US temporary period (e.g. students, exchange visitors, temporary workers, diplomats, other representatives). </a:t>
            </a:r>
          </a:p>
          <a:p>
            <a:pPr lvl="2"/>
            <a:r>
              <a:rPr lang="en-US" dirty="0"/>
              <a:t>Unauthorized immigrants: persons who overstayed their visas or who were never legally authorized to reside in the US.</a:t>
            </a:r>
          </a:p>
          <a:p>
            <a:pPr lvl="1"/>
            <a:r>
              <a:rPr lang="en-US" dirty="0"/>
              <a:t>Calculated by taking the American Community Survey’s (ACS) total number of immigrants entering US in given year, and then subtracting the number of new arrival LPR immigrants for that year.</a:t>
            </a:r>
          </a:p>
        </p:txBody>
      </p:sp>
      <p:sp>
        <p:nvSpPr>
          <p:cNvPr id="4" name="Slide Number Placeholder 3"/>
          <p:cNvSpPr>
            <a:spLocks noGrp="1"/>
          </p:cNvSpPr>
          <p:nvPr>
            <p:ph type="sldNum" sz="quarter" idx="12"/>
          </p:nvPr>
        </p:nvSpPr>
        <p:spPr/>
        <p:txBody>
          <a:bodyPr/>
          <a:lstStyle/>
          <a:p>
            <a:fld id="{2DE59E92-794E-4D79-A5AD-12EC492C9469}" type="slidenum">
              <a:rPr lang="en-US" smtClean="0"/>
              <a:t>21</a:t>
            </a:fld>
            <a:endParaRPr lang="en-US" dirty="0"/>
          </a:p>
        </p:txBody>
      </p:sp>
    </p:spTree>
    <p:extLst>
      <p:ext uri="{BB962C8B-B14F-4D97-AF65-F5344CB8AC3E}">
        <p14:creationId xmlns:p14="http://schemas.microsoft.com/office/powerpoint/2010/main" val="275138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Immigration: Assumed Ultimate Values for Projected Period</a:t>
            </a:r>
          </a:p>
        </p:txBody>
      </p:sp>
      <p:sp>
        <p:nvSpPr>
          <p:cNvPr id="3" name="Content Placeholder 2"/>
          <p:cNvSpPr>
            <a:spLocks noGrp="1"/>
          </p:cNvSpPr>
          <p:nvPr>
            <p:ph idx="1"/>
          </p:nvPr>
        </p:nvSpPr>
        <p:spPr/>
        <p:txBody>
          <a:bodyPr>
            <a:normAutofit fontScale="92500"/>
          </a:bodyPr>
          <a:lstStyle/>
          <a:p>
            <a:r>
              <a:rPr lang="en-US" b="1" i="1" dirty="0"/>
              <a:t>Lawful Permanent Resident (LPR) immigration</a:t>
            </a:r>
          </a:p>
          <a:p>
            <a:pPr lvl="1"/>
            <a:r>
              <a:rPr lang="en-US" dirty="0"/>
              <a:t>Assumed ultimate value (assumed to be reached within the first couple of years of projected period) is 1.05 million persons (0.60 million new arrivals and 0.45 adjustments of status) per year.</a:t>
            </a:r>
          </a:p>
          <a:p>
            <a:pPr lvl="1"/>
            <a:r>
              <a:rPr lang="en-US" dirty="0"/>
              <a:t>This value is based on:  (1) annual LPR immigration has averaged 1.05 million persons for years 2010-2019, and (2) belief that future number of LPR immigrants in the “immediate relatives” category will approximate recent levels.</a:t>
            </a:r>
          </a:p>
          <a:p>
            <a:r>
              <a:rPr lang="en-US" b="1" i="1" dirty="0"/>
              <a:t>Other-than-LPR immigration</a:t>
            </a:r>
          </a:p>
          <a:p>
            <a:pPr lvl="1"/>
            <a:r>
              <a:rPr lang="en-US" dirty="0"/>
              <a:t>Assumed ultimate value (assumed to be reached within the first couple of years of projected period) is 1.35 million persons per year.</a:t>
            </a:r>
          </a:p>
          <a:p>
            <a:pPr lvl="1"/>
            <a:r>
              <a:rPr lang="en-US" dirty="0"/>
              <a:t>This value is based on the average number of other-than-LPR immigrants in the years leading up to the great recession.</a:t>
            </a:r>
          </a:p>
        </p:txBody>
      </p:sp>
      <p:sp>
        <p:nvSpPr>
          <p:cNvPr id="4" name="Slide Number Placeholder 3"/>
          <p:cNvSpPr>
            <a:spLocks noGrp="1"/>
          </p:cNvSpPr>
          <p:nvPr>
            <p:ph type="sldNum" sz="quarter" idx="12"/>
          </p:nvPr>
        </p:nvSpPr>
        <p:spPr/>
        <p:txBody>
          <a:bodyPr/>
          <a:lstStyle/>
          <a:p>
            <a:fld id="{2DE59E92-794E-4D79-A5AD-12EC492C9469}" type="slidenum">
              <a:rPr lang="en-US" smtClean="0"/>
              <a:t>22</a:t>
            </a:fld>
            <a:endParaRPr lang="en-US" dirty="0"/>
          </a:p>
        </p:txBody>
      </p:sp>
    </p:spTree>
    <p:extLst>
      <p:ext uri="{BB962C8B-B14F-4D97-AF65-F5344CB8AC3E}">
        <p14:creationId xmlns:p14="http://schemas.microsoft.com/office/powerpoint/2010/main" val="53199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Immigration: Assumed Initial Values for Projected Period</a:t>
            </a:r>
          </a:p>
        </p:txBody>
      </p:sp>
      <p:sp>
        <p:nvSpPr>
          <p:cNvPr id="3" name="Content Placeholder 2"/>
          <p:cNvSpPr>
            <a:spLocks noGrp="1"/>
          </p:cNvSpPr>
          <p:nvPr>
            <p:ph idx="1"/>
          </p:nvPr>
        </p:nvSpPr>
        <p:spPr/>
        <p:txBody>
          <a:bodyPr>
            <a:normAutofit/>
          </a:bodyPr>
          <a:lstStyle/>
          <a:p>
            <a:r>
              <a:rPr lang="en-US" dirty="0"/>
              <a:t>For the first few years of the projected period, we need to assume an appropriate “transition path” of values to bridge the gap between data in the historical period and the assumed ultimate values in the projected period.</a:t>
            </a:r>
          </a:p>
          <a:p>
            <a:r>
              <a:rPr lang="en-US" dirty="0"/>
              <a:t>This needs to be done for both LPR immigration and other-than-LPR immigration.</a:t>
            </a:r>
          </a:p>
        </p:txBody>
      </p:sp>
      <p:sp>
        <p:nvSpPr>
          <p:cNvPr id="4" name="Slide Number Placeholder 3"/>
          <p:cNvSpPr>
            <a:spLocks noGrp="1"/>
          </p:cNvSpPr>
          <p:nvPr>
            <p:ph type="sldNum" sz="quarter" idx="12"/>
          </p:nvPr>
        </p:nvSpPr>
        <p:spPr/>
        <p:txBody>
          <a:bodyPr/>
          <a:lstStyle/>
          <a:p>
            <a:fld id="{2DE59E92-794E-4D79-A5AD-12EC492C9469}" type="slidenum">
              <a:rPr lang="en-US" smtClean="0"/>
              <a:t>23</a:t>
            </a:fld>
            <a:endParaRPr lang="en-US" dirty="0"/>
          </a:p>
        </p:txBody>
      </p:sp>
    </p:spTree>
    <p:extLst>
      <p:ext uri="{BB962C8B-B14F-4D97-AF65-F5344CB8AC3E}">
        <p14:creationId xmlns:p14="http://schemas.microsoft.com/office/powerpoint/2010/main" val="299499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Effect of COVID on Assumed Initial Values for Projected Period</a:t>
            </a:r>
          </a:p>
        </p:txBody>
      </p:sp>
      <p:sp>
        <p:nvSpPr>
          <p:cNvPr id="3" name="Content Placeholder 2"/>
          <p:cNvSpPr>
            <a:spLocks noGrp="1"/>
          </p:cNvSpPr>
          <p:nvPr>
            <p:ph idx="1"/>
          </p:nvPr>
        </p:nvSpPr>
        <p:spPr/>
        <p:txBody>
          <a:bodyPr>
            <a:normAutofit fontScale="92500"/>
          </a:bodyPr>
          <a:lstStyle/>
          <a:p>
            <a:r>
              <a:rPr lang="en-US" dirty="0"/>
              <a:t>Due to new immigration restrictions that were made in response to COVID, it was assumed there would be a significant decrease in immigration for years 2020-2021.</a:t>
            </a:r>
          </a:p>
          <a:p>
            <a:r>
              <a:rPr lang="en-US" dirty="0"/>
              <a:t>It was also assumed that, f</a:t>
            </a:r>
            <a:r>
              <a:rPr lang="en-US" sz="2800" dirty="0"/>
              <a:t>or years 2023-2024, immigration levels would jump so as to completely “cancel out” the decrease in 2020-2021. </a:t>
            </a:r>
          </a:p>
          <a:p>
            <a:r>
              <a:rPr lang="en-US" dirty="0"/>
              <a:t>The latter assumption was based on:</a:t>
            </a:r>
          </a:p>
          <a:p>
            <a:pPr lvl="1"/>
            <a:r>
              <a:rPr lang="en-US" dirty="0"/>
              <a:t>For “immediate relatives” category of LPR immigration, there are no annual limits. </a:t>
            </a:r>
          </a:p>
          <a:p>
            <a:pPr lvl="1"/>
            <a:r>
              <a:rPr lang="en-US" dirty="0"/>
              <a:t>For other categories of LPR immigration, unused visas in one year can be used to increase the limits on the number issued in the following year.</a:t>
            </a:r>
          </a:p>
          <a:p>
            <a:pPr lvl="1"/>
            <a:r>
              <a:rPr lang="en-US" dirty="0"/>
              <a:t>For other-than-LPR immigration, increased demand for immigrant workers as the economy recovers from COVID.</a:t>
            </a:r>
          </a:p>
          <a:p>
            <a:pPr lvl="1"/>
            <a:endParaRPr lang="en-US" dirty="0"/>
          </a:p>
        </p:txBody>
      </p:sp>
      <p:sp>
        <p:nvSpPr>
          <p:cNvPr id="4" name="Slide Number Placeholder 3"/>
          <p:cNvSpPr>
            <a:spLocks noGrp="1"/>
          </p:cNvSpPr>
          <p:nvPr>
            <p:ph type="sldNum" sz="quarter" idx="12"/>
          </p:nvPr>
        </p:nvSpPr>
        <p:spPr/>
        <p:txBody>
          <a:bodyPr/>
          <a:lstStyle/>
          <a:p>
            <a:fld id="{2DE59E92-794E-4D79-A5AD-12EC492C9469}" type="slidenum">
              <a:rPr lang="en-US" smtClean="0"/>
              <a:t>24</a:t>
            </a:fld>
            <a:endParaRPr lang="en-US" dirty="0"/>
          </a:p>
        </p:txBody>
      </p:sp>
    </p:spTree>
    <p:extLst>
      <p:ext uri="{BB962C8B-B14F-4D97-AF65-F5344CB8AC3E}">
        <p14:creationId xmlns:p14="http://schemas.microsoft.com/office/powerpoint/2010/main" val="382947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B56DC-CBAE-48A2-8A75-197F74BC471B}"/>
              </a:ext>
            </a:extLst>
          </p:cNvPr>
          <p:cNvSpPr>
            <a:spLocks noGrp="1"/>
          </p:cNvSpPr>
          <p:nvPr>
            <p:ph type="sldNum" sz="quarter" idx="12"/>
          </p:nvPr>
        </p:nvSpPr>
        <p:spPr>
          <a:xfrm>
            <a:off x="8610600" y="6356350"/>
            <a:ext cx="2743200" cy="365125"/>
          </a:xfrm>
        </p:spPr>
        <p:txBody>
          <a:bodyPr>
            <a:normAutofit/>
          </a:bodyPr>
          <a:lstStyle/>
          <a:p>
            <a:pPr>
              <a:spcAft>
                <a:spcPts val="600"/>
              </a:spcAft>
            </a:pPr>
            <a:fld id="{1E48863F-9AB7-4D4C-807B-7C9236D0EF3F}" type="slidenum">
              <a:rPr lang="en-US" smtClean="0"/>
              <a:pPr>
                <a:spcAft>
                  <a:spcPts val="600"/>
                </a:spcAft>
              </a:pPr>
              <a:t>25</a:t>
            </a:fld>
            <a:endParaRPr lang="en-US" dirty="0"/>
          </a:p>
        </p:txBody>
      </p:sp>
      <p:graphicFrame>
        <p:nvGraphicFramePr>
          <p:cNvPr id="4" name="Chart 3">
            <a:extLst>
              <a:ext uri="{FF2B5EF4-FFF2-40B4-BE49-F238E27FC236}">
                <a16:creationId xmlns:a16="http://schemas.microsoft.com/office/drawing/2014/main" id="{95939165-F914-4B51-B148-038BF5184466}"/>
              </a:ext>
            </a:extLst>
          </p:cNvPr>
          <p:cNvGraphicFramePr>
            <a:graphicFrameLocks/>
          </p:cNvGraphicFramePr>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908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0C67D7-13D5-49DC-A73A-2B4BEEAB258D}"/>
              </a:ext>
            </a:extLst>
          </p:cNvPr>
          <p:cNvSpPr>
            <a:spLocks noGrp="1"/>
          </p:cNvSpPr>
          <p:nvPr>
            <p:ph type="sldNum" sz="quarter" idx="12"/>
          </p:nvPr>
        </p:nvSpPr>
        <p:spPr>
          <a:xfrm>
            <a:off x="8610600" y="6356350"/>
            <a:ext cx="2743200" cy="365125"/>
          </a:xfrm>
        </p:spPr>
        <p:txBody>
          <a:bodyPr>
            <a:normAutofit/>
          </a:bodyPr>
          <a:lstStyle/>
          <a:p>
            <a:pPr>
              <a:spcAft>
                <a:spcPts val="600"/>
              </a:spcAft>
            </a:pPr>
            <a:fld id="{1E48863F-9AB7-4D4C-807B-7C9236D0EF3F}" type="slidenum">
              <a:rPr lang="en-US" smtClean="0"/>
              <a:pPr>
                <a:spcAft>
                  <a:spcPts val="600"/>
                </a:spcAft>
              </a:pPr>
              <a:t>26</a:t>
            </a:fld>
            <a:endParaRPr lang="en-US" dirty="0"/>
          </a:p>
        </p:txBody>
      </p:sp>
      <p:graphicFrame>
        <p:nvGraphicFramePr>
          <p:cNvPr id="3" name="Chart 2">
            <a:extLst>
              <a:ext uri="{FF2B5EF4-FFF2-40B4-BE49-F238E27FC236}">
                <a16:creationId xmlns:a16="http://schemas.microsoft.com/office/drawing/2014/main" id="{00000000-0008-0000-0200-000002000000}"/>
              </a:ext>
            </a:extLst>
          </p:cNvPr>
          <p:cNvGraphicFramePr>
            <a:graphicFrameLocks/>
          </p:cNvGraphicFramePr>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132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86C5-6216-48EC-BA58-695C598C305B}"/>
              </a:ext>
            </a:extLst>
          </p:cNvPr>
          <p:cNvSpPr>
            <a:spLocks noGrp="1"/>
          </p:cNvSpPr>
          <p:nvPr>
            <p:ph type="title"/>
          </p:nvPr>
        </p:nvSpPr>
        <p:spPr>
          <a:xfrm>
            <a:off x="838200" y="2905125"/>
            <a:ext cx="10515600" cy="1047750"/>
          </a:xfrm>
        </p:spPr>
        <p:txBody>
          <a:bodyPr/>
          <a:lstStyle/>
          <a:p>
            <a:pPr algn="ctr"/>
            <a:r>
              <a:rPr lang="en-US" b="1" dirty="0">
                <a:solidFill>
                  <a:srgbClr val="0070C0"/>
                </a:solidFill>
              </a:rPr>
              <a:t>Economics</a:t>
            </a:r>
          </a:p>
        </p:txBody>
      </p:sp>
      <p:sp>
        <p:nvSpPr>
          <p:cNvPr id="4" name="Slide Number Placeholder 3">
            <a:extLst>
              <a:ext uri="{FF2B5EF4-FFF2-40B4-BE49-F238E27FC236}">
                <a16:creationId xmlns:a16="http://schemas.microsoft.com/office/drawing/2014/main" id="{E2037C47-6FE4-4D0C-93BB-B40926CDCECB}"/>
              </a:ext>
            </a:extLst>
          </p:cNvPr>
          <p:cNvSpPr>
            <a:spLocks noGrp="1"/>
          </p:cNvSpPr>
          <p:nvPr>
            <p:ph type="sldNum" sz="quarter" idx="12"/>
          </p:nvPr>
        </p:nvSpPr>
        <p:spPr/>
        <p:txBody>
          <a:bodyPr/>
          <a:lstStyle/>
          <a:p>
            <a:fld id="{1E48863F-9AB7-4D4C-807B-7C9236D0EF3F}" type="slidenum">
              <a:rPr lang="en-US" smtClean="0"/>
              <a:t>27</a:t>
            </a:fld>
            <a:endParaRPr lang="en-US" dirty="0"/>
          </a:p>
        </p:txBody>
      </p:sp>
    </p:spTree>
    <p:extLst>
      <p:ext uri="{BB962C8B-B14F-4D97-AF65-F5344CB8AC3E}">
        <p14:creationId xmlns:p14="http://schemas.microsoft.com/office/powerpoint/2010/main" val="141720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Overview of the Effects of COVID-19 on the Economy</a:t>
            </a:r>
          </a:p>
        </p:txBody>
      </p:sp>
      <p:sp>
        <p:nvSpPr>
          <p:cNvPr id="3" name="Content Placeholder 2"/>
          <p:cNvSpPr>
            <a:spLocks noGrp="1"/>
          </p:cNvSpPr>
          <p:nvPr>
            <p:ph idx="1"/>
          </p:nvPr>
        </p:nvSpPr>
        <p:spPr/>
        <p:txBody>
          <a:bodyPr>
            <a:normAutofit/>
          </a:bodyPr>
          <a:lstStyle/>
          <a:p>
            <a:r>
              <a:rPr lang="en-US" b="1" i="1" dirty="0"/>
              <a:t>Immediate: Severe Recession</a:t>
            </a:r>
          </a:p>
          <a:p>
            <a:pPr lvl="1"/>
            <a:r>
              <a:rPr lang="en-US" dirty="0"/>
              <a:t>Record 1-quarter decreases in GDP and employment</a:t>
            </a:r>
          </a:p>
          <a:p>
            <a:pPr lvl="1"/>
            <a:r>
              <a:rPr lang="en-US" dirty="0"/>
              <a:t>Fortunately, also short-lived (2 months peak to trough)</a:t>
            </a:r>
          </a:p>
          <a:p>
            <a:pPr lvl="2"/>
            <a:r>
              <a:rPr lang="en-US" dirty="0"/>
              <a:t>The following quarter had record increases in GDP and employment</a:t>
            </a:r>
          </a:p>
          <a:p>
            <a:pPr lvl="2"/>
            <a:r>
              <a:rPr lang="en-US" dirty="0"/>
              <a:t>Fast recovery continued for more than a year</a:t>
            </a:r>
          </a:p>
          <a:p>
            <a:pPr lvl="1"/>
            <a:r>
              <a:rPr lang="en-US" dirty="0"/>
              <a:t>Not a “typical” recession</a:t>
            </a:r>
          </a:p>
          <a:p>
            <a:r>
              <a:rPr lang="en-US" b="1" i="1" dirty="0"/>
              <a:t>Indirect / Longer Term</a:t>
            </a:r>
          </a:p>
          <a:p>
            <a:pPr lvl="1"/>
            <a:r>
              <a:rPr lang="en-US" dirty="0"/>
              <a:t>Global recession and continuing pandemic led to supply shortages</a:t>
            </a:r>
          </a:p>
          <a:p>
            <a:pPr lvl="2"/>
            <a:r>
              <a:rPr lang="en-US" dirty="0"/>
              <a:t>Combined with sustained aggregate demand, this caused inflationary pressure</a:t>
            </a:r>
          </a:p>
          <a:p>
            <a:pPr lvl="2"/>
            <a:r>
              <a:rPr lang="en-US" dirty="0"/>
              <a:t>Measures to contain inflation may lead to another contraction</a:t>
            </a:r>
          </a:p>
          <a:p>
            <a:pPr lvl="1"/>
            <a:r>
              <a:rPr lang="en-US" dirty="0"/>
              <a:t>Possible (but highly uncertain) long-term effects on labor productivity</a:t>
            </a:r>
          </a:p>
        </p:txBody>
      </p:sp>
      <p:sp>
        <p:nvSpPr>
          <p:cNvPr id="4" name="Slide Number Placeholder 3"/>
          <p:cNvSpPr>
            <a:spLocks noGrp="1"/>
          </p:cNvSpPr>
          <p:nvPr>
            <p:ph type="sldNum" sz="quarter" idx="12"/>
          </p:nvPr>
        </p:nvSpPr>
        <p:spPr/>
        <p:txBody>
          <a:bodyPr/>
          <a:lstStyle/>
          <a:p>
            <a:fld id="{2DE59E92-794E-4D79-A5AD-12EC492C9469}" type="slidenum">
              <a:rPr lang="en-US" smtClean="0"/>
              <a:t>28</a:t>
            </a:fld>
            <a:endParaRPr lang="en-US" dirty="0"/>
          </a:p>
        </p:txBody>
      </p:sp>
    </p:spTree>
    <p:extLst>
      <p:ext uri="{BB962C8B-B14F-4D97-AF65-F5344CB8AC3E}">
        <p14:creationId xmlns:p14="http://schemas.microsoft.com/office/powerpoint/2010/main" val="53669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Pandemic-Induced Recession</a:t>
            </a:r>
            <a:br>
              <a:rPr lang="en-US" b="1" dirty="0"/>
            </a:br>
            <a:r>
              <a:rPr lang="en-US" b="1" dirty="0"/>
              <a:t>(And Recovery)</a:t>
            </a:r>
          </a:p>
        </p:txBody>
      </p:sp>
      <p:sp>
        <p:nvSpPr>
          <p:cNvPr id="3" name="Content Placeholder 2"/>
          <p:cNvSpPr>
            <a:spLocks noGrp="1"/>
          </p:cNvSpPr>
          <p:nvPr>
            <p:ph idx="1"/>
          </p:nvPr>
        </p:nvSpPr>
        <p:spPr/>
        <p:txBody>
          <a:bodyPr>
            <a:normAutofit/>
          </a:bodyPr>
          <a:lstStyle/>
          <a:p>
            <a:r>
              <a:rPr lang="en-US" b="1" i="1" dirty="0"/>
              <a:t>Recessions are among the most obvious reasons for changes in</a:t>
            </a:r>
            <a:br>
              <a:rPr lang="en-US" b="1" i="1" dirty="0"/>
            </a:br>
            <a:r>
              <a:rPr lang="en-US" b="1" i="1" dirty="0"/>
              <a:t>short-range economic assumptions</a:t>
            </a:r>
          </a:p>
          <a:p>
            <a:pPr lvl="1"/>
            <a:r>
              <a:rPr lang="en-US" dirty="0"/>
              <a:t>Real GDP in 2020q2 decreased at a 30% annualized rate</a:t>
            </a:r>
          </a:p>
          <a:p>
            <a:pPr lvl="1"/>
            <a:r>
              <a:rPr lang="en-US" dirty="0"/>
              <a:t>Civilian employment decreased by 20 million (13%, or 42% annualized)</a:t>
            </a:r>
          </a:p>
          <a:p>
            <a:pPr lvl="1"/>
            <a:r>
              <a:rPr lang="en-US" dirty="0"/>
              <a:t>GDP exceeded pre-recession peak by 2021q1 and employment by 2022q3</a:t>
            </a:r>
          </a:p>
          <a:p>
            <a:pPr lvl="2"/>
            <a:r>
              <a:rPr lang="en-US" dirty="0"/>
              <a:t>Those milestones took 3 years and almost 7 years, respectively, after the last recession</a:t>
            </a:r>
          </a:p>
          <a:p>
            <a:r>
              <a:rPr lang="en-US" b="1" i="1" dirty="0"/>
              <a:t>Projecting recovery requires estimating sustainable GDP trend</a:t>
            </a:r>
          </a:p>
          <a:p>
            <a:pPr lvl="1"/>
            <a:r>
              <a:rPr lang="en-US" dirty="0"/>
              <a:t>Was the economy around this “potential” GDP before the pandemic?</a:t>
            </a:r>
          </a:p>
          <a:p>
            <a:pPr lvl="1"/>
            <a:r>
              <a:rPr lang="en-US" dirty="0"/>
              <a:t>Did the potential trajectory change due to the pandemic?</a:t>
            </a:r>
          </a:p>
        </p:txBody>
      </p:sp>
      <p:sp>
        <p:nvSpPr>
          <p:cNvPr id="4" name="Slide Number Placeholder 3"/>
          <p:cNvSpPr>
            <a:spLocks noGrp="1"/>
          </p:cNvSpPr>
          <p:nvPr>
            <p:ph type="sldNum" sz="quarter" idx="12"/>
          </p:nvPr>
        </p:nvSpPr>
        <p:spPr/>
        <p:txBody>
          <a:bodyPr/>
          <a:lstStyle/>
          <a:p>
            <a:fld id="{2DE59E92-794E-4D79-A5AD-12EC492C9469}" type="slidenum">
              <a:rPr lang="en-US" smtClean="0"/>
              <a:t>29</a:t>
            </a:fld>
            <a:endParaRPr lang="en-US" dirty="0"/>
          </a:p>
        </p:txBody>
      </p:sp>
    </p:spTree>
    <p:extLst>
      <p:ext uri="{BB962C8B-B14F-4D97-AF65-F5344CB8AC3E}">
        <p14:creationId xmlns:p14="http://schemas.microsoft.com/office/powerpoint/2010/main" val="351550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b="1" dirty="0"/>
              <a:t>Birth Data Background</a:t>
            </a:r>
          </a:p>
        </p:txBody>
      </p:sp>
      <p:sp>
        <p:nvSpPr>
          <p:cNvPr id="3" name="Content Placeholder 2"/>
          <p:cNvSpPr>
            <a:spLocks noGrp="1"/>
          </p:cNvSpPr>
          <p:nvPr>
            <p:ph idx="1"/>
          </p:nvPr>
        </p:nvSpPr>
        <p:spPr>
          <a:xfrm>
            <a:off x="838200" y="1207363"/>
            <a:ext cx="10515600" cy="4969600"/>
          </a:xfrm>
        </p:spPr>
        <p:txBody>
          <a:bodyPr>
            <a:normAutofit lnSpcReduction="10000"/>
          </a:bodyPr>
          <a:lstStyle/>
          <a:p>
            <a:r>
              <a:rPr lang="en-US" b="1" i="1" dirty="0"/>
              <a:t>Age-specific central birth rates</a:t>
            </a:r>
          </a:p>
          <a:p>
            <a:pPr lvl="1"/>
            <a:r>
              <a:rPr lang="en-US" dirty="0"/>
              <a:t>Births during the year to mothers at the specified age divided by the midyear female population at that age.</a:t>
            </a:r>
          </a:p>
          <a:p>
            <a:pPr lvl="1"/>
            <a:r>
              <a:rPr lang="en-US" dirty="0"/>
              <a:t>Births from National Center for Health Statistics (NCHS).</a:t>
            </a:r>
          </a:p>
          <a:p>
            <a:pPr lvl="1"/>
            <a:r>
              <a:rPr lang="en-US" dirty="0"/>
              <a:t>Resident population from Census Bureau.</a:t>
            </a:r>
          </a:p>
          <a:p>
            <a:r>
              <a:rPr lang="en-US" b="1" i="1" dirty="0"/>
              <a:t>[Calendar Year] Total Fertility Rate (TFR</a:t>
            </a:r>
            <a:r>
              <a:rPr lang="en-US" b="1" i="1" baseline="-25000" dirty="0"/>
              <a:t>x</a:t>
            </a:r>
            <a:r>
              <a:rPr lang="en-US" b="1" i="1" dirty="0"/>
              <a:t>)</a:t>
            </a:r>
          </a:p>
          <a:p>
            <a:pPr lvl="1"/>
            <a:r>
              <a:rPr lang="en-US" dirty="0"/>
              <a:t>Sum of the age-specific central birth rates during year x.</a:t>
            </a:r>
          </a:p>
          <a:p>
            <a:pPr lvl="1"/>
            <a:r>
              <a:rPr lang="en-US" dirty="0"/>
              <a:t>Can be interpreted as the average number of children that would be born to a woman if she were to experience, at each age of her life, the birth rate observed in, or assumed for, year x, and if she were to survive the entire childbearing period.</a:t>
            </a:r>
          </a:p>
          <a:p>
            <a:r>
              <a:rPr lang="en-US" b="1" i="1" dirty="0"/>
              <a:t>Cohort Total Fertility Rate (CTFR</a:t>
            </a:r>
            <a:r>
              <a:rPr lang="en-US" b="1" i="1" baseline="-25000" dirty="0"/>
              <a:t>y</a:t>
            </a:r>
            <a:r>
              <a:rPr lang="en-US" b="1" i="1" dirty="0"/>
              <a:t>)</a:t>
            </a:r>
          </a:p>
          <a:p>
            <a:pPr lvl="1"/>
            <a:r>
              <a:rPr lang="en-US" dirty="0"/>
              <a:t>Sum of the age-specific central birth rates during each childbearing year for a group of women born in year y.</a:t>
            </a:r>
          </a:p>
          <a:p>
            <a:endParaRPr lang="en-US" b="1" i="1" dirty="0"/>
          </a:p>
        </p:txBody>
      </p:sp>
      <p:sp>
        <p:nvSpPr>
          <p:cNvPr id="4" name="Slide Number Placeholder 3"/>
          <p:cNvSpPr>
            <a:spLocks noGrp="1"/>
          </p:cNvSpPr>
          <p:nvPr>
            <p:ph type="sldNum" sz="quarter" idx="12"/>
          </p:nvPr>
        </p:nvSpPr>
        <p:spPr/>
        <p:txBody>
          <a:bodyPr/>
          <a:lstStyle/>
          <a:p>
            <a:fld id="{2DE59E92-794E-4D79-A5AD-12EC492C9469}" type="slidenum">
              <a:rPr lang="en-US" smtClean="0"/>
              <a:t>3</a:t>
            </a:fld>
            <a:endParaRPr lang="en-US" dirty="0"/>
          </a:p>
        </p:txBody>
      </p:sp>
    </p:spTree>
    <p:extLst>
      <p:ext uri="{BB962C8B-B14F-4D97-AF65-F5344CB8AC3E}">
        <p14:creationId xmlns:p14="http://schemas.microsoft.com/office/powerpoint/2010/main" val="341372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D0E9E2-069B-488B-9C52-498AA84754D3}"/>
              </a:ext>
            </a:extLst>
          </p:cNvPr>
          <p:cNvSpPr>
            <a:spLocks noGrp="1"/>
          </p:cNvSpPr>
          <p:nvPr>
            <p:ph type="sldNum" sz="quarter" idx="12"/>
          </p:nvPr>
        </p:nvSpPr>
        <p:spPr/>
        <p:txBody>
          <a:bodyPr/>
          <a:lstStyle/>
          <a:p>
            <a:fld id="{1E48863F-9AB7-4D4C-807B-7C9236D0EF3F}" type="slidenum">
              <a:rPr lang="en-US" smtClean="0"/>
              <a:t>30</a:t>
            </a:fld>
            <a:endParaRPr lang="en-US" dirty="0"/>
          </a:p>
        </p:txBody>
      </p:sp>
      <p:graphicFrame>
        <p:nvGraphicFramePr>
          <p:cNvPr id="3" name="Chart 2">
            <a:extLst>
              <a:ext uri="{FF2B5EF4-FFF2-40B4-BE49-F238E27FC236}">
                <a16:creationId xmlns:a16="http://schemas.microsoft.com/office/drawing/2014/main" id="{C363F2FD-A2BE-4F29-A4E9-F44AEDC1F421}"/>
              </a:ext>
            </a:extLst>
          </p:cNvPr>
          <p:cNvGraphicFramePr>
            <a:graphicFrameLocks noGrp="1"/>
          </p:cNvGraphicFramePr>
          <p:nvPr/>
        </p:nvGraphicFramePr>
        <p:xfrm>
          <a:off x="1790241" y="289193"/>
          <a:ext cx="8611518" cy="627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256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9B3FB-9416-4F02-BF76-A4641843E867}"/>
              </a:ext>
            </a:extLst>
          </p:cNvPr>
          <p:cNvSpPr>
            <a:spLocks noGrp="1"/>
          </p:cNvSpPr>
          <p:nvPr>
            <p:ph type="sldNum" sz="quarter" idx="12"/>
          </p:nvPr>
        </p:nvSpPr>
        <p:spPr/>
        <p:txBody>
          <a:bodyPr/>
          <a:lstStyle/>
          <a:p>
            <a:fld id="{1E48863F-9AB7-4D4C-807B-7C9236D0EF3F}" type="slidenum">
              <a:rPr lang="en-US" smtClean="0"/>
              <a:t>31</a:t>
            </a:fld>
            <a:endParaRPr lang="en-US" dirty="0"/>
          </a:p>
        </p:txBody>
      </p:sp>
      <p:graphicFrame>
        <p:nvGraphicFramePr>
          <p:cNvPr id="3" name="Chart 2">
            <a:extLst>
              <a:ext uri="{FF2B5EF4-FFF2-40B4-BE49-F238E27FC236}">
                <a16:creationId xmlns:a16="http://schemas.microsoft.com/office/drawing/2014/main" id="{0ED2077F-0FA4-4C91-B2C7-4290A6463BDE}"/>
              </a:ext>
            </a:extLst>
          </p:cNvPr>
          <p:cNvGraphicFramePr>
            <a:graphicFrameLocks noGrp="1"/>
          </p:cNvGraphicFramePr>
          <p:nvPr>
            <p:extLst>
              <p:ext uri="{D42A27DB-BD31-4B8C-83A1-F6EECF244321}">
                <p14:modId xmlns:p14="http://schemas.microsoft.com/office/powerpoint/2010/main" val="2651778141"/>
              </p:ext>
            </p:extLst>
          </p:nvPr>
        </p:nvGraphicFramePr>
        <p:xfrm>
          <a:off x="1790241" y="289193"/>
          <a:ext cx="8611518" cy="627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93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More Details on Recession and Recovery</a:t>
            </a:r>
          </a:p>
        </p:txBody>
      </p:sp>
      <p:sp>
        <p:nvSpPr>
          <p:cNvPr id="3" name="Content Placeholder 2"/>
          <p:cNvSpPr>
            <a:spLocks noGrp="1"/>
          </p:cNvSpPr>
          <p:nvPr>
            <p:ph idx="1"/>
          </p:nvPr>
        </p:nvSpPr>
        <p:spPr/>
        <p:txBody>
          <a:bodyPr>
            <a:normAutofit/>
          </a:bodyPr>
          <a:lstStyle/>
          <a:p>
            <a:r>
              <a:rPr lang="en-US" b="1" i="1" dirty="0"/>
              <a:t>Average earnings </a:t>
            </a:r>
            <a:r>
              <a:rPr lang="en-US" b="1" i="1" u="sng" dirty="0"/>
              <a:t>increased</a:t>
            </a:r>
            <a:r>
              <a:rPr lang="en-US" b="1" i="1" dirty="0"/>
              <a:t> during the recession</a:t>
            </a:r>
          </a:p>
          <a:p>
            <a:pPr lvl="1"/>
            <a:r>
              <a:rPr lang="en-US" dirty="0"/>
              <a:t>Lower-earning workers suffered a disproportionate share of job losses</a:t>
            </a:r>
          </a:p>
          <a:p>
            <a:pPr lvl="1"/>
            <a:r>
              <a:rPr lang="en-US" dirty="0"/>
              <a:t>Early in the pandemic, it seemed that average </a:t>
            </a:r>
            <a:r>
              <a:rPr lang="en-US" i="1" dirty="0"/>
              <a:t>annual </a:t>
            </a:r>
            <a:r>
              <a:rPr lang="en-US" dirty="0"/>
              <a:t>wages would decrease</a:t>
            </a:r>
          </a:p>
          <a:p>
            <a:pPr lvl="2"/>
            <a:r>
              <a:rPr lang="en-US" dirty="0"/>
              <a:t>Denominator is the number who worked at any time during the year (including Jan, Feb)</a:t>
            </a:r>
          </a:p>
          <a:p>
            <a:pPr lvl="2"/>
            <a:r>
              <a:rPr lang="en-US" dirty="0"/>
              <a:t>Average annual wage growth determines the indexing of initial OASDI benefits</a:t>
            </a:r>
          </a:p>
          <a:p>
            <a:pPr lvl="1"/>
            <a:r>
              <a:rPr lang="en-US" dirty="0"/>
              <a:t>Average wage increased 2.8% in 2020</a:t>
            </a:r>
          </a:p>
          <a:p>
            <a:pPr lvl="2"/>
            <a:r>
              <a:rPr lang="en-US" dirty="0"/>
              <a:t>Within a percentage point of previous three years’ increases</a:t>
            </a:r>
          </a:p>
          <a:p>
            <a:pPr lvl="1"/>
            <a:r>
              <a:rPr lang="en-US" dirty="0"/>
              <a:t>2021 average wage increase also exceeded projections</a:t>
            </a:r>
          </a:p>
          <a:p>
            <a:pPr lvl="2"/>
            <a:r>
              <a:rPr lang="en-US" dirty="0"/>
              <a:t>But this is related to the inflation being higher than projected</a:t>
            </a:r>
          </a:p>
        </p:txBody>
      </p:sp>
      <p:sp>
        <p:nvSpPr>
          <p:cNvPr id="4" name="Slide Number Placeholder 3"/>
          <p:cNvSpPr>
            <a:spLocks noGrp="1"/>
          </p:cNvSpPr>
          <p:nvPr>
            <p:ph type="sldNum" sz="quarter" idx="12"/>
          </p:nvPr>
        </p:nvSpPr>
        <p:spPr/>
        <p:txBody>
          <a:bodyPr/>
          <a:lstStyle/>
          <a:p>
            <a:fld id="{2DE59E92-794E-4D79-A5AD-12EC492C9469}" type="slidenum">
              <a:rPr lang="en-US" smtClean="0"/>
              <a:t>32</a:t>
            </a:fld>
            <a:endParaRPr lang="en-US" dirty="0"/>
          </a:p>
        </p:txBody>
      </p:sp>
    </p:spTree>
    <p:extLst>
      <p:ext uri="{BB962C8B-B14F-4D97-AF65-F5344CB8AC3E}">
        <p14:creationId xmlns:p14="http://schemas.microsoft.com/office/powerpoint/2010/main" val="4030579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5DB31-5E88-44BB-BC66-7AD157E56E93}"/>
              </a:ext>
            </a:extLst>
          </p:cNvPr>
          <p:cNvSpPr>
            <a:spLocks noGrp="1"/>
          </p:cNvSpPr>
          <p:nvPr>
            <p:ph type="sldNum" sz="quarter" idx="12"/>
          </p:nvPr>
        </p:nvSpPr>
        <p:spPr/>
        <p:txBody>
          <a:bodyPr/>
          <a:lstStyle/>
          <a:p>
            <a:fld id="{1E48863F-9AB7-4D4C-807B-7C9236D0EF3F}" type="slidenum">
              <a:rPr lang="en-US" smtClean="0"/>
              <a:t>33</a:t>
            </a:fld>
            <a:endParaRPr lang="en-US" dirty="0"/>
          </a:p>
        </p:txBody>
      </p:sp>
      <p:graphicFrame>
        <p:nvGraphicFramePr>
          <p:cNvPr id="3" name="Chart 2">
            <a:extLst>
              <a:ext uri="{FF2B5EF4-FFF2-40B4-BE49-F238E27FC236}">
                <a16:creationId xmlns:a16="http://schemas.microsoft.com/office/drawing/2014/main" id="{1B19773B-3F36-496C-BE31-ECB7C9AEFA68}"/>
              </a:ext>
            </a:extLst>
          </p:cNvPr>
          <p:cNvGraphicFramePr>
            <a:graphicFrameLocks noGrp="1"/>
          </p:cNvGraphicFramePr>
          <p:nvPr/>
        </p:nvGraphicFramePr>
        <p:xfrm>
          <a:off x="1790241" y="289193"/>
          <a:ext cx="8611518" cy="627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002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Indirect Effect: Inflationary Pressure</a:t>
            </a:r>
          </a:p>
        </p:txBody>
      </p:sp>
      <p:sp>
        <p:nvSpPr>
          <p:cNvPr id="3" name="Content Placeholder 2"/>
          <p:cNvSpPr>
            <a:spLocks noGrp="1"/>
          </p:cNvSpPr>
          <p:nvPr>
            <p:ph idx="1"/>
          </p:nvPr>
        </p:nvSpPr>
        <p:spPr/>
        <p:txBody>
          <a:bodyPr>
            <a:normAutofit lnSpcReduction="10000"/>
          </a:bodyPr>
          <a:lstStyle/>
          <a:p>
            <a:r>
              <a:rPr lang="en-US" b="1" i="1" dirty="0"/>
              <a:t>Pandemic was a global supply shock</a:t>
            </a:r>
          </a:p>
          <a:p>
            <a:pPr lvl="1"/>
            <a:r>
              <a:rPr lang="en-US" dirty="0"/>
              <a:t>Production of a broad range of goods and services declined sharply</a:t>
            </a:r>
          </a:p>
          <a:p>
            <a:pPr lvl="1"/>
            <a:r>
              <a:rPr lang="en-US" dirty="0"/>
              <a:t>Closures, sick workers, travel restrictions affected not only production, but also shipping</a:t>
            </a:r>
          </a:p>
          <a:p>
            <a:pPr lvl="1"/>
            <a:r>
              <a:rPr lang="en-US" dirty="0"/>
              <a:t>Production of microchips and other electronic components is geographically concentrated in East/Southeast Asia</a:t>
            </a:r>
          </a:p>
          <a:p>
            <a:r>
              <a:rPr lang="en-US" b="1" i="1" dirty="0"/>
              <a:t>Stimulus in most of developed world kept demand relatively high</a:t>
            </a:r>
          </a:p>
          <a:p>
            <a:pPr lvl="1"/>
            <a:r>
              <a:rPr lang="en-US" dirty="0"/>
              <a:t>Excess of demand over supply causes prices to increase</a:t>
            </a:r>
          </a:p>
          <a:p>
            <a:r>
              <a:rPr lang="en-US" b="1" i="1" dirty="0"/>
              <a:t>Eventually, central banks increased interest rates to contain inflation</a:t>
            </a:r>
          </a:p>
          <a:p>
            <a:pPr lvl="1"/>
            <a:r>
              <a:rPr lang="en-US" dirty="0"/>
              <a:t>This has contractionary effect on GDP and employment</a:t>
            </a:r>
          </a:p>
          <a:p>
            <a:pPr lvl="1"/>
            <a:r>
              <a:rPr lang="en-US" dirty="0"/>
              <a:t>“Soft landing” or a second recession?</a:t>
            </a:r>
          </a:p>
        </p:txBody>
      </p:sp>
      <p:sp>
        <p:nvSpPr>
          <p:cNvPr id="4" name="Slide Number Placeholder 3"/>
          <p:cNvSpPr>
            <a:spLocks noGrp="1"/>
          </p:cNvSpPr>
          <p:nvPr>
            <p:ph type="sldNum" sz="quarter" idx="12"/>
          </p:nvPr>
        </p:nvSpPr>
        <p:spPr/>
        <p:txBody>
          <a:bodyPr/>
          <a:lstStyle/>
          <a:p>
            <a:fld id="{2DE59E92-794E-4D79-A5AD-12EC492C9469}" type="slidenum">
              <a:rPr lang="en-US" smtClean="0"/>
              <a:t>34</a:t>
            </a:fld>
            <a:endParaRPr lang="en-US" dirty="0"/>
          </a:p>
        </p:txBody>
      </p:sp>
    </p:spTree>
    <p:extLst>
      <p:ext uri="{BB962C8B-B14F-4D97-AF65-F5344CB8AC3E}">
        <p14:creationId xmlns:p14="http://schemas.microsoft.com/office/powerpoint/2010/main" val="3664857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975403-F4AD-41D4-A2BE-A1904830A636}"/>
              </a:ext>
            </a:extLst>
          </p:cNvPr>
          <p:cNvSpPr>
            <a:spLocks noGrp="1"/>
          </p:cNvSpPr>
          <p:nvPr>
            <p:ph type="sldNum" sz="quarter" idx="12"/>
          </p:nvPr>
        </p:nvSpPr>
        <p:spPr/>
        <p:txBody>
          <a:bodyPr/>
          <a:lstStyle/>
          <a:p>
            <a:fld id="{1E48863F-9AB7-4D4C-807B-7C9236D0EF3F}" type="slidenum">
              <a:rPr lang="en-US" smtClean="0"/>
              <a:t>35</a:t>
            </a:fld>
            <a:endParaRPr lang="en-US" dirty="0"/>
          </a:p>
        </p:txBody>
      </p:sp>
      <p:graphicFrame>
        <p:nvGraphicFramePr>
          <p:cNvPr id="3" name="Chart 2">
            <a:extLst>
              <a:ext uri="{FF2B5EF4-FFF2-40B4-BE49-F238E27FC236}">
                <a16:creationId xmlns:a16="http://schemas.microsoft.com/office/drawing/2014/main" id="{DBF784E2-7FA6-4E88-9AAB-82284E15A745}"/>
              </a:ext>
            </a:extLst>
          </p:cNvPr>
          <p:cNvGraphicFramePr>
            <a:graphicFrameLocks noGrp="1"/>
          </p:cNvGraphicFramePr>
          <p:nvPr/>
        </p:nvGraphicFramePr>
        <p:xfrm>
          <a:off x="1790241" y="289193"/>
          <a:ext cx="8611518" cy="627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3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Possible Long-Term Effect: Labor Productivity</a:t>
            </a:r>
          </a:p>
        </p:txBody>
      </p:sp>
      <p:sp>
        <p:nvSpPr>
          <p:cNvPr id="3" name="Content Placeholder 2"/>
          <p:cNvSpPr>
            <a:spLocks noGrp="1"/>
          </p:cNvSpPr>
          <p:nvPr>
            <p:ph idx="1"/>
          </p:nvPr>
        </p:nvSpPr>
        <p:spPr/>
        <p:txBody>
          <a:bodyPr>
            <a:normAutofit/>
          </a:bodyPr>
          <a:lstStyle/>
          <a:p>
            <a:r>
              <a:rPr lang="en-US" b="1" i="1" dirty="0"/>
              <a:t>Productivity during the pandemic has behaved unusually</a:t>
            </a:r>
          </a:p>
          <a:p>
            <a:pPr lvl="1"/>
            <a:r>
              <a:rPr lang="en-US" dirty="0"/>
              <a:t>Initially increased, partly as an artifact of uneven job losses</a:t>
            </a:r>
          </a:p>
          <a:p>
            <a:pPr lvl="1"/>
            <a:r>
              <a:rPr lang="en-US" dirty="0"/>
              <a:t>Recently decreased, partly as a reversal of previous increase as employment recovered</a:t>
            </a:r>
          </a:p>
          <a:p>
            <a:pPr lvl="1"/>
            <a:r>
              <a:rPr lang="en-US" dirty="0"/>
              <a:t>Unclear what the “potential” productivity is right now, let alone in the future</a:t>
            </a:r>
          </a:p>
          <a:p>
            <a:r>
              <a:rPr lang="en-US" b="1" i="1" dirty="0"/>
              <a:t>Will productivity be permanently lower?</a:t>
            </a:r>
          </a:p>
          <a:p>
            <a:pPr lvl="1"/>
            <a:r>
              <a:rPr lang="en-US" dirty="0"/>
              <a:t>Recessions often cause permanent losses (but this one was unusual?)</a:t>
            </a:r>
          </a:p>
          <a:p>
            <a:pPr lvl="1"/>
            <a:r>
              <a:rPr lang="en-US" dirty="0"/>
              <a:t>Did a cohort lose a year of education? Will the workforce be sicker?</a:t>
            </a:r>
          </a:p>
          <a:p>
            <a:r>
              <a:rPr lang="en-US" b="1" i="1" dirty="0"/>
              <a:t>Will productivity be permanently higher?</a:t>
            </a:r>
          </a:p>
          <a:p>
            <a:pPr lvl="1"/>
            <a:r>
              <a:rPr lang="en-US" dirty="0"/>
              <a:t>Pandemic forced innovations in work arrangements (possibly more efficient)</a:t>
            </a:r>
          </a:p>
        </p:txBody>
      </p:sp>
      <p:sp>
        <p:nvSpPr>
          <p:cNvPr id="4" name="Slide Number Placeholder 3"/>
          <p:cNvSpPr>
            <a:spLocks noGrp="1"/>
          </p:cNvSpPr>
          <p:nvPr>
            <p:ph type="sldNum" sz="quarter" idx="12"/>
          </p:nvPr>
        </p:nvSpPr>
        <p:spPr/>
        <p:txBody>
          <a:bodyPr/>
          <a:lstStyle/>
          <a:p>
            <a:fld id="{2DE59E92-794E-4D79-A5AD-12EC492C9469}" type="slidenum">
              <a:rPr lang="en-US" smtClean="0"/>
              <a:t>36</a:t>
            </a:fld>
            <a:endParaRPr lang="en-US" dirty="0"/>
          </a:p>
        </p:txBody>
      </p:sp>
    </p:spTree>
    <p:extLst>
      <p:ext uri="{BB962C8B-B14F-4D97-AF65-F5344CB8AC3E}">
        <p14:creationId xmlns:p14="http://schemas.microsoft.com/office/powerpoint/2010/main" val="3010381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BBCB89-F9F5-4563-9390-884FCF29FA3E}"/>
              </a:ext>
            </a:extLst>
          </p:cNvPr>
          <p:cNvSpPr>
            <a:spLocks noGrp="1"/>
          </p:cNvSpPr>
          <p:nvPr>
            <p:ph type="sldNum" sz="quarter" idx="12"/>
          </p:nvPr>
        </p:nvSpPr>
        <p:spPr/>
        <p:txBody>
          <a:bodyPr/>
          <a:lstStyle/>
          <a:p>
            <a:fld id="{1E48863F-9AB7-4D4C-807B-7C9236D0EF3F}" type="slidenum">
              <a:rPr lang="en-US" smtClean="0"/>
              <a:t>37</a:t>
            </a:fld>
            <a:endParaRPr lang="en-US" dirty="0"/>
          </a:p>
        </p:txBody>
      </p:sp>
      <p:graphicFrame>
        <p:nvGraphicFramePr>
          <p:cNvPr id="5" name="Chart 4">
            <a:extLst>
              <a:ext uri="{FF2B5EF4-FFF2-40B4-BE49-F238E27FC236}">
                <a16:creationId xmlns:a16="http://schemas.microsoft.com/office/drawing/2014/main" id="{1B2F70C7-DC28-46E9-AF76-30F425A687CE}"/>
              </a:ext>
            </a:extLst>
          </p:cNvPr>
          <p:cNvGraphicFramePr>
            <a:graphicFrameLocks noGrp="1"/>
          </p:cNvGraphicFramePr>
          <p:nvPr/>
        </p:nvGraphicFramePr>
        <p:xfrm>
          <a:off x="1790241" y="289193"/>
          <a:ext cx="8611518" cy="627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059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43D5C-C162-41F7-AD9E-4691CE853EAF}"/>
              </a:ext>
            </a:extLst>
          </p:cNvPr>
          <p:cNvSpPr>
            <a:spLocks noGrp="1"/>
          </p:cNvSpPr>
          <p:nvPr>
            <p:ph type="sldNum" sz="quarter" idx="12"/>
          </p:nvPr>
        </p:nvSpPr>
        <p:spPr/>
        <p:txBody>
          <a:bodyPr/>
          <a:lstStyle/>
          <a:p>
            <a:fld id="{1E48863F-9AB7-4D4C-807B-7C9236D0EF3F}" type="slidenum">
              <a:rPr lang="en-US" smtClean="0"/>
              <a:t>4</a:t>
            </a:fld>
            <a:endParaRPr lang="en-US" dirty="0"/>
          </a:p>
        </p:txBody>
      </p:sp>
      <p:pic>
        <p:nvPicPr>
          <p:cNvPr id="3" name="Picture 2">
            <a:extLst>
              <a:ext uri="{FF2B5EF4-FFF2-40B4-BE49-F238E27FC236}">
                <a16:creationId xmlns:a16="http://schemas.microsoft.com/office/drawing/2014/main" id="{6962B51A-B696-43FE-96D3-36E87AF41A11}"/>
              </a:ext>
            </a:extLst>
          </p:cNvPr>
          <p:cNvPicPr>
            <a:picLocks noChangeAspect="1"/>
          </p:cNvPicPr>
          <p:nvPr/>
        </p:nvPicPr>
        <p:blipFill>
          <a:blip r:embed="rId2"/>
          <a:stretch>
            <a:fillRect/>
          </a:stretch>
        </p:blipFill>
        <p:spPr>
          <a:xfrm>
            <a:off x="1779658" y="283191"/>
            <a:ext cx="8632684" cy="6291617"/>
          </a:xfrm>
          <a:prstGeom prst="rect">
            <a:avLst/>
          </a:prstGeom>
        </p:spPr>
      </p:pic>
    </p:spTree>
    <p:extLst>
      <p:ext uri="{BB962C8B-B14F-4D97-AF65-F5344CB8AC3E}">
        <p14:creationId xmlns:p14="http://schemas.microsoft.com/office/powerpoint/2010/main" val="11269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E24A-1DB1-4171-B03B-FC5A5040CE3F}"/>
              </a:ext>
            </a:extLst>
          </p:cNvPr>
          <p:cNvSpPr>
            <a:spLocks noGrp="1"/>
          </p:cNvSpPr>
          <p:nvPr>
            <p:ph type="title"/>
          </p:nvPr>
        </p:nvSpPr>
        <p:spPr>
          <a:xfrm>
            <a:off x="838200" y="18255"/>
            <a:ext cx="10515600" cy="1325563"/>
          </a:xfrm>
        </p:spPr>
        <p:txBody>
          <a:bodyPr/>
          <a:lstStyle/>
          <a:p>
            <a:pPr algn="ctr"/>
            <a:r>
              <a:rPr lang="en-US" b="1" dirty="0"/>
              <a:t>Flashback to 2020…</a:t>
            </a:r>
          </a:p>
        </p:txBody>
      </p:sp>
      <p:sp>
        <p:nvSpPr>
          <p:cNvPr id="3" name="Content Placeholder 2">
            <a:extLst>
              <a:ext uri="{FF2B5EF4-FFF2-40B4-BE49-F238E27FC236}">
                <a16:creationId xmlns:a16="http://schemas.microsoft.com/office/drawing/2014/main" id="{0D908CA7-8412-4011-947B-0B978DD87BAE}"/>
              </a:ext>
            </a:extLst>
          </p:cNvPr>
          <p:cNvSpPr>
            <a:spLocks noGrp="1"/>
          </p:cNvSpPr>
          <p:nvPr>
            <p:ph idx="1"/>
          </p:nvPr>
        </p:nvSpPr>
        <p:spPr>
          <a:xfrm>
            <a:off x="838200" y="1057275"/>
            <a:ext cx="10515600" cy="5119688"/>
          </a:xfrm>
        </p:spPr>
        <p:txBody>
          <a:bodyPr>
            <a:normAutofit fontScale="70000" lnSpcReduction="20000"/>
          </a:bodyPr>
          <a:lstStyle/>
          <a:p>
            <a:r>
              <a:rPr lang="en-US" u="sng" dirty="0"/>
              <a:t>Half a million fewer children? The coming COVID baby bust</a:t>
            </a:r>
            <a:r>
              <a:rPr lang="en-US" dirty="0"/>
              <a:t> (</a:t>
            </a:r>
            <a:r>
              <a:rPr lang="en-US" dirty="0">
                <a:hlinkClick r:id="rId2"/>
              </a:rPr>
              <a:t>https://www.brookings.edu/research/half-a-million-fewer-children-the-coming-covid-baby-bust/</a:t>
            </a:r>
            <a:r>
              <a:rPr lang="en-US" dirty="0"/>
              <a:t>) </a:t>
            </a:r>
          </a:p>
          <a:p>
            <a:pPr lvl="1"/>
            <a:r>
              <a:rPr lang="en-US" b="1" dirty="0"/>
              <a:t>“</a:t>
            </a:r>
            <a:r>
              <a:rPr lang="en-US" b="1" i="1" dirty="0"/>
              <a:t>The pandemic has thrust the country into an economic recession. Economic reasoning and past evidence suggest that this will lead people to have fewer children. The decline in births could be on the order of 300,000 to 500,000 fewer births next year. We base this expectation on lessons drawn from economic studies of fertility behavior, along with data presented here from the Great Recession of 2007-2009 and the 1918 Spanish Flu.”</a:t>
            </a:r>
          </a:p>
          <a:p>
            <a:pPr lvl="1"/>
            <a:r>
              <a:rPr lang="en-US" b="1" i="1" dirty="0"/>
              <a:t>“Such speculation is based on persistent myths about birth spikes occurring nine months after blizzards or major electricity blackouts. As it turns out, those stories tend not to hold up to statistical examination (Udry, 1970).”</a:t>
            </a:r>
          </a:p>
          <a:p>
            <a:r>
              <a:rPr lang="en-US" u="sng" dirty="0"/>
              <a:t>Will coronavirus cause a baby boom, or is that just a myth? Prepare for jokes, if not babies!</a:t>
            </a:r>
            <a:r>
              <a:rPr lang="en-US" dirty="0"/>
              <a:t> (</a:t>
            </a:r>
            <a:r>
              <a:rPr lang="en-US" dirty="0">
                <a:hlinkClick r:id="rId3"/>
              </a:rPr>
              <a:t>https://www.usatoday.com/story/life/parenting/2020/04/02/coronavirus-fact-check-could-covid-19-cause-baby-boom/5105448002/</a:t>
            </a:r>
            <a:r>
              <a:rPr lang="en-US" dirty="0"/>
              <a:t>) </a:t>
            </a:r>
          </a:p>
          <a:p>
            <a:pPr lvl="1"/>
            <a:r>
              <a:rPr lang="en-US" b="1" i="1" dirty="0"/>
              <a:t>“Perhaps it's all an urban myth propagated (no pun intended) mostly by baby boomers, that giant cohort of Americans born in the years after World War II when everyone came home and got busy again.”</a:t>
            </a:r>
          </a:p>
          <a:p>
            <a:pPr lvl="1"/>
            <a:r>
              <a:rPr lang="en-US" b="1" i="1" dirty="0"/>
              <a:t>“The interest is such that people on Twitter are suggesting new names for this supposed coronavirus cohort: Coronials. Quaranteens. Baby Zoomers.” </a:t>
            </a:r>
          </a:p>
          <a:p>
            <a:pPr lvl="1"/>
            <a:r>
              <a:rPr lang="en-US" b="1" i="1" dirty="0"/>
              <a:t>“Still, there's little data to support the claim that catastrophes – regional power blackouts, hurricanes and snowstorms, terrorist attacks or global pandemics that force people to stay at home for extended periods – lead inexorably, as night follows day, to a quantifiable jump in births months later.”</a:t>
            </a:r>
          </a:p>
          <a:p>
            <a:pPr lvl="1"/>
            <a:endParaRPr lang="en-US" i="1" dirty="0"/>
          </a:p>
        </p:txBody>
      </p:sp>
      <p:sp>
        <p:nvSpPr>
          <p:cNvPr id="4" name="Slide Number Placeholder 3">
            <a:extLst>
              <a:ext uri="{FF2B5EF4-FFF2-40B4-BE49-F238E27FC236}">
                <a16:creationId xmlns:a16="http://schemas.microsoft.com/office/drawing/2014/main" id="{6BE37504-3817-41F4-8592-B1559627559C}"/>
              </a:ext>
            </a:extLst>
          </p:cNvPr>
          <p:cNvSpPr>
            <a:spLocks noGrp="1"/>
          </p:cNvSpPr>
          <p:nvPr>
            <p:ph type="sldNum" sz="quarter" idx="12"/>
          </p:nvPr>
        </p:nvSpPr>
        <p:spPr/>
        <p:txBody>
          <a:bodyPr/>
          <a:lstStyle/>
          <a:p>
            <a:fld id="{1E48863F-9AB7-4D4C-807B-7C9236D0EF3F}" type="slidenum">
              <a:rPr lang="en-US" smtClean="0"/>
              <a:t>5</a:t>
            </a:fld>
            <a:endParaRPr lang="en-US" dirty="0"/>
          </a:p>
        </p:txBody>
      </p:sp>
      <p:pic>
        <p:nvPicPr>
          <p:cNvPr id="7" name="Picture 6" descr="Half face clock on a wall">
            <a:extLst>
              <a:ext uri="{FF2B5EF4-FFF2-40B4-BE49-F238E27FC236}">
                <a16:creationId xmlns:a16="http://schemas.microsoft.com/office/drawing/2014/main" id="{A99DEA9B-4EB8-404D-B5BE-86011A3F7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448" y="0"/>
            <a:ext cx="1626704" cy="1170615"/>
          </a:xfrm>
          <a:prstGeom prst="rect">
            <a:avLst/>
          </a:prstGeom>
        </p:spPr>
      </p:pic>
    </p:spTree>
    <p:extLst>
      <p:ext uri="{BB962C8B-B14F-4D97-AF65-F5344CB8AC3E}">
        <p14:creationId xmlns:p14="http://schemas.microsoft.com/office/powerpoint/2010/main" val="169088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E24A-1DB1-4171-B03B-FC5A5040CE3F}"/>
              </a:ext>
            </a:extLst>
          </p:cNvPr>
          <p:cNvSpPr>
            <a:spLocks noGrp="1"/>
          </p:cNvSpPr>
          <p:nvPr>
            <p:ph type="title"/>
          </p:nvPr>
        </p:nvSpPr>
        <p:spPr>
          <a:xfrm>
            <a:off x="838200" y="18255"/>
            <a:ext cx="10515600" cy="1325563"/>
          </a:xfrm>
        </p:spPr>
        <p:txBody>
          <a:bodyPr/>
          <a:lstStyle/>
          <a:p>
            <a:pPr algn="ctr"/>
            <a:r>
              <a:rPr lang="en-US" b="1" dirty="0"/>
              <a:t>Flashforward to Early 2021…</a:t>
            </a:r>
          </a:p>
        </p:txBody>
      </p:sp>
      <p:sp>
        <p:nvSpPr>
          <p:cNvPr id="3" name="Content Placeholder 2">
            <a:extLst>
              <a:ext uri="{FF2B5EF4-FFF2-40B4-BE49-F238E27FC236}">
                <a16:creationId xmlns:a16="http://schemas.microsoft.com/office/drawing/2014/main" id="{0D908CA7-8412-4011-947B-0B978DD87BAE}"/>
              </a:ext>
            </a:extLst>
          </p:cNvPr>
          <p:cNvSpPr>
            <a:spLocks noGrp="1"/>
          </p:cNvSpPr>
          <p:nvPr>
            <p:ph idx="1"/>
          </p:nvPr>
        </p:nvSpPr>
        <p:spPr>
          <a:xfrm>
            <a:off x="838200" y="1143000"/>
            <a:ext cx="10515600" cy="5033963"/>
          </a:xfrm>
        </p:spPr>
        <p:txBody>
          <a:bodyPr>
            <a:normAutofit fontScale="92500" lnSpcReduction="10000"/>
          </a:bodyPr>
          <a:lstStyle/>
          <a:p>
            <a:r>
              <a:rPr lang="en-US" u="sng" dirty="0"/>
              <a:t>There's No Coronavirus Baby Boom — It's More Like a Baby Bust </a:t>
            </a:r>
            <a:r>
              <a:rPr lang="en-US" dirty="0"/>
              <a:t>(</a:t>
            </a:r>
            <a:r>
              <a:rPr lang="en-US" dirty="0">
                <a:hlinkClick r:id="rId2"/>
              </a:rPr>
              <a:t>https://www.lx.com/community/theres-no-coronavirus-baby-boom-its-more-like-a-baby-bust/29596/</a:t>
            </a:r>
            <a:r>
              <a:rPr lang="en-US" dirty="0"/>
              <a:t>) </a:t>
            </a:r>
          </a:p>
          <a:p>
            <a:r>
              <a:rPr lang="en-US" u="sng" dirty="0"/>
              <a:t>Coronavirus Hasn't Lead To The Baby Boom That Was Anticipated, According To A New Study </a:t>
            </a:r>
            <a:r>
              <a:rPr lang="en-US" dirty="0"/>
              <a:t>(</a:t>
            </a:r>
            <a:r>
              <a:rPr lang="en-US" dirty="0">
                <a:hlinkClick r:id="rId3"/>
              </a:rPr>
              <a:t>https://www.forbes.com/sites/alicebroster/2021/02/03/coronavirus-hasnt-lead-to-the-baby-boom-that-was-anticipated-according-to-a-new-study/?sh=30402e8b4b79</a:t>
            </a:r>
            <a:r>
              <a:rPr lang="en-US" dirty="0"/>
              <a:t>) “</a:t>
            </a:r>
            <a:r>
              <a:rPr lang="en-US" b="1" i="1" dirty="0"/>
              <a:t>In June 2020, the Brookings Institute estimated that the U.S. would see between 300,000 to 500,000 fewer births than in 2019. This came just a few months after restrictions had been implemented across the States. After taking into consideration school and daycare closures and the pressures of working from home, researchers said that they think their estimation of 300,000 fewer births is accurate.</a:t>
            </a:r>
            <a:r>
              <a:rPr lang="en-US" dirty="0"/>
              <a:t>”</a:t>
            </a:r>
          </a:p>
        </p:txBody>
      </p:sp>
      <p:sp>
        <p:nvSpPr>
          <p:cNvPr id="4" name="Slide Number Placeholder 3">
            <a:extLst>
              <a:ext uri="{FF2B5EF4-FFF2-40B4-BE49-F238E27FC236}">
                <a16:creationId xmlns:a16="http://schemas.microsoft.com/office/drawing/2014/main" id="{6BE37504-3817-41F4-8592-B1559627559C}"/>
              </a:ext>
            </a:extLst>
          </p:cNvPr>
          <p:cNvSpPr>
            <a:spLocks noGrp="1"/>
          </p:cNvSpPr>
          <p:nvPr>
            <p:ph type="sldNum" sz="quarter" idx="12"/>
          </p:nvPr>
        </p:nvSpPr>
        <p:spPr/>
        <p:txBody>
          <a:bodyPr/>
          <a:lstStyle/>
          <a:p>
            <a:fld id="{1E48863F-9AB7-4D4C-807B-7C9236D0EF3F}" type="slidenum">
              <a:rPr lang="en-US" smtClean="0"/>
              <a:t>6</a:t>
            </a:fld>
            <a:endParaRPr lang="en-US" dirty="0"/>
          </a:p>
        </p:txBody>
      </p:sp>
      <p:pic>
        <p:nvPicPr>
          <p:cNvPr id="7" name="Picture 6">
            <a:extLst>
              <a:ext uri="{FF2B5EF4-FFF2-40B4-BE49-F238E27FC236}">
                <a16:creationId xmlns:a16="http://schemas.microsoft.com/office/drawing/2014/main" id="{1B56F1CC-DF9C-4F4E-A7C2-A1E00B0A404D}"/>
              </a:ext>
            </a:extLst>
          </p:cNvPr>
          <p:cNvPicPr>
            <a:picLocks noChangeAspect="1"/>
          </p:cNvPicPr>
          <p:nvPr/>
        </p:nvPicPr>
        <p:blipFill>
          <a:blip r:embed="rId4"/>
          <a:stretch>
            <a:fillRect/>
          </a:stretch>
        </p:blipFill>
        <p:spPr>
          <a:xfrm>
            <a:off x="10539913" y="0"/>
            <a:ext cx="1627773" cy="1170533"/>
          </a:xfrm>
          <a:prstGeom prst="rect">
            <a:avLst/>
          </a:prstGeom>
        </p:spPr>
      </p:pic>
    </p:spTree>
    <p:extLst>
      <p:ext uri="{BB962C8B-B14F-4D97-AF65-F5344CB8AC3E}">
        <p14:creationId xmlns:p14="http://schemas.microsoft.com/office/powerpoint/2010/main" val="334568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2E2A6-A975-458F-BAAA-5E3F6C955893}"/>
              </a:ext>
            </a:extLst>
          </p:cNvPr>
          <p:cNvSpPr>
            <a:spLocks noGrp="1"/>
          </p:cNvSpPr>
          <p:nvPr>
            <p:ph type="sldNum" sz="quarter" idx="12"/>
          </p:nvPr>
        </p:nvSpPr>
        <p:spPr/>
        <p:txBody>
          <a:bodyPr/>
          <a:lstStyle/>
          <a:p>
            <a:fld id="{1E48863F-9AB7-4D4C-807B-7C9236D0EF3F}" type="slidenum">
              <a:rPr lang="en-US" smtClean="0"/>
              <a:t>7</a:t>
            </a:fld>
            <a:endParaRPr lang="en-US" dirty="0"/>
          </a:p>
        </p:txBody>
      </p:sp>
      <p:pic>
        <p:nvPicPr>
          <p:cNvPr id="3" name="Picture 2">
            <a:extLst>
              <a:ext uri="{FF2B5EF4-FFF2-40B4-BE49-F238E27FC236}">
                <a16:creationId xmlns:a16="http://schemas.microsoft.com/office/drawing/2014/main" id="{828FFC9C-0AF4-4AC7-8317-C0C1A80132F3}"/>
              </a:ext>
            </a:extLst>
          </p:cNvPr>
          <p:cNvPicPr>
            <a:picLocks noChangeAspect="1"/>
          </p:cNvPicPr>
          <p:nvPr/>
        </p:nvPicPr>
        <p:blipFill>
          <a:blip r:embed="rId2"/>
          <a:stretch>
            <a:fillRect/>
          </a:stretch>
        </p:blipFill>
        <p:spPr>
          <a:xfrm>
            <a:off x="300487" y="944664"/>
            <a:ext cx="11591025" cy="4968671"/>
          </a:xfrm>
          <a:prstGeom prst="rect">
            <a:avLst/>
          </a:prstGeom>
        </p:spPr>
      </p:pic>
    </p:spTree>
    <p:extLst>
      <p:ext uri="{BB962C8B-B14F-4D97-AF65-F5344CB8AC3E}">
        <p14:creationId xmlns:p14="http://schemas.microsoft.com/office/powerpoint/2010/main" val="325148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E24A-1DB1-4171-B03B-FC5A5040CE3F}"/>
              </a:ext>
            </a:extLst>
          </p:cNvPr>
          <p:cNvSpPr>
            <a:spLocks noGrp="1"/>
          </p:cNvSpPr>
          <p:nvPr>
            <p:ph type="title"/>
          </p:nvPr>
        </p:nvSpPr>
        <p:spPr>
          <a:xfrm>
            <a:off x="838200" y="18255"/>
            <a:ext cx="10515600" cy="1325563"/>
          </a:xfrm>
        </p:spPr>
        <p:txBody>
          <a:bodyPr/>
          <a:lstStyle/>
          <a:p>
            <a:pPr algn="ctr"/>
            <a:r>
              <a:rPr lang="en-US" b="1" dirty="0"/>
              <a:t>Flashforward to Now…</a:t>
            </a:r>
          </a:p>
        </p:txBody>
      </p:sp>
      <p:sp>
        <p:nvSpPr>
          <p:cNvPr id="3" name="Content Placeholder 2">
            <a:extLst>
              <a:ext uri="{FF2B5EF4-FFF2-40B4-BE49-F238E27FC236}">
                <a16:creationId xmlns:a16="http://schemas.microsoft.com/office/drawing/2014/main" id="{0D908CA7-8412-4011-947B-0B978DD87BAE}"/>
              </a:ext>
            </a:extLst>
          </p:cNvPr>
          <p:cNvSpPr>
            <a:spLocks noGrp="1"/>
          </p:cNvSpPr>
          <p:nvPr>
            <p:ph idx="1"/>
          </p:nvPr>
        </p:nvSpPr>
        <p:spPr>
          <a:xfrm>
            <a:off x="838200" y="1143000"/>
            <a:ext cx="10515600" cy="5033963"/>
          </a:xfrm>
        </p:spPr>
        <p:txBody>
          <a:bodyPr>
            <a:normAutofit fontScale="92500"/>
          </a:bodyPr>
          <a:lstStyle/>
          <a:p>
            <a:pPr marL="0" indent="0">
              <a:buNone/>
            </a:pPr>
            <a:r>
              <a:rPr lang="en-US" u="sng" dirty="0"/>
              <a:t>THE COVID-19 BABY BUMP:THE UNEXPECTED INCREASE IN U.S. FERTILITY RATES IN RESPONSE TO THE PANDEMIC </a:t>
            </a:r>
            <a:r>
              <a:rPr lang="en-US" dirty="0"/>
              <a:t>(</a:t>
            </a:r>
            <a:r>
              <a:rPr lang="en-US" dirty="0">
                <a:hlinkClick r:id="rId2"/>
              </a:rPr>
              <a:t>https://www.nber.org/system/files/working_papers/w30569/w30569.pdf</a:t>
            </a:r>
            <a:r>
              <a:rPr lang="en-US" dirty="0"/>
              <a:t>) </a:t>
            </a:r>
          </a:p>
          <a:p>
            <a:pPr lvl="1"/>
            <a:r>
              <a:rPr lang="en-US" dirty="0"/>
              <a:t>“</a:t>
            </a:r>
            <a:r>
              <a:rPr lang="en-US" b="1" i="1" dirty="0"/>
              <a:t>2020 declines began abruptly at the very beginning of the pandemic, suggesting that they reflect sharp declines in the entry of foreign-born, non-resident mothers into the U.S.—declines potentially reflecting travel restrictions, health concerns, and the sudden disappearance of economic opportunities for migrants.</a:t>
            </a:r>
            <a:r>
              <a:rPr lang="en-US" dirty="0"/>
              <a:t>”</a:t>
            </a:r>
            <a:r>
              <a:rPr lang="en-US" b="1" i="1" dirty="0"/>
              <a:t> </a:t>
            </a:r>
          </a:p>
          <a:p>
            <a:pPr lvl="1"/>
            <a:r>
              <a:rPr lang="en-US" dirty="0"/>
              <a:t>“</a:t>
            </a:r>
            <a:r>
              <a:rPr lang="en-US" b="1" i="1" dirty="0"/>
              <a:t>Among U.S.-born mothers, there is little evidence of a protracted baby bust.  Aside from a sharp reduction in births in January 2021 (9 months after the COVID-19 pandemic began in the U.S.), birth rates among U.S.-born women exceed their trend level for 2021 and 2022, suggesting that conceptions soared in May and June 2020 while the pandemic was still raging and have remained higher than before the pandemic began.</a:t>
            </a:r>
            <a:r>
              <a:rPr lang="en-US" dirty="0"/>
              <a:t>”</a:t>
            </a:r>
            <a:endParaRPr lang="en-US" b="1" i="1" dirty="0"/>
          </a:p>
          <a:p>
            <a:pPr lvl="1"/>
            <a:r>
              <a:rPr lang="en-US" dirty="0"/>
              <a:t>“</a:t>
            </a:r>
            <a:r>
              <a:rPr lang="en-US" b="1" i="1" dirty="0"/>
              <a:t>Births to foreign-born women also began to recover months before the border reopened.</a:t>
            </a:r>
            <a:r>
              <a:rPr lang="en-US" dirty="0"/>
              <a:t>”</a:t>
            </a:r>
            <a:endParaRPr lang="en-US" b="1" i="1" dirty="0"/>
          </a:p>
        </p:txBody>
      </p:sp>
      <p:sp>
        <p:nvSpPr>
          <p:cNvPr id="4" name="Slide Number Placeholder 3">
            <a:extLst>
              <a:ext uri="{FF2B5EF4-FFF2-40B4-BE49-F238E27FC236}">
                <a16:creationId xmlns:a16="http://schemas.microsoft.com/office/drawing/2014/main" id="{6BE37504-3817-41F4-8592-B1559627559C}"/>
              </a:ext>
            </a:extLst>
          </p:cNvPr>
          <p:cNvSpPr>
            <a:spLocks noGrp="1"/>
          </p:cNvSpPr>
          <p:nvPr>
            <p:ph type="sldNum" sz="quarter" idx="12"/>
          </p:nvPr>
        </p:nvSpPr>
        <p:spPr/>
        <p:txBody>
          <a:bodyPr/>
          <a:lstStyle/>
          <a:p>
            <a:fld id="{1E48863F-9AB7-4D4C-807B-7C9236D0EF3F}" type="slidenum">
              <a:rPr lang="en-US" smtClean="0"/>
              <a:t>8</a:t>
            </a:fld>
            <a:endParaRPr lang="en-US" dirty="0"/>
          </a:p>
        </p:txBody>
      </p:sp>
      <p:pic>
        <p:nvPicPr>
          <p:cNvPr id="7" name="Picture 6">
            <a:extLst>
              <a:ext uri="{FF2B5EF4-FFF2-40B4-BE49-F238E27FC236}">
                <a16:creationId xmlns:a16="http://schemas.microsoft.com/office/drawing/2014/main" id="{1B56F1CC-DF9C-4F4E-A7C2-A1E00B0A404D}"/>
              </a:ext>
            </a:extLst>
          </p:cNvPr>
          <p:cNvPicPr>
            <a:picLocks noChangeAspect="1"/>
          </p:cNvPicPr>
          <p:nvPr/>
        </p:nvPicPr>
        <p:blipFill>
          <a:blip r:embed="rId3"/>
          <a:stretch>
            <a:fillRect/>
          </a:stretch>
        </p:blipFill>
        <p:spPr>
          <a:xfrm>
            <a:off x="10539913" y="0"/>
            <a:ext cx="1627773" cy="1170533"/>
          </a:xfrm>
          <a:prstGeom prst="rect">
            <a:avLst/>
          </a:prstGeom>
        </p:spPr>
      </p:pic>
    </p:spTree>
    <p:extLst>
      <p:ext uri="{BB962C8B-B14F-4D97-AF65-F5344CB8AC3E}">
        <p14:creationId xmlns:p14="http://schemas.microsoft.com/office/powerpoint/2010/main" val="3578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2E2A6-A975-458F-BAAA-5E3F6C955893}"/>
              </a:ext>
            </a:extLst>
          </p:cNvPr>
          <p:cNvSpPr>
            <a:spLocks noGrp="1"/>
          </p:cNvSpPr>
          <p:nvPr>
            <p:ph type="sldNum" sz="quarter" idx="12"/>
          </p:nvPr>
        </p:nvSpPr>
        <p:spPr/>
        <p:txBody>
          <a:bodyPr/>
          <a:lstStyle/>
          <a:p>
            <a:fld id="{1E48863F-9AB7-4D4C-807B-7C9236D0EF3F}" type="slidenum">
              <a:rPr lang="en-US" smtClean="0"/>
              <a:t>9</a:t>
            </a:fld>
            <a:endParaRPr lang="en-US" dirty="0"/>
          </a:p>
        </p:txBody>
      </p:sp>
      <p:pic>
        <p:nvPicPr>
          <p:cNvPr id="4" name="Picture 3">
            <a:extLst>
              <a:ext uri="{FF2B5EF4-FFF2-40B4-BE49-F238E27FC236}">
                <a16:creationId xmlns:a16="http://schemas.microsoft.com/office/drawing/2014/main" id="{E3D49D1F-84E2-41AB-8C02-FFE4DBB24651}"/>
              </a:ext>
            </a:extLst>
          </p:cNvPr>
          <p:cNvPicPr>
            <a:picLocks noChangeAspect="1"/>
          </p:cNvPicPr>
          <p:nvPr/>
        </p:nvPicPr>
        <p:blipFill>
          <a:blip r:embed="rId2"/>
          <a:stretch>
            <a:fillRect/>
          </a:stretch>
        </p:blipFill>
        <p:spPr>
          <a:xfrm>
            <a:off x="300487" y="940854"/>
            <a:ext cx="11591025" cy="4976291"/>
          </a:xfrm>
          <a:prstGeom prst="rect">
            <a:avLst/>
          </a:prstGeom>
        </p:spPr>
      </p:pic>
    </p:spTree>
    <p:extLst>
      <p:ext uri="{BB962C8B-B14F-4D97-AF65-F5344CB8AC3E}">
        <p14:creationId xmlns:p14="http://schemas.microsoft.com/office/powerpoint/2010/main" val="339863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3286</TotalTime>
  <Words>2103</Words>
  <Application>Microsoft Office PowerPoint</Application>
  <PresentationFormat>Widescreen</PresentationFormat>
  <Paragraphs>205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 COVID Effects on Social Security Demographic and Economic Assumptions  Mark Bye, Kent Morgan, and Sven Sinclair Social Security Administration, Office of the Chief Actuary  MAAC Fall Meeting November 15, 2022</vt:lpstr>
      <vt:lpstr>Fertility</vt:lpstr>
      <vt:lpstr>Birth Data Background</vt:lpstr>
      <vt:lpstr>PowerPoint Presentation</vt:lpstr>
      <vt:lpstr>Flashback to 2020…</vt:lpstr>
      <vt:lpstr>Flashforward to Early 2021…</vt:lpstr>
      <vt:lpstr>PowerPoint Presentation</vt:lpstr>
      <vt:lpstr>Flashforward to Now…</vt:lpstr>
      <vt:lpstr>PowerPoint Presentation</vt:lpstr>
      <vt:lpstr>PowerPoint Presentation</vt:lpstr>
      <vt:lpstr>PowerPoint Presentation</vt:lpstr>
      <vt:lpstr>Mortality</vt:lpstr>
      <vt:lpstr>Mortality Data Background</vt:lpstr>
      <vt:lpstr>2022 TR Mortality Probability of Death (qx) COVID Factors by Age Group</vt:lpstr>
      <vt:lpstr>PowerPoint Presentation</vt:lpstr>
      <vt:lpstr>PowerPoint Presentation</vt:lpstr>
      <vt:lpstr>PowerPoint Presentation</vt:lpstr>
      <vt:lpstr>PowerPoint Presentation</vt:lpstr>
      <vt:lpstr>PowerPoint Presentation</vt:lpstr>
      <vt:lpstr>Immigration</vt:lpstr>
      <vt:lpstr>Immigration: Data for Historical Period</vt:lpstr>
      <vt:lpstr>Immigration: Assumed Ultimate Values for Projected Period</vt:lpstr>
      <vt:lpstr>Immigration: Assumed Initial Values for Projected Period</vt:lpstr>
      <vt:lpstr>Effect of COVID on Assumed Initial Values for Projected Period</vt:lpstr>
      <vt:lpstr>PowerPoint Presentation</vt:lpstr>
      <vt:lpstr>PowerPoint Presentation</vt:lpstr>
      <vt:lpstr>Economics</vt:lpstr>
      <vt:lpstr>Overview of the Effects of COVID-19 on the Economy</vt:lpstr>
      <vt:lpstr>The Pandemic-Induced Recession (And Recovery)</vt:lpstr>
      <vt:lpstr>PowerPoint Presentation</vt:lpstr>
      <vt:lpstr>PowerPoint Presentation</vt:lpstr>
      <vt:lpstr>More Details on Recession and Recovery</vt:lpstr>
      <vt:lpstr>PowerPoint Presentation</vt:lpstr>
      <vt:lpstr>Indirect Effect: Inflationary Pressure</vt:lpstr>
      <vt:lpstr>PowerPoint Presentation</vt:lpstr>
      <vt:lpstr>Possible Long-Term Effect: Labor Productivity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Fertility Updates</dc:title>
  <dc:creator>Bye, K. Mark</dc:creator>
  <cp:lastModifiedBy>Bye, K. Mark</cp:lastModifiedBy>
  <cp:revision>11</cp:revision>
  <dcterms:created xsi:type="dcterms:W3CDTF">2022-08-08T15:34:33Z</dcterms:created>
  <dcterms:modified xsi:type="dcterms:W3CDTF">2022-11-15T14:00:00Z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-1122172507</vt:i4>
  </property>
  <property fmtid="{D5CDD505-2E9C-101B-9397-08002B2CF9AE}" pid="3" name="_NewReviewCycle">
    <vt:lpwstr/>
  </property>
  <property fmtid="{D5CDD505-2E9C-101B-9397-08002B2CF9AE}" pid="4" name="_EmailSubject">
    <vt:lpwstr>2022 Fall MAAC meeting presentations</vt:lpwstr>
  </property>
  <property fmtid="{D5CDD505-2E9C-101B-9397-08002B2CF9AE}" pid="5" name="_AuthorEmail">
    <vt:lpwstr>Kent.O.Morgan@ssa.gov</vt:lpwstr>
  </property>
  <property fmtid="{D5CDD505-2E9C-101B-9397-08002B2CF9AE}" pid="6" name="_AuthorEmailDisplayName">
    <vt:lpwstr>Morgan, Kent O.</vt:lpwstr>
  </property>
  <property fmtid="{D5CDD505-2E9C-101B-9397-08002B2CF9AE}" pid="7" name="_PreviousAdHocReviewCycleID">
    <vt:i4>2120435860</vt:i4>
  </property>
</Properties>
</file>