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326" r:id="rId3"/>
    <p:sldId id="322" r:id="rId4"/>
    <p:sldId id="330" r:id="rId5"/>
    <p:sldId id="323" r:id="rId6"/>
    <p:sldId id="332" r:id="rId7"/>
    <p:sldId id="333" r:id="rId8"/>
    <p:sldId id="335" r:id="rId9"/>
    <p:sldId id="337" r:id="rId10"/>
    <p:sldId id="338" r:id="rId11"/>
    <p:sldId id="336" r:id="rId12"/>
    <p:sldId id="327" r:id="rId13"/>
    <p:sldId id="325" r:id="rId14"/>
    <p:sldId id="312" r:id="rId15"/>
    <p:sldId id="304" r:id="rId16"/>
    <p:sldId id="288" r:id="rId17"/>
    <p:sldId id="289" r:id="rId18"/>
    <p:sldId id="318" r:id="rId19"/>
    <p:sldId id="317" r:id="rId20"/>
    <p:sldId id="321" r:id="rId21"/>
    <p:sldId id="328" r:id="rId22"/>
    <p:sldId id="297" r:id="rId23"/>
    <p:sldId id="331" r:id="rId24"/>
    <p:sldId id="329" r:id="rId2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jusina, Anna" initials="KA" lastIdx="6" clrIdx="0">
    <p:extLst>
      <p:ext uri="{19B8F6BF-5375-455C-9EA6-DF929625EA0E}">
        <p15:presenceInfo xmlns:p15="http://schemas.microsoft.com/office/powerpoint/2012/main" userId="S-1-5-21-2587397230-3316739918-3431996274-4046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7323"/>
    <a:srgbClr val="590096"/>
    <a:srgbClr val="0909ED"/>
    <a:srgbClr val="FEBEF0"/>
    <a:srgbClr val="86FB7D"/>
    <a:srgbClr val="FFCCFF"/>
    <a:srgbClr val="15CF07"/>
    <a:srgbClr val="7500C4"/>
    <a:srgbClr val="9933FF"/>
    <a:srgbClr val="00E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80690" autoAdjust="0"/>
  </p:normalViewPr>
  <p:slideViewPr>
    <p:cSldViewPr snapToGrid="0">
      <p:cViewPr varScale="1">
        <p:scale>
          <a:sx n="95" d="100"/>
          <a:sy n="95" d="100"/>
        </p:scale>
        <p:origin x="346" y="72"/>
      </p:cViewPr>
      <p:guideLst/>
    </p:cSldViewPr>
  </p:slideViewPr>
  <p:outlineViewPr>
    <p:cViewPr>
      <p:scale>
        <a:sx n="33" d="100"/>
        <a:sy n="33" d="100"/>
      </p:scale>
      <p:origin x="0" y="0"/>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usr\denicker\2019\MAAC%20Presentation\Provis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usr\denicker\2019\MAAC%20Presentation\Provision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Sheet1!$I$21</c:f>
              <c:strCache>
                <c:ptCount val="1"/>
                <c:pt idx="0">
                  <c:v>Percent of Actuarial Deficit Eliminated</c:v>
                </c:pt>
              </c:strCache>
            </c:strRef>
          </c:tx>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dPt>
            <c:idx val="6"/>
            <c:invertIfNegative val="0"/>
            <c:bubble3D val="0"/>
            <c:spPr>
              <a:solidFill>
                <a:schemeClr val="accent1">
                  <a:lumMod val="60000"/>
                </a:schemeClr>
              </a:solidFill>
              <a:ln>
                <a:noFill/>
              </a:ln>
              <a:effectLst/>
            </c:spPr>
          </c:dPt>
          <c:dPt>
            <c:idx val="7"/>
            <c:invertIfNegative val="0"/>
            <c:bubble3D val="0"/>
            <c:spPr>
              <a:solidFill>
                <a:schemeClr val="accent2">
                  <a:lumMod val="60000"/>
                </a:schemeClr>
              </a:solidFill>
              <a:ln>
                <a:noFill/>
              </a:ln>
              <a:effectLst/>
            </c:spPr>
          </c:dPt>
          <c:cat>
            <c:strRef>
              <c:f>Sheet1!$H$22:$H$29</c:f>
              <c:strCache>
                <c:ptCount val="8"/>
                <c:pt idx="0">
                  <c:v>Chained CPI-W</c:v>
                </c:pt>
                <c:pt idx="1">
                  <c:v>CPI-E</c:v>
                </c:pt>
                <c:pt idx="2">
                  <c:v>PPI</c:v>
                </c:pt>
                <c:pt idx="3">
                  <c:v>90 to 93</c:v>
                </c:pt>
                <c:pt idx="4">
                  <c:v>MinBen</c:v>
                </c:pt>
                <c:pt idx="5">
                  <c:v>Age 85 Bump</c:v>
                </c:pt>
                <c:pt idx="6">
                  <c:v>NRA</c:v>
                </c:pt>
                <c:pt idx="7">
                  <c:v>Students</c:v>
                </c:pt>
              </c:strCache>
            </c:strRef>
          </c:cat>
          <c:val>
            <c:numRef>
              <c:f>Sheet1!$I$22:$I$29</c:f>
              <c:numCache>
                <c:formatCode>0%</c:formatCode>
                <c:ptCount val="8"/>
                <c:pt idx="0">
                  <c:v>0.21</c:v>
                </c:pt>
                <c:pt idx="1">
                  <c:v>-0.14000000000000001</c:v>
                </c:pt>
                <c:pt idx="2">
                  <c:v>0.56000000000000005</c:v>
                </c:pt>
                <c:pt idx="3">
                  <c:v>-0.09</c:v>
                </c:pt>
                <c:pt idx="4">
                  <c:v>-0.06</c:v>
                </c:pt>
                <c:pt idx="5">
                  <c:v>-0.05</c:v>
                </c:pt>
                <c:pt idx="6">
                  <c:v>0.21</c:v>
                </c:pt>
                <c:pt idx="7">
                  <c:v>-0.02</c:v>
                </c:pt>
              </c:numCache>
            </c:numRef>
          </c:val>
          <c:extLst>
            <c:ext xmlns:c16="http://schemas.microsoft.com/office/drawing/2014/chart" uri="{C3380CC4-5D6E-409C-BE32-E72D297353CC}">
              <c16:uniqueId val="{00000000-1680-412E-890D-419AFE3606EC}"/>
            </c:ext>
          </c:extLst>
        </c:ser>
        <c:dLbls>
          <c:showLegendKey val="0"/>
          <c:showVal val="0"/>
          <c:showCatName val="0"/>
          <c:showSerName val="0"/>
          <c:showPercent val="0"/>
          <c:showBubbleSize val="0"/>
        </c:dLbls>
        <c:gapWidth val="219"/>
        <c:overlap val="-27"/>
        <c:axId val="293509968"/>
        <c:axId val="293510296"/>
      </c:barChart>
      <c:catAx>
        <c:axId val="2935099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93510296"/>
        <c:crosses val="autoZero"/>
        <c:auto val="0"/>
        <c:lblAlgn val="ctr"/>
        <c:lblOffset val="100"/>
        <c:noMultiLvlLbl val="0"/>
      </c:catAx>
      <c:valAx>
        <c:axId val="2935102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93509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1"/>
        <c:ser>
          <c:idx val="0"/>
          <c:order val="0"/>
          <c:tx>
            <c:strRef>
              <c:f>Sheet1!$I$31</c:f>
              <c:strCache>
                <c:ptCount val="1"/>
                <c:pt idx="0">
                  <c:v>Percent of Actuarial Deficit Eliminated</c:v>
                </c:pt>
              </c:strCache>
            </c:strRef>
          </c:tx>
          <c:invertIfNegative val="0"/>
          <c:dPt>
            <c:idx val="0"/>
            <c:invertIfNegative val="0"/>
            <c:bubble3D val="0"/>
            <c:spPr>
              <a:solidFill>
                <a:schemeClr val="accent1"/>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3"/>
              </a:solidFill>
              <a:ln>
                <a:noFill/>
              </a:ln>
              <a:effectLst/>
            </c:spPr>
          </c:dPt>
          <c:dPt>
            <c:idx val="3"/>
            <c:invertIfNegative val="0"/>
            <c:bubble3D val="0"/>
            <c:spPr>
              <a:solidFill>
                <a:schemeClr val="accent4"/>
              </a:solidFill>
              <a:ln>
                <a:noFill/>
              </a:ln>
              <a:effectLst/>
            </c:spPr>
          </c:dPt>
          <c:dPt>
            <c:idx val="4"/>
            <c:invertIfNegative val="0"/>
            <c:bubble3D val="0"/>
            <c:spPr>
              <a:solidFill>
                <a:schemeClr val="accent5"/>
              </a:solidFill>
              <a:ln>
                <a:noFill/>
              </a:ln>
              <a:effectLst/>
            </c:spPr>
          </c:dPt>
          <c:dPt>
            <c:idx val="5"/>
            <c:invertIfNegative val="0"/>
            <c:bubble3D val="0"/>
            <c:spPr>
              <a:solidFill>
                <a:schemeClr val="accent6"/>
              </a:solidFill>
              <a:ln>
                <a:noFill/>
              </a:ln>
              <a:effectLst/>
            </c:spPr>
          </c:dPt>
          <c:cat>
            <c:strRef>
              <c:f>Sheet1!$H$32:$H$37</c:f>
              <c:strCache>
                <c:ptCount val="6"/>
                <c:pt idx="0">
                  <c:v>14.4% Tax</c:v>
                </c:pt>
                <c:pt idx="1">
                  <c:v>Elim TaxMax w/o Benefit Credit</c:v>
                </c:pt>
                <c:pt idx="2">
                  <c:v>Elim TaxMax w/ Benefit Credit</c:v>
                </c:pt>
                <c:pt idx="3">
                  <c:v>3% Tax Above TaxMax</c:v>
                </c:pt>
                <c:pt idx="4">
                  <c:v>90% Taxable Ratio</c:v>
                </c:pt>
                <c:pt idx="5">
                  <c:v>Estate Tax to OASDI</c:v>
                </c:pt>
              </c:strCache>
            </c:strRef>
          </c:cat>
          <c:val>
            <c:numRef>
              <c:f>Sheet1!$I$32:$I$37</c:f>
              <c:numCache>
                <c:formatCode>0%</c:formatCode>
                <c:ptCount val="6"/>
                <c:pt idx="0">
                  <c:v>0.53</c:v>
                </c:pt>
                <c:pt idx="1">
                  <c:v>0.84</c:v>
                </c:pt>
                <c:pt idx="2">
                  <c:v>0.65</c:v>
                </c:pt>
                <c:pt idx="3">
                  <c:v>0.22</c:v>
                </c:pt>
                <c:pt idx="4">
                  <c:v>0.26</c:v>
                </c:pt>
                <c:pt idx="5">
                  <c:v>0.21</c:v>
                </c:pt>
              </c:numCache>
            </c:numRef>
          </c:val>
          <c:extLst>
            <c:ext xmlns:c16="http://schemas.microsoft.com/office/drawing/2014/chart" uri="{C3380CC4-5D6E-409C-BE32-E72D297353CC}">
              <c16:uniqueId val="{00000000-EAAE-46D3-93D1-DC1F7DC6D06E}"/>
            </c:ext>
          </c:extLst>
        </c:ser>
        <c:dLbls>
          <c:showLegendKey val="0"/>
          <c:showVal val="0"/>
          <c:showCatName val="0"/>
          <c:showSerName val="0"/>
          <c:showPercent val="0"/>
          <c:showBubbleSize val="0"/>
        </c:dLbls>
        <c:gapWidth val="219"/>
        <c:overlap val="-27"/>
        <c:axId val="551064280"/>
        <c:axId val="551065920"/>
      </c:barChart>
      <c:catAx>
        <c:axId val="551064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51065920"/>
        <c:crosses val="autoZero"/>
        <c:auto val="1"/>
        <c:lblAlgn val="ctr"/>
        <c:lblOffset val="100"/>
        <c:noMultiLvlLbl val="0"/>
      </c:catAx>
      <c:valAx>
        <c:axId val="551065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51064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1"/>
          </a:xfrm>
          <a:prstGeom prst="rect">
            <a:avLst/>
          </a:prstGeom>
        </p:spPr>
        <p:txBody>
          <a:bodyPr vert="horz" lIns="93317" tIns="46659" rIns="93317" bIns="46659" rtlCol="0"/>
          <a:lstStyle>
            <a:lvl1pPr algn="r">
              <a:defRPr sz="1200"/>
            </a:lvl1pPr>
          </a:lstStyle>
          <a:p>
            <a:fld id="{FF24671F-DB07-4BA7-AB23-82393EB30FDF}" type="datetimeFigureOut">
              <a:rPr lang="en-US" smtClean="0"/>
              <a:t>11/7/2019</a:t>
            </a:fld>
            <a:endParaRPr lang="en-US"/>
          </a:p>
        </p:txBody>
      </p:sp>
      <p:sp>
        <p:nvSpPr>
          <p:cNvPr id="4" name="Footer Placeholder 3"/>
          <p:cNvSpPr>
            <a:spLocks noGrp="1"/>
          </p:cNvSpPr>
          <p:nvPr>
            <p:ph type="ftr" sz="quarter" idx="2"/>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0"/>
          </a:xfrm>
          <a:prstGeom prst="rect">
            <a:avLst/>
          </a:prstGeom>
        </p:spPr>
        <p:txBody>
          <a:bodyPr vert="horz" lIns="93317" tIns="46659" rIns="93317" bIns="46659" rtlCol="0" anchor="b"/>
          <a:lstStyle>
            <a:lvl1pPr algn="r">
              <a:defRPr sz="1200"/>
            </a:lvl1pPr>
          </a:lstStyle>
          <a:p>
            <a:fld id="{82A902CF-9746-4860-BF58-9DBA0E8CA091}" type="slidenum">
              <a:rPr lang="en-US" smtClean="0"/>
              <a:t>‹#›</a:t>
            </a:fld>
            <a:endParaRPr lang="en-US"/>
          </a:p>
        </p:txBody>
      </p:sp>
    </p:spTree>
    <p:extLst>
      <p:ext uri="{BB962C8B-B14F-4D97-AF65-F5344CB8AC3E}">
        <p14:creationId xmlns:p14="http://schemas.microsoft.com/office/powerpoint/2010/main" val="26990421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DB84B139-98C0-46A6-84AE-C91C8CC2F2F6}" type="datetimeFigureOut">
              <a:rPr lang="en-US" smtClean="0"/>
              <a:t>11/7/2019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0CE65518-DE17-4390-BB9E-E250B42C04CF}" type="slidenum">
              <a:rPr lang="en-US" smtClean="0"/>
              <a:t>‹#›</a:t>
            </a:fld>
            <a:endParaRPr lang="en-US"/>
          </a:p>
        </p:txBody>
      </p:sp>
    </p:spTree>
    <p:extLst>
      <p:ext uri="{BB962C8B-B14F-4D97-AF65-F5344CB8AC3E}">
        <p14:creationId xmlns:p14="http://schemas.microsoft.com/office/powerpoint/2010/main" val="6271499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1</a:t>
            </a:fld>
            <a:endParaRPr lang="en-US"/>
          </a:p>
        </p:txBody>
      </p:sp>
    </p:spTree>
    <p:extLst>
      <p:ext uri="{BB962C8B-B14F-4D97-AF65-F5344CB8AC3E}">
        <p14:creationId xmlns:p14="http://schemas.microsoft.com/office/powerpoint/2010/main" val="2314833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10</a:t>
            </a:fld>
            <a:endParaRPr lang="en-US"/>
          </a:p>
        </p:txBody>
      </p:sp>
    </p:spTree>
    <p:extLst>
      <p:ext uri="{BB962C8B-B14F-4D97-AF65-F5344CB8AC3E}">
        <p14:creationId xmlns:p14="http://schemas.microsoft.com/office/powerpoint/2010/main" val="3057952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11</a:t>
            </a:fld>
            <a:endParaRPr lang="en-US"/>
          </a:p>
        </p:txBody>
      </p:sp>
    </p:spTree>
    <p:extLst>
      <p:ext uri="{BB962C8B-B14F-4D97-AF65-F5344CB8AC3E}">
        <p14:creationId xmlns:p14="http://schemas.microsoft.com/office/powerpoint/2010/main" val="408629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12</a:t>
            </a:fld>
            <a:endParaRPr lang="en-US"/>
          </a:p>
        </p:txBody>
      </p:sp>
    </p:spTree>
    <p:extLst>
      <p:ext uri="{BB962C8B-B14F-4D97-AF65-F5344CB8AC3E}">
        <p14:creationId xmlns:p14="http://schemas.microsoft.com/office/powerpoint/2010/main" val="1719885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13</a:t>
            </a:fld>
            <a:endParaRPr lang="en-US"/>
          </a:p>
        </p:txBody>
      </p:sp>
    </p:spTree>
    <p:extLst>
      <p:ext uri="{BB962C8B-B14F-4D97-AF65-F5344CB8AC3E}">
        <p14:creationId xmlns:p14="http://schemas.microsoft.com/office/powerpoint/2010/main" val="926676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Section 101. Increase the first PIA formula factor from 90 percent to 93 percent for all benefits payable for months of entitlement January 2020 and later, including benefits for those becoming newly eligible both before and after January 2020. </a:t>
            </a:r>
            <a:endParaRPr lang="en-US" sz="1200" b="0" i="0" u="none" strike="noStrike" kern="1200" baseline="0" dirty="0" smtClean="0">
              <a:solidFill>
                <a:schemeClr val="tx1"/>
              </a:solidFill>
              <a:latin typeface="+mn-lt"/>
              <a:ea typeface="+mn-ea"/>
              <a:cs typeface="+mn-cs"/>
            </a:endParaRP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Section 102. Use the Consumer Price Index for the Elderly (CPI-E) increase rather than the Consumer Price Index for Urban Wage Earners and Clerical Workers (CPI-W) increase to calculate the cost-of-living adjustment (COLA), effective for December 2019 and later COLAs. </a:t>
            </a:r>
            <a:r>
              <a:rPr lang="en-US" sz="1200" b="0" i="0" u="none" strike="noStrike" kern="1200" baseline="0" dirty="0" smtClean="0">
                <a:solidFill>
                  <a:schemeClr val="tx1"/>
                </a:solidFill>
                <a:latin typeface="+mn-lt"/>
                <a:ea typeface="+mn-ea"/>
                <a:cs typeface="+mn-cs"/>
              </a:rPr>
              <a:t>We assume this change would increase the COLA by an average of 0.2 percentage point per year. </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Section 103. Increase the special minimum PIA, beginning for workers who become newly eligible for retirement or disability benefits or die in 2020 or later</a:t>
            </a:r>
            <a:r>
              <a:rPr lang="en-US" sz="1200" b="0" i="0" u="none" strike="noStrike" kern="1200" baseline="0" dirty="0" smtClean="0">
                <a:solidFill>
                  <a:schemeClr val="tx1"/>
                </a:solidFill>
                <a:latin typeface="+mn-lt"/>
                <a:ea typeface="+mn-ea"/>
                <a:cs typeface="+mn-cs"/>
              </a:rPr>
              <a:t>. For workers becoming newly eligible or dying in 2020, the minimum PIA for 2020 for workers with 30 or more years of coverage (YOCs) is 125 percent of the annual poverty guideline for a single individual published by the Department of Health and Human Services for 2019, divided by 12. For workers becoming newly eligible or dying after 2020, the minimum PIA for their initial year of eligibility is increased by the growth in the national average wage index (AWI). For all affected workers, the minimum PIA is increased after their year of initial eligibility by the COLA. </a:t>
            </a:r>
          </a:p>
          <a:p>
            <a:endParaRPr lang="en-US" sz="1200" b="0" i="1"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Section 104. Replace the current-law thresholds for federal income taxation of OASDI benefits with a single set of thresholds at $50,000 for single filers and $100,000 for joint filers for taxation of up to 85 percent of OASDI benefits, effective for tax year 2020. </a:t>
            </a:r>
            <a:r>
              <a:rPr lang="en-US" sz="1200" b="0" i="0" u="none" strike="noStrike" kern="1200" baseline="0" dirty="0" smtClean="0">
                <a:solidFill>
                  <a:schemeClr val="tx1"/>
                </a:solidFill>
                <a:latin typeface="+mn-lt"/>
                <a:ea typeface="+mn-ea"/>
                <a:cs typeface="+mn-cs"/>
              </a:rPr>
              <a:t>These thresholds would be fixed and not indexed to price inflation or average wage increase. The amount of revenue from taxation of OASDI benefits that would be allocated to the HI Trust Fund will be at the same level as if the current-law computation (in the absence of this provision) were applied. The net amount of revenue from taxing OASDI benefits, after the allocation to HI, would be allocated to the combined Social Security Trust Fund. </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Section 201 and Section 202. Apply the combined OASDI payroll tax rate on covered earnings above $400,000 paid in 2020 and later. </a:t>
            </a:r>
            <a:r>
              <a:rPr lang="en-US" sz="1200" b="0" i="0" u="none" strike="noStrike" kern="1200" baseline="0" dirty="0" smtClean="0">
                <a:solidFill>
                  <a:schemeClr val="tx1"/>
                </a:solidFill>
                <a:latin typeface="+mn-lt"/>
                <a:ea typeface="+mn-ea"/>
                <a:cs typeface="+mn-cs"/>
              </a:rPr>
              <a:t>Tax all covered earnings once the current-law taxable maximum exceeds $400,000. Credit the additional earnings that are taxed for benefit purposes by: (a) calculating a second average indexed monthly earnings (“AIME+”) reflecting only additional earnings taxed above the current-law taxable maximum, (b) applying a 2-percent factor on this newly computed “AIME+” to develop a second component of the PIA, and (c) adding this second component to the current-law PIA. </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Section 203. Increase the combined OASDI payroll tax rate to 14.8 percent, fully effective for 2043 and later. </a:t>
            </a:r>
            <a:r>
              <a:rPr lang="en-US" sz="1200" b="0" i="0" u="none" strike="noStrike" kern="1200" baseline="0" dirty="0" smtClean="0">
                <a:solidFill>
                  <a:schemeClr val="tx1"/>
                </a:solidFill>
                <a:latin typeface="+mn-lt"/>
                <a:ea typeface="+mn-ea"/>
                <a:cs typeface="+mn-cs"/>
              </a:rPr>
              <a:t>The combined rate is increased by 0.1 percentage point each year starting in 2020, reaching the ultimate 14.8 percent rate for 2043 and later. </a:t>
            </a:r>
          </a:p>
          <a:p>
            <a:r>
              <a:rPr lang="en-US" sz="1200" b="0" i="0" u="none" strike="noStrike" kern="1200" baseline="0" dirty="0" smtClean="0">
                <a:solidFill>
                  <a:schemeClr val="tx1"/>
                </a:solidFill>
                <a:latin typeface="+mn-lt"/>
                <a:ea typeface="+mn-ea"/>
                <a:cs typeface="+mn-cs"/>
              </a:rPr>
              <a:t>Page 3 – The Honorable John Larson, Richard Blumenthal, and Chris Van </a:t>
            </a:r>
            <a:r>
              <a:rPr lang="en-US" sz="1200" b="0" i="0" u="none" strike="noStrike" kern="1200" baseline="0" dirty="0" err="1" smtClean="0">
                <a:solidFill>
                  <a:schemeClr val="tx1"/>
                </a:solidFill>
                <a:latin typeface="+mn-lt"/>
                <a:ea typeface="+mn-ea"/>
                <a:cs typeface="+mn-cs"/>
              </a:rPr>
              <a:t>Hollen</a:t>
            </a:r>
            <a:r>
              <a:rPr lang="en-US" sz="1200" b="0" i="0" u="none" strike="noStrike" kern="1200" baseline="0" dirty="0" smtClean="0">
                <a:solidFill>
                  <a:schemeClr val="tx1"/>
                </a:solidFill>
                <a:latin typeface="+mn-lt"/>
                <a:ea typeface="+mn-ea"/>
                <a:cs typeface="+mn-cs"/>
              </a:rPr>
              <a:t> </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Section 204. Beginning in 2020, establish a new Social Security Trust Fund by combining the reserves of the separate OASI and DI Trust Funds and managing all future financial operations of the program on a combined basis.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balance of this letter provides a summary of the effects of the eight provisions on the actuarial status of the OASDI program, our understanding of the specifications and intent of each of the eight provisions, and descriptions of our detailed financial estimates for trust fund operations, benefit levels, and implications for the federal budget. See the “Specification for Provisions of the Proposal” section of this letter for a more detailed description of these eight provisions. </a:t>
            </a:r>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14</a:t>
            </a:fld>
            <a:endParaRPr lang="en-US"/>
          </a:p>
        </p:txBody>
      </p:sp>
    </p:spTree>
    <p:extLst>
      <p:ext uri="{BB962C8B-B14F-4D97-AF65-F5344CB8AC3E}">
        <p14:creationId xmlns:p14="http://schemas.microsoft.com/office/powerpoint/2010/main" val="2598269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15</a:t>
            </a:fld>
            <a:endParaRPr lang="en-US"/>
          </a:p>
        </p:txBody>
      </p:sp>
    </p:spTree>
    <p:extLst>
      <p:ext uri="{BB962C8B-B14F-4D97-AF65-F5344CB8AC3E}">
        <p14:creationId xmlns:p14="http://schemas.microsoft.com/office/powerpoint/2010/main" val="3859426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16</a:t>
            </a:fld>
            <a:endParaRPr lang="en-US"/>
          </a:p>
        </p:txBody>
      </p:sp>
    </p:spTree>
    <p:extLst>
      <p:ext uri="{BB962C8B-B14F-4D97-AF65-F5344CB8AC3E}">
        <p14:creationId xmlns:p14="http://schemas.microsoft.com/office/powerpoint/2010/main" val="3947224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lnSpc>
                <a:spcPct val="120000"/>
              </a:lnSpc>
              <a:defRPr/>
            </a:pPr>
            <a:r>
              <a:rPr lang="en-US" dirty="0"/>
              <a:t>Figure 1 illustrates the projected OASDI Trust Fund ratio through 2093 under current law and assuming enactment of the proposal. The trust fund ratio is defined as the combined Social Security Trust Fund reserves expressed as a percent of annual program cost. Assuming enactment of the proposal, the combined Social Security Trust Fund would be fully solvent throughout the 75-year projection period, under the intermediate assumptions of the 2019 Trustees Report. In addition, because the projected trust fund ratio is increasing at the end of the period, the proposal meets the conditions for sustainable solvency.</a:t>
            </a:r>
          </a:p>
          <a:p>
            <a:pPr>
              <a:lnSpc>
                <a:spcPct val="120000"/>
              </a:lnSpc>
            </a:pPr>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17</a:t>
            </a:fld>
            <a:endParaRPr lang="en-US"/>
          </a:p>
        </p:txBody>
      </p:sp>
    </p:spTree>
    <p:extLst>
      <p:ext uri="{BB962C8B-B14F-4D97-AF65-F5344CB8AC3E}">
        <p14:creationId xmlns:p14="http://schemas.microsoft.com/office/powerpoint/2010/main" val="4157847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050" dirty="0" smtClean="0"/>
              <a:t>1) For retired worker and disabled worker beneficiaries becoming initially eligible in January 2023 or later, phase in a new benefit formula (from 2023 to 2032). Replace the</a:t>
            </a:r>
          </a:p>
          <a:p>
            <a:pPr>
              <a:lnSpc>
                <a:spcPct val="120000"/>
              </a:lnSpc>
            </a:pPr>
            <a:r>
              <a:rPr lang="en-US" sz="1050" dirty="0" smtClean="0"/>
              <a:t>existing two PIA bend points with three new bend points and modified benefit formula</a:t>
            </a:r>
          </a:p>
          <a:p>
            <a:pPr>
              <a:lnSpc>
                <a:spcPct val="120000"/>
              </a:lnSpc>
            </a:pPr>
            <a:r>
              <a:rPr lang="en-US" sz="1050" dirty="0" smtClean="0"/>
              <a:t>factors.</a:t>
            </a:r>
          </a:p>
          <a:p>
            <a:pPr>
              <a:lnSpc>
                <a:spcPct val="120000"/>
              </a:lnSpc>
            </a:pPr>
            <a:r>
              <a:rPr lang="en-US" sz="1050" dirty="0" smtClean="0"/>
              <a:t>2) Use an annualized “mini-PIA” formula beginning with retired and disabled worker beneficiaries becoming newly eligible in 2023, phased in over 10 years. The mini-PIA</a:t>
            </a:r>
          </a:p>
          <a:p>
            <a:pPr>
              <a:lnSpc>
                <a:spcPct val="120000"/>
              </a:lnSpc>
            </a:pPr>
            <a:r>
              <a:rPr lang="en-US" sz="1050" dirty="0" smtClean="0"/>
              <a:t>calculation would use a single year’s average monthly indexed earnings (mini-AIME) and primary insurance amount (mini-PIA) for each year with taxable earnings.</a:t>
            </a:r>
          </a:p>
          <a:p>
            <a:pPr>
              <a:lnSpc>
                <a:spcPct val="120000"/>
              </a:lnSpc>
            </a:pPr>
            <a:r>
              <a:rPr lang="en-US" sz="1050" dirty="0" smtClean="0"/>
              <a:t>3) Replace the current-law Windfall Elimination Provision (WEP) with a new calculation</a:t>
            </a:r>
          </a:p>
          <a:p>
            <a:pPr>
              <a:lnSpc>
                <a:spcPct val="120000"/>
              </a:lnSpc>
            </a:pPr>
            <a:r>
              <a:rPr lang="en-US" sz="1050" dirty="0" smtClean="0"/>
              <a:t>for most OASI and DI benefits based on covered and non-covered earnings, phased in for beneficiaries becoming newly eligible in 2023 through 2032.</a:t>
            </a:r>
          </a:p>
          <a:p>
            <a:pPr>
              <a:lnSpc>
                <a:spcPct val="120000"/>
              </a:lnSpc>
            </a:pPr>
            <a:r>
              <a:rPr lang="en-US" sz="1050" dirty="0" smtClean="0"/>
              <a:t>4) After the normal retirement age (NRA) reaches 67 for those attaining age 62 in 2022,</a:t>
            </a:r>
          </a:p>
          <a:p>
            <a:pPr>
              <a:lnSpc>
                <a:spcPct val="120000"/>
              </a:lnSpc>
            </a:pPr>
            <a:r>
              <a:rPr lang="en-US" sz="1050" dirty="0" smtClean="0"/>
              <a:t>increase the NRA by 3 months per year starting for those attaining age 62 in 2023 until it</a:t>
            </a:r>
          </a:p>
          <a:p>
            <a:pPr>
              <a:lnSpc>
                <a:spcPct val="120000"/>
              </a:lnSpc>
            </a:pPr>
            <a:r>
              <a:rPr lang="en-US" sz="1050" dirty="0" smtClean="0"/>
              <a:t>reaches 69 for those attaining age 62 in 2030. Increase the age up to which delayed</a:t>
            </a:r>
          </a:p>
          <a:p>
            <a:pPr>
              <a:lnSpc>
                <a:spcPct val="120000"/>
              </a:lnSpc>
            </a:pPr>
            <a:r>
              <a:rPr lang="en-US" sz="1050" dirty="0" smtClean="0"/>
              <a:t>retirement credits may be earned from 70 to 72 on the same schedule. </a:t>
            </a:r>
          </a:p>
          <a:p>
            <a:pPr>
              <a:lnSpc>
                <a:spcPct val="120000"/>
              </a:lnSpc>
            </a:pPr>
            <a:endParaRPr lang="en-US" sz="1050" dirty="0" smtClean="0"/>
          </a:p>
          <a:p>
            <a:pPr>
              <a:lnSpc>
                <a:spcPct val="120000"/>
              </a:lnSpc>
            </a:pPr>
            <a:r>
              <a:rPr lang="en-US" sz="1050" dirty="0" smtClean="0"/>
              <a:t>5) Beginning with the December 2018 COLA, provide no COLA for those with modified</a:t>
            </a:r>
          </a:p>
          <a:p>
            <a:pPr>
              <a:lnSpc>
                <a:spcPct val="120000"/>
              </a:lnSpc>
            </a:pPr>
            <a:r>
              <a:rPr lang="en-US" sz="1050" dirty="0" smtClean="0"/>
              <a:t>adjusted gross income (MAGI) above specific thresholds and compute the COLA using</a:t>
            </a:r>
          </a:p>
          <a:p>
            <a:pPr>
              <a:lnSpc>
                <a:spcPct val="120000"/>
              </a:lnSpc>
            </a:pPr>
            <a:r>
              <a:rPr lang="en-US" sz="1050" dirty="0" smtClean="0"/>
              <a:t>the chain-weighted version of the CPI-U (C-CPI-U) for all other beneficiaries.</a:t>
            </a:r>
          </a:p>
          <a:p>
            <a:pPr>
              <a:lnSpc>
                <a:spcPct val="120000"/>
              </a:lnSpc>
            </a:pPr>
            <a:r>
              <a:rPr lang="en-US" sz="1050" dirty="0" smtClean="0"/>
              <a:t>6) For spouses and children of retired workers and disabled workers becoming newly</a:t>
            </a:r>
          </a:p>
          <a:p>
            <a:pPr>
              <a:lnSpc>
                <a:spcPct val="120000"/>
              </a:lnSpc>
            </a:pPr>
            <a:r>
              <a:rPr lang="en-US" sz="1050" dirty="0" smtClean="0"/>
              <a:t>eligible beginning in 2023 and phased in for 2023 through 2032, limit their auxiliary benefit to the amount based on one-half of the PIA of a hypothetical worker with earnings equal to the national average wage index (AWI) each year up to his or her eligibility year, and who has the same eligibility year as the worker.</a:t>
            </a:r>
          </a:p>
          <a:p>
            <a:pPr>
              <a:lnSpc>
                <a:spcPct val="120000"/>
              </a:lnSpc>
            </a:pPr>
            <a:r>
              <a:rPr lang="en-US" sz="1050" dirty="0" smtClean="0"/>
              <a:t>7) Beginning in January 2019, require full time school enrollment as a condition of eligibility for child benefits at age 15 up to 18.</a:t>
            </a:r>
          </a:p>
          <a:p>
            <a:pPr>
              <a:lnSpc>
                <a:spcPct val="120000"/>
              </a:lnSpc>
            </a:pPr>
            <a:r>
              <a:rPr lang="en-US" sz="1050" dirty="0" smtClean="0"/>
              <a:t>8) Provide a new minimum benefit for workers with more than 10 years of covered earnings above a specified level, phased in for retired and disabled worker beneficiaries becoming</a:t>
            </a:r>
          </a:p>
          <a:p>
            <a:pPr>
              <a:lnSpc>
                <a:spcPct val="120000"/>
              </a:lnSpc>
            </a:pPr>
            <a:r>
              <a:rPr lang="en-US" sz="1050" dirty="0" smtClean="0"/>
              <a:t>newly eligible in 2023 through 2032.</a:t>
            </a:r>
          </a:p>
          <a:p>
            <a:pPr>
              <a:lnSpc>
                <a:spcPct val="120000"/>
              </a:lnSpc>
            </a:pPr>
            <a:r>
              <a:rPr lang="en-US" sz="1050" dirty="0" smtClean="0"/>
              <a:t>9) Beginning in January 2019, eliminate the retirement earnings test for all beneficiaries under NRA.</a:t>
            </a:r>
          </a:p>
          <a:p>
            <a:pPr>
              <a:lnSpc>
                <a:spcPct val="120000"/>
              </a:lnSpc>
            </a:pPr>
            <a:r>
              <a:rPr lang="en-US" sz="1050" dirty="0" smtClean="0"/>
              <a:t>10) Eliminate federal income taxation of OASDI benefits that is credited to the OASI and DI Trust Funds for 2054 and later, phased in from 2045 to 2053.</a:t>
            </a:r>
          </a:p>
          <a:p>
            <a:pPr>
              <a:lnSpc>
                <a:spcPct val="120000"/>
              </a:lnSpc>
            </a:pPr>
            <a:r>
              <a:rPr lang="en-US" sz="1050" dirty="0" smtClean="0"/>
              <a:t>11) Provide an option to split the 8-percent delayed retirement credit (DRC) to offer a lump</a:t>
            </a:r>
          </a:p>
          <a:p>
            <a:pPr>
              <a:lnSpc>
                <a:spcPct val="120000"/>
              </a:lnSpc>
            </a:pPr>
            <a:r>
              <a:rPr lang="en-US" sz="1050" dirty="0" smtClean="0"/>
              <a:t>sum benefit at initial entitlement equivalent to 2 of the 8 percent DRC earned, and a 6</a:t>
            </a:r>
          </a:p>
          <a:p>
            <a:pPr>
              <a:lnSpc>
                <a:spcPct val="120000"/>
              </a:lnSpc>
            </a:pPr>
            <a:r>
              <a:rPr lang="en-US" sz="1050" dirty="0" smtClean="0"/>
              <a:t>percent DRC on subsequent monthly benefits, effective for workers attaining age 62 in</a:t>
            </a:r>
          </a:p>
          <a:p>
            <a:pPr>
              <a:lnSpc>
                <a:spcPct val="120000"/>
              </a:lnSpc>
            </a:pPr>
            <a:r>
              <a:rPr lang="en-US" sz="1050" dirty="0" smtClean="0"/>
              <a:t>2023 and later.</a:t>
            </a:r>
          </a:p>
          <a:p>
            <a:pPr>
              <a:lnSpc>
                <a:spcPct val="120000"/>
              </a:lnSpc>
            </a:pPr>
            <a:endParaRPr lang="en-US" sz="1050" dirty="0" smtClean="0"/>
          </a:p>
          <a:p>
            <a:r>
              <a:rPr lang="en-US" sz="1050" b="0" i="1" u="none" strike="noStrike" kern="1200" baseline="0" dirty="0" smtClean="0">
                <a:solidFill>
                  <a:schemeClr val="tx1"/>
                </a:solidFill>
                <a:latin typeface="+mn-lt"/>
                <a:ea typeface="+mn-ea"/>
                <a:cs typeface="+mn-cs"/>
              </a:rPr>
              <a:t>12) Beginning in January 2023, provide an addition to monthly benefits for all beneficiaries who have been eligible for at least 20 years. The additional amount is calculated based on 5 percent of the PIA for a hypothetical worker with earnings equal to the national average wage index each year. </a:t>
            </a:r>
            <a:endParaRPr lang="en-US" sz="1050" b="0" i="0" u="none" strike="noStrike" kern="1200" baseline="0" dirty="0" smtClean="0">
              <a:solidFill>
                <a:schemeClr val="tx1"/>
              </a:solidFill>
              <a:latin typeface="+mn-lt"/>
              <a:ea typeface="+mn-ea"/>
              <a:cs typeface="+mn-cs"/>
            </a:endParaRPr>
          </a:p>
          <a:p>
            <a:r>
              <a:rPr lang="en-US" sz="1050" b="0" i="1" u="none" strike="noStrike" kern="1200" baseline="0" dirty="0" smtClean="0">
                <a:solidFill>
                  <a:schemeClr val="tx1"/>
                </a:solidFill>
                <a:latin typeface="+mn-lt"/>
                <a:ea typeface="+mn-ea"/>
                <a:cs typeface="+mn-cs"/>
              </a:rPr>
              <a:t>13) Beginning in January 2023, for new and current disabled widow(</a:t>
            </a:r>
            <a:r>
              <a:rPr lang="en-US" sz="1050" b="0" i="1" u="none" strike="noStrike" kern="1200" baseline="0" dirty="0" err="1" smtClean="0">
                <a:solidFill>
                  <a:schemeClr val="tx1"/>
                </a:solidFill>
                <a:latin typeface="+mn-lt"/>
                <a:ea typeface="+mn-ea"/>
                <a:cs typeface="+mn-cs"/>
              </a:rPr>
              <a:t>er</a:t>
            </a:r>
            <a:r>
              <a:rPr lang="en-US" sz="1050" b="0" i="1" u="none" strike="noStrike" kern="1200" baseline="0" dirty="0" smtClean="0">
                <a:solidFill>
                  <a:schemeClr val="tx1"/>
                </a:solidFill>
                <a:latin typeface="+mn-lt"/>
                <a:ea typeface="+mn-ea"/>
                <a:cs typeface="+mn-cs"/>
              </a:rPr>
              <a:t>) beneficiaries, change the requirement that disability must occur no later than 7 years after the worker’s death, or after surviving spouse with child-in-care benefits were last payable, to no later than 10 years. </a:t>
            </a:r>
            <a:endParaRPr lang="en-US" sz="1050" b="0" i="0" u="none" strike="noStrike" kern="1200" baseline="0" dirty="0" smtClean="0">
              <a:solidFill>
                <a:schemeClr val="tx1"/>
              </a:solidFill>
              <a:latin typeface="+mn-lt"/>
              <a:ea typeface="+mn-ea"/>
              <a:cs typeface="+mn-cs"/>
            </a:endParaRPr>
          </a:p>
          <a:p>
            <a:r>
              <a:rPr lang="en-US" sz="1050" b="0" i="1" u="none" strike="noStrike" kern="1200" baseline="0" dirty="0" smtClean="0">
                <a:solidFill>
                  <a:schemeClr val="tx1"/>
                </a:solidFill>
                <a:latin typeface="+mn-lt"/>
                <a:ea typeface="+mn-ea"/>
                <a:cs typeface="+mn-cs"/>
              </a:rPr>
              <a:t>14) Beginning in January 2023, for new and current disabled surviving spouse beneficiaries, eliminate the requirement to be age 50 or older for receipt of benefits. </a:t>
            </a:r>
            <a:endParaRPr lang="en-US" sz="1050" b="0" i="0" u="none" strike="noStrike" kern="1200" baseline="0" dirty="0" smtClean="0">
              <a:solidFill>
                <a:schemeClr val="tx1"/>
              </a:solidFill>
              <a:latin typeface="+mn-lt"/>
              <a:ea typeface="+mn-ea"/>
              <a:cs typeface="+mn-cs"/>
            </a:endParaRPr>
          </a:p>
          <a:p>
            <a:r>
              <a:rPr lang="en-US" sz="1050" b="0" i="1" u="none" strike="noStrike" kern="1200" baseline="0" dirty="0" smtClean="0">
                <a:solidFill>
                  <a:schemeClr val="tx1"/>
                </a:solidFill>
                <a:latin typeface="+mn-lt"/>
                <a:ea typeface="+mn-ea"/>
                <a:cs typeface="+mn-cs"/>
              </a:rPr>
              <a:t>15) Beginning in January 2023, for new and current beneficiaries, waive the two-year duration of divorce requirement for divorced spouse benefit eligibility in cases where the worker (former spouse) remarries someone other than the claimant before the two-year period has elapsed. </a:t>
            </a:r>
            <a:endParaRPr lang="en-US" sz="1050" b="0" i="0" u="none" strike="noStrike" kern="1200" baseline="0" dirty="0" smtClean="0">
              <a:solidFill>
                <a:schemeClr val="tx1"/>
              </a:solidFill>
              <a:latin typeface="+mn-lt"/>
              <a:ea typeface="+mn-ea"/>
              <a:cs typeface="+mn-cs"/>
            </a:endParaRPr>
          </a:p>
          <a:p>
            <a:r>
              <a:rPr lang="en-US" sz="1050" b="0" i="0" u="none" strike="noStrike" kern="1200" baseline="0" dirty="0" smtClean="0">
                <a:solidFill>
                  <a:schemeClr val="tx1"/>
                </a:solidFill>
                <a:latin typeface="+mn-lt"/>
                <a:ea typeface="+mn-ea"/>
                <a:cs typeface="+mn-cs"/>
              </a:rPr>
              <a:t>The balance of this letter provides a summary of the effects of the fifteen provisions on the actuarial status of the OASDI program, our understanding of the specifications and intent of each of the fifteen provisions, and descriptions of our detailed financial estimates for trust fund operations, benefit levels, and implications for the federal budget. See the “Specification for Provisions of the Proposal” section of this letter </a:t>
            </a:r>
            <a:endParaRPr lang="en-US" sz="1050" dirty="0"/>
          </a:p>
        </p:txBody>
      </p:sp>
      <p:sp>
        <p:nvSpPr>
          <p:cNvPr id="4" name="Slide Number Placeholder 3"/>
          <p:cNvSpPr>
            <a:spLocks noGrp="1"/>
          </p:cNvSpPr>
          <p:nvPr>
            <p:ph type="sldNum" sz="quarter" idx="10"/>
          </p:nvPr>
        </p:nvSpPr>
        <p:spPr/>
        <p:txBody>
          <a:bodyPr/>
          <a:lstStyle/>
          <a:p>
            <a:fld id="{0CE65518-DE17-4390-BB9E-E250B42C04CF}" type="slidenum">
              <a:rPr lang="en-US" smtClean="0"/>
              <a:t>18</a:t>
            </a:fld>
            <a:endParaRPr lang="en-US"/>
          </a:p>
        </p:txBody>
      </p:sp>
    </p:spTree>
    <p:extLst>
      <p:ext uri="{BB962C8B-B14F-4D97-AF65-F5344CB8AC3E}">
        <p14:creationId xmlns:p14="http://schemas.microsoft.com/office/powerpoint/2010/main" val="4224818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lnSpc>
                <a:spcPct val="120000"/>
              </a:lnSpc>
              <a:defRPr/>
            </a:pPr>
            <a:r>
              <a:rPr lang="en-US" sz="1050" b="0" i="0" u="none" strike="noStrike" kern="1200" baseline="0" dirty="0" smtClean="0">
                <a:solidFill>
                  <a:schemeClr val="tx1"/>
                </a:solidFill>
                <a:latin typeface="+mn-lt"/>
                <a:ea typeface="+mn-ea"/>
                <a:cs typeface="+mn-cs"/>
              </a:rPr>
              <a:t>Figure 1 illustrates the projected trust fund ratio through 2090 under present law and assuming enactment of the proposal. The trust fund ratio is defined as the combined Old-Age and Survivors Insurance (OASI) and Disability Insurance (DI) Trust Fund reserves expressed as a percent of annual program cost. Assuming enactment of the proposal, the combined OASI and DI Trust Funds would be fully solvent throughout the 75-year projection period, under the intermediate assumptions of the 2016 Trustees Report. In addition, because the projected trust fund ratio is increasing at the end of the period, the plan meets the conditions for sustainable solvency. It should be noted, however, that because the projected level of reserves reaches as low as 10 percent of annual program cost around 2045, unexpected fluctuations in the economy or other factors affecting program cost or revenue could require additional temporary measures to maintain solvency through this period. </a:t>
            </a:r>
          </a:p>
          <a:p>
            <a:pPr defTabSz="915772">
              <a:lnSpc>
                <a:spcPct val="120000"/>
              </a:lnSpc>
              <a:defRPr/>
            </a:pPr>
            <a:endParaRPr lang="en-US" sz="1050" b="0" i="0" u="none" strike="noStrike" kern="1200" baseline="0" dirty="0" smtClean="0">
              <a:solidFill>
                <a:schemeClr val="tx1"/>
              </a:solidFill>
              <a:latin typeface="+mn-lt"/>
              <a:ea typeface="+mn-ea"/>
              <a:cs typeface="+mn-cs"/>
            </a:endParaRPr>
          </a:p>
          <a:p>
            <a:r>
              <a:rPr lang="en-US" sz="1050" b="0" i="0" u="none" strike="noStrike" kern="1200" baseline="0" dirty="0" smtClean="0">
                <a:solidFill>
                  <a:schemeClr val="tx1"/>
                </a:solidFill>
                <a:latin typeface="+mn-lt"/>
                <a:ea typeface="+mn-ea"/>
                <a:cs typeface="+mn-cs"/>
              </a:rPr>
              <a:t>Under current law, 79 percent of scheduled benefits are projected to be payable on a timely basis  in 2034 after depletion of the combined trust fund reserves, with the percentage payable declining to 74 percent for 2090. Under the plan, the OASDI program would be solvent throughout the 75-year projection period, and would have the ability to pay 100 percent of scheduled benefits on a timely basis for the foreseeable future. </a:t>
            </a:r>
          </a:p>
          <a:p>
            <a:r>
              <a:rPr lang="en-US" sz="1050" b="0" i="0" u="none" strike="noStrike" kern="1200" baseline="0" dirty="0" smtClean="0">
                <a:solidFill>
                  <a:schemeClr val="tx1"/>
                </a:solidFill>
                <a:latin typeface="+mn-lt"/>
                <a:ea typeface="+mn-ea"/>
                <a:cs typeface="+mn-cs"/>
              </a:rPr>
              <a:t>Enactment of the fifteen provisions of this proposal would change the long-range OASDI actuarial deficit from 2.66 percent of taxable payroll under current law to a positive actuarial balance of 0.02 percent of payroll under the proposal. </a:t>
            </a:r>
            <a:endParaRPr lang="en-US" sz="1050" b="1" dirty="0"/>
          </a:p>
        </p:txBody>
      </p:sp>
      <p:sp>
        <p:nvSpPr>
          <p:cNvPr id="4" name="Slide Number Placeholder 3"/>
          <p:cNvSpPr>
            <a:spLocks noGrp="1"/>
          </p:cNvSpPr>
          <p:nvPr>
            <p:ph type="sldNum" sz="quarter" idx="10"/>
          </p:nvPr>
        </p:nvSpPr>
        <p:spPr/>
        <p:txBody>
          <a:bodyPr/>
          <a:lstStyle/>
          <a:p>
            <a:fld id="{0CE65518-DE17-4390-BB9E-E250B42C04CF}" type="slidenum">
              <a:rPr lang="en-US" smtClean="0"/>
              <a:t>19</a:t>
            </a:fld>
            <a:endParaRPr lang="en-US"/>
          </a:p>
        </p:txBody>
      </p:sp>
    </p:spTree>
    <p:extLst>
      <p:ext uri="{BB962C8B-B14F-4D97-AF65-F5344CB8AC3E}">
        <p14:creationId xmlns:p14="http://schemas.microsoft.com/office/powerpoint/2010/main" val="1387727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2</a:t>
            </a:fld>
            <a:endParaRPr lang="en-US"/>
          </a:p>
        </p:txBody>
      </p:sp>
    </p:spTree>
    <p:extLst>
      <p:ext uri="{BB962C8B-B14F-4D97-AF65-F5344CB8AC3E}">
        <p14:creationId xmlns:p14="http://schemas.microsoft.com/office/powerpoint/2010/main" val="2711379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2 illustrates annual projected levels of cost, expenditures, and non-interest income as a percent of the current-law taxable payroll. The projected level of cost reflects the full cost of scheduled benefits under both current law and the proposal. Under the proposal, projected expenditures equal the full cost of scheduled benefits throughout the long-range period. </a:t>
            </a:r>
          </a:p>
          <a:p>
            <a:endParaRPr lang="en-US" sz="1200" b="0" i="0" u="none" strike="noStrike" kern="1200" baseline="0" dirty="0" smtClean="0">
              <a:solidFill>
                <a:schemeClr val="tx1"/>
              </a:solidFill>
              <a:latin typeface="+mn-lt"/>
              <a:ea typeface="+mn-ea"/>
              <a:cs typeface="+mn-cs"/>
            </a:endParaRPr>
          </a:p>
          <a:p>
            <a:r>
              <a:rPr lang="en-US" sz="1050" b="0" i="0" u="none" strike="noStrike" kern="1200" baseline="0" dirty="0" smtClean="0">
                <a:solidFill>
                  <a:schemeClr val="tx1"/>
                </a:solidFill>
                <a:latin typeface="+mn-lt"/>
                <a:ea typeface="+mn-ea"/>
                <a:cs typeface="+mn-cs"/>
              </a:rPr>
              <a:t>OASDI program annual cost under the proposal is higher than under current law, starting in 2019. This difference decreases and by 2022, annual cost under the proposal is lower than under current law. The reduction in cost grows quickly through 2055, reaching over 4 percent of current-law payroll, and then gradually, reaching about 5.5 percent of current-law payroll for 2090. Beginning in 2019, non-interest income under the proposal is projected to be slightly higher than under current law through 2022. For 2023 and later, non-interest income under the proposal is lower than under current law due to reduced and eventual elimination of revenue from income taxation of benefits, with the difference increasing to 0.9 percent of current-law payroll for 2090. The annual balance (non-interest income minus program cost) under the proposal is slightly worse (more negative) than under current law from 2019 through 2021. For 2022 and later, the proposal improves the annual balance. </a:t>
            </a:r>
          </a:p>
          <a:p>
            <a:r>
              <a:rPr lang="en-US" sz="1050" b="0" i="0" u="none" strike="noStrike" kern="1200" baseline="0" dirty="0" smtClean="0">
                <a:solidFill>
                  <a:schemeClr val="tx1"/>
                </a:solidFill>
                <a:latin typeface="+mn-lt"/>
                <a:ea typeface="+mn-ea"/>
                <a:cs typeface="+mn-cs"/>
              </a:rPr>
              <a:t>It is also useful to consider the projected cost, expenditures, and income for the OASDI program expressed as a percentage of Gross Domestic Product (GDP). Figure 3 illustrates these levels under both current law and the proposal </a:t>
            </a:r>
          </a:p>
        </p:txBody>
      </p:sp>
      <p:sp>
        <p:nvSpPr>
          <p:cNvPr id="4" name="Slide Number Placeholder 3"/>
          <p:cNvSpPr>
            <a:spLocks noGrp="1"/>
          </p:cNvSpPr>
          <p:nvPr>
            <p:ph type="sldNum" sz="quarter" idx="10"/>
          </p:nvPr>
        </p:nvSpPr>
        <p:spPr/>
        <p:txBody>
          <a:bodyPr/>
          <a:lstStyle/>
          <a:p>
            <a:fld id="{0CE65518-DE17-4390-BB9E-E250B42C04CF}" type="slidenum">
              <a:rPr lang="en-US" smtClean="0"/>
              <a:t>20</a:t>
            </a:fld>
            <a:endParaRPr lang="en-US"/>
          </a:p>
        </p:txBody>
      </p:sp>
    </p:spTree>
    <p:extLst>
      <p:ext uri="{BB962C8B-B14F-4D97-AF65-F5344CB8AC3E}">
        <p14:creationId xmlns:p14="http://schemas.microsoft.com/office/powerpoint/2010/main" val="1712198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21</a:t>
            </a:fld>
            <a:endParaRPr lang="en-US"/>
          </a:p>
        </p:txBody>
      </p:sp>
    </p:spTree>
    <p:extLst>
      <p:ext uri="{BB962C8B-B14F-4D97-AF65-F5344CB8AC3E}">
        <p14:creationId xmlns:p14="http://schemas.microsoft.com/office/powerpoint/2010/main" val="1954056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22</a:t>
            </a:fld>
            <a:endParaRPr lang="en-US"/>
          </a:p>
        </p:txBody>
      </p:sp>
    </p:spTree>
    <p:extLst>
      <p:ext uri="{BB962C8B-B14F-4D97-AF65-F5344CB8AC3E}">
        <p14:creationId xmlns:p14="http://schemas.microsoft.com/office/powerpoint/2010/main" val="1604863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23</a:t>
            </a:fld>
            <a:endParaRPr lang="en-US"/>
          </a:p>
        </p:txBody>
      </p:sp>
    </p:spTree>
    <p:extLst>
      <p:ext uri="{BB962C8B-B14F-4D97-AF65-F5344CB8AC3E}">
        <p14:creationId xmlns:p14="http://schemas.microsoft.com/office/powerpoint/2010/main" val="3837191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24</a:t>
            </a:fld>
            <a:endParaRPr lang="en-US"/>
          </a:p>
        </p:txBody>
      </p:sp>
    </p:spTree>
    <p:extLst>
      <p:ext uri="{BB962C8B-B14F-4D97-AF65-F5344CB8AC3E}">
        <p14:creationId xmlns:p14="http://schemas.microsoft.com/office/powerpoint/2010/main" val="625578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3</a:t>
            </a:fld>
            <a:endParaRPr lang="en-US"/>
          </a:p>
        </p:txBody>
      </p:sp>
    </p:spTree>
    <p:extLst>
      <p:ext uri="{BB962C8B-B14F-4D97-AF65-F5344CB8AC3E}">
        <p14:creationId xmlns:p14="http://schemas.microsoft.com/office/powerpoint/2010/main" val="389666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4</a:t>
            </a:fld>
            <a:endParaRPr lang="en-US"/>
          </a:p>
        </p:txBody>
      </p:sp>
    </p:spTree>
    <p:extLst>
      <p:ext uri="{BB962C8B-B14F-4D97-AF65-F5344CB8AC3E}">
        <p14:creationId xmlns:p14="http://schemas.microsoft.com/office/powerpoint/2010/main" val="3797369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5</a:t>
            </a:fld>
            <a:endParaRPr lang="en-US"/>
          </a:p>
        </p:txBody>
      </p:sp>
    </p:spTree>
    <p:extLst>
      <p:ext uri="{BB962C8B-B14F-4D97-AF65-F5344CB8AC3E}">
        <p14:creationId xmlns:p14="http://schemas.microsoft.com/office/powerpoint/2010/main" val="2817029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6</a:t>
            </a:fld>
            <a:endParaRPr lang="en-US"/>
          </a:p>
        </p:txBody>
      </p:sp>
    </p:spTree>
    <p:extLst>
      <p:ext uri="{BB962C8B-B14F-4D97-AF65-F5344CB8AC3E}">
        <p14:creationId xmlns:p14="http://schemas.microsoft.com/office/powerpoint/2010/main" val="1277359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7</a:t>
            </a:fld>
            <a:endParaRPr lang="en-US"/>
          </a:p>
        </p:txBody>
      </p:sp>
    </p:spTree>
    <p:extLst>
      <p:ext uri="{BB962C8B-B14F-4D97-AF65-F5344CB8AC3E}">
        <p14:creationId xmlns:p14="http://schemas.microsoft.com/office/powerpoint/2010/main" val="356166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8</a:t>
            </a:fld>
            <a:endParaRPr lang="en-US"/>
          </a:p>
        </p:txBody>
      </p:sp>
    </p:spTree>
    <p:extLst>
      <p:ext uri="{BB962C8B-B14F-4D97-AF65-F5344CB8AC3E}">
        <p14:creationId xmlns:p14="http://schemas.microsoft.com/office/powerpoint/2010/main" val="382755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endParaRPr lang="en-US" dirty="0"/>
          </a:p>
        </p:txBody>
      </p:sp>
      <p:sp>
        <p:nvSpPr>
          <p:cNvPr id="4" name="Slide Number Placeholder 3"/>
          <p:cNvSpPr>
            <a:spLocks noGrp="1"/>
          </p:cNvSpPr>
          <p:nvPr>
            <p:ph type="sldNum" sz="quarter" idx="10"/>
          </p:nvPr>
        </p:nvSpPr>
        <p:spPr/>
        <p:txBody>
          <a:bodyPr/>
          <a:lstStyle/>
          <a:p>
            <a:fld id="{0CE65518-DE17-4390-BB9E-E250B42C04CF}" type="slidenum">
              <a:rPr lang="en-US" smtClean="0"/>
              <a:t>9</a:t>
            </a:fld>
            <a:endParaRPr lang="en-US"/>
          </a:p>
        </p:txBody>
      </p:sp>
    </p:spTree>
    <p:extLst>
      <p:ext uri="{BB962C8B-B14F-4D97-AF65-F5344CB8AC3E}">
        <p14:creationId xmlns:p14="http://schemas.microsoft.com/office/powerpoint/2010/main" val="1620428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8E26BEE-F205-4901-88DA-B2F040611580}" type="datetime1">
              <a:rPr lang="en-US" smtClean="0"/>
              <a:t>11/7/2019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B7C0CE-7196-49AE-BB93-9A0251E7E148}" type="datetime1">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5D9407-F3FF-4A63-A3C4-A507448D9840}" type="datetime1">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A9FA87-D9D5-4418-BA0B-0E835E146EB0}" type="datetime1">
              <a:rPr lang="en-US" smtClean="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8B22EB7-7595-468B-95D4-FE006D35B09A}" type="datetime1">
              <a:rPr lang="en-US" smtClean="0"/>
              <a:t>11/7/2019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09695C-6F58-4331-93BF-CFEEC17EC59A}" type="datetime1">
              <a:rPr lang="en-US" smtClean="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898A6C-6353-4A40-8152-3F18E5A3A811}" type="datetime1">
              <a:rPr lang="en-US" smtClean="0"/>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B5EB4A-8D2D-48CD-907A-53D1C98E9780}" type="datetime1">
              <a:rPr lang="en-US" smtClean="0"/>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D7445-6DF4-4E82-A348-F898F09CDE28}" type="datetime1">
              <a:rPr lang="en-US" smtClean="0"/>
              <a:t>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C0402DF-D0AF-4FB7-AEDD-B045BB0C0B0C}" type="datetime1">
              <a:rPr lang="en-US" smtClean="0"/>
              <a:t>11/7/2019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0F7BA42-24CA-468F-AA02-0F92C2C7E255}" type="datetime1">
              <a:rPr lang="en-US" smtClean="0"/>
              <a:t>11/7/2019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0ED7E7C-9D36-491F-B8D6-5097F4FF6CC4}" type="datetime1">
              <a:rPr lang="en-US" smtClean="0"/>
              <a:t>11/7/2019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rgbClr val="1C4576"/>
            </a:gs>
            <a:gs pos="88000">
              <a:schemeClr val="bg1"/>
            </a:gs>
            <a:gs pos="53000">
              <a:schemeClr val="accent5">
                <a:lumMod val="0"/>
                <a:lumOff val="100000"/>
              </a:schemeClr>
            </a:gs>
            <a:gs pos="96000">
              <a:srgbClr val="1C4576"/>
            </a:gs>
          </a:gsLst>
          <a:lin ang="600000" scaled="0"/>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002451" y="991577"/>
            <a:ext cx="4613121" cy="955964"/>
          </a:xfrm>
        </p:spPr>
        <p:txBody>
          <a:bodyPr>
            <a:noAutofit/>
          </a:bodyPr>
          <a:lstStyle/>
          <a:p>
            <a:r>
              <a:rPr lang="en-US" sz="3600" b="1" dirty="0" smtClean="0"/>
              <a:t>Daniel Nickerson</a:t>
            </a:r>
            <a:r>
              <a:rPr lang="en-US" sz="3600" b="1" dirty="0"/>
              <a:t/>
            </a:r>
            <a:br>
              <a:rPr lang="en-US" sz="3600" b="1" dirty="0"/>
            </a:br>
            <a:r>
              <a:rPr lang="en-US" sz="2800" u="sng" dirty="0" smtClean="0"/>
              <a:t>daniel.e.nickerson@ssa.gov</a:t>
            </a:r>
            <a:endParaRPr lang="en-US" sz="5400" dirty="0"/>
          </a:p>
        </p:txBody>
      </p:sp>
      <p:sp>
        <p:nvSpPr>
          <p:cNvPr id="6" name="Text Placeholder 5"/>
          <p:cNvSpPr>
            <a:spLocks noGrp="1"/>
          </p:cNvSpPr>
          <p:nvPr>
            <p:ph type="body" sz="half" idx="2"/>
          </p:nvPr>
        </p:nvSpPr>
        <p:spPr>
          <a:xfrm>
            <a:off x="357447" y="997527"/>
            <a:ext cx="4605251" cy="5223391"/>
          </a:xfrm>
        </p:spPr>
        <p:txBody>
          <a:bodyPr>
            <a:normAutofit/>
          </a:bodyPr>
          <a:lstStyle/>
          <a:p>
            <a:pPr algn="ctr">
              <a:lnSpc>
                <a:spcPct val="100000"/>
              </a:lnSpc>
              <a:spcAft>
                <a:spcPts val="0"/>
              </a:spcAft>
            </a:pPr>
            <a:r>
              <a:rPr lang="en-US" sz="5400" b="1" dirty="0" smtClean="0">
                <a:solidFill>
                  <a:schemeClr val="bg1"/>
                </a:solidFill>
              </a:rPr>
              <a:t>Social Security Administration:</a:t>
            </a:r>
          </a:p>
          <a:p>
            <a:pPr algn="ctr">
              <a:lnSpc>
                <a:spcPct val="100000"/>
              </a:lnSpc>
              <a:spcAft>
                <a:spcPts val="0"/>
              </a:spcAft>
            </a:pPr>
            <a:r>
              <a:rPr lang="en-US" sz="5400" b="1" dirty="0" smtClean="0">
                <a:solidFill>
                  <a:schemeClr val="bg1"/>
                </a:solidFill>
              </a:rPr>
              <a:t>  </a:t>
            </a:r>
          </a:p>
          <a:p>
            <a:pPr algn="ctr">
              <a:lnSpc>
                <a:spcPct val="100000"/>
              </a:lnSpc>
              <a:spcAft>
                <a:spcPts val="0"/>
              </a:spcAft>
            </a:pPr>
            <a:r>
              <a:rPr lang="en-US" sz="5400" b="1" dirty="0" smtClean="0">
                <a:solidFill>
                  <a:schemeClr val="bg1"/>
                </a:solidFill>
              </a:rPr>
              <a:t>What Does Congress Want From Us?</a:t>
            </a:r>
          </a:p>
          <a:p>
            <a:pPr algn="ctr">
              <a:lnSpc>
                <a:spcPct val="100000"/>
              </a:lnSpc>
              <a:spcAft>
                <a:spcPts val="0"/>
              </a:spcAft>
            </a:pPr>
            <a:endParaRPr lang="en-US" sz="5400" b="1" dirty="0" smtClean="0">
              <a:solidFill>
                <a:schemeClr val="bg1"/>
              </a:solidFill>
            </a:endParaRPr>
          </a:p>
        </p:txBody>
      </p:sp>
      <p:sp>
        <p:nvSpPr>
          <p:cNvPr id="2" name="Slide Number Placeholder 1"/>
          <p:cNvSpPr>
            <a:spLocks noGrp="1"/>
          </p:cNvSpPr>
          <p:nvPr>
            <p:ph type="sldNum" sz="quarter" idx="12"/>
          </p:nvPr>
        </p:nvSpPr>
        <p:spPr/>
        <p:txBody>
          <a:bodyPr/>
          <a:lstStyle/>
          <a:p>
            <a:fld id="{69E57DC2-970A-4B3E-BB1C-7A09969E49DF}" type="slidenum">
              <a:rPr lang="en-US" smtClean="0"/>
              <a:pPr/>
              <a:t>1</a:t>
            </a:fld>
            <a:endParaRPr lang="en-US" dirty="0"/>
          </a:p>
        </p:txBody>
      </p:sp>
      <p:sp>
        <p:nvSpPr>
          <p:cNvPr id="11" name="Title 3"/>
          <p:cNvSpPr txBox="1">
            <a:spLocks/>
          </p:cNvSpPr>
          <p:nvPr/>
        </p:nvSpPr>
        <p:spPr>
          <a:xfrm>
            <a:off x="7002451" y="2234321"/>
            <a:ext cx="5075189" cy="942288"/>
          </a:xfrm>
          <a:prstGeom prst="rect">
            <a:avLst/>
          </a:prstGeom>
        </p:spPr>
        <p:txBody>
          <a:bodyPr vert="horz" lIns="91440" tIns="45720" rIns="91440" bIns="45720" rtlCol="0" anchor="t">
            <a:no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n-US" sz="3600" b="1" dirty="0" smtClean="0"/>
              <a:t>Anna </a:t>
            </a:r>
            <a:r>
              <a:rPr lang="en-US" sz="3600" b="1" dirty="0" err="1" smtClean="0"/>
              <a:t>Kirjusina</a:t>
            </a:r>
            <a:r>
              <a:rPr lang="en-US" sz="3600" b="1" dirty="0" smtClean="0"/>
              <a:t/>
            </a:r>
            <a:br>
              <a:rPr lang="en-US" sz="3600" b="1" dirty="0" smtClean="0"/>
            </a:br>
            <a:r>
              <a:rPr lang="en-US" sz="2800" u="sng" dirty="0" smtClean="0"/>
              <a:t>anna.kirjusina@ssa.gov</a:t>
            </a:r>
            <a:endParaRPr lang="en-US" sz="5400" dirty="0"/>
          </a:p>
        </p:txBody>
      </p:sp>
      <p:sp>
        <p:nvSpPr>
          <p:cNvPr id="12" name="Title 3"/>
          <p:cNvSpPr txBox="1">
            <a:spLocks/>
          </p:cNvSpPr>
          <p:nvPr/>
        </p:nvSpPr>
        <p:spPr>
          <a:xfrm>
            <a:off x="7021294" y="3680676"/>
            <a:ext cx="5037505" cy="963004"/>
          </a:xfrm>
          <a:prstGeom prst="rect">
            <a:avLst/>
          </a:prstGeom>
        </p:spPr>
        <p:txBody>
          <a:bodyPr vert="horz" lIns="91440" tIns="45720" rIns="91440" bIns="45720" rtlCol="0" anchor="t">
            <a:no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n-US" sz="3600" b="1" dirty="0" smtClean="0"/>
              <a:t>Katie Sutton</a:t>
            </a:r>
          </a:p>
          <a:p>
            <a:r>
              <a:rPr lang="en-US" sz="2800" u="sng" dirty="0" smtClean="0"/>
              <a:t>katie.sutton@ssa.gov</a:t>
            </a:r>
            <a:endParaRPr lang="en-US" sz="2800" u="sng" dirty="0"/>
          </a:p>
        </p:txBody>
      </p:sp>
      <p:pic>
        <p:nvPicPr>
          <p:cNvPr id="5" name="Picture Placeholder 4"/>
          <p:cNvPicPr preferRelativeResize="0">
            <a:picLocks noGrp="1"/>
          </p:cNvPicPr>
          <p:nvPr>
            <p:ph type="pic" idx="1"/>
          </p:nvPr>
        </p:nvPicPr>
        <p:blipFill rotWithShape="1">
          <a:blip r:embed="rId3">
            <a:extLst>
              <a:ext uri="{28A0092B-C50C-407E-A947-70E740481C1C}">
                <a14:useLocalDpi xmlns:a14="http://schemas.microsoft.com/office/drawing/2010/main" val="0"/>
              </a:ext>
            </a:extLst>
          </a:blip>
          <a:srcRect l="-903" t="-6641" r="-45" b="-6918"/>
          <a:stretch/>
        </p:blipFill>
        <p:spPr>
          <a:xfrm>
            <a:off x="6152826" y="5734373"/>
            <a:ext cx="4326981" cy="1123626"/>
          </a:xfrm>
        </p:spPr>
      </p:pic>
    </p:spTree>
    <p:extLst>
      <p:ext uri="{BB962C8B-B14F-4D97-AF65-F5344CB8AC3E}">
        <p14:creationId xmlns:p14="http://schemas.microsoft.com/office/powerpoint/2010/main" val="2311400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6646" y="679820"/>
            <a:ext cx="8881353" cy="800100"/>
          </a:xfrm>
        </p:spPr>
        <p:txBody>
          <a:bodyPr>
            <a:normAutofit/>
          </a:bodyPr>
          <a:lstStyle/>
          <a:p>
            <a:pPr algn="ctr"/>
            <a:r>
              <a:rPr lang="en-US" dirty="0" smtClean="0"/>
              <a:t>Revenue Provisions</a:t>
            </a:r>
            <a:endParaRPr lang="en-US" dirty="0"/>
          </a:p>
        </p:txBody>
      </p:sp>
      <p:sp>
        <p:nvSpPr>
          <p:cNvPr id="3" name="Content Placeholder 2"/>
          <p:cNvSpPr>
            <a:spLocks noGrp="1"/>
          </p:cNvSpPr>
          <p:nvPr>
            <p:ph idx="1"/>
          </p:nvPr>
        </p:nvSpPr>
        <p:spPr>
          <a:xfrm>
            <a:off x="1468878" y="1628776"/>
            <a:ext cx="9936184" cy="5080368"/>
          </a:xfrm>
        </p:spPr>
        <p:txBody>
          <a:bodyPr>
            <a:normAutofit/>
          </a:bodyPr>
          <a:lstStyle/>
          <a:p>
            <a:pPr marL="0" indent="0">
              <a:lnSpc>
                <a:spcPct val="100000"/>
              </a:lnSpc>
              <a:spcBef>
                <a:spcPts val="0"/>
              </a:spcBef>
              <a:spcAft>
                <a:spcPts val="0"/>
              </a:spcAft>
              <a:buNone/>
            </a:pPr>
            <a:endParaRPr lang="en-US" sz="2600" dirty="0" smtClean="0"/>
          </a:p>
          <a:p>
            <a:pPr lvl="1">
              <a:lnSpc>
                <a:spcPct val="120000"/>
              </a:lnSpc>
              <a:spcBef>
                <a:spcPts val="0"/>
              </a:spcBef>
              <a:spcAft>
                <a:spcPts val="0"/>
              </a:spcAft>
            </a:pP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69E57DC2-970A-4B3E-BB1C-7A09969E49DF}" type="slidenum">
              <a:rPr lang="en-US" smtClean="0"/>
              <a:t>10</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3043916281"/>
              </p:ext>
            </p:extLst>
          </p:nvPr>
        </p:nvGraphicFramePr>
        <p:xfrm>
          <a:off x="2614862" y="1752635"/>
          <a:ext cx="6537157" cy="43594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1142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1446" y="685800"/>
            <a:ext cx="8881353" cy="800100"/>
          </a:xfrm>
        </p:spPr>
        <p:txBody>
          <a:bodyPr>
            <a:normAutofit/>
          </a:bodyPr>
          <a:lstStyle/>
          <a:p>
            <a:r>
              <a:rPr lang="en-US" dirty="0" smtClean="0"/>
              <a:t>Recent Non-Solvency Proposals</a:t>
            </a:r>
            <a:endParaRPr lang="en-US" dirty="0"/>
          </a:p>
        </p:txBody>
      </p:sp>
      <p:sp>
        <p:nvSpPr>
          <p:cNvPr id="3" name="Content Placeholder 2"/>
          <p:cNvSpPr>
            <a:spLocks noGrp="1"/>
          </p:cNvSpPr>
          <p:nvPr>
            <p:ph idx="1"/>
          </p:nvPr>
        </p:nvSpPr>
        <p:spPr>
          <a:xfrm>
            <a:off x="1468878" y="1628776"/>
            <a:ext cx="9936184" cy="5080368"/>
          </a:xfrm>
        </p:spPr>
        <p:txBody>
          <a:bodyPr>
            <a:normAutofit/>
          </a:bodyPr>
          <a:lstStyle/>
          <a:p>
            <a:pPr marL="0" indent="0">
              <a:lnSpc>
                <a:spcPct val="100000"/>
              </a:lnSpc>
              <a:spcBef>
                <a:spcPts val="0"/>
              </a:spcBef>
              <a:spcAft>
                <a:spcPts val="0"/>
              </a:spcAft>
              <a:buNone/>
            </a:pPr>
            <a:endParaRPr lang="en-US" sz="2600" dirty="0" smtClean="0"/>
          </a:p>
          <a:p>
            <a:pPr lvl="1">
              <a:lnSpc>
                <a:spcPct val="120000"/>
              </a:lnSpc>
              <a:spcBef>
                <a:spcPts val="0"/>
              </a:spcBef>
              <a:spcAft>
                <a:spcPts val="0"/>
              </a:spcAft>
              <a:buFont typeface="Wingdings" panose="05000000000000000000" pitchFamily="2" charset="2"/>
              <a:buChar char="§"/>
            </a:pPr>
            <a:r>
              <a:rPr lang="en-US" dirty="0" smtClean="0"/>
              <a:t>Change to Windfall Elimination Provision</a:t>
            </a:r>
          </a:p>
          <a:p>
            <a:pPr lvl="2">
              <a:lnSpc>
                <a:spcPct val="120000"/>
              </a:lnSpc>
              <a:spcBef>
                <a:spcPts val="0"/>
              </a:spcBef>
              <a:spcAft>
                <a:spcPts val="0"/>
              </a:spcAft>
              <a:buFont typeface="Wingdings" panose="05000000000000000000" pitchFamily="2" charset="2"/>
              <a:buChar char="§"/>
            </a:pPr>
            <a:r>
              <a:rPr lang="en-US" dirty="0" smtClean="0"/>
              <a:t>Representative Neal, September 2019</a:t>
            </a:r>
          </a:p>
          <a:p>
            <a:pPr lvl="2">
              <a:lnSpc>
                <a:spcPct val="120000"/>
              </a:lnSpc>
              <a:spcBef>
                <a:spcPts val="0"/>
              </a:spcBef>
              <a:spcAft>
                <a:spcPts val="0"/>
              </a:spcAft>
              <a:buFont typeface="Wingdings" panose="05000000000000000000" pitchFamily="2" charset="2"/>
              <a:buChar char="§"/>
            </a:pPr>
            <a:r>
              <a:rPr lang="en-US" dirty="0" smtClean="0"/>
              <a:t>Representative Brady, July 2019 </a:t>
            </a:r>
          </a:p>
          <a:p>
            <a:pPr lvl="1">
              <a:lnSpc>
                <a:spcPct val="120000"/>
              </a:lnSpc>
              <a:spcBef>
                <a:spcPts val="0"/>
              </a:spcBef>
              <a:spcAft>
                <a:spcPts val="0"/>
              </a:spcAft>
              <a:buFont typeface="Wingdings" panose="05000000000000000000" pitchFamily="2" charset="2"/>
              <a:buChar char="§"/>
            </a:pPr>
            <a:r>
              <a:rPr lang="en-US" dirty="0" smtClean="0"/>
              <a:t>Elimination of the Retirement Earnings Test</a:t>
            </a:r>
          </a:p>
          <a:p>
            <a:pPr lvl="2">
              <a:lnSpc>
                <a:spcPct val="120000"/>
              </a:lnSpc>
              <a:spcBef>
                <a:spcPts val="0"/>
              </a:spcBef>
              <a:spcAft>
                <a:spcPts val="0"/>
              </a:spcAft>
              <a:buFont typeface="Wingdings" panose="05000000000000000000" pitchFamily="2" charset="2"/>
              <a:buChar char="§"/>
            </a:pPr>
            <a:r>
              <a:rPr lang="en-US" dirty="0" smtClean="0"/>
              <a:t>Representative </a:t>
            </a:r>
            <a:r>
              <a:rPr lang="en-US" dirty="0" err="1" smtClean="0"/>
              <a:t>Walorski</a:t>
            </a:r>
            <a:r>
              <a:rPr lang="en-US" dirty="0" smtClean="0"/>
              <a:t>, May 2019</a:t>
            </a:r>
            <a:endParaRPr lang="en-US" dirty="0" smtClean="0"/>
          </a:p>
          <a:p>
            <a:pPr lvl="1">
              <a:lnSpc>
                <a:spcPct val="120000"/>
              </a:lnSpc>
              <a:spcBef>
                <a:spcPts val="0"/>
              </a:spcBef>
              <a:spcAft>
                <a:spcPts val="0"/>
              </a:spcAft>
              <a:buFont typeface="Wingdings" panose="05000000000000000000" pitchFamily="2" charset="2"/>
              <a:buChar char="§"/>
            </a:pPr>
            <a:r>
              <a:rPr lang="en-US" dirty="0" smtClean="0"/>
              <a:t>Parental leave benefits in exchange for a reduction in normal retirement age</a:t>
            </a:r>
          </a:p>
          <a:p>
            <a:pPr lvl="2">
              <a:lnSpc>
                <a:spcPct val="120000"/>
              </a:lnSpc>
              <a:spcBef>
                <a:spcPts val="0"/>
              </a:spcBef>
              <a:spcAft>
                <a:spcPts val="0"/>
              </a:spcAft>
              <a:buFont typeface="Wingdings" panose="05000000000000000000" pitchFamily="2" charset="2"/>
              <a:buChar char="§"/>
            </a:pPr>
            <a:r>
              <a:rPr lang="en-US" dirty="0" smtClean="0"/>
              <a:t>Senator Rubio and Representative Wagner, April 2019</a:t>
            </a:r>
          </a:p>
          <a:p>
            <a:pPr lvl="2">
              <a:lnSpc>
                <a:spcPct val="120000"/>
              </a:lnSpc>
              <a:spcBef>
                <a:spcPts val="0"/>
              </a:spcBef>
              <a:spcAft>
                <a:spcPts val="0"/>
              </a:spcAft>
              <a:buFont typeface="Wingdings" panose="05000000000000000000" pitchFamily="2" charset="2"/>
              <a:buChar char="§"/>
            </a:pPr>
            <a:r>
              <a:rPr lang="en-US" dirty="0" smtClean="0"/>
              <a:t>Senators Lee and Ernst</a:t>
            </a: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69E57DC2-970A-4B3E-BB1C-7A09969E49DF}" type="slidenum">
              <a:rPr lang="en-US" smtClean="0"/>
              <a:t>11</a:t>
            </a:fld>
            <a:endParaRPr lang="en-US" dirty="0"/>
          </a:p>
        </p:txBody>
      </p:sp>
    </p:spTree>
    <p:extLst>
      <p:ext uri="{BB962C8B-B14F-4D97-AF65-F5344CB8AC3E}">
        <p14:creationId xmlns:p14="http://schemas.microsoft.com/office/powerpoint/2010/main" val="642071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rgbClr val="1C4576"/>
            </a:gs>
            <a:gs pos="88000">
              <a:schemeClr val="bg1"/>
            </a:gs>
            <a:gs pos="53000">
              <a:schemeClr val="accent5">
                <a:lumMod val="0"/>
                <a:lumOff val="100000"/>
              </a:schemeClr>
            </a:gs>
            <a:gs pos="96000">
              <a:srgbClr val="1C4576"/>
            </a:gs>
          </a:gsLst>
          <a:lin ang="600000" scaled="0"/>
          <a:tileRect/>
        </a:grad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57447" y="997527"/>
            <a:ext cx="4605251" cy="5223391"/>
          </a:xfrm>
        </p:spPr>
        <p:txBody>
          <a:bodyPr>
            <a:normAutofit/>
          </a:bodyPr>
          <a:lstStyle/>
          <a:p>
            <a:pPr algn="ctr">
              <a:lnSpc>
                <a:spcPct val="100000"/>
              </a:lnSpc>
              <a:spcAft>
                <a:spcPts val="0"/>
              </a:spcAft>
            </a:pPr>
            <a:r>
              <a:rPr lang="en-US" sz="5400" b="1" dirty="0" smtClean="0">
                <a:solidFill>
                  <a:schemeClr val="bg1"/>
                </a:solidFill>
              </a:rPr>
              <a:t>PROPOSALS</a:t>
            </a:r>
          </a:p>
          <a:p>
            <a:pPr algn="ctr">
              <a:lnSpc>
                <a:spcPct val="100000"/>
              </a:lnSpc>
              <a:spcAft>
                <a:spcPts val="0"/>
              </a:spcAft>
            </a:pPr>
            <a:endParaRPr lang="en-US" sz="5400" b="1" dirty="0" smtClean="0">
              <a:solidFill>
                <a:schemeClr val="bg1"/>
              </a:solidFill>
            </a:endParaRPr>
          </a:p>
        </p:txBody>
      </p:sp>
      <p:pic>
        <p:nvPicPr>
          <p:cNvPr id="9" name="Picture Placeholder 8"/>
          <p:cNvPicPr>
            <a:picLocks noGrp="1" noChangeAspect="1"/>
          </p:cNvPicPr>
          <p:nvPr>
            <p:ph type="pic" idx="1"/>
          </p:nvPr>
        </p:nvPicPr>
        <p:blipFill rotWithShape="1">
          <a:blip r:embed="rId3"/>
          <a:srcRect l="4040" t="20529" r="4127" b="62602"/>
          <a:stretch/>
        </p:blipFill>
        <p:spPr>
          <a:xfrm>
            <a:off x="6259178" y="5403273"/>
            <a:ext cx="4331237" cy="850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p:cNvSpPr>
            <a:spLocks noGrp="1"/>
          </p:cNvSpPr>
          <p:nvPr>
            <p:ph type="sldNum" sz="quarter" idx="12"/>
          </p:nvPr>
        </p:nvSpPr>
        <p:spPr/>
        <p:txBody>
          <a:bodyPr/>
          <a:lstStyle/>
          <a:p>
            <a:fld id="{69E57DC2-970A-4B3E-BB1C-7A09969E49DF}" type="slidenum">
              <a:rPr lang="en-US" smtClean="0"/>
              <a:pPr/>
              <a:t>12</a:t>
            </a:fld>
            <a:endParaRPr lang="en-US" dirty="0"/>
          </a:p>
        </p:txBody>
      </p:sp>
      <p:sp>
        <p:nvSpPr>
          <p:cNvPr id="11" name="Title 3"/>
          <p:cNvSpPr txBox="1">
            <a:spLocks/>
          </p:cNvSpPr>
          <p:nvPr/>
        </p:nvSpPr>
        <p:spPr>
          <a:xfrm>
            <a:off x="6404243" y="2183298"/>
            <a:ext cx="5075189" cy="2288949"/>
          </a:xfrm>
          <a:prstGeom prst="rect">
            <a:avLst/>
          </a:prstGeom>
        </p:spPr>
        <p:txBody>
          <a:bodyPr vert="horz" lIns="91440" tIns="45720" rIns="91440" bIns="45720" rtlCol="0" anchor="t">
            <a:no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pPr algn="ctr"/>
            <a:r>
              <a:rPr lang="en-US" sz="4400" b="1" dirty="0" smtClean="0"/>
              <a:t>Anna </a:t>
            </a:r>
          </a:p>
          <a:p>
            <a:pPr algn="ctr"/>
            <a:r>
              <a:rPr lang="en-US" sz="4400" b="1" dirty="0" err="1" smtClean="0"/>
              <a:t>Kirjusina</a:t>
            </a:r>
            <a:endParaRPr lang="en-US" sz="4400" b="1" dirty="0" smtClean="0"/>
          </a:p>
          <a:p>
            <a:pPr algn="ctr"/>
            <a:r>
              <a:rPr lang="en-US" sz="4400" b="1" dirty="0" smtClean="0"/>
              <a:t/>
            </a:r>
            <a:br>
              <a:rPr lang="en-US" sz="4400" b="1" dirty="0" smtClean="0"/>
            </a:br>
            <a:r>
              <a:rPr lang="en-US" sz="3600" u="sng" dirty="0" smtClean="0"/>
              <a:t>anna.kirjusina@ssa.gov</a:t>
            </a:r>
            <a:endParaRPr lang="en-US" sz="6600" dirty="0"/>
          </a:p>
        </p:txBody>
      </p:sp>
    </p:spTree>
    <p:extLst>
      <p:ext uri="{BB962C8B-B14F-4D97-AF65-F5344CB8AC3E}">
        <p14:creationId xmlns:p14="http://schemas.microsoft.com/office/powerpoint/2010/main" val="1894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1446" y="685800"/>
            <a:ext cx="8881353" cy="800100"/>
          </a:xfrm>
        </p:spPr>
        <p:txBody>
          <a:bodyPr>
            <a:normAutofit/>
          </a:bodyPr>
          <a:lstStyle/>
          <a:p>
            <a:r>
              <a:rPr lang="en-US" dirty="0" smtClean="0"/>
              <a:t>Proposed Acts for Social Security</a:t>
            </a:r>
            <a:endParaRPr lang="en-US" dirty="0"/>
          </a:p>
        </p:txBody>
      </p:sp>
      <p:sp>
        <p:nvSpPr>
          <p:cNvPr id="3" name="Content Placeholder 2"/>
          <p:cNvSpPr>
            <a:spLocks noGrp="1"/>
          </p:cNvSpPr>
          <p:nvPr>
            <p:ph idx="1"/>
          </p:nvPr>
        </p:nvSpPr>
        <p:spPr>
          <a:xfrm>
            <a:off x="1468878" y="1628776"/>
            <a:ext cx="9936184" cy="5080368"/>
          </a:xfrm>
        </p:spPr>
        <p:txBody>
          <a:bodyPr>
            <a:normAutofit fontScale="92500" lnSpcReduction="20000"/>
          </a:bodyPr>
          <a:lstStyle/>
          <a:p>
            <a:pPr marL="0" indent="0">
              <a:lnSpc>
                <a:spcPct val="100000"/>
              </a:lnSpc>
              <a:spcBef>
                <a:spcPts val="0"/>
              </a:spcBef>
              <a:spcAft>
                <a:spcPts val="0"/>
              </a:spcAft>
              <a:buNone/>
            </a:pPr>
            <a:r>
              <a:rPr lang="en-US" sz="3200" b="1" dirty="0" smtClean="0"/>
              <a:t>Policymakers develop proposals and options</a:t>
            </a:r>
          </a:p>
          <a:p>
            <a:pPr lvl="1">
              <a:lnSpc>
                <a:spcPct val="100000"/>
              </a:lnSpc>
              <a:spcBef>
                <a:spcPts val="0"/>
              </a:spcBef>
              <a:spcAft>
                <a:spcPts val="0"/>
              </a:spcAft>
            </a:pPr>
            <a:endParaRPr lang="en-US" sz="2400" dirty="0"/>
          </a:p>
          <a:p>
            <a:pPr>
              <a:lnSpc>
                <a:spcPct val="100000"/>
              </a:lnSpc>
              <a:spcBef>
                <a:spcPts val="0"/>
              </a:spcBef>
              <a:spcAft>
                <a:spcPts val="0"/>
              </a:spcAft>
            </a:pPr>
            <a:r>
              <a:rPr lang="en-US" sz="2800" dirty="0" smtClean="0"/>
              <a:t>Financial effects on the OASDI Trust Funds </a:t>
            </a:r>
          </a:p>
          <a:p>
            <a:pPr>
              <a:lnSpc>
                <a:spcPct val="100000"/>
              </a:lnSpc>
              <a:spcBef>
                <a:spcPts val="0"/>
              </a:spcBef>
              <a:spcAft>
                <a:spcPts val="0"/>
              </a:spcAft>
            </a:pPr>
            <a:r>
              <a:rPr lang="en-US" sz="2800" dirty="0" smtClean="0"/>
              <a:t>Intent of addressing the long-range solvency problem</a:t>
            </a:r>
          </a:p>
          <a:p>
            <a:pPr>
              <a:lnSpc>
                <a:spcPct val="100000"/>
              </a:lnSpc>
              <a:spcBef>
                <a:spcPts val="0"/>
              </a:spcBef>
              <a:spcAft>
                <a:spcPts val="0"/>
              </a:spcAft>
            </a:pPr>
            <a:endParaRPr lang="en-US" sz="2800" dirty="0" smtClean="0"/>
          </a:p>
          <a:p>
            <a:pPr>
              <a:lnSpc>
                <a:spcPct val="100000"/>
              </a:lnSpc>
              <a:spcBef>
                <a:spcPts val="0"/>
              </a:spcBef>
              <a:spcAft>
                <a:spcPts val="0"/>
              </a:spcAft>
            </a:pPr>
            <a:r>
              <a:rPr lang="en-US" sz="2800" dirty="0" smtClean="0"/>
              <a:t>Proposals with direct </a:t>
            </a:r>
            <a:r>
              <a:rPr lang="en-US" sz="2800" dirty="0"/>
              <a:t>effects on the </a:t>
            </a:r>
            <a:r>
              <a:rPr lang="en-US" sz="2800" dirty="0" smtClean="0"/>
              <a:t>SS Trust Funds</a:t>
            </a:r>
          </a:p>
          <a:p>
            <a:pPr lvl="1">
              <a:lnSpc>
                <a:spcPct val="100000"/>
              </a:lnSpc>
              <a:spcBef>
                <a:spcPts val="0"/>
              </a:spcBef>
              <a:spcAft>
                <a:spcPts val="0"/>
              </a:spcAft>
            </a:pPr>
            <a:r>
              <a:rPr lang="en-US" sz="2800" dirty="0" smtClean="0"/>
              <a:t>Committee </a:t>
            </a:r>
            <a:r>
              <a:rPr lang="en-US" sz="2800" dirty="0"/>
              <a:t>on Ways and Means</a:t>
            </a:r>
          </a:p>
          <a:p>
            <a:pPr>
              <a:lnSpc>
                <a:spcPct val="100000"/>
              </a:lnSpc>
              <a:spcBef>
                <a:spcPts val="0"/>
              </a:spcBef>
              <a:spcAft>
                <a:spcPts val="0"/>
              </a:spcAft>
            </a:pPr>
            <a:endParaRPr lang="en-US" sz="2800" dirty="0" smtClean="0"/>
          </a:p>
          <a:p>
            <a:pPr lvl="2">
              <a:lnSpc>
                <a:spcPct val="100000"/>
              </a:lnSpc>
              <a:spcBef>
                <a:spcPts val="0"/>
              </a:spcBef>
              <a:spcAft>
                <a:spcPts val="0"/>
              </a:spcAft>
              <a:buFont typeface="Wingdings" panose="05000000000000000000" pitchFamily="2" charset="2"/>
              <a:buChar char="Ø"/>
            </a:pPr>
            <a:r>
              <a:rPr lang="en-US" sz="2600" b="1" dirty="0" smtClean="0"/>
              <a:t>The </a:t>
            </a:r>
            <a:r>
              <a:rPr lang="en-US" sz="2600" b="1" i="1" dirty="0" smtClean="0"/>
              <a:t>Social Security 2100 Act</a:t>
            </a:r>
          </a:p>
          <a:p>
            <a:pPr lvl="3">
              <a:lnSpc>
                <a:spcPct val="100000"/>
              </a:lnSpc>
              <a:spcBef>
                <a:spcPts val="0"/>
              </a:spcBef>
              <a:spcAft>
                <a:spcPts val="0"/>
              </a:spcAft>
              <a:buFont typeface="Courier New" panose="02070309020205020404" pitchFamily="49" charset="0"/>
              <a:buChar char="o"/>
            </a:pPr>
            <a:r>
              <a:rPr lang="en-US" sz="2800" dirty="0" smtClean="0"/>
              <a:t>introduced on January 30, 2019</a:t>
            </a:r>
          </a:p>
          <a:p>
            <a:pPr lvl="4">
              <a:lnSpc>
                <a:spcPct val="100000"/>
              </a:lnSpc>
              <a:spcBef>
                <a:spcPts val="0"/>
              </a:spcBef>
              <a:spcAft>
                <a:spcPts val="0"/>
              </a:spcAft>
              <a:buFont typeface="Arial" panose="020B0604020202020204" pitchFamily="34" charset="0"/>
              <a:buChar char="•"/>
            </a:pPr>
            <a:r>
              <a:rPr lang="en-US" sz="2600" dirty="0" smtClean="0"/>
              <a:t>Congressman Larson</a:t>
            </a:r>
          </a:p>
          <a:p>
            <a:pPr lvl="4">
              <a:lnSpc>
                <a:spcPct val="100000"/>
              </a:lnSpc>
              <a:spcBef>
                <a:spcPts val="0"/>
              </a:spcBef>
              <a:spcAft>
                <a:spcPts val="0"/>
              </a:spcAft>
              <a:buFont typeface="Arial" panose="020B0604020202020204" pitchFamily="34" charset="0"/>
              <a:buChar char="•"/>
            </a:pPr>
            <a:endParaRPr lang="en-US" sz="2600" dirty="0" smtClean="0"/>
          </a:p>
          <a:p>
            <a:pPr lvl="2">
              <a:lnSpc>
                <a:spcPct val="100000"/>
              </a:lnSpc>
              <a:spcBef>
                <a:spcPts val="0"/>
              </a:spcBef>
              <a:spcAft>
                <a:spcPts val="0"/>
              </a:spcAft>
              <a:buFont typeface="Wingdings" panose="05000000000000000000" pitchFamily="2" charset="2"/>
              <a:buChar char="Ø"/>
            </a:pPr>
            <a:r>
              <a:rPr lang="en-US" sz="2600" b="1" i="1" dirty="0" smtClean="0"/>
              <a:t>Social Security Reform Act of 2016 </a:t>
            </a:r>
          </a:p>
          <a:p>
            <a:pPr lvl="3">
              <a:lnSpc>
                <a:spcPct val="100000"/>
              </a:lnSpc>
              <a:spcBef>
                <a:spcPts val="0"/>
              </a:spcBef>
              <a:spcAft>
                <a:spcPts val="0"/>
              </a:spcAft>
              <a:buFont typeface="Courier New" panose="02070309020205020404" pitchFamily="49" charset="0"/>
              <a:buChar char="o"/>
            </a:pPr>
            <a:r>
              <a:rPr lang="en-US" sz="2800" dirty="0" smtClean="0"/>
              <a:t>Introduced </a:t>
            </a:r>
            <a:r>
              <a:rPr lang="en-US" sz="2800" dirty="0"/>
              <a:t>on December 8, 2016</a:t>
            </a:r>
          </a:p>
          <a:p>
            <a:pPr lvl="4">
              <a:lnSpc>
                <a:spcPct val="100000"/>
              </a:lnSpc>
              <a:spcBef>
                <a:spcPts val="0"/>
              </a:spcBef>
              <a:spcAft>
                <a:spcPts val="0"/>
              </a:spcAft>
              <a:buFont typeface="Arial" panose="020B0604020202020204" pitchFamily="34" charset="0"/>
              <a:buChar char="•"/>
            </a:pPr>
            <a:r>
              <a:rPr lang="en-US" sz="2600" dirty="0" smtClean="0"/>
              <a:t>Representative </a:t>
            </a:r>
            <a:r>
              <a:rPr lang="en-US" sz="2600" dirty="0"/>
              <a:t>Sam Johnson</a:t>
            </a:r>
          </a:p>
          <a:p>
            <a:pPr marL="1444752" lvl="3" indent="0">
              <a:lnSpc>
                <a:spcPct val="100000"/>
              </a:lnSpc>
              <a:spcBef>
                <a:spcPts val="0"/>
              </a:spcBef>
              <a:spcAft>
                <a:spcPts val="0"/>
              </a:spcAft>
              <a:buNone/>
            </a:pPr>
            <a:endParaRPr lang="en-US" sz="2200" dirty="0" smtClean="0"/>
          </a:p>
          <a:p>
            <a:pPr marL="0" indent="0">
              <a:lnSpc>
                <a:spcPct val="100000"/>
              </a:lnSpc>
              <a:spcBef>
                <a:spcPts val="0"/>
              </a:spcBef>
              <a:spcAft>
                <a:spcPts val="0"/>
              </a:spcAft>
              <a:buNone/>
            </a:pPr>
            <a:endParaRPr lang="en-US" sz="2600" dirty="0" smtClean="0"/>
          </a:p>
          <a:p>
            <a:pPr lvl="1">
              <a:lnSpc>
                <a:spcPct val="120000"/>
              </a:lnSpc>
              <a:spcBef>
                <a:spcPts val="0"/>
              </a:spcBef>
              <a:spcAft>
                <a:spcPts val="0"/>
              </a:spcAft>
            </a:pP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69E57DC2-970A-4B3E-BB1C-7A09969E49DF}" type="slidenum">
              <a:rPr lang="en-US" smtClean="0"/>
              <a:t>13</a:t>
            </a:fld>
            <a:endParaRPr lang="en-US" dirty="0"/>
          </a:p>
        </p:txBody>
      </p:sp>
    </p:spTree>
    <p:extLst>
      <p:ext uri="{BB962C8B-B14F-4D97-AF65-F5344CB8AC3E}">
        <p14:creationId xmlns:p14="http://schemas.microsoft.com/office/powerpoint/2010/main" val="2495248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1446" y="685800"/>
            <a:ext cx="8881353" cy="800100"/>
          </a:xfrm>
        </p:spPr>
        <p:txBody>
          <a:bodyPr>
            <a:normAutofit fontScale="90000"/>
          </a:bodyPr>
          <a:lstStyle/>
          <a:p>
            <a:pPr>
              <a:lnSpc>
                <a:spcPct val="120000"/>
              </a:lnSpc>
              <a:spcBef>
                <a:spcPts val="0"/>
              </a:spcBef>
              <a:spcAft>
                <a:spcPts val="0"/>
              </a:spcAft>
            </a:pPr>
            <a:r>
              <a:rPr lang="en-US" dirty="0"/>
              <a:t>The </a:t>
            </a:r>
            <a:r>
              <a:rPr lang="en-US" i="1" dirty="0"/>
              <a:t>Social Security 2100 Act</a:t>
            </a:r>
          </a:p>
        </p:txBody>
      </p:sp>
      <p:sp>
        <p:nvSpPr>
          <p:cNvPr id="3" name="Content Placeholder 2"/>
          <p:cNvSpPr>
            <a:spLocks noGrp="1"/>
          </p:cNvSpPr>
          <p:nvPr>
            <p:ph idx="1"/>
          </p:nvPr>
        </p:nvSpPr>
        <p:spPr>
          <a:xfrm>
            <a:off x="1589762" y="1485901"/>
            <a:ext cx="9612351" cy="5162550"/>
          </a:xfrm>
        </p:spPr>
        <p:txBody>
          <a:bodyPr>
            <a:noAutofit/>
          </a:bodyPr>
          <a:lstStyle/>
          <a:p>
            <a:pPr>
              <a:lnSpc>
                <a:spcPct val="100000"/>
              </a:lnSpc>
              <a:spcBef>
                <a:spcPts val="0"/>
              </a:spcBef>
              <a:spcAft>
                <a:spcPts val="0"/>
              </a:spcAft>
            </a:pPr>
            <a:r>
              <a:rPr lang="en-US" dirty="0" smtClean="0">
                <a:solidFill>
                  <a:srgbClr val="7030A0"/>
                </a:solidFill>
              </a:rPr>
              <a:t>Increase benefits (PIA </a:t>
            </a:r>
            <a:r>
              <a:rPr lang="en-US" dirty="0">
                <a:solidFill>
                  <a:srgbClr val="7030A0"/>
                </a:solidFill>
              </a:rPr>
              <a:t>Formula) </a:t>
            </a:r>
            <a:r>
              <a:rPr lang="en-US" dirty="0" smtClean="0">
                <a:solidFill>
                  <a:srgbClr val="7030A0"/>
                </a:solidFill>
              </a:rPr>
              <a:t>and </a:t>
            </a:r>
            <a:r>
              <a:rPr lang="en-US" dirty="0">
                <a:solidFill>
                  <a:srgbClr val="7030A0"/>
                </a:solidFill>
              </a:rPr>
              <a:t>the special minimum </a:t>
            </a:r>
            <a:r>
              <a:rPr lang="en-US" dirty="0" smtClean="0">
                <a:solidFill>
                  <a:srgbClr val="7030A0"/>
                </a:solidFill>
              </a:rPr>
              <a:t>PIA</a:t>
            </a:r>
          </a:p>
          <a:p>
            <a:pPr>
              <a:lnSpc>
                <a:spcPct val="100000"/>
              </a:lnSpc>
              <a:spcBef>
                <a:spcPts val="0"/>
              </a:spcBef>
              <a:spcAft>
                <a:spcPts val="0"/>
              </a:spcAft>
            </a:pPr>
            <a:endParaRPr lang="en-US" sz="1050" dirty="0" smtClean="0">
              <a:solidFill>
                <a:srgbClr val="7030A0"/>
              </a:solidFill>
            </a:endParaRPr>
          </a:p>
          <a:p>
            <a:pPr>
              <a:lnSpc>
                <a:spcPct val="100000"/>
              </a:lnSpc>
              <a:spcBef>
                <a:spcPts val="0"/>
              </a:spcBef>
              <a:spcAft>
                <a:spcPts val="0"/>
              </a:spcAft>
            </a:pPr>
            <a:r>
              <a:rPr lang="en-US" dirty="0" smtClean="0">
                <a:solidFill>
                  <a:srgbClr val="7030A0"/>
                </a:solidFill>
              </a:rPr>
              <a:t>Use CPI-E </a:t>
            </a:r>
            <a:r>
              <a:rPr lang="en-US" dirty="0">
                <a:solidFill>
                  <a:srgbClr val="7030A0"/>
                </a:solidFill>
              </a:rPr>
              <a:t>increase rather than </a:t>
            </a:r>
            <a:r>
              <a:rPr lang="en-US" dirty="0" smtClean="0">
                <a:solidFill>
                  <a:srgbClr val="7030A0"/>
                </a:solidFill>
              </a:rPr>
              <a:t>CPI-W </a:t>
            </a:r>
            <a:r>
              <a:rPr lang="en-US" dirty="0">
                <a:solidFill>
                  <a:srgbClr val="7030A0"/>
                </a:solidFill>
              </a:rPr>
              <a:t>increase to calculate </a:t>
            </a:r>
            <a:r>
              <a:rPr lang="en-US" dirty="0" smtClean="0">
                <a:solidFill>
                  <a:srgbClr val="7030A0"/>
                </a:solidFill>
              </a:rPr>
              <a:t>COLA</a:t>
            </a:r>
          </a:p>
          <a:p>
            <a:pPr lvl="2">
              <a:lnSpc>
                <a:spcPct val="100000"/>
              </a:lnSpc>
              <a:spcBef>
                <a:spcPts val="0"/>
              </a:spcBef>
              <a:spcAft>
                <a:spcPts val="0"/>
              </a:spcAft>
              <a:buFont typeface="Arial" panose="020B0604020202020204" pitchFamily="34" charset="0"/>
              <a:buChar char="•"/>
            </a:pPr>
            <a:r>
              <a:rPr lang="en-US" sz="1600" dirty="0" smtClean="0">
                <a:solidFill>
                  <a:srgbClr val="7030A0"/>
                </a:solidFill>
              </a:rPr>
              <a:t>CPI-E (Consumer Price Index for the Elderly)</a:t>
            </a:r>
          </a:p>
          <a:p>
            <a:pPr lvl="2">
              <a:lnSpc>
                <a:spcPct val="100000"/>
              </a:lnSpc>
              <a:spcBef>
                <a:spcPts val="0"/>
              </a:spcBef>
              <a:spcAft>
                <a:spcPts val="0"/>
              </a:spcAft>
              <a:buFont typeface="Arial" panose="020B0604020202020204" pitchFamily="34" charset="0"/>
              <a:buChar char="•"/>
            </a:pPr>
            <a:r>
              <a:rPr lang="en-US" sz="1600" dirty="0" smtClean="0">
                <a:solidFill>
                  <a:srgbClr val="7030A0"/>
                </a:solidFill>
              </a:rPr>
              <a:t>CPI-W (Consumer </a:t>
            </a:r>
            <a:r>
              <a:rPr lang="en-US" sz="1600" dirty="0">
                <a:solidFill>
                  <a:srgbClr val="7030A0"/>
                </a:solidFill>
              </a:rPr>
              <a:t>Price Index for Urban Wage Earners and Clerical </a:t>
            </a:r>
            <a:r>
              <a:rPr lang="en-US" sz="1600" dirty="0" smtClean="0">
                <a:solidFill>
                  <a:srgbClr val="7030A0"/>
                </a:solidFill>
              </a:rPr>
              <a:t>Workers)</a:t>
            </a:r>
          </a:p>
          <a:p>
            <a:pPr lvl="2">
              <a:lnSpc>
                <a:spcPct val="100000"/>
              </a:lnSpc>
              <a:spcBef>
                <a:spcPts val="0"/>
              </a:spcBef>
              <a:spcAft>
                <a:spcPts val="0"/>
              </a:spcAft>
              <a:buFont typeface="Arial" panose="020B0604020202020204" pitchFamily="34" charset="0"/>
              <a:buChar char="•"/>
            </a:pPr>
            <a:r>
              <a:rPr lang="en-US" sz="1600" dirty="0" smtClean="0">
                <a:solidFill>
                  <a:srgbClr val="7030A0"/>
                </a:solidFill>
              </a:rPr>
              <a:t>COLA (Cost-Of-Living Adjustment)</a:t>
            </a:r>
            <a:endParaRPr lang="en-US" sz="1600" dirty="0">
              <a:solidFill>
                <a:srgbClr val="7030A0"/>
              </a:solidFill>
            </a:endParaRPr>
          </a:p>
          <a:p>
            <a:pPr lvl="1">
              <a:lnSpc>
                <a:spcPct val="100000"/>
              </a:lnSpc>
              <a:spcBef>
                <a:spcPts val="0"/>
              </a:spcBef>
              <a:spcAft>
                <a:spcPts val="0"/>
              </a:spcAft>
            </a:pPr>
            <a:r>
              <a:rPr lang="en-US" i="0" dirty="0">
                <a:solidFill>
                  <a:srgbClr val="7030A0"/>
                </a:solidFill>
              </a:rPr>
              <a:t>estimated to increase the </a:t>
            </a:r>
            <a:r>
              <a:rPr lang="en-US" i="0" dirty="0" smtClean="0">
                <a:solidFill>
                  <a:srgbClr val="7030A0"/>
                </a:solidFill>
              </a:rPr>
              <a:t>COLA by an average of 0.2 percentage point per year.</a:t>
            </a:r>
          </a:p>
          <a:p>
            <a:pPr lvl="1">
              <a:lnSpc>
                <a:spcPct val="100000"/>
              </a:lnSpc>
              <a:spcBef>
                <a:spcPts val="0"/>
              </a:spcBef>
              <a:spcAft>
                <a:spcPts val="0"/>
              </a:spcAft>
            </a:pPr>
            <a:endParaRPr lang="en-US" sz="1050" i="0" dirty="0" smtClean="0">
              <a:solidFill>
                <a:srgbClr val="7030A0"/>
              </a:solidFill>
            </a:endParaRPr>
          </a:p>
          <a:p>
            <a:pPr>
              <a:lnSpc>
                <a:spcPct val="100000"/>
              </a:lnSpc>
              <a:spcBef>
                <a:spcPts val="0"/>
              </a:spcBef>
              <a:spcAft>
                <a:spcPts val="0"/>
              </a:spcAft>
            </a:pPr>
            <a:r>
              <a:rPr lang="en-US" dirty="0">
                <a:solidFill>
                  <a:srgbClr val="7030A0"/>
                </a:solidFill>
              </a:rPr>
              <a:t>Replace </a:t>
            </a:r>
            <a:r>
              <a:rPr lang="en-US" dirty="0" smtClean="0">
                <a:solidFill>
                  <a:srgbClr val="7030A0"/>
                </a:solidFill>
              </a:rPr>
              <a:t>current-law thresholds </a:t>
            </a:r>
            <a:r>
              <a:rPr lang="en-US" dirty="0">
                <a:solidFill>
                  <a:srgbClr val="7030A0"/>
                </a:solidFill>
              </a:rPr>
              <a:t>for federal income </a:t>
            </a:r>
            <a:r>
              <a:rPr lang="en-US" dirty="0" smtClean="0">
                <a:solidFill>
                  <a:srgbClr val="7030A0"/>
                </a:solidFill>
              </a:rPr>
              <a:t>taxation of </a:t>
            </a:r>
            <a:r>
              <a:rPr lang="en-US" dirty="0">
                <a:solidFill>
                  <a:srgbClr val="7030A0"/>
                </a:solidFill>
              </a:rPr>
              <a:t>OASDI benefits </a:t>
            </a:r>
            <a:r>
              <a:rPr lang="en-US" dirty="0" smtClean="0">
                <a:solidFill>
                  <a:srgbClr val="7030A0"/>
                </a:solidFill>
              </a:rPr>
              <a:t>with </a:t>
            </a:r>
            <a:r>
              <a:rPr lang="en-US" dirty="0">
                <a:solidFill>
                  <a:srgbClr val="7030A0"/>
                </a:solidFill>
              </a:rPr>
              <a:t>a single set of thresholds </a:t>
            </a:r>
            <a:endParaRPr lang="en-US" dirty="0" smtClean="0">
              <a:solidFill>
                <a:srgbClr val="7030A0"/>
              </a:solidFill>
            </a:endParaRPr>
          </a:p>
          <a:p>
            <a:pPr lvl="1">
              <a:lnSpc>
                <a:spcPct val="100000"/>
              </a:lnSpc>
              <a:spcBef>
                <a:spcPts val="0"/>
              </a:spcBef>
              <a:spcAft>
                <a:spcPts val="0"/>
              </a:spcAft>
            </a:pPr>
            <a:r>
              <a:rPr lang="en-US" sz="1600" dirty="0" smtClean="0">
                <a:solidFill>
                  <a:srgbClr val="7030A0"/>
                </a:solidFill>
              </a:rPr>
              <a:t>at </a:t>
            </a:r>
            <a:r>
              <a:rPr lang="en-US" sz="1600" dirty="0">
                <a:solidFill>
                  <a:srgbClr val="7030A0"/>
                </a:solidFill>
              </a:rPr>
              <a:t>$</a:t>
            </a:r>
            <a:r>
              <a:rPr lang="en-US" sz="1600" dirty="0" smtClean="0">
                <a:solidFill>
                  <a:srgbClr val="7030A0"/>
                </a:solidFill>
              </a:rPr>
              <a:t>50k/$100k for single/joint filers </a:t>
            </a:r>
          </a:p>
          <a:p>
            <a:pPr lvl="1">
              <a:lnSpc>
                <a:spcPct val="100000"/>
              </a:lnSpc>
              <a:spcBef>
                <a:spcPts val="0"/>
              </a:spcBef>
              <a:spcAft>
                <a:spcPts val="0"/>
              </a:spcAft>
            </a:pPr>
            <a:r>
              <a:rPr lang="en-US" sz="1600" dirty="0">
                <a:solidFill>
                  <a:srgbClr val="7030A0"/>
                </a:solidFill>
              </a:rPr>
              <a:t>up to 85 percent of OASDI benefits, effective for tax year </a:t>
            </a:r>
            <a:r>
              <a:rPr lang="en-US" sz="1600" dirty="0" smtClean="0">
                <a:solidFill>
                  <a:srgbClr val="7030A0"/>
                </a:solidFill>
              </a:rPr>
              <a:t>2020</a:t>
            </a:r>
            <a:endParaRPr lang="en-US" dirty="0" smtClean="0">
              <a:solidFill>
                <a:srgbClr val="7030A0"/>
              </a:solidFill>
            </a:endParaRPr>
          </a:p>
          <a:p>
            <a:pPr>
              <a:lnSpc>
                <a:spcPct val="100000"/>
              </a:lnSpc>
              <a:spcBef>
                <a:spcPts val="0"/>
              </a:spcBef>
              <a:spcAft>
                <a:spcPts val="0"/>
              </a:spcAft>
            </a:pPr>
            <a:endParaRPr lang="en-US" sz="1050" dirty="0" smtClean="0">
              <a:solidFill>
                <a:srgbClr val="7030A0"/>
              </a:solidFill>
            </a:endParaRPr>
          </a:p>
          <a:p>
            <a:pPr>
              <a:lnSpc>
                <a:spcPct val="100000"/>
              </a:lnSpc>
              <a:spcBef>
                <a:spcPts val="0"/>
              </a:spcBef>
              <a:spcAft>
                <a:spcPts val="0"/>
              </a:spcAft>
            </a:pPr>
            <a:r>
              <a:rPr lang="en-US" dirty="0">
                <a:solidFill>
                  <a:srgbClr val="7030A0"/>
                </a:solidFill>
              </a:rPr>
              <a:t>P</a:t>
            </a:r>
            <a:r>
              <a:rPr lang="en-US" dirty="0" smtClean="0">
                <a:solidFill>
                  <a:srgbClr val="7030A0"/>
                </a:solidFill>
              </a:rPr>
              <a:t>ayroll </a:t>
            </a:r>
            <a:r>
              <a:rPr lang="en-US" dirty="0">
                <a:solidFill>
                  <a:srgbClr val="7030A0"/>
                </a:solidFill>
              </a:rPr>
              <a:t>tax </a:t>
            </a:r>
            <a:r>
              <a:rPr lang="en-US" dirty="0" smtClean="0">
                <a:solidFill>
                  <a:srgbClr val="7030A0"/>
                </a:solidFill>
              </a:rPr>
              <a:t>on earnings </a:t>
            </a:r>
            <a:r>
              <a:rPr lang="en-US" dirty="0">
                <a:solidFill>
                  <a:srgbClr val="7030A0"/>
                </a:solidFill>
              </a:rPr>
              <a:t>above $</a:t>
            </a:r>
            <a:r>
              <a:rPr lang="en-US" dirty="0" smtClean="0">
                <a:solidFill>
                  <a:srgbClr val="7030A0"/>
                </a:solidFill>
              </a:rPr>
              <a:t>400,000</a:t>
            </a:r>
          </a:p>
          <a:p>
            <a:pPr lvl="1">
              <a:lnSpc>
                <a:spcPct val="100000"/>
              </a:lnSpc>
              <a:spcBef>
                <a:spcPts val="0"/>
              </a:spcBef>
              <a:spcAft>
                <a:spcPts val="0"/>
              </a:spcAft>
            </a:pPr>
            <a:r>
              <a:rPr lang="en-US" dirty="0" smtClean="0">
                <a:solidFill>
                  <a:srgbClr val="7030A0"/>
                </a:solidFill>
              </a:rPr>
              <a:t>While no tax on earnings between $132,900 and $400,000 (donut)</a:t>
            </a:r>
          </a:p>
          <a:p>
            <a:pPr lvl="1">
              <a:lnSpc>
                <a:spcPct val="100000"/>
              </a:lnSpc>
              <a:spcBef>
                <a:spcPts val="0"/>
              </a:spcBef>
              <a:spcAft>
                <a:spcPts val="0"/>
              </a:spcAft>
            </a:pPr>
            <a:endParaRPr lang="en-US" sz="1050" dirty="0" smtClean="0">
              <a:solidFill>
                <a:srgbClr val="7030A0"/>
              </a:solidFill>
            </a:endParaRPr>
          </a:p>
          <a:p>
            <a:pPr>
              <a:lnSpc>
                <a:spcPct val="100000"/>
              </a:lnSpc>
              <a:spcBef>
                <a:spcPts val="0"/>
              </a:spcBef>
              <a:spcAft>
                <a:spcPts val="0"/>
              </a:spcAft>
            </a:pPr>
            <a:r>
              <a:rPr lang="en-US" dirty="0" smtClean="0">
                <a:solidFill>
                  <a:srgbClr val="7030A0"/>
                </a:solidFill>
              </a:rPr>
              <a:t>2.4</a:t>
            </a:r>
            <a:r>
              <a:rPr lang="en-US" dirty="0">
                <a:solidFill>
                  <a:srgbClr val="7030A0"/>
                </a:solidFill>
              </a:rPr>
              <a:t>% gradual increase in payroll tax rate to 14.8% (phased in 2020-2043</a:t>
            </a:r>
            <a:r>
              <a:rPr lang="en-US" dirty="0" smtClean="0">
                <a:solidFill>
                  <a:srgbClr val="7030A0"/>
                </a:solidFill>
              </a:rPr>
              <a:t>)</a:t>
            </a:r>
          </a:p>
          <a:p>
            <a:pPr>
              <a:lnSpc>
                <a:spcPct val="100000"/>
              </a:lnSpc>
              <a:spcBef>
                <a:spcPts val="0"/>
              </a:spcBef>
              <a:spcAft>
                <a:spcPts val="0"/>
              </a:spcAft>
            </a:pPr>
            <a:endParaRPr lang="en-US" sz="1050" dirty="0" smtClean="0">
              <a:solidFill>
                <a:srgbClr val="7030A0"/>
              </a:solidFill>
            </a:endParaRPr>
          </a:p>
          <a:p>
            <a:pPr>
              <a:lnSpc>
                <a:spcPct val="100000"/>
              </a:lnSpc>
              <a:spcBef>
                <a:spcPts val="0"/>
              </a:spcBef>
              <a:spcAft>
                <a:spcPts val="0"/>
              </a:spcAft>
            </a:pPr>
            <a:r>
              <a:rPr lang="en-US" dirty="0" smtClean="0">
                <a:solidFill>
                  <a:srgbClr val="7030A0"/>
                </a:solidFill>
              </a:rPr>
              <a:t>New Social </a:t>
            </a:r>
            <a:r>
              <a:rPr lang="en-US" dirty="0">
                <a:solidFill>
                  <a:srgbClr val="7030A0"/>
                </a:solidFill>
              </a:rPr>
              <a:t>Security Trust </a:t>
            </a:r>
            <a:r>
              <a:rPr lang="en-US" dirty="0" smtClean="0">
                <a:solidFill>
                  <a:srgbClr val="7030A0"/>
                </a:solidFill>
              </a:rPr>
              <a:t>Fund</a:t>
            </a:r>
          </a:p>
          <a:p>
            <a:pPr lvl="1">
              <a:lnSpc>
                <a:spcPct val="100000"/>
              </a:lnSpc>
              <a:spcBef>
                <a:spcPts val="0"/>
              </a:spcBef>
              <a:spcAft>
                <a:spcPts val="0"/>
              </a:spcAft>
            </a:pPr>
            <a:r>
              <a:rPr lang="en-US" i="0" dirty="0" smtClean="0">
                <a:solidFill>
                  <a:srgbClr val="7030A0"/>
                </a:solidFill>
              </a:rPr>
              <a:t>combines the </a:t>
            </a:r>
            <a:r>
              <a:rPr lang="en-US" i="0" dirty="0">
                <a:solidFill>
                  <a:srgbClr val="7030A0"/>
                </a:solidFill>
              </a:rPr>
              <a:t>reserves </a:t>
            </a:r>
            <a:r>
              <a:rPr lang="en-US" i="0" dirty="0" smtClean="0">
                <a:solidFill>
                  <a:srgbClr val="7030A0"/>
                </a:solidFill>
              </a:rPr>
              <a:t>of OASI </a:t>
            </a:r>
            <a:r>
              <a:rPr lang="en-US" i="0" dirty="0">
                <a:solidFill>
                  <a:srgbClr val="7030A0"/>
                </a:solidFill>
              </a:rPr>
              <a:t>and DI Trust </a:t>
            </a:r>
            <a:r>
              <a:rPr lang="en-US" i="0" dirty="0" smtClean="0">
                <a:solidFill>
                  <a:srgbClr val="7030A0"/>
                </a:solidFill>
              </a:rPr>
              <a:t>Funds</a:t>
            </a:r>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16000"/>
                    </a14:imgEffect>
                    <a14:imgEffect>
                      <a14:colorTemperature colorTemp="5413"/>
                    </a14:imgEffect>
                    <a14:imgEffect>
                      <a14:saturation sat="178000"/>
                    </a14:imgEffect>
                    <a14:imgEffect>
                      <a14:brightnessContrast bright="21000"/>
                    </a14:imgEffect>
                  </a14:imgLayer>
                </a14:imgProps>
              </a:ext>
            </a:extLst>
          </a:blip>
          <a:stretch>
            <a:fillRect/>
          </a:stretch>
        </p:blipFill>
        <p:spPr>
          <a:xfrm>
            <a:off x="10247971" y="3936381"/>
            <a:ext cx="1955180" cy="2932770"/>
          </a:xfrm>
          <a:prstGeom prst="rect">
            <a:avLst/>
          </a:prstGeom>
          <a:effectLst>
            <a:softEdge rad="12700"/>
          </a:effectLst>
        </p:spPr>
      </p:pic>
      <p:sp>
        <p:nvSpPr>
          <p:cNvPr id="6" name="Slide Number Placeholder 5"/>
          <p:cNvSpPr>
            <a:spLocks noGrp="1"/>
          </p:cNvSpPr>
          <p:nvPr>
            <p:ph type="sldNum" sz="quarter" idx="12"/>
          </p:nvPr>
        </p:nvSpPr>
        <p:spPr/>
        <p:txBody>
          <a:bodyPr/>
          <a:lstStyle/>
          <a:p>
            <a:fld id="{69E57DC2-970A-4B3E-BB1C-7A09969E49DF}" type="slidenum">
              <a:rPr lang="en-US" smtClean="0"/>
              <a:t>14</a:t>
            </a:fld>
            <a:endParaRPr lang="en-US" dirty="0"/>
          </a:p>
        </p:txBody>
      </p:sp>
      <p:pic>
        <p:nvPicPr>
          <p:cNvPr id="8" name="Picture 7"/>
          <p:cNvPicPr>
            <a:picLocks noChangeAspect="1"/>
          </p:cNvPicPr>
          <p:nvPr/>
        </p:nvPicPr>
        <p:blipFill>
          <a:blip r:embed="rId6"/>
          <a:stretch>
            <a:fillRect/>
          </a:stretch>
        </p:blipFill>
        <p:spPr>
          <a:xfrm rot="2939332">
            <a:off x="8887297" y="208987"/>
            <a:ext cx="3134245" cy="2553829"/>
          </a:xfrm>
          <a:prstGeom prst="rect">
            <a:avLst/>
          </a:prstGeom>
        </p:spPr>
      </p:pic>
    </p:spTree>
    <p:extLst>
      <p:ext uri="{BB962C8B-B14F-4D97-AF65-F5344CB8AC3E}">
        <p14:creationId xmlns:p14="http://schemas.microsoft.com/office/powerpoint/2010/main" val="2226285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1446" y="685800"/>
            <a:ext cx="8881353" cy="800100"/>
          </a:xfrm>
        </p:spPr>
        <p:txBody>
          <a:bodyPr>
            <a:normAutofit fontScale="90000"/>
          </a:bodyPr>
          <a:lstStyle/>
          <a:p>
            <a:pPr>
              <a:lnSpc>
                <a:spcPct val="120000"/>
              </a:lnSpc>
              <a:spcBef>
                <a:spcPts val="0"/>
              </a:spcBef>
              <a:spcAft>
                <a:spcPts val="0"/>
              </a:spcAft>
            </a:pPr>
            <a:r>
              <a:rPr lang="en-US" dirty="0"/>
              <a:t>The </a:t>
            </a:r>
            <a:r>
              <a:rPr lang="en-US" i="1" dirty="0"/>
              <a:t>Social Security 2100 </a:t>
            </a:r>
            <a:r>
              <a:rPr lang="en-US" i="1" dirty="0" smtClean="0"/>
              <a:t>Act - LINGO</a:t>
            </a:r>
            <a:endParaRPr lang="en-US" i="1" dirty="0"/>
          </a:p>
        </p:txBody>
      </p:sp>
      <p:sp>
        <p:nvSpPr>
          <p:cNvPr id="3" name="Content Placeholder 2"/>
          <p:cNvSpPr>
            <a:spLocks noGrp="1"/>
          </p:cNvSpPr>
          <p:nvPr>
            <p:ph idx="1"/>
          </p:nvPr>
        </p:nvSpPr>
        <p:spPr>
          <a:xfrm>
            <a:off x="1505416" y="1628775"/>
            <a:ext cx="9946887" cy="4872386"/>
          </a:xfrm>
        </p:spPr>
        <p:txBody>
          <a:bodyPr>
            <a:normAutofit fontScale="92500" lnSpcReduction="20000"/>
          </a:bodyPr>
          <a:lstStyle/>
          <a:p>
            <a:pPr marL="0" indent="0">
              <a:lnSpc>
                <a:spcPct val="100000"/>
              </a:lnSpc>
              <a:spcBef>
                <a:spcPts val="0"/>
              </a:spcBef>
              <a:spcAft>
                <a:spcPts val="0"/>
              </a:spcAft>
              <a:buNone/>
            </a:pPr>
            <a:r>
              <a:rPr lang="en-US" b="1" dirty="0"/>
              <a:t>The special minimum </a:t>
            </a:r>
            <a:r>
              <a:rPr lang="en-US" b="1" dirty="0" smtClean="0"/>
              <a:t>benefit</a:t>
            </a:r>
          </a:p>
          <a:p>
            <a:pPr marL="0" indent="0">
              <a:lnSpc>
                <a:spcPct val="100000"/>
              </a:lnSpc>
              <a:spcBef>
                <a:spcPts val="0"/>
              </a:spcBef>
              <a:spcAft>
                <a:spcPts val="0"/>
              </a:spcAft>
              <a:buNone/>
            </a:pPr>
            <a:endParaRPr lang="en-US" dirty="0" smtClean="0"/>
          </a:p>
          <a:p>
            <a:pPr marL="0" indent="0">
              <a:lnSpc>
                <a:spcPct val="100000"/>
              </a:lnSpc>
              <a:spcBef>
                <a:spcPts val="0"/>
              </a:spcBef>
              <a:spcAft>
                <a:spcPts val="0"/>
              </a:spcAft>
              <a:buNone/>
            </a:pPr>
            <a:r>
              <a:rPr lang="en-US" dirty="0" smtClean="0"/>
              <a:t>A special </a:t>
            </a:r>
            <a:r>
              <a:rPr lang="en-US" dirty="0"/>
              <a:t>minimum primary insurance amount (PIA) enacted in </a:t>
            </a:r>
            <a:r>
              <a:rPr lang="en-US" dirty="0" smtClean="0"/>
              <a:t>1972 to </a:t>
            </a:r>
            <a:r>
              <a:rPr lang="en-US" dirty="0"/>
              <a:t>provide adequate benefits to long-term low earners. </a:t>
            </a:r>
            <a:endParaRPr lang="en-US" dirty="0" smtClean="0"/>
          </a:p>
          <a:p>
            <a:pPr lvl="1">
              <a:lnSpc>
                <a:spcPct val="100000"/>
              </a:lnSpc>
              <a:spcBef>
                <a:spcPts val="0"/>
              </a:spcBef>
              <a:spcAft>
                <a:spcPts val="0"/>
              </a:spcAft>
            </a:pPr>
            <a:r>
              <a:rPr lang="en-US" sz="1600" dirty="0" smtClean="0"/>
              <a:t>The </a:t>
            </a:r>
            <a:r>
              <a:rPr lang="en-US" sz="1600" dirty="0"/>
              <a:t>first full special minimum PIA in 1973 was $170 per month. </a:t>
            </a:r>
            <a:endParaRPr lang="en-US" sz="1600" dirty="0" smtClean="0"/>
          </a:p>
          <a:p>
            <a:pPr lvl="1">
              <a:lnSpc>
                <a:spcPct val="100000"/>
              </a:lnSpc>
              <a:spcBef>
                <a:spcPts val="0"/>
              </a:spcBef>
              <a:spcAft>
                <a:spcPts val="0"/>
              </a:spcAft>
            </a:pPr>
            <a:r>
              <a:rPr lang="en-US" sz="1600" dirty="0" smtClean="0"/>
              <a:t>Beginning </a:t>
            </a:r>
            <a:r>
              <a:rPr lang="en-US" sz="1600" dirty="0"/>
              <a:t>in 1979, its value has increased with price growth and is about $875 per month in 2018</a:t>
            </a:r>
            <a:r>
              <a:rPr lang="en-US" sz="1600" dirty="0" smtClean="0"/>
              <a:t>.</a:t>
            </a:r>
          </a:p>
          <a:p>
            <a:pPr lvl="1">
              <a:lnSpc>
                <a:spcPct val="100000"/>
              </a:lnSpc>
              <a:spcBef>
                <a:spcPts val="0"/>
              </a:spcBef>
              <a:spcAft>
                <a:spcPts val="0"/>
              </a:spcAft>
            </a:pPr>
            <a:endParaRPr lang="en-US" sz="1600" dirty="0" smtClean="0"/>
          </a:p>
          <a:p>
            <a:pPr>
              <a:lnSpc>
                <a:spcPct val="100000"/>
              </a:lnSpc>
              <a:spcBef>
                <a:spcPts val="0"/>
              </a:spcBef>
              <a:spcAft>
                <a:spcPts val="0"/>
              </a:spcAft>
              <a:buFont typeface="Wingdings" panose="05000000000000000000" pitchFamily="2" charset="2"/>
              <a:buChar char="v"/>
            </a:pPr>
            <a:r>
              <a:rPr lang="en-US" b="1" dirty="0"/>
              <a:t>This is the current law </a:t>
            </a:r>
          </a:p>
          <a:p>
            <a:pPr>
              <a:lnSpc>
                <a:spcPct val="100000"/>
              </a:lnSpc>
              <a:spcBef>
                <a:spcPts val="0"/>
              </a:spcBef>
              <a:spcAft>
                <a:spcPts val="0"/>
              </a:spcAft>
              <a:buFont typeface="Wingdings" panose="05000000000000000000" pitchFamily="2" charset="2"/>
              <a:buChar char="v"/>
            </a:pPr>
            <a:r>
              <a:rPr lang="en-US" b="1" dirty="0"/>
              <a:t>By 2018, very few affected by this type of benefit</a:t>
            </a:r>
          </a:p>
          <a:p>
            <a:pPr>
              <a:lnSpc>
                <a:spcPct val="100000"/>
              </a:lnSpc>
              <a:spcBef>
                <a:spcPts val="0"/>
              </a:spcBef>
              <a:spcAft>
                <a:spcPts val="0"/>
              </a:spcAft>
            </a:pPr>
            <a:endParaRPr lang="en-US" dirty="0" smtClean="0"/>
          </a:p>
          <a:p>
            <a:pPr marL="0" indent="0">
              <a:lnSpc>
                <a:spcPct val="100000"/>
              </a:lnSpc>
              <a:spcBef>
                <a:spcPts val="0"/>
              </a:spcBef>
              <a:spcAft>
                <a:spcPts val="0"/>
              </a:spcAft>
              <a:buNone/>
            </a:pPr>
            <a:r>
              <a:rPr lang="en-US" dirty="0" smtClean="0">
                <a:solidFill>
                  <a:srgbClr val="7030A0"/>
                </a:solidFill>
              </a:rPr>
              <a:t>Minimum </a:t>
            </a:r>
            <a:r>
              <a:rPr lang="en-US" dirty="0">
                <a:solidFill>
                  <a:srgbClr val="7030A0"/>
                </a:solidFill>
              </a:rPr>
              <a:t>PIA for </a:t>
            </a:r>
            <a:r>
              <a:rPr lang="en-US" dirty="0" smtClean="0">
                <a:solidFill>
                  <a:srgbClr val="7030A0"/>
                </a:solidFill>
              </a:rPr>
              <a:t>2020:</a:t>
            </a:r>
          </a:p>
          <a:p>
            <a:pPr>
              <a:lnSpc>
                <a:spcPct val="100000"/>
              </a:lnSpc>
              <a:spcBef>
                <a:spcPts val="0"/>
              </a:spcBef>
              <a:spcAft>
                <a:spcPts val="0"/>
              </a:spcAft>
              <a:buFont typeface="Arial" panose="020B0604020202020204" pitchFamily="34" charset="0"/>
              <a:buChar char="•"/>
            </a:pPr>
            <a:r>
              <a:rPr lang="en-US" dirty="0" smtClean="0">
                <a:solidFill>
                  <a:srgbClr val="7030A0"/>
                </a:solidFill>
              </a:rPr>
              <a:t>for </a:t>
            </a:r>
            <a:r>
              <a:rPr lang="en-US" dirty="0">
                <a:solidFill>
                  <a:srgbClr val="7030A0"/>
                </a:solidFill>
              </a:rPr>
              <a:t>workers with 30 or more years of coverage </a:t>
            </a:r>
          </a:p>
          <a:p>
            <a:pPr lvl="1">
              <a:lnSpc>
                <a:spcPct val="100000"/>
              </a:lnSpc>
              <a:spcBef>
                <a:spcPts val="0"/>
              </a:spcBef>
              <a:spcAft>
                <a:spcPts val="0"/>
              </a:spcAft>
              <a:buFont typeface="Wingdings" panose="05000000000000000000" pitchFamily="2" charset="2"/>
              <a:buChar char="Ø"/>
            </a:pPr>
            <a:r>
              <a:rPr lang="en-US" dirty="0" smtClean="0">
                <a:solidFill>
                  <a:srgbClr val="7030A0"/>
                </a:solidFill>
              </a:rPr>
              <a:t> 125% of </a:t>
            </a:r>
            <a:r>
              <a:rPr lang="en-US" dirty="0">
                <a:solidFill>
                  <a:srgbClr val="7030A0"/>
                </a:solidFill>
              </a:rPr>
              <a:t>the annual poverty </a:t>
            </a:r>
            <a:r>
              <a:rPr lang="en-US" dirty="0" smtClean="0">
                <a:solidFill>
                  <a:srgbClr val="7030A0"/>
                </a:solidFill>
              </a:rPr>
              <a:t>guideline*, </a:t>
            </a:r>
            <a:r>
              <a:rPr lang="en-US" dirty="0">
                <a:solidFill>
                  <a:srgbClr val="7030A0"/>
                </a:solidFill>
              </a:rPr>
              <a:t>divided by </a:t>
            </a:r>
            <a:r>
              <a:rPr lang="en-US" dirty="0" smtClean="0">
                <a:solidFill>
                  <a:srgbClr val="7030A0"/>
                </a:solidFill>
              </a:rPr>
              <a:t>12 </a:t>
            </a:r>
          </a:p>
          <a:p>
            <a:pPr lvl="1">
              <a:lnSpc>
                <a:spcPct val="100000"/>
              </a:lnSpc>
              <a:spcBef>
                <a:spcPts val="0"/>
              </a:spcBef>
              <a:spcAft>
                <a:spcPts val="0"/>
              </a:spcAft>
              <a:buFont typeface="Wingdings" panose="05000000000000000000" pitchFamily="2" charset="2"/>
              <a:buChar char="Ø"/>
            </a:pPr>
            <a:endParaRPr lang="en-US" dirty="0" smtClean="0">
              <a:solidFill>
                <a:srgbClr val="7030A0"/>
              </a:solidFill>
            </a:endParaRPr>
          </a:p>
          <a:p>
            <a:pPr>
              <a:lnSpc>
                <a:spcPct val="100000"/>
              </a:lnSpc>
              <a:spcBef>
                <a:spcPts val="0"/>
              </a:spcBef>
              <a:spcAft>
                <a:spcPts val="0"/>
              </a:spcAft>
              <a:buFont typeface="Arial" panose="020B0604020202020204" pitchFamily="34" charset="0"/>
              <a:buChar char="•"/>
            </a:pPr>
            <a:r>
              <a:rPr lang="en-US" dirty="0">
                <a:solidFill>
                  <a:srgbClr val="7030A0"/>
                </a:solidFill>
              </a:rPr>
              <a:t>f</a:t>
            </a:r>
            <a:r>
              <a:rPr lang="en-US" dirty="0" smtClean="0">
                <a:solidFill>
                  <a:srgbClr val="7030A0"/>
                </a:solidFill>
              </a:rPr>
              <a:t>or </a:t>
            </a:r>
            <a:r>
              <a:rPr lang="en-US" dirty="0">
                <a:solidFill>
                  <a:srgbClr val="7030A0"/>
                </a:solidFill>
              </a:rPr>
              <a:t>workers becoming newly eligible or dying after 2020, </a:t>
            </a:r>
            <a:endParaRPr lang="en-US" dirty="0" smtClean="0">
              <a:solidFill>
                <a:srgbClr val="7030A0"/>
              </a:solidFill>
            </a:endParaRPr>
          </a:p>
          <a:p>
            <a:pPr lvl="1">
              <a:lnSpc>
                <a:spcPct val="100000"/>
              </a:lnSpc>
              <a:spcBef>
                <a:spcPts val="0"/>
              </a:spcBef>
              <a:spcAft>
                <a:spcPts val="0"/>
              </a:spcAft>
              <a:buFont typeface="Wingdings" panose="05000000000000000000" pitchFamily="2" charset="2"/>
              <a:buChar char="Ø"/>
            </a:pPr>
            <a:r>
              <a:rPr lang="en-US" dirty="0" smtClean="0">
                <a:solidFill>
                  <a:srgbClr val="7030A0"/>
                </a:solidFill>
              </a:rPr>
              <a:t>the minimum PIA for their </a:t>
            </a:r>
            <a:r>
              <a:rPr lang="en-US" dirty="0">
                <a:solidFill>
                  <a:srgbClr val="7030A0"/>
                </a:solidFill>
              </a:rPr>
              <a:t>initial year of eligibility is increased by the growth in the </a:t>
            </a:r>
            <a:r>
              <a:rPr lang="en-US" dirty="0" smtClean="0">
                <a:solidFill>
                  <a:srgbClr val="7030A0"/>
                </a:solidFill>
              </a:rPr>
              <a:t>AWI</a:t>
            </a:r>
          </a:p>
          <a:p>
            <a:pPr lvl="1">
              <a:lnSpc>
                <a:spcPct val="100000"/>
              </a:lnSpc>
              <a:spcBef>
                <a:spcPts val="0"/>
              </a:spcBef>
              <a:spcAft>
                <a:spcPts val="0"/>
              </a:spcAft>
              <a:buFont typeface="Wingdings" panose="05000000000000000000" pitchFamily="2" charset="2"/>
              <a:buChar char="Ø"/>
            </a:pPr>
            <a:endParaRPr lang="en-US" dirty="0" smtClean="0">
              <a:solidFill>
                <a:srgbClr val="7030A0"/>
              </a:solidFill>
            </a:endParaRPr>
          </a:p>
          <a:p>
            <a:pPr>
              <a:lnSpc>
                <a:spcPct val="100000"/>
              </a:lnSpc>
              <a:spcBef>
                <a:spcPts val="0"/>
              </a:spcBef>
              <a:spcAft>
                <a:spcPts val="0"/>
              </a:spcAft>
              <a:buFont typeface="Arial" panose="020B0604020202020204" pitchFamily="34" charset="0"/>
              <a:buChar char="•"/>
            </a:pPr>
            <a:r>
              <a:rPr lang="en-US" dirty="0" smtClean="0">
                <a:solidFill>
                  <a:srgbClr val="7030A0"/>
                </a:solidFill>
              </a:rPr>
              <a:t>for </a:t>
            </a:r>
            <a:r>
              <a:rPr lang="en-US" dirty="0">
                <a:solidFill>
                  <a:srgbClr val="7030A0"/>
                </a:solidFill>
              </a:rPr>
              <a:t>all affected </a:t>
            </a:r>
            <a:r>
              <a:rPr lang="en-US" dirty="0" smtClean="0">
                <a:solidFill>
                  <a:srgbClr val="7030A0"/>
                </a:solidFill>
              </a:rPr>
              <a:t>workers</a:t>
            </a:r>
          </a:p>
          <a:p>
            <a:pPr lvl="1">
              <a:lnSpc>
                <a:spcPct val="100000"/>
              </a:lnSpc>
              <a:spcBef>
                <a:spcPts val="0"/>
              </a:spcBef>
              <a:spcAft>
                <a:spcPts val="0"/>
              </a:spcAft>
              <a:buFont typeface="Wingdings" panose="05000000000000000000" pitchFamily="2" charset="2"/>
              <a:buChar char="Ø"/>
            </a:pPr>
            <a:r>
              <a:rPr lang="en-US" dirty="0" smtClean="0">
                <a:solidFill>
                  <a:srgbClr val="7030A0"/>
                </a:solidFill>
              </a:rPr>
              <a:t> </a:t>
            </a:r>
            <a:r>
              <a:rPr lang="en-US" dirty="0">
                <a:solidFill>
                  <a:srgbClr val="7030A0"/>
                </a:solidFill>
              </a:rPr>
              <a:t>the minimum PIA is increased after their year of initial eligibility by the </a:t>
            </a:r>
            <a:r>
              <a:rPr lang="en-US" dirty="0" smtClean="0">
                <a:solidFill>
                  <a:srgbClr val="7030A0"/>
                </a:solidFill>
              </a:rPr>
              <a:t>COLA </a:t>
            </a:r>
          </a:p>
          <a:p>
            <a:pPr>
              <a:lnSpc>
                <a:spcPct val="100000"/>
              </a:lnSpc>
              <a:spcBef>
                <a:spcPts val="0"/>
              </a:spcBef>
              <a:spcAft>
                <a:spcPts val="0"/>
              </a:spcAft>
            </a:pPr>
            <a:endParaRPr lang="en-US" dirty="0"/>
          </a:p>
          <a:p>
            <a:pPr marL="0" indent="0">
              <a:lnSpc>
                <a:spcPct val="100000"/>
              </a:lnSpc>
              <a:spcBef>
                <a:spcPts val="0"/>
              </a:spcBef>
              <a:spcAft>
                <a:spcPts val="0"/>
              </a:spcAft>
              <a:buNone/>
            </a:pPr>
            <a:r>
              <a:rPr lang="en-US" i="1" dirty="0" smtClean="0"/>
              <a:t>*</a:t>
            </a:r>
            <a:r>
              <a:rPr lang="en-US" sz="1500" i="1" dirty="0" smtClean="0"/>
              <a:t>for </a:t>
            </a:r>
            <a:r>
              <a:rPr lang="en-US" sz="1500" i="1" dirty="0"/>
              <a:t>a single individual published by the Department of Health and Human Services for 2019</a:t>
            </a:r>
          </a:p>
          <a:p>
            <a:pPr>
              <a:lnSpc>
                <a:spcPct val="100000"/>
              </a:lnSpc>
              <a:spcBef>
                <a:spcPts val="0"/>
              </a:spcBef>
              <a:spcAft>
                <a:spcPts val="0"/>
              </a:spcAft>
            </a:pPr>
            <a:endParaRPr lang="en-US" dirty="0" smtClean="0"/>
          </a:p>
          <a:p>
            <a:pPr>
              <a:lnSpc>
                <a:spcPct val="100000"/>
              </a:lnSpc>
              <a:spcBef>
                <a:spcPts val="0"/>
              </a:spcBef>
              <a:spcAft>
                <a:spcPts val="0"/>
              </a:spcAft>
            </a:pPr>
            <a:endParaRPr lang="en-US" dirty="0"/>
          </a:p>
          <a:p>
            <a:pPr>
              <a:lnSpc>
                <a:spcPct val="100000"/>
              </a:lnSpc>
              <a:spcBef>
                <a:spcPts val="0"/>
              </a:spcBef>
              <a:spcAft>
                <a:spcPts val="0"/>
              </a:spcAft>
            </a:pPr>
            <a:endParaRPr lang="en-US" altLang="en-US" dirty="0" smtClean="0"/>
          </a:p>
          <a:p>
            <a:pPr>
              <a:lnSpc>
                <a:spcPct val="100000"/>
              </a:lnSpc>
              <a:spcBef>
                <a:spcPts val="0"/>
              </a:spcBef>
              <a:spcAft>
                <a:spcPts val="0"/>
              </a:spcAft>
            </a:pPr>
            <a:endParaRPr lang="en-US" altLang="en-US" dirty="0"/>
          </a:p>
          <a:p>
            <a:pPr>
              <a:lnSpc>
                <a:spcPct val="100000"/>
              </a:lnSpc>
              <a:spcBef>
                <a:spcPts val="0"/>
              </a:spcBef>
              <a:spcAft>
                <a:spcPts val="0"/>
              </a:spcAft>
            </a:pPr>
            <a:endParaRPr lang="en-US" altLang="en-US" dirty="0" smtClean="0"/>
          </a:p>
          <a:p>
            <a:pPr>
              <a:lnSpc>
                <a:spcPct val="100000"/>
              </a:lnSpc>
              <a:spcBef>
                <a:spcPts val="0"/>
              </a:spcBef>
              <a:spcAft>
                <a:spcPts val="0"/>
              </a:spcAft>
            </a:pPr>
            <a:endParaRPr lang="en-US" altLang="en-US" dirty="0"/>
          </a:p>
          <a:p>
            <a:pPr>
              <a:lnSpc>
                <a:spcPct val="100000"/>
              </a:lnSpc>
              <a:spcBef>
                <a:spcPts val="0"/>
              </a:spcBef>
              <a:spcAft>
                <a:spcPts val="0"/>
              </a:spcAft>
            </a:pPr>
            <a:endParaRPr lang="en-US" dirty="0"/>
          </a:p>
          <a:p>
            <a:pPr>
              <a:lnSpc>
                <a:spcPct val="100000"/>
              </a:lnSpc>
              <a:spcBef>
                <a:spcPts val="0"/>
              </a:spcBef>
              <a:spcAft>
                <a:spcPts val="0"/>
              </a:spcAft>
            </a:pPr>
            <a:endParaRPr lang="en-US" i="0" dirty="0" smtClean="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69E57DC2-970A-4B3E-BB1C-7A09969E49DF}" type="slidenum">
              <a:rPr lang="en-US" smtClean="0"/>
              <a:t>15</a:t>
            </a:fld>
            <a:endParaRPr lang="en-US" dirty="0"/>
          </a:p>
        </p:txBody>
      </p:sp>
    </p:spTree>
    <p:extLst>
      <p:ext uri="{BB962C8B-B14F-4D97-AF65-F5344CB8AC3E}">
        <p14:creationId xmlns:p14="http://schemas.microsoft.com/office/powerpoint/2010/main" val="2677234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1446" y="685800"/>
            <a:ext cx="8881353" cy="800100"/>
          </a:xfrm>
        </p:spPr>
        <p:txBody>
          <a:bodyPr/>
          <a:lstStyle/>
          <a:p>
            <a:r>
              <a:rPr lang="en-US" dirty="0" smtClean="0"/>
              <a:t>Current Law versus 2100 Act</a:t>
            </a:r>
            <a:endParaRPr lang="en-US" dirty="0"/>
          </a:p>
        </p:txBody>
      </p:sp>
      <p:sp>
        <p:nvSpPr>
          <p:cNvPr id="3" name="Content Placeholder 2"/>
          <p:cNvSpPr>
            <a:spLocks noGrp="1"/>
          </p:cNvSpPr>
          <p:nvPr>
            <p:ph idx="1"/>
          </p:nvPr>
        </p:nvSpPr>
        <p:spPr>
          <a:xfrm>
            <a:off x="2091446" y="1628775"/>
            <a:ext cx="9104378" cy="5019675"/>
          </a:xfrm>
        </p:spPr>
        <p:txBody>
          <a:bodyPr>
            <a:normAutofit/>
          </a:bodyPr>
          <a:lstStyle/>
          <a:p>
            <a:pPr marL="0" indent="0">
              <a:lnSpc>
                <a:spcPct val="120000"/>
              </a:lnSpc>
              <a:spcBef>
                <a:spcPts val="0"/>
              </a:spcBef>
              <a:spcAft>
                <a:spcPts val="0"/>
              </a:spcAft>
              <a:buNone/>
            </a:pPr>
            <a:r>
              <a:rPr lang="en-US" sz="2400" dirty="0" smtClean="0"/>
              <a:t>CURRENT LAW</a:t>
            </a:r>
          </a:p>
          <a:p>
            <a:pPr>
              <a:lnSpc>
                <a:spcPct val="120000"/>
              </a:lnSpc>
              <a:spcBef>
                <a:spcPts val="0"/>
              </a:spcBef>
              <a:spcAft>
                <a:spcPts val="0"/>
              </a:spcAft>
              <a:buFontTx/>
              <a:buChar char="-"/>
            </a:pPr>
            <a:r>
              <a:rPr lang="en-US" sz="2400" dirty="0" smtClean="0"/>
              <a:t>80% of </a:t>
            </a:r>
            <a:r>
              <a:rPr lang="en-US" sz="2400" dirty="0"/>
              <a:t>scheduled benefits are projected to be payable on a timely basis in 2035 after depletion of the combined trust fund </a:t>
            </a:r>
            <a:r>
              <a:rPr lang="en-US" sz="2400" dirty="0" smtClean="0"/>
              <a:t>reserves </a:t>
            </a:r>
          </a:p>
          <a:p>
            <a:pPr>
              <a:lnSpc>
                <a:spcPct val="120000"/>
              </a:lnSpc>
              <a:spcBef>
                <a:spcPts val="0"/>
              </a:spcBef>
              <a:spcAft>
                <a:spcPts val="0"/>
              </a:spcAft>
              <a:buFontTx/>
              <a:buChar char="-"/>
            </a:pPr>
            <a:r>
              <a:rPr lang="en-US" sz="2400" dirty="0"/>
              <a:t>D</a:t>
            </a:r>
            <a:r>
              <a:rPr lang="en-US" sz="2400" dirty="0" smtClean="0"/>
              <a:t>eclining </a:t>
            </a:r>
            <a:r>
              <a:rPr lang="en-US" sz="2400" dirty="0"/>
              <a:t>to </a:t>
            </a:r>
            <a:r>
              <a:rPr lang="en-US" sz="2400" dirty="0" smtClean="0"/>
              <a:t>75% for </a:t>
            </a:r>
            <a:r>
              <a:rPr lang="en-US" sz="2400" dirty="0"/>
              <a:t>2093. </a:t>
            </a:r>
            <a:endParaRPr lang="en-US" sz="2400" dirty="0" smtClean="0"/>
          </a:p>
          <a:p>
            <a:pPr>
              <a:lnSpc>
                <a:spcPct val="120000"/>
              </a:lnSpc>
              <a:spcBef>
                <a:spcPts val="0"/>
              </a:spcBef>
              <a:spcAft>
                <a:spcPts val="0"/>
              </a:spcAft>
              <a:buFontTx/>
              <a:buChar char="-"/>
            </a:pPr>
            <a:r>
              <a:rPr lang="en-US" sz="2400" dirty="0" smtClean="0"/>
              <a:t>2.78% long-range </a:t>
            </a:r>
            <a:r>
              <a:rPr lang="en-US" sz="2400" dirty="0"/>
              <a:t>OASDI actuarial </a:t>
            </a:r>
            <a:r>
              <a:rPr lang="en-US" sz="2400" dirty="0" smtClean="0"/>
              <a:t>deficit</a:t>
            </a:r>
          </a:p>
          <a:p>
            <a:pPr>
              <a:lnSpc>
                <a:spcPct val="120000"/>
              </a:lnSpc>
              <a:spcBef>
                <a:spcPts val="0"/>
              </a:spcBef>
              <a:spcAft>
                <a:spcPts val="0"/>
              </a:spcAft>
              <a:buFontTx/>
              <a:buChar char="-"/>
            </a:pPr>
            <a:endParaRPr lang="en-US" sz="2400" dirty="0" smtClean="0"/>
          </a:p>
          <a:p>
            <a:pPr marL="0" indent="0">
              <a:lnSpc>
                <a:spcPct val="120000"/>
              </a:lnSpc>
              <a:spcBef>
                <a:spcPts val="0"/>
              </a:spcBef>
              <a:spcAft>
                <a:spcPts val="0"/>
              </a:spcAft>
              <a:buNone/>
            </a:pPr>
            <a:r>
              <a:rPr lang="en-US" sz="2400" dirty="0" smtClean="0">
                <a:solidFill>
                  <a:srgbClr val="7030A0"/>
                </a:solidFill>
              </a:rPr>
              <a:t>PROPOSAL</a:t>
            </a:r>
            <a:endParaRPr lang="en-US" sz="2400" dirty="0">
              <a:solidFill>
                <a:srgbClr val="7030A0"/>
              </a:solidFill>
            </a:endParaRPr>
          </a:p>
          <a:p>
            <a:pPr>
              <a:lnSpc>
                <a:spcPct val="120000"/>
              </a:lnSpc>
              <a:spcBef>
                <a:spcPts val="0"/>
              </a:spcBef>
              <a:spcAft>
                <a:spcPts val="0"/>
              </a:spcAft>
              <a:buFontTx/>
              <a:buChar char="-"/>
            </a:pPr>
            <a:r>
              <a:rPr lang="en-US" sz="2400" dirty="0" smtClean="0">
                <a:solidFill>
                  <a:srgbClr val="7030A0"/>
                </a:solidFill>
              </a:rPr>
              <a:t>75-year solvency projected for </a:t>
            </a:r>
            <a:r>
              <a:rPr lang="en-US" sz="2400" dirty="0">
                <a:solidFill>
                  <a:srgbClr val="7030A0"/>
                </a:solidFill>
              </a:rPr>
              <a:t>OASDI program </a:t>
            </a:r>
            <a:endParaRPr lang="en-US" sz="2400" dirty="0" smtClean="0">
              <a:solidFill>
                <a:srgbClr val="7030A0"/>
              </a:solidFill>
            </a:endParaRPr>
          </a:p>
          <a:p>
            <a:pPr>
              <a:lnSpc>
                <a:spcPct val="120000"/>
              </a:lnSpc>
              <a:spcBef>
                <a:spcPts val="0"/>
              </a:spcBef>
              <a:spcAft>
                <a:spcPts val="0"/>
              </a:spcAft>
              <a:buFontTx/>
              <a:buChar char="-"/>
            </a:pPr>
            <a:r>
              <a:rPr lang="en-US" sz="2400" dirty="0" smtClean="0">
                <a:solidFill>
                  <a:srgbClr val="7030A0"/>
                </a:solidFill>
              </a:rPr>
              <a:t>100% </a:t>
            </a:r>
            <a:r>
              <a:rPr lang="en-US" sz="2400" dirty="0">
                <a:solidFill>
                  <a:srgbClr val="7030A0"/>
                </a:solidFill>
              </a:rPr>
              <a:t>of scheduled benefits </a:t>
            </a:r>
            <a:r>
              <a:rPr lang="en-US" sz="2400" dirty="0" smtClean="0">
                <a:solidFill>
                  <a:srgbClr val="7030A0"/>
                </a:solidFill>
              </a:rPr>
              <a:t>paid for </a:t>
            </a:r>
            <a:r>
              <a:rPr lang="en-US" sz="2400" dirty="0">
                <a:solidFill>
                  <a:srgbClr val="7030A0"/>
                </a:solidFill>
              </a:rPr>
              <a:t>the foreseeable </a:t>
            </a:r>
            <a:r>
              <a:rPr lang="en-US" sz="2400" dirty="0" smtClean="0">
                <a:solidFill>
                  <a:srgbClr val="7030A0"/>
                </a:solidFill>
              </a:rPr>
              <a:t>future</a:t>
            </a:r>
          </a:p>
          <a:p>
            <a:pPr>
              <a:lnSpc>
                <a:spcPct val="120000"/>
              </a:lnSpc>
              <a:spcBef>
                <a:spcPts val="0"/>
              </a:spcBef>
              <a:spcAft>
                <a:spcPts val="0"/>
              </a:spcAft>
              <a:buFontTx/>
              <a:buChar char="-"/>
            </a:pPr>
            <a:r>
              <a:rPr lang="en-US" sz="2400" dirty="0" smtClean="0">
                <a:solidFill>
                  <a:srgbClr val="7030A0"/>
                </a:solidFill>
              </a:rPr>
              <a:t>0.39% </a:t>
            </a:r>
            <a:r>
              <a:rPr lang="en-US" sz="2400" dirty="0">
                <a:solidFill>
                  <a:srgbClr val="7030A0"/>
                </a:solidFill>
              </a:rPr>
              <a:t>positive OASDI actuarial balance</a:t>
            </a:r>
          </a:p>
          <a:p>
            <a:pPr lvl="1">
              <a:lnSpc>
                <a:spcPct val="120000"/>
              </a:lnSpc>
              <a:spcBef>
                <a:spcPts val="0"/>
              </a:spcBef>
              <a:spcAft>
                <a:spcPts val="0"/>
              </a:spcAft>
            </a:pP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69E57DC2-970A-4B3E-BB1C-7A09969E49DF}" type="slidenum">
              <a:rPr lang="en-US" smtClean="0"/>
              <a:t>16</a:t>
            </a:fld>
            <a:endParaRPr lang="en-US" dirty="0"/>
          </a:p>
        </p:txBody>
      </p:sp>
    </p:spTree>
    <p:extLst>
      <p:ext uri="{BB962C8B-B14F-4D97-AF65-F5344CB8AC3E}">
        <p14:creationId xmlns:p14="http://schemas.microsoft.com/office/powerpoint/2010/main" val="252103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1446" y="685800"/>
            <a:ext cx="8881353" cy="800100"/>
          </a:xfrm>
        </p:spPr>
        <p:txBody>
          <a:bodyPr/>
          <a:lstStyle/>
          <a:p>
            <a:r>
              <a:rPr lang="en-US" dirty="0" smtClean="0"/>
              <a:t>Trust </a:t>
            </a:r>
            <a:r>
              <a:rPr lang="en-US" dirty="0"/>
              <a:t>Fund </a:t>
            </a:r>
            <a:r>
              <a:rPr lang="en-US" dirty="0" smtClean="0"/>
              <a:t>Ratio (CL vs 2100 Act) </a:t>
            </a: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a:stretch>
            <a:fillRect/>
          </a:stretch>
        </p:blipFill>
        <p:spPr>
          <a:xfrm>
            <a:off x="2091445" y="1542913"/>
            <a:ext cx="8546817" cy="4795467"/>
          </a:xfrm>
          <a:prstGeom prst="rect">
            <a:avLst/>
          </a:prstGeom>
        </p:spPr>
      </p:pic>
      <p:sp>
        <p:nvSpPr>
          <p:cNvPr id="3" name="Slide Number Placeholder 2"/>
          <p:cNvSpPr>
            <a:spLocks noGrp="1"/>
          </p:cNvSpPr>
          <p:nvPr>
            <p:ph type="sldNum" sz="quarter" idx="12"/>
          </p:nvPr>
        </p:nvSpPr>
        <p:spPr/>
        <p:txBody>
          <a:bodyPr/>
          <a:lstStyle/>
          <a:p>
            <a:fld id="{69E57DC2-970A-4B3E-BB1C-7A09969E49DF}" type="slidenum">
              <a:rPr lang="en-US" smtClean="0"/>
              <a:t>17</a:t>
            </a:fld>
            <a:endParaRPr lang="en-US" dirty="0"/>
          </a:p>
        </p:txBody>
      </p:sp>
    </p:spTree>
    <p:extLst>
      <p:ext uri="{BB962C8B-B14F-4D97-AF65-F5344CB8AC3E}">
        <p14:creationId xmlns:p14="http://schemas.microsoft.com/office/powerpoint/2010/main" val="3763176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1446" y="685800"/>
            <a:ext cx="8881353" cy="800100"/>
          </a:xfrm>
        </p:spPr>
        <p:txBody>
          <a:bodyPr/>
          <a:lstStyle/>
          <a:p>
            <a:r>
              <a:rPr lang="en-US" dirty="0"/>
              <a:t> </a:t>
            </a:r>
            <a:r>
              <a:rPr lang="en-US" i="1" dirty="0"/>
              <a:t>Social Security Reform Act of 2016 </a:t>
            </a: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04086" y="1785200"/>
            <a:ext cx="9489990" cy="4967514"/>
          </a:xfrm>
          <a:prstGeom prst="rect">
            <a:avLst/>
          </a:prstGeom>
        </p:spPr>
        <p:txBody>
          <a:bodyPr wrap="square">
            <a:spAutoFit/>
          </a:bodyPr>
          <a:lstStyle/>
          <a:p>
            <a:pPr marL="285750" indent="-285750">
              <a:lnSpc>
                <a:spcPct val="120000"/>
              </a:lnSpc>
              <a:buFont typeface="Wingdings" panose="05000000000000000000" pitchFamily="2" charset="2"/>
              <a:buChar char="§"/>
            </a:pPr>
            <a:r>
              <a:rPr lang="en-US" sz="2800" dirty="0"/>
              <a:t>Representative Sam Johnson</a:t>
            </a:r>
          </a:p>
          <a:p>
            <a:pPr marL="285750" indent="-285750">
              <a:lnSpc>
                <a:spcPct val="120000"/>
              </a:lnSpc>
              <a:buFont typeface="Wingdings" panose="05000000000000000000" pitchFamily="2" charset="2"/>
              <a:buChar char="§"/>
            </a:pPr>
            <a:r>
              <a:rPr lang="en-US" sz="2800" dirty="0"/>
              <a:t>I</a:t>
            </a:r>
            <a:r>
              <a:rPr lang="en-US" sz="2800" dirty="0" smtClean="0"/>
              <a:t>ntroduced </a:t>
            </a:r>
            <a:r>
              <a:rPr lang="en-US" sz="2800" dirty="0"/>
              <a:t>on </a:t>
            </a:r>
            <a:r>
              <a:rPr lang="en-US" sz="2800" dirty="0" smtClean="0"/>
              <a:t>December 8, 2016</a:t>
            </a:r>
          </a:p>
          <a:p>
            <a:pPr marL="285750" indent="-285750">
              <a:lnSpc>
                <a:spcPct val="120000"/>
              </a:lnSpc>
              <a:buFont typeface="Wingdings" panose="05000000000000000000" pitchFamily="2" charset="2"/>
              <a:buChar char="§"/>
            </a:pPr>
            <a:endParaRPr lang="en-US" sz="2800" dirty="0"/>
          </a:p>
          <a:p>
            <a:pPr marL="285750" indent="-285750">
              <a:lnSpc>
                <a:spcPct val="120000"/>
              </a:lnSpc>
              <a:buFont typeface="Wingdings" panose="05000000000000000000" pitchFamily="2" charset="2"/>
              <a:buChar char="§"/>
            </a:pPr>
            <a:r>
              <a:rPr lang="en-US" sz="2800" dirty="0"/>
              <a:t>Committee on Ways and </a:t>
            </a:r>
            <a:r>
              <a:rPr lang="en-US" sz="2800" dirty="0" smtClean="0"/>
              <a:t>Means</a:t>
            </a:r>
          </a:p>
          <a:p>
            <a:pPr marL="914400" lvl="1" indent="-457200">
              <a:lnSpc>
                <a:spcPct val="120000"/>
              </a:lnSpc>
              <a:buFont typeface="Wingdings" panose="05000000000000000000" pitchFamily="2" charset="2"/>
              <a:buChar char="ü"/>
            </a:pPr>
            <a:r>
              <a:rPr lang="en-US" sz="2800" dirty="0"/>
              <a:t>75-year solvency</a:t>
            </a:r>
          </a:p>
          <a:p>
            <a:pPr marL="914400" lvl="1" indent="-457200">
              <a:lnSpc>
                <a:spcPct val="120000"/>
              </a:lnSpc>
              <a:buFont typeface="Wingdings" panose="05000000000000000000" pitchFamily="2" charset="2"/>
              <a:buChar char="ü"/>
            </a:pPr>
            <a:r>
              <a:rPr lang="en-US" sz="2800" dirty="0"/>
              <a:t>Benefit cuts </a:t>
            </a:r>
            <a:r>
              <a:rPr lang="en-US" sz="2800" dirty="0" smtClean="0"/>
              <a:t>rather </a:t>
            </a:r>
            <a:r>
              <a:rPr lang="en-US" sz="2800" dirty="0"/>
              <a:t>than revenue increases</a:t>
            </a:r>
          </a:p>
          <a:p>
            <a:pPr marL="1371600" lvl="2" indent="-457200">
              <a:lnSpc>
                <a:spcPct val="120000"/>
              </a:lnSpc>
              <a:buFont typeface="Arial" panose="020B0604020202020204" pitchFamily="34" charset="0"/>
              <a:buChar char="•"/>
            </a:pPr>
            <a:r>
              <a:rPr lang="en-US" sz="2000" i="1" dirty="0" smtClean="0">
                <a:solidFill>
                  <a:srgbClr val="7030A0"/>
                </a:solidFill>
              </a:rPr>
              <a:t>Changes </a:t>
            </a:r>
            <a:r>
              <a:rPr lang="en-US" sz="2000" i="1" dirty="0">
                <a:solidFill>
                  <a:srgbClr val="7030A0"/>
                </a:solidFill>
              </a:rPr>
              <a:t>in the benefit formula</a:t>
            </a:r>
          </a:p>
          <a:p>
            <a:pPr marL="1371600" lvl="2" indent="-457200">
              <a:lnSpc>
                <a:spcPct val="120000"/>
              </a:lnSpc>
              <a:buFont typeface="Arial" panose="020B0604020202020204" pitchFamily="34" charset="0"/>
              <a:buChar char="•"/>
            </a:pPr>
            <a:r>
              <a:rPr lang="en-US" sz="2000" i="1" dirty="0">
                <a:solidFill>
                  <a:srgbClr val="7030A0"/>
                </a:solidFill>
              </a:rPr>
              <a:t>Expand benefits for long term low-wage earners</a:t>
            </a:r>
          </a:p>
          <a:p>
            <a:pPr marL="1371600" lvl="2" indent="-457200">
              <a:lnSpc>
                <a:spcPct val="120000"/>
              </a:lnSpc>
              <a:buFont typeface="Arial" panose="020B0604020202020204" pitchFamily="34" charset="0"/>
              <a:buChar char="•"/>
            </a:pPr>
            <a:r>
              <a:rPr lang="en-US" sz="2000" i="1" dirty="0" smtClean="0">
                <a:solidFill>
                  <a:srgbClr val="7030A0"/>
                </a:solidFill>
              </a:rPr>
              <a:t>Reduction </a:t>
            </a:r>
            <a:r>
              <a:rPr lang="en-US" sz="2000" i="1" dirty="0">
                <a:solidFill>
                  <a:srgbClr val="7030A0"/>
                </a:solidFill>
              </a:rPr>
              <a:t>or elimination of COLA for all beneficiaries</a:t>
            </a:r>
          </a:p>
          <a:p>
            <a:pPr marL="1371600" lvl="2" indent="-457200">
              <a:lnSpc>
                <a:spcPct val="120000"/>
              </a:lnSpc>
              <a:buFont typeface="Arial" panose="020B0604020202020204" pitchFamily="34" charset="0"/>
              <a:buChar char="•"/>
            </a:pPr>
            <a:r>
              <a:rPr lang="en-US" sz="2000" i="1" dirty="0" smtClean="0">
                <a:solidFill>
                  <a:srgbClr val="7030A0"/>
                </a:solidFill>
              </a:rPr>
              <a:t>Eventually </a:t>
            </a:r>
            <a:r>
              <a:rPr lang="en-US" sz="2000" i="1" dirty="0">
                <a:solidFill>
                  <a:srgbClr val="7030A0"/>
                </a:solidFill>
              </a:rPr>
              <a:t>eliminate income taxation of Social Security benefits</a:t>
            </a:r>
          </a:p>
          <a:p>
            <a:pPr lvl="1">
              <a:lnSpc>
                <a:spcPct val="120000"/>
              </a:lnSpc>
            </a:pPr>
            <a:endParaRPr lang="en-US" sz="1400" dirty="0">
              <a:solidFill>
                <a:srgbClr val="7030A0"/>
              </a:solidFill>
            </a:endParaRPr>
          </a:p>
        </p:txBody>
      </p:sp>
      <p:pic>
        <p:nvPicPr>
          <p:cNvPr id="7" name="Picture 6"/>
          <p:cNvPicPr>
            <a:picLocks noChangeAspect="1"/>
          </p:cNvPicPr>
          <p:nvPr/>
        </p:nvPicPr>
        <p:blipFill>
          <a:blip r:embed="rId4"/>
          <a:stretch>
            <a:fillRect/>
          </a:stretch>
        </p:blipFill>
        <p:spPr>
          <a:xfrm>
            <a:off x="8390240" y="1485900"/>
            <a:ext cx="2669058" cy="2032696"/>
          </a:xfrm>
          <a:prstGeom prst="rect">
            <a:avLst/>
          </a:prstGeom>
        </p:spPr>
      </p:pic>
      <p:sp>
        <p:nvSpPr>
          <p:cNvPr id="5" name="Slide Number Placeholder 4"/>
          <p:cNvSpPr>
            <a:spLocks noGrp="1"/>
          </p:cNvSpPr>
          <p:nvPr>
            <p:ph type="sldNum" sz="quarter" idx="12"/>
          </p:nvPr>
        </p:nvSpPr>
        <p:spPr/>
        <p:txBody>
          <a:bodyPr/>
          <a:lstStyle/>
          <a:p>
            <a:fld id="{69E57DC2-970A-4B3E-BB1C-7A09969E49DF}" type="slidenum">
              <a:rPr lang="en-US" smtClean="0"/>
              <a:t>18</a:t>
            </a:fld>
            <a:endParaRPr lang="en-US" dirty="0"/>
          </a:p>
        </p:txBody>
      </p:sp>
    </p:spTree>
    <p:extLst>
      <p:ext uri="{BB962C8B-B14F-4D97-AF65-F5344CB8AC3E}">
        <p14:creationId xmlns:p14="http://schemas.microsoft.com/office/powerpoint/2010/main" val="794400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1446" y="685800"/>
            <a:ext cx="8881353" cy="800100"/>
          </a:xfrm>
        </p:spPr>
        <p:txBody>
          <a:bodyPr/>
          <a:lstStyle/>
          <a:p>
            <a:r>
              <a:rPr lang="en-US" dirty="0" smtClean="0"/>
              <a:t>Sam Johnson Bill</a:t>
            </a: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rotWithShape="1">
          <a:blip r:embed="rId4"/>
          <a:srcRect l="25054" t="27295" r="35590" b="16725"/>
          <a:stretch/>
        </p:blipFill>
        <p:spPr>
          <a:xfrm>
            <a:off x="1931019" y="1381709"/>
            <a:ext cx="8238592" cy="5343555"/>
          </a:xfrm>
          <a:prstGeom prst="rect">
            <a:avLst/>
          </a:prstGeom>
        </p:spPr>
      </p:pic>
      <p:sp>
        <p:nvSpPr>
          <p:cNvPr id="3" name="Slide Number Placeholder 2"/>
          <p:cNvSpPr>
            <a:spLocks noGrp="1"/>
          </p:cNvSpPr>
          <p:nvPr>
            <p:ph type="sldNum" sz="quarter" idx="12"/>
          </p:nvPr>
        </p:nvSpPr>
        <p:spPr/>
        <p:txBody>
          <a:bodyPr/>
          <a:lstStyle/>
          <a:p>
            <a:fld id="{69E57DC2-970A-4B3E-BB1C-7A09969E49DF}" type="slidenum">
              <a:rPr lang="en-US" smtClean="0"/>
              <a:t>19</a:t>
            </a:fld>
            <a:endParaRPr lang="en-US" dirty="0"/>
          </a:p>
        </p:txBody>
      </p:sp>
    </p:spTree>
    <p:extLst>
      <p:ext uri="{BB962C8B-B14F-4D97-AF65-F5344CB8AC3E}">
        <p14:creationId xmlns:p14="http://schemas.microsoft.com/office/powerpoint/2010/main" val="3499474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rgbClr val="1C4576"/>
            </a:gs>
            <a:gs pos="88000">
              <a:schemeClr val="bg1"/>
            </a:gs>
            <a:gs pos="53000">
              <a:schemeClr val="accent5">
                <a:lumMod val="0"/>
                <a:lumOff val="100000"/>
              </a:schemeClr>
            </a:gs>
            <a:gs pos="96000">
              <a:srgbClr val="1C4576"/>
            </a:gs>
          </a:gsLst>
          <a:lin ang="600000" scaled="0"/>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680119" y="2493819"/>
            <a:ext cx="5511881" cy="2244435"/>
          </a:xfrm>
        </p:spPr>
        <p:txBody>
          <a:bodyPr>
            <a:noAutofit/>
          </a:bodyPr>
          <a:lstStyle/>
          <a:p>
            <a:r>
              <a:rPr lang="en-US" sz="4400" b="1" dirty="0" smtClean="0"/>
              <a:t>Daniel Nickerson</a:t>
            </a:r>
            <a:br>
              <a:rPr lang="en-US" sz="4400" b="1" dirty="0" smtClean="0"/>
            </a:br>
            <a:r>
              <a:rPr lang="en-US" sz="4400" b="1" dirty="0" smtClean="0"/>
              <a:t/>
            </a:r>
            <a:br>
              <a:rPr lang="en-US" sz="4400" b="1" dirty="0" smtClean="0"/>
            </a:br>
            <a:r>
              <a:rPr lang="en-US" sz="2800" u="sng" dirty="0" smtClean="0"/>
              <a:t>daniel.e.nickerson@ssa.gov</a:t>
            </a:r>
            <a:endParaRPr lang="en-US" sz="2800" dirty="0"/>
          </a:p>
        </p:txBody>
      </p:sp>
      <p:sp>
        <p:nvSpPr>
          <p:cNvPr id="6" name="Text Placeholder 5"/>
          <p:cNvSpPr>
            <a:spLocks noGrp="1"/>
          </p:cNvSpPr>
          <p:nvPr>
            <p:ph type="body" sz="half" idx="2"/>
          </p:nvPr>
        </p:nvSpPr>
        <p:spPr>
          <a:xfrm>
            <a:off x="405574" y="1745672"/>
            <a:ext cx="4605251" cy="2992582"/>
          </a:xfrm>
        </p:spPr>
        <p:txBody>
          <a:bodyPr>
            <a:normAutofit/>
          </a:bodyPr>
          <a:lstStyle/>
          <a:p>
            <a:pPr algn="ctr">
              <a:lnSpc>
                <a:spcPct val="100000"/>
              </a:lnSpc>
              <a:spcAft>
                <a:spcPts val="0"/>
              </a:spcAft>
            </a:pPr>
            <a:r>
              <a:rPr lang="en-US" sz="5400" b="1" dirty="0" smtClean="0">
                <a:solidFill>
                  <a:schemeClr val="bg1"/>
                </a:solidFill>
              </a:rPr>
              <a:t>Provisions to Change Social Security</a:t>
            </a:r>
            <a:endParaRPr lang="en-US" sz="5400" b="1" dirty="0" smtClean="0">
              <a:solidFill>
                <a:schemeClr val="bg1"/>
              </a:solidFill>
            </a:endParaRPr>
          </a:p>
          <a:p>
            <a:pPr algn="ctr">
              <a:lnSpc>
                <a:spcPct val="100000"/>
              </a:lnSpc>
              <a:spcAft>
                <a:spcPts val="0"/>
              </a:spcAft>
            </a:pPr>
            <a:endParaRPr lang="en-US" sz="5400" b="1" dirty="0" smtClean="0">
              <a:solidFill>
                <a:schemeClr val="bg1"/>
              </a:solidFill>
            </a:endParaRPr>
          </a:p>
        </p:txBody>
      </p:sp>
      <p:sp>
        <p:nvSpPr>
          <p:cNvPr id="2" name="Slide Number Placeholder 1"/>
          <p:cNvSpPr>
            <a:spLocks noGrp="1"/>
          </p:cNvSpPr>
          <p:nvPr>
            <p:ph type="sldNum" sz="quarter" idx="12"/>
          </p:nvPr>
        </p:nvSpPr>
        <p:spPr/>
        <p:txBody>
          <a:bodyPr/>
          <a:lstStyle/>
          <a:p>
            <a:fld id="{69E57DC2-970A-4B3E-BB1C-7A09969E49DF}" type="slidenum">
              <a:rPr lang="en-US" smtClean="0"/>
              <a:pPr/>
              <a:t>2</a:t>
            </a:fld>
            <a:endParaRPr lang="en-US" dirty="0"/>
          </a:p>
        </p:txBody>
      </p:sp>
      <p:pic>
        <p:nvPicPr>
          <p:cNvPr id="10" name="Picture Placeholder 9"/>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668" t="-295" r="-1603" b="-11007"/>
          <a:stretch/>
        </p:blipFill>
        <p:spPr>
          <a:xfrm>
            <a:off x="6152826" y="5776706"/>
            <a:ext cx="4386021" cy="1081294"/>
          </a:xfrm>
        </p:spPr>
      </p:pic>
    </p:spTree>
    <p:extLst>
      <p:ext uri="{BB962C8B-B14F-4D97-AF65-F5344CB8AC3E}">
        <p14:creationId xmlns:p14="http://schemas.microsoft.com/office/powerpoint/2010/main" val="1704088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1446" y="685800"/>
            <a:ext cx="8881353" cy="800100"/>
          </a:xfrm>
        </p:spPr>
        <p:txBody>
          <a:bodyPr/>
          <a:lstStyle/>
          <a:p>
            <a:r>
              <a:rPr lang="en-US" dirty="0" smtClean="0"/>
              <a:t>Sam Johnson Bill</a:t>
            </a: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rotWithShape="1">
          <a:blip r:embed="rId4"/>
          <a:srcRect l="25053" t="29380" r="35753" b="18214"/>
          <a:stretch/>
        </p:blipFill>
        <p:spPr>
          <a:xfrm>
            <a:off x="1533832" y="1386348"/>
            <a:ext cx="9018838" cy="5191433"/>
          </a:xfrm>
          <a:prstGeom prst="rect">
            <a:avLst/>
          </a:prstGeom>
        </p:spPr>
      </p:pic>
      <p:sp>
        <p:nvSpPr>
          <p:cNvPr id="5" name="Slide Number Placeholder 4"/>
          <p:cNvSpPr>
            <a:spLocks noGrp="1"/>
          </p:cNvSpPr>
          <p:nvPr>
            <p:ph type="sldNum" sz="quarter" idx="12"/>
          </p:nvPr>
        </p:nvSpPr>
        <p:spPr/>
        <p:txBody>
          <a:bodyPr/>
          <a:lstStyle/>
          <a:p>
            <a:fld id="{69E57DC2-970A-4B3E-BB1C-7A09969E49DF}" type="slidenum">
              <a:rPr lang="en-US" smtClean="0"/>
              <a:t>20</a:t>
            </a:fld>
            <a:endParaRPr lang="en-US" dirty="0"/>
          </a:p>
        </p:txBody>
      </p:sp>
    </p:spTree>
    <p:extLst>
      <p:ext uri="{BB962C8B-B14F-4D97-AF65-F5344CB8AC3E}">
        <p14:creationId xmlns:p14="http://schemas.microsoft.com/office/powerpoint/2010/main" val="587434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rgbClr val="1C4576"/>
            </a:gs>
            <a:gs pos="88000">
              <a:schemeClr val="bg1"/>
            </a:gs>
            <a:gs pos="53000">
              <a:schemeClr val="accent5">
                <a:lumMod val="0"/>
                <a:lumOff val="100000"/>
              </a:schemeClr>
            </a:gs>
            <a:gs pos="96000">
              <a:srgbClr val="1C4576"/>
            </a:gs>
          </a:gsLst>
          <a:lin ang="600000" scaled="0"/>
          <a:tileRect/>
        </a:grad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57447" y="997527"/>
            <a:ext cx="4605251" cy="5223391"/>
          </a:xfrm>
        </p:spPr>
        <p:txBody>
          <a:bodyPr>
            <a:normAutofit/>
          </a:bodyPr>
          <a:lstStyle/>
          <a:p>
            <a:pPr algn="ctr">
              <a:lnSpc>
                <a:spcPct val="100000"/>
              </a:lnSpc>
              <a:spcAft>
                <a:spcPts val="0"/>
              </a:spcAft>
            </a:pPr>
            <a:r>
              <a:rPr lang="en-US" sz="5400" b="1" dirty="0" smtClean="0">
                <a:solidFill>
                  <a:schemeClr val="bg1"/>
                </a:solidFill>
              </a:rPr>
              <a:t>BENEFIT</a:t>
            </a:r>
          </a:p>
          <a:p>
            <a:pPr algn="ctr">
              <a:lnSpc>
                <a:spcPct val="100000"/>
              </a:lnSpc>
              <a:spcAft>
                <a:spcPts val="0"/>
              </a:spcAft>
            </a:pPr>
            <a:r>
              <a:rPr lang="en-US" sz="5400" b="1" dirty="0" smtClean="0">
                <a:solidFill>
                  <a:schemeClr val="bg1"/>
                </a:solidFill>
              </a:rPr>
              <a:t>TABLES</a:t>
            </a:r>
          </a:p>
          <a:p>
            <a:pPr algn="ctr">
              <a:lnSpc>
                <a:spcPct val="100000"/>
              </a:lnSpc>
              <a:spcAft>
                <a:spcPts val="0"/>
              </a:spcAft>
            </a:pPr>
            <a:endParaRPr lang="en-US" sz="5400" b="1" dirty="0" smtClean="0">
              <a:solidFill>
                <a:schemeClr val="bg1"/>
              </a:solidFill>
            </a:endParaRPr>
          </a:p>
        </p:txBody>
      </p:sp>
      <p:pic>
        <p:nvPicPr>
          <p:cNvPr id="9" name="Picture Placeholder 8"/>
          <p:cNvPicPr>
            <a:picLocks noGrp="1" noChangeAspect="1"/>
          </p:cNvPicPr>
          <p:nvPr>
            <p:ph type="pic" idx="1"/>
          </p:nvPr>
        </p:nvPicPr>
        <p:blipFill rotWithShape="1">
          <a:blip r:embed="rId3"/>
          <a:srcRect l="4040" t="20529" r="4127" b="62602"/>
          <a:stretch/>
        </p:blipFill>
        <p:spPr>
          <a:xfrm>
            <a:off x="6259178" y="5403273"/>
            <a:ext cx="4331237" cy="8502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Slide Number Placeholder 1"/>
          <p:cNvSpPr>
            <a:spLocks noGrp="1"/>
          </p:cNvSpPr>
          <p:nvPr>
            <p:ph type="sldNum" sz="quarter" idx="12"/>
          </p:nvPr>
        </p:nvSpPr>
        <p:spPr/>
        <p:txBody>
          <a:bodyPr/>
          <a:lstStyle/>
          <a:p>
            <a:fld id="{69E57DC2-970A-4B3E-BB1C-7A09969E49DF}" type="slidenum">
              <a:rPr lang="en-US" smtClean="0"/>
              <a:pPr/>
              <a:t>21</a:t>
            </a:fld>
            <a:endParaRPr lang="en-US" dirty="0"/>
          </a:p>
        </p:txBody>
      </p:sp>
      <p:sp>
        <p:nvSpPr>
          <p:cNvPr id="12" name="Title 3"/>
          <p:cNvSpPr txBox="1">
            <a:spLocks/>
          </p:cNvSpPr>
          <p:nvPr/>
        </p:nvSpPr>
        <p:spPr>
          <a:xfrm>
            <a:off x="6441927" y="2362181"/>
            <a:ext cx="5037505" cy="2176568"/>
          </a:xfrm>
          <a:prstGeom prst="rect">
            <a:avLst/>
          </a:prstGeom>
        </p:spPr>
        <p:txBody>
          <a:bodyPr vert="horz" lIns="91440" tIns="45720" rIns="91440" bIns="45720" rtlCol="0" anchor="t">
            <a:no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pPr algn="ctr"/>
            <a:r>
              <a:rPr lang="en-US" sz="4400" b="1" dirty="0" smtClean="0"/>
              <a:t>Katie </a:t>
            </a:r>
          </a:p>
          <a:p>
            <a:pPr algn="ctr"/>
            <a:r>
              <a:rPr lang="en-US" sz="4400" b="1" dirty="0" smtClean="0"/>
              <a:t>Sutton</a:t>
            </a:r>
          </a:p>
          <a:p>
            <a:pPr algn="ctr"/>
            <a:endParaRPr lang="en-US" sz="4400" b="1" dirty="0" smtClean="0"/>
          </a:p>
          <a:p>
            <a:pPr algn="ctr"/>
            <a:r>
              <a:rPr lang="en-US" sz="3600" u="sng" dirty="0" smtClean="0"/>
              <a:t>katie.sutton@ssa.gov</a:t>
            </a:r>
            <a:endParaRPr lang="en-US" sz="3600" u="sng" dirty="0"/>
          </a:p>
        </p:txBody>
      </p:sp>
    </p:spTree>
    <p:extLst>
      <p:ext uri="{BB962C8B-B14F-4D97-AF65-F5344CB8AC3E}">
        <p14:creationId xmlns:p14="http://schemas.microsoft.com/office/powerpoint/2010/main" val="1031912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1446" y="685800"/>
            <a:ext cx="8881353" cy="800100"/>
          </a:xfrm>
        </p:spPr>
        <p:txBody>
          <a:bodyPr>
            <a:normAutofit/>
          </a:bodyPr>
          <a:lstStyle/>
          <a:p>
            <a:endParaRPr lang="en-US" dirty="0"/>
          </a:p>
        </p:txBody>
      </p:sp>
      <p:sp>
        <p:nvSpPr>
          <p:cNvPr id="3" name="Content Placeholder 2"/>
          <p:cNvSpPr>
            <a:spLocks noGrp="1"/>
          </p:cNvSpPr>
          <p:nvPr>
            <p:ph idx="1"/>
          </p:nvPr>
        </p:nvSpPr>
        <p:spPr>
          <a:xfrm>
            <a:off x="1468878" y="1628776"/>
            <a:ext cx="9936184" cy="5080368"/>
          </a:xfrm>
        </p:spPr>
        <p:txBody>
          <a:bodyPr>
            <a:normAutofit/>
          </a:bodyPr>
          <a:lstStyle/>
          <a:p>
            <a:pPr marL="1444752" lvl="3" indent="0">
              <a:lnSpc>
                <a:spcPct val="100000"/>
              </a:lnSpc>
              <a:spcBef>
                <a:spcPts val="0"/>
              </a:spcBef>
              <a:spcAft>
                <a:spcPts val="0"/>
              </a:spcAft>
              <a:buNone/>
            </a:pPr>
            <a:endParaRPr lang="en-US" sz="2200" dirty="0" smtClean="0"/>
          </a:p>
          <a:p>
            <a:pPr marL="0" indent="0">
              <a:lnSpc>
                <a:spcPct val="100000"/>
              </a:lnSpc>
              <a:spcBef>
                <a:spcPts val="0"/>
              </a:spcBef>
              <a:spcAft>
                <a:spcPts val="0"/>
              </a:spcAft>
              <a:buNone/>
            </a:pPr>
            <a:endParaRPr lang="en-US" sz="2600" dirty="0" smtClean="0"/>
          </a:p>
          <a:p>
            <a:pPr lvl="1">
              <a:lnSpc>
                <a:spcPct val="120000"/>
              </a:lnSpc>
              <a:spcBef>
                <a:spcPts val="0"/>
              </a:spcBef>
              <a:spcAft>
                <a:spcPts val="0"/>
              </a:spcAft>
            </a:pP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69E57DC2-970A-4B3E-BB1C-7A09969E49DF}" type="slidenum">
              <a:rPr lang="en-US" smtClean="0"/>
              <a:t>22</a:t>
            </a:fld>
            <a:endParaRPr lang="en-US" dirty="0"/>
          </a:p>
        </p:txBody>
      </p:sp>
    </p:spTree>
    <p:extLst>
      <p:ext uri="{BB962C8B-B14F-4D97-AF65-F5344CB8AC3E}">
        <p14:creationId xmlns:p14="http://schemas.microsoft.com/office/powerpoint/2010/main" val="2269508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1446" y="685800"/>
            <a:ext cx="8881353" cy="800100"/>
          </a:xfrm>
        </p:spPr>
        <p:txBody>
          <a:bodyPr>
            <a:normAutofit/>
          </a:bodyPr>
          <a:lstStyle/>
          <a:p>
            <a:endParaRPr lang="en-US" dirty="0"/>
          </a:p>
        </p:txBody>
      </p:sp>
      <p:sp>
        <p:nvSpPr>
          <p:cNvPr id="3" name="Content Placeholder 2"/>
          <p:cNvSpPr>
            <a:spLocks noGrp="1"/>
          </p:cNvSpPr>
          <p:nvPr>
            <p:ph idx="1"/>
          </p:nvPr>
        </p:nvSpPr>
        <p:spPr>
          <a:xfrm>
            <a:off x="1468878" y="1628776"/>
            <a:ext cx="9936184" cy="5080368"/>
          </a:xfrm>
        </p:spPr>
        <p:txBody>
          <a:bodyPr>
            <a:normAutofit/>
          </a:bodyPr>
          <a:lstStyle/>
          <a:p>
            <a:pPr marL="1444752" lvl="3" indent="0">
              <a:lnSpc>
                <a:spcPct val="100000"/>
              </a:lnSpc>
              <a:spcBef>
                <a:spcPts val="0"/>
              </a:spcBef>
              <a:spcAft>
                <a:spcPts val="0"/>
              </a:spcAft>
              <a:buNone/>
            </a:pPr>
            <a:endParaRPr lang="en-US" sz="2200" dirty="0" smtClean="0"/>
          </a:p>
          <a:p>
            <a:pPr marL="0" indent="0">
              <a:lnSpc>
                <a:spcPct val="100000"/>
              </a:lnSpc>
              <a:spcBef>
                <a:spcPts val="0"/>
              </a:spcBef>
              <a:spcAft>
                <a:spcPts val="0"/>
              </a:spcAft>
              <a:buNone/>
            </a:pPr>
            <a:endParaRPr lang="en-US" sz="2600" dirty="0" smtClean="0"/>
          </a:p>
          <a:p>
            <a:pPr lvl="1">
              <a:lnSpc>
                <a:spcPct val="120000"/>
              </a:lnSpc>
              <a:spcBef>
                <a:spcPts val="0"/>
              </a:spcBef>
              <a:spcAft>
                <a:spcPts val="0"/>
              </a:spcAft>
            </a:pP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69E57DC2-970A-4B3E-BB1C-7A09969E49DF}" type="slidenum">
              <a:rPr lang="en-US" smtClean="0"/>
              <a:t>23</a:t>
            </a:fld>
            <a:endParaRPr lang="en-US" dirty="0"/>
          </a:p>
        </p:txBody>
      </p:sp>
    </p:spTree>
    <p:extLst>
      <p:ext uri="{BB962C8B-B14F-4D97-AF65-F5344CB8AC3E}">
        <p14:creationId xmlns:p14="http://schemas.microsoft.com/office/powerpoint/2010/main" val="732782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1446" y="685800"/>
            <a:ext cx="8881353" cy="800100"/>
          </a:xfrm>
        </p:spPr>
        <p:txBody>
          <a:bodyPr>
            <a:normAutofit/>
          </a:bodyPr>
          <a:lstStyle/>
          <a:p>
            <a:endParaRPr lang="en-US" dirty="0"/>
          </a:p>
        </p:txBody>
      </p:sp>
      <p:sp>
        <p:nvSpPr>
          <p:cNvPr id="3" name="Content Placeholder 2"/>
          <p:cNvSpPr>
            <a:spLocks noGrp="1"/>
          </p:cNvSpPr>
          <p:nvPr>
            <p:ph idx="1"/>
          </p:nvPr>
        </p:nvSpPr>
        <p:spPr>
          <a:xfrm>
            <a:off x="1468878" y="1628776"/>
            <a:ext cx="9936184" cy="5080368"/>
          </a:xfrm>
        </p:spPr>
        <p:txBody>
          <a:bodyPr>
            <a:normAutofit/>
          </a:bodyPr>
          <a:lstStyle/>
          <a:p>
            <a:pPr marL="1444752" lvl="3" indent="0">
              <a:lnSpc>
                <a:spcPct val="100000"/>
              </a:lnSpc>
              <a:spcBef>
                <a:spcPts val="0"/>
              </a:spcBef>
              <a:spcAft>
                <a:spcPts val="0"/>
              </a:spcAft>
              <a:buNone/>
            </a:pPr>
            <a:endParaRPr lang="en-US" sz="2200" dirty="0" smtClean="0"/>
          </a:p>
          <a:p>
            <a:pPr marL="0" indent="0">
              <a:lnSpc>
                <a:spcPct val="100000"/>
              </a:lnSpc>
              <a:spcBef>
                <a:spcPts val="0"/>
              </a:spcBef>
              <a:spcAft>
                <a:spcPts val="0"/>
              </a:spcAft>
              <a:buNone/>
            </a:pPr>
            <a:endParaRPr lang="en-US" sz="2600" dirty="0" smtClean="0"/>
          </a:p>
          <a:p>
            <a:pPr lvl="1">
              <a:lnSpc>
                <a:spcPct val="120000"/>
              </a:lnSpc>
              <a:spcBef>
                <a:spcPts val="0"/>
              </a:spcBef>
              <a:spcAft>
                <a:spcPts val="0"/>
              </a:spcAft>
            </a:pP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69E57DC2-970A-4B3E-BB1C-7A09969E49DF}" type="slidenum">
              <a:rPr lang="en-US" smtClean="0"/>
              <a:t>24</a:t>
            </a:fld>
            <a:endParaRPr lang="en-US" dirty="0"/>
          </a:p>
        </p:txBody>
      </p:sp>
    </p:spTree>
    <p:extLst>
      <p:ext uri="{BB962C8B-B14F-4D97-AF65-F5344CB8AC3E}">
        <p14:creationId xmlns:p14="http://schemas.microsoft.com/office/powerpoint/2010/main" val="2861301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1446" y="685800"/>
            <a:ext cx="8881353" cy="800100"/>
          </a:xfrm>
        </p:spPr>
        <p:txBody>
          <a:bodyPr>
            <a:normAutofit/>
          </a:bodyPr>
          <a:lstStyle/>
          <a:p>
            <a:r>
              <a:rPr lang="en-US" dirty="0" smtClean="0"/>
              <a:t>2019 Trustees Report Highlights</a:t>
            </a:r>
            <a:endParaRPr lang="en-US" dirty="0"/>
          </a:p>
        </p:txBody>
      </p:sp>
      <p:sp>
        <p:nvSpPr>
          <p:cNvPr id="3" name="Content Placeholder 2"/>
          <p:cNvSpPr>
            <a:spLocks noGrp="1"/>
          </p:cNvSpPr>
          <p:nvPr>
            <p:ph idx="1"/>
          </p:nvPr>
        </p:nvSpPr>
        <p:spPr>
          <a:xfrm>
            <a:off x="1468878" y="1628776"/>
            <a:ext cx="9936184" cy="5080368"/>
          </a:xfrm>
        </p:spPr>
        <p:txBody>
          <a:bodyPr>
            <a:normAutofit/>
          </a:bodyPr>
          <a:lstStyle/>
          <a:p>
            <a:pPr marL="1444752" lvl="3" indent="0">
              <a:lnSpc>
                <a:spcPct val="100000"/>
              </a:lnSpc>
              <a:spcBef>
                <a:spcPts val="0"/>
              </a:spcBef>
              <a:spcAft>
                <a:spcPts val="0"/>
              </a:spcAft>
              <a:buNone/>
            </a:pPr>
            <a:endParaRPr lang="en-US" sz="2200" dirty="0" smtClean="0"/>
          </a:p>
          <a:p>
            <a:pPr>
              <a:lnSpc>
                <a:spcPct val="100000"/>
              </a:lnSpc>
              <a:spcBef>
                <a:spcPts val="0"/>
              </a:spcBef>
              <a:spcAft>
                <a:spcPts val="0"/>
              </a:spcAft>
            </a:pPr>
            <a:r>
              <a:rPr lang="en-US" sz="2600" dirty="0" smtClean="0"/>
              <a:t>The OASI fund alone is projected to be depleted in 2034</a:t>
            </a:r>
          </a:p>
          <a:p>
            <a:pPr>
              <a:lnSpc>
                <a:spcPct val="100000"/>
              </a:lnSpc>
              <a:spcBef>
                <a:spcPts val="0"/>
              </a:spcBef>
              <a:spcAft>
                <a:spcPts val="0"/>
              </a:spcAft>
            </a:pPr>
            <a:r>
              <a:rPr lang="en-US" sz="2600" dirty="0" smtClean="0"/>
              <a:t>The DI </a:t>
            </a:r>
            <a:r>
              <a:rPr lang="en-US" sz="2600" dirty="0"/>
              <a:t>fund alone is projected to be depleted in </a:t>
            </a:r>
            <a:r>
              <a:rPr lang="en-US" sz="2600" dirty="0" smtClean="0"/>
              <a:t>2052</a:t>
            </a:r>
            <a:endParaRPr lang="en-US" sz="2600" dirty="0"/>
          </a:p>
          <a:p>
            <a:pPr>
              <a:lnSpc>
                <a:spcPct val="100000"/>
              </a:lnSpc>
              <a:spcBef>
                <a:spcPts val="0"/>
              </a:spcBef>
              <a:spcAft>
                <a:spcPts val="0"/>
              </a:spcAft>
            </a:pPr>
            <a:r>
              <a:rPr lang="en-US" sz="2600" dirty="0" smtClean="0"/>
              <a:t>The </a:t>
            </a:r>
            <a:r>
              <a:rPr lang="en-US" sz="2600" i="1" dirty="0" smtClean="0"/>
              <a:t>hypothetical</a:t>
            </a:r>
            <a:r>
              <a:rPr lang="en-US" sz="2600" dirty="0" smtClean="0"/>
              <a:t> combined OASDI fund is projected to be depleted in 2035</a:t>
            </a:r>
          </a:p>
          <a:p>
            <a:pPr>
              <a:lnSpc>
                <a:spcPct val="100000"/>
              </a:lnSpc>
              <a:spcBef>
                <a:spcPts val="0"/>
              </a:spcBef>
              <a:spcAft>
                <a:spcPts val="0"/>
              </a:spcAft>
            </a:pPr>
            <a:r>
              <a:rPr lang="en-US" sz="2600" dirty="0" smtClean="0"/>
              <a:t>As of December 31, 2018, the trust funds hold about $2.89 trillion in asset reserves</a:t>
            </a:r>
          </a:p>
          <a:p>
            <a:pPr>
              <a:lnSpc>
                <a:spcPct val="100000"/>
              </a:lnSpc>
              <a:spcBef>
                <a:spcPts val="0"/>
              </a:spcBef>
              <a:spcAft>
                <a:spcPts val="0"/>
              </a:spcAft>
            </a:pPr>
            <a:r>
              <a:rPr lang="en-US" sz="2600" dirty="0" smtClean="0"/>
              <a:t>The OASDI Summarized 75-year actuarial </a:t>
            </a:r>
            <a:r>
              <a:rPr lang="en-US" sz="2600" dirty="0" smtClean="0"/>
              <a:t>deficit </a:t>
            </a:r>
            <a:r>
              <a:rPr lang="en-US" sz="2600" dirty="0" smtClean="0"/>
              <a:t>is 2.78% of payroll</a:t>
            </a:r>
          </a:p>
          <a:p>
            <a:pPr>
              <a:lnSpc>
                <a:spcPct val="100000"/>
              </a:lnSpc>
              <a:spcBef>
                <a:spcPts val="0"/>
              </a:spcBef>
              <a:spcAft>
                <a:spcPts val="0"/>
              </a:spcAft>
            </a:pPr>
            <a:r>
              <a:rPr lang="en-US" sz="2600" dirty="0" smtClean="0"/>
              <a:t>Both total outgo from and total income into the OASDI trust fund exceeded one trillion dollars in 2018 for the first time ever</a:t>
            </a:r>
          </a:p>
          <a:p>
            <a:pPr lvl="1">
              <a:lnSpc>
                <a:spcPct val="120000"/>
              </a:lnSpc>
              <a:spcBef>
                <a:spcPts val="0"/>
              </a:spcBef>
              <a:spcAft>
                <a:spcPts val="0"/>
              </a:spcAft>
            </a:pP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69E57DC2-970A-4B3E-BB1C-7A09969E49DF}" type="slidenum">
              <a:rPr lang="en-US" smtClean="0"/>
              <a:t>3</a:t>
            </a:fld>
            <a:endParaRPr lang="en-US" dirty="0"/>
          </a:p>
        </p:txBody>
      </p:sp>
    </p:spTree>
    <p:extLst>
      <p:ext uri="{BB962C8B-B14F-4D97-AF65-F5344CB8AC3E}">
        <p14:creationId xmlns:p14="http://schemas.microsoft.com/office/powerpoint/2010/main" val="2811509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8878" y="1628776"/>
            <a:ext cx="9936184" cy="5080368"/>
          </a:xfrm>
        </p:spPr>
        <p:txBody>
          <a:bodyPr>
            <a:normAutofit/>
          </a:bodyPr>
          <a:lstStyle/>
          <a:p>
            <a:pPr marL="1444752" lvl="3" indent="0">
              <a:lnSpc>
                <a:spcPct val="100000"/>
              </a:lnSpc>
              <a:spcBef>
                <a:spcPts val="0"/>
              </a:spcBef>
              <a:spcAft>
                <a:spcPts val="0"/>
              </a:spcAft>
              <a:buNone/>
            </a:pPr>
            <a:endParaRPr lang="en-US" sz="2200" dirty="0" smtClean="0"/>
          </a:p>
          <a:p>
            <a:pPr marL="0" indent="0">
              <a:lnSpc>
                <a:spcPct val="100000"/>
              </a:lnSpc>
              <a:spcBef>
                <a:spcPts val="0"/>
              </a:spcBef>
              <a:spcAft>
                <a:spcPts val="0"/>
              </a:spcAft>
              <a:buNone/>
            </a:pPr>
            <a:endParaRPr lang="en-US" sz="2600" dirty="0" smtClean="0"/>
          </a:p>
          <a:p>
            <a:pPr lvl="1">
              <a:lnSpc>
                <a:spcPct val="120000"/>
              </a:lnSpc>
              <a:spcBef>
                <a:spcPts val="0"/>
              </a:spcBef>
              <a:spcAft>
                <a:spcPts val="0"/>
              </a:spcAft>
            </a:pP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69E57DC2-970A-4B3E-BB1C-7A09969E49DF}" type="slidenum">
              <a:rPr lang="en-US" smtClean="0"/>
              <a:t>4</a:t>
            </a:fld>
            <a:endParaRPr lang="en-US" dirty="0"/>
          </a:p>
        </p:txBody>
      </p:sp>
      <p:pic>
        <p:nvPicPr>
          <p:cNvPr id="6" name="Picture 5"/>
          <p:cNvPicPr>
            <a:picLocks noChangeAspect="1"/>
          </p:cNvPicPr>
          <p:nvPr/>
        </p:nvPicPr>
        <p:blipFill>
          <a:blip r:embed="rId4"/>
          <a:stretch>
            <a:fillRect/>
          </a:stretch>
        </p:blipFill>
        <p:spPr>
          <a:xfrm>
            <a:off x="1706879" y="1440752"/>
            <a:ext cx="8658455" cy="5142928"/>
          </a:xfrm>
          <a:prstGeom prst="rect">
            <a:avLst/>
          </a:prstGeom>
        </p:spPr>
      </p:pic>
      <p:sp>
        <p:nvSpPr>
          <p:cNvPr id="8" name="Rectangle 2"/>
          <p:cNvSpPr>
            <a:spLocks noGrp="1" noChangeArrowheads="1"/>
          </p:cNvSpPr>
          <p:nvPr>
            <p:ph type="title" idx="4294967295"/>
          </p:nvPr>
        </p:nvSpPr>
        <p:spPr>
          <a:xfrm>
            <a:off x="1706880" y="301297"/>
            <a:ext cx="10287000" cy="990600"/>
          </a:xfrm>
        </p:spPr>
        <p:txBody>
          <a:bodyPr/>
          <a:lstStyle/>
          <a:p>
            <a:pPr eaLnBrk="1" hangingPunct="1"/>
            <a:r>
              <a:rPr lang="en-US" sz="2400" dirty="0"/>
              <a:t>OASDI Annual Cost and Non-Interest Income as </a:t>
            </a:r>
            <a:r>
              <a:rPr lang="en-US" sz="2400" dirty="0" smtClean="0"/>
              <a:t>% </a:t>
            </a:r>
            <a:r>
              <a:rPr lang="en-US" sz="2400" dirty="0"/>
              <a:t>of Taxable Payroll </a:t>
            </a:r>
            <a:br>
              <a:rPr lang="en-US" sz="2400" dirty="0"/>
            </a:br>
            <a:r>
              <a:rPr lang="en-US" sz="2000" i="1" dirty="0">
                <a:solidFill>
                  <a:schemeClr val="tx1"/>
                </a:solidFill>
              </a:rPr>
              <a:t>Persistent </a:t>
            </a:r>
            <a:r>
              <a:rPr lang="en-US" sz="2000" i="1" dirty="0" smtClean="0">
                <a:solidFill>
                  <a:schemeClr val="tx1"/>
                </a:solidFill>
              </a:rPr>
              <a:t>negative annual cash-flow balance starting </a:t>
            </a:r>
            <a:r>
              <a:rPr lang="en-US" sz="2000" i="1" dirty="0">
                <a:solidFill>
                  <a:schemeClr val="tx1"/>
                </a:solidFill>
              </a:rPr>
              <a:t>in 2010 </a:t>
            </a:r>
            <a:br>
              <a:rPr lang="en-US" sz="2000" i="1" dirty="0">
                <a:solidFill>
                  <a:schemeClr val="tx1"/>
                </a:solidFill>
              </a:rPr>
            </a:br>
            <a:r>
              <a:rPr lang="en-US" sz="2000" i="1" dirty="0">
                <a:solidFill>
                  <a:schemeClr val="tx1"/>
                </a:solidFill>
              </a:rPr>
              <a:t>80% of scheduled benefits still payable at trust fund reserve </a:t>
            </a:r>
            <a:r>
              <a:rPr lang="en-US" sz="2000" i="1" dirty="0" smtClean="0">
                <a:solidFill>
                  <a:schemeClr val="tx1"/>
                </a:solidFill>
              </a:rPr>
              <a:t>depletion</a:t>
            </a:r>
            <a:endParaRPr lang="en-US" altLang="en-US" sz="2000" i="1" dirty="0">
              <a:solidFill>
                <a:schemeClr val="tx1"/>
              </a:solidFill>
            </a:endParaRPr>
          </a:p>
        </p:txBody>
      </p:sp>
    </p:spTree>
    <p:extLst>
      <p:ext uri="{BB962C8B-B14F-4D97-AF65-F5344CB8AC3E}">
        <p14:creationId xmlns:p14="http://schemas.microsoft.com/office/powerpoint/2010/main" val="418449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1446" y="685800"/>
            <a:ext cx="8881353" cy="800100"/>
          </a:xfrm>
        </p:spPr>
        <p:txBody>
          <a:bodyPr>
            <a:normAutofit/>
          </a:bodyPr>
          <a:lstStyle/>
          <a:p>
            <a:r>
              <a:rPr lang="en-US" sz="3200" b="1" dirty="0" smtClean="0"/>
              <a:t>Provisions to Change the Social Security Program</a:t>
            </a:r>
            <a:endParaRPr lang="en-US" sz="3200" b="1" dirty="0"/>
          </a:p>
        </p:txBody>
      </p:sp>
      <p:sp>
        <p:nvSpPr>
          <p:cNvPr id="3" name="Content Placeholder 2"/>
          <p:cNvSpPr>
            <a:spLocks noGrp="1"/>
          </p:cNvSpPr>
          <p:nvPr>
            <p:ph idx="1"/>
          </p:nvPr>
        </p:nvSpPr>
        <p:spPr>
          <a:xfrm>
            <a:off x="1468878" y="1628776"/>
            <a:ext cx="9936184" cy="5080368"/>
          </a:xfrm>
        </p:spPr>
        <p:txBody>
          <a:bodyPr>
            <a:normAutofit/>
          </a:bodyPr>
          <a:lstStyle/>
          <a:p>
            <a:pPr marL="0" indent="0">
              <a:lnSpc>
                <a:spcPct val="100000"/>
              </a:lnSpc>
              <a:spcBef>
                <a:spcPts val="0"/>
              </a:spcBef>
              <a:spcAft>
                <a:spcPts val="0"/>
              </a:spcAft>
              <a:buNone/>
            </a:pPr>
            <a:endParaRPr lang="en-US" sz="2600" dirty="0" smtClean="0"/>
          </a:p>
          <a:p>
            <a:pPr lvl="1">
              <a:lnSpc>
                <a:spcPct val="120000"/>
              </a:lnSpc>
              <a:spcBef>
                <a:spcPts val="0"/>
              </a:spcBef>
              <a:spcAft>
                <a:spcPts val="0"/>
              </a:spcAft>
            </a:pP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69E57DC2-970A-4B3E-BB1C-7A09969E49DF}" type="slidenum">
              <a:rPr lang="en-US" smtClean="0"/>
              <a:t>5</a:t>
            </a:fld>
            <a:endParaRPr lang="en-US" dirty="0"/>
          </a:p>
        </p:txBody>
      </p:sp>
      <p:pic>
        <p:nvPicPr>
          <p:cNvPr id="9" name="Picture 8"/>
          <p:cNvPicPr>
            <a:picLocks noChangeAspect="1"/>
          </p:cNvPicPr>
          <p:nvPr/>
        </p:nvPicPr>
        <p:blipFill>
          <a:blip r:embed="rId4"/>
          <a:stretch>
            <a:fillRect/>
          </a:stretch>
        </p:blipFill>
        <p:spPr>
          <a:xfrm>
            <a:off x="1582538" y="1767974"/>
            <a:ext cx="9486490" cy="2844800"/>
          </a:xfrm>
          <a:prstGeom prst="rect">
            <a:avLst/>
          </a:prstGeom>
        </p:spPr>
      </p:pic>
      <p:sp>
        <p:nvSpPr>
          <p:cNvPr id="10" name="TextBox 9"/>
          <p:cNvSpPr txBox="1"/>
          <p:nvPr/>
        </p:nvSpPr>
        <p:spPr>
          <a:xfrm>
            <a:off x="1582538" y="5079866"/>
            <a:ext cx="7782560" cy="369332"/>
          </a:xfrm>
          <a:prstGeom prst="rect">
            <a:avLst/>
          </a:prstGeom>
          <a:noFill/>
        </p:spPr>
        <p:txBody>
          <a:bodyPr wrap="square" rtlCol="0">
            <a:spAutoFit/>
          </a:bodyPr>
          <a:lstStyle/>
          <a:p>
            <a:r>
              <a:rPr lang="en-US" dirty="0"/>
              <a:t>Source: </a:t>
            </a:r>
            <a:r>
              <a:rPr lang="en-US" i="1" dirty="0">
                <a:solidFill>
                  <a:srgbClr val="0909ED"/>
                </a:solidFill>
              </a:rPr>
              <a:t>https://www.ssa.gov/oact/solvency/provisions/index.html</a:t>
            </a:r>
          </a:p>
        </p:txBody>
      </p:sp>
    </p:spTree>
    <p:extLst>
      <p:ext uri="{BB962C8B-B14F-4D97-AF65-F5344CB8AC3E}">
        <p14:creationId xmlns:p14="http://schemas.microsoft.com/office/powerpoint/2010/main" val="734422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1446" y="685800"/>
            <a:ext cx="8881353" cy="800100"/>
          </a:xfrm>
        </p:spPr>
        <p:txBody>
          <a:bodyPr>
            <a:noAutofit/>
          </a:bodyPr>
          <a:lstStyle/>
          <a:p>
            <a:r>
              <a:rPr lang="en-US" sz="2800" dirty="0" smtClean="0"/>
              <a:t>What Kind of Provisions Do We See </a:t>
            </a:r>
            <a:r>
              <a:rPr lang="en-US" sz="2800" dirty="0" smtClean="0"/>
              <a:t>In Solvency Packages?</a:t>
            </a:r>
            <a:endParaRPr lang="en-US" sz="2800" dirty="0"/>
          </a:p>
        </p:txBody>
      </p:sp>
      <p:sp>
        <p:nvSpPr>
          <p:cNvPr id="3" name="Content Placeholder 2"/>
          <p:cNvSpPr>
            <a:spLocks noGrp="1"/>
          </p:cNvSpPr>
          <p:nvPr>
            <p:ph idx="1"/>
          </p:nvPr>
        </p:nvSpPr>
        <p:spPr>
          <a:xfrm>
            <a:off x="2091446" y="1485900"/>
            <a:ext cx="7291010" cy="5035216"/>
          </a:xfrm>
        </p:spPr>
        <p:txBody>
          <a:bodyPr>
            <a:normAutofit fontScale="85000" lnSpcReduction="20000"/>
          </a:bodyPr>
          <a:lstStyle/>
          <a:p>
            <a:pPr marL="0" indent="0">
              <a:lnSpc>
                <a:spcPct val="100000"/>
              </a:lnSpc>
              <a:spcBef>
                <a:spcPts val="0"/>
              </a:spcBef>
              <a:spcAft>
                <a:spcPts val="0"/>
              </a:spcAft>
              <a:buNone/>
            </a:pPr>
            <a:endParaRPr lang="en-US" sz="2600" dirty="0" smtClean="0"/>
          </a:p>
          <a:p>
            <a:pPr marL="0" indent="0">
              <a:lnSpc>
                <a:spcPct val="80000"/>
              </a:lnSpc>
              <a:buClr>
                <a:schemeClr val="tx1"/>
              </a:buClr>
              <a:buNone/>
            </a:pPr>
            <a:r>
              <a:rPr lang="en-US" altLang="en-US" sz="2100" dirty="0">
                <a:solidFill>
                  <a:srgbClr val="590096"/>
                </a:solidFill>
              </a:rPr>
              <a:t>Raise Scheduled Revenue</a:t>
            </a:r>
          </a:p>
          <a:p>
            <a:pPr marL="990600" lvl="1" indent="-533400">
              <a:lnSpc>
                <a:spcPct val="80000"/>
              </a:lnSpc>
              <a:buClr>
                <a:schemeClr val="tx1"/>
              </a:buClr>
              <a:buFontTx/>
              <a:buChar char="•"/>
            </a:pPr>
            <a:r>
              <a:rPr lang="en-US" altLang="en-US" sz="1600" i="0" dirty="0">
                <a:solidFill>
                  <a:srgbClr val="590096"/>
                </a:solidFill>
              </a:rPr>
              <a:t>Increase payroll </a:t>
            </a:r>
            <a:r>
              <a:rPr lang="en-US" altLang="en-US" sz="1600" i="0" dirty="0" smtClean="0">
                <a:solidFill>
                  <a:srgbClr val="590096"/>
                </a:solidFill>
              </a:rPr>
              <a:t>tax</a:t>
            </a:r>
          </a:p>
          <a:p>
            <a:pPr marL="990600" lvl="1" indent="-533400">
              <a:lnSpc>
                <a:spcPct val="80000"/>
              </a:lnSpc>
              <a:buClr>
                <a:schemeClr val="tx1"/>
              </a:buClr>
              <a:buFontTx/>
              <a:buChar char="•"/>
            </a:pPr>
            <a:r>
              <a:rPr lang="en-US" altLang="en-US" sz="1600" i="0" dirty="0">
                <a:solidFill>
                  <a:srgbClr val="590096"/>
                </a:solidFill>
              </a:rPr>
              <a:t>Increase </a:t>
            </a:r>
            <a:r>
              <a:rPr lang="en-US" altLang="en-US" sz="1600" i="0" dirty="0" smtClean="0">
                <a:solidFill>
                  <a:srgbClr val="590096"/>
                </a:solidFill>
              </a:rPr>
              <a:t>or eliminate the taxable maximum</a:t>
            </a:r>
            <a:endParaRPr lang="en-US" altLang="en-US" sz="1600" i="0" dirty="0">
              <a:solidFill>
                <a:srgbClr val="590096"/>
              </a:solidFill>
            </a:endParaRPr>
          </a:p>
          <a:p>
            <a:pPr marL="990600" lvl="1" indent="-533400">
              <a:lnSpc>
                <a:spcPct val="80000"/>
              </a:lnSpc>
              <a:buClr>
                <a:schemeClr val="tx1"/>
              </a:buClr>
              <a:buFontTx/>
              <a:buChar char="•"/>
            </a:pPr>
            <a:r>
              <a:rPr lang="en-US" altLang="en-US" sz="1600" i="0" dirty="0">
                <a:solidFill>
                  <a:srgbClr val="590096"/>
                </a:solidFill>
              </a:rPr>
              <a:t>Increase revenue from taxation of benefits</a:t>
            </a:r>
          </a:p>
          <a:p>
            <a:pPr marL="990600" lvl="1" indent="-533400">
              <a:lnSpc>
                <a:spcPct val="80000"/>
              </a:lnSpc>
              <a:buClr>
                <a:schemeClr val="tx1"/>
              </a:buClr>
              <a:buFontTx/>
              <a:buChar char="•"/>
            </a:pPr>
            <a:r>
              <a:rPr lang="en-US" altLang="en-US" sz="1600" i="0" dirty="0" smtClean="0">
                <a:solidFill>
                  <a:srgbClr val="590096"/>
                </a:solidFill>
              </a:rPr>
              <a:t>Find </a:t>
            </a:r>
            <a:r>
              <a:rPr lang="en-US" altLang="en-US" sz="1600" i="0" dirty="0">
                <a:solidFill>
                  <a:srgbClr val="590096"/>
                </a:solidFill>
              </a:rPr>
              <a:t>other sources of revenue</a:t>
            </a:r>
          </a:p>
          <a:p>
            <a:pPr marL="990600" lvl="1" indent="-533400">
              <a:lnSpc>
                <a:spcPct val="80000"/>
              </a:lnSpc>
              <a:buClr>
                <a:schemeClr val="tx1"/>
              </a:buClr>
              <a:buNone/>
            </a:pPr>
            <a:endParaRPr lang="en-US" altLang="en-US" sz="1600" dirty="0"/>
          </a:p>
          <a:p>
            <a:pPr marL="0" indent="0">
              <a:lnSpc>
                <a:spcPct val="80000"/>
              </a:lnSpc>
              <a:buClr>
                <a:schemeClr val="tx1"/>
              </a:buClr>
              <a:buNone/>
            </a:pPr>
            <a:r>
              <a:rPr lang="en-US" altLang="en-US" sz="2100" dirty="0">
                <a:solidFill>
                  <a:srgbClr val="0070C0"/>
                </a:solidFill>
              </a:rPr>
              <a:t>Lower Scheduled Benefits</a:t>
            </a:r>
          </a:p>
          <a:p>
            <a:pPr marL="990600" lvl="1" indent="-533400">
              <a:lnSpc>
                <a:spcPct val="80000"/>
              </a:lnSpc>
              <a:buClr>
                <a:schemeClr val="tx1"/>
              </a:buClr>
              <a:buFontTx/>
              <a:buChar char="•"/>
            </a:pPr>
            <a:r>
              <a:rPr lang="en-US" altLang="en-US" sz="1600" i="0" dirty="0">
                <a:solidFill>
                  <a:srgbClr val="0070C0"/>
                </a:solidFill>
              </a:rPr>
              <a:t>Change benefit formula</a:t>
            </a:r>
          </a:p>
          <a:p>
            <a:pPr marL="990600" lvl="1" indent="-533400">
              <a:lnSpc>
                <a:spcPct val="80000"/>
              </a:lnSpc>
              <a:buClr>
                <a:schemeClr val="tx1"/>
              </a:buClr>
              <a:buFontTx/>
              <a:buChar char="•"/>
            </a:pPr>
            <a:r>
              <a:rPr lang="en-US" altLang="en-US" sz="1600" i="0" dirty="0" smtClean="0">
                <a:solidFill>
                  <a:srgbClr val="0070C0"/>
                </a:solidFill>
              </a:rPr>
              <a:t>Reduce </a:t>
            </a:r>
            <a:r>
              <a:rPr lang="en-US" altLang="en-US" sz="1600" i="0" dirty="0">
                <a:solidFill>
                  <a:srgbClr val="0070C0"/>
                </a:solidFill>
              </a:rPr>
              <a:t>cost of living adjustments</a:t>
            </a:r>
          </a:p>
          <a:p>
            <a:pPr marL="990600" lvl="1" indent="-533400">
              <a:lnSpc>
                <a:spcPct val="80000"/>
              </a:lnSpc>
              <a:buClr>
                <a:schemeClr val="tx1"/>
              </a:buClr>
              <a:buFontTx/>
              <a:buChar char="•"/>
            </a:pPr>
            <a:r>
              <a:rPr lang="en-US" altLang="en-US" sz="1600" i="0" dirty="0">
                <a:solidFill>
                  <a:srgbClr val="0070C0"/>
                </a:solidFill>
              </a:rPr>
              <a:t>Increase retirement </a:t>
            </a:r>
            <a:r>
              <a:rPr lang="en-US" altLang="en-US" sz="1600" i="0" dirty="0" smtClean="0">
                <a:solidFill>
                  <a:srgbClr val="0070C0"/>
                </a:solidFill>
              </a:rPr>
              <a:t>age</a:t>
            </a:r>
          </a:p>
          <a:p>
            <a:pPr marL="990600" lvl="1" indent="-533400">
              <a:lnSpc>
                <a:spcPct val="80000"/>
              </a:lnSpc>
              <a:buClr>
                <a:schemeClr val="tx1"/>
              </a:buClr>
              <a:buFontTx/>
              <a:buChar char="•"/>
            </a:pPr>
            <a:r>
              <a:rPr lang="en-US" altLang="en-US" sz="1600" i="0" dirty="0">
                <a:solidFill>
                  <a:srgbClr val="0070C0"/>
                </a:solidFill>
              </a:rPr>
              <a:t>Reduce benefits for </a:t>
            </a:r>
            <a:r>
              <a:rPr lang="en-US" altLang="en-US" sz="1600" i="0" dirty="0" smtClean="0">
                <a:solidFill>
                  <a:srgbClr val="0070C0"/>
                </a:solidFill>
              </a:rPr>
              <a:t>dependents</a:t>
            </a:r>
            <a:endParaRPr lang="en-US" altLang="en-US" sz="1600" i="0" dirty="0">
              <a:solidFill>
                <a:srgbClr val="0070C0"/>
              </a:solidFill>
            </a:endParaRPr>
          </a:p>
          <a:p>
            <a:pPr marL="990600" lvl="1" indent="-533400">
              <a:lnSpc>
                <a:spcPct val="80000"/>
              </a:lnSpc>
              <a:buClr>
                <a:schemeClr val="tx1"/>
              </a:buClr>
              <a:buNone/>
            </a:pPr>
            <a:endParaRPr lang="en-US" altLang="en-US" sz="1600" dirty="0"/>
          </a:p>
          <a:p>
            <a:pPr marL="0" indent="0">
              <a:lnSpc>
                <a:spcPct val="80000"/>
              </a:lnSpc>
              <a:buClr>
                <a:schemeClr val="tx1"/>
              </a:buClr>
              <a:buNone/>
            </a:pPr>
            <a:r>
              <a:rPr lang="en-US" altLang="en-US" sz="2100" dirty="0">
                <a:solidFill>
                  <a:srgbClr val="FF0000"/>
                </a:solidFill>
              </a:rPr>
              <a:t>Restructure System</a:t>
            </a:r>
          </a:p>
          <a:p>
            <a:pPr marL="990600" lvl="1" indent="-533400">
              <a:lnSpc>
                <a:spcPct val="80000"/>
              </a:lnSpc>
              <a:buClr>
                <a:schemeClr val="tx1"/>
              </a:buClr>
              <a:buFontTx/>
              <a:buChar char="•"/>
            </a:pPr>
            <a:r>
              <a:rPr lang="en-US" altLang="en-US" sz="1600" i="0" dirty="0">
                <a:solidFill>
                  <a:srgbClr val="FF0000"/>
                </a:solidFill>
              </a:rPr>
              <a:t>Individual accounts</a:t>
            </a:r>
          </a:p>
          <a:p>
            <a:pPr marL="990600" lvl="1" indent="-533400">
              <a:lnSpc>
                <a:spcPct val="80000"/>
              </a:lnSpc>
              <a:buClr>
                <a:schemeClr val="tx1"/>
              </a:buClr>
              <a:buNone/>
            </a:pPr>
            <a:endParaRPr lang="en-US" altLang="en-US" sz="1600" dirty="0"/>
          </a:p>
          <a:p>
            <a:pPr marL="0" indent="0">
              <a:lnSpc>
                <a:spcPct val="80000"/>
              </a:lnSpc>
              <a:buClr>
                <a:schemeClr val="tx1"/>
              </a:buClr>
              <a:buNone/>
            </a:pPr>
            <a:r>
              <a:rPr lang="en-US" altLang="en-US" sz="2100" dirty="0">
                <a:solidFill>
                  <a:srgbClr val="077323"/>
                </a:solidFill>
              </a:rPr>
              <a:t>Offsetting </a:t>
            </a:r>
            <a:r>
              <a:rPr lang="en-US" altLang="en-US" sz="2100" dirty="0" smtClean="0">
                <a:solidFill>
                  <a:srgbClr val="077323"/>
                </a:solidFill>
              </a:rPr>
              <a:t>Costs (“Goodies”)</a:t>
            </a:r>
            <a:endParaRPr lang="en-US" altLang="en-US" sz="2100" dirty="0">
              <a:solidFill>
                <a:srgbClr val="077323"/>
              </a:solidFill>
            </a:endParaRPr>
          </a:p>
          <a:p>
            <a:pPr marL="990600" lvl="1" indent="-533400">
              <a:lnSpc>
                <a:spcPct val="80000"/>
              </a:lnSpc>
              <a:buClr>
                <a:schemeClr val="tx1"/>
              </a:buClr>
              <a:buFontTx/>
              <a:buChar char="•"/>
            </a:pPr>
            <a:r>
              <a:rPr lang="en-US" altLang="en-US" sz="1600" i="0" dirty="0" smtClean="0">
                <a:solidFill>
                  <a:srgbClr val="077323"/>
                </a:solidFill>
              </a:rPr>
              <a:t>Targeted benefit increases</a:t>
            </a:r>
          </a:p>
          <a:p>
            <a:pPr marL="990600" lvl="1" indent="-533400">
              <a:lnSpc>
                <a:spcPct val="80000"/>
              </a:lnSpc>
              <a:buClr>
                <a:schemeClr val="tx1"/>
              </a:buClr>
              <a:buFontTx/>
              <a:buChar char="•"/>
            </a:pPr>
            <a:r>
              <a:rPr lang="en-US" altLang="en-US" sz="1600" i="0" dirty="0" smtClean="0">
                <a:solidFill>
                  <a:srgbClr val="077323"/>
                </a:solidFill>
              </a:rPr>
              <a:t>Increase cost of living adjustments</a:t>
            </a:r>
          </a:p>
          <a:p>
            <a:pPr marL="990600" lvl="1" indent="-533400">
              <a:lnSpc>
                <a:spcPct val="80000"/>
              </a:lnSpc>
              <a:buClr>
                <a:schemeClr val="tx1"/>
              </a:buClr>
              <a:buFontTx/>
              <a:buChar char="•"/>
            </a:pPr>
            <a:r>
              <a:rPr lang="en-US" altLang="en-US" sz="1600" i="0" dirty="0" smtClean="0">
                <a:solidFill>
                  <a:srgbClr val="077323"/>
                </a:solidFill>
              </a:rPr>
              <a:t>Raise thresholds for taxation of benefits</a:t>
            </a:r>
          </a:p>
          <a:p>
            <a:pPr marL="990600" lvl="1" indent="-533400">
              <a:lnSpc>
                <a:spcPct val="80000"/>
              </a:lnSpc>
              <a:buClr>
                <a:schemeClr val="tx1"/>
              </a:buClr>
              <a:buFontTx/>
              <a:buChar char="•"/>
            </a:pPr>
            <a:endParaRPr lang="en-US" altLang="en-US" sz="1800" i="0" dirty="0"/>
          </a:p>
          <a:p>
            <a:pPr lvl="1">
              <a:lnSpc>
                <a:spcPct val="120000"/>
              </a:lnSpc>
              <a:spcBef>
                <a:spcPts val="0"/>
              </a:spcBef>
              <a:spcAft>
                <a:spcPts val="0"/>
              </a:spcAft>
            </a:pP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69E57DC2-970A-4B3E-BB1C-7A09969E49DF}" type="slidenum">
              <a:rPr lang="en-US" smtClean="0"/>
              <a:t>6</a:t>
            </a:fld>
            <a:endParaRPr lang="en-US" dirty="0"/>
          </a:p>
        </p:txBody>
      </p:sp>
    </p:spTree>
    <p:extLst>
      <p:ext uri="{BB962C8B-B14F-4D97-AF65-F5344CB8AC3E}">
        <p14:creationId xmlns:p14="http://schemas.microsoft.com/office/powerpoint/2010/main" val="3487493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6646" y="679820"/>
            <a:ext cx="8881353" cy="800100"/>
          </a:xfrm>
        </p:spPr>
        <p:txBody>
          <a:bodyPr>
            <a:normAutofit/>
          </a:bodyPr>
          <a:lstStyle/>
          <a:p>
            <a:pPr algn="ctr"/>
            <a:r>
              <a:rPr lang="en-US" dirty="0" smtClean="0"/>
              <a:t>Benefit Provisions</a:t>
            </a:r>
            <a:endParaRPr lang="en-US" dirty="0"/>
          </a:p>
        </p:txBody>
      </p:sp>
      <p:sp>
        <p:nvSpPr>
          <p:cNvPr id="3" name="Content Placeholder 2"/>
          <p:cNvSpPr>
            <a:spLocks noGrp="1"/>
          </p:cNvSpPr>
          <p:nvPr>
            <p:ph idx="1"/>
          </p:nvPr>
        </p:nvSpPr>
        <p:spPr>
          <a:xfrm>
            <a:off x="1468878" y="1628776"/>
            <a:ext cx="9936184" cy="5080368"/>
          </a:xfrm>
        </p:spPr>
        <p:txBody>
          <a:bodyPr>
            <a:normAutofit/>
          </a:bodyPr>
          <a:lstStyle/>
          <a:p>
            <a:pPr marL="0" indent="0">
              <a:lnSpc>
                <a:spcPct val="100000"/>
              </a:lnSpc>
              <a:spcBef>
                <a:spcPts val="0"/>
              </a:spcBef>
              <a:spcAft>
                <a:spcPts val="0"/>
              </a:spcAft>
              <a:buNone/>
            </a:pPr>
            <a:endParaRPr lang="en-US" sz="2600" dirty="0" smtClean="0"/>
          </a:p>
          <a:p>
            <a:pPr lvl="1">
              <a:lnSpc>
                <a:spcPct val="120000"/>
              </a:lnSpc>
              <a:spcBef>
                <a:spcPts val="0"/>
              </a:spcBef>
              <a:spcAft>
                <a:spcPts val="0"/>
              </a:spcAft>
            </a:pP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69E57DC2-970A-4B3E-BB1C-7A09969E49DF}" type="slidenum">
              <a:rPr lang="en-US" smtClean="0"/>
              <a:t>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831277294"/>
              </p:ext>
            </p:extLst>
          </p:nvPr>
        </p:nvGraphicFramePr>
        <p:xfrm>
          <a:off x="1468878" y="2106446"/>
          <a:ext cx="9325120" cy="3085964"/>
        </p:xfrm>
        <a:graphic>
          <a:graphicData uri="http://schemas.openxmlformats.org/drawingml/2006/table">
            <a:tbl>
              <a:tblPr>
                <a:tableStyleId>{5C22544A-7EE6-4342-B048-85BDC9FD1C3A}</a:tableStyleId>
              </a:tblPr>
              <a:tblGrid>
                <a:gridCol w="1096875">
                  <a:extLst>
                    <a:ext uri="{9D8B030D-6E8A-4147-A177-3AD203B41FA5}">
                      <a16:colId xmlns:a16="http://schemas.microsoft.com/office/drawing/2014/main" val="1338860320"/>
                    </a:ext>
                  </a:extLst>
                </a:gridCol>
                <a:gridCol w="6613742">
                  <a:extLst>
                    <a:ext uri="{9D8B030D-6E8A-4147-A177-3AD203B41FA5}">
                      <a16:colId xmlns:a16="http://schemas.microsoft.com/office/drawing/2014/main" val="2221678457"/>
                    </a:ext>
                  </a:extLst>
                </a:gridCol>
                <a:gridCol w="1614503">
                  <a:extLst>
                    <a:ext uri="{9D8B030D-6E8A-4147-A177-3AD203B41FA5}">
                      <a16:colId xmlns:a16="http://schemas.microsoft.com/office/drawing/2014/main" val="3257009931"/>
                    </a:ext>
                  </a:extLst>
                </a:gridCol>
              </a:tblGrid>
              <a:tr h="644775">
                <a:tc>
                  <a:txBody>
                    <a:bodyPr/>
                    <a:lstStyle/>
                    <a:p>
                      <a:pPr algn="ctr" fontAlgn="t"/>
                      <a:r>
                        <a:rPr lang="en-US" sz="1600" u="none" strike="noStrike" dirty="0">
                          <a:effectLst/>
                        </a:rPr>
                        <a:t>2019TR Provision #</a:t>
                      </a:r>
                      <a:endParaRPr lang="en-US" sz="16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t"/>
                      <a:r>
                        <a:rPr lang="en-US" sz="1600" u="none" strike="noStrike" dirty="0">
                          <a:effectLst/>
                        </a:rPr>
                        <a:t>Description</a:t>
                      </a:r>
                      <a:endParaRPr lang="en-US" sz="1600" b="0" i="0" u="none" strike="noStrike" dirty="0">
                        <a:solidFill>
                          <a:srgbClr val="000000"/>
                        </a:solidFill>
                        <a:effectLst/>
                        <a:latin typeface="Calibri" panose="020F0502020204030204" pitchFamily="34" charset="0"/>
                      </a:endParaRPr>
                    </a:p>
                  </a:txBody>
                  <a:tcPr marL="7620" marR="7620" marT="7620" marB="0"/>
                </a:tc>
                <a:tc>
                  <a:txBody>
                    <a:bodyPr/>
                    <a:lstStyle/>
                    <a:p>
                      <a:pPr algn="ctr" fontAlgn="t"/>
                      <a:r>
                        <a:rPr lang="en-US" sz="1600" u="none" strike="noStrike" dirty="0">
                          <a:effectLst/>
                        </a:rPr>
                        <a:t>Change in Actuarial Balance</a:t>
                      </a:r>
                      <a:endParaRPr lang="en-US" sz="16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664385348"/>
                  </a:ext>
                </a:extLst>
              </a:tr>
              <a:tr h="348742">
                <a:tc>
                  <a:txBody>
                    <a:bodyPr/>
                    <a:lstStyle/>
                    <a:p>
                      <a:pPr algn="ctr" fontAlgn="b"/>
                      <a:r>
                        <a:rPr lang="en-US" sz="1400" u="none" strike="noStrike" dirty="0">
                          <a:effectLst/>
                        </a:rPr>
                        <a:t>A3</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Calculate COLA using chained CPI-W December 2020+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0.58</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71485195"/>
                  </a:ext>
                </a:extLst>
              </a:tr>
              <a:tr h="298921">
                <a:tc>
                  <a:txBody>
                    <a:bodyPr/>
                    <a:lstStyle/>
                    <a:p>
                      <a:pPr algn="ctr" fontAlgn="b"/>
                      <a:r>
                        <a:rPr lang="en-US" sz="1400" u="none" strike="noStrike">
                          <a:effectLst/>
                        </a:rPr>
                        <a:t>A6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Calculate COLA using CPI-E December 2021+</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-0.40</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59893317"/>
                  </a:ext>
                </a:extLst>
              </a:tr>
              <a:tr h="298921">
                <a:tc>
                  <a:txBody>
                    <a:bodyPr/>
                    <a:lstStyle/>
                    <a:p>
                      <a:pPr algn="ctr" fontAlgn="b"/>
                      <a:r>
                        <a:rPr lang="en-US" sz="1400" u="none" strike="noStrike">
                          <a:effectLst/>
                        </a:rPr>
                        <a:t>B1.2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Progressive Price Indexing 2026+</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1.57</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732191254"/>
                  </a:ext>
                </a:extLst>
              </a:tr>
              <a:tr h="298921">
                <a:tc>
                  <a:txBody>
                    <a:bodyPr/>
                    <a:lstStyle/>
                    <a:p>
                      <a:pPr algn="ctr" fontAlgn="b"/>
                      <a:r>
                        <a:rPr lang="en-US" sz="1400" u="none" strike="noStrike">
                          <a:effectLst/>
                        </a:rPr>
                        <a:t>B3.11</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a:effectLst/>
                        </a:rPr>
                        <a:t>Increase the first PIA factor from 90 percent to 93 percent for all beneficiaries 2021+</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-0.24</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60808128"/>
                  </a:ext>
                </a:extLst>
              </a:tr>
              <a:tr h="298921">
                <a:tc>
                  <a:txBody>
                    <a:bodyPr/>
                    <a:lstStyle/>
                    <a:p>
                      <a:pPr algn="ctr" fontAlgn="b"/>
                      <a:r>
                        <a:rPr lang="en-US" sz="1400" u="none" strike="noStrike">
                          <a:effectLst/>
                        </a:rPr>
                        <a:t>B5.2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Reconfigure the Special Minimum Benefit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-0.17</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88253094"/>
                  </a:ext>
                </a:extLst>
              </a:tr>
              <a:tr h="298921">
                <a:tc>
                  <a:txBody>
                    <a:bodyPr/>
                    <a:lstStyle/>
                    <a:p>
                      <a:pPr algn="ctr" fontAlgn="b"/>
                      <a:r>
                        <a:rPr lang="en-US" sz="1400" u="none" strike="noStrike">
                          <a:effectLst/>
                        </a:rPr>
                        <a:t>B6.3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Uniform benefit </a:t>
                      </a:r>
                      <a:r>
                        <a:rPr lang="en-US" sz="1400" u="none" strike="noStrike" dirty="0" smtClean="0">
                          <a:effectLst/>
                        </a:rPr>
                        <a:t>bump </a:t>
                      </a:r>
                      <a:r>
                        <a:rPr lang="en-US" sz="1400" u="none" strike="noStrike" dirty="0">
                          <a:effectLst/>
                        </a:rPr>
                        <a:t>at age 85 equal to 5% of the average retired-worker PIA</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-0.14</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63732143"/>
                  </a:ext>
                </a:extLst>
              </a:tr>
              <a:tr h="298921">
                <a:tc>
                  <a:txBody>
                    <a:bodyPr/>
                    <a:lstStyle/>
                    <a:p>
                      <a:pPr algn="ctr" fontAlgn="b"/>
                      <a:r>
                        <a:rPr lang="en-US" sz="1400" u="none" strike="noStrike" dirty="0">
                          <a:effectLst/>
                        </a:rPr>
                        <a:t>C1.3</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a:effectLst/>
                        </a:rPr>
                        <a:t>Index the </a:t>
                      </a:r>
                      <a:r>
                        <a:rPr lang="en-US" sz="1400" u="none" strike="noStrike" dirty="0" smtClean="0">
                          <a:effectLst/>
                        </a:rPr>
                        <a:t>normal retirement age (</a:t>
                      </a:r>
                      <a:r>
                        <a:rPr lang="en-US" sz="1400" u="none" strike="noStrike" dirty="0" smtClean="0">
                          <a:effectLst/>
                        </a:rPr>
                        <a:t>NRA) </a:t>
                      </a:r>
                      <a:r>
                        <a:rPr lang="en-US" sz="1400" u="none" strike="noStrike" dirty="0">
                          <a:effectLst/>
                        </a:rPr>
                        <a:t>to life-expectancy after the </a:t>
                      </a:r>
                      <a:r>
                        <a:rPr lang="en-US" sz="1400" u="none" strike="noStrike" dirty="0" smtClean="0">
                          <a:effectLst/>
                        </a:rPr>
                        <a:t>NRA </a:t>
                      </a:r>
                      <a:r>
                        <a:rPr lang="en-US" sz="1400" u="none" strike="noStrike" dirty="0">
                          <a:effectLst/>
                        </a:rPr>
                        <a:t>reaches 67</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0.58</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61003224"/>
                  </a:ext>
                </a:extLst>
              </a:tr>
              <a:tr h="298921">
                <a:tc>
                  <a:txBody>
                    <a:bodyPr/>
                    <a:lstStyle/>
                    <a:p>
                      <a:pPr algn="ctr" fontAlgn="b"/>
                      <a:r>
                        <a:rPr lang="en-US" sz="1400" u="none" strike="noStrike" dirty="0">
                          <a:effectLst/>
                        </a:rPr>
                        <a:t>D1</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u="none" strike="noStrike" dirty="0" smtClean="0">
                          <a:effectLst/>
                        </a:rPr>
                        <a:t>Expand </a:t>
                      </a:r>
                      <a:r>
                        <a:rPr lang="en-US" sz="1400" u="none" strike="noStrike" dirty="0">
                          <a:effectLst/>
                        </a:rPr>
                        <a:t>student benefits for children of disabled or deceased </a:t>
                      </a:r>
                      <a:r>
                        <a:rPr lang="en-US" sz="1400" u="none" strike="noStrike" dirty="0" smtClean="0">
                          <a:effectLst/>
                        </a:rPr>
                        <a:t>workers </a:t>
                      </a:r>
                      <a:r>
                        <a:rPr lang="en-US" sz="1400" u="none" strike="noStrike" dirty="0">
                          <a:effectLst/>
                        </a:rPr>
                        <a:t>to age 22</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-0.06</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63591662"/>
                  </a:ext>
                </a:extLst>
              </a:tr>
            </a:tbl>
          </a:graphicData>
        </a:graphic>
      </p:graphicFrame>
    </p:spTree>
    <p:extLst>
      <p:ext uri="{BB962C8B-B14F-4D97-AF65-F5344CB8AC3E}">
        <p14:creationId xmlns:p14="http://schemas.microsoft.com/office/powerpoint/2010/main" val="9273851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2689" y="605590"/>
            <a:ext cx="8881353" cy="800100"/>
          </a:xfrm>
        </p:spPr>
        <p:txBody>
          <a:bodyPr>
            <a:normAutofit/>
          </a:bodyPr>
          <a:lstStyle/>
          <a:p>
            <a:pPr algn="ctr"/>
            <a:r>
              <a:rPr lang="en-US" dirty="0"/>
              <a:t>Benefit Provisions</a:t>
            </a:r>
            <a:endParaRPr lang="en-US" dirty="0"/>
          </a:p>
        </p:txBody>
      </p:sp>
      <p:sp>
        <p:nvSpPr>
          <p:cNvPr id="3" name="Content Placeholder 2"/>
          <p:cNvSpPr>
            <a:spLocks noGrp="1"/>
          </p:cNvSpPr>
          <p:nvPr>
            <p:ph idx="1"/>
          </p:nvPr>
        </p:nvSpPr>
        <p:spPr>
          <a:xfrm>
            <a:off x="1468878" y="1628776"/>
            <a:ext cx="9936184" cy="5080368"/>
          </a:xfrm>
        </p:spPr>
        <p:txBody>
          <a:bodyPr>
            <a:normAutofit/>
          </a:bodyPr>
          <a:lstStyle/>
          <a:p>
            <a:pPr marL="0" indent="0">
              <a:lnSpc>
                <a:spcPct val="100000"/>
              </a:lnSpc>
              <a:spcBef>
                <a:spcPts val="0"/>
              </a:spcBef>
              <a:spcAft>
                <a:spcPts val="0"/>
              </a:spcAft>
              <a:buNone/>
            </a:pPr>
            <a:endParaRPr lang="en-US" sz="2600" dirty="0" smtClean="0"/>
          </a:p>
          <a:p>
            <a:pPr lvl="1">
              <a:lnSpc>
                <a:spcPct val="120000"/>
              </a:lnSpc>
              <a:spcBef>
                <a:spcPts val="0"/>
              </a:spcBef>
              <a:spcAft>
                <a:spcPts val="0"/>
              </a:spcAft>
            </a:pP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69E57DC2-970A-4B3E-BB1C-7A09969E49DF}" type="slidenum">
              <a:rPr lang="en-US" smtClean="0"/>
              <a:t>8</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610080636"/>
              </p:ext>
            </p:extLst>
          </p:nvPr>
        </p:nvGraphicFramePr>
        <p:xfrm>
          <a:off x="2043320" y="1573131"/>
          <a:ext cx="8400090" cy="43469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88863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rgbClr val="1C4576">
                <a:lumMod val="100000"/>
              </a:srgbClr>
            </a:gs>
            <a:gs pos="90000">
              <a:schemeClr val="bg1"/>
            </a:gs>
            <a:gs pos="13000">
              <a:schemeClr val="accent5">
                <a:lumMod val="0"/>
                <a:lumOff val="100000"/>
              </a:schemeClr>
            </a:gs>
            <a:gs pos="0">
              <a:srgbClr val="1C4576">
                <a:lumMod val="100000"/>
              </a:srgbClr>
            </a:gs>
            <a:gs pos="95000">
              <a:srgbClr val="1C4576"/>
            </a:gs>
          </a:gsLst>
          <a:lin ang="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6646" y="679820"/>
            <a:ext cx="8881353" cy="800100"/>
          </a:xfrm>
        </p:spPr>
        <p:txBody>
          <a:bodyPr>
            <a:normAutofit/>
          </a:bodyPr>
          <a:lstStyle/>
          <a:p>
            <a:pPr algn="ctr"/>
            <a:r>
              <a:rPr lang="en-US" dirty="0" smtClean="0"/>
              <a:t>Revenue Provisions</a:t>
            </a:r>
            <a:endParaRPr lang="en-US" dirty="0"/>
          </a:p>
        </p:txBody>
      </p:sp>
      <p:sp>
        <p:nvSpPr>
          <p:cNvPr id="3" name="Content Placeholder 2"/>
          <p:cNvSpPr>
            <a:spLocks noGrp="1"/>
          </p:cNvSpPr>
          <p:nvPr>
            <p:ph idx="1"/>
          </p:nvPr>
        </p:nvSpPr>
        <p:spPr>
          <a:xfrm>
            <a:off x="1468878" y="1628776"/>
            <a:ext cx="9936184" cy="5080368"/>
          </a:xfrm>
        </p:spPr>
        <p:txBody>
          <a:bodyPr>
            <a:normAutofit/>
          </a:bodyPr>
          <a:lstStyle/>
          <a:p>
            <a:pPr marL="0" indent="0">
              <a:lnSpc>
                <a:spcPct val="100000"/>
              </a:lnSpc>
              <a:spcBef>
                <a:spcPts val="0"/>
              </a:spcBef>
              <a:spcAft>
                <a:spcPts val="0"/>
              </a:spcAft>
              <a:buNone/>
            </a:pPr>
            <a:endParaRPr lang="en-US" sz="2600" dirty="0" smtClean="0"/>
          </a:p>
          <a:p>
            <a:pPr lvl="1">
              <a:lnSpc>
                <a:spcPct val="120000"/>
              </a:lnSpc>
              <a:spcBef>
                <a:spcPts val="0"/>
              </a:spcBef>
              <a:spcAft>
                <a:spcPts val="0"/>
              </a:spcAft>
            </a:pPr>
            <a:endParaRPr lang="en-US" dirty="0"/>
          </a:p>
        </p:txBody>
      </p:sp>
      <p:pic>
        <p:nvPicPr>
          <p:cNvPr id="4" name="Picture Placeholder 8"/>
          <p:cNvPicPr>
            <a:picLocks noChangeAspect="1"/>
          </p:cNvPicPr>
          <p:nvPr/>
        </p:nvPicPr>
        <p:blipFill rotWithShape="1">
          <a:blip r:embed="rId3"/>
          <a:srcRect l="5627" t="22506" r="78609" b="64406"/>
          <a:stretch/>
        </p:blipFill>
        <p:spPr>
          <a:xfrm>
            <a:off x="832534" y="184825"/>
            <a:ext cx="636343" cy="6075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2"/>
          </p:nvPr>
        </p:nvSpPr>
        <p:spPr/>
        <p:txBody>
          <a:bodyPr/>
          <a:lstStyle/>
          <a:p>
            <a:fld id="{69E57DC2-970A-4B3E-BB1C-7A09969E49DF}" type="slidenum">
              <a:rPr lang="en-US" smtClean="0"/>
              <a:t>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351463935"/>
              </p:ext>
            </p:extLst>
          </p:nvPr>
        </p:nvGraphicFramePr>
        <p:xfrm>
          <a:off x="1786646" y="1777583"/>
          <a:ext cx="9325120" cy="3356802"/>
        </p:xfrm>
        <a:graphic>
          <a:graphicData uri="http://schemas.openxmlformats.org/drawingml/2006/table">
            <a:tbl>
              <a:tblPr>
                <a:tableStyleId>{5C22544A-7EE6-4342-B048-85BDC9FD1C3A}</a:tableStyleId>
              </a:tblPr>
              <a:tblGrid>
                <a:gridCol w="1096875">
                  <a:extLst>
                    <a:ext uri="{9D8B030D-6E8A-4147-A177-3AD203B41FA5}">
                      <a16:colId xmlns:a16="http://schemas.microsoft.com/office/drawing/2014/main" val="1338860320"/>
                    </a:ext>
                  </a:extLst>
                </a:gridCol>
                <a:gridCol w="6613742">
                  <a:extLst>
                    <a:ext uri="{9D8B030D-6E8A-4147-A177-3AD203B41FA5}">
                      <a16:colId xmlns:a16="http://schemas.microsoft.com/office/drawing/2014/main" val="2221678457"/>
                    </a:ext>
                  </a:extLst>
                </a:gridCol>
                <a:gridCol w="1614503">
                  <a:extLst>
                    <a:ext uri="{9D8B030D-6E8A-4147-A177-3AD203B41FA5}">
                      <a16:colId xmlns:a16="http://schemas.microsoft.com/office/drawing/2014/main" val="3257009931"/>
                    </a:ext>
                  </a:extLst>
                </a:gridCol>
              </a:tblGrid>
              <a:tr h="644775">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2019TR Provision #</a:t>
                      </a:r>
                    </a:p>
                  </a:txBody>
                  <a:tcPr marL="7620" marR="7620" marT="7620" marB="0"/>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Description</a:t>
                      </a:r>
                    </a:p>
                  </a:txBody>
                  <a:tcPr marL="7620" marR="7620" marT="7620" marB="0"/>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Change in Actuarial Balance</a:t>
                      </a:r>
                    </a:p>
                  </a:txBody>
                  <a:tcPr marL="7620" marR="7620" marT="7620" marB="0"/>
                </a:tc>
                <a:extLst>
                  <a:ext uri="{0D108BD9-81ED-4DB2-BD59-A6C34878D82A}">
                    <a16:rowId xmlns:a16="http://schemas.microsoft.com/office/drawing/2014/main" val="664385348"/>
                  </a:ext>
                </a:extLst>
              </a:tr>
              <a:tr h="348742">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E1.4</a:t>
                      </a:r>
                    </a:p>
                  </a:txBody>
                  <a:tcPr marL="7620" marR="7620" marT="7620" marB="0" anchor="b"/>
                </a:tc>
                <a:tc>
                  <a:txBody>
                    <a:bodyPr/>
                    <a:lstStyle/>
                    <a:p>
                      <a:pPr marL="0" algn="l" defTabSz="914400" rtl="0" eaLnBrk="1" fontAlgn="b" latinLnBrk="0" hangingPunct="1"/>
                      <a:r>
                        <a:rPr lang="en-US" sz="1400" u="none" strike="noStrike" kern="1200" dirty="0">
                          <a:solidFill>
                            <a:schemeClr val="dk1"/>
                          </a:solidFill>
                          <a:effectLst/>
                          <a:latin typeface="+mn-lt"/>
                          <a:ea typeface="+mn-ea"/>
                          <a:cs typeface="+mn-cs"/>
                        </a:rPr>
                        <a:t>Increase the payroll tax rate </a:t>
                      </a:r>
                      <a:r>
                        <a:rPr lang="en-US" sz="1400" u="none" strike="noStrike" kern="1200" dirty="0" smtClean="0">
                          <a:solidFill>
                            <a:schemeClr val="dk1"/>
                          </a:solidFill>
                          <a:effectLst/>
                          <a:latin typeface="+mn-lt"/>
                          <a:ea typeface="+mn-ea"/>
                          <a:cs typeface="+mn-cs"/>
                        </a:rPr>
                        <a:t>by 0.1 </a:t>
                      </a:r>
                      <a:r>
                        <a:rPr lang="en-US" sz="1400" u="none" strike="noStrike" kern="1200" dirty="0" err="1" smtClean="0">
                          <a:solidFill>
                            <a:schemeClr val="dk1"/>
                          </a:solidFill>
                          <a:effectLst/>
                          <a:latin typeface="+mn-lt"/>
                          <a:ea typeface="+mn-ea"/>
                          <a:cs typeface="+mn-cs"/>
                        </a:rPr>
                        <a:t>ppt</a:t>
                      </a:r>
                      <a:r>
                        <a:rPr lang="en-US" sz="1400" u="none" strike="noStrike" kern="1200" dirty="0" smtClean="0">
                          <a:solidFill>
                            <a:schemeClr val="dk1"/>
                          </a:solidFill>
                          <a:effectLst/>
                          <a:latin typeface="+mn-lt"/>
                          <a:ea typeface="+mn-ea"/>
                          <a:cs typeface="+mn-cs"/>
                        </a:rPr>
                        <a:t> annually </a:t>
                      </a:r>
                      <a:r>
                        <a:rPr lang="en-US" sz="1400" u="none" strike="noStrike" kern="1200" dirty="0">
                          <a:solidFill>
                            <a:schemeClr val="dk1"/>
                          </a:solidFill>
                          <a:effectLst/>
                          <a:latin typeface="+mn-lt"/>
                          <a:ea typeface="+mn-ea"/>
                          <a:cs typeface="+mn-cs"/>
                        </a:rPr>
                        <a:t>from </a:t>
                      </a:r>
                      <a:r>
                        <a:rPr lang="en-US" sz="1400" u="none" strike="noStrike" kern="1200" dirty="0" smtClean="0">
                          <a:solidFill>
                            <a:schemeClr val="dk1"/>
                          </a:solidFill>
                          <a:effectLst/>
                          <a:latin typeface="+mn-lt"/>
                          <a:ea typeface="+mn-ea"/>
                          <a:cs typeface="+mn-cs"/>
                        </a:rPr>
                        <a:t>2025-2044</a:t>
                      </a:r>
                      <a:r>
                        <a:rPr lang="en-US" sz="1400" u="none" strike="noStrike" kern="1200" baseline="0" dirty="0" smtClean="0">
                          <a:solidFill>
                            <a:schemeClr val="dk1"/>
                          </a:solidFill>
                          <a:effectLst/>
                          <a:latin typeface="+mn-lt"/>
                          <a:ea typeface="+mn-ea"/>
                          <a:cs typeface="+mn-cs"/>
                        </a:rPr>
                        <a:t> to 14.4% in 2044+.</a:t>
                      </a:r>
                      <a:endParaRPr lang="en-US" sz="1400" u="none" strike="noStrike" kern="1200" dirty="0">
                        <a:solidFill>
                          <a:schemeClr val="dk1"/>
                        </a:solidFill>
                        <a:effectLst/>
                        <a:latin typeface="+mn-lt"/>
                        <a:ea typeface="+mn-ea"/>
                        <a:cs typeface="+mn-cs"/>
                      </a:endParaRPr>
                    </a:p>
                  </a:txBody>
                  <a:tcPr marL="7620" marR="7620" marT="7620"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1.47</a:t>
                      </a:r>
                    </a:p>
                  </a:txBody>
                  <a:tcPr marL="7620" marR="7620" marT="7620" marB="0" anchor="b"/>
                </a:tc>
                <a:extLst>
                  <a:ext uri="{0D108BD9-81ED-4DB2-BD59-A6C34878D82A}">
                    <a16:rowId xmlns:a16="http://schemas.microsoft.com/office/drawing/2014/main" val="2271485195"/>
                  </a:ext>
                </a:extLst>
              </a:tr>
              <a:tr h="298921">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E2.1</a:t>
                      </a:r>
                    </a:p>
                  </a:txBody>
                  <a:tcPr marL="7620" marR="7620" marT="7620" marB="0" anchor="b"/>
                </a:tc>
                <a:tc>
                  <a:txBody>
                    <a:bodyPr/>
                    <a:lstStyle/>
                    <a:p>
                      <a:pPr marL="0" algn="l" defTabSz="914400" rtl="0" eaLnBrk="1" fontAlgn="b" latinLnBrk="0" hangingPunct="1"/>
                      <a:r>
                        <a:rPr lang="en-US" sz="1400" u="none" strike="noStrike" kern="1200">
                          <a:solidFill>
                            <a:schemeClr val="dk1"/>
                          </a:solidFill>
                          <a:effectLst/>
                          <a:latin typeface="+mn-lt"/>
                          <a:ea typeface="+mn-ea"/>
                          <a:cs typeface="+mn-cs"/>
                        </a:rPr>
                        <a:t>Eliminate the taxable maximum in years 2020. No benefit credit.</a:t>
                      </a:r>
                    </a:p>
                  </a:txBody>
                  <a:tcPr marL="7620" marR="7620" marT="7620"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2.35</a:t>
                      </a:r>
                    </a:p>
                  </a:txBody>
                  <a:tcPr marL="7620" marR="7620" marT="7620" marB="0" anchor="b"/>
                </a:tc>
                <a:extLst>
                  <a:ext uri="{0D108BD9-81ED-4DB2-BD59-A6C34878D82A}">
                    <a16:rowId xmlns:a16="http://schemas.microsoft.com/office/drawing/2014/main" val="3859893317"/>
                  </a:ext>
                </a:extLst>
              </a:tr>
              <a:tr h="298921">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E2.2</a:t>
                      </a:r>
                    </a:p>
                  </a:txBody>
                  <a:tcPr marL="7620" marR="7620" marT="7620" marB="0" anchor="b"/>
                </a:tc>
                <a:tc>
                  <a:txBody>
                    <a:bodyPr/>
                    <a:lstStyle/>
                    <a:p>
                      <a:pPr marL="0" algn="l" defTabSz="914400" rtl="0" eaLnBrk="1" fontAlgn="b" latinLnBrk="0" hangingPunct="1"/>
                      <a:r>
                        <a:rPr lang="en-US" sz="1400" u="none" strike="noStrike" kern="1200">
                          <a:solidFill>
                            <a:schemeClr val="dk1"/>
                          </a:solidFill>
                          <a:effectLst/>
                          <a:latin typeface="+mn-lt"/>
                          <a:ea typeface="+mn-ea"/>
                          <a:cs typeface="+mn-cs"/>
                        </a:rPr>
                        <a:t>Eliminate the taxable maximum in years 2020. Full benefit credit.</a:t>
                      </a:r>
                    </a:p>
                  </a:txBody>
                  <a:tcPr marL="7620" marR="7620" marT="7620"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1.80</a:t>
                      </a:r>
                    </a:p>
                  </a:txBody>
                  <a:tcPr marL="7620" marR="7620" marT="7620" marB="0" anchor="b"/>
                </a:tc>
                <a:extLst>
                  <a:ext uri="{0D108BD9-81ED-4DB2-BD59-A6C34878D82A}">
                    <a16:rowId xmlns:a16="http://schemas.microsoft.com/office/drawing/2014/main" val="3732191254"/>
                  </a:ext>
                </a:extLst>
              </a:tr>
              <a:tr h="298921">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E2.6</a:t>
                      </a:r>
                    </a:p>
                  </a:txBody>
                  <a:tcPr marL="7620" marR="7620" marT="7620" marB="0" anchor="b"/>
                </a:tc>
                <a:tc>
                  <a:txBody>
                    <a:bodyPr/>
                    <a:lstStyle/>
                    <a:p>
                      <a:pPr marL="0" algn="l" defTabSz="914400" rtl="0" eaLnBrk="1" fontAlgn="b" latinLnBrk="0" hangingPunct="1"/>
                      <a:r>
                        <a:rPr lang="en-US" sz="1400" u="none" strike="noStrike" kern="1200" dirty="0">
                          <a:solidFill>
                            <a:schemeClr val="dk1"/>
                          </a:solidFill>
                          <a:effectLst/>
                          <a:latin typeface="+mn-lt"/>
                          <a:ea typeface="+mn-ea"/>
                          <a:cs typeface="+mn-cs"/>
                        </a:rPr>
                        <a:t>Apply a </a:t>
                      </a:r>
                      <a:r>
                        <a:rPr lang="en-US" sz="1400" u="none" strike="noStrike" kern="1200" dirty="0" smtClean="0">
                          <a:solidFill>
                            <a:schemeClr val="dk1"/>
                          </a:solidFill>
                          <a:effectLst/>
                          <a:latin typeface="+mn-lt"/>
                          <a:ea typeface="+mn-ea"/>
                          <a:cs typeface="+mn-cs"/>
                        </a:rPr>
                        <a:t>3%</a:t>
                      </a:r>
                      <a:r>
                        <a:rPr lang="en-US" sz="1400" u="none" strike="noStrike" kern="1200" baseline="0" dirty="0" smtClean="0">
                          <a:solidFill>
                            <a:schemeClr val="dk1"/>
                          </a:solidFill>
                          <a:effectLst/>
                          <a:latin typeface="+mn-lt"/>
                          <a:ea typeface="+mn-ea"/>
                          <a:cs typeface="+mn-cs"/>
                        </a:rPr>
                        <a:t> p</a:t>
                      </a:r>
                      <a:r>
                        <a:rPr lang="en-US" sz="1400" u="none" strike="noStrike" kern="1200" dirty="0" smtClean="0">
                          <a:solidFill>
                            <a:schemeClr val="dk1"/>
                          </a:solidFill>
                          <a:effectLst/>
                          <a:latin typeface="+mn-lt"/>
                          <a:ea typeface="+mn-ea"/>
                          <a:cs typeface="+mn-cs"/>
                        </a:rPr>
                        <a:t>ayroll </a:t>
                      </a:r>
                      <a:r>
                        <a:rPr lang="en-US" sz="1400" u="none" strike="noStrike" kern="1200" dirty="0">
                          <a:solidFill>
                            <a:schemeClr val="dk1"/>
                          </a:solidFill>
                          <a:effectLst/>
                          <a:latin typeface="+mn-lt"/>
                          <a:ea typeface="+mn-ea"/>
                          <a:cs typeface="+mn-cs"/>
                        </a:rPr>
                        <a:t>tax above the current-law taxable maximum </a:t>
                      </a:r>
                      <a:r>
                        <a:rPr lang="en-US" sz="1400" u="none" strike="noStrike" kern="1200" dirty="0" smtClean="0">
                          <a:solidFill>
                            <a:schemeClr val="dk1"/>
                          </a:solidFill>
                          <a:effectLst/>
                          <a:latin typeface="+mn-lt"/>
                          <a:ea typeface="+mn-ea"/>
                          <a:cs typeface="+mn-cs"/>
                        </a:rPr>
                        <a:t>2020+. </a:t>
                      </a:r>
                      <a:r>
                        <a:rPr lang="en-US" sz="1400" u="none" strike="noStrike" kern="1200" dirty="0">
                          <a:solidFill>
                            <a:schemeClr val="dk1"/>
                          </a:solidFill>
                          <a:effectLst/>
                          <a:latin typeface="+mn-lt"/>
                          <a:ea typeface="+mn-ea"/>
                          <a:cs typeface="+mn-cs"/>
                        </a:rPr>
                        <a:t>No benefit credit.</a:t>
                      </a:r>
                    </a:p>
                  </a:txBody>
                  <a:tcPr marL="7620" marR="7620" marT="7620"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0.61</a:t>
                      </a:r>
                    </a:p>
                  </a:txBody>
                  <a:tcPr marL="7620" marR="7620" marT="7620" marB="0" anchor="b"/>
                </a:tc>
                <a:extLst>
                  <a:ext uri="{0D108BD9-81ED-4DB2-BD59-A6C34878D82A}">
                    <a16:rowId xmlns:a16="http://schemas.microsoft.com/office/drawing/2014/main" val="1960808128"/>
                  </a:ext>
                </a:extLst>
              </a:tr>
              <a:tr h="298921">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E3.1</a:t>
                      </a:r>
                    </a:p>
                  </a:txBody>
                  <a:tcPr marL="7620" marR="7620" marT="7620" marB="0" anchor="b"/>
                </a:tc>
                <a:tc>
                  <a:txBody>
                    <a:bodyPr/>
                    <a:lstStyle/>
                    <a:p>
                      <a:pPr marL="0" algn="l" defTabSz="914400" rtl="0" eaLnBrk="1" fontAlgn="b" latinLnBrk="0" hangingPunct="1"/>
                      <a:r>
                        <a:rPr lang="en-US" sz="1400" u="none" strike="noStrike" kern="1200" dirty="0">
                          <a:solidFill>
                            <a:schemeClr val="dk1"/>
                          </a:solidFill>
                          <a:effectLst/>
                          <a:latin typeface="+mn-lt"/>
                          <a:ea typeface="+mn-ea"/>
                          <a:cs typeface="+mn-cs"/>
                        </a:rPr>
                        <a:t>Increase the taxable maximum to achieve 90% taxable ratio (phased in 2020-2029). Full benefit credit.</a:t>
                      </a:r>
                    </a:p>
                  </a:txBody>
                  <a:tcPr marL="7620" marR="7620" marT="7620"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0.73</a:t>
                      </a:r>
                    </a:p>
                  </a:txBody>
                  <a:tcPr marL="7620" marR="7620" marT="7620" marB="0" anchor="b"/>
                </a:tc>
                <a:extLst>
                  <a:ext uri="{0D108BD9-81ED-4DB2-BD59-A6C34878D82A}">
                    <a16:rowId xmlns:a16="http://schemas.microsoft.com/office/drawing/2014/main" val="4088253094"/>
                  </a:ext>
                </a:extLst>
              </a:tr>
              <a:tr h="298921">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F7</a:t>
                      </a:r>
                    </a:p>
                  </a:txBody>
                  <a:tcPr marL="7620" marR="7620" marT="7620" marB="0" anchor="b"/>
                </a:tc>
                <a:tc>
                  <a:txBody>
                    <a:bodyPr/>
                    <a:lstStyle/>
                    <a:p>
                      <a:pPr marL="0" algn="l" defTabSz="914400" rtl="0" eaLnBrk="1" fontAlgn="b" latinLnBrk="0" hangingPunct="1"/>
                      <a:r>
                        <a:rPr lang="en-US" sz="1400" u="none" strike="noStrike" kern="1200" dirty="0">
                          <a:solidFill>
                            <a:schemeClr val="dk1"/>
                          </a:solidFill>
                          <a:effectLst/>
                          <a:latin typeface="+mn-lt"/>
                          <a:ea typeface="+mn-ea"/>
                          <a:cs typeface="+mn-cs"/>
                        </a:rPr>
                        <a:t>Return to 2009 thresholds for the estate tax, gift tax, and GST tax and redirect all revenue to the combined OASDI Trust Fund.</a:t>
                      </a:r>
                    </a:p>
                  </a:txBody>
                  <a:tcPr marL="7620" marR="7620" marT="7620" marB="0" anchor="b"/>
                </a:tc>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0.58</a:t>
                      </a:r>
                    </a:p>
                  </a:txBody>
                  <a:tcPr marL="7620" marR="7620" marT="7620" marB="0" anchor="b"/>
                </a:tc>
                <a:extLst>
                  <a:ext uri="{0D108BD9-81ED-4DB2-BD59-A6C34878D82A}">
                    <a16:rowId xmlns:a16="http://schemas.microsoft.com/office/drawing/2014/main" val="663732143"/>
                  </a:ext>
                </a:extLst>
              </a:tr>
              <a:tr h="298921">
                <a:tc>
                  <a:txBody>
                    <a:bodyPr/>
                    <a:lstStyle/>
                    <a:p>
                      <a:pPr marL="0" algn="ctr" defTabSz="914400" rtl="0" eaLnBrk="1" fontAlgn="b" latinLnBrk="0" hangingPunct="1"/>
                      <a:r>
                        <a:rPr lang="en-US" sz="1400" u="none" strike="noStrike" kern="1200">
                          <a:solidFill>
                            <a:schemeClr val="dk1"/>
                          </a:solidFill>
                          <a:effectLst/>
                          <a:latin typeface="+mn-lt"/>
                          <a:ea typeface="+mn-ea"/>
                          <a:cs typeface="+mn-cs"/>
                        </a:rPr>
                        <a:t>G1</a:t>
                      </a:r>
                    </a:p>
                  </a:txBody>
                  <a:tcPr marL="7620" marR="7620" marT="7620" marB="0" anchor="b"/>
                </a:tc>
                <a:tc>
                  <a:txBody>
                    <a:bodyPr/>
                    <a:lstStyle/>
                    <a:p>
                      <a:pPr marL="0" algn="l" defTabSz="914400" rtl="0" eaLnBrk="1" fontAlgn="b" latinLnBrk="0" hangingPunct="1"/>
                      <a:r>
                        <a:rPr lang="en-US" sz="1400" u="none" strike="noStrike" kern="1200" dirty="0">
                          <a:solidFill>
                            <a:schemeClr val="dk1"/>
                          </a:solidFill>
                          <a:effectLst/>
                          <a:latin typeface="+mn-lt"/>
                          <a:ea typeface="+mn-ea"/>
                          <a:cs typeface="+mn-cs"/>
                        </a:rPr>
                        <a:t>Invest 40 percent of reserves in equities (phased in 2020-2034).</a:t>
                      </a:r>
                    </a:p>
                  </a:txBody>
                  <a:tcPr marL="7620" marR="7620" marT="7620"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0.50</a:t>
                      </a:r>
                    </a:p>
                  </a:txBody>
                  <a:tcPr marL="7620" marR="7620" marT="7620" marB="0" anchor="b"/>
                </a:tc>
                <a:extLst>
                  <a:ext uri="{0D108BD9-81ED-4DB2-BD59-A6C34878D82A}">
                    <a16:rowId xmlns:a16="http://schemas.microsoft.com/office/drawing/2014/main" val="1461003224"/>
                  </a:ext>
                </a:extLst>
              </a:tr>
              <a:tr h="298921">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D1</a:t>
                      </a:r>
                    </a:p>
                  </a:txBody>
                  <a:tcPr marL="7620" marR="7620" marT="7620" marB="0" anchor="b"/>
                </a:tc>
                <a:tc>
                  <a:txBody>
                    <a:bodyPr/>
                    <a:lstStyle/>
                    <a:p>
                      <a:pPr marL="0" algn="l" defTabSz="914400" rtl="0" eaLnBrk="1" fontAlgn="b" latinLnBrk="0" hangingPunct="1"/>
                      <a:r>
                        <a:rPr lang="en-US" sz="1400" u="none" strike="noStrike" kern="1200" dirty="0">
                          <a:solidFill>
                            <a:schemeClr val="dk1"/>
                          </a:solidFill>
                          <a:effectLst/>
                          <a:latin typeface="+mn-lt"/>
                          <a:ea typeface="+mn-ea"/>
                          <a:cs typeface="+mn-cs"/>
                        </a:rPr>
                        <a:t>Expands student benefits for children of disabled or deceased </a:t>
                      </a:r>
                      <a:r>
                        <a:rPr lang="en-US" sz="1400" u="none" strike="noStrike" kern="1200" dirty="0" err="1">
                          <a:solidFill>
                            <a:schemeClr val="dk1"/>
                          </a:solidFill>
                          <a:effectLst/>
                          <a:latin typeface="+mn-lt"/>
                          <a:ea typeface="+mn-ea"/>
                          <a:cs typeface="+mn-cs"/>
                        </a:rPr>
                        <a:t>wokrers</a:t>
                      </a:r>
                      <a:r>
                        <a:rPr lang="en-US" sz="1400" u="none" strike="noStrike" kern="1200" dirty="0">
                          <a:solidFill>
                            <a:schemeClr val="dk1"/>
                          </a:solidFill>
                          <a:effectLst/>
                          <a:latin typeface="+mn-lt"/>
                          <a:ea typeface="+mn-ea"/>
                          <a:cs typeface="+mn-cs"/>
                        </a:rPr>
                        <a:t> to age 22</a:t>
                      </a:r>
                    </a:p>
                  </a:txBody>
                  <a:tcPr marL="7620" marR="7620" marT="7620" marB="0" anchor="b"/>
                </a:tc>
                <a:tc>
                  <a:txBody>
                    <a:bodyPr/>
                    <a:lstStyle/>
                    <a:p>
                      <a:pPr marL="0" algn="ctr" defTabSz="914400" rtl="0" eaLnBrk="1" fontAlgn="b" latinLnBrk="0" hangingPunct="1"/>
                      <a:r>
                        <a:rPr lang="en-US" sz="1400" u="none" strike="noStrike" kern="1200" dirty="0">
                          <a:solidFill>
                            <a:schemeClr val="dk1"/>
                          </a:solidFill>
                          <a:effectLst/>
                          <a:latin typeface="+mn-lt"/>
                          <a:ea typeface="+mn-ea"/>
                          <a:cs typeface="+mn-cs"/>
                        </a:rPr>
                        <a:t>-0.06</a:t>
                      </a:r>
                    </a:p>
                  </a:txBody>
                  <a:tcPr marL="7620" marR="7620" marT="7620" marB="0" anchor="b"/>
                </a:tc>
                <a:extLst>
                  <a:ext uri="{0D108BD9-81ED-4DB2-BD59-A6C34878D82A}">
                    <a16:rowId xmlns:a16="http://schemas.microsoft.com/office/drawing/2014/main" val="3463591662"/>
                  </a:ext>
                </a:extLst>
              </a:tr>
            </a:tbl>
          </a:graphicData>
        </a:graphic>
      </p:graphicFrame>
    </p:spTree>
    <p:extLst>
      <p:ext uri="{BB962C8B-B14F-4D97-AF65-F5344CB8AC3E}">
        <p14:creationId xmlns:p14="http://schemas.microsoft.com/office/powerpoint/2010/main" val="829865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4178</TotalTime>
  <Words>3230</Words>
  <Application>Microsoft Office PowerPoint</Application>
  <PresentationFormat>Widescreen</PresentationFormat>
  <Paragraphs>317</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Franklin Gothic Book</vt:lpstr>
      <vt:lpstr>Wingdings</vt:lpstr>
      <vt:lpstr>Crop</vt:lpstr>
      <vt:lpstr>Daniel Nickerson daniel.e.nickerson@ssa.gov</vt:lpstr>
      <vt:lpstr>Daniel Nickerson  daniel.e.nickerson@ssa.gov</vt:lpstr>
      <vt:lpstr>2019 Trustees Report Highlights</vt:lpstr>
      <vt:lpstr>OASDI Annual Cost and Non-Interest Income as % of Taxable Payroll  Persistent negative annual cash-flow balance starting in 2010  80% of scheduled benefits still payable at trust fund reserve depletion</vt:lpstr>
      <vt:lpstr>Provisions to Change the Social Security Program</vt:lpstr>
      <vt:lpstr>What Kind of Provisions Do We See In Solvency Packages?</vt:lpstr>
      <vt:lpstr>Benefit Provisions</vt:lpstr>
      <vt:lpstr>Benefit Provisions</vt:lpstr>
      <vt:lpstr>Revenue Provisions</vt:lpstr>
      <vt:lpstr>Revenue Provisions</vt:lpstr>
      <vt:lpstr>Recent Non-Solvency Proposals</vt:lpstr>
      <vt:lpstr>PowerPoint Presentation</vt:lpstr>
      <vt:lpstr>Proposed Acts for Social Security</vt:lpstr>
      <vt:lpstr>The Social Security 2100 Act</vt:lpstr>
      <vt:lpstr>The Social Security 2100 Act - LINGO</vt:lpstr>
      <vt:lpstr>Current Law versus 2100 Act</vt:lpstr>
      <vt:lpstr>Trust Fund Ratio (CL vs 2100 Act) </vt:lpstr>
      <vt:lpstr> Social Security Reform Act of 2016 </vt:lpstr>
      <vt:lpstr>Sam Johnson Bill</vt:lpstr>
      <vt:lpstr>Sam Johnson Bill</vt:lpstr>
      <vt:lpstr>PowerPoint Presentation</vt:lpstr>
      <vt:lpstr>PowerPoint Presentation</vt:lpstr>
      <vt:lpstr>PowerPoint Presentation</vt:lpstr>
      <vt:lpstr>PowerPoint Presentation</vt:lpstr>
    </vt:vector>
  </TitlesOfParts>
  <Company>Social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Anna Kirjusina  anna.kirjusina@ssa.gov</dc:title>
  <dc:creator>Kirjusina, Anna</dc:creator>
  <cp:lastModifiedBy>Nickerson, Daniel E.</cp:lastModifiedBy>
  <cp:revision>71</cp:revision>
  <cp:lastPrinted>2019-10-30T17:59:12Z</cp:lastPrinted>
  <dcterms:created xsi:type="dcterms:W3CDTF">2019-08-21T15:32:37Z</dcterms:created>
  <dcterms:modified xsi:type="dcterms:W3CDTF">2019-11-07T22:55:59Z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-93463750</vt:i4>
  </property>
  <property fmtid="{D5CDD505-2E9C-101B-9397-08002B2CF9AE}" pid="3" name="_NewReviewCycle">
    <vt:lpwstr/>
  </property>
  <property fmtid="{D5CDD505-2E9C-101B-9397-08002B2CF9AE}" pid="4" name="_EmailSubject">
    <vt:lpwstr/>
  </property>
  <property fmtid="{D5CDD505-2E9C-101B-9397-08002B2CF9AE}" pid="5" name="_AuthorEmail">
    <vt:lpwstr>Chelsea.A.Shudtz@ssa.gov</vt:lpwstr>
  </property>
  <property fmtid="{D5CDD505-2E9C-101B-9397-08002B2CF9AE}" pid="6" name="_AuthorEmailDisplayName">
    <vt:lpwstr>Shudtz, Chelsea A.</vt:lpwstr>
  </property>
  <property fmtid="{D5CDD505-2E9C-101B-9397-08002B2CF9AE}" pid="7" name="_PreviousAdHocReviewCycleID">
    <vt:i4>120361</vt:i4>
  </property>
</Properties>
</file>