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diagrams/data1.xml" ContentType="application/vnd.openxmlformats-officedocument.drawingml.diagramData+xml"/>
  <Override PartName="/ppt/presentation.xml" ContentType="application/vnd.openxmlformats-officedocument.presentationml.presentation.main+xml"/>
  <Override PartName="/ppt/slides/slide4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42.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notesSlides/notesSlide1.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6.xml" ContentType="application/vnd.openxmlformats-officedocument.presentationml.notesSlide+xml"/>
  <Override PartName="/ppt/notesSlides/notesSlide6.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7.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67"/>
  </p:notesMasterIdLst>
  <p:handoutMasterIdLst>
    <p:handoutMasterId r:id="rId68"/>
  </p:handoutMasterIdLst>
  <p:sldIdLst>
    <p:sldId id="256" r:id="rId2"/>
    <p:sldId id="258" r:id="rId3"/>
    <p:sldId id="346" r:id="rId4"/>
    <p:sldId id="343" r:id="rId5"/>
    <p:sldId id="348" r:id="rId6"/>
    <p:sldId id="257" r:id="rId7"/>
    <p:sldId id="262" r:id="rId8"/>
    <p:sldId id="264" r:id="rId9"/>
    <p:sldId id="265" r:id="rId10"/>
    <p:sldId id="266" r:id="rId11"/>
    <p:sldId id="340" r:id="rId12"/>
    <p:sldId id="341" r:id="rId13"/>
    <p:sldId id="342" r:id="rId14"/>
    <p:sldId id="349" r:id="rId15"/>
    <p:sldId id="268" r:id="rId16"/>
    <p:sldId id="309" r:id="rId17"/>
    <p:sldId id="270" r:id="rId18"/>
    <p:sldId id="269" r:id="rId19"/>
    <p:sldId id="271" r:id="rId20"/>
    <p:sldId id="272" r:id="rId21"/>
    <p:sldId id="273" r:id="rId22"/>
    <p:sldId id="310" r:id="rId23"/>
    <p:sldId id="274" r:id="rId24"/>
    <p:sldId id="275" r:id="rId25"/>
    <p:sldId id="344" r:id="rId26"/>
    <p:sldId id="360" r:id="rId27"/>
    <p:sldId id="296" r:id="rId28"/>
    <p:sldId id="295" r:id="rId29"/>
    <p:sldId id="347" r:id="rId30"/>
    <p:sldId id="314" r:id="rId31"/>
    <p:sldId id="315" r:id="rId32"/>
    <p:sldId id="318" r:id="rId33"/>
    <p:sldId id="307" r:id="rId34"/>
    <p:sldId id="317" r:id="rId35"/>
    <p:sldId id="319" r:id="rId36"/>
    <p:sldId id="291" r:id="rId37"/>
    <p:sldId id="325" r:id="rId38"/>
    <p:sldId id="326" r:id="rId39"/>
    <p:sldId id="327" r:id="rId40"/>
    <p:sldId id="302" r:id="rId41"/>
    <p:sldId id="303" r:id="rId42"/>
    <p:sldId id="345" r:id="rId43"/>
    <p:sldId id="279" r:id="rId44"/>
    <p:sldId id="350" r:id="rId45"/>
    <p:sldId id="283" r:id="rId46"/>
    <p:sldId id="284" r:id="rId47"/>
    <p:sldId id="285" r:id="rId48"/>
    <p:sldId id="286" r:id="rId49"/>
    <p:sldId id="356" r:id="rId50"/>
    <p:sldId id="357" r:id="rId51"/>
    <p:sldId id="289" r:id="rId52"/>
    <p:sldId id="358" r:id="rId53"/>
    <p:sldId id="290" r:id="rId54"/>
    <p:sldId id="359" r:id="rId55"/>
    <p:sldId id="352" r:id="rId56"/>
    <p:sldId id="361" r:id="rId57"/>
    <p:sldId id="362" r:id="rId58"/>
    <p:sldId id="363" r:id="rId59"/>
    <p:sldId id="364" r:id="rId60"/>
    <p:sldId id="365" r:id="rId61"/>
    <p:sldId id="366" r:id="rId62"/>
    <p:sldId id="367" r:id="rId63"/>
    <p:sldId id="368" r:id="rId64"/>
    <p:sldId id="354" r:id="rId65"/>
    <p:sldId id="287" r:id="rId66"/>
  </p:sldIdLst>
  <p:sldSz cx="9144000" cy="6858000" type="screen4x3"/>
  <p:notesSz cx="7023100" cy="93091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B983"/>
    <a:srgbClr val="7BB37F"/>
    <a:srgbClr val="B0FFB5"/>
    <a:srgbClr val="D79205"/>
    <a:srgbClr val="DAFF96"/>
    <a:srgbClr val="559372"/>
    <a:srgbClr val="FFDB89"/>
    <a:srgbClr val="C4A922"/>
    <a:srgbClr val="398856"/>
    <a:srgbClr val="014E1D"/>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32" autoAdjust="0"/>
  </p:normalViewPr>
  <p:slideViewPr>
    <p:cSldViewPr snapToGrid="0">
      <p:cViewPr varScale="1">
        <p:scale>
          <a:sx n="71" d="100"/>
          <a:sy n="71" d="100"/>
        </p:scale>
        <p:origin x="126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7" d="100"/>
          <a:sy n="87" d="100"/>
        </p:scale>
        <p:origin x="954" y="96"/>
      </p:cViewPr>
      <p:guideLst>
        <p:guide orient="horz" pos="2931"/>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FCEC09-E272-4856-9A0F-94A7E11A32D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1E85E14-ED1C-4804-813D-63C3145139B1}">
      <dgm:prSet phldrT="[Text]" custT="1"/>
      <dgm:spPr>
        <a:solidFill>
          <a:schemeClr val="accent2"/>
        </a:solidFill>
      </dgm:spPr>
      <dgm:t>
        <a:bodyPr/>
        <a:lstStyle/>
        <a:p>
          <a:r>
            <a:rPr lang="en-US" sz="1600" dirty="0" smtClean="0">
              <a:latin typeface="+mj-lt"/>
            </a:rPr>
            <a:t>Actuarial Standards Board</a:t>
          </a:r>
          <a:endParaRPr lang="en-US" sz="1600" dirty="0">
            <a:latin typeface="+mj-lt"/>
          </a:endParaRPr>
        </a:p>
      </dgm:t>
    </dgm:pt>
    <dgm:pt modelId="{928B4E8C-20CC-4541-BF74-667AF302F426}" type="parTrans" cxnId="{045756EB-05AE-4CDB-98DB-49627624D6A7}">
      <dgm:prSet/>
      <dgm:spPr/>
      <dgm:t>
        <a:bodyPr/>
        <a:lstStyle/>
        <a:p>
          <a:endParaRPr lang="en-US" sz="1600">
            <a:latin typeface="+mj-lt"/>
          </a:endParaRPr>
        </a:p>
      </dgm:t>
    </dgm:pt>
    <dgm:pt modelId="{81E69D7C-7AB3-4308-B3EE-B0D06D56CC89}" type="sibTrans" cxnId="{045756EB-05AE-4CDB-98DB-49627624D6A7}">
      <dgm:prSet/>
      <dgm:spPr/>
      <dgm:t>
        <a:bodyPr/>
        <a:lstStyle/>
        <a:p>
          <a:endParaRPr lang="en-US" sz="1600">
            <a:latin typeface="+mj-lt"/>
          </a:endParaRPr>
        </a:p>
      </dgm:t>
    </dgm:pt>
    <dgm:pt modelId="{8E152B42-30B9-465A-9050-78501E3998C1}">
      <dgm:prSet phldrT="[Text]" custT="1"/>
      <dgm:spPr>
        <a:solidFill>
          <a:schemeClr val="accent2"/>
        </a:solidFill>
      </dgm:spPr>
      <dgm:t>
        <a:bodyPr/>
        <a:lstStyle/>
        <a:p>
          <a:r>
            <a:rPr lang="en-US" sz="1600" dirty="0" smtClean="0">
              <a:latin typeface="+mj-lt"/>
            </a:rPr>
            <a:t>General Committee</a:t>
          </a:r>
          <a:endParaRPr lang="en-US" sz="1600" dirty="0">
            <a:latin typeface="+mj-lt"/>
          </a:endParaRPr>
        </a:p>
      </dgm:t>
    </dgm:pt>
    <dgm:pt modelId="{F0CBC732-C682-466A-8AF3-0AEDB6F6E4DB}" type="parTrans" cxnId="{6B7ADE15-6009-4801-8367-9997A68BDDFB}">
      <dgm:prSet/>
      <dgm:spPr/>
      <dgm:t>
        <a:bodyPr/>
        <a:lstStyle/>
        <a:p>
          <a:endParaRPr lang="en-US" sz="1600">
            <a:latin typeface="+mj-lt"/>
          </a:endParaRPr>
        </a:p>
      </dgm:t>
    </dgm:pt>
    <dgm:pt modelId="{9E03A2A1-7404-45C3-934E-C3ED7126A333}" type="sibTrans" cxnId="{6B7ADE15-6009-4801-8367-9997A68BDDFB}">
      <dgm:prSet/>
      <dgm:spPr/>
      <dgm:t>
        <a:bodyPr/>
        <a:lstStyle/>
        <a:p>
          <a:endParaRPr lang="en-US" sz="1600">
            <a:latin typeface="+mj-lt"/>
          </a:endParaRPr>
        </a:p>
      </dgm:t>
    </dgm:pt>
    <dgm:pt modelId="{5D3DCE82-D581-497F-8826-191D9E52F69B}">
      <dgm:prSet phldrT="[Text]" custT="1"/>
      <dgm:spPr>
        <a:solidFill>
          <a:schemeClr val="accent2"/>
        </a:solidFill>
      </dgm:spPr>
      <dgm:t>
        <a:bodyPr/>
        <a:lstStyle/>
        <a:p>
          <a:r>
            <a:rPr lang="en-US" sz="1600" dirty="0" smtClean="0">
              <a:latin typeface="+mj-lt"/>
              <a:cs typeface="Arial" panose="020B0604020202020204" pitchFamily="34" charset="0"/>
            </a:rPr>
            <a:t>Casualty Committee</a:t>
          </a:r>
          <a:endParaRPr lang="en-US" sz="1600" dirty="0">
            <a:latin typeface="+mj-lt"/>
            <a:cs typeface="Arial" panose="020B0604020202020204" pitchFamily="34" charset="0"/>
          </a:endParaRPr>
        </a:p>
      </dgm:t>
    </dgm:pt>
    <dgm:pt modelId="{9C0621EF-FAA3-4AA4-B1B2-0E37591C7F6E}" type="parTrans" cxnId="{EAC00766-DADB-4D91-BBB9-A6AE93C6521B}">
      <dgm:prSet/>
      <dgm:spPr/>
      <dgm:t>
        <a:bodyPr/>
        <a:lstStyle/>
        <a:p>
          <a:endParaRPr lang="en-US" sz="1600">
            <a:latin typeface="+mj-lt"/>
          </a:endParaRPr>
        </a:p>
      </dgm:t>
    </dgm:pt>
    <dgm:pt modelId="{16B4F974-71CE-49F0-B343-AB94C04724D9}" type="sibTrans" cxnId="{EAC00766-DADB-4D91-BBB9-A6AE93C6521B}">
      <dgm:prSet/>
      <dgm:spPr/>
      <dgm:t>
        <a:bodyPr/>
        <a:lstStyle/>
        <a:p>
          <a:endParaRPr lang="en-US" sz="1600">
            <a:latin typeface="+mj-lt"/>
          </a:endParaRPr>
        </a:p>
      </dgm:t>
    </dgm:pt>
    <dgm:pt modelId="{EE2AA481-9575-4D1C-859C-9D5CC52CA89D}">
      <dgm:prSet phldrT="[Text]" custT="1"/>
      <dgm:spPr>
        <a:solidFill>
          <a:schemeClr val="accent2"/>
        </a:solidFill>
      </dgm:spPr>
      <dgm:t>
        <a:bodyPr/>
        <a:lstStyle/>
        <a:p>
          <a:r>
            <a:rPr lang="en-US" sz="1600" dirty="0" smtClean="0">
              <a:latin typeface="+mj-lt"/>
            </a:rPr>
            <a:t>ERM Committee</a:t>
          </a:r>
          <a:endParaRPr lang="en-US" sz="1600" dirty="0">
            <a:latin typeface="+mj-lt"/>
          </a:endParaRPr>
        </a:p>
      </dgm:t>
    </dgm:pt>
    <dgm:pt modelId="{63405FE1-0FF4-4682-AB24-3CE3AFC07B6A}" type="parTrans" cxnId="{B775420E-2DB2-40C5-962A-C6AF477EA86F}">
      <dgm:prSet/>
      <dgm:spPr/>
      <dgm:t>
        <a:bodyPr/>
        <a:lstStyle/>
        <a:p>
          <a:endParaRPr lang="en-US" sz="1600">
            <a:latin typeface="+mj-lt"/>
          </a:endParaRPr>
        </a:p>
      </dgm:t>
    </dgm:pt>
    <dgm:pt modelId="{FD738406-5EC5-400F-8D2E-7EF8BA02C5D5}" type="sibTrans" cxnId="{B775420E-2DB2-40C5-962A-C6AF477EA86F}">
      <dgm:prSet/>
      <dgm:spPr/>
      <dgm:t>
        <a:bodyPr/>
        <a:lstStyle/>
        <a:p>
          <a:endParaRPr lang="en-US" sz="1600">
            <a:latin typeface="+mj-lt"/>
          </a:endParaRPr>
        </a:p>
      </dgm:t>
    </dgm:pt>
    <dgm:pt modelId="{354AFCC5-9F87-4ADF-8781-3C080403B119}">
      <dgm:prSet custT="1"/>
      <dgm:spPr>
        <a:solidFill>
          <a:schemeClr val="accent2"/>
        </a:solidFill>
      </dgm:spPr>
      <dgm:t>
        <a:bodyPr/>
        <a:lstStyle/>
        <a:p>
          <a:r>
            <a:rPr lang="en-US" sz="1600" dirty="0" smtClean="0">
              <a:latin typeface="+mj-lt"/>
            </a:rPr>
            <a:t>Health Committee</a:t>
          </a:r>
          <a:endParaRPr lang="en-US" sz="1600" dirty="0">
            <a:latin typeface="+mj-lt"/>
          </a:endParaRPr>
        </a:p>
      </dgm:t>
    </dgm:pt>
    <dgm:pt modelId="{D1297AFC-9252-4284-8BA8-E4C1DAB8D4E9}" type="parTrans" cxnId="{3318348B-AC05-4CD4-B1E6-1DBDA4C317F0}">
      <dgm:prSet/>
      <dgm:spPr/>
      <dgm:t>
        <a:bodyPr/>
        <a:lstStyle/>
        <a:p>
          <a:endParaRPr lang="en-US" sz="1600">
            <a:latin typeface="+mj-lt"/>
          </a:endParaRPr>
        </a:p>
      </dgm:t>
    </dgm:pt>
    <dgm:pt modelId="{439EE445-8030-47C7-ADE1-0BCC9BE711D0}" type="sibTrans" cxnId="{3318348B-AC05-4CD4-B1E6-1DBDA4C317F0}">
      <dgm:prSet/>
      <dgm:spPr/>
      <dgm:t>
        <a:bodyPr/>
        <a:lstStyle/>
        <a:p>
          <a:endParaRPr lang="en-US" sz="1600">
            <a:latin typeface="+mj-lt"/>
          </a:endParaRPr>
        </a:p>
      </dgm:t>
    </dgm:pt>
    <dgm:pt modelId="{5981C207-AD85-455F-BB13-577CE0219F8D}">
      <dgm:prSet custT="1"/>
      <dgm:spPr>
        <a:solidFill>
          <a:schemeClr val="accent2"/>
        </a:solidFill>
      </dgm:spPr>
      <dgm:t>
        <a:bodyPr/>
        <a:lstStyle/>
        <a:p>
          <a:r>
            <a:rPr lang="en-US" sz="1600" baseline="0" dirty="0" smtClean="0">
              <a:latin typeface="+mj-lt"/>
            </a:rPr>
            <a:t>Life Committee</a:t>
          </a:r>
          <a:endParaRPr lang="en-US" sz="1600" baseline="0" dirty="0">
            <a:latin typeface="+mj-lt"/>
          </a:endParaRPr>
        </a:p>
      </dgm:t>
    </dgm:pt>
    <dgm:pt modelId="{D2E04D3D-C3C0-4E3D-A55B-A8786ED6C8B8}" type="parTrans" cxnId="{08F6901A-DE8E-44CA-A809-C73D0660E248}">
      <dgm:prSet/>
      <dgm:spPr/>
      <dgm:t>
        <a:bodyPr/>
        <a:lstStyle/>
        <a:p>
          <a:endParaRPr lang="en-US" sz="1600">
            <a:latin typeface="+mj-lt"/>
          </a:endParaRPr>
        </a:p>
      </dgm:t>
    </dgm:pt>
    <dgm:pt modelId="{EE0A1F07-06A7-4302-8AB2-C0730BD2451B}" type="sibTrans" cxnId="{08F6901A-DE8E-44CA-A809-C73D0660E248}">
      <dgm:prSet/>
      <dgm:spPr/>
      <dgm:t>
        <a:bodyPr/>
        <a:lstStyle/>
        <a:p>
          <a:endParaRPr lang="en-US" sz="1600">
            <a:latin typeface="+mj-lt"/>
          </a:endParaRPr>
        </a:p>
      </dgm:t>
    </dgm:pt>
    <dgm:pt modelId="{BCC753B6-C902-46E5-9CDB-FFF09EF7EECC}">
      <dgm:prSet custT="1"/>
      <dgm:spPr>
        <a:solidFill>
          <a:schemeClr val="accent2"/>
        </a:solidFill>
      </dgm:spPr>
      <dgm:t>
        <a:bodyPr/>
        <a:lstStyle/>
        <a:p>
          <a:r>
            <a:rPr lang="en-US" sz="1600" baseline="0" dirty="0" smtClean="0">
              <a:latin typeface="+mj-lt"/>
            </a:rPr>
            <a:t>Pension Committee</a:t>
          </a:r>
          <a:endParaRPr lang="en-US" sz="1600" baseline="0" dirty="0">
            <a:latin typeface="+mj-lt"/>
          </a:endParaRPr>
        </a:p>
      </dgm:t>
    </dgm:pt>
    <dgm:pt modelId="{A955E8B2-4BFB-4729-835D-EE94A7AFA1EB}" type="parTrans" cxnId="{18CB2363-A002-4787-B773-CBAE8F2BB2EC}">
      <dgm:prSet/>
      <dgm:spPr/>
      <dgm:t>
        <a:bodyPr/>
        <a:lstStyle/>
        <a:p>
          <a:endParaRPr lang="en-US" sz="1600">
            <a:latin typeface="+mj-lt"/>
          </a:endParaRPr>
        </a:p>
      </dgm:t>
    </dgm:pt>
    <dgm:pt modelId="{397A5763-8DBB-44DD-99E1-FE1A86638F21}" type="sibTrans" cxnId="{18CB2363-A002-4787-B773-CBAE8F2BB2EC}">
      <dgm:prSet/>
      <dgm:spPr/>
      <dgm:t>
        <a:bodyPr/>
        <a:lstStyle/>
        <a:p>
          <a:endParaRPr lang="en-US" sz="1600">
            <a:latin typeface="+mj-lt"/>
          </a:endParaRPr>
        </a:p>
      </dgm:t>
    </dgm:pt>
    <dgm:pt modelId="{B3FED553-057D-4C70-99A4-CE5220E3D11D}" type="pres">
      <dgm:prSet presAssocID="{FCFCEC09-E272-4856-9A0F-94A7E11A32D8}" presName="hierChild1" presStyleCnt="0">
        <dgm:presLayoutVars>
          <dgm:orgChart val="1"/>
          <dgm:chPref val="1"/>
          <dgm:dir/>
          <dgm:animOne val="branch"/>
          <dgm:animLvl val="lvl"/>
          <dgm:resizeHandles/>
        </dgm:presLayoutVars>
      </dgm:prSet>
      <dgm:spPr/>
      <dgm:t>
        <a:bodyPr/>
        <a:lstStyle/>
        <a:p>
          <a:endParaRPr lang="en-US"/>
        </a:p>
      </dgm:t>
    </dgm:pt>
    <dgm:pt modelId="{DDCB1807-26AB-4E43-BC67-6F9EA4896A11}" type="pres">
      <dgm:prSet presAssocID="{D1E85E14-ED1C-4804-813D-63C3145139B1}" presName="hierRoot1" presStyleCnt="0">
        <dgm:presLayoutVars>
          <dgm:hierBranch val="init"/>
        </dgm:presLayoutVars>
      </dgm:prSet>
      <dgm:spPr/>
    </dgm:pt>
    <dgm:pt modelId="{79B84630-DDF8-4C0F-991E-69F1B6FA22A5}" type="pres">
      <dgm:prSet presAssocID="{D1E85E14-ED1C-4804-813D-63C3145139B1}" presName="rootComposite1" presStyleCnt="0"/>
      <dgm:spPr/>
    </dgm:pt>
    <dgm:pt modelId="{2F98C886-FCE6-488C-9C00-8A29CD573DAF}" type="pres">
      <dgm:prSet presAssocID="{D1E85E14-ED1C-4804-813D-63C3145139B1}" presName="rootText1" presStyleLbl="node0" presStyleIdx="0" presStyleCnt="1" custScaleX="264989" custScaleY="76958" custLinFactNeighborX="-3967" custLinFactNeighborY="-3990">
        <dgm:presLayoutVars>
          <dgm:chPref val="3"/>
        </dgm:presLayoutVars>
      </dgm:prSet>
      <dgm:spPr/>
      <dgm:t>
        <a:bodyPr/>
        <a:lstStyle/>
        <a:p>
          <a:endParaRPr lang="en-US"/>
        </a:p>
      </dgm:t>
    </dgm:pt>
    <dgm:pt modelId="{A114C5C4-35B9-4C82-8909-50EE47D49DA9}" type="pres">
      <dgm:prSet presAssocID="{D1E85E14-ED1C-4804-813D-63C3145139B1}" presName="rootConnector1" presStyleLbl="node1" presStyleIdx="0" presStyleCnt="0"/>
      <dgm:spPr/>
      <dgm:t>
        <a:bodyPr/>
        <a:lstStyle/>
        <a:p>
          <a:endParaRPr lang="en-US"/>
        </a:p>
      </dgm:t>
    </dgm:pt>
    <dgm:pt modelId="{02BC21D4-D752-426A-8ADF-359269B4430E}" type="pres">
      <dgm:prSet presAssocID="{D1E85E14-ED1C-4804-813D-63C3145139B1}" presName="hierChild2" presStyleCnt="0"/>
      <dgm:spPr/>
    </dgm:pt>
    <dgm:pt modelId="{E1CA951C-EB8A-45F7-BEF0-3AE70595B47B}" type="pres">
      <dgm:prSet presAssocID="{F0CBC732-C682-466A-8AF3-0AEDB6F6E4DB}" presName="Name37" presStyleLbl="parChTrans1D2" presStyleIdx="0" presStyleCnt="6"/>
      <dgm:spPr/>
      <dgm:t>
        <a:bodyPr/>
        <a:lstStyle/>
        <a:p>
          <a:endParaRPr lang="en-US"/>
        </a:p>
      </dgm:t>
    </dgm:pt>
    <dgm:pt modelId="{E97DAEC8-C0AB-4A89-BFB6-2A95BD3EC5E2}" type="pres">
      <dgm:prSet presAssocID="{8E152B42-30B9-465A-9050-78501E3998C1}" presName="hierRoot2" presStyleCnt="0">
        <dgm:presLayoutVars>
          <dgm:hierBranch val="init"/>
        </dgm:presLayoutVars>
      </dgm:prSet>
      <dgm:spPr/>
    </dgm:pt>
    <dgm:pt modelId="{BCA2413D-7A72-4699-AEE1-A4C700E5C0A0}" type="pres">
      <dgm:prSet presAssocID="{8E152B42-30B9-465A-9050-78501E3998C1}" presName="rootComposite" presStyleCnt="0"/>
      <dgm:spPr/>
    </dgm:pt>
    <dgm:pt modelId="{EBC5C399-9A3A-459F-9972-097159EF84DA}" type="pres">
      <dgm:prSet presAssocID="{8E152B42-30B9-465A-9050-78501E3998C1}" presName="rootText" presStyleLbl="node2" presStyleIdx="0" presStyleCnt="6">
        <dgm:presLayoutVars>
          <dgm:chPref val="3"/>
        </dgm:presLayoutVars>
      </dgm:prSet>
      <dgm:spPr/>
      <dgm:t>
        <a:bodyPr/>
        <a:lstStyle/>
        <a:p>
          <a:endParaRPr lang="en-US"/>
        </a:p>
      </dgm:t>
    </dgm:pt>
    <dgm:pt modelId="{16216A49-CF3F-46B3-8593-5EB87BFCA615}" type="pres">
      <dgm:prSet presAssocID="{8E152B42-30B9-465A-9050-78501E3998C1}" presName="rootConnector" presStyleLbl="node2" presStyleIdx="0" presStyleCnt="6"/>
      <dgm:spPr/>
      <dgm:t>
        <a:bodyPr/>
        <a:lstStyle/>
        <a:p>
          <a:endParaRPr lang="en-US"/>
        </a:p>
      </dgm:t>
    </dgm:pt>
    <dgm:pt modelId="{648CA959-1318-4AA2-898F-5B2CD6625684}" type="pres">
      <dgm:prSet presAssocID="{8E152B42-30B9-465A-9050-78501E3998C1}" presName="hierChild4" presStyleCnt="0"/>
      <dgm:spPr/>
    </dgm:pt>
    <dgm:pt modelId="{912B48F6-FCC2-45E6-B1C8-344233461442}" type="pres">
      <dgm:prSet presAssocID="{8E152B42-30B9-465A-9050-78501E3998C1}" presName="hierChild5" presStyleCnt="0"/>
      <dgm:spPr/>
    </dgm:pt>
    <dgm:pt modelId="{95FE64B5-1B40-4B32-B070-C7F7A97B2FBC}" type="pres">
      <dgm:prSet presAssocID="{9C0621EF-FAA3-4AA4-B1B2-0E37591C7F6E}" presName="Name37" presStyleLbl="parChTrans1D2" presStyleIdx="1" presStyleCnt="6"/>
      <dgm:spPr/>
      <dgm:t>
        <a:bodyPr/>
        <a:lstStyle/>
        <a:p>
          <a:endParaRPr lang="en-US"/>
        </a:p>
      </dgm:t>
    </dgm:pt>
    <dgm:pt modelId="{F8759C0D-87A3-4F8A-81D7-82D6E8057CC4}" type="pres">
      <dgm:prSet presAssocID="{5D3DCE82-D581-497F-8826-191D9E52F69B}" presName="hierRoot2" presStyleCnt="0">
        <dgm:presLayoutVars>
          <dgm:hierBranch val="init"/>
        </dgm:presLayoutVars>
      </dgm:prSet>
      <dgm:spPr/>
    </dgm:pt>
    <dgm:pt modelId="{84E9A87E-A501-48B0-9B03-EC8DA4DECFED}" type="pres">
      <dgm:prSet presAssocID="{5D3DCE82-D581-497F-8826-191D9E52F69B}" presName="rootComposite" presStyleCnt="0"/>
      <dgm:spPr/>
    </dgm:pt>
    <dgm:pt modelId="{F3E37246-8700-4C72-9C81-B279FB9568A8}" type="pres">
      <dgm:prSet presAssocID="{5D3DCE82-D581-497F-8826-191D9E52F69B}" presName="rootText" presStyleLbl="node2" presStyleIdx="1" presStyleCnt="6">
        <dgm:presLayoutVars>
          <dgm:chPref val="3"/>
        </dgm:presLayoutVars>
      </dgm:prSet>
      <dgm:spPr/>
      <dgm:t>
        <a:bodyPr/>
        <a:lstStyle/>
        <a:p>
          <a:endParaRPr lang="en-US"/>
        </a:p>
      </dgm:t>
    </dgm:pt>
    <dgm:pt modelId="{4286E36B-464F-4B73-8557-5CD2934C700D}" type="pres">
      <dgm:prSet presAssocID="{5D3DCE82-D581-497F-8826-191D9E52F69B}" presName="rootConnector" presStyleLbl="node2" presStyleIdx="1" presStyleCnt="6"/>
      <dgm:spPr/>
      <dgm:t>
        <a:bodyPr/>
        <a:lstStyle/>
        <a:p>
          <a:endParaRPr lang="en-US"/>
        </a:p>
      </dgm:t>
    </dgm:pt>
    <dgm:pt modelId="{76671CB6-2B2E-43B7-89E6-FD8254F84054}" type="pres">
      <dgm:prSet presAssocID="{5D3DCE82-D581-497F-8826-191D9E52F69B}" presName="hierChild4" presStyleCnt="0"/>
      <dgm:spPr/>
    </dgm:pt>
    <dgm:pt modelId="{DBC61BDB-E415-4BDA-ABC3-B979679779DE}" type="pres">
      <dgm:prSet presAssocID="{5D3DCE82-D581-497F-8826-191D9E52F69B}" presName="hierChild5" presStyleCnt="0"/>
      <dgm:spPr/>
    </dgm:pt>
    <dgm:pt modelId="{C98AD73A-4987-4DEB-9C38-184EF6823B27}" type="pres">
      <dgm:prSet presAssocID="{63405FE1-0FF4-4682-AB24-3CE3AFC07B6A}" presName="Name37" presStyleLbl="parChTrans1D2" presStyleIdx="2" presStyleCnt="6"/>
      <dgm:spPr/>
      <dgm:t>
        <a:bodyPr/>
        <a:lstStyle/>
        <a:p>
          <a:endParaRPr lang="en-US"/>
        </a:p>
      </dgm:t>
    </dgm:pt>
    <dgm:pt modelId="{53931C30-1B85-4846-8173-39E3C3B5FB05}" type="pres">
      <dgm:prSet presAssocID="{EE2AA481-9575-4D1C-859C-9D5CC52CA89D}" presName="hierRoot2" presStyleCnt="0">
        <dgm:presLayoutVars>
          <dgm:hierBranch val="init"/>
        </dgm:presLayoutVars>
      </dgm:prSet>
      <dgm:spPr/>
    </dgm:pt>
    <dgm:pt modelId="{E48A3556-E5ED-4475-A0D0-FBEA0FCDA956}" type="pres">
      <dgm:prSet presAssocID="{EE2AA481-9575-4D1C-859C-9D5CC52CA89D}" presName="rootComposite" presStyleCnt="0"/>
      <dgm:spPr/>
    </dgm:pt>
    <dgm:pt modelId="{2A7AA5B8-634E-444E-B719-1986878105A9}" type="pres">
      <dgm:prSet presAssocID="{EE2AA481-9575-4D1C-859C-9D5CC52CA89D}" presName="rootText" presStyleLbl="node2" presStyleIdx="2" presStyleCnt="6">
        <dgm:presLayoutVars>
          <dgm:chPref val="3"/>
        </dgm:presLayoutVars>
      </dgm:prSet>
      <dgm:spPr/>
      <dgm:t>
        <a:bodyPr/>
        <a:lstStyle/>
        <a:p>
          <a:endParaRPr lang="en-US"/>
        </a:p>
      </dgm:t>
    </dgm:pt>
    <dgm:pt modelId="{0ED21C94-C8EF-4E43-BEA9-DC1902E58122}" type="pres">
      <dgm:prSet presAssocID="{EE2AA481-9575-4D1C-859C-9D5CC52CA89D}" presName="rootConnector" presStyleLbl="node2" presStyleIdx="2" presStyleCnt="6"/>
      <dgm:spPr/>
      <dgm:t>
        <a:bodyPr/>
        <a:lstStyle/>
        <a:p>
          <a:endParaRPr lang="en-US"/>
        </a:p>
      </dgm:t>
    </dgm:pt>
    <dgm:pt modelId="{10130760-ED95-45D9-8BC6-44FCE4501F2D}" type="pres">
      <dgm:prSet presAssocID="{EE2AA481-9575-4D1C-859C-9D5CC52CA89D}" presName="hierChild4" presStyleCnt="0"/>
      <dgm:spPr/>
    </dgm:pt>
    <dgm:pt modelId="{A127A2AA-DD19-4C71-A959-FA4CB622ACE9}" type="pres">
      <dgm:prSet presAssocID="{EE2AA481-9575-4D1C-859C-9D5CC52CA89D}" presName="hierChild5" presStyleCnt="0"/>
      <dgm:spPr/>
    </dgm:pt>
    <dgm:pt modelId="{839067CC-FE9F-4FC5-98A3-B65D0D17EADE}" type="pres">
      <dgm:prSet presAssocID="{D1297AFC-9252-4284-8BA8-E4C1DAB8D4E9}" presName="Name37" presStyleLbl="parChTrans1D2" presStyleIdx="3" presStyleCnt="6"/>
      <dgm:spPr/>
      <dgm:t>
        <a:bodyPr/>
        <a:lstStyle/>
        <a:p>
          <a:endParaRPr lang="en-US"/>
        </a:p>
      </dgm:t>
    </dgm:pt>
    <dgm:pt modelId="{7DFB269F-E2EA-46D4-963E-265D9FB1DACB}" type="pres">
      <dgm:prSet presAssocID="{354AFCC5-9F87-4ADF-8781-3C080403B119}" presName="hierRoot2" presStyleCnt="0">
        <dgm:presLayoutVars>
          <dgm:hierBranch val="init"/>
        </dgm:presLayoutVars>
      </dgm:prSet>
      <dgm:spPr/>
    </dgm:pt>
    <dgm:pt modelId="{2D7AD95D-64AB-49B8-9DB7-E6F95989160A}" type="pres">
      <dgm:prSet presAssocID="{354AFCC5-9F87-4ADF-8781-3C080403B119}" presName="rootComposite" presStyleCnt="0"/>
      <dgm:spPr/>
    </dgm:pt>
    <dgm:pt modelId="{AD7616AD-A93C-4C7E-A0AD-1DD368355BC9}" type="pres">
      <dgm:prSet presAssocID="{354AFCC5-9F87-4ADF-8781-3C080403B119}" presName="rootText" presStyleLbl="node2" presStyleIdx="3" presStyleCnt="6">
        <dgm:presLayoutVars>
          <dgm:chPref val="3"/>
        </dgm:presLayoutVars>
      </dgm:prSet>
      <dgm:spPr/>
      <dgm:t>
        <a:bodyPr/>
        <a:lstStyle/>
        <a:p>
          <a:endParaRPr lang="en-US"/>
        </a:p>
      </dgm:t>
    </dgm:pt>
    <dgm:pt modelId="{7191942F-451F-4AB1-95AF-BB4155806F7C}" type="pres">
      <dgm:prSet presAssocID="{354AFCC5-9F87-4ADF-8781-3C080403B119}" presName="rootConnector" presStyleLbl="node2" presStyleIdx="3" presStyleCnt="6"/>
      <dgm:spPr/>
      <dgm:t>
        <a:bodyPr/>
        <a:lstStyle/>
        <a:p>
          <a:endParaRPr lang="en-US"/>
        </a:p>
      </dgm:t>
    </dgm:pt>
    <dgm:pt modelId="{09897594-1189-4855-919F-88C9898F4F38}" type="pres">
      <dgm:prSet presAssocID="{354AFCC5-9F87-4ADF-8781-3C080403B119}" presName="hierChild4" presStyleCnt="0"/>
      <dgm:spPr/>
    </dgm:pt>
    <dgm:pt modelId="{1B4E5C03-D97B-493A-A784-369A8195E680}" type="pres">
      <dgm:prSet presAssocID="{354AFCC5-9F87-4ADF-8781-3C080403B119}" presName="hierChild5" presStyleCnt="0"/>
      <dgm:spPr/>
    </dgm:pt>
    <dgm:pt modelId="{00480921-E6D7-44E2-85C1-FDB829275FC6}" type="pres">
      <dgm:prSet presAssocID="{D2E04D3D-C3C0-4E3D-A55B-A8786ED6C8B8}" presName="Name37" presStyleLbl="parChTrans1D2" presStyleIdx="4" presStyleCnt="6"/>
      <dgm:spPr/>
      <dgm:t>
        <a:bodyPr/>
        <a:lstStyle/>
        <a:p>
          <a:endParaRPr lang="en-US"/>
        </a:p>
      </dgm:t>
    </dgm:pt>
    <dgm:pt modelId="{B86E347C-4CA9-4508-94F3-E2C72B93B814}" type="pres">
      <dgm:prSet presAssocID="{5981C207-AD85-455F-BB13-577CE0219F8D}" presName="hierRoot2" presStyleCnt="0">
        <dgm:presLayoutVars>
          <dgm:hierBranch val="init"/>
        </dgm:presLayoutVars>
      </dgm:prSet>
      <dgm:spPr/>
    </dgm:pt>
    <dgm:pt modelId="{BEB8F14A-9244-43BD-A143-91E6888F8FAC}" type="pres">
      <dgm:prSet presAssocID="{5981C207-AD85-455F-BB13-577CE0219F8D}" presName="rootComposite" presStyleCnt="0"/>
      <dgm:spPr/>
    </dgm:pt>
    <dgm:pt modelId="{30F8402B-61DC-4ED2-AB6B-99C8463C9F85}" type="pres">
      <dgm:prSet presAssocID="{5981C207-AD85-455F-BB13-577CE0219F8D}" presName="rootText" presStyleLbl="node2" presStyleIdx="4" presStyleCnt="6">
        <dgm:presLayoutVars>
          <dgm:chPref val="3"/>
        </dgm:presLayoutVars>
      </dgm:prSet>
      <dgm:spPr/>
      <dgm:t>
        <a:bodyPr/>
        <a:lstStyle/>
        <a:p>
          <a:endParaRPr lang="en-US"/>
        </a:p>
      </dgm:t>
    </dgm:pt>
    <dgm:pt modelId="{A1099C77-0C58-4A93-AE72-20050EAB40F7}" type="pres">
      <dgm:prSet presAssocID="{5981C207-AD85-455F-BB13-577CE0219F8D}" presName="rootConnector" presStyleLbl="node2" presStyleIdx="4" presStyleCnt="6"/>
      <dgm:spPr/>
      <dgm:t>
        <a:bodyPr/>
        <a:lstStyle/>
        <a:p>
          <a:endParaRPr lang="en-US"/>
        </a:p>
      </dgm:t>
    </dgm:pt>
    <dgm:pt modelId="{3527F029-7AF6-47A1-97FA-304931611E65}" type="pres">
      <dgm:prSet presAssocID="{5981C207-AD85-455F-BB13-577CE0219F8D}" presName="hierChild4" presStyleCnt="0"/>
      <dgm:spPr/>
    </dgm:pt>
    <dgm:pt modelId="{E2D90A32-0244-4568-8863-7193C18CE9BC}" type="pres">
      <dgm:prSet presAssocID="{5981C207-AD85-455F-BB13-577CE0219F8D}" presName="hierChild5" presStyleCnt="0"/>
      <dgm:spPr/>
    </dgm:pt>
    <dgm:pt modelId="{105DBFE6-FFAE-461A-BA67-EBB9A65D66EF}" type="pres">
      <dgm:prSet presAssocID="{A955E8B2-4BFB-4729-835D-EE94A7AFA1EB}" presName="Name37" presStyleLbl="parChTrans1D2" presStyleIdx="5" presStyleCnt="6"/>
      <dgm:spPr/>
      <dgm:t>
        <a:bodyPr/>
        <a:lstStyle/>
        <a:p>
          <a:endParaRPr lang="en-US"/>
        </a:p>
      </dgm:t>
    </dgm:pt>
    <dgm:pt modelId="{EFF5372C-EC23-45D5-8359-08A0BD66AB70}" type="pres">
      <dgm:prSet presAssocID="{BCC753B6-C902-46E5-9CDB-FFF09EF7EECC}" presName="hierRoot2" presStyleCnt="0">
        <dgm:presLayoutVars>
          <dgm:hierBranch val="init"/>
        </dgm:presLayoutVars>
      </dgm:prSet>
      <dgm:spPr/>
    </dgm:pt>
    <dgm:pt modelId="{978C48BF-3C93-4462-BEEC-CE150EBE980B}" type="pres">
      <dgm:prSet presAssocID="{BCC753B6-C902-46E5-9CDB-FFF09EF7EECC}" presName="rootComposite" presStyleCnt="0"/>
      <dgm:spPr/>
    </dgm:pt>
    <dgm:pt modelId="{689C810D-44E1-4594-B114-3DF07E2946B2}" type="pres">
      <dgm:prSet presAssocID="{BCC753B6-C902-46E5-9CDB-FFF09EF7EECC}" presName="rootText" presStyleLbl="node2" presStyleIdx="5" presStyleCnt="6">
        <dgm:presLayoutVars>
          <dgm:chPref val="3"/>
        </dgm:presLayoutVars>
      </dgm:prSet>
      <dgm:spPr/>
      <dgm:t>
        <a:bodyPr/>
        <a:lstStyle/>
        <a:p>
          <a:endParaRPr lang="en-US"/>
        </a:p>
      </dgm:t>
    </dgm:pt>
    <dgm:pt modelId="{E105C306-EA39-4B26-A7DE-A2E71B48E430}" type="pres">
      <dgm:prSet presAssocID="{BCC753B6-C902-46E5-9CDB-FFF09EF7EECC}" presName="rootConnector" presStyleLbl="node2" presStyleIdx="5" presStyleCnt="6"/>
      <dgm:spPr/>
      <dgm:t>
        <a:bodyPr/>
        <a:lstStyle/>
        <a:p>
          <a:endParaRPr lang="en-US"/>
        </a:p>
      </dgm:t>
    </dgm:pt>
    <dgm:pt modelId="{0BC37C33-0EEC-4A0C-A44C-76CAB3078120}" type="pres">
      <dgm:prSet presAssocID="{BCC753B6-C902-46E5-9CDB-FFF09EF7EECC}" presName="hierChild4" presStyleCnt="0"/>
      <dgm:spPr/>
    </dgm:pt>
    <dgm:pt modelId="{81C7FCF5-5F42-4225-AC49-D354B0BA28DD}" type="pres">
      <dgm:prSet presAssocID="{BCC753B6-C902-46E5-9CDB-FFF09EF7EECC}" presName="hierChild5" presStyleCnt="0"/>
      <dgm:spPr/>
    </dgm:pt>
    <dgm:pt modelId="{714C58D5-031C-42E7-B1A4-5348B67CE24C}" type="pres">
      <dgm:prSet presAssocID="{D1E85E14-ED1C-4804-813D-63C3145139B1}" presName="hierChild3" presStyleCnt="0"/>
      <dgm:spPr/>
    </dgm:pt>
  </dgm:ptLst>
  <dgm:cxnLst>
    <dgm:cxn modelId="{CA5BF4D4-0E8A-46FF-8ED3-5C137FC2E957}" type="presOf" srcId="{BCC753B6-C902-46E5-9CDB-FFF09EF7EECC}" destId="{E105C306-EA39-4B26-A7DE-A2E71B48E430}" srcOrd="1" destOrd="0" presId="urn:microsoft.com/office/officeart/2005/8/layout/orgChart1"/>
    <dgm:cxn modelId="{985A59CE-817D-48E0-8E1F-055C555AD96D}" type="presOf" srcId="{5D3DCE82-D581-497F-8826-191D9E52F69B}" destId="{4286E36B-464F-4B73-8557-5CD2934C700D}" srcOrd="1" destOrd="0" presId="urn:microsoft.com/office/officeart/2005/8/layout/orgChart1"/>
    <dgm:cxn modelId="{79FF6556-0647-4416-8348-2EC667649B7E}" type="presOf" srcId="{354AFCC5-9F87-4ADF-8781-3C080403B119}" destId="{AD7616AD-A93C-4C7E-A0AD-1DD368355BC9}" srcOrd="0" destOrd="0" presId="urn:microsoft.com/office/officeart/2005/8/layout/orgChart1"/>
    <dgm:cxn modelId="{E239FA27-8EE9-4189-B46C-284132FD9B20}" type="presOf" srcId="{8E152B42-30B9-465A-9050-78501E3998C1}" destId="{16216A49-CF3F-46B3-8593-5EB87BFCA615}" srcOrd="1" destOrd="0" presId="urn:microsoft.com/office/officeart/2005/8/layout/orgChart1"/>
    <dgm:cxn modelId="{7789EB28-8CA8-479A-A3BE-99CCE18C6260}" type="presOf" srcId="{5D3DCE82-D581-497F-8826-191D9E52F69B}" destId="{F3E37246-8700-4C72-9C81-B279FB9568A8}" srcOrd="0" destOrd="0" presId="urn:microsoft.com/office/officeart/2005/8/layout/orgChart1"/>
    <dgm:cxn modelId="{B775420E-2DB2-40C5-962A-C6AF477EA86F}" srcId="{D1E85E14-ED1C-4804-813D-63C3145139B1}" destId="{EE2AA481-9575-4D1C-859C-9D5CC52CA89D}" srcOrd="2" destOrd="0" parTransId="{63405FE1-0FF4-4682-AB24-3CE3AFC07B6A}" sibTransId="{FD738406-5EC5-400F-8D2E-7EF8BA02C5D5}"/>
    <dgm:cxn modelId="{18CB2363-A002-4787-B773-CBAE8F2BB2EC}" srcId="{D1E85E14-ED1C-4804-813D-63C3145139B1}" destId="{BCC753B6-C902-46E5-9CDB-FFF09EF7EECC}" srcOrd="5" destOrd="0" parTransId="{A955E8B2-4BFB-4729-835D-EE94A7AFA1EB}" sibTransId="{397A5763-8DBB-44DD-99E1-FE1A86638F21}"/>
    <dgm:cxn modelId="{45944DB7-0FDB-4808-96AD-52358305FAC2}" type="presOf" srcId="{354AFCC5-9F87-4ADF-8781-3C080403B119}" destId="{7191942F-451F-4AB1-95AF-BB4155806F7C}" srcOrd="1" destOrd="0" presId="urn:microsoft.com/office/officeart/2005/8/layout/orgChart1"/>
    <dgm:cxn modelId="{EAC00766-DADB-4D91-BBB9-A6AE93C6521B}" srcId="{D1E85E14-ED1C-4804-813D-63C3145139B1}" destId="{5D3DCE82-D581-497F-8826-191D9E52F69B}" srcOrd="1" destOrd="0" parTransId="{9C0621EF-FAA3-4AA4-B1B2-0E37591C7F6E}" sibTransId="{16B4F974-71CE-49F0-B343-AB94C04724D9}"/>
    <dgm:cxn modelId="{0A514E14-2939-428B-8D6C-DC66D09999B0}" type="presOf" srcId="{D2E04D3D-C3C0-4E3D-A55B-A8786ED6C8B8}" destId="{00480921-E6D7-44E2-85C1-FDB829275FC6}" srcOrd="0" destOrd="0" presId="urn:microsoft.com/office/officeart/2005/8/layout/orgChart1"/>
    <dgm:cxn modelId="{3318348B-AC05-4CD4-B1E6-1DBDA4C317F0}" srcId="{D1E85E14-ED1C-4804-813D-63C3145139B1}" destId="{354AFCC5-9F87-4ADF-8781-3C080403B119}" srcOrd="3" destOrd="0" parTransId="{D1297AFC-9252-4284-8BA8-E4C1DAB8D4E9}" sibTransId="{439EE445-8030-47C7-ADE1-0BCC9BE711D0}"/>
    <dgm:cxn modelId="{81AC3FDA-2E14-404D-B968-4FB71C953AD3}" type="presOf" srcId="{D1E85E14-ED1C-4804-813D-63C3145139B1}" destId="{A114C5C4-35B9-4C82-8909-50EE47D49DA9}" srcOrd="1" destOrd="0" presId="urn:microsoft.com/office/officeart/2005/8/layout/orgChart1"/>
    <dgm:cxn modelId="{6DC46E80-6BAE-4289-B9E2-EC6CC2E22A0F}" type="presOf" srcId="{A955E8B2-4BFB-4729-835D-EE94A7AFA1EB}" destId="{105DBFE6-FFAE-461A-BA67-EBB9A65D66EF}" srcOrd="0" destOrd="0" presId="urn:microsoft.com/office/officeart/2005/8/layout/orgChart1"/>
    <dgm:cxn modelId="{60EE74C2-67FB-434E-9300-E6C0127078CA}" type="presOf" srcId="{63405FE1-0FF4-4682-AB24-3CE3AFC07B6A}" destId="{C98AD73A-4987-4DEB-9C38-184EF6823B27}" srcOrd="0" destOrd="0" presId="urn:microsoft.com/office/officeart/2005/8/layout/orgChart1"/>
    <dgm:cxn modelId="{44136183-F002-47E2-BD7B-19C6A077E785}" type="presOf" srcId="{8E152B42-30B9-465A-9050-78501E3998C1}" destId="{EBC5C399-9A3A-459F-9972-097159EF84DA}" srcOrd="0" destOrd="0" presId="urn:microsoft.com/office/officeart/2005/8/layout/orgChart1"/>
    <dgm:cxn modelId="{BBB6C5CE-0E08-4673-A6DA-DB83F5E099FF}" type="presOf" srcId="{F0CBC732-C682-466A-8AF3-0AEDB6F6E4DB}" destId="{E1CA951C-EB8A-45F7-BEF0-3AE70595B47B}" srcOrd="0" destOrd="0" presId="urn:microsoft.com/office/officeart/2005/8/layout/orgChart1"/>
    <dgm:cxn modelId="{08F6901A-DE8E-44CA-A809-C73D0660E248}" srcId="{D1E85E14-ED1C-4804-813D-63C3145139B1}" destId="{5981C207-AD85-455F-BB13-577CE0219F8D}" srcOrd="4" destOrd="0" parTransId="{D2E04D3D-C3C0-4E3D-A55B-A8786ED6C8B8}" sibTransId="{EE0A1F07-06A7-4302-8AB2-C0730BD2451B}"/>
    <dgm:cxn modelId="{6B7ADE15-6009-4801-8367-9997A68BDDFB}" srcId="{D1E85E14-ED1C-4804-813D-63C3145139B1}" destId="{8E152B42-30B9-465A-9050-78501E3998C1}" srcOrd="0" destOrd="0" parTransId="{F0CBC732-C682-466A-8AF3-0AEDB6F6E4DB}" sibTransId="{9E03A2A1-7404-45C3-934E-C3ED7126A333}"/>
    <dgm:cxn modelId="{BD16ADFD-8B14-4B3A-BDF4-46BE00566680}" type="presOf" srcId="{EE2AA481-9575-4D1C-859C-9D5CC52CA89D}" destId="{0ED21C94-C8EF-4E43-BEA9-DC1902E58122}" srcOrd="1" destOrd="0" presId="urn:microsoft.com/office/officeart/2005/8/layout/orgChart1"/>
    <dgm:cxn modelId="{71BCDDE2-E10B-4D5A-8C04-76E10274E3B0}" type="presOf" srcId="{5981C207-AD85-455F-BB13-577CE0219F8D}" destId="{A1099C77-0C58-4A93-AE72-20050EAB40F7}" srcOrd="1" destOrd="0" presId="urn:microsoft.com/office/officeart/2005/8/layout/orgChart1"/>
    <dgm:cxn modelId="{846063D1-4B37-48FC-B2F0-9DE43A4B7782}" type="presOf" srcId="{9C0621EF-FAA3-4AA4-B1B2-0E37591C7F6E}" destId="{95FE64B5-1B40-4B32-B070-C7F7A97B2FBC}" srcOrd="0" destOrd="0" presId="urn:microsoft.com/office/officeart/2005/8/layout/orgChart1"/>
    <dgm:cxn modelId="{1FF863AE-30CC-4FE6-AE9C-8CDFD4CACFDE}" type="presOf" srcId="{5981C207-AD85-455F-BB13-577CE0219F8D}" destId="{30F8402B-61DC-4ED2-AB6B-99C8463C9F85}" srcOrd="0" destOrd="0" presId="urn:microsoft.com/office/officeart/2005/8/layout/orgChart1"/>
    <dgm:cxn modelId="{F4525E50-A75A-4531-80A2-AF5D6A570093}" type="presOf" srcId="{D1E85E14-ED1C-4804-813D-63C3145139B1}" destId="{2F98C886-FCE6-488C-9C00-8A29CD573DAF}" srcOrd="0" destOrd="0" presId="urn:microsoft.com/office/officeart/2005/8/layout/orgChart1"/>
    <dgm:cxn modelId="{AE95AF81-A4ED-4877-A982-6A70D7180F8A}" type="presOf" srcId="{FCFCEC09-E272-4856-9A0F-94A7E11A32D8}" destId="{B3FED553-057D-4C70-99A4-CE5220E3D11D}" srcOrd="0" destOrd="0" presId="urn:microsoft.com/office/officeart/2005/8/layout/orgChart1"/>
    <dgm:cxn modelId="{045756EB-05AE-4CDB-98DB-49627624D6A7}" srcId="{FCFCEC09-E272-4856-9A0F-94A7E11A32D8}" destId="{D1E85E14-ED1C-4804-813D-63C3145139B1}" srcOrd="0" destOrd="0" parTransId="{928B4E8C-20CC-4541-BF74-667AF302F426}" sibTransId="{81E69D7C-7AB3-4308-B3EE-B0D06D56CC89}"/>
    <dgm:cxn modelId="{085529ED-D2FD-49EF-B13C-B3B57752563B}" type="presOf" srcId="{D1297AFC-9252-4284-8BA8-E4C1DAB8D4E9}" destId="{839067CC-FE9F-4FC5-98A3-B65D0D17EADE}" srcOrd="0" destOrd="0" presId="urn:microsoft.com/office/officeart/2005/8/layout/orgChart1"/>
    <dgm:cxn modelId="{9B6B997B-34DC-4563-857B-B3A20B344314}" type="presOf" srcId="{BCC753B6-C902-46E5-9CDB-FFF09EF7EECC}" destId="{689C810D-44E1-4594-B114-3DF07E2946B2}" srcOrd="0" destOrd="0" presId="urn:microsoft.com/office/officeart/2005/8/layout/orgChart1"/>
    <dgm:cxn modelId="{F9246744-4E9E-4A99-9D0E-5D9F967E3124}" type="presOf" srcId="{EE2AA481-9575-4D1C-859C-9D5CC52CA89D}" destId="{2A7AA5B8-634E-444E-B719-1986878105A9}" srcOrd="0" destOrd="0" presId="urn:microsoft.com/office/officeart/2005/8/layout/orgChart1"/>
    <dgm:cxn modelId="{490F8D9A-7F17-4E90-9957-862A43C756C4}" type="presParOf" srcId="{B3FED553-057D-4C70-99A4-CE5220E3D11D}" destId="{DDCB1807-26AB-4E43-BC67-6F9EA4896A11}" srcOrd="0" destOrd="0" presId="urn:microsoft.com/office/officeart/2005/8/layout/orgChart1"/>
    <dgm:cxn modelId="{118AF9DC-2D7C-42AD-86BD-29E98EFF0120}" type="presParOf" srcId="{DDCB1807-26AB-4E43-BC67-6F9EA4896A11}" destId="{79B84630-DDF8-4C0F-991E-69F1B6FA22A5}" srcOrd="0" destOrd="0" presId="urn:microsoft.com/office/officeart/2005/8/layout/orgChart1"/>
    <dgm:cxn modelId="{800F9BFB-AF1B-48DF-B276-055654A0FBE0}" type="presParOf" srcId="{79B84630-DDF8-4C0F-991E-69F1B6FA22A5}" destId="{2F98C886-FCE6-488C-9C00-8A29CD573DAF}" srcOrd="0" destOrd="0" presId="urn:microsoft.com/office/officeart/2005/8/layout/orgChart1"/>
    <dgm:cxn modelId="{D5322AC1-FF00-47E0-BB8E-A5C94391A29F}" type="presParOf" srcId="{79B84630-DDF8-4C0F-991E-69F1B6FA22A5}" destId="{A114C5C4-35B9-4C82-8909-50EE47D49DA9}" srcOrd="1" destOrd="0" presId="urn:microsoft.com/office/officeart/2005/8/layout/orgChart1"/>
    <dgm:cxn modelId="{8ABAB4C9-E1D9-415B-B0B2-78A647FB9E7E}" type="presParOf" srcId="{DDCB1807-26AB-4E43-BC67-6F9EA4896A11}" destId="{02BC21D4-D752-426A-8ADF-359269B4430E}" srcOrd="1" destOrd="0" presId="urn:microsoft.com/office/officeart/2005/8/layout/orgChart1"/>
    <dgm:cxn modelId="{4185C7C9-8CDF-435A-9D21-38965B38273C}" type="presParOf" srcId="{02BC21D4-D752-426A-8ADF-359269B4430E}" destId="{E1CA951C-EB8A-45F7-BEF0-3AE70595B47B}" srcOrd="0" destOrd="0" presId="urn:microsoft.com/office/officeart/2005/8/layout/orgChart1"/>
    <dgm:cxn modelId="{EEDDBCBD-04FA-49BC-BFE8-BE375F1EA8FA}" type="presParOf" srcId="{02BC21D4-D752-426A-8ADF-359269B4430E}" destId="{E97DAEC8-C0AB-4A89-BFB6-2A95BD3EC5E2}" srcOrd="1" destOrd="0" presId="urn:microsoft.com/office/officeart/2005/8/layout/orgChart1"/>
    <dgm:cxn modelId="{0344A8E2-2103-4579-BE71-3E2B9B6F955D}" type="presParOf" srcId="{E97DAEC8-C0AB-4A89-BFB6-2A95BD3EC5E2}" destId="{BCA2413D-7A72-4699-AEE1-A4C700E5C0A0}" srcOrd="0" destOrd="0" presId="urn:microsoft.com/office/officeart/2005/8/layout/orgChart1"/>
    <dgm:cxn modelId="{B0000342-A958-44C8-8B68-73A48347B08A}" type="presParOf" srcId="{BCA2413D-7A72-4699-AEE1-A4C700E5C0A0}" destId="{EBC5C399-9A3A-459F-9972-097159EF84DA}" srcOrd="0" destOrd="0" presId="urn:microsoft.com/office/officeart/2005/8/layout/orgChart1"/>
    <dgm:cxn modelId="{118C353B-25CC-4252-B95A-E4A76D063728}" type="presParOf" srcId="{BCA2413D-7A72-4699-AEE1-A4C700E5C0A0}" destId="{16216A49-CF3F-46B3-8593-5EB87BFCA615}" srcOrd="1" destOrd="0" presId="urn:microsoft.com/office/officeart/2005/8/layout/orgChart1"/>
    <dgm:cxn modelId="{4968D0D8-1C4D-464C-AFDB-848945121584}" type="presParOf" srcId="{E97DAEC8-C0AB-4A89-BFB6-2A95BD3EC5E2}" destId="{648CA959-1318-4AA2-898F-5B2CD6625684}" srcOrd="1" destOrd="0" presId="urn:microsoft.com/office/officeart/2005/8/layout/orgChart1"/>
    <dgm:cxn modelId="{1DB403BD-9D56-477D-92B9-60EA0B0755AE}" type="presParOf" srcId="{E97DAEC8-C0AB-4A89-BFB6-2A95BD3EC5E2}" destId="{912B48F6-FCC2-45E6-B1C8-344233461442}" srcOrd="2" destOrd="0" presId="urn:microsoft.com/office/officeart/2005/8/layout/orgChart1"/>
    <dgm:cxn modelId="{22BB576C-CB23-41C8-8851-DFC8F347C158}" type="presParOf" srcId="{02BC21D4-D752-426A-8ADF-359269B4430E}" destId="{95FE64B5-1B40-4B32-B070-C7F7A97B2FBC}" srcOrd="2" destOrd="0" presId="urn:microsoft.com/office/officeart/2005/8/layout/orgChart1"/>
    <dgm:cxn modelId="{1EC7D96A-4F4E-4969-A274-594E666921B0}" type="presParOf" srcId="{02BC21D4-D752-426A-8ADF-359269B4430E}" destId="{F8759C0D-87A3-4F8A-81D7-82D6E8057CC4}" srcOrd="3" destOrd="0" presId="urn:microsoft.com/office/officeart/2005/8/layout/orgChart1"/>
    <dgm:cxn modelId="{9F8728F2-54E5-4F2A-BA23-7BA4DBA12E0C}" type="presParOf" srcId="{F8759C0D-87A3-4F8A-81D7-82D6E8057CC4}" destId="{84E9A87E-A501-48B0-9B03-EC8DA4DECFED}" srcOrd="0" destOrd="0" presId="urn:microsoft.com/office/officeart/2005/8/layout/orgChart1"/>
    <dgm:cxn modelId="{67FD7E8C-2767-4B17-89FA-7639ECB76FBD}" type="presParOf" srcId="{84E9A87E-A501-48B0-9B03-EC8DA4DECFED}" destId="{F3E37246-8700-4C72-9C81-B279FB9568A8}" srcOrd="0" destOrd="0" presId="urn:microsoft.com/office/officeart/2005/8/layout/orgChart1"/>
    <dgm:cxn modelId="{BC9B7881-052E-4586-962E-C0A82400A20C}" type="presParOf" srcId="{84E9A87E-A501-48B0-9B03-EC8DA4DECFED}" destId="{4286E36B-464F-4B73-8557-5CD2934C700D}" srcOrd="1" destOrd="0" presId="urn:microsoft.com/office/officeart/2005/8/layout/orgChart1"/>
    <dgm:cxn modelId="{EDB66614-2DEE-427D-B9AC-E14F513470F5}" type="presParOf" srcId="{F8759C0D-87A3-4F8A-81D7-82D6E8057CC4}" destId="{76671CB6-2B2E-43B7-89E6-FD8254F84054}" srcOrd="1" destOrd="0" presId="urn:microsoft.com/office/officeart/2005/8/layout/orgChart1"/>
    <dgm:cxn modelId="{98EF3384-D914-49CA-8F04-FA4F8A821EB8}" type="presParOf" srcId="{F8759C0D-87A3-4F8A-81D7-82D6E8057CC4}" destId="{DBC61BDB-E415-4BDA-ABC3-B979679779DE}" srcOrd="2" destOrd="0" presId="urn:microsoft.com/office/officeart/2005/8/layout/orgChart1"/>
    <dgm:cxn modelId="{5AA7B1E9-C67C-40B9-8FF1-2DFF7E57CC6C}" type="presParOf" srcId="{02BC21D4-D752-426A-8ADF-359269B4430E}" destId="{C98AD73A-4987-4DEB-9C38-184EF6823B27}" srcOrd="4" destOrd="0" presId="urn:microsoft.com/office/officeart/2005/8/layout/orgChart1"/>
    <dgm:cxn modelId="{E00A7D9B-6191-4F57-B295-1364CD4ADEA9}" type="presParOf" srcId="{02BC21D4-D752-426A-8ADF-359269B4430E}" destId="{53931C30-1B85-4846-8173-39E3C3B5FB05}" srcOrd="5" destOrd="0" presId="urn:microsoft.com/office/officeart/2005/8/layout/orgChart1"/>
    <dgm:cxn modelId="{F44ABAA0-57EC-4E67-8279-25D71CFB00E3}" type="presParOf" srcId="{53931C30-1B85-4846-8173-39E3C3B5FB05}" destId="{E48A3556-E5ED-4475-A0D0-FBEA0FCDA956}" srcOrd="0" destOrd="0" presId="urn:microsoft.com/office/officeart/2005/8/layout/orgChart1"/>
    <dgm:cxn modelId="{1F9A54FB-B073-4AEF-9CFB-B0BD644E63BD}" type="presParOf" srcId="{E48A3556-E5ED-4475-A0D0-FBEA0FCDA956}" destId="{2A7AA5B8-634E-444E-B719-1986878105A9}" srcOrd="0" destOrd="0" presId="urn:microsoft.com/office/officeart/2005/8/layout/orgChart1"/>
    <dgm:cxn modelId="{EBB62CCA-F2B0-42EE-9C0E-31ED26E9E1CB}" type="presParOf" srcId="{E48A3556-E5ED-4475-A0D0-FBEA0FCDA956}" destId="{0ED21C94-C8EF-4E43-BEA9-DC1902E58122}" srcOrd="1" destOrd="0" presId="urn:microsoft.com/office/officeart/2005/8/layout/orgChart1"/>
    <dgm:cxn modelId="{E61F3463-C99C-4268-BC60-62C8DF212828}" type="presParOf" srcId="{53931C30-1B85-4846-8173-39E3C3B5FB05}" destId="{10130760-ED95-45D9-8BC6-44FCE4501F2D}" srcOrd="1" destOrd="0" presId="urn:microsoft.com/office/officeart/2005/8/layout/orgChart1"/>
    <dgm:cxn modelId="{0941F30E-0988-465B-894B-D319A4BBEB84}" type="presParOf" srcId="{53931C30-1B85-4846-8173-39E3C3B5FB05}" destId="{A127A2AA-DD19-4C71-A959-FA4CB622ACE9}" srcOrd="2" destOrd="0" presId="urn:microsoft.com/office/officeart/2005/8/layout/orgChart1"/>
    <dgm:cxn modelId="{030F9361-DD72-47B2-A852-3C85BAD0A307}" type="presParOf" srcId="{02BC21D4-D752-426A-8ADF-359269B4430E}" destId="{839067CC-FE9F-4FC5-98A3-B65D0D17EADE}" srcOrd="6" destOrd="0" presId="urn:microsoft.com/office/officeart/2005/8/layout/orgChart1"/>
    <dgm:cxn modelId="{3A9E600A-6603-4C0C-87B8-1F160325F0E3}" type="presParOf" srcId="{02BC21D4-D752-426A-8ADF-359269B4430E}" destId="{7DFB269F-E2EA-46D4-963E-265D9FB1DACB}" srcOrd="7" destOrd="0" presId="urn:microsoft.com/office/officeart/2005/8/layout/orgChart1"/>
    <dgm:cxn modelId="{8F9EA6E9-A96D-43B3-AE83-2E8EA10A2C9F}" type="presParOf" srcId="{7DFB269F-E2EA-46D4-963E-265D9FB1DACB}" destId="{2D7AD95D-64AB-49B8-9DB7-E6F95989160A}" srcOrd="0" destOrd="0" presId="urn:microsoft.com/office/officeart/2005/8/layout/orgChart1"/>
    <dgm:cxn modelId="{545BE70F-0AD8-4EC1-A7E3-FFBCD37E2664}" type="presParOf" srcId="{2D7AD95D-64AB-49B8-9DB7-E6F95989160A}" destId="{AD7616AD-A93C-4C7E-A0AD-1DD368355BC9}" srcOrd="0" destOrd="0" presId="urn:microsoft.com/office/officeart/2005/8/layout/orgChart1"/>
    <dgm:cxn modelId="{D749FF97-8FD2-4EC5-AD41-34F17091EA02}" type="presParOf" srcId="{2D7AD95D-64AB-49B8-9DB7-E6F95989160A}" destId="{7191942F-451F-4AB1-95AF-BB4155806F7C}" srcOrd="1" destOrd="0" presId="urn:microsoft.com/office/officeart/2005/8/layout/orgChart1"/>
    <dgm:cxn modelId="{8EE9CF04-2200-4BC3-9043-C6D4FA6C7305}" type="presParOf" srcId="{7DFB269F-E2EA-46D4-963E-265D9FB1DACB}" destId="{09897594-1189-4855-919F-88C9898F4F38}" srcOrd="1" destOrd="0" presId="urn:microsoft.com/office/officeart/2005/8/layout/orgChart1"/>
    <dgm:cxn modelId="{2E501DE1-AECD-488C-926F-960126DF71C9}" type="presParOf" srcId="{7DFB269F-E2EA-46D4-963E-265D9FB1DACB}" destId="{1B4E5C03-D97B-493A-A784-369A8195E680}" srcOrd="2" destOrd="0" presId="urn:microsoft.com/office/officeart/2005/8/layout/orgChart1"/>
    <dgm:cxn modelId="{AD72ABF7-13D5-437E-A1AA-FA0D2030BA15}" type="presParOf" srcId="{02BC21D4-D752-426A-8ADF-359269B4430E}" destId="{00480921-E6D7-44E2-85C1-FDB829275FC6}" srcOrd="8" destOrd="0" presId="urn:microsoft.com/office/officeart/2005/8/layout/orgChart1"/>
    <dgm:cxn modelId="{31634F09-117E-455B-9AA7-1FE94C2781B6}" type="presParOf" srcId="{02BC21D4-D752-426A-8ADF-359269B4430E}" destId="{B86E347C-4CA9-4508-94F3-E2C72B93B814}" srcOrd="9" destOrd="0" presId="urn:microsoft.com/office/officeart/2005/8/layout/orgChart1"/>
    <dgm:cxn modelId="{985B47B9-A7F3-4C96-A444-121A85881EDB}" type="presParOf" srcId="{B86E347C-4CA9-4508-94F3-E2C72B93B814}" destId="{BEB8F14A-9244-43BD-A143-91E6888F8FAC}" srcOrd="0" destOrd="0" presId="urn:microsoft.com/office/officeart/2005/8/layout/orgChart1"/>
    <dgm:cxn modelId="{92AC3519-8264-43B0-90F4-ED48D8FEA03F}" type="presParOf" srcId="{BEB8F14A-9244-43BD-A143-91E6888F8FAC}" destId="{30F8402B-61DC-4ED2-AB6B-99C8463C9F85}" srcOrd="0" destOrd="0" presId="urn:microsoft.com/office/officeart/2005/8/layout/orgChart1"/>
    <dgm:cxn modelId="{2CC2F37C-76B5-471F-895A-C055C18DBE7C}" type="presParOf" srcId="{BEB8F14A-9244-43BD-A143-91E6888F8FAC}" destId="{A1099C77-0C58-4A93-AE72-20050EAB40F7}" srcOrd="1" destOrd="0" presId="urn:microsoft.com/office/officeart/2005/8/layout/orgChart1"/>
    <dgm:cxn modelId="{3E06FAB7-4AC3-4536-8F7B-9533987F1198}" type="presParOf" srcId="{B86E347C-4CA9-4508-94F3-E2C72B93B814}" destId="{3527F029-7AF6-47A1-97FA-304931611E65}" srcOrd="1" destOrd="0" presId="urn:microsoft.com/office/officeart/2005/8/layout/orgChart1"/>
    <dgm:cxn modelId="{7621940B-0131-4DE5-A379-68FD475F65CE}" type="presParOf" srcId="{B86E347C-4CA9-4508-94F3-E2C72B93B814}" destId="{E2D90A32-0244-4568-8863-7193C18CE9BC}" srcOrd="2" destOrd="0" presId="urn:microsoft.com/office/officeart/2005/8/layout/orgChart1"/>
    <dgm:cxn modelId="{39C072F5-3BA5-48E8-95AF-C4B289C8E10D}" type="presParOf" srcId="{02BC21D4-D752-426A-8ADF-359269B4430E}" destId="{105DBFE6-FFAE-461A-BA67-EBB9A65D66EF}" srcOrd="10" destOrd="0" presId="urn:microsoft.com/office/officeart/2005/8/layout/orgChart1"/>
    <dgm:cxn modelId="{7D55311C-058F-4D11-8B7C-5258800F800B}" type="presParOf" srcId="{02BC21D4-D752-426A-8ADF-359269B4430E}" destId="{EFF5372C-EC23-45D5-8359-08A0BD66AB70}" srcOrd="11" destOrd="0" presId="urn:microsoft.com/office/officeart/2005/8/layout/orgChart1"/>
    <dgm:cxn modelId="{8E3EDADD-E598-4F2D-B6E5-A0F57FB39662}" type="presParOf" srcId="{EFF5372C-EC23-45D5-8359-08A0BD66AB70}" destId="{978C48BF-3C93-4462-BEEC-CE150EBE980B}" srcOrd="0" destOrd="0" presId="urn:microsoft.com/office/officeart/2005/8/layout/orgChart1"/>
    <dgm:cxn modelId="{D9AA8890-D3E7-4206-A433-0CE14E8DA1F5}" type="presParOf" srcId="{978C48BF-3C93-4462-BEEC-CE150EBE980B}" destId="{689C810D-44E1-4594-B114-3DF07E2946B2}" srcOrd="0" destOrd="0" presId="urn:microsoft.com/office/officeart/2005/8/layout/orgChart1"/>
    <dgm:cxn modelId="{785EFE84-4944-4887-A5A6-B7F77D65AD72}" type="presParOf" srcId="{978C48BF-3C93-4462-BEEC-CE150EBE980B}" destId="{E105C306-EA39-4B26-A7DE-A2E71B48E430}" srcOrd="1" destOrd="0" presId="urn:microsoft.com/office/officeart/2005/8/layout/orgChart1"/>
    <dgm:cxn modelId="{A7BCEF76-5237-47DB-A397-2FF7E39F09BB}" type="presParOf" srcId="{EFF5372C-EC23-45D5-8359-08A0BD66AB70}" destId="{0BC37C33-0EEC-4A0C-A44C-76CAB3078120}" srcOrd="1" destOrd="0" presId="urn:microsoft.com/office/officeart/2005/8/layout/orgChart1"/>
    <dgm:cxn modelId="{36060C0E-5B86-4223-9859-C5981AE74DD6}" type="presParOf" srcId="{EFF5372C-EC23-45D5-8359-08A0BD66AB70}" destId="{81C7FCF5-5F42-4225-AC49-D354B0BA28DD}" srcOrd="2" destOrd="0" presId="urn:microsoft.com/office/officeart/2005/8/layout/orgChart1"/>
    <dgm:cxn modelId="{56298846-08C8-4BB2-97C7-53DCAB5418FB}" type="presParOf" srcId="{DDCB1807-26AB-4E43-BC67-6F9EA4896A11}" destId="{714C58D5-031C-42E7-B1A4-5348B67CE24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238" cy="466725"/>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sz="quarter" idx="1"/>
          </p:nvPr>
        </p:nvSpPr>
        <p:spPr>
          <a:xfrm>
            <a:off x="3978275" y="1"/>
            <a:ext cx="3043238" cy="466725"/>
          </a:xfrm>
          <a:prstGeom prst="rect">
            <a:avLst/>
          </a:prstGeom>
        </p:spPr>
        <p:txBody>
          <a:bodyPr vert="horz" lIns="91431" tIns="45715" rIns="91431" bIns="45715" rtlCol="0"/>
          <a:lstStyle>
            <a:lvl1pPr algn="r">
              <a:defRPr sz="1200"/>
            </a:lvl1pPr>
          </a:lstStyle>
          <a:p>
            <a:fld id="{DFC2938C-8A49-43DB-BB2E-B4F7001CA44F}" type="datetimeFigureOut">
              <a:rPr lang="en-US" smtClean="0"/>
              <a:t>11/09/2016</a:t>
            </a:fld>
            <a:endParaRPr lang="en-US"/>
          </a:p>
        </p:txBody>
      </p:sp>
      <p:sp>
        <p:nvSpPr>
          <p:cNvPr id="4" name="Footer Placeholder 3"/>
          <p:cNvSpPr>
            <a:spLocks noGrp="1"/>
          </p:cNvSpPr>
          <p:nvPr>
            <p:ph type="ftr" sz="quarter" idx="2"/>
          </p:nvPr>
        </p:nvSpPr>
        <p:spPr>
          <a:xfrm>
            <a:off x="0" y="8842376"/>
            <a:ext cx="3043238" cy="466725"/>
          </a:xfrm>
          <a:prstGeom prst="rect">
            <a:avLst/>
          </a:prstGeom>
        </p:spPr>
        <p:txBody>
          <a:bodyPr vert="horz" lIns="91431" tIns="45715" rIns="91431"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6"/>
            <a:ext cx="3043238" cy="466725"/>
          </a:xfrm>
          <a:prstGeom prst="rect">
            <a:avLst/>
          </a:prstGeom>
        </p:spPr>
        <p:txBody>
          <a:bodyPr vert="horz" lIns="91431" tIns="45715" rIns="91431" bIns="45715" rtlCol="0" anchor="b"/>
          <a:lstStyle>
            <a:lvl1pPr algn="r">
              <a:defRPr sz="1200"/>
            </a:lvl1pPr>
          </a:lstStyle>
          <a:p>
            <a:fld id="{533AB3A1-DE2D-438E-8021-EDC38397BEFD}" type="slidenum">
              <a:rPr lang="en-US" smtClean="0"/>
              <a:t>‹#›</a:t>
            </a:fld>
            <a:endParaRPr lang="en-US"/>
          </a:p>
        </p:txBody>
      </p:sp>
    </p:spTree>
    <p:extLst>
      <p:ext uri="{BB962C8B-B14F-4D97-AF65-F5344CB8AC3E}">
        <p14:creationId xmlns:p14="http://schemas.microsoft.com/office/powerpoint/2010/main" val="745060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3043343"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702" tIns="46352" rIns="92702" bIns="46352" numCol="1" anchor="t" anchorCtr="0" compatLnSpc="1">
            <a:prstTxWarp prst="textNoShape">
              <a:avLst/>
            </a:prstTxWarp>
          </a:bodyPr>
          <a:lstStyle>
            <a:lvl1pPr>
              <a:defRPr sz="1200">
                <a:cs typeface="Arial" charset="0"/>
              </a:defRPr>
            </a:lvl1pPr>
          </a:lstStyle>
          <a:p>
            <a:pPr>
              <a:defRPr/>
            </a:pPr>
            <a:endParaRPr lang="en-US"/>
          </a:p>
        </p:txBody>
      </p:sp>
      <p:sp>
        <p:nvSpPr>
          <p:cNvPr id="103427" name="Rectangle 3"/>
          <p:cNvSpPr>
            <a:spLocks noGrp="1" noChangeArrowheads="1"/>
          </p:cNvSpPr>
          <p:nvPr>
            <p:ph type="dt" idx="1"/>
          </p:nvPr>
        </p:nvSpPr>
        <p:spPr bwMode="auto">
          <a:xfrm>
            <a:off x="3978133" y="0"/>
            <a:ext cx="3043343"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702" tIns="46352" rIns="92702" bIns="46352" numCol="1" anchor="t" anchorCtr="0" compatLnSpc="1">
            <a:prstTxWarp prst="textNoShape">
              <a:avLst/>
            </a:prstTxWarp>
          </a:bodyPr>
          <a:lstStyle>
            <a:lvl1pPr algn="r">
              <a:defRPr sz="1200">
                <a:cs typeface="Arial" charset="0"/>
              </a:defRPr>
            </a:lvl1pPr>
          </a:lstStyle>
          <a:p>
            <a:pPr>
              <a:defRPr/>
            </a:pPr>
            <a:endParaRPr lang="en-US"/>
          </a:p>
        </p:txBody>
      </p:sp>
      <p:sp>
        <p:nvSpPr>
          <p:cNvPr id="103428"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03429" name="Rectangle 5"/>
          <p:cNvSpPr>
            <a:spLocks noGrp="1" noChangeArrowheads="1"/>
          </p:cNvSpPr>
          <p:nvPr>
            <p:ph type="body" sz="quarter" idx="3"/>
          </p:nvPr>
        </p:nvSpPr>
        <p:spPr bwMode="auto">
          <a:xfrm>
            <a:off x="702310" y="4422024"/>
            <a:ext cx="5618480" cy="4188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702" tIns="46352" rIns="92702" bIns="4635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3430" name="Rectangle 6"/>
          <p:cNvSpPr>
            <a:spLocks noGrp="1" noChangeArrowheads="1"/>
          </p:cNvSpPr>
          <p:nvPr>
            <p:ph type="ftr" sz="quarter" idx="4"/>
          </p:nvPr>
        </p:nvSpPr>
        <p:spPr bwMode="auto">
          <a:xfrm>
            <a:off x="0" y="8842446"/>
            <a:ext cx="3043343" cy="465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702" tIns="46352" rIns="92702" bIns="46352" numCol="1" anchor="b" anchorCtr="0" compatLnSpc="1">
            <a:prstTxWarp prst="textNoShape">
              <a:avLst/>
            </a:prstTxWarp>
          </a:bodyPr>
          <a:lstStyle>
            <a:lvl1pPr>
              <a:defRPr sz="1200">
                <a:cs typeface="Arial" charset="0"/>
              </a:defRPr>
            </a:lvl1pPr>
          </a:lstStyle>
          <a:p>
            <a:pPr>
              <a:defRPr/>
            </a:pPr>
            <a:endParaRPr lang="en-US"/>
          </a:p>
        </p:txBody>
      </p:sp>
      <p:sp>
        <p:nvSpPr>
          <p:cNvPr id="103431" name="Rectangle 7"/>
          <p:cNvSpPr>
            <a:spLocks noGrp="1" noChangeArrowheads="1"/>
          </p:cNvSpPr>
          <p:nvPr>
            <p:ph type="sldNum" sz="quarter" idx="5"/>
          </p:nvPr>
        </p:nvSpPr>
        <p:spPr bwMode="auto">
          <a:xfrm>
            <a:off x="3978133" y="8842446"/>
            <a:ext cx="3043343" cy="465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702" tIns="46352" rIns="92702" bIns="46352" numCol="1" anchor="b" anchorCtr="0" compatLnSpc="1">
            <a:prstTxWarp prst="textNoShape">
              <a:avLst/>
            </a:prstTxWarp>
          </a:bodyPr>
          <a:lstStyle>
            <a:lvl1pPr algn="r">
              <a:defRPr sz="1200">
                <a:cs typeface="Arial" charset="0"/>
              </a:defRPr>
            </a:lvl1pPr>
          </a:lstStyle>
          <a:p>
            <a:pPr>
              <a:defRPr/>
            </a:pPr>
            <a:fld id="{A3A876B9-F6F4-604F-9FC3-5CF656F1CAED}" type="slidenum">
              <a:rPr lang="en-US"/>
              <a:pPr>
                <a:defRPr/>
              </a:pPr>
              <a:t>‹#›</a:t>
            </a:fld>
            <a:endParaRPr lang="en-US"/>
          </a:p>
        </p:txBody>
      </p:sp>
    </p:spTree>
    <p:extLst>
      <p:ext uri="{BB962C8B-B14F-4D97-AF65-F5344CB8AC3E}">
        <p14:creationId xmlns:p14="http://schemas.microsoft.com/office/powerpoint/2010/main" val="2136295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a:t>
            </a:r>
            <a:r>
              <a:rPr lang="en-US" baseline="0" dirty="0" smtClean="0"/>
              <a:t> speak about these at length later.</a:t>
            </a:r>
            <a:endParaRPr lang="en-US" dirty="0"/>
          </a:p>
        </p:txBody>
      </p:sp>
      <p:sp>
        <p:nvSpPr>
          <p:cNvPr id="4" name="Slide Number Placeholder 3"/>
          <p:cNvSpPr>
            <a:spLocks noGrp="1"/>
          </p:cNvSpPr>
          <p:nvPr>
            <p:ph type="sldNum" sz="quarter" idx="10"/>
          </p:nvPr>
        </p:nvSpPr>
        <p:spPr/>
        <p:txBody>
          <a:bodyPr/>
          <a:lstStyle/>
          <a:p>
            <a:pPr>
              <a:defRPr/>
            </a:pPr>
            <a:fld id="{7780C061-81E4-43E7-8251-6DB39CA303AD}" type="slidenum">
              <a:rPr lang="en-US" smtClean="0"/>
              <a:pPr>
                <a:defRPr/>
              </a:pPr>
              <a:t>8</a:t>
            </a:fld>
            <a:endParaRPr lang="en-US"/>
          </a:p>
        </p:txBody>
      </p:sp>
    </p:spTree>
    <p:extLst>
      <p:ext uri="{BB962C8B-B14F-4D97-AF65-F5344CB8AC3E}">
        <p14:creationId xmlns:p14="http://schemas.microsoft.com/office/powerpoint/2010/main" val="3741726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80C061-81E4-43E7-8251-6DB39CA303AD}" type="slidenum">
              <a:rPr lang="en-US" smtClean="0"/>
              <a:pPr>
                <a:defRPr/>
              </a:pPr>
              <a:t>19</a:t>
            </a:fld>
            <a:endParaRPr lang="en-US"/>
          </a:p>
        </p:txBody>
      </p:sp>
    </p:spTree>
    <p:extLst>
      <p:ext uri="{BB962C8B-B14F-4D97-AF65-F5344CB8AC3E}">
        <p14:creationId xmlns:p14="http://schemas.microsoft.com/office/powerpoint/2010/main" val="1828355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80C061-81E4-43E7-8251-6DB39CA303AD}" type="slidenum">
              <a:rPr lang="en-US" smtClean="0"/>
              <a:pPr>
                <a:defRPr/>
              </a:pPr>
              <a:t>20</a:t>
            </a:fld>
            <a:endParaRPr lang="en-US"/>
          </a:p>
        </p:txBody>
      </p:sp>
    </p:spTree>
    <p:extLst>
      <p:ext uri="{BB962C8B-B14F-4D97-AF65-F5344CB8AC3E}">
        <p14:creationId xmlns:p14="http://schemas.microsoft.com/office/powerpoint/2010/main" val="1968357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7780C061-81E4-43E7-8251-6DB39CA303AD}" type="slidenum">
              <a:rPr lang="en-US" smtClean="0"/>
              <a:pPr>
                <a:defRPr/>
              </a:pPr>
              <a:t>21</a:t>
            </a:fld>
            <a:endParaRPr lang="en-US"/>
          </a:p>
        </p:txBody>
      </p:sp>
    </p:spTree>
    <p:extLst>
      <p:ext uri="{BB962C8B-B14F-4D97-AF65-F5344CB8AC3E}">
        <p14:creationId xmlns:p14="http://schemas.microsoft.com/office/powerpoint/2010/main" val="3607536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53279" indent="-289723" eaLnBrk="0" hangingPunct="0">
              <a:defRPr sz="2400">
                <a:solidFill>
                  <a:schemeClr val="tx1"/>
                </a:solidFill>
                <a:latin typeface="Arial" panose="020B0604020202020204" pitchFamily="34" charset="0"/>
                <a:ea typeface="ＭＳ Ｐゴシック" panose="020B0600070205080204" pitchFamily="34" charset="-128"/>
              </a:defRPr>
            </a:lvl2pPr>
            <a:lvl3pPr marL="1158892" indent="-231778" eaLnBrk="0" hangingPunct="0">
              <a:defRPr sz="2400">
                <a:solidFill>
                  <a:schemeClr val="tx1"/>
                </a:solidFill>
                <a:latin typeface="Arial" panose="020B0604020202020204" pitchFamily="34" charset="0"/>
                <a:ea typeface="ＭＳ Ｐゴシック" panose="020B0600070205080204" pitchFamily="34" charset="-128"/>
              </a:defRPr>
            </a:lvl3pPr>
            <a:lvl4pPr marL="1622450" indent="-231778" eaLnBrk="0" hangingPunct="0">
              <a:defRPr sz="2400">
                <a:solidFill>
                  <a:schemeClr val="tx1"/>
                </a:solidFill>
                <a:latin typeface="Arial" panose="020B0604020202020204" pitchFamily="34" charset="0"/>
                <a:ea typeface="ＭＳ Ｐゴシック" panose="020B0600070205080204" pitchFamily="34" charset="-128"/>
              </a:defRPr>
            </a:lvl4pPr>
            <a:lvl5pPr marL="2086007" indent="-231778" eaLnBrk="0" hangingPunct="0">
              <a:defRPr sz="2400">
                <a:solidFill>
                  <a:schemeClr val="tx1"/>
                </a:solidFill>
                <a:latin typeface="Arial" panose="020B0604020202020204" pitchFamily="34" charset="0"/>
                <a:ea typeface="ＭＳ Ｐゴシック" panose="020B0600070205080204" pitchFamily="34" charset="-128"/>
              </a:defRPr>
            </a:lvl5pPr>
            <a:lvl6pPr marL="2549563" indent="-23177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13120" indent="-23177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76677" indent="-23177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40235" indent="-23177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9BB0803-5047-4654-906F-6D06F7E5185E}" type="slidenum">
              <a:rPr lang="en-US" altLang="en-US" sz="1200"/>
              <a:pPr eaLnBrk="1" hangingPunct="1"/>
              <a:t>22</a:t>
            </a:fld>
            <a:endParaRPr lang="en-US" altLang="en-US" sz="1200"/>
          </a:p>
        </p:txBody>
      </p:sp>
    </p:spTree>
    <p:extLst>
      <p:ext uri="{BB962C8B-B14F-4D97-AF65-F5344CB8AC3E}">
        <p14:creationId xmlns:p14="http://schemas.microsoft.com/office/powerpoint/2010/main" val="4004164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114">
              <a:defRPr/>
            </a:pPr>
            <a:endParaRPr lang="en-US" dirty="0"/>
          </a:p>
        </p:txBody>
      </p:sp>
      <p:sp>
        <p:nvSpPr>
          <p:cNvPr id="4" name="Slide Number Placeholder 3"/>
          <p:cNvSpPr>
            <a:spLocks noGrp="1"/>
          </p:cNvSpPr>
          <p:nvPr>
            <p:ph type="sldNum" sz="quarter" idx="10"/>
          </p:nvPr>
        </p:nvSpPr>
        <p:spPr/>
        <p:txBody>
          <a:bodyPr/>
          <a:lstStyle/>
          <a:p>
            <a:pPr>
              <a:defRPr/>
            </a:pPr>
            <a:fld id="{7780C061-81E4-43E7-8251-6DB39CA303AD}" type="slidenum">
              <a:rPr lang="en-US" smtClean="0"/>
              <a:pPr>
                <a:defRPr/>
              </a:pPr>
              <a:t>24</a:t>
            </a:fld>
            <a:endParaRPr lang="en-US"/>
          </a:p>
        </p:txBody>
      </p:sp>
    </p:spTree>
    <p:extLst>
      <p:ext uri="{BB962C8B-B14F-4D97-AF65-F5344CB8AC3E}">
        <p14:creationId xmlns:p14="http://schemas.microsoft.com/office/powerpoint/2010/main" val="2319118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mtClean="0">
                <a:ea typeface="ＭＳ Ｐゴシック" pitchFamily="34" charset="-128"/>
              </a:rPr>
              <a:t>UPDATE </a:t>
            </a:r>
          </a:p>
          <a:p>
            <a:endParaRPr lang="en-US" altLang="en-US" smtClean="0">
              <a:ea typeface="ＭＳ Ｐゴシック" pitchFamily="34" charset="-128"/>
            </a:endParaRPr>
          </a:p>
          <a:p>
            <a:r>
              <a:rPr lang="en-US" altLang="en-US" smtClean="0">
                <a:ea typeface="ＭＳ Ｐゴシック" pitchFamily="34" charset="-128"/>
              </a:rPr>
              <a:t>[draft talking points below-kl]</a:t>
            </a:r>
          </a:p>
          <a:p>
            <a:endParaRPr lang="en-US" altLang="en-US" smtClean="0">
              <a:ea typeface="ＭＳ Ｐゴシック" pitchFamily="34" charset="-128"/>
            </a:endParaRPr>
          </a:p>
          <a:p>
            <a:pPr>
              <a:buFontTx/>
              <a:buChar char="•"/>
            </a:pPr>
            <a:r>
              <a:rPr lang="en-US" altLang="en-US" smtClean="0">
                <a:ea typeface="ＭＳ Ｐゴシック" pitchFamily="34" charset="-128"/>
              </a:rPr>
              <a:t>Frank Stone, member of CoQ and a regulator, brought up a question on qualifications guidance regarding long-term care (LTC) to the committee. Other regulators had noted there is a principle-based reserves (PBR) FAQ but not one for LTC.</a:t>
            </a:r>
          </a:p>
          <a:p>
            <a:pPr>
              <a:buFontTx/>
              <a:buChar char="•"/>
            </a:pPr>
            <a:r>
              <a:rPr lang="en-US" altLang="en-US" smtClean="0">
                <a:ea typeface="ＭＳ Ｐゴシック" pitchFamily="34" charset="-128"/>
              </a:rPr>
              <a:t>A subgroup was formed to discuss and draft an LTC FAQ. </a:t>
            </a:r>
          </a:p>
          <a:p>
            <a:pPr>
              <a:buFontTx/>
              <a:buChar char="•"/>
            </a:pPr>
            <a:r>
              <a:rPr lang="en-US" altLang="en-US" smtClean="0">
                <a:ea typeface="ＭＳ Ｐゴシック" pitchFamily="34" charset="-128"/>
              </a:rPr>
              <a:t>It is similar to the FAQ on PBR qualifications, but based largely on section 2.3.2, Statements of Actuarial Opinion in Two or More Distinct Areas of Actuarial Practice.</a:t>
            </a:r>
          </a:p>
          <a:p>
            <a:endParaRPr lang="en-US" altLang="en-US" smtClean="0">
              <a:ea typeface="ＭＳ Ｐゴシック" pitchFamily="34" charset="-128"/>
            </a:endParaRPr>
          </a:p>
        </p:txBody>
      </p:sp>
      <p:sp>
        <p:nvSpPr>
          <p:cNvPr id="4" name="Slide Number Placeholder 3"/>
          <p:cNvSpPr>
            <a:spLocks noGrp="1"/>
          </p:cNvSpPr>
          <p:nvPr>
            <p:ph type="sldNum" sz="quarter" idx="5"/>
          </p:nvPr>
        </p:nvSpPr>
        <p:spPr/>
        <p:txBody>
          <a:bodyPr/>
          <a:lstStyle>
            <a:lvl1pPr>
              <a:spcBef>
                <a:spcPct val="30000"/>
              </a:spcBef>
              <a:defRPr sz="1200">
                <a:solidFill>
                  <a:schemeClr val="tx1"/>
                </a:solidFill>
                <a:latin typeface="Arial" charset="0"/>
                <a:ea typeface="ＭＳ Ｐゴシック" pitchFamily="34" charset="-128"/>
                <a:cs typeface="Arial" charset="0"/>
              </a:defRPr>
            </a:lvl1pPr>
            <a:lvl2pPr marL="733737" indent="-282207">
              <a:spcBef>
                <a:spcPct val="30000"/>
              </a:spcBef>
              <a:defRPr sz="1200">
                <a:solidFill>
                  <a:schemeClr val="tx1"/>
                </a:solidFill>
                <a:latin typeface="Arial" charset="0"/>
                <a:ea typeface="Arial" charset="0"/>
                <a:cs typeface="Arial" charset="0"/>
              </a:defRPr>
            </a:lvl2pPr>
            <a:lvl3pPr marL="1128827" indent="-225765">
              <a:spcBef>
                <a:spcPct val="30000"/>
              </a:spcBef>
              <a:defRPr sz="1200">
                <a:solidFill>
                  <a:schemeClr val="tx1"/>
                </a:solidFill>
                <a:latin typeface="Arial" charset="0"/>
                <a:ea typeface="Arial" charset="0"/>
                <a:cs typeface="Arial" charset="0"/>
              </a:defRPr>
            </a:lvl3pPr>
            <a:lvl4pPr marL="1580358" indent="-225765">
              <a:spcBef>
                <a:spcPct val="30000"/>
              </a:spcBef>
              <a:defRPr sz="1200">
                <a:solidFill>
                  <a:schemeClr val="tx1"/>
                </a:solidFill>
                <a:latin typeface="Arial" charset="0"/>
                <a:ea typeface="Arial" charset="0"/>
                <a:cs typeface="Arial" charset="0"/>
              </a:defRPr>
            </a:lvl4pPr>
            <a:lvl5pPr marL="2031888" indent="-225765">
              <a:spcBef>
                <a:spcPct val="30000"/>
              </a:spcBef>
              <a:defRPr sz="1200">
                <a:solidFill>
                  <a:schemeClr val="tx1"/>
                </a:solidFill>
                <a:latin typeface="Arial" charset="0"/>
                <a:ea typeface="Arial" charset="0"/>
                <a:cs typeface="Arial" charset="0"/>
              </a:defRPr>
            </a:lvl5pPr>
            <a:lvl6pPr marL="2483419" indent="-225765" eaLnBrk="0" fontAlgn="base" hangingPunct="0">
              <a:spcBef>
                <a:spcPct val="30000"/>
              </a:spcBef>
              <a:spcAft>
                <a:spcPct val="0"/>
              </a:spcAft>
              <a:defRPr sz="1200">
                <a:solidFill>
                  <a:schemeClr val="tx1"/>
                </a:solidFill>
                <a:latin typeface="Arial" charset="0"/>
                <a:ea typeface="Arial" charset="0"/>
                <a:cs typeface="Arial" charset="0"/>
              </a:defRPr>
            </a:lvl6pPr>
            <a:lvl7pPr marL="2934950" indent="-225765" eaLnBrk="0" fontAlgn="base" hangingPunct="0">
              <a:spcBef>
                <a:spcPct val="30000"/>
              </a:spcBef>
              <a:spcAft>
                <a:spcPct val="0"/>
              </a:spcAft>
              <a:defRPr sz="1200">
                <a:solidFill>
                  <a:schemeClr val="tx1"/>
                </a:solidFill>
                <a:latin typeface="Arial" charset="0"/>
                <a:ea typeface="Arial" charset="0"/>
                <a:cs typeface="Arial" charset="0"/>
              </a:defRPr>
            </a:lvl7pPr>
            <a:lvl8pPr marL="3386480" indent="-225765" eaLnBrk="0" fontAlgn="base" hangingPunct="0">
              <a:spcBef>
                <a:spcPct val="30000"/>
              </a:spcBef>
              <a:spcAft>
                <a:spcPct val="0"/>
              </a:spcAft>
              <a:defRPr sz="1200">
                <a:solidFill>
                  <a:schemeClr val="tx1"/>
                </a:solidFill>
                <a:latin typeface="Arial" charset="0"/>
                <a:ea typeface="Arial" charset="0"/>
                <a:cs typeface="Arial" charset="0"/>
              </a:defRPr>
            </a:lvl8pPr>
            <a:lvl9pPr marL="3838011" indent="-225765" eaLnBrk="0" fontAlgn="base" hangingPunct="0">
              <a:spcBef>
                <a:spcPct val="30000"/>
              </a:spcBef>
              <a:spcAft>
                <a:spcPct val="0"/>
              </a:spcAft>
              <a:defRPr sz="1200">
                <a:solidFill>
                  <a:schemeClr val="tx1"/>
                </a:solidFill>
                <a:latin typeface="Arial" charset="0"/>
                <a:ea typeface="Arial" charset="0"/>
                <a:cs typeface="Arial" charset="0"/>
              </a:defRPr>
            </a:lvl9pPr>
          </a:lstStyle>
          <a:p>
            <a:pPr>
              <a:spcBef>
                <a:spcPct val="0"/>
              </a:spcBef>
            </a:pPr>
            <a:fld id="{BA3272B3-CDD8-47A1-85D1-992313B7E22E}" type="slidenum">
              <a:rPr lang="en-US" altLang="en-US"/>
              <a:pPr>
                <a:spcBef>
                  <a:spcPct val="0"/>
                </a:spcBef>
              </a:pPr>
              <a:t>26</a:t>
            </a:fld>
            <a:endParaRPr lang="en-US" altLang="en-US"/>
          </a:p>
        </p:txBody>
      </p:sp>
    </p:spTree>
    <p:extLst>
      <p:ext uri="{BB962C8B-B14F-4D97-AF65-F5344CB8AC3E}">
        <p14:creationId xmlns:p14="http://schemas.microsoft.com/office/powerpoint/2010/main" val="417077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706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MS PGothic" pitchFamily="34" charset="-128"/>
              </a:defRPr>
            </a:lvl1pPr>
            <a:lvl2pPr marL="780173" indent="-300066">
              <a:defRPr sz="2500">
                <a:solidFill>
                  <a:schemeClr val="tx1"/>
                </a:solidFill>
                <a:latin typeface="Arial" charset="0"/>
                <a:ea typeface="MS PGothic" pitchFamily="34" charset="-128"/>
              </a:defRPr>
            </a:lvl2pPr>
            <a:lvl3pPr marL="1200265" indent="-240053">
              <a:defRPr sz="2500">
                <a:solidFill>
                  <a:schemeClr val="tx1"/>
                </a:solidFill>
                <a:latin typeface="Arial" charset="0"/>
                <a:ea typeface="MS PGothic" pitchFamily="34" charset="-128"/>
              </a:defRPr>
            </a:lvl3pPr>
            <a:lvl4pPr marL="1680371" indent="-240053">
              <a:defRPr sz="2500">
                <a:solidFill>
                  <a:schemeClr val="tx1"/>
                </a:solidFill>
                <a:latin typeface="Arial" charset="0"/>
                <a:ea typeface="MS PGothic" pitchFamily="34" charset="-128"/>
              </a:defRPr>
            </a:lvl4pPr>
            <a:lvl5pPr marL="2160477" indent="-240053">
              <a:defRPr sz="2500">
                <a:solidFill>
                  <a:schemeClr val="tx1"/>
                </a:solidFill>
                <a:latin typeface="Arial" charset="0"/>
                <a:ea typeface="MS PGothic" pitchFamily="34" charset="-128"/>
              </a:defRPr>
            </a:lvl5pPr>
            <a:lvl6pPr marL="2640582" indent="-240053" eaLnBrk="0" fontAlgn="base" hangingPunct="0">
              <a:spcBef>
                <a:spcPct val="0"/>
              </a:spcBef>
              <a:spcAft>
                <a:spcPct val="0"/>
              </a:spcAft>
              <a:defRPr sz="2500">
                <a:solidFill>
                  <a:schemeClr val="tx1"/>
                </a:solidFill>
                <a:latin typeface="Arial" charset="0"/>
                <a:ea typeface="MS PGothic" pitchFamily="34" charset="-128"/>
              </a:defRPr>
            </a:lvl6pPr>
            <a:lvl7pPr marL="3120688" indent="-240053" eaLnBrk="0" fontAlgn="base" hangingPunct="0">
              <a:spcBef>
                <a:spcPct val="0"/>
              </a:spcBef>
              <a:spcAft>
                <a:spcPct val="0"/>
              </a:spcAft>
              <a:defRPr sz="2500">
                <a:solidFill>
                  <a:schemeClr val="tx1"/>
                </a:solidFill>
                <a:latin typeface="Arial" charset="0"/>
                <a:ea typeface="MS PGothic" pitchFamily="34" charset="-128"/>
              </a:defRPr>
            </a:lvl7pPr>
            <a:lvl8pPr marL="3600794" indent="-240053" eaLnBrk="0" fontAlgn="base" hangingPunct="0">
              <a:spcBef>
                <a:spcPct val="0"/>
              </a:spcBef>
              <a:spcAft>
                <a:spcPct val="0"/>
              </a:spcAft>
              <a:defRPr sz="2500">
                <a:solidFill>
                  <a:schemeClr val="tx1"/>
                </a:solidFill>
                <a:latin typeface="Arial" charset="0"/>
                <a:ea typeface="MS PGothic" pitchFamily="34" charset="-128"/>
              </a:defRPr>
            </a:lvl8pPr>
            <a:lvl9pPr marL="4080900" indent="-240053" eaLnBrk="0" fontAlgn="base" hangingPunct="0">
              <a:spcBef>
                <a:spcPct val="0"/>
              </a:spcBef>
              <a:spcAft>
                <a:spcPct val="0"/>
              </a:spcAft>
              <a:defRPr sz="2500">
                <a:solidFill>
                  <a:schemeClr val="tx1"/>
                </a:solidFill>
                <a:latin typeface="Arial" charset="0"/>
                <a:ea typeface="MS PGothic" pitchFamily="34" charset="-128"/>
              </a:defRPr>
            </a:lvl9pPr>
          </a:lstStyle>
          <a:p>
            <a:fld id="{3DE54FD7-1169-4BE8-B3C9-505B38FB7AB6}" type="slidenum">
              <a:rPr lang="en-US" altLang="en-US" sz="1200"/>
              <a:pPr/>
              <a:t>30</a:t>
            </a:fld>
            <a:endParaRPr lang="en-US" altLang="en-US" sz="1200"/>
          </a:p>
        </p:txBody>
      </p:sp>
    </p:spTree>
    <p:extLst>
      <p:ext uri="{BB962C8B-B14F-4D97-AF65-F5344CB8AC3E}">
        <p14:creationId xmlns:p14="http://schemas.microsoft.com/office/powerpoint/2010/main" val="3370336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a:p>
            <a:endParaRPr lang="en-US" altLang="en-US" dirty="0" smtClean="0"/>
          </a:p>
        </p:txBody>
      </p:sp>
      <p:sp>
        <p:nvSpPr>
          <p:cNvPr id="716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MS PGothic" pitchFamily="34" charset="-128"/>
              </a:defRPr>
            </a:lvl1pPr>
            <a:lvl2pPr marL="780173" indent="-300066">
              <a:defRPr sz="2500">
                <a:solidFill>
                  <a:schemeClr val="tx1"/>
                </a:solidFill>
                <a:latin typeface="Arial" charset="0"/>
                <a:ea typeface="MS PGothic" pitchFamily="34" charset="-128"/>
              </a:defRPr>
            </a:lvl2pPr>
            <a:lvl3pPr marL="1200265" indent="-240053">
              <a:defRPr sz="2500">
                <a:solidFill>
                  <a:schemeClr val="tx1"/>
                </a:solidFill>
                <a:latin typeface="Arial" charset="0"/>
                <a:ea typeface="MS PGothic" pitchFamily="34" charset="-128"/>
              </a:defRPr>
            </a:lvl3pPr>
            <a:lvl4pPr marL="1680371" indent="-240053">
              <a:defRPr sz="2500">
                <a:solidFill>
                  <a:schemeClr val="tx1"/>
                </a:solidFill>
                <a:latin typeface="Arial" charset="0"/>
                <a:ea typeface="MS PGothic" pitchFamily="34" charset="-128"/>
              </a:defRPr>
            </a:lvl4pPr>
            <a:lvl5pPr marL="2160477" indent="-240053">
              <a:defRPr sz="2500">
                <a:solidFill>
                  <a:schemeClr val="tx1"/>
                </a:solidFill>
                <a:latin typeface="Arial" charset="0"/>
                <a:ea typeface="MS PGothic" pitchFamily="34" charset="-128"/>
              </a:defRPr>
            </a:lvl5pPr>
            <a:lvl6pPr marL="2640582" indent="-240053" eaLnBrk="0" fontAlgn="base" hangingPunct="0">
              <a:spcBef>
                <a:spcPct val="0"/>
              </a:spcBef>
              <a:spcAft>
                <a:spcPct val="0"/>
              </a:spcAft>
              <a:defRPr sz="2500">
                <a:solidFill>
                  <a:schemeClr val="tx1"/>
                </a:solidFill>
                <a:latin typeface="Arial" charset="0"/>
                <a:ea typeface="MS PGothic" pitchFamily="34" charset="-128"/>
              </a:defRPr>
            </a:lvl6pPr>
            <a:lvl7pPr marL="3120688" indent="-240053" eaLnBrk="0" fontAlgn="base" hangingPunct="0">
              <a:spcBef>
                <a:spcPct val="0"/>
              </a:spcBef>
              <a:spcAft>
                <a:spcPct val="0"/>
              </a:spcAft>
              <a:defRPr sz="2500">
                <a:solidFill>
                  <a:schemeClr val="tx1"/>
                </a:solidFill>
                <a:latin typeface="Arial" charset="0"/>
                <a:ea typeface="MS PGothic" pitchFamily="34" charset="-128"/>
              </a:defRPr>
            </a:lvl7pPr>
            <a:lvl8pPr marL="3600794" indent="-240053" eaLnBrk="0" fontAlgn="base" hangingPunct="0">
              <a:spcBef>
                <a:spcPct val="0"/>
              </a:spcBef>
              <a:spcAft>
                <a:spcPct val="0"/>
              </a:spcAft>
              <a:defRPr sz="2500">
                <a:solidFill>
                  <a:schemeClr val="tx1"/>
                </a:solidFill>
                <a:latin typeface="Arial" charset="0"/>
                <a:ea typeface="MS PGothic" pitchFamily="34" charset="-128"/>
              </a:defRPr>
            </a:lvl8pPr>
            <a:lvl9pPr marL="4080900" indent="-240053" eaLnBrk="0" fontAlgn="base" hangingPunct="0">
              <a:spcBef>
                <a:spcPct val="0"/>
              </a:spcBef>
              <a:spcAft>
                <a:spcPct val="0"/>
              </a:spcAft>
              <a:defRPr sz="2500">
                <a:solidFill>
                  <a:schemeClr val="tx1"/>
                </a:solidFill>
                <a:latin typeface="Arial" charset="0"/>
                <a:ea typeface="MS PGothic" pitchFamily="34" charset="-128"/>
              </a:defRPr>
            </a:lvl9pPr>
          </a:lstStyle>
          <a:p>
            <a:fld id="{247F6399-4A99-495D-A913-85CC94BD4454}" type="slidenum">
              <a:rPr lang="en-US" altLang="en-US" sz="1200"/>
              <a:pPr/>
              <a:t>31</a:t>
            </a:fld>
            <a:endParaRPr lang="en-US" altLang="en-US" sz="1200"/>
          </a:p>
        </p:txBody>
      </p:sp>
    </p:spTree>
    <p:extLst>
      <p:ext uri="{BB962C8B-B14F-4D97-AF65-F5344CB8AC3E}">
        <p14:creationId xmlns:p14="http://schemas.microsoft.com/office/powerpoint/2010/main" val="2430170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187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MS PGothic" pitchFamily="34" charset="-128"/>
              </a:defRPr>
            </a:lvl1pPr>
            <a:lvl2pPr marL="780173" indent="-300066">
              <a:defRPr sz="2500">
                <a:solidFill>
                  <a:schemeClr val="tx1"/>
                </a:solidFill>
                <a:latin typeface="Arial" charset="0"/>
                <a:ea typeface="MS PGothic" pitchFamily="34" charset="-128"/>
              </a:defRPr>
            </a:lvl2pPr>
            <a:lvl3pPr marL="1200265" indent="-240053">
              <a:defRPr sz="2500">
                <a:solidFill>
                  <a:schemeClr val="tx1"/>
                </a:solidFill>
                <a:latin typeface="Arial" charset="0"/>
                <a:ea typeface="MS PGothic" pitchFamily="34" charset="-128"/>
              </a:defRPr>
            </a:lvl3pPr>
            <a:lvl4pPr marL="1680371" indent="-240053">
              <a:defRPr sz="2500">
                <a:solidFill>
                  <a:schemeClr val="tx1"/>
                </a:solidFill>
                <a:latin typeface="Arial" charset="0"/>
                <a:ea typeface="MS PGothic" pitchFamily="34" charset="-128"/>
              </a:defRPr>
            </a:lvl4pPr>
            <a:lvl5pPr marL="2160477" indent="-240053">
              <a:defRPr sz="2500">
                <a:solidFill>
                  <a:schemeClr val="tx1"/>
                </a:solidFill>
                <a:latin typeface="Arial" charset="0"/>
                <a:ea typeface="MS PGothic" pitchFamily="34" charset="-128"/>
              </a:defRPr>
            </a:lvl5pPr>
            <a:lvl6pPr marL="2640582" indent="-240053" eaLnBrk="0" fontAlgn="base" hangingPunct="0">
              <a:spcBef>
                <a:spcPct val="0"/>
              </a:spcBef>
              <a:spcAft>
                <a:spcPct val="0"/>
              </a:spcAft>
              <a:defRPr sz="2500">
                <a:solidFill>
                  <a:schemeClr val="tx1"/>
                </a:solidFill>
                <a:latin typeface="Arial" charset="0"/>
                <a:ea typeface="MS PGothic" pitchFamily="34" charset="-128"/>
              </a:defRPr>
            </a:lvl6pPr>
            <a:lvl7pPr marL="3120688" indent="-240053" eaLnBrk="0" fontAlgn="base" hangingPunct="0">
              <a:spcBef>
                <a:spcPct val="0"/>
              </a:spcBef>
              <a:spcAft>
                <a:spcPct val="0"/>
              </a:spcAft>
              <a:defRPr sz="2500">
                <a:solidFill>
                  <a:schemeClr val="tx1"/>
                </a:solidFill>
                <a:latin typeface="Arial" charset="0"/>
                <a:ea typeface="MS PGothic" pitchFamily="34" charset="-128"/>
              </a:defRPr>
            </a:lvl7pPr>
            <a:lvl8pPr marL="3600794" indent="-240053" eaLnBrk="0" fontAlgn="base" hangingPunct="0">
              <a:spcBef>
                <a:spcPct val="0"/>
              </a:spcBef>
              <a:spcAft>
                <a:spcPct val="0"/>
              </a:spcAft>
              <a:defRPr sz="2500">
                <a:solidFill>
                  <a:schemeClr val="tx1"/>
                </a:solidFill>
                <a:latin typeface="Arial" charset="0"/>
                <a:ea typeface="MS PGothic" pitchFamily="34" charset="-128"/>
              </a:defRPr>
            </a:lvl8pPr>
            <a:lvl9pPr marL="4080900" indent="-240053" eaLnBrk="0" fontAlgn="base" hangingPunct="0">
              <a:spcBef>
                <a:spcPct val="0"/>
              </a:spcBef>
              <a:spcAft>
                <a:spcPct val="0"/>
              </a:spcAft>
              <a:defRPr sz="2500">
                <a:solidFill>
                  <a:schemeClr val="tx1"/>
                </a:solidFill>
                <a:latin typeface="Arial" charset="0"/>
                <a:ea typeface="MS PGothic" pitchFamily="34" charset="-128"/>
              </a:defRPr>
            </a:lvl9pPr>
          </a:lstStyle>
          <a:p>
            <a:fld id="{1D5F2F3E-C48F-4FC3-8396-7F770FD91C82}" type="slidenum">
              <a:rPr lang="en-US" altLang="en-US" sz="1200"/>
              <a:pPr/>
              <a:t>32</a:t>
            </a:fld>
            <a:endParaRPr lang="en-US" altLang="en-US" sz="1200"/>
          </a:p>
        </p:txBody>
      </p:sp>
    </p:spTree>
    <p:extLst>
      <p:ext uri="{BB962C8B-B14F-4D97-AF65-F5344CB8AC3E}">
        <p14:creationId xmlns:p14="http://schemas.microsoft.com/office/powerpoint/2010/main" val="2562082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737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MS PGothic" pitchFamily="34" charset="-128"/>
              </a:defRPr>
            </a:lvl1pPr>
            <a:lvl2pPr marL="780173" indent="-300066">
              <a:defRPr sz="2500">
                <a:solidFill>
                  <a:schemeClr val="tx1"/>
                </a:solidFill>
                <a:latin typeface="Arial" charset="0"/>
                <a:ea typeface="MS PGothic" pitchFamily="34" charset="-128"/>
              </a:defRPr>
            </a:lvl2pPr>
            <a:lvl3pPr marL="1200265" indent="-240053">
              <a:defRPr sz="2500">
                <a:solidFill>
                  <a:schemeClr val="tx1"/>
                </a:solidFill>
                <a:latin typeface="Arial" charset="0"/>
                <a:ea typeface="MS PGothic" pitchFamily="34" charset="-128"/>
              </a:defRPr>
            </a:lvl3pPr>
            <a:lvl4pPr marL="1680371" indent="-240053">
              <a:defRPr sz="2500">
                <a:solidFill>
                  <a:schemeClr val="tx1"/>
                </a:solidFill>
                <a:latin typeface="Arial" charset="0"/>
                <a:ea typeface="MS PGothic" pitchFamily="34" charset="-128"/>
              </a:defRPr>
            </a:lvl4pPr>
            <a:lvl5pPr marL="2160477" indent="-240053">
              <a:defRPr sz="2500">
                <a:solidFill>
                  <a:schemeClr val="tx1"/>
                </a:solidFill>
                <a:latin typeface="Arial" charset="0"/>
                <a:ea typeface="MS PGothic" pitchFamily="34" charset="-128"/>
              </a:defRPr>
            </a:lvl5pPr>
            <a:lvl6pPr marL="2640582" indent="-240053" eaLnBrk="0" fontAlgn="base" hangingPunct="0">
              <a:spcBef>
                <a:spcPct val="0"/>
              </a:spcBef>
              <a:spcAft>
                <a:spcPct val="0"/>
              </a:spcAft>
              <a:defRPr sz="2500">
                <a:solidFill>
                  <a:schemeClr val="tx1"/>
                </a:solidFill>
                <a:latin typeface="Arial" charset="0"/>
                <a:ea typeface="MS PGothic" pitchFamily="34" charset="-128"/>
              </a:defRPr>
            </a:lvl6pPr>
            <a:lvl7pPr marL="3120688" indent="-240053" eaLnBrk="0" fontAlgn="base" hangingPunct="0">
              <a:spcBef>
                <a:spcPct val="0"/>
              </a:spcBef>
              <a:spcAft>
                <a:spcPct val="0"/>
              </a:spcAft>
              <a:defRPr sz="2500">
                <a:solidFill>
                  <a:schemeClr val="tx1"/>
                </a:solidFill>
                <a:latin typeface="Arial" charset="0"/>
                <a:ea typeface="MS PGothic" pitchFamily="34" charset="-128"/>
              </a:defRPr>
            </a:lvl7pPr>
            <a:lvl8pPr marL="3600794" indent="-240053" eaLnBrk="0" fontAlgn="base" hangingPunct="0">
              <a:spcBef>
                <a:spcPct val="0"/>
              </a:spcBef>
              <a:spcAft>
                <a:spcPct val="0"/>
              </a:spcAft>
              <a:defRPr sz="2500">
                <a:solidFill>
                  <a:schemeClr val="tx1"/>
                </a:solidFill>
                <a:latin typeface="Arial" charset="0"/>
                <a:ea typeface="MS PGothic" pitchFamily="34" charset="-128"/>
              </a:defRPr>
            </a:lvl8pPr>
            <a:lvl9pPr marL="4080900" indent="-240053" eaLnBrk="0" fontAlgn="base" hangingPunct="0">
              <a:spcBef>
                <a:spcPct val="0"/>
              </a:spcBef>
              <a:spcAft>
                <a:spcPct val="0"/>
              </a:spcAft>
              <a:defRPr sz="2500">
                <a:solidFill>
                  <a:schemeClr val="tx1"/>
                </a:solidFill>
                <a:latin typeface="Arial" charset="0"/>
                <a:ea typeface="MS PGothic" pitchFamily="34" charset="-128"/>
              </a:defRPr>
            </a:lvl9pPr>
          </a:lstStyle>
          <a:p>
            <a:fld id="{589F804C-1504-4E65-89DC-97022007177D}" type="slidenum">
              <a:rPr lang="en-US" altLang="en-US" sz="1200"/>
              <a:pPr/>
              <a:t>34</a:t>
            </a:fld>
            <a:endParaRPr lang="en-US" altLang="en-US" sz="1200" dirty="0"/>
          </a:p>
        </p:txBody>
      </p:sp>
    </p:spTree>
    <p:extLst>
      <p:ext uri="{BB962C8B-B14F-4D97-AF65-F5344CB8AC3E}">
        <p14:creationId xmlns:p14="http://schemas.microsoft.com/office/powerpoint/2010/main" val="1025263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a:t>
            </a:r>
            <a:r>
              <a:rPr lang="en-US" baseline="0" dirty="0" smtClean="0"/>
              <a:t> speak about these at length later.</a:t>
            </a:r>
            <a:endParaRPr lang="en-US" dirty="0"/>
          </a:p>
        </p:txBody>
      </p:sp>
      <p:sp>
        <p:nvSpPr>
          <p:cNvPr id="4" name="Slide Number Placeholder 3"/>
          <p:cNvSpPr>
            <a:spLocks noGrp="1"/>
          </p:cNvSpPr>
          <p:nvPr>
            <p:ph type="sldNum" sz="quarter" idx="10"/>
          </p:nvPr>
        </p:nvSpPr>
        <p:spPr/>
        <p:txBody>
          <a:bodyPr/>
          <a:lstStyle/>
          <a:p>
            <a:pPr>
              <a:defRPr/>
            </a:pPr>
            <a:fld id="{7780C061-81E4-43E7-8251-6DB39CA303AD}" type="slidenum">
              <a:rPr lang="en-US" smtClean="0"/>
              <a:pPr>
                <a:defRPr/>
              </a:pPr>
              <a:t>9</a:t>
            </a:fld>
            <a:endParaRPr lang="en-US"/>
          </a:p>
        </p:txBody>
      </p:sp>
    </p:spTree>
    <p:extLst>
      <p:ext uri="{BB962C8B-B14F-4D97-AF65-F5344CB8AC3E}">
        <p14:creationId xmlns:p14="http://schemas.microsoft.com/office/powerpoint/2010/main" val="2664505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0212">
              <a:defRPr/>
            </a:pPr>
            <a:endParaRPr lang="en-US" altLang="en-US" dirty="0" smtClean="0"/>
          </a:p>
          <a:p>
            <a:endParaRPr lang="en-US" altLang="en-US" dirty="0" smtClean="0"/>
          </a:p>
        </p:txBody>
      </p:sp>
      <p:sp>
        <p:nvSpPr>
          <p:cNvPr id="747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MS PGothic" pitchFamily="34" charset="-128"/>
              </a:defRPr>
            </a:lvl1pPr>
            <a:lvl2pPr marL="780173" indent="-300066">
              <a:defRPr sz="2500">
                <a:solidFill>
                  <a:schemeClr val="tx1"/>
                </a:solidFill>
                <a:latin typeface="Arial" charset="0"/>
                <a:ea typeface="MS PGothic" pitchFamily="34" charset="-128"/>
              </a:defRPr>
            </a:lvl2pPr>
            <a:lvl3pPr marL="1200265" indent="-240053">
              <a:defRPr sz="2500">
                <a:solidFill>
                  <a:schemeClr val="tx1"/>
                </a:solidFill>
                <a:latin typeface="Arial" charset="0"/>
                <a:ea typeface="MS PGothic" pitchFamily="34" charset="-128"/>
              </a:defRPr>
            </a:lvl3pPr>
            <a:lvl4pPr marL="1680371" indent="-240053">
              <a:defRPr sz="2500">
                <a:solidFill>
                  <a:schemeClr val="tx1"/>
                </a:solidFill>
                <a:latin typeface="Arial" charset="0"/>
                <a:ea typeface="MS PGothic" pitchFamily="34" charset="-128"/>
              </a:defRPr>
            </a:lvl4pPr>
            <a:lvl5pPr marL="2160477" indent="-240053">
              <a:defRPr sz="2500">
                <a:solidFill>
                  <a:schemeClr val="tx1"/>
                </a:solidFill>
                <a:latin typeface="Arial" charset="0"/>
                <a:ea typeface="MS PGothic" pitchFamily="34" charset="-128"/>
              </a:defRPr>
            </a:lvl5pPr>
            <a:lvl6pPr marL="2640582" indent="-240053" eaLnBrk="0" fontAlgn="base" hangingPunct="0">
              <a:spcBef>
                <a:spcPct val="0"/>
              </a:spcBef>
              <a:spcAft>
                <a:spcPct val="0"/>
              </a:spcAft>
              <a:defRPr sz="2500">
                <a:solidFill>
                  <a:schemeClr val="tx1"/>
                </a:solidFill>
                <a:latin typeface="Arial" charset="0"/>
                <a:ea typeface="MS PGothic" pitchFamily="34" charset="-128"/>
              </a:defRPr>
            </a:lvl6pPr>
            <a:lvl7pPr marL="3120688" indent="-240053" eaLnBrk="0" fontAlgn="base" hangingPunct="0">
              <a:spcBef>
                <a:spcPct val="0"/>
              </a:spcBef>
              <a:spcAft>
                <a:spcPct val="0"/>
              </a:spcAft>
              <a:defRPr sz="2500">
                <a:solidFill>
                  <a:schemeClr val="tx1"/>
                </a:solidFill>
                <a:latin typeface="Arial" charset="0"/>
                <a:ea typeface="MS PGothic" pitchFamily="34" charset="-128"/>
              </a:defRPr>
            </a:lvl7pPr>
            <a:lvl8pPr marL="3600794" indent="-240053" eaLnBrk="0" fontAlgn="base" hangingPunct="0">
              <a:spcBef>
                <a:spcPct val="0"/>
              </a:spcBef>
              <a:spcAft>
                <a:spcPct val="0"/>
              </a:spcAft>
              <a:defRPr sz="2500">
                <a:solidFill>
                  <a:schemeClr val="tx1"/>
                </a:solidFill>
                <a:latin typeface="Arial" charset="0"/>
                <a:ea typeface="MS PGothic" pitchFamily="34" charset="-128"/>
              </a:defRPr>
            </a:lvl8pPr>
            <a:lvl9pPr marL="4080900" indent="-240053" eaLnBrk="0" fontAlgn="base" hangingPunct="0">
              <a:spcBef>
                <a:spcPct val="0"/>
              </a:spcBef>
              <a:spcAft>
                <a:spcPct val="0"/>
              </a:spcAft>
              <a:defRPr sz="2500">
                <a:solidFill>
                  <a:schemeClr val="tx1"/>
                </a:solidFill>
                <a:latin typeface="Arial" charset="0"/>
                <a:ea typeface="MS PGothic" pitchFamily="34" charset="-128"/>
              </a:defRPr>
            </a:lvl9pPr>
          </a:lstStyle>
          <a:p>
            <a:fld id="{234E7D6E-985F-4133-8E88-4D3FA98F695B}" type="slidenum">
              <a:rPr lang="en-US" altLang="en-US" sz="1200"/>
              <a:pPr/>
              <a:t>35</a:t>
            </a:fld>
            <a:endParaRPr lang="en-US" altLang="en-US" sz="1200" dirty="0"/>
          </a:p>
        </p:txBody>
      </p:sp>
    </p:spTree>
    <p:extLst>
      <p:ext uri="{BB962C8B-B14F-4D97-AF65-F5344CB8AC3E}">
        <p14:creationId xmlns:p14="http://schemas.microsoft.com/office/powerpoint/2010/main" val="2996280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tLang="en-US" smtClean="0">
              <a:ea typeface="ＭＳ Ｐゴシック" pitchFamily="34" charset="-128"/>
            </a:endParaRPr>
          </a:p>
        </p:txBody>
      </p:sp>
      <p:sp>
        <p:nvSpPr>
          <p:cNvPr id="4" name="Slide Number Placeholder 3"/>
          <p:cNvSpPr>
            <a:spLocks noGrp="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51671" indent="-288114"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57283" indent="-230169"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20840" indent="-230169"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82787" indent="-230169"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46344" indent="-230169"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3009901" indent="-230169"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73458" indent="-230169"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937014" indent="-230169"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pPr>
            <a:fld id="{08140A5C-43CF-4791-AE1E-E140DE669D3C}" type="slidenum">
              <a:rPr lang="en-US" altLang="en-US"/>
              <a:pPr eaLnBrk="1" hangingPunct="1">
                <a:spcBef>
                  <a:spcPct val="0"/>
                </a:spcBef>
              </a:pPr>
              <a:t>36</a:t>
            </a:fld>
            <a:endParaRPr lang="en-US" altLang="en-US"/>
          </a:p>
        </p:txBody>
      </p:sp>
    </p:spTree>
    <p:extLst>
      <p:ext uri="{BB962C8B-B14F-4D97-AF65-F5344CB8AC3E}">
        <p14:creationId xmlns:p14="http://schemas.microsoft.com/office/powerpoint/2010/main" val="1565787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smtClean="0"/>
          </a:p>
        </p:txBody>
      </p:sp>
      <p:sp>
        <p:nvSpPr>
          <p:cNvPr id="1146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MS PGothic" pitchFamily="34" charset="-128"/>
              </a:defRPr>
            </a:lvl1pPr>
            <a:lvl2pPr marL="778923" indent="-299586">
              <a:defRPr sz="2500">
                <a:solidFill>
                  <a:schemeClr val="tx1"/>
                </a:solidFill>
                <a:latin typeface="Arial" charset="0"/>
                <a:ea typeface="MS PGothic" pitchFamily="34" charset="-128"/>
              </a:defRPr>
            </a:lvl2pPr>
            <a:lvl3pPr marL="1198344" indent="-239668">
              <a:defRPr sz="2500">
                <a:solidFill>
                  <a:schemeClr val="tx1"/>
                </a:solidFill>
                <a:latin typeface="Arial" charset="0"/>
                <a:ea typeface="MS PGothic" pitchFamily="34" charset="-128"/>
              </a:defRPr>
            </a:lvl3pPr>
            <a:lvl4pPr marL="1677682" indent="-239668">
              <a:defRPr sz="2500">
                <a:solidFill>
                  <a:schemeClr val="tx1"/>
                </a:solidFill>
                <a:latin typeface="Arial" charset="0"/>
                <a:ea typeface="MS PGothic" pitchFamily="34" charset="-128"/>
              </a:defRPr>
            </a:lvl4pPr>
            <a:lvl5pPr marL="2157020" indent="-239668">
              <a:defRPr sz="2500">
                <a:solidFill>
                  <a:schemeClr val="tx1"/>
                </a:solidFill>
                <a:latin typeface="Arial" charset="0"/>
                <a:ea typeface="MS PGothic" pitchFamily="34" charset="-128"/>
              </a:defRPr>
            </a:lvl5pPr>
            <a:lvl6pPr marL="2636358" indent="-239668" eaLnBrk="0" fontAlgn="base" hangingPunct="0">
              <a:spcBef>
                <a:spcPct val="0"/>
              </a:spcBef>
              <a:spcAft>
                <a:spcPct val="0"/>
              </a:spcAft>
              <a:defRPr sz="2500">
                <a:solidFill>
                  <a:schemeClr val="tx1"/>
                </a:solidFill>
                <a:latin typeface="Arial" charset="0"/>
                <a:ea typeface="MS PGothic" pitchFamily="34" charset="-128"/>
              </a:defRPr>
            </a:lvl6pPr>
            <a:lvl7pPr marL="3115697" indent="-239668" eaLnBrk="0" fontAlgn="base" hangingPunct="0">
              <a:spcBef>
                <a:spcPct val="0"/>
              </a:spcBef>
              <a:spcAft>
                <a:spcPct val="0"/>
              </a:spcAft>
              <a:defRPr sz="2500">
                <a:solidFill>
                  <a:schemeClr val="tx1"/>
                </a:solidFill>
                <a:latin typeface="Arial" charset="0"/>
                <a:ea typeface="MS PGothic" pitchFamily="34" charset="-128"/>
              </a:defRPr>
            </a:lvl7pPr>
            <a:lvl8pPr marL="3595033" indent="-239668" eaLnBrk="0" fontAlgn="base" hangingPunct="0">
              <a:spcBef>
                <a:spcPct val="0"/>
              </a:spcBef>
              <a:spcAft>
                <a:spcPct val="0"/>
              </a:spcAft>
              <a:defRPr sz="2500">
                <a:solidFill>
                  <a:schemeClr val="tx1"/>
                </a:solidFill>
                <a:latin typeface="Arial" charset="0"/>
                <a:ea typeface="MS PGothic" pitchFamily="34" charset="-128"/>
              </a:defRPr>
            </a:lvl8pPr>
            <a:lvl9pPr marL="4074371" indent="-239668" eaLnBrk="0" fontAlgn="base" hangingPunct="0">
              <a:spcBef>
                <a:spcPct val="0"/>
              </a:spcBef>
              <a:spcAft>
                <a:spcPct val="0"/>
              </a:spcAft>
              <a:defRPr sz="2500">
                <a:solidFill>
                  <a:schemeClr val="tx1"/>
                </a:solidFill>
                <a:latin typeface="Arial" charset="0"/>
                <a:ea typeface="MS PGothic" pitchFamily="34" charset="-128"/>
              </a:defRPr>
            </a:lvl9pPr>
          </a:lstStyle>
          <a:p>
            <a:fld id="{FE3FD18E-0FAB-4455-BED1-E550DD1DBFD0}" type="slidenum">
              <a:rPr lang="en-US" altLang="en-US" sz="1200"/>
              <a:pPr/>
              <a:t>37</a:t>
            </a:fld>
            <a:endParaRPr lang="en-US" altLang="en-US" sz="1200"/>
          </a:p>
        </p:txBody>
      </p:sp>
    </p:spTree>
    <p:extLst>
      <p:ext uri="{BB962C8B-B14F-4D97-AF65-F5344CB8AC3E}">
        <p14:creationId xmlns:p14="http://schemas.microsoft.com/office/powerpoint/2010/main" val="1114544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157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MS PGothic" pitchFamily="34" charset="-128"/>
              </a:defRPr>
            </a:lvl1pPr>
            <a:lvl2pPr marL="778923" indent="-299586">
              <a:defRPr sz="2500">
                <a:solidFill>
                  <a:schemeClr val="tx1"/>
                </a:solidFill>
                <a:latin typeface="Arial" charset="0"/>
                <a:ea typeface="MS PGothic" pitchFamily="34" charset="-128"/>
              </a:defRPr>
            </a:lvl2pPr>
            <a:lvl3pPr marL="1198344" indent="-239668">
              <a:defRPr sz="2500">
                <a:solidFill>
                  <a:schemeClr val="tx1"/>
                </a:solidFill>
                <a:latin typeface="Arial" charset="0"/>
                <a:ea typeface="MS PGothic" pitchFamily="34" charset="-128"/>
              </a:defRPr>
            </a:lvl3pPr>
            <a:lvl4pPr marL="1677682" indent="-239668">
              <a:defRPr sz="2500">
                <a:solidFill>
                  <a:schemeClr val="tx1"/>
                </a:solidFill>
                <a:latin typeface="Arial" charset="0"/>
                <a:ea typeface="MS PGothic" pitchFamily="34" charset="-128"/>
              </a:defRPr>
            </a:lvl4pPr>
            <a:lvl5pPr marL="2157020" indent="-239668">
              <a:defRPr sz="2500">
                <a:solidFill>
                  <a:schemeClr val="tx1"/>
                </a:solidFill>
                <a:latin typeface="Arial" charset="0"/>
                <a:ea typeface="MS PGothic" pitchFamily="34" charset="-128"/>
              </a:defRPr>
            </a:lvl5pPr>
            <a:lvl6pPr marL="2636358" indent="-239668" eaLnBrk="0" fontAlgn="base" hangingPunct="0">
              <a:spcBef>
                <a:spcPct val="0"/>
              </a:spcBef>
              <a:spcAft>
                <a:spcPct val="0"/>
              </a:spcAft>
              <a:defRPr sz="2500">
                <a:solidFill>
                  <a:schemeClr val="tx1"/>
                </a:solidFill>
                <a:latin typeface="Arial" charset="0"/>
                <a:ea typeface="MS PGothic" pitchFamily="34" charset="-128"/>
              </a:defRPr>
            </a:lvl6pPr>
            <a:lvl7pPr marL="3115697" indent="-239668" eaLnBrk="0" fontAlgn="base" hangingPunct="0">
              <a:spcBef>
                <a:spcPct val="0"/>
              </a:spcBef>
              <a:spcAft>
                <a:spcPct val="0"/>
              </a:spcAft>
              <a:defRPr sz="2500">
                <a:solidFill>
                  <a:schemeClr val="tx1"/>
                </a:solidFill>
                <a:latin typeface="Arial" charset="0"/>
                <a:ea typeface="MS PGothic" pitchFamily="34" charset="-128"/>
              </a:defRPr>
            </a:lvl7pPr>
            <a:lvl8pPr marL="3595033" indent="-239668" eaLnBrk="0" fontAlgn="base" hangingPunct="0">
              <a:spcBef>
                <a:spcPct val="0"/>
              </a:spcBef>
              <a:spcAft>
                <a:spcPct val="0"/>
              </a:spcAft>
              <a:defRPr sz="2500">
                <a:solidFill>
                  <a:schemeClr val="tx1"/>
                </a:solidFill>
                <a:latin typeface="Arial" charset="0"/>
                <a:ea typeface="MS PGothic" pitchFamily="34" charset="-128"/>
              </a:defRPr>
            </a:lvl8pPr>
            <a:lvl9pPr marL="4074371" indent="-239668" eaLnBrk="0" fontAlgn="base" hangingPunct="0">
              <a:spcBef>
                <a:spcPct val="0"/>
              </a:spcBef>
              <a:spcAft>
                <a:spcPct val="0"/>
              </a:spcAft>
              <a:defRPr sz="2500">
                <a:solidFill>
                  <a:schemeClr val="tx1"/>
                </a:solidFill>
                <a:latin typeface="Arial" charset="0"/>
                <a:ea typeface="MS PGothic" pitchFamily="34" charset="-128"/>
              </a:defRPr>
            </a:lvl9pPr>
          </a:lstStyle>
          <a:p>
            <a:fld id="{BAB61100-25A7-458B-9F34-1113E38DF131}" type="slidenum">
              <a:rPr lang="en-US" altLang="en-US" sz="1200"/>
              <a:pPr/>
              <a:t>38</a:t>
            </a:fld>
            <a:endParaRPr lang="en-US" altLang="en-US" sz="1200"/>
          </a:p>
        </p:txBody>
      </p:sp>
    </p:spTree>
    <p:extLst>
      <p:ext uri="{BB962C8B-B14F-4D97-AF65-F5344CB8AC3E}">
        <p14:creationId xmlns:p14="http://schemas.microsoft.com/office/powerpoint/2010/main" val="2646694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167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MS PGothic" pitchFamily="34" charset="-128"/>
              </a:defRPr>
            </a:lvl1pPr>
            <a:lvl2pPr marL="778923" indent="-299586">
              <a:defRPr sz="2500">
                <a:solidFill>
                  <a:schemeClr val="tx1"/>
                </a:solidFill>
                <a:latin typeface="Arial" charset="0"/>
                <a:ea typeface="MS PGothic" pitchFamily="34" charset="-128"/>
              </a:defRPr>
            </a:lvl2pPr>
            <a:lvl3pPr marL="1198344" indent="-239668">
              <a:defRPr sz="2500">
                <a:solidFill>
                  <a:schemeClr val="tx1"/>
                </a:solidFill>
                <a:latin typeface="Arial" charset="0"/>
                <a:ea typeface="MS PGothic" pitchFamily="34" charset="-128"/>
              </a:defRPr>
            </a:lvl3pPr>
            <a:lvl4pPr marL="1677682" indent="-239668">
              <a:defRPr sz="2500">
                <a:solidFill>
                  <a:schemeClr val="tx1"/>
                </a:solidFill>
                <a:latin typeface="Arial" charset="0"/>
                <a:ea typeface="MS PGothic" pitchFamily="34" charset="-128"/>
              </a:defRPr>
            </a:lvl4pPr>
            <a:lvl5pPr marL="2157020" indent="-239668">
              <a:defRPr sz="2500">
                <a:solidFill>
                  <a:schemeClr val="tx1"/>
                </a:solidFill>
                <a:latin typeface="Arial" charset="0"/>
                <a:ea typeface="MS PGothic" pitchFamily="34" charset="-128"/>
              </a:defRPr>
            </a:lvl5pPr>
            <a:lvl6pPr marL="2636358" indent="-239668" eaLnBrk="0" fontAlgn="base" hangingPunct="0">
              <a:spcBef>
                <a:spcPct val="0"/>
              </a:spcBef>
              <a:spcAft>
                <a:spcPct val="0"/>
              </a:spcAft>
              <a:defRPr sz="2500">
                <a:solidFill>
                  <a:schemeClr val="tx1"/>
                </a:solidFill>
                <a:latin typeface="Arial" charset="0"/>
                <a:ea typeface="MS PGothic" pitchFamily="34" charset="-128"/>
              </a:defRPr>
            </a:lvl6pPr>
            <a:lvl7pPr marL="3115697" indent="-239668" eaLnBrk="0" fontAlgn="base" hangingPunct="0">
              <a:spcBef>
                <a:spcPct val="0"/>
              </a:spcBef>
              <a:spcAft>
                <a:spcPct val="0"/>
              </a:spcAft>
              <a:defRPr sz="2500">
                <a:solidFill>
                  <a:schemeClr val="tx1"/>
                </a:solidFill>
                <a:latin typeface="Arial" charset="0"/>
                <a:ea typeface="MS PGothic" pitchFamily="34" charset="-128"/>
              </a:defRPr>
            </a:lvl7pPr>
            <a:lvl8pPr marL="3595033" indent="-239668" eaLnBrk="0" fontAlgn="base" hangingPunct="0">
              <a:spcBef>
                <a:spcPct val="0"/>
              </a:spcBef>
              <a:spcAft>
                <a:spcPct val="0"/>
              </a:spcAft>
              <a:defRPr sz="2500">
                <a:solidFill>
                  <a:schemeClr val="tx1"/>
                </a:solidFill>
                <a:latin typeface="Arial" charset="0"/>
                <a:ea typeface="MS PGothic" pitchFamily="34" charset="-128"/>
              </a:defRPr>
            </a:lvl8pPr>
            <a:lvl9pPr marL="4074371" indent="-239668" eaLnBrk="0" fontAlgn="base" hangingPunct="0">
              <a:spcBef>
                <a:spcPct val="0"/>
              </a:spcBef>
              <a:spcAft>
                <a:spcPct val="0"/>
              </a:spcAft>
              <a:defRPr sz="2500">
                <a:solidFill>
                  <a:schemeClr val="tx1"/>
                </a:solidFill>
                <a:latin typeface="Arial" charset="0"/>
                <a:ea typeface="MS PGothic" pitchFamily="34" charset="-128"/>
              </a:defRPr>
            </a:lvl9pPr>
          </a:lstStyle>
          <a:p>
            <a:fld id="{7239E969-3053-4536-B117-7B976FA04617}" type="slidenum">
              <a:rPr lang="en-US" altLang="en-US" sz="1200"/>
              <a:pPr/>
              <a:t>39</a:t>
            </a:fld>
            <a:endParaRPr lang="en-US" altLang="en-US" sz="1200"/>
          </a:p>
        </p:txBody>
      </p:sp>
    </p:spTree>
    <p:extLst>
      <p:ext uri="{BB962C8B-B14F-4D97-AF65-F5344CB8AC3E}">
        <p14:creationId xmlns:p14="http://schemas.microsoft.com/office/powerpoint/2010/main" val="18341986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tLang="en-US" smtClean="0">
              <a:ea typeface="ＭＳ Ｐゴシック" pitchFamily="34" charset="-128"/>
            </a:endParaRPr>
          </a:p>
        </p:txBody>
      </p:sp>
      <p:sp>
        <p:nvSpPr>
          <p:cNvPr id="4" name="Slide Number Placeholder 3"/>
          <p:cNvSpPr>
            <a:spLocks noGrp="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53279" indent="-289723"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58892" indent="-231778"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22450" indent="-231778"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86007" indent="-231778"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49563" indent="-23177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3013120" indent="-23177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76677" indent="-23177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940235" indent="-23177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pPr>
            <a:fld id="{DBD6228E-457A-4C53-AB62-D1EB7488B8B8}" type="slidenum">
              <a:rPr lang="en-US" altLang="en-US"/>
              <a:pPr eaLnBrk="1" hangingPunct="1">
                <a:spcBef>
                  <a:spcPct val="0"/>
                </a:spcBef>
              </a:pPr>
              <a:t>51</a:t>
            </a:fld>
            <a:endParaRPr lang="en-US" altLang="en-US"/>
          </a:p>
        </p:txBody>
      </p:sp>
    </p:spTree>
    <p:extLst>
      <p:ext uri="{BB962C8B-B14F-4D97-AF65-F5344CB8AC3E}">
        <p14:creationId xmlns:p14="http://schemas.microsoft.com/office/powerpoint/2010/main" val="2459786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tLang="en-US" dirty="0" smtClean="0">
              <a:ea typeface="ＭＳ Ｐゴシック" pitchFamily="34" charset="-128"/>
            </a:endParaRPr>
          </a:p>
        </p:txBody>
      </p:sp>
      <p:sp>
        <p:nvSpPr>
          <p:cNvPr id="4" name="Slide Number Placeholder 3"/>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defRPr/>
            </a:pPr>
            <a:fld id="{2D55D484-0EC6-41BE-959E-A3423DC3C525}" type="slidenum">
              <a:rPr lang="en-US" altLang="en-US" smtClean="0"/>
              <a:pPr>
                <a:spcBef>
                  <a:spcPct val="0"/>
                </a:spcBef>
                <a:defRPr/>
              </a:pPr>
              <a:t>52</a:t>
            </a:fld>
            <a:endParaRPr lang="en-US" altLang="en-US" smtClean="0"/>
          </a:p>
        </p:txBody>
      </p:sp>
    </p:spTree>
    <p:extLst>
      <p:ext uri="{BB962C8B-B14F-4D97-AF65-F5344CB8AC3E}">
        <p14:creationId xmlns:p14="http://schemas.microsoft.com/office/powerpoint/2010/main" val="1143470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defRPr/>
            </a:pPr>
            <a:fld id="{0BF7CFE3-36D5-426F-B79E-EAE54695287B}" type="slidenum">
              <a:rPr lang="en-US" altLang="en-US" smtClean="0"/>
              <a:pPr>
                <a:spcBef>
                  <a:spcPct val="0"/>
                </a:spcBef>
                <a:defRPr/>
              </a:pPr>
              <a:t>54</a:t>
            </a:fld>
            <a:endParaRPr lang="en-US" altLang="en-US" smtClean="0"/>
          </a:p>
        </p:txBody>
      </p:sp>
    </p:spTree>
    <p:extLst>
      <p:ext uri="{BB962C8B-B14F-4D97-AF65-F5344CB8AC3E}">
        <p14:creationId xmlns:p14="http://schemas.microsoft.com/office/powerpoint/2010/main" val="27307264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Market rules</a:t>
            </a:r>
            <a:endParaRPr lang="en-US" sz="2000" dirty="0" smtClean="0"/>
          </a:p>
          <a:p>
            <a:pPr lvl="1"/>
            <a:r>
              <a:rPr lang="en-US" dirty="0" smtClean="0"/>
              <a:t>Products that can be offered</a:t>
            </a:r>
            <a:endParaRPr lang="en-US" sz="2000" dirty="0" smtClean="0"/>
          </a:p>
          <a:p>
            <a:pPr lvl="1"/>
            <a:r>
              <a:rPr lang="en-US" dirty="0" smtClean="0"/>
              <a:t>Way products are purchased</a:t>
            </a:r>
            <a:endParaRPr lang="en-US" sz="2000" dirty="0" smtClean="0"/>
          </a:p>
          <a:p>
            <a:pPr lvl="1"/>
            <a:r>
              <a:rPr lang="en-US" dirty="0" smtClean="0"/>
              <a:t>Provided significant subsidies and an individual mandate</a:t>
            </a:r>
            <a:endParaRPr lang="en-US" sz="2000" dirty="0" smtClean="0"/>
          </a:p>
          <a:p>
            <a:endParaRPr lang="en-US" dirty="0" smtClean="0">
              <a:ea typeface="ＭＳ Ｐゴシック" pitchFamily="34" charset="-128"/>
            </a:endParaRPr>
          </a:p>
          <a:p>
            <a:endParaRPr lang="en-US" dirty="0" smtClean="0">
              <a:ea typeface="ＭＳ Ｐゴシック" pitchFamily="34" charset="-128"/>
            </a:endParaRPr>
          </a:p>
          <a:p>
            <a:pPr lvl="1"/>
            <a:r>
              <a:rPr lang="en-US" dirty="0" smtClean="0"/>
              <a:t>Complex new regulations had to be written</a:t>
            </a:r>
            <a:endParaRPr lang="en-US" sz="2000" dirty="0" smtClean="0"/>
          </a:p>
          <a:p>
            <a:pPr lvl="1"/>
            <a:r>
              <a:rPr lang="en-US" dirty="0" smtClean="0"/>
              <a:t>New regulatory processes and bureaucracies had to be built</a:t>
            </a:r>
            <a:endParaRPr lang="en-US" sz="2000" dirty="0" smtClean="0"/>
          </a:p>
          <a:p>
            <a:endParaRPr lang="en-US" dirty="0" smtClean="0">
              <a:ea typeface="ＭＳ Ｐゴシック" pitchFamily="34" charset="-128"/>
            </a:endParaRPr>
          </a:p>
        </p:txBody>
      </p:sp>
      <p:sp>
        <p:nvSpPr>
          <p:cNvPr id="4" name="Slide Number Placeholder 3"/>
          <p:cNvSpPr>
            <a:spLocks noGrp="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fld id="{1F25E1E8-72CA-4241-91BE-9645B55681F3}" type="slidenum">
              <a:rPr lang="en-US" altLang="en-US"/>
              <a:pPr/>
              <a:t>58</a:t>
            </a:fld>
            <a:endParaRPr lang="en-US" altLang="en-US"/>
          </a:p>
        </p:txBody>
      </p:sp>
    </p:spTree>
    <p:extLst>
      <p:ext uri="{BB962C8B-B14F-4D97-AF65-F5344CB8AC3E}">
        <p14:creationId xmlns:p14="http://schemas.microsoft.com/office/powerpoint/2010/main" val="16429882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t>Look in the mirror</a:t>
            </a:r>
            <a:endParaRPr lang="en-US" dirty="0"/>
          </a:p>
        </p:txBody>
      </p:sp>
      <p:sp>
        <p:nvSpPr>
          <p:cNvPr id="4" name="Slide Number Placeholder 3"/>
          <p:cNvSpPr>
            <a:spLocks noGrp="1"/>
          </p:cNvSpPr>
          <p:nvPr>
            <p:ph type="sldNum" sz="quarter" idx="10"/>
          </p:nvPr>
        </p:nvSpPr>
        <p:spPr/>
        <p:txBody>
          <a:bodyPr/>
          <a:lstStyle/>
          <a:p>
            <a:fld id="{67943A75-0A11-45DF-9560-908234EB5815}" type="slidenum">
              <a:rPr lang="en-US" altLang="en-US" smtClean="0"/>
              <a:pPr/>
              <a:t>59</a:t>
            </a:fld>
            <a:endParaRPr lang="en-US" altLang="en-US"/>
          </a:p>
        </p:txBody>
      </p:sp>
    </p:spTree>
    <p:extLst>
      <p:ext uri="{BB962C8B-B14F-4D97-AF65-F5344CB8AC3E}">
        <p14:creationId xmlns:p14="http://schemas.microsoft.com/office/powerpoint/2010/main" val="301858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80C061-81E4-43E7-8251-6DB39CA303AD}" type="slidenum">
              <a:rPr lang="en-US" smtClean="0"/>
              <a:pPr>
                <a:defRPr/>
              </a:pPr>
              <a:t>10</a:t>
            </a:fld>
            <a:endParaRPr lang="en-US"/>
          </a:p>
        </p:txBody>
      </p:sp>
    </p:spTree>
    <p:extLst>
      <p:ext uri="{BB962C8B-B14F-4D97-AF65-F5344CB8AC3E}">
        <p14:creationId xmlns:p14="http://schemas.microsoft.com/office/powerpoint/2010/main" val="9451328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Continuing education and keeping up to date on rules and regulations</a:t>
            </a:r>
          </a:p>
          <a:p>
            <a:r>
              <a:rPr lang="en-US" dirty="0" smtClean="0"/>
              <a:t>Look in the mirror</a:t>
            </a:r>
            <a:endParaRPr lang="en-US" dirty="0"/>
          </a:p>
        </p:txBody>
      </p:sp>
      <p:sp>
        <p:nvSpPr>
          <p:cNvPr id="4" name="Slide Number Placeholder 3"/>
          <p:cNvSpPr>
            <a:spLocks noGrp="1"/>
          </p:cNvSpPr>
          <p:nvPr>
            <p:ph type="sldNum" sz="quarter" idx="10"/>
          </p:nvPr>
        </p:nvSpPr>
        <p:spPr/>
        <p:txBody>
          <a:bodyPr/>
          <a:lstStyle/>
          <a:p>
            <a:fld id="{67943A75-0A11-45DF-9560-908234EB5815}" type="slidenum">
              <a:rPr lang="en-US" altLang="en-US" smtClean="0"/>
              <a:pPr/>
              <a:t>60</a:t>
            </a:fld>
            <a:endParaRPr lang="en-US" altLang="en-US"/>
          </a:p>
        </p:txBody>
      </p:sp>
    </p:spTree>
    <p:extLst>
      <p:ext uri="{BB962C8B-B14F-4D97-AF65-F5344CB8AC3E}">
        <p14:creationId xmlns:p14="http://schemas.microsoft.com/office/powerpoint/2010/main" val="829314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t>creating a particularly large margin for error in pricing and financial exposure</a:t>
            </a:r>
          </a:p>
          <a:p>
            <a:endParaRPr lang="en-US" sz="1200" dirty="0" smtClean="0">
              <a:ea typeface="ＭＳ Ｐゴシック" pitchFamily="34" charset="-128"/>
            </a:endParaRPr>
          </a:p>
          <a:p>
            <a:r>
              <a:rPr lang="en-US" sz="1200" dirty="0" smtClean="0">
                <a:ea typeface="ＭＳ Ｐゴシック" pitchFamily="34" charset="-128"/>
              </a:rPr>
              <a:t>Federal regulatory overlay complicated the filing process</a:t>
            </a:r>
            <a:endParaRPr lang="en-US" dirty="0" smtClean="0">
              <a:ea typeface="ＭＳ Ｐゴシック" pitchFamily="34" charset="-128"/>
            </a:endParaRPr>
          </a:p>
        </p:txBody>
      </p:sp>
      <p:sp>
        <p:nvSpPr>
          <p:cNvPr id="4" name="Slide Number Placeholder 3"/>
          <p:cNvSpPr>
            <a:spLocks noGrp="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fld id="{16CF3592-AE62-4127-A154-0AA96ED00380}" type="slidenum">
              <a:rPr lang="en-US" altLang="en-US"/>
              <a:pPr/>
              <a:t>61</a:t>
            </a:fld>
            <a:endParaRPr lang="en-US" altLang="en-US"/>
          </a:p>
        </p:txBody>
      </p:sp>
    </p:spTree>
    <p:extLst>
      <p:ext uri="{BB962C8B-B14F-4D97-AF65-F5344CB8AC3E}">
        <p14:creationId xmlns:p14="http://schemas.microsoft.com/office/powerpoint/2010/main" val="1039230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Arial" panose="020B0604020202020204" pitchFamily="34" charset="0"/>
              </a:rPr>
              <a:t>Ross</a:t>
            </a:r>
          </a:p>
          <a:p>
            <a:endParaRPr lang="en-US" altLang="en-US" smtClean="0">
              <a:latin typeface="Arial" panose="020B0604020202020204" pitchFamily="34" charset="0"/>
              <a:cs typeface="Arial" panose="020B0604020202020204" pitchFamily="34" charset="0"/>
            </a:endParaRPr>
          </a:p>
          <a:p>
            <a:r>
              <a:rPr lang="en-US" altLang="en-US" b="1" smtClean="0">
                <a:latin typeface="Arial" panose="020B0604020202020204" pitchFamily="34" charset="0"/>
                <a:cs typeface="Arial" panose="020B0604020202020204" pitchFamily="34" charset="0"/>
              </a:rPr>
              <a:t>Thanks, Bob.</a:t>
            </a:r>
          </a:p>
          <a:p>
            <a:endParaRPr lang="en-US" altLang="en-US" b="1" smtClean="0">
              <a:latin typeface="Arial" panose="020B0604020202020204" pitchFamily="34" charset="0"/>
              <a:cs typeface="Arial" panose="020B0604020202020204" pitchFamily="34" charset="0"/>
            </a:endParaRPr>
          </a:p>
          <a:p>
            <a:r>
              <a:rPr lang="en-US" altLang="en-US" smtClean="0">
                <a:latin typeface="Arial" panose="020B0604020202020204" pitchFamily="34" charset="0"/>
                <a:cs typeface="Arial" panose="020B0604020202020204" pitchFamily="34" charset="0"/>
              </a:rPr>
              <a:t>Encourage periodic review and discussion with your colleagues of the code of professional conduct.  </a:t>
            </a:r>
          </a:p>
          <a:p>
            <a:endParaRPr lang="en-US" altLang="en-US" smtClean="0">
              <a:latin typeface="Arial" panose="020B0604020202020204" pitchFamily="34" charset="0"/>
              <a:cs typeface="Arial" panose="020B0604020202020204" pitchFamily="34" charset="0"/>
            </a:endParaRPr>
          </a:p>
          <a:p>
            <a:r>
              <a:rPr lang="en-US" altLang="en-US" smtClean="0">
                <a:latin typeface="Arial" panose="020B0604020202020204" pitchFamily="34" charset="0"/>
                <a:cs typeface="Arial" panose="020B0604020202020204" pitchFamily="34" charset="0"/>
              </a:rPr>
              <a:t>Much of the code is intuitive and ingrained in our profession, but the words were chosen carefully and have deep meaning.  </a:t>
            </a:r>
          </a:p>
          <a:p>
            <a:endParaRPr lang="en-US" altLang="en-US" smtClean="0">
              <a:latin typeface="Arial" panose="020B0604020202020204" pitchFamily="34" charset="0"/>
              <a:cs typeface="Arial" panose="020B0604020202020204" pitchFamily="34" charset="0"/>
            </a:endParaRPr>
          </a:p>
          <a:p>
            <a:r>
              <a:rPr lang="en-US" altLang="en-US" smtClean="0">
                <a:latin typeface="Arial" panose="020B0604020202020204" pitchFamily="34" charset="0"/>
                <a:cs typeface="Arial" panose="020B0604020202020204" pitchFamily="34" charset="0"/>
              </a:rPr>
              <a:t>Have pulled some of the most relevant requirements.  </a:t>
            </a:r>
          </a:p>
        </p:txBody>
      </p:sp>
      <p:sp>
        <p:nvSpPr>
          <p:cNvPr id="542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3279" indent="-289723">
              <a:defRPr sz="2400">
                <a:solidFill>
                  <a:schemeClr val="tx1"/>
                </a:solidFill>
                <a:latin typeface="Arial" panose="020B0604020202020204" pitchFamily="34" charset="0"/>
                <a:ea typeface="ＭＳ Ｐゴシック" panose="020B0600070205080204" pitchFamily="34" charset="-128"/>
              </a:defRPr>
            </a:lvl2pPr>
            <a:lvl3pPr marL="1158892" indent="-231778">
              <a:defRPr sz="2400">
                <a:solidFill>
                  <a:schemeClr val="tx1"/>
                </a:solidFill>
                <a:latin typeface="Arial" panose="020B0604020202020204" pitchFamily="34" charset="0"/>
                <a:ea typeface="ＭＳ Ｐゴシック" panose="020B0600070205080204" pitchFamily="34" charset="-128"/>
              </a:defRPr>
            </a:lvl3pPr>
            <a:lvl4pPr marL="1622450" indent="-231778">
              <a:defRPr sz="2400">
                <a:solidFill>
                  <a:schemeClr val="tx1"/>
                </a:solidFill>
                <a:latin typeface="Arial" panose="020B0604020202020204" pitchFamily="34" charset="0"/>
                <a:ea typeface="ＭＳ Ｐゴシック" panose="020B0600070205080204" pitchFamily="34" charset="-128"/>
              </a:defRPr>
            </a:lvl4pPr>
            <a:lvl5pPr marL="2086007" indent="-231778">
              <a:defRPr sz="2400">
                <a:solidFill>
                  <a:schemeClr val="tx1"/>
                </a:solidFill>
                <a:latin typeface="Arial" panose="020B0604020202020204" pitchFamily="34" charset="0"/>
                <a:ea typeface="ＭＳ Ｐゴシック" panose="020B0600070205080204" pitchFamily="34" charset="-128"/>
              </a:defRPr>
            </a:lvl5pPr>
            <a:lvl6pPr marL="2549563" indent="-23177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13120" indent="-23177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76677" indent="-23177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40235" indent="-23177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132EA86-CE60-40BB-93C0-4E8FDFB0F81A}" type="slidenum">
              <a:rPr lang="en-US" altLang="en-US" sz="1200"/>
              <a:pPr/>
              <a:t>11</a:t>
            </a:fld>
            <a:endParaRPr lang="en-US" altLang="en-US" sz="1200"/>
          </a:p>
        </p:txBody>
      </p:sp>
    </p:spTree>
    <p:extLst>
      <p:ext uri="{BB962C8B-B14F-4D97-AF65-F5344CB8AC3E}">
        <p14:creationId xmlns:p14="http://schemas.microsoft.com/office/powerpoint/2010/main" val="1428056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cs typeface="Arial" panose="020B0604020202020204" pitchFamily="34" charset="0"/>
              </a:rPr>
              <a:t>Ross  [Bob and Jim to chime in]</a:t>
            </a:r>
          </a:p>
          <a:p>
            <a:endParaRPr lang="en-US" altLang="en-US" b="1" smtClean="0">
              <a:latin typeface="Arial" panose="020B0604020202020204" pitchFamily="34" charset="0"/>
              <a:cs typeface="Arial" panose="020B0604020202020204" pitchFamily="34" charset="0"/>
            </a:endParaRPr>
          </a:p>
          <a:p>
            <a:r>
              <a:rPr lang="en-US" altLang="en-US" smtClean="0">
                <a:latin typeface="Arial" panose="020B0604020202020204" pitchFamily="34" charset="0"/>
                <a:cs typeface="Arial" panose="020B0604020202020204" pitchFamily="34" charset="0"/>
              </a:rPr>
              <a:t>Panelists to discuss the examples of </a:t>
            </a:r>
            <a:r>
              <a:rPr lang="ja-JP" altLang="en-US" smtClean="0">
                <a:latin typeface="Arial" panose="020B0604020202020204" pitchFamily="34" charset="0"/>
                <a:cs typeface="Arial" panose="020B0604020202020204" pitchFamily="34" charset="0"/>
              </a:rPr>
              <a:t>‘</a:t>
            </a:r>
            <a:r>
              <a:rPr lang="en-US" altLang="ja-JP" smtClean="0">
                <a:latin typeface="Arial" panose="020B0604020202020204" pitchFamily="34" charset="0"/>
                <a:cs typeface="Arial" panose="020B0604020202020204" pitchFamily="34" charset="0"/>
              </a:rPr>
              <a:t>applicable law</a:t>
            </a:r>
            <a:r>
              <a:rPr lang="ja-JP" altLang="en-US" smtClean="0">
                <a:latin typeface="Arial" panose="020B0604020202020204" pitchFamily="34" charset="0"/>
                <a:cs typeface="Arial" panose="020B0604020202020204" pitchFamily="34" charset="0"/>
              </a:rPr>
              <a:t>’</a:t>
            </a:r>
            <a:r>
              <a:rPr lang="en-US" altLang="ja-JP" smtClean="0">
                <a:latin typeface="Arial" panose="020B0604020202020204" pitchFamily="34" charset="0"/>
                <a:cs typeface="Arial" panose="020B0604020202020204" pitchFamily="34" charset="0"/>
              </a:rPr>
              <a:t> </a:t>
            </a:r>
          </a:p>
          <a:p>
            <a:endParaRPr lang="en-US" altLang="ja-JP" smtClean="0">
              <a:latin typeface="Arial" panose="020B0604020202020204" pitchFamily="34" charset="0"/>
              <a:cs typeface="Arial" panose="020B0604020202020204" pitchFamily="34" charset="0"/>
            </a:endParaRPr>
          </a:p>
          <a:p>
            <a:r>
              <a:rPr lang="en-US" altLang="en-US" smtClean="0">
                <a:latin typeface="Arial" panose="020B0604020202020204" pitchFamily="34" charset="0"/>
                <a:cs typeface="Arial" panose="020B0604020202020204" pitchFamily="34" charset="0"/>
              </a:rPr>
              <a:t>Source:  ISO Letter to NAIC Big Data Working Group – March 30, 2016</a:t>
            </a:r>
          </a:p>
          <a:p>
            <a:pPr>
              <a:buFontTx/>
              <a:buChar char="•"/>
            </a:pPr>
            <a:r>
              <a:rPr lang="en-US" altLang="en-US" smtClean="0">
                <a:latin typeface="Arial" panose="020B0604020202020204" pitchFamily="34" charset="0"/>
                <a:cs typeface="Arial" panose="020B0604020202020204" pitchFamily="34" charset="0"/>
              </a:rPr>
              <a:t> Rating laws which require that rates and rating factors not be excessive, inadequate or unfairly discriminatory.</a:t>
            </a:r>
          </a:p>
          <a:p>
            <a:r>
              <a:rPr lang="en-US" altLang="en-US" smtClean="0">
                <a:latin typeface="Arial" panose="020B0604020202020204" pitchFamily="34" charset="0"/>
                <a:cs typeface="Arial" panose="020B0604020202020204" pitchFamily="34" charset="0"/>
              </a:rPr>
              <a:t>• Actuarial Standards of Practice which deal directly with the appropriateness of data and risk characteristics.</a:t>
            </a:r>
          </a:p>
          <a:p>
            <a:r>
              <a:rPr lang="en-US" altLang="en-US" smtClean="0">
                <a:latin typeface="Arial" panose="020B0604020202020204" pitchFamily="34" charset="0"/>
                <a:cs typeface="Arial" panose="020B0604020202020204" pitchFamily="34" charset="0"/>
              </a:rPr>
              <a:t>• The rate filing process and the Market Conduct process, as well as consumer complaints, which inform regulators of insurer practices and provide opportunities for regulatory oversight.</a:t>
            </a:r>
          </a:p>
          <a:p>
            <a:r>
              <a:rPr lang="en-US" altLang="en-US" smtClean="0">
                <a:latin typeface="Arial" panose="020B0604020202020204" pitchFamily="34" charset="0"/>
                <a:cs typeface="Arial" panose="020B0604020202020204" pitchFamily="34" charset="0"/>
              </a:rPr>
              <a:t>• The Unfair Claims Practices Act and Unfair Trade Practices Act which regulate insurer's claims handling, marketing, underwriting and advertising practices.</a:t>
            </a:r>
          </a:p>
          <a:p>
            <a:r>
              <a:rPr lang="en-US" altLang="en-US" smtClean="0">
                <a:latin typeface="Arial" panose="020B0604020202020204" pitchFamily="34" charset="0"/>
                <a:cs typeface="Arial" panose="020B0604020202020204" pitchFamily="34" charset="0"/>
              </a:rPr>
              <a:t>• The Fair Credit Reporting Act which requires that insurers provide transparency and guarantee accuracy of certain data used in rating and underwriting.</a:t>
            </a:r>
          </a:p>
          <a:p>
            <a:r>
              <a:rPr lang="en-US" altLang="en-US" smtClean="0">
                <a:latin typeface="Arial" panose="020B0604020202020204" pitchFamily="34" charset="0"/>
                <a:cs typeface="Arial" panose="020B0604020202020204" pitchFamily="34" charset="0"/>
              </a:rPr>
              <a:t>• Gramm-Leach-Bliley privacy laws which regulate transparency and confidentiality of policyholder's data.</a:t>
            </a:r>
          </a:p>
          <a:p>
            <a:endParaRPr lang="en-US" altLang="en-US" smtClean="0">
              <a:latin typeface="Arial" panose="020B0604020202020204" pitchFamily="34" charset="0"/>
              <a:cs typeface="Arial" panose="020B0604020202020204" pitchFamily="34" charset="0"/>
            </a:endParaRPr>
          </a:p>
          <a:p>
            <a:r>
              <a:rPr lang="en-US" altLang="en-US" b="1" smtClean="0">
                <a:latin typeface="Arial" panose="020B0604020202020204" pitchFamily="34" charset="0"/>
                <a:cs typeface="Arial" panose="020B0604020202020204" pitchFamily="34" charset="0"/>
              </a:rPr>
              <a:t>Ross will go other some ethical considerations to keep in mind.</a:t>
            </a:r>
          </a:p>
        </p:txBody>
      </p:sp>
      <p:sp>
        <p:nvSpPr>
          <p:cNvPr id="553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3279" indent="-289723">
              <a:defRPr sz="2400">
                <a:solidFill>
                  <a:schemeClr val="tx1"/>
                </a:solidFill>
                <a:latin typeface="Arial" panose="020B0604020202020204" pitchFamily="34" charset="0"/>
                <a:ea typeface="ＭＳ Ｐゴシック" panose="020B0600070205080204" pitchFamily="34" charset="-128"/>
              </a:defRPr>
            </a:lvl2pPr>
            <a:lvl3pPr marL="1158892" indent="-231778">
              <a:defRPr sz="2400">
                <a:solidFill>
                  <a:schemeClr val="tx1"/>
                </a:solidFill>
                <a:latin typeface="Arial" panose="020B0604020202020204" pitchFamily="34" charset="0"/>
                <a:ea typeface="ＭＳ Ｐゴシック" panose="020B0600070205080204" pitchFamily="34" charset="-128"/>
              </a:defRPr>
            </a:lvl3pPr>
            <a:lvl4pPr marL="1622450" indent="-231778">
              <a:defRPr sz="2400">
                <a:solidFill>
                  <a:schemeClr val="tx1"/>
                </a:solidFill>
                <a:latin typeface="Arial" panose="020B0604020202020204" pitchFamily="34" charset="0"/>
                <a:ea typeface="ＭＳ Ｐゴシック" panose="020B0600070205080204" pitchFamily="34" charset="-128"/>
              </a:defRPr>
            </a:lvl4pPr>
            <a:lvl5pPr marL="2086007" indent="-231778">
              <a:defRPr sz="2400">
                <a:solidFill>
                  <a:schemeClr val="tx1"/>
                </a:solidFill>
                <a:latin typeface="Arial" panose="020B0604020202020204" pitchFamily="34" charset="0"/>
                <a:ea typeface="ＭＳ Ｐゴシック" panose="020B0600070205080204" pitchFamily="34" charset="-128"/>
              </a:defRPr>
            </a:lvl5pPr>
            <a:lvl6pPr marL="2549563" indent="-23177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13120" indent="-23177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76677" indent="-23177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40235" indent="-23177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1B3A455-78B3-4CF3-AFEE-C24068D26AEE}" type="slidenum">
              <a:rPr lang="en-US" altLang="en-US" sz="1200"/>
              <a:pPr/>
              <a:t>12</a:t>
            </a:fld>
            <a:endParaRPr lang="en-US" altLang="en-US" sz="1200"/>
          </a:p>
        </p:txBody>
      </p:sp>
    </p:spTree>
    <p:extLst>
      <p:ext uri="{BB962C8B-B14F-4D97-AF65-F5344CB8AC3E}">
        <p14:creationId xmlns:p14="http://schemas.microsoft.com/office/powerpoint/2010/main" val="1983191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Arial" panose="020B0604020202020204" pitchFamily="34" charset="0"/>
              </a:rPr>
              <a:t>Ross</a:t>
            </a:r>
          </a:p>
          <a:p>
            <a:endParaRPr lang="en-US" altLang="en-US" b="1" smtClean="0">
              <a:latin typeface="Arial" panose="020B0604020202020204" pitchFamily="34" charset="0"/>
              <a:cs typeface="Arial" panose="020B0604020202020204" pitchFamily="34" charset="0"/>
            </a:endParaRPr>
          </a:p>
          <a:p>
            <a:r>
              <a:rPr lang="en-US" altLang="en-US" b="1" smtClean="0">
                <a:latin typeface="Arial" panose="020B0604020202020204" pitchFamily="34" charset="0"/>
                <a:cs typeface="Arial" panose="020B0604020202020204" pitchFamily="34" charset="0"/>
              </a:rPr>
              <a:t>Thanks Bob.</a:t>
            </a:r>
          </a:p>
          <a:p>
            <a:r>
              <a:rPr lang="en-US" altLang="en-US" smtClean="0">
                <a:latin typeface="Arial" panose="020B0604020202020204" pitchFamily="34" charset="0"/>
                <a:cs typeface="Arial" panose="020B0604020202020204" pitchFamily="34" charset="0"/>
              </a:rPr>
              <a:t>[add any script notes]</a:t>
            </a:r>
          </a:p>
          <a:p>
            <a:endParaRPr lang="en-US" altLang="en-US" b="1" smtClean="0">
              <a:latin typeface="Arial" panose="020B0604020202020204" pitchFamily="34" charset="0"/>
              <a:cs typeface="Arial" panose="020B0604020202020204" pitchFamily="34" charset="0"/>
            </a:endParaRPr>
          </a:p>
          <a:p>
            <a:r>
              <a:rPr lang="en-US" altLang="en-US" b="1" smtClean="0">
                <a:latin typeface="Arial" panose="020B0604020202020204" pitchFamily="34" charset="0"/>
                <a:cs typeface="Arial" panose="020B0604020202020204" pitchFamily="34" charset="0"/>
              </a:rPr>
              <a:t>Now, let’s look at some ASOPs. Jim?</a:t>
            </a: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3279" indent="-289723">
              <a:defRPr sz="2400">
                <a:solidFill>
                  <a:schemeClr val="tx1"/>
                </a:solidFill>
                <a:latin typeface="Arial" panose="020B0604020202020204" pitchFamily="34" charset="0"/>
                <a:ea typeface="ＭＳ Ｐゴシック" panose="020B0600070205080204" pitchFamily="34" charset="-128"/>
              </a:defRPr>
            </a:lvl2pPr>
            <a:lvl3pPr marL="1158892" indent="-231778">
              <a:defRPr sz="2400">
                <a:solidFill>
                  <a:schemeClr val="tx1"/>
                </a:solidFill>
                <a:latin typeface="Arial" panose="020B0604020202020204" pitchFamily="34" charset="0"/>
                <a:ea typeface="ＭＳ Ｐゴシック" panose="020B0600070205080204" pitchFamily="34" charset="-128"/>
              </a:defRPr>
            </a:lvl3pPr>
            <a:lvl4pPr marL="1622450" indent="-231778">
              <a:defRPr sz="2400">
                <a:solidFill>
                  <a:schemeClr val="tx1"/>
                </a:solidFill>
                <a:latin typeface="Arial" panose="020B0604020202020204" pitchFamily="34" charset="0"/>
                <a:ea typeface="ＭＳ Ｐゴシック" panose="020B0600070205080204" pitchFamily="34" charset="-128"/>
              </a:defRPr>
            </a:lvl4pPr>
            <a:lvl5pPr marL="2086007" indent="-231778">
              <a:defRPr sz="2400">
                <a:solidFill>
                  <a:schemeClr val="tx1"/>
                </a:solidFill>
                <a:latin typeface="Arial" panose="020B0604020202020204" pitchFamily="34" charset="0"/>
                <a:ea typeface="ＭＳ Ｐゴシック" panose="020B0600070205080204" pitchFamily="34" charset="-128"/>
              </a:defRPr>
            </a:lvl5pPr>
            <a:lvl6pPr marL="2549563" indent="-23177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13120" indent="-23177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76677" indent="-23177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40235" indent="-23177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1FDC71D-F9DD-46EC-9427-1ACA065EE695}" type="slidenum">
              <a:rPr lang="en-US" altLang="en-US" sz="1200"/>
              <a:pPr/>
              <a:t>13</a:t>
            </a:fld>
            <a:endParaRPr lang="en-US" altLang="en-US" sz="1200"/>
          </a:p>
        </p:txBody>
      </p:sp>
    </p:spTree>
    <p:extLst>
      <p:ext uri="{BB962C8B-B14F-4D97-AF65-F5344CB8AC3E}">
        <p14:creationId xmlns:p14="http://schemas.microsoft.com/office/powerpoint/2010/main" val="468343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defRPr/>
            </a:pPr>
            <a:endParaRPr lang="en-US" dirty="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53279" indent="-289723" eaLnBrk="0" hangingPunct="0">
              <a:defRPr sz="2400">
                <a:solidFill>
                  <a:schemeClr val="tx1"/>
                </a:solidFill>
                <a:latin typeface="Arial" panose="020B0604020202020204" pitchFamily="34" charset="0"/>
                <a:ea typeface="ＭＳ Ｐゴシック" panose="020B0600070205080204" pitchFamily="34" charset="-128"/>
              </a:defRPr>
            </a:lvl2pPr>
            <a:lvl3pPr marL="1158892" indent="-231778" eaLnBrk="0" hangingPunct="0">
              <a:defRPr sz="2400">
                <a:solidFill>
                  <a:schemeClr val="tx1"/>
                </a:solidFill>
                <a:latin typeface="Arial" panose="020B0604020202020204" pitchFamily="34" charset="0"/>
                <a:ea typeface="ＭＳ Ｐゴシック" panose="020B0600070205080204" pitchFamily="34" charset="-128"/>
              </a:defRPr>
            </a:lvl3pPr>
            <a:lvl4pPr marL="1622450" indent="-231778" eaLnBrk="0" hangingPunct="0">
              <a:defRPr sz="2400">
                <a:solidFill>
                  <a:schemeClr val="tx1"/>
                </a:solidFill>
                <a:latin typeface="Arial" panose="020B0604020202020204" pitchFamily="34" charset="0"/>
                <a:ea typeface="ＭＳ Ｐゴシック" panose="020B0600070205080204" pitchFamily="34" charset="-128"/>
              </a:defRPr>
            </a:lvl4pPr>
            <a:lvl5pPr marL="2086007" indent="-231778" eaLnBrk="0" hangingPunct="0">
              <a:defRPr sz="2400">
                <a:solidFill>
                  <a:schemeClr val="tx1"/>
                </a:solidFill>
                <a:latin typeface="Arial" panose="020B0604020202020204" pitchFamily="34" charset="0"/>
                <a:ea typeface="ＭＳ Ｐゴシック" panose="020B0600070205080204" pitchFamily="34" charset="-128"/>
              </a:defRPr>
            </a:lvl5pPr>
            <a:lvl6pPr marL="2549563" indent="-23177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13120" indent="-23177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76677" indent="-23177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40235" indent="-23177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96D5C9A-93CB-4B0E-AFB9-F23511BCE880}" type="slidenum">
              <a:rPr lang="en-US" altLang="en-US" sz="1200"/>
              <a:pPr eaLnBrk="1" hangingPunct="1"/>
              <a:t>16</a:t>
            </a:fld>
            <a:endParaRPr lang="en-US" altLang="en-US" sz="1200"/>
          </a:p>
        </p:txBody>
      </p:sp>
    </p:spTree>
    <p:extLst>
      <p:ext uri="{BB962C8B-B14F-4D97-AF65-F5344CB8AC3E}">
        <p14:creationId xmlns:p14="http://schemas.microsoft.com/office/powerpoint/2010/main" val="2378355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80C061-81E4-43E7-8251-6DB39CA303AD}" type="slidenum">
              <a:rPr lang="en-US" smtClean="0"/>
              <a:pPr>
                <a:defRPr/>
              </a:pPr>
              <a:t>17</a:t>
            </a:fld>
            <a:endParaRPr lang="en-US"/>
          </a:p>
        </p:txBody>
      </p:sp>
    </p:spTree>
    <p:extLst>
      <p:ext uri="{BB962C8B-B14F-4D97-AF65-F5344CB8AC3E}">
        <p14:creationId xmlns:p14="http://schemas.microsoft.com/office/powerpoint/2010/main" val="3598575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80C061-81E4-43E7-8251-6DB39CA303AD}" type="slidenum">
              <a:rPr lang="en-US" smtClean="0"/>
              <a:pPr>
                <a:defRPr/>
              </a:pPr>
              <a:t>18</a:t>
            </a:fld>
            <a:endParaRPr lang="en-US"/>
          </a:p>
        </p:txBody>
      </p:sp>
    </p:spTree>
    <p:extLst>
      <p:ext uri="{BB962C8B-B14F-4D97-AF65-F5344CB8AC3E}">
        <p14:creationId xmlns:p14="http://schemas.microsoft.com/office/powerpoint/2010/main" val="25706410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gradFill flip="none" rotWithShape="1">
            <a:gsLst>
              <a:gs pos="0">
                <a:srgbClr val="559372"/>
              </a:gs>
              <a:gs pos="100000">
                <a:srgbClr val="7FB983"/>
              </a:gs>
            </a:gsLst>
            <a:lin ang="5400000" scaled="0"/>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Arial" charset="0"/>
            </a:endParaRPr>
          </a:p>
        </p:txBody>
      </p:sp>
      <p:sp>
        <p:nvSpPr>
          <p:cNvPr id="13" name="Rectangle 12"/>
          <p:cNvSpPr/>
          <p:nvPr userDrawn="1"/>
        </p:nvSpPr>
        <p:spPr>
          <a:xfrm>
            <a:off x="423425" y="6385907"/>
            <a:ext cx="4876800" cy="338554"/>
          </a:xfrm>
          <a:prstGeom prst="rect">
            <a:avLst/>
          </a:prstGeom>
          <a:noFill/>
          <a:ln>
            <a:noFill/>
          </a:ln>
        </p:spPr>
        <p:txBody>
          <a:bodyPr wrap="square">
            <a:spAutoFit/>
          </a:bodyPr>
          <a:lstStyle/>
          <a:p>
            <a:pPr>
              <a:defRPr/>
            </a:pPr>
            <a:r>
              <a:rPr lang="en-US" sz="800" b="0" i="0" kern="0" cap="none" spc="40" dirty="0" smtClean="0">
                <a:solidFill>
                  <a:schemeClr val="tx1"/>
                </a:solidFill>
                <a:latin typeface="Arial"/>
                <a:cs typeface="Arial" charset="0"/>
              </a:rPr>
              <a:t>Copyright © 2016 American</a:t>
            </a:r>
            <a:r>
              <a:rPr lang="en-US" sz="800" b="0" i="0" kern="0" cap="none" spc="40" baseline="0" dirty="0" smtClean="0">
                <a:solidFill>
                  <a:schemeClr val="tx1"/>
                </a:solidFill>
                <a:latin typeface="Arial"/>
                <a:cs typeface="Arial" charset="0"/>
              </a:rPr>
              <a:t> </a:t>
            </a:r>
            <a:r>
              <a:rPr lang="en-US" sz="800" b="0" i="0" kern="0" cap="none" spc="40" dirty="0" smtClean="0">
                <a:solidFill>
                  <a:schemeClr val="tx1"/>
                </a:solidFill>
                <a:latin typeface="Arial"/>
                <a:cs typeface="Arial" charset="0"/>
              </a:rPr>
              <a:t>Academy of Actuaries</a:t>
            </a:r>
            <a:r>
              <a:rPr lang="en-US" sz="800" b="0" i="0" kern="0" cap="none" spc="40" baseline="0" dirty="0" smtClean="0">
                <a:solidFill>
                  <a:schemeClr val="tx1"/>
                </a:solidFill>
                <a:latin typeface="Arial"/>
                <a:cs typeface="Arial" charset="0"/>
              </a:rPr>
              <a:t>. </a:t>
            </a:r>
            <a:r>
              <a:rPr lang="en-US" sz="800" b="0" i="0" kern="0" cap="none" spc="40" dirty="0" smtClean="0">
                <a:solidFill>
                  <a:schemeClr val="tx1"/>
                </a:solidFill>
                <a:latin typeface="Arial"/>
                <a:cs typeface="Arial" charset="0"/>
              </a:rPr>
              <a:t>All Rights Reserved.</a:t>
            </a:r>
            <a:r>
              <a:rPr lang="en-US" sz="800" b="0" i="0" kern="0" cap="none" spc="40" baseline="0" dirty="0" smtClean="0">
                <a:solidFill>
                  <a:schemeClr val="tx1"/>
                </a:solidFill>
                <a:latin typeface="Arial"/>
                <a:cs typeface="Arial" charset="0"/>
              </a:rPr>
              <a:t> </a:t>
            </a:r>
          </a:p>
          <a:p>
            <a:pPr>
              <a:defRPr/>
            </a:pPr>
            <a:r>
              <a:rPr lang="en-US" sz="800" b="0" i="0" kern="0" cap="none" spc="40" baseline="0" dirty="0" smtClean="0">
                <a:solidFill>
                  <a:schemeClr val="tx1"/>
                </a:solidFill>
                <a:latin typeface="Arial"/>
                <a:cs typeface="Arial" charset="0"/>
              </a:rPr>
              <a:t>May not be reproduced without express permission.</a:t>
            </a:r>
            <a:r>
              <a:rPr lang="en-US" sz="800" b="1" i="0" baseline="0" dirty="0" smtClean="0">
                <a:solidFill>
                  <a:srgbClr val="0D228B"/>
                </a:solidFill>
                <a:cs typeface="Arial" charset="0"/>
              </a:rPr>
              <a:t>	                                                                                                                                   </a:t>
            </a:r>
            <a:endParaRPr lang="en-US" sz="800" b="1" i="0" dirty="0">
              <a:solidFill>
                <a:srgbClr val="0D228B"/>
              </a:solidFill>
              <a:cs typeface="Arial" charset="0"/>
            </a:endParaRPr>
          </a:p>
        </p:txBody>
      </p:sp>
      <p:sp>
        <p:nvSpPr>
          <p:cNvPr id="162821" name="Rectangle 5"/>
          <p:cNvSpPr>
            <a:spLocks noGrp="1" noChangeArrowheads="1"/>
          </p:cNvSpPr>
          <p:nvPr>
            <p:ph type="subTitle" idx="1" hasCustomPrompt="1"/>
          </p:nvPr>
        </p:nvSpPr>
        <p:spPr>
          <a:xfrm>
            <a:off x="0" y="3043916"/>
            <a:ext cx="9144000" cy="1794862"/>
          </a:xfrm>
          <a:ln>
            <a:noFill/>
          </a:ln>
        </p:spPr>
        <p:txBody>
          <a:bodyPr/>
          <a:lstStyle>
            <a:lvl1pPr marL="0" indent="0" algn="ctr">
              <a:buFont typeface="Wingdings" charset="0"/>
              <a:buNone/>
              <a:defRPr sz="3200" b="0" i="0">
                <a:solidFill>
                  <a:schemeClr val="bg1"/>
                </a:solidFill>
                <a:latin typeface="+mn-lt"/>
              </a:defRPr>
            </a:lvl1pPr>
          </a:lstStyle>
          <a:p>
            <a:pPr lvl="0"/>
            <a:r>
              <a:rPr lang="en-US" noProof="0" dirty="0" smtClean="0"/>
              <a:t>Click to Edit Master Author</a:t>
            </a:r>
            <a:br>
              <a:rPr lang="en-US" noProof="0" dirty="0" smtClean="0"/>
            </a:br>
            <a:r>
              <a:rPr lang="en-US" noProof="0" dirty="0" smtClean="0"/>
              <a:t>Date</a:t>
            </a:r>
          </a:p>
        </p:txBody>
      </p:sp>
      <p:sp>
        <p:nvSpPr>
          <p:cNvPr id="11" name="Rectangle 2"/>
          <p:cNvSpPr>
            <a:spLocks noGrp="1" noChangeArrowheads="1"/>
          </p:cNvSpPr>
          <p:nvPr>
            <p:ph type="title" hasCustomPrompt="1"/>
          </p:nvPr>
        </p:nvSpPr>
        <p:spPr bwMode="auto">
          <a:xfrm>
            <a:off x="0" y="1994288"/>
            <a:ext cx="9144000" cy="968172"/>
          </a:xfrm>
          <a:prstGeom prst="rect">
            <a:avLst/>
          </a:prstGeom>
          <a:noFill/>
          <a:ln w="9525">
            <a:noFill/>
            <a:miter lim="800000"/>
            <a:headEnd/>
            <a:tailEnd/>
          </a:ln>
          <a:effectLst/>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defRPr sz="4000">
                <a:ln>
                  <a:solidFill>
                    <a:srgbClr val="FFDB89"/>
                  </a:solidFill>
                </a:ln>
                <a:solidFill>
                  <a:srgbClr val="DAFF96"/>
                </a:solidFill>
                <a:effectLst>
                  <a:outerShdw blurRad="50800" dist="38100" dir="2700000" algn="tl" rotWithShape="0">
                    <a:prstClr val="black">
                      <a:alpha val="40000"/>
                    </a:prstClr>
                  </a:outerShdw>
                </a:effectLst>
              </a:defRPr>
            </a:lvl1pPr>
          </a:lstStyle>
          <a:p>
            <a:pPr lvl="0"/>
            <a:r>
              <a:rPr lang="en-US" dirty="0" smtClean="0"/>
              <a:t>Click to Edit Master Title Style</a:t>
            </a:r>
            <a:endParaRPr lang="en-US" dirty="0"/>
          </a:p>
        </p:txBody>
      </p:sp>
      <p:pic>
        <p:nvPicPr>
          <p:cNvPr id="2" name="Picture 1" descr="2014AAALOGO_white_horiz_outlines.eps"/>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813906" y="304389"/>
            <a:ext cx="3506870" cy="1690189"/>
          </a:xfrm>
          <a:prstGeom prst="rect">
            <a:avLst/>
          </a:prstGeom>
        </p:spPr>
      </p:pic>
      <p:pic>
        <p:nvPicPr>
          <p:cNvPr id="5" name="Picture 4" descr="Illuminated-Columns-BS2385868.png"/>
          <p:cNvPicPr>
            <a:picLocks noChangeAspect="1"/>
          </p:cNvPicPr>
          <p:nvPr userDrawn="1"/>
        </p:nvPicPr>
        <p:blipFill>
          <a:blip r:embed="rId3" cstate="screen">
            <a:alphaModFix amt="71000"/>
            <a:extLst>
              <a:ext uri="{28A0092B-C50C-407E-A947-70E740481C1C}">
                <a14:useLocalDpi xmlns:a14="http://schemas.microsoft.com/office/drawing/2010/main" val="0"/>
              </a:ext>
            </a:extLst>
          </a:blip>
          <a:stretch>
            <a:fillRect/>
          </a:stretch>
        </p:blipFill>
        <p:spPr>
          <a:xfrm>
            <a:off x="3988201" y="3524065"/>
            <a:ext cx="5155799" cy="3333935"/>
          </a:xfrm>
          <a:prstGeom prst="rect">
            <a:avLst/>
          </a:prstGeom>
        </p:spPr>
      </p:pic>
    </p:spTree>
    <p:extLst>
      <p:ext uri="{BB962C8B-B14F-4D97-AF65-F5344CB8AC3E}">
        <p14:creationId xmlns:p14="http://schemas.microsoft.com/office/powerpoint/2010/main" val="18707406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295400"/>
            <a:ext cx="83820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04316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618DD82-3CBF-4AB5-987E-03C83E201D3B}" type="datetimeFigureOut">
              <a:rPr lang="en-US" smtClean="0"/>
              <a:t>11/09/2016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DFAD358-E76F-493E-A5CA-B96CD5D82342}" type="slidenum">
              <a:rPr lang="en-US" smtClean="0"/>
              <a:t>‹#›</a:t>
            </a:fld>
            <a:endParaRPr lang="en-US"/>
          </a:p>
        </p:txBody>
      </p:sp>
    </p:spTree>
    <p:extLst>
      <p:ext uri="{BB962C8B-B14F-4D97-AF65-F5344CB8AC3E}">
        <p14:creationId xmlns:p14="http://schemas.microsoft.com/office/powerpoint/2010/main" val="13922309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92" name="Rectangle 12"/>
          <p:cNvSpPr>
            <a:spLocks noChangeArrowheads="1"/>
          </p:cNvSpPr>
          <p:nvPr/>
        </p:nvSpPr>
        <p:spPr bwMode="auto">
          <a:xfrm>
            <a:off x="0" y="1143000"/>
            <a:ext cx="9144000" cy="5715000"/>
          </a:xfrm>
          <a:prstGeom prst="rect">
            <a:avLst/>
          </a:prstGeom>
          <a:gradFill rotWithShape="0">
            <a:gsLst>
              <a:gs pos="0">
                <a:schemeClr val="bg1">
                  <a:alpha val="0"/>
                </a:schemeClr>
              </a:gs>
              <a:gs pos="100000">
                <a:srgbClr val="35936D">
                  <a:alpha val="25000"/>
                </a:srgbClr>
              </a:gs>
            </a:gsLst>
            <a:lin ang="5400000" scaled="1"/>
          </a:gradFill>
          <a:ln w="9525">
            <a:noFill/>
            <a:miter lim="800000"/>
            <a:headEnd/>
            <a:tailEnd/>
          </a:ln>
          <a:effectLst/>
          <a:extLst/>
        </p:spPr>
        <p:txBody>
          <a:bodyPr wrap="none" anchor="ctr"/>
          <a:lstStyle/>
          <a:p>
            <a:pPr>
              <a:defRPr/>
            </a:pPr>
            <a:endParaRPr lang="en-US" sz="1800">
              <a:cs typeface="Arial" charset="0"/>
            </a:endParaRPr>
          </a:p>
        </p:txBody>
      </p:sp>
      <p:sp>
        <p:nvSpPr>
          <p:cNvPr id="122889" name="Rectangle 9"/>
          <p:cNvSpPr>
            <a:spLocks noChangeArrowheads="1"/>
          </p:cNvSpPr>
          <p:nvPr/>
        </p:nvSpPr>
        <p:spPr bwMode="auto">
          <a:xfrm>
            <a:off x="0" y="0"/>
            <a:ext cx="9144000" cy="1142999"/>
          </a:xfrm>
          <a:prstGeom prst="rect">
            <a:avLst/>
          </a:prstGeom>
          <a:gradFill flip="none" rotWithShape="1">
            <a:gsLst>
              <a:gs pos="0">
                <a:srgbClr val="35936D">
                  <a:alpha val="50000"/>
                </a:srgbClr>
              </a:gs>
              <a:gs pos="48000">
                <a:srgbClr val="CCFFCC">
                  <a:alpha val="74000"/>
                </a:srgbClr>
              </a:gs>
              <a:gs pos="100000">
                <a:srgbClr val="35936D">
                  <a:alpha val="50000"/>
                </a:srgbClr>
              </a:gs>
            </a:gsLst>
            <a:lin ang="16200000" scaled="0"/>
            <a:tileRect/>
          </a:gradFill>
          <a:ln w="9525">
            <a:noFill/>
            <a:miter lim="800000"/>
            <a:headEnd/>
            <a:tailEnd/>
          </a:ln>
          <a:effectLst/>
          <a:extLst/>
        </p:spPr>
        <p:txBody>
          <a:bodyPr wrap="none" anchor="ctr"/>
          <a:lstStyle/>
          <a:p>
            <a:pPr>
              <a:defRPr/>
            </a:pPr>
            <a:endParaRPr lang="en-US" sz="1800">
              <a:solidFill>
                <a:srgbClr val="35936D"/>
              </a:solidFill>
              <a:cs typeface="Arial" charset="0"/>
            </a:endParaRPr>
          </a:p>
        </p:txBody>
      </p:sp>
      <p:sp>
        <p:nvSpPr>
          <p:cNvPr id="122882" name="Rectangle 2"/>
          <p:cNvSpPr>
            <a:spLocks noGrp="1" noChangeArrowheads="1"/>
          </p:cNvSpPr>
          <p:nvPr>
            <p:ph type="title"/>
          </p:nvPr>
        </p:nvSpPr>
        <p:spPr bwMode="auto">
          <a:xfrm>
            <a:off x="304363" y="0"/>
            <a:ext cx="8513847" cy="1066800"/>
          </a:xfrm>
          <a:prstGeom prst="rect">
            <a:avLst/>
          </a:prstGeom>
          <a:noFill/>
          <a:ln w="9525">
            <a:noFill/>
            <a:miter lim="800000"/>
            <a:headEnd/>
            <a:tailEnd/>
          </a:ln>
          <a:effectLst/>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22883" name="Rectangle 3"/>
          <p:cNvSpPr>
            <a:spLocks noGrp="1" noChangeArrowheads="1"/>
          </p:cNvSpPr>
          <p:nvPr>
            <p:ph type="body" idx="1"/>
          </p:nvPr>
        </p:nvSpPr>
        <p:spPr bwMode="auto">
          <a:xfrm>
            <a:off x="381000" y="1295400"/>
            <a:ext cx="8534400" cy="4928888"/>
          </a:xfrm>
          <a:prstGeom prst="rect">
            <a:avLst/>
          </a:prstGeom>
          <a:noFill/>
          <a:ln w="9525">
            <a:noFill/>
            <a:miter lim="800000"/>
            <a:headEnd/>
            <a:tailEnd/>
          </a:ln>
          <a:effectLst/>
          <a:extLs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2891" name="Line 11"/>
          <p:cNvSpPr>
            <a:spLocks noChangeShapeType="1"/>
          </p:cNvSpPr>
          <p:nvPr/>
        </p:nvSpPr>
        <p:spPr bwMode="auto">
          <a:xfrm>
            <a:off x="0" y="1143000"/>
            <a:ext cx="9144000" cy="0"/>
          </a:xfrm>
          <a:prstGeom prst="line">
            <a:avLst/>
          </a:prstGeom>
          <a:noFill/>
          <a:ln w="57150">
            <a:solidFill>
              <a:srgbClr val="C6FF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n>
                <a:solidFill>
                  <a:srgbClr val="C6FF05"/>
                </a:solidFill>
              </a:ln>
              <a:cs typeface="Arial" charset="0"/>
            </a:endParaRPr>
          </a:p>
        </p:txBody>
      </p:sp>
      <p:sp>
        <p:nvSpPr>
          <p:cNvPr id="7" name="Rectangle 6"/>
          <p:cNvSpPr/>
          <p:nvPr/>
        </p:nvSpPr>
        <p:spPr>
          <a:xfrm>
            <a:off x="304800" y="6364915"/>
            <a:ext cx="4876800" cy="384721"/>
          </a:xfrm>
          <a:prstGeom prst="rect">
            <a:avLst/>
          </a:prstGeom>
        </p:spPr>
        <p:txBody>
          <a:bodyPr wrap="square">
            <a:noAutofit/>
          </a:bodyPr>
          <a:lstStyle/>
          <a:p>
            <a:pPr marL="0">
              <a:spcBef>
                <a:spcPts val="0"/>
              </a:spcBef>
              <a:defRPr/>
            </a:pPr>
            <a:r>
              <a:rPr lang="en-US" sz="800" b="0" i="0" kern="0" cap="none" spc="0" dirty="0" smtClean="0">
                <a:solidFill>
                  <a:schemeClr val="tx1"/>
                </a:solidFill>
                <a:latin typeface="Arial"/>
                <a:cs typeface="Arial" charset="0"/>
              </a:rPr>
              <a:t>Copyright © 2016 American</a:t>
            </a:r>
            <a:r>
              <a:rPr lang="en-US" sz="800" b="0" i="0" kern="0" cap="none" spc="0" baseline="0" dirty="0" smtClean="0">
                <a:solidFill>
                  <a:schemeClr val="tx1"/>
                </a:solidFill>
                <a:latin typeface="Arial"/>
                <a:cs typeface="Arial" charset="0"/>
              </a:rPr>
              <a:t> </a:t>
            </a:r>
            <a:r>
              <a:rPr lang="en-US" sz="800" b="0" i="0" kern="0" cap="none" spc="0" dirty="0" smtClean="0">
                <a:solidFill>
                  <a:schemeClr val="tx1"/>
                </a:solidFill>
                <a:latin typeface="Arial"/>
                <a:cs typeface="Arial" charset="0"/>
              </a:rPr>
              <a:t>Academy of Actuaries</a:t>
            </a:r>
            <a:r>
              <a:rPr lang="en-US" sz="800" b="0" i="0" kern="0" cap="none" spc="0" baseline="0" dirty="0" smtClean="0">
                <a:solidFill>
                  <a:schemeClr val="tx1"/>
                </a:solidFill>
                <a:latin typeface="Arial"/>
                <a:cs typeface="Arial" charset="0"/>
              </a:rPr>
              <a:t>. </a:t>
            </a:r>
            <a:r>
              <a:rPr lang="en-US" sz="800" b="0" i="0" kern="0" cap="none" spc="0" dirty="0" smtClean="0">
                <a:solidFill>
                  <a:schemeClr val="tx1"/>
                </a:solidFill>
                <a:latin typeface="Arial"/>
                <a:cs typeface="Arial" charset="0"/>
              </a:rPr>
              <a:t>All Rights Reserved.</a:t>
            </a:r>
            <a:r>
              <a:rPr lang="en-US" sz="800" b="0" i="0" kern="0" cap="none" spc="0" baseline="0" dirty="0" smtClean="0">
                <a:solidFill>
                  <a:schemeClr val="tx1"/>
                </a:solidFill>
                <a:latin typeface="Arial"/>
                <a:cs typeface="Arial" charset="0"/>
              </a:rPr>
              <a:t> </a:t>
            </a:r>
          </a:p>
          <a:p>
            <a:pPr marL="0">
              <a:spcBef>
                <a:spcPts val="0"/>
              </a:spcBef>
              <a:defRPr/>
            </a:pPr>
            <a:r>
              <a:rPr lang="en-US" sz="800" b="0" i="0" kern="0" cap="none" spc="0" baseline="0" dirty="0" smtClean="0">
                <a:solidFill>
                  <a:schemeClr val="tx1"/>
                </a:solidFill>
                <a:latin typeface="Arial"/>
                <a:cs typeface="Arial" charset="0"/>
              </a:rPr>
              <a:t>May not be reproduced without express permission.</a:t>
            </a:r>
            <a:r>
              <a:rPr lang="en-US" sz="1000" b="1" i="0" baseline="0" dirty="0" smtClean="0">
                <a:solidFill>
                  <a:srgbClr val="0D228B"/>
                </a:solidFill>
                <a:cs typeface="Arial" charset="0"/>
              </a:rPr>
              <a:t>	         </a:t>
            </a:r>
            <a:r>
              <a:rPr lang="en-US" sz="1100" b="1" i="0" baseline="0" dirty="0" smtClean="0">
                <a:solidFill>
                  <a:srgbClr val="0D228B"/>
                </a:solidFill>
                <a:cs typeface="Arial" charset="0"/>
              </a:rPr>
              <a:t>        </a:t>
            </a:r>
            <a:r>
              <a:rPr lang="en-US" sz="1100" b="1" i="0" baseline="0" dirty="0" smtClean="0">
                <a:solidFill>
                  <a:srgbClr val="066741"/>
                </a:solidFill>
                <a:cs typeface="Arial" charset="0"/>
              </a:rPr>
              <a:t>                           </a:t>
            </a:r>
            <a:fld id="{6BDF9055-4A2A-9647-B3F6-EE0DB76E4337}" type="slidenum">
              <a:rPr lang="en-US" sz="1100" b="1" i="0" smtClean="0">
                <a:solidFill>
                  <a:srgbClr val="066741"/>
                </a:solidFill>
                <a:cs typeface="Arial" charset="0"/>
              </a:rPr>
              <a:pPr marL="0">
                <a:spcBef>
                  <a:spcPts val="0"/>
                </a:spcBef>
                <a:defRPr/>
              </a:pPr>
              <a:t>‹#›</a:t>
            </a:fld>
            <a:endParaRPr lang="en-US" sz="1100" b="1" i="0" dirty="0">
              <a:solidFill>
                <a:srgbClr val="066741"/>
              </a:solidFill>
              <a:cs typeface="Arial" charset="0"/>
            </a:endParaRPr>
          </a:p>
        </p:txBody>
      </p:sp>
      <p:pic>
        <p:nvPicPr>
          <p:cNvPr id="6" name="Picture 5" descr="Illuminated-Columns-BS2385868.png"/>
          <p:cNvPicPr>
            <a:picLocks noChangeAspect="1"/>
          </p:cNvPicPr>
          <p:nvPr/>
        </p:nvPicPr>
        <p:blipFill>
          <a:blip r:embed="rId5" cstate="screen">
            <a:alphaModFix amt="30000"/>
            <a:extLst>
              <a:ext uri="{28A0092B-C50C-407E-A947-70E740481C1C}">
                <a14:useLocalDpi xmlns:a14="http://schemas.microsoft.com/office/drawing/2010/main" val="0"/>
              </a:ext>
            </a:extLst>
          </a:blip>
          <a:stretch>
            <a:fillRect/>
          </a:stretch>
        </p:blipFill>
        <p:spPr>
          <a:xfrm>
            <a:off x="6832418" y="5393349"/>
            <a:ext cx="2311582" cy="1464651"/>
          </a:xfrm>
          <a:prstGeom prst="rect">
            <a:avLst/>
          </a:prstGeom>
        </p:spPr>
      </p:pic>
      <p:pic>
        <p:nvPicPr>
          <p:cNvPr id="4" name="Picture 3" descr="2014AAALOGO_stacked_w_tag_all_black.eps"/>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7960128" y="5643652"/>
            <a:ext cx="900504" cy="1094931"/>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76" r:id="rId2"/>
    <p:sldLayoutId id="2147483687" r:id="rId3"/>
  </p:sldLayoutIdLst>
  <p:timing>
    <p:tnLst>
      <p:par>
        <p:cTn id="1" dur="indefinite" restart="never" nodeType="tmRoot"/>
      </p:par>
    </p:tnLst>
  </p:timing>
  <p:txStyles>
    <p:titleStyle>
      <a:lvl1pPr algn="ctr" rtl="0" eaLnBrk="1" fontAlgn="base" hangingPunct="1">
        <a:spcBef>
          <a:spcPct val="0"/>
        </a:spcBef>
        <a:spcAft>
          <a:spcPct val="0"/>
        </a:spcAft>
        <a:defRPr sz="3600">
          <a:ln>
            <a:noFill/>
          </a:ln>
          <a:solidFill>
            <a:srgbClr val="066741"/>
          </a:solidFill>
          <a:effectLst/>
          <a:latin typeface="+mj-lt"/>
          <a:ea typeface="+mj-ea"/>
          <a:cs typeface="ＭＳ Ｐゴシック" charset="0"/>
        </a:defRPr>
      </a:lvl1pPr>
      <a:lvl2pPr algn="ctr" rtl="0" eaLnBrk="1" fontAlgn="base" hangingPunct="1">
        <a:spcBef>
          <a:spcPct val="0"/>
        </a:spcBef>
        <a:spcAft>
          <a:spcPct val="0"/>
        </a:spcAft>
        <a:defRPr sz="3600">
          <a:solidFill>
            <a:srgbClr val="0D228B"/>
          </a:solidFill>
          <a:effectLst>
            <a:outerShdw blurRad="38100" dist="38100" dir="2700000" algn="tl">
              <a:srgbClr val="DDDDDD"/>
            </a:outerShdw>
          </a:effectLst>
          <a:latin typeface="Arial" charset="0"/>
          <a:ea typeface="ＭＳ Ｐゴシック" charset="0"/>
          <a:cs typeface="ＭＳ Ｐゴシック" charset="0"/>
        </a:defRPr>
      </a:lvl2pPr>
      <a:lvl3pPr algn="ctr" rtl="0" eaLnBrk="1" fontAlgn="base" hangingPunct="1">
        <a:spcBef>
          <a:spcPct val="0"/>
        </a:spcBef>
        <a:spcAft>
          <a:spcPct val="0"/>
        </a:spcAft>
        <a:defRPr sz="3600">
          <a:solidFill>
            <a:srgbClr val="0D228B"/>
          </a:solidFill>
          <a:effectLst>
            <a:outerShdw blurRad="38100" dist="38100" dir="2700000" algn="tl">
              <a:srgbClr val="DDDDDD"/>
            </a:outerShdw>
          </a:effectLst>
          <a:latin typeface="Arial" charset="0"/>
          <a:ea typeface="ＭＳ Ｐゴシック" charset="0"/>
          <a:cs typeface="ＭＳ Ｐゴシック" charset="0"/>
        </a:defRPr>
      </a:lvl3pPr>
      <a:lvl4pPr algn="ctr" rtl="0" eaLnBrk="1" fontAlgn="base" hangingPunct="1">
        <a:spcBef>
          <a:spcPct val="0"/>
        </a:spcBef>
        <a:spcAft>
          <a:spcPct val="0"/>
        </a:spcAft>
        <a:defRPr sz="3600">
          <a:solidFill>
            <a:srgbClr val="0D228B"/>
          </a:solidFill>
          <a:effectLst>
            <a:outerShdw blurRad="38100" dist="38100" dir="2700000" algn="tl">
              <a:srgbClr val="DDDDDD"/>
            </a:outerShdw>
          </a:effectLst>
          <a:latin typeface="Arial" charset="0"/>
          <a:ea typeface="ＭＳ Ｐゴシック" charset="0"/>
          <a:cs typeface="ＭＳ Ｐゴシック" charset="0"/>
        </a:defRPr>
      </a:lvl4pPr>
      <a:lvl5pPr algn="ctr" rtl="0" eaLnBrk="1" fontAlgn="base" hangingPunct="1">
        <a:spcBef>
          <a:spcPct val="0"/>
        </a:spcBef>
        <a:spcAft>
          <a:spcPct val="0"/>
        </a:spcAft>
        <a:defRPr sz="3600">
          <a:solidFill>
            <a:srgbClr val="0D228B"/>
          </a:solidFill>
          <a:effectLst>
            <a:outerShdw blurRad="38100" dist="38100" dir="2700000" algn="tl">
              <a:srgbClr val="DDDDDD"/>
            </a:outerShdw>
          </a:effectLst>
          <a:latin typeface="Arial" charset="0"/>
          <a:ea typeface="ＭＳ Ｐゴシック" charset="0"/>
          <a:cs typeface="ＭＳ Ｐゴシック" charset="0"/>
        </a:defRPr>
      </a:lvl5pPr>
      <a:lvl6pPr marL="457200" algn="ctr" rtl="0" eaLnBrk="1" fontAlgn="base" hangingPunct="1">
        <a:spcBef>
          <a:spcPct val="0"/>
        </a:spcBef>
        <a:spcAft>
          <a:spcPct val="0"/>
        </a:spcAft>
        <a:defRPr sz="3600">
          <a:solidFill>
            <a:srgbClr val="0D228B"/>
          </a:solidFill>
          <a:effectLst>
            <a:outerShdw blurRad="38100" dist="38100" dir="2700000" algn="tl">
              <a:srgbClr val="DDDDDD"/>
            </a:outerShdw>
          </a:effectLst>
          <a:latin typeface="Arial" charset="0"/>
          <a:ea typeface="ＭＳ Ｐゴシック" charset="0"/>
        </a:defRPr>
      </a:lvl6pPr>
      <a:lvl7pPr marL="914400" algn="ctr" rtl="0" eaLnBrk="1" fontAlgn="base" hangingPunct="1">
        <a:spcBef>
          <a:spcPct val="0"/>
        </a:spcBef>
        <a:spcAft>
          <a:spcPct val="0"/>
        </a:spcAft>
        <a:defRPr sz="3600">
          <a:solidFill>
            <a:srgbClr val="0D228B"/>
          </a:solidFill>
          <a:effectLst>
            <a:outerShdw blurRad="38100" dist="38100" dir="2700000" algn="tl">
              <a:srgbClr val="DDDDDD"/>
            </a:outerShdw>
          </a:effectLst>
          <a:latin typeface="Arial" charset="0"/>
          <a:ea typeface="ＭＳ Ｐゴシック" charset="0"/>
        </a:defRPr>
      </a:lvl7pPr>
      <a:lvl8pPr marL="1371600" algn="ctr" rtl="0" eaLnBrk="1" fontAlgn="base" hangingPunct="1">
        <a:spcBef>
          <a:spcPct val="0"/>
        </a:spcBef>
        <a:spcAft>
          <a:spcPct val="0"/>
        </a:spcAft>
        <a:defRPr sz="3600">
          <a:solidFill>
            <a:srgbClr val="0D228B"/>
          </a:solidFill>
          <a:effectLst>
            <a:outerShdw blurRad="38100" dist="38100" dir="2700000" algn="tl">
              <a:srgbClr val="DDDDDD"/>
            </a:outerShdw>
          </a:effectLst>
          <a:latin typeface="Arial" charset="0"/>
          <a:ea typeface="ＭＳ Ｐゴシック" charset="0"/>
        </a:defRPr>
      </a:lvl8pPr>
      <a:lvl9pPr marL="1828800" algn="ctr" rtl="0" eaLnBrk="1" fontAlgn="base" hangingPunct="1">
        <a:spcBef>
          <a:spcPct val="0"/>
        </a:spcBef>
        <a:spcAft>
          <a:spcPct val="0"/>
        </a:spcAft>
        <a:defRPr sz="3600">
          <a:solidFill>
            <a:srgbClr val="0D228B"/>
          </a:solidFill>
          <a:effectLst>
            <a:outerShdw blurRad="38100" dist="38100" dir="2700000" algn="tl">
              <a:srgbClr val="DDDDDD"/>
            </a:outerShdw>
          </a:effectLst>
          <a:latin typeface="Arial" charset="0"/>
          <a:ea typeface="ＭＳ Ｐゴシック" charset="0"/>
        </a:defRPr>
      </a:lvl9pPr>
    </p:titleStyle>
    <p:bodyStyle>
      <a:lvl1pPr marL="342900" indent="-342900" algn="l" rtl="0" eaLnBrk="1" fontAlgn="base" hangingPunct="1">
        <a:spcBef>
          <a:spcPct val="40000"/>
        </a:spcBef>
        <a:spcAft>
          <a:spcPct val="0"/>
        </a:spcAft>
        <a:buClr>
          <a:srgbClr val="D79205"/>
        </a:buClr>
        <a:buSzPct val="80000"/>
        <a:buFont typeface="Wingdings" charset="0"/>
        <a:buChar char="n"/>
        <a:defRPr sz="2800">
          <a:ln>
            <a:noFill/>
          </a:ln>
          <a:solidFill>
            <a:srgbClr val="014E1D"/>
          </a:solidFill>
          <a:latin typeface="+mn-lt"/>
          <a:ea typeface="+mn-ea"/>
          <a:cs typeface="ＭＳ Ｐゴシック" charset="0"/>
        </a:defRPr>
      </a:lvl1pPr>
      <a:lvl2pPr marL="742950" indent="-285750" algn="l" rtl="0" eaLnBrk="1" fontAlgn="base" hangingPunct="1">
        <a:spcBef>
          <a:spcPct val="20000"/>
        </a:spcBef>
        <a:spcAft>
          <a:spcPct val="0"/>
        </a:spcAft>
        <a:buClr>
          <a:srgbClr val="559372"/>
        </a:buClr>
        <a:buSzPct val="80000"/>
        <a:buFont typeface="Wingdings" charset="0"/>
        <a:buChar char="n"/>
        <a:defRPr sz="2400">
          <a:ln>
            <a:noFill/>
          </a:ln>
          <a:solidFill>
            <a:schemeClr val="tx1"/>
          </a:solidFill>
          <a:latin typeface="+mn-lt"/>
          <a:ea typeface="+mn-ea"/>
        </a:defRPr>
      </a:lvl2pPr>
      <a:lvl3pPr marL="1143000" indent="-228600" algn="l" rtl="0" eaLnBrk="1" fontAlgn="base" hangingPunct="1">
        <a:spcBef>
          <a:spcPct val="20000"/>
        </a:spcBef>
        <a:spcAft>
          <a:spcPct val="0"/>
        </a:spcAft>
        <a:buSzPct val="70000"/>
        <a:buFont typeface="Wingdings" charset="0"/>
        <a:buChar char="n"/>
        <a:defRPr sz="2000">
          <a:ln>
            <a:noFill/>
          </a:ln>
          <a:solidFill>
            <a:schemeClr val="tx1"/>
          </a:solidFill>
          <a:latin typeface="+mn-lt"/>
          <a:ea typeface="+mn-ea"/>
        </a:defRPr>
      </a:lvl3pPr>
      <a:lvl4pPr marL="1600200" indent="-228600" algn="l" rtl="0" eaLnBrk="1" fontAlgn="base" hangingPunct="1">
        <a:spcBef>
          <a:spcPct val="20000"/>
        </a:spcBef>
        <a:spcAft>
          <a:spcPct val="0"/>
        </a:spcAft>
        <a:buChar char="–"/>
        <a:defRPr sz="2000">
          <a:ln>
            <a:noFill/>
          </a:ln>
          <a:solidFill>
            <a:schemeClr val="tx1"/>
          </a:solidFill>
          <a:latin typeface="+mn-lt"/>
          <a:ea typeface="+mn-ea"/>
        </a:defRPr>
      </a:lvl4pPr>
      <a:lvl5pPr marL="2057400" indent="-228600" algn="l" rtl="0" eaLnBrk="1" fontAlgn="base" hangingPunct="1">
        <a:spcBef>
          <a:spcPct val="20000"/>
        </a:spcBef>
        <a:spcAft>
          <a:spcPct val="0"/>
        </a:spcAft>
        <a:buChar char="»"/>
        <a:defRPr sz="2000">
          <a:ln>
            <a:noFill/>
          </a:ln>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actuary.org/discussion-papers" TargetMode="External"/><Relationship Id="rId2" Type="http://schemas.openxmlformats.org/officeDocument/2006/relationships/hyperlink" Target="http://www.actuary.org/professionalism-webinars" TargetMode="External"/><Relationship Id="rId1" Type="http://schemas.openxmlformats.org/officeDocument/2006/relationships/slideLayout" Target="../slideLayouts/slideLayout2.xml"/><Relationship Id="rId6" Type="http://schemas.openxmlformats.org/officeDocument/2006/relationships/hyperlink" Target="http://www.actuary.org/content/actuarial-elearning-center" TargetMode="External"/><Relationship Id="rId5" Type="http://schemas.openxmlformats.org/officeDocument/2006/relationships/hyperlink" Target="http://attest.actuary.org/" TargetMode="External"/><Relationship Id="rId4" Type="http://schemas.openxmlformats.org/officeDocument/2006/relationships/hyperlink" Target="http://www.actuary.org/content/professionalism"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2"/>
          <p:cNvSpPr txBox="1">
            <a:spLocks noChangeArrowheads="1"/>
          </p:cNvSpPr>
          <p:nvPr/>
        </p:nvSpPr>
        <p:spPr bwMode="auto">
          <a:xfrm>
            <a:off x="9118600" y="6176963"/>
            <a:ext cx="18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9" name="Rectangle 5"/>
          <p:cNvSpPr>
            <a:spLocks noGrp="1" noChangeArrowheads="1"/>
          </p:cNvSpPr>
          <p:nvPr>
            <p:ph type="subTitle" idx="1"/>
          </p:nvPr>
        </p:nvSpPr>
        <p:spPr>
          <a:xfrm>
            <a:off x="465083" y="4532586"/>
            <a:ext cx="7348678" cy="1206061"/>
          </a:xfrm>
          <a:ln>
            <a:noFill/>
          </a:ln>
        </p:spPr>
        <p:txBody>
          <a:bodyPr/>
          <a:lstStyle>
            <a:lvl1pPr marL="0" indent="0" algn="ctr">
              <a:buFont typeface="Wingdings" charset="0"/>
              <a:buNone/>
              <a:defRPr sz="3200" b="0">
                <a:solidFill>
                  <a:schemeClr val="bg1"/>
                </a:solidFill>
              </a:defRPr>
            </a:lvl1pPr>
          </a:lstStyle>
          <a:p>
            <a:pPr algn="l"/>
            <a:r>
              <a:rPr lang="en-US" altLang="en-US" sz="1800" dirty="0"/>
              <a:t>Paul </a:t>
            </a:r>
            <a:r>
              <a:rPr lang="en-US" altLang="en-US" sz="1800" dirty="0" smtClean="0"/>
              <a:t>Kollmer-Dorsey</a:t>
            </a:r>
            <a:endParaRPr lang="en-US" altLang="en-US" sz="1800" dirty="0"/>
          </a:p>
          <a:p>
            <a:pPr algn="l"/>
            <a:r>
              <a:rPr lang="en-US" altLang="en-US" sz="1800" dirty="0"/>
              <a:t>General Counsel, American Academy of Actuaries</a:t>
            </a:r>
          </a:p>
          <a:p>
            <a:pPr algn="l"/>
            <a:r>
              <a:rPr lang="en-US" altLang="en-US" sz="1800" dirty="0" smtClean="0"/>
              <a:t>November 10, </a:t>
            </a:r>
            <a:r>
              <a:rPr lang="en-US" altLang="en-US" sz="1800" dirty="0"/>
              <a:t>2016</a:t>
            </a:r>
          </a:p>
        </p:txBody>
      </p:sp>
      <p:sp>
        <p:nvSpPr>
          <p:cNvPr id="12" name="Rectangle 2"/>
          <p:cNvSpPr>
            <a:spLocks noGrp="1" noChangeArrowheads="1"/>
          </p:cNvSpPr>
          <p:nvPr>
            <p:ph type="title"/>
          </p:nvPr>
        </p:nvSpPr>
        <p:spPr bwMode="auto">
          <a:xfrm>
            <a:off x="0" y="1973016"/>
            <a:ext cx="9144000" cy="1066800"/>
          </a:xfrm>
          <a:prstGeom prst="rect">
            <a:avLst/>
          </a:prstGeom>
          <a:noFill/>
          <a:ln w="9525">
            <a:noFill/>
            <a:miter lim="800000"/>
            <a:headEnd/>
            <a:tailEnd/>
          </a:ln>
          <a:effectLst/>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defRPr sz="4000"/>
            </a:lvl1pPr>
          </a:lstStyle>
          <a:p>
            <a:pPr lvl="0"/>
            <a:endParaRPr lang="en-US" sz="2800" dirty="0"/>
          </a:p>
        </p:txBody>
      </p:sp>
      <p:sp>
        <p:nvSpPr>
          <p:cNvPr id="2" name="Rectangle 1"/>
          <p:cNvSpPr/>
          <p:nvPr/>
        </p:nvSpPr>
        <p:spPr>
          <a:xfrm>
            <a:off x="1450429" y="1906251"/>
            <a:ext cx="6503274" cy="1938992"/>
          </a:xfrm>
          <a:prstGeom prst="rect">
            <a:avLst/>
          </a:prstGeom>
        </p:spPr>
        <p:txBody>
          <a:bodyPr wrap="square">
            <a:spAutoFit/>
          </a:bodyPr>
          <a:lstStyle/>
          <a:p>
            <a:pPr lvl="0"/>
            <a:endParaRPr lang="en-US" dirty="0" smtClean="0">
              <a:solidFill>
                <a:schemeClr val="bg1"/>
              </a:solidFill>
            </a:endParaRPr>
          </a:p>
          <a:p>
            <a:pPr lvl="0" algn="ctr"/>
            <a:r>
              <a:rPr lang="en-US" sz="3200" dirty="0" smtClean="0">
                <a:solidFill>
                  <a:schemeClr val="bg1"/>
                </a:solidFill>
              </a:rPr>
              <a:t>Developments in </a:t>
            </a:r>
          </a:p>
          <a:p>
            <a:pPr lvl="0" algn="ctr"/>
            <a:r>
              <a:rPr lang="en-US" sz="3200" dirty="0" smtClean="0">
                <a:solidFill>
                  <a:schemeClr val="bg1"/>
                </a:solidFill>
              </a:rPr>
              <a:t>Actuarial </a:t>
            </a:r>
            <a:r>
              <a:rPr lang="en-US" sz="3200" dirty="0">
                <a:solidFill>
                  <a:schemeClr val="bg1"/>
                </a:solidFill>
              </a:rPr>
              <a:t>Professionalism</a:t>
            </a:r>
            <a:br>
              <a:rPr lang="en-US" sz="3200" dirty="0">
                <a:solidFill>
                  <a:schemeClr val="bg1"/>
                </a:solidFill>
              </a:rPr>
            </a:br>
            <a:r>
              <a:rPr lang="en-US" sz="3200" dirty="0">
                <a:solidFill>
                  <a:schemeClr val="bg1"/>
                </a:solidFill>
              </a:rPr>
              <a:t>2016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smtClean="0"/>
              <a:t>Other Precepts</a:t>
            </a:r>
          </a:p>
        </p:txBody>
      </p:sp>
      <p:sp>
        <p:nvSpPr>
          <p:cNvPr id="28675" name="Content Placeholder 2"/>
          <p:cNvSpPr>
            <a:spLocks noGrp="1"/>
          </p:cNvSpPr>
          <p:nvPr>
            <p:ph idx="1"/>
          </p:nvPr>
        </p:nvSpPr>
        <p:spPr/>
        <p:txBody>
          <a:bodyPr/>
          <a:lstStyle/>
          <a:p>
            <a:r>
              <a:rPr lang="en-US" altLang="en-US" sz="2600" dirty="0" smtClean="0"/>
              <a:t>Communications and Disclosure: Precepts 4, 5, and 6</a:t>
            </a:r>
          </a:p>
          <a:p>
            <a:r>
              <a:rPr lang="en-US" altLang="en-US" sz="2600" dirty="0" smtClean="0"/>
              <a:t>Conflict of Interest: Precept 7</a:t>
            </a:r>
          </a:p>
          <a:p>
            <a:r>
              <a:rPr lang="en-US" altLang="en-US" sz="2600" dirty="0" smtClean="0"/>
              <a:t>Control of Work Product: Precept 8</a:t>
            </a:r>
          </a:p>
          <a:p>
            <a:r>
              <a:rPr lang="en-US" altLang="en-US" sz="2600" dirty="0" smtClean="0"/>
              <a:t>Confidentiality: Precept 9</a:t>
            </a:r>
          </a:p>
          <a:p>
            <a:r>
              <a:rPr lang="en-US" altLang="en-US" sz="2600" dirty="0" smtClean="0"/>
              <a:t>Courtesy and Cooperation: Precept 10</a:t>
            </a:r>
          </a:p>
          <a:p>
            <a:r>
              <a:rPr lang="en-US" altLang="en-US" sz="2600" dirty="0" smtClean="0"/>
              <a:t>Advertising: Precept 11</a:t>
            </a:r>
          </a:p>
          <a:p>
            <a:r>
              <a:rPr lang="en-US" altLang="en-US" sz="2600" dirty="0" smtClean="0"/>
              <a:t>Titles and Designations: Precept 12</a:t>
            </a:r>
          </a:p>
          <a:p>
            <a:r>
              <a:rPr lang="en-US" altLang="en-US" sz="2600" dirty="0" smtClean="0"/>
              <a:t>Violations of the Code of Professional Conduct: </a:t>
            </a:r>
            <a:br>
              <a:rPr lang="en-US" altLang="en-US" sz="2600" dirty="0" smtClean="0"/>
            </a:br>
            <a:r>
              <a:rPr lang="en-US" altLang="en-US" sz="2600" dirty="0" smtClean="0"/>
              <a:t>Precepts 13 and 14</a:t>
            </a:r>
          </a:p>
        </p:txBody>
      </p:sp>
    </p:spTree>
    <p:extLst>
      <p:ext uri="{BB962C8B-B14F-4D97-AF65-F5344CB8AC3E}">
        <p14:creationId xmlns:p14="http://schemas.microsoft.com/office/powerpoint/2010/main" val="398100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fade">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fade">
                                      <p:cBhvr>
                                        <p:cTn id="17" dur="500"/>
                                        <p:tgtEl>
                                          <p:spTgt spid="28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fade">
                                      <p:cBhvr>
                                        <p:cTn id="22" dur="500"/>
                                        <p:tgtEl>
                                          <p:spTgt spid="286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animEffect transition="in" filter="fade">
                                      <p:cBhvr>
                                        <p:cTn id="27" dur="500"/>
                                        <p:tgtEl>
                                          <p:spTgt spid="286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675">
                                            <p:txEl>
                                              <p:pRg st="5" end="5"/>
                                            </p:txEl>
                                          </p:spTgt>
                                        </p:tgtEl>
                                        <p:attrNameLst>
                                          <p:attrName>style.visibility</p:attrName>
                                        </p:attrNameLst>
                                      </p:cBhvr>
                                      <p:to>
                                        <p:strVal val="visible"/>
                                      </p:to>
                                    </p:set>
                                    <p:animEffect transition="in" filter="fade">
                                      <p:cBhvr>
                                        <p:cTn id="32" dur="500"/>
                                        <p:tgtEl>
                                          <p:spTgt spid="2867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675">
                                            <p:txEl>
                                              <p:pRg st="6" end="6"/>
                                            </p:txEl>
                                          </p:spTgt>
                                        </p:tgtEl>
                                        <p:attrNameLst>
                                          <p:attrName>style.visibility</p:attrName>
                                        </p:attrNameLst>
                                      </p:cBhvr>
                                      <p:to>
                                        <p:strVal val="visible"/>
                                      </p:to>
                                    </p:set>
                                    <p:animEffect transition="in" filter="fade">
                                      <p:cBhvr>
                                        <p:cTn id="37" dur="500"/>
                                        <p:tgtEl>
                                          <p:spTgt spid="2867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675">
                                            <p:txEl>
                                              <p:pRg st="7" end="7"/>
                                            </p:txEl>
                                          </p:spTgt>
                                        </p:tgtEl>
                                        <p:attrNameLst>
                                          <p:attrName>style.visibility</p:attrName>
                                        </p:attrNameLst>
                                      </p:cBhvr>
                                      <p:to>
                                        <p:strVal val="visible"/>
                                      </p:to>
                                    </p:set>
                                    <p:animEffect transition="in" filter="fade">
                                      <p:cBhvr>
                                        <p:cTn id="42" dur="500"/>
                                        <p:tgtEl>
                                          <p:spTgt spid="286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marL="0" indent="0">
              <a:buFont typeface="Wingdings" panose="05000000000000000000" pitchFamily="2" charset="2"/>
              <a:buNone/>
            </a:pPr>
            <a:r>
              <a:rPr lang="en-US" altLang="en-US" sz="2000" dirty="0" smtClean="0"/>
              <a:t>Practical Example: Big Data and Actuarial Professionalism</a:t>
            </a:r>
            <a:br>
              <a:rPr lang="en-US" altLang="en-US" sz="2000" dirty="0" smtClean="0"/>
            </a:br>
            <a:r>
              <a:rPr lang="en-US" altLang="en-US" sz="2000" dirty="0" smtClean="0"/>
              <a:t>Professionalism webinar, </a:t>
            </a:r>
            <a:r>
              <a:rPr lang="en-US" altLang="en-US" sz="2000" dirty="0"/>
              <a:t>June 2016</a:t>
            </a:r>
          </a:p>
        </p:txBody>
      </p:sp>
      <p:sp>
        <p:nvSpPr>
          <p:cNvPr id="17411" name="Content Placeholder 2"/>
          <p:cNvSpPr>
            <a:spLocks noGrp="1"/>
          </p:cNvSpPr>
          <p:nvPr>
            <p:ph idx="1"/>
          </p:nvPr>
        </p:nvSpPr>
        <p:spPr/>
        <p:txBody>
          <a:bodyPr/>
          <a:lstStyle/>
          <a:p>
            <a:pPr marL="0" indent="0">
              <a:buFont typeface="Wingdings" panose="05000000000000000000" pitchFamily="2" charset="2"/>
              <a:buNone/>
            </a:pPr>
            <a:r>
              <a:rPr lang="en-US" altLang="en-US" sz="2000" b="1" dirty="0" smtClean="0"/>
              <a:t>“With great power comes great responsibility” – Spider Man, 2002, Uncle Ben to Peter Parker</a:t>
            </a:r>
            <a:endParaRPr lang="en-US" altLang="en-US" sz="2000" dirty="0" smtClean="0">
              <a:solidFill>
                <a:srgbClr val="FF0000"/>
              </a:solidFill>
            </a:endParaRPr>
          </a:p>
          <a:p>
            <a:pPr marL="0" indent="0">
              <a:buFont typeface="Wingdings" panose="05000000000000000000" pitchFamily="2" charset="2"/>
              <a:buNone/>
            </a:pPr>
            <a:r>
              <a:rPr lang="en-US" altLang="en-US" sz="2000" b="1" dirty="0" smtClean="0"/>
              <a:t>Professional Integrity </a:t>
            </a:r>
            <a:r>
              <a:rPr lang="en-US" altLang="en-US" sz="2000" dirty="0" smtClean="0"/>
              <a:t>PRECEPT 1. An Actuary shall act honestly, with integrity and competence, and in a manner to fulfill the profession’s responsibility to the public and to uphold the reputation of the actuarial profession. </a:t>
            </a:r>
          </a:p>
          <a:p>
            <a:pPr marL="0" indent="0"/>
            <a:r>
              <a:rPr lang="en-US" altLang="en-US" sz="2000" b="1" dirty="0" smtClean="0"/>
              <a:t>Annotation 1-2. </a:t>
            </a:r>
            <a:r>
              <a:rPr lang="en-US" altLang="en-US" sz="2000" dirty="0" smtClean="0"/>
              <a:t>An Actuary shall not provide Actuarial Services for any Principal if the Actuary has reason to believe that such services may be used to violate or evade the Law or in a manner that would be detrimental to the reputation of the actuarial profession. </a:t>
            </a:r>
          </a:p>
          <a:p>
            <a:pPr marL="0" indent="0"/>
            <a:r>
              <a:rPr lang="en-US" altLang="en-US" sz="2000" b="1" dirty="0" smtClean="0"/>
              <a:t>Annotation 1-4. </a:t>
            </a:r>
            <a:r>
              <a:rPr lang="en-US" altLang="en-US" sz="2000" dirty="0" smtClean="0"/>
              <a:t>An Actuary shall not engage in any professional conduct involving dishonesty, fraud, deceit, or misrepresentation or commit any act that reflects adversely on the actuarial profession. </a:t>
            </a:r>
          </a:p>
          <a:p>
            <a:pPr marL="0" indent="0">
              <a:buFont typeface="Wingdings" panose="05000000000000000000" pitchFamily="2" charset="2"/>
              <a:buNone/>
            </a:pPr>
            <a:endParaRPr lang="en-US" altLang="en-US" dirty="0" smtClean="0"/>
          </a:p>
        </p:txBody>
      </p:sp>
    </p:spTree>
    <p:extLst>
      <p:ext uri="{BB962C8B-B14F-4D97-AF65-F5344CB8AC3E}">
        <p14:creationId xmlns:p14="http://schemas.microsoft.com/office/powerpoint/2010/main" val="31972606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z="2000" dirty="0"/>
              <a:t>Practical Example: Big Data and Actuarial Professionalism</a:t>
            </a:r>
            <a:br>
              <a:rPr lang="en-US" altLang="en-US" sz="2000" dirty="0"/>
            </a:br>
            <a:r>
              <a:rPr lang="en-US" altLang="en-US" sz="2000" dirty="0" err="1"/>
              <a:t>Professionalism</a:t>
            </a:r>
            <a:r>
              <a:rPr lang="en-US" altLang="en-US" sz="2000" dirty="0"/>
              <a:t> webinar, June 2016</a:t>
            </a:r>
            <a:endParaRPr lang="en-US" altLang="en-US" sz="2000" dirty="0" smtClean="0"/>
          </a:p>
        </p:txBody>
      </p:sp>
      <p:sp>
        <p:nvSpPr>
          <p:cNvPr id="18435" name="Content Placeholder 2"/>
          <p:cNvSpPr>
            <a:spLocks noGrp="1"/>
          </p:cNvSpPr>
          <p:nvPr>
            <p:ph idx="1"/>
          </p:nvPr>
        </p:nvSpPr>
        <p:spPr/>
        <p:txBody>
          <a:bodyPr/>
          <a:lstStyle/>
          <a:p>
            <a:pPr marL="0" indent="0">
              <a:buNone/>
            </a:pPr>
            <a:r>
              <a:rPr lang="en-US" altLang="en-US" sz="3200" dirty="0" smtClean="0"/>
              <a:t>Some Legal Reference Points on Big Data</a:t>
            </a:r>
          </a:p>
          <a:p>
            <a:r>
              <a:rPr lang="en-US" altLang="en-US" sz="3200" dirty="0" smtClean="0"/>
              <a:t>Applicable law includes, but not limited to</a:t>
            </a:r>
          </a:p>
          <a:p>
            <a:pPr lvl="1"/>
            <a:r>
              <a:rPr lang="en-US" altLang="en-US" dirty="0" smtClean="0"/>
              <a:t>State insurance laws and regulations</a:t>
            </a:r>
          </a:p>
          <a:p>
            <a:pPr lvl="1"/>
            <a:r>
              <a:rPr lang="en-US" altLang="en-US" dirty="0" smtClean="0"/>
              <a:t>The Unfair Claims Practices Act and Unfair Trade Practices Act</a:t>
            </a:r>
          </a:p>
          <a:p>
            <a:pPr lvl="1"/>
            <a:r>
              <a:rPr lang="en-US" altLang="en-US" dirty="0" smtClean="0"/>
              <a:t>The Fair Credit Reporting Act</a:t>
            </a:r>
          </a:p>
          <a:p>
            <a:pPr lvl="1"/>
            <a:r>
              <a:rPr lang="en-US" altLang="en-US" dirty="0" smtClean="0"/>
              <a:t>Gramm-Leach-Bliley Act privacy provisions</a:t>
            </a:r>
          </a:p>
          <a:p>
            <a:pPr lvl="1"/>
            <a:endParaRPr lang="en-US" altLang="en-US" dirty="0" smtClean="0"/>
          </a:p>
        </p:txBody>
      </p:sp>
    </p:spTree>
    <p:extLst>
      <p:ext uri="{BB962C8B-B14F-4D97-AF65-F5344CB8AC3E}">
        <p14:creationId xmlns:p14="http://schemas.microsoft.com/office/powerpoint/2010/main" val="2113259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z="2000" dirty="0"/>
              <a:t>Practical Example: Big Data and Actuarial Professionalism</a:t>
            </a:r>
            <a:br>
              <a:rPr lang="en-US" altLang="en-US" sz="2000" dirty="0"/>
            </a:br>
            <a:r>
              <a:rPr lang="en-US" altLang="en-US" sz="2000" dirty="0" err="1"/>
              <a:t>Professionalism</a:t>
            </a:r>
            <a:r>
              <a:rPr lang="en-US" altLang="en-US" sz="2000" dirty="0"/>
              <a:t> webinar, June 2016</a:t>
            </a:r>
            <a:endParaRPr lang="en-US" altLang="en-US" sz="2000" dirty="0" smtClean="0"/>
          </a:p>
        </p:txBody>
      </p:sp>
      <p:sp>
        <p:nvSpPr>
          <p:cNvPr id="19459" name="Content Placeholder 2"/>
          <p:cNvSpPr>
            <a:spLocks noGrp="1"/>
          </p:cNvSpPr>
          <p:nvPr>
            <p:ph idx="1"/>
          </p:nvPr>
        </p:nvSpPr>
        <p:spPr/>
        <p:txBody>
          <a:bodyPr/>
          <a:lstStyle/>
          <a:p>
            <a:r>
              <a:rPr lang="en-US" altLang="en-US" sz="2400" dirty="0" smtClean="0"/>
              <a:t>Questions to consider about Big Data and Precept 1</a:t>
            </a:r>
          </a:p>
          <a:p>
            <a:pPr marL="914400" lvl="1" indent="-514350">
              <a:buFont typeface="Arial" panose="020B0604020202020204" pitchFamily="34" charset="0"/>
              <a:buAutoNum type="arabicParenR"/>
            </a:pPr>
            <a:r>
              <a:rPr lang="en-US" altLang="en-US" dirty="0" smtClean="0"/>
              <a:t>Does your approach comply with applicable law – both letter of the law and in spirit?</a:t>
            </a:r>
          </a:p>
          <a:p>
            <a:pPr marL="914400" lvl="1" indent="-514350">
              <a:buFont typeface="Arial" panose="020B0604020202020204" pitchFamily="34" charset="0"/>
              <a:buAutoNum type="arabicParenR"/>
            </a:pPr>
            <a:r>
              <a:rPr lang="en-US" altLang="en-US" dirty="0" smtClean="0"/>
              <a:t>Are certain permissions needed?</a:t>
            </a:r>
          </a:p>
          <a:p>
            <a:pPr marL="914400" lvl="1" indent="-514350">
              <a:buFont typeface="Arial" panose="020B0604020202020204" pitchFamily="34" charset="0"/>
              <a:buAutoNum type="arabicParenR"/>
            </a:pPr>
            <a:r>
              <a:rPr lang="en-US" altLang="en-US" dirty="0" smtClean="0"/>
              <a:t>Are you comfortable describing what you are doing to stakeholders (consumers, insurance companies, providers, DOI, auditors, etc.)?</a:t>
            </a:r>
          </a:p>
        </p:txBody>
      </p:sp>
    </p:spTree>
    <p:extLst>
      <p:ext uri="{BB962C8B-B14F-4D97-AF65-F5344CB8AC3E}">
        <p14:creationId xmlns:p14="http://schemas.microsoft.com/office/powerpoint/2010/main" val="2963288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pPr marL="0" indent="0">
              <a:buNone/>
            </a:pPr>
            <a:r>
              <a:rPr lang="en-US" altLang="en-US" sz="5400" dirty="0"/>
              <a:t>U.S. Qualification Standards</a:t>
            </a:r>
          </a:p>
          <a:p>
            <a:pPr marL="0" indent="0">
              <a:buNone/>
            </a:pPr>
            <a:endParaRPr lang="en-US" dirty="0"/>
          </a:p>
        </p:txBody>
      </p:sp>
      <p:pic>
        <p:nvPicPr>
          <p:cNvPr id="5" name="Content Placeholder 4"/>
          <p:cNvPicPr>
            <a:picLocks noGrp="1" noChangeAspect="1"/>
          </p:cNvPicPr>
          <p:nvPr>
            <p:ph sz="half" idx="2"/>
          </p:nvPr>
        </p:nvPicPr>
        <p:blipFill>
          <a:blip r:embed="rId2" cstate="screen">
            <a:extLst>
              <a:ext uri="{28A0092B-C50C-407E-A947-70E740481C1C}">
                <a14:useLocalDpi xmlns:a14="http://schemas.microsoft.com/office/drawing/2010/main" val="0"/>
              </a:ext>
            </a:extLst>
          </a:blip>
          <a:stretch>
            <a:fillRect/>
          </a:stretch>
        </p:blipFill>
        <p:spPr>
          <a:xfrm>
            <a:off x="4561286" y="1921486"/>
            <a:ext cx="3886200" cy="3292511"/>
          </a:xfrm>
        </p:spPr>
      </p:pic>
    </p:spTree>
    <p:extLst>
      <p:ext uri="{BB962C8B-B14F-4D97-AF65-F5344CB8AC3E}">
        <p14:creationId xmlns:p14="http://schemas.microsoft.com/office/powerpoint/2010/main" val="1817093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smtClean="0"/>
              <a:t>Background: Precept 2</a:t>
            </a:r>
          </a:p>
        </p:txBody>
      </p:sp>
      <p:sp>
        <p:nvSpPr>
          <p:cNvPr id="9219" name="Content Placeholder 2"/>
          <p:cNvSpPr>
            <a:spLocks noGrp="1"/>
          </p:cNvSpPr>
          <p:nvPr>
            <p:ph idx="1"/>
          </p:nvPr>
        </p:nvSpPr>
        <p:spPr/>
        <p:txBody>
          <a:bodyPr/>
          <a:lstStyle/>
          <a:p>
            <a:r>
              <a:rPr lang="en-US" altLang="en-US" sz="2400" dirty="0" smtClean="0"/>
              <a:t>“An Actuary shall perform Actuarial Services </a:t>
            </a:r>
            <a:r>
              <a:rPr lang="en-US" altLang="en-US" sz="2400" b="1" dirty="0" smtClean="0">
                <a:solidFill>
                  <a:srgbClr val="FF0000"/>
                </a:solidFill>
              </a:rPr>
              <a:t>only when the Actuary is qualified to do so</a:t>
            </a:r>
            <a:r>
              <a:rPr lang="en-US" altLang="en-US" sz="2400" dirty="0" smtClean="0"/>
              <a:t> on the basis of basic and continuing education and experience, and only when the Actuary satisfies applicable qualification standards.” </a:t>
            </a:r>
            <a:r>
              <a:rPr lang="en-US" altLang="en-US" sz="2400" i="1" dirty="0"/>
              <a:t>[emphasis added]</a:t>
            </a:r>
          </a:p>
          <a:p>
            <a:r>
              <a:rPr lang="en-US" altLang="en-US" sz="2400" dirty="0" smtClean="0"/>
              <a:t>“It is the professional responsibility of an Actuary to </a:t>
            </a:r>
            <a:r>
              <a:rPr lang="en-US" altLang="en-US" sz="2400" b="1" dirty="0" smtClean="0">
                <a:solidFill>
                  <a:srgbClr val="FF0000"/>
                </a:solidFill>
              </a:rPr>
              <a:t>observe applicable qualification standards</a:t>
            </a:r>
            <a:r>
              <a:rPr lang="en-US" altLang="en-US" sz="2400" dirty="0" smtClean="0"/>
              <a:t> that have been promulgated by a Recognized Actuarial Organization for the jurisdictions in which the Actuary renders Actuarial Services and to keep current regarding changes in these standards.” </a:t>
            </a:r>
            <a:r>
              <a:rPr lang="en-US" altLang="en-US" sz="2400" i="1" dirty="0"/>
              <a:t>[emphasis added</a:t>
            </a:r>
            <a:r>
              <a:rPr lang="en-US" altLang="en-US" sz="2400" i="1" dirty="0" smtClean="0"/>
              <a:t>] </a:t>
            </a:r>
            <a:r>
              <a:rPr lang="en-US" altLang="en-US" sz="2400" dirty="0" smtClean="0"/>
              <a:t>(Annotation 2-1)</a:t>
            </a:r>
          </a:p>
          <a:p>
            <a:endParaRPr lang="en-US" altLang="en-US" dirty="0" smtClean="0"/>
          </a:p>
        </p:txBody>
      </p:sp>
    </p:spTree>
    <p:extLst>
      <p:ext uri="{BB962C8B-B14F-4D97-AF65-F5344CB8AC3E}">
        <p14:creationId xmlns:p14="http://schemas.microsoft.com/office/powerpoint/2010/main" val="10315417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smtClean="0"/>
              <a:t>USQS—SAO—COQ </a:t>
            </a:r>
          </a:p>
        </p:txBody>
      </p:sp>
      <p:sp>
        <p:nvSpPr>
          <p:cNvPr id="7171" name="Content Placeholder 2"/>
          <p:cNvSpPr>
            <a:spLocks noGrp="1"/>
          </p:cNvSpPr>
          <p:nvPr>
            <p:ph idx="1"/>
          </p:nvPr>
        </p:nvSpPr>
        <p:spPr/>
        <p:txBody>
          <a:bodyPr/>
          <a:lstStyle/>
          <a:p>
            <a:r>
              <a:rPr lang="en-US" altLang="en-US" sz="2500" dirty="0" smtClean="0"/>
              <a:t>Academy Board adopted the current Qualification Standards for Actuaries Issuing Statements of Actuarial Opinion in the United States (USQS) in 2008.</a:t>
            </a:r>
          </a:p>
          <a:p>
            <a:r>
              <a:rPr lang="en-US" altLang="en-US" sz="2500" dirty="0" smtClean="0"/>
              <a:t>A Statement of Actuarial Opinion (SAO) is defined as having two components: (</a:t>
            </a:r>
            <a:r>
              <a:rPr lang="en-US" altLang="en-US" sz="2500" dirty="0" err="1" smtClean="0"/>
              <a:t>i</a:t>
            </a:r>
            <a:r>
              <a:rPr lang="en-US" altLang="en-US" sz="2500" dirty="0" smtClean="0"/>
              <a:t>) an opinion expressed by an actuary in the course of performing actuarial services; and (ii) an opinion that is intended by the actuary to be relied upon by a principal.</a:t>
            </a:r>
          </a:p>
          <a:p>
            <a:r>
              <a:rPr lang="en-US" altLang="en-US" sz="2400" dirty="0"/>
              <a:t>The Academy’s Committee on Qualifications (COQ) is the authoritative source for questions and answers about the application of, and how to satisfy, the USQS.</a:t>
            </a:r>
          </a:p>
          <a:p>
            <a:pPr marL="0" indent="0">
              <a:buNone/>
            </a:pPr>
            <a:endParaRPr lang="en-US" altLang="en-US" sz="2500" dirty="0" smtClean="0"/>
          </a:p>
        </p:txBody>
      </p:sp>
    </p:spTree>
    <p:extLst>
      <p:ext uri="{BB962C8B-B14F-4D97-AF65-F5344CB8AC3E}">
        <p14:creationId xmlns:p14="http://schemas.microsoft.com/office/powerpoint/2010/main" val="593904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t>Scope of USQS</a:t>
            </a:r>
          </a:p>
        </p:txBody>
      </p:sp>
      <p:sp>
        <p:nvSpPr>
          <p:cNvPr id="11267" name="Content Placeholder 2"/>
          <p:cNvSpPr>
            <a:spLocks noGrp="1"/>
          </p:cNvSpPr>
          <p:nvPr>
            <p:ph idx="1"/>
          </p:nvPr>
        </p:nvSpPr>
        <p:spPr/>
        <p:txBody>
          <a:bodyPr/>
          <a:lstStyle/>
          <a:p>
            <a:r>
              <a:rPr lang="en-US" altLang="en-US" dirty="0"/>
              <a:t>Three essential components in USQS: basic education, experience, and continuing education. </a:t>
            </a:r>
            <a:endParaRPr lang="en-US" altLang="en-US" dirty="0" smtClean="0"/>
          </a:p>
          <a:p>
            <a:r>
              <a:rPr lang="en-US" altLang="en-US" dirty="0"/>
              <a:t>USQS reflects the dynamic qualities of practice.  </a:t>
            </a:r>
          </a:p>
          <a:p>
            <a:r>
              <a:rPr lang="en-US" altLang="en-US" dirty="0" smtClean="0"/>
              <a:t>If you issue SAOs </a:t>
            </a:r>
            <a:r>
              <a:rPr lang="en-US" altLang="en-US" dirty="0"/>
              <a:t>in the U.S</a:t>
            </a:r>
            <a:r>
              <a:rPr lang="en-US" altLang="en-US" dirty="0" smtClean="0"/>
              <a:t>. — and almost every U.S. actuary does — you are required under Precept 2 of the Code to meet the USQS. </a:t>
            </a:r>
          </a:p>
          <a:p>
            <a:pPr lvl="1"/>
            <a:r>
              <a:rPr lang="en-US" altLang="en-US" dirty="0" smtClean="0"/>
              <a:t>If you render actuarial services outside the U.S., the Code requires you to observe the applicable qualification standards for that jurisdiction. </a:t>
            </a:r>
            <a:endParaRPr lang="en-US" altLang="en-US" dirty="0"/>
          </a:p>
          <a:p>
            <a:endParaRPr lang="en-US" altLang="en-US" dirty="0" smtClean="0"/>
          </a:p>
        </p:txBody>
      </p:sp>
    </p:spTree>
    <p:extLst>
      <p:ext uri="{BB962C8B-B14F-4D97-AF65-F5344CB8AC3E}">
        <p14:creationId xmlns:p14="http://schemas.microsoft.com/office/powerpoint/2010/main" val="41077994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t>Structure of USQS</a:t>
            </a:r>
          </a:p>
        </p:txBody>
      </p:sp>
      <p:sp>
        <p:nvSpPr>
          <p:cNvPr id="10243" name="Content Placeholder 2"/>
          <p:cNvSpPr>
            <a:spLocks noGrp="1"/>
          </p:cNvSpPr>
          <p:nvPr>
            <p:ph idx="1"/>
          </p:nvPr>
        </p:nvSpPr>
        <p:spPr>
          <a:xfrm>
            <a:off x="381000" y="1202500"/>
            <a:ext cx="8382000" cy="4923664"/>
          </a:xfrm>
        </p:spPr>
        <p:txBody>
          <a:bodyPr/>
          <a:lstStyle/>
          <a:p>
            <a:r>
              <a:rPr lang="en-US" altLang="en-US" dirty="0" smtClean="0"/>
              <a:t>The structure of the U.S. Qualification Standards (effective Jan. 1, 2008) </a:t>
            </a:r>
          </a:p>
          <a:p>
            <a:pPr lvl="1"/>
            <a:r>
              <a:rPr lang="en-US" altLang="en-US" dirty="0" smtClean="0"/>
              <a:t>Section 1. Introduction (including definitions)</a:t>
            </a:r>
          </a:p>
          <a:p>
            <a:pPr lvl="1"/>
            <a:r>
              <a:rPr lang="en-US" altLang="en-US" dirty="0" smtClean="0"/>
              <a:t>Section 2. General Qualification Standard</a:t>
            </a:r>
          </a:p>
          <a:p>
            <a:pPr lvl="2"/>
            <a:r>
              <a:rPr lang="en-US" altLang="en-US" sz="2200" dirty="0" smtClean="0"/>
              <a:t>Basic Education and Experience Requirements</a:t>
            </a:r>
          </a:p>
          <a:p>
            <a:pPr lvl="2"/>
            <a:r>
              <a:rPr lang="en-US" altLang="en-US" sz="2200" dirty="0" smtClean="0"/>
              <a:t>Continuing Education Requirements</a:t>
            </a:r>
          </a:p>
          <a:p>
            <a:pPr lvl="1"/>
            <a:r>
              <a:rPr lang="en-US" altLang="en-US" dirty="0" smtClean="0"/>
              <a:t>Section 3. Specific Qualification Standards (when necessary)</a:t>
            </a:r>
          </a:p>
          <a:p>
            <a:pPr lvl="1"/>
            <a:r>
              <a:rPr lang="en-US" altLang="en-US" dirty="0" smtClean="0"/>
              <a:t>Section 4. Changes in Practice and Application</a:t>
            </a:r>
          </a:p>
          <a:p>
            <a:pPr lvl="1"/>
            <a:r>
              <a:rPr lang="en-US" altLang="en-US" dirty="0" smtClean="0"/>
              <a:t>Section 5. Acknowledgement of Qualification</a:t>
            </a:r>
          </a:p>
          <a:p>
            <a:pPr lvl="1"/>
            <a:r>
              <a:rPr lang="en-US" altLang="en-US" dirty="0" smtClean="0"/>
              <a:t>Section 6. Recordkeeping Requirements</a:t>
            </a:r>
          </a:p>
          <a:p>
            <a:endParaRPr lang="en-US" altLang="en-US" dirty="0" smtClean="0"/>
          </a:p>
        </p:txBody>
      </p:sp>
    </p:spTree>
    <p:extLst>
      <p:ext uri="{BB962C8B-B14F-4D97-AF65-F5344CB8AC3E}">
        <p14:creationId xmlns:p14="http://schemas.microsoft.com/office/powerpoint/2010/main" val="12442512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04800" y="87682"/>
            <a:ext cx="8513763" cy="979118"/>
          </a:xfrm>
        </p:spPr>
        <p:txBody>
          <a:bodyPr/>
          <a:lstStyle/>
          <a:p>
            <a:r>
              <a:rPr lang="en-US" altLang="en-US" sz="3000" dirty="0" smtClean="0"/>
              <a:t>USQS: Section 2</a:t>
            </a:r>
            <a:br>
              <a:rPr lang="en-US" altLang="en-US" sz="3000" dirty="0" smtClean="0"/>
            </a:br>
            <a:r>
              <a:rPr lang="en-US" altLang="en-US" sz="3000" dirty="0" smtClean="0"/>
              <a:t>Basic Education and Experience Requirements</a:t>
            </a:r>
          </a:p>
        </p:txBody>
      </p:sp>
      <p:sp>
        <p:nvSpPr>
          <p:cNvPr id="13315" name="Content Placeholder 2"/>
          <p:cNvSpPr>
            <a:spLocks noGrp="1"/>
          </p:cNvSpPr>
          <p:nvPr>
            <p:ph idx="1"/>
          </p:nvPr>
        </p:nvSpPr>
        <p:spPr/>
        <p:txBody>
          <a:bodyPr/>
          <a:lstStyle/>
          <a:p>
            <a:pPr marL="342900" lvl="1" indent="-342900">
              <a:spcBef>
                <a:spcPct val="40000"/>
              </a:spcBef>
              <a:buClr>
                <a:srgbClr val="D79205"/>
              </a:buClr>
            </a:pPr>
            <a:r>
              <a:rPr lang="en-US" altLang="en-US" sz="2600" dirty="0" smtClean="0">
                <a:solidFill>
                  <a:srgbClr val="014E1D"/>
                </a:solidFill>
                <a:cs typeface="ＭＳ Ｐゴシック" charset="0"/>
              </a:rPr>
              <a:t>Must </a:t>
            </a:r>
            <a:r>
              <a:rPr lang="en-US" altLang="en-US" sz="2600" dirty="0">
                <a:solidFill>
                  <a:srgbClr val="014E1D"/>
                </a:solidFill>
                <a:cs typeface="ＭＳ Ｐゴシック" charset="0"/>
              </a:rPr>
              <a:t>be an Academy member, a Fellow or Associate of the </a:t>
            </a:r>
            <a:r>
              <a:rPr lang="en-US" altLang="en-US" sz="2600" dirty="0" smtClean="0">
                <a:solidFill>
                  <a:srgbClr val="014E1D"/>
                </a:solidFill>
                <a:cs typeface="ＭＳ Ｐゴシック" charset="0"/>
              </a:rPr>
              <a:t>SOA </a:t>
            </a:r>
            <a:r>
              <a:rPr lang="en-US" altLang="en-US" sz="2600" dirty="0">
                <a:solidFill>
                  <a:srgbClr val="014E1D"/>
                </a:solidFill>
                <a:cs typeface="ＭＳ Ｐゴシック" charset="0"/>
              </a:rPr>
              <a:t>or the </a:t>
            </a:r>
            <a:r>
              <a:rPr lang="en-US" altLang="en-US" sz="2600" dirty="0" smtClean="0">
                <a:solidFill>
                  <a:srgbClr val="014E1D"/>
                </a:solidFill>
                <a:cs typeface="ＭＳ Ｐゴシック" charset="0"/>
              </a:rPr>
              <a:t>CAS, </a:t>
            </a:r>
            <a:r>
              <a:rPr lang="en-US" altLang="en-US" sz="2600" dirty="0">
                <a:solidFill>
                  <a:srgbClr val="014E1D"/>
                </a:solidFill>
                <a:cs typeface="ＭＳ Ｐゴシック" charset="0"/>
              </a:rPr>
              <a:t>a Fellow of the </a:t>
            </a:r>
            <a:r>
              <a:rPr lang="en-US" altLang="en-US" sz="2600" dirty="0" smtClean="0">
                <a:solidFill>
                  <a:srgbClr val="014E1D"/>
                </a:solidFill>
                <a:cs typeface="ＭＳ Ｐゴシック" charset="0"/>
              </a:rPr>
              <a:t>CCA, </a:t>
            </a:r>
            <a:r>
              <a:rPr lang="en-US" altLang="en-US" sz="2600" dirty="0">
                <a:solidFill>
                  <a:srgbClr val="014E1D"/>
                </a:solidFill>
                <a:cs typeface="ＭＳ Ｐゴシック" charset="0"/>
              </a:rPr>
              <a:t>a Member or Fellow of </a:t>
            </a:r>
            <a:r>
              <a:rPr lang="en-US" altLang="en-US" sz="2600" dirty="0" smtClean="0">
                <a:solidFill>
                  <a:srgbClr val="014E1D"/>
                </a:solidFill>
                <a:cs typeface="ＭＳ Ｐゴシック" charset="0"/>
              </a:rPr>
              <a:t>ASPPA, </a:t>
            </a:r>
            <a:r>
              <a:rPr lang="en-US" altLang="en-US" sz="2600" dirty="0">
                <a:solidFill>
                  <a:srgbClr val="014E1D"/>
                </a:solidFill>
                <a:cs typeface="ＭＳ Ｐゴシック" charset="0"/>
              </a:rPr>
              <a:t>or a fully qualified member of another </a:t>
            </a:r>
            <a:r>
              <a:rPr lang="en-US" altLang="en-US" sz="2600" dirty="0" smtClean="0">
                <a:solidFill>
                  <a:srgbClr val="014E1D"/>
                </a:solidFill>
                <a:cs typeface="ＭＳ Ｐゴシック" charset="0"/>
              </a:rPr>
              <a:t>IAA-member </a:t>
            </a:r>
            <a:r>
              <a:rPr lang="en-US" altLang="en-US" sz="2600" dirty="0">
                <a:solidFill>
                  <a:srgbClr val="014E1D"/>
                </a:solidFill>
                <a:cs typeface="ＭＳ Ｐゴシック" charset="0"/>
              </a:rPr>
              <a:t>organization;</a:t>
            </a:r>
          </a:p>
          <a:p>
            <a:pPr marL="342900" lvl="1" indent="-342900">
              <a:spcBef>
                <a:spcPct val="40000"/>
              </a:spcBef>
              <a:buClr>
                <a:srgbClr val="D79205"/>
              </a:buClr>
            </a:pPr>
            <a:r>
              <a:rPr lang="en-US" altLang="en-US" sz="2600" dirty="0">
                <a:solidFill>
                  <a:srgbClr val="014E1D"/>
                </a:solidFill>
                <a:cs typeface="ＭＳ Ｐゴシック" charset="0"/>
              </a:rPr>
              <a:t>Must have 3 years of responsible actuarial experience; </a:t>
            </a:r>
            <a:r>
              <a:rPr lang="en-US" altLang="en-US" sz="2600" b="1" i="1" dirty="0">
                <a:solidFill>
                  <a:srgbClr val="014E1D"/>
                </a:solidFill>
                <a:cs typeface="ＭＳ Ｐゴシック" charset="0"/>
              </a:rPr>
              <a:t>and</a:t>
            </a:r>
          </a:p>
          <a:p>
            <a:pPr marL="342900" lvl="1" indent="-342900">
              <a:spcBef>
                <a:spcPct val="40000"/>
              </a:spcBef>
              <a:buClr>
                <a:srgbClr val="D79205"/>
              </a:buClr>
            </a:pPr>
            <a:r>
              <a:rPr lang="en-US" altLang="en-US" sz="2600" dirty="0">
                <a:solidFill>
                  <a:srgbClr val="014E1D"/>
                </a:solidFill>
                <a:cs typeface="ＭＳ Ｐゴシック" charset="0"/>
              </a:rPr>
              <a:t>Must be knowledgeable through examination or documented professional development of the Law applicable to the </a:t>
            </a:r>
            <a:r>
              <a:rPr lang="en-US" altLang="en-US" sz="2600" dirty="0" smtClean="0">
                <a:solidFill>
                  <a:srgbClr val="014E1D"/>
                </a:solidFill>
                <a:cs typeface="ＭＳ Ｐゴシック" charset="0"/>
              </a:rPr>
              <a:t>SAO</a:t>
            </a:r>
            <a:r>
              <a:rPr lang="en-US" altLang="en-US" sz="2600" dirty="0">
                <a:solidFill>
                  <a:srgbClr val="014E1D"/>
                </a:solidFill>
                <a:cs typeface="ＭＳ Ｐゴシック" charset="0"/>
              </a:rPr>
              <a:t>.</a:t>
            </a:r>
          </a:p>
          <a:p>
            <a:endParaRPr lang="en-US" altLang="en-US" dirty="0" smtClean="0"/>
          </a:p>
        </p:txBody>
      </p:sp>
    </p:spTree>
    <p:extLst>
      <p:ext uri="{BB962C8B-B14F-4D97-AF65-F5344CB8AC3E}">
        <p14:creationId xmlns:p14="http://schemas.microsoft.com/office/powerpoint/2010/main" val="858782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American Academy of Actuaries</a:t>
            </a:r>
            <a:endParaRPr lang="en-US" dirty="0"/>
          </a:p>
        </p:txBody>
      </p:sp>
      <p:sp>
        <p:nvSpPr>
          <p:cNvPr id="3" name="Content Placeholder 2"/>
          <p:cNvSpPr>
            <a:spLocks noGrp="1"/>
          </p:cNvSpPr>
          <p:nvPr>
            <p:ph idx="1"/>
          </p:nvPr>
        </p:nvSpPr>
        <p:spPr/>
        <p:txBody>
          <a:bodyPr/>
          <a:lstStyle/>
          <a:p>
            <a:pPr>
              <a:defRPr/>
            </a:pPr>
            <a:r>
              <a:rPr lang="en-US" dirty="0"/>
              <a:t>The American Academy of Actuaries is an 18,500+ member professional association whose</a:t>
            </a:r>
            <a:r>
              <a:rPr lang="en-US" altLang="en-US" dirty="0"/>
              <a:t> mission is to serve the public and the United States actuarial profession.</a:t>
            </a:r>
          </a:p>
          <a:p>
            <a:pPr>
              <a:defRPr/>
            </a:pPr>
            <a:r>
              <a:rPr lang="en-US" altLang="en-US" dirty="0"/>
              <a:t>To accomplish this (among other activities), the Academy provides for the establishment, maintenance, and enforcement of high professional standards of actuarial </a:t>
            </a:r>
            <a:r>
              <a:rPr lang="en-US" altLang="en-US" b="1" dirty="0"/>
              <a:t>conduct</a:t>
            </a:r>
            <a:r>
              <a:rPr lang="en-US" altLang="en-US" dirty="0"/>
              <a:t>, </a:t>
            </a:r>
            <a:r>
              <a:rPr lang="en-US" altLang="en-US" b="1" dirty="0"/>
              <a:t>qualification</a:t>
            </a:r>
            <a:r>
              <a:rPr lang="en-US" altLang="en-US" dirty="0"/>
              <a:t>, and </a:t>
            </a:r>
            <a:r>
              <a:rPr lang="en-US" altLang="en-US" b="1" dirty="0"/>
              <a:t>practice</a:t>
            </a:r>
            <a:r>
              <a:rPr lang="en-US" altLang="en-US" dirty="0"/>
              <a:t>.</a:t>
            </a:r>
            <a:endParaRPr lang="en-US" altLang="en-US" u="sng" dirty="0"/>
          </a:p>
          <a:p>
            <a:endParaRPr lang="en-US" dirty="0"/>
          </a:p>
        </p:txBody>
      </p:sp>
    </p:spTree>
    <p:extLst>
      <p:ext uri="{BB962C8B-B14F-4D97-AF65-F5344CB8AC3E}">
        <p14:creationId xmlns:p14="http://schemas.microsoft.com/office/powerpoint/2010/main" val="3490201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z="3000" dirty="0" smtClean="0"/>
              <a:t>USQS: Section 2</a:t>
            </a:r>
            <a:br>
              <a:rPr lang="en-US" altLang="en-US" sz="3000" dirty="0" smtClean="0"/>
            </a:br>
            <a:r>
              <a:rPr lang="en-US" altLang="en-US" sz="3000" dirty="0" smtClean="0"/>
              <a:t>Basic Education and Experience Requirements</a:t>
            </a:r>
          </a:p>
        </p:txBody>
      </p:sp>
      <p:sp>
        <p:nvSpPr>
          <p:cNvPr id="14339" name="Content Placeholder 2"/>
          <p:cNvSpPr>
            <a:spLocks noGrp="1"/>
          </p:cNvSpPr>
          <p:nvPr>
            <p:ph idx="1"/>
          </p:nvPr>
        </p:nvSpPr>
        <p:spPr/>
        <p:txBody>
          <a:bodyPr/>
          <a:lstStyle/>
          <a:p>
            <a:r>
              <a:rPr lang="en-US" altLang="en-US" sz="2600" i="1" dirty="0" smtClean="0"/>
              <a:t>In addition</a:t>
            </a:r>
            <a:r>
              <a:rPr lang="en-US" altLang="en-US" sz="2600" dirty="0" smtClean="0"/>
              <a:t>, if you issue an SAO in an area covered by an SOA specialty track, or in a practice area covered by CAS or ASPPA exams, you must meet </a:t>
            </a:r>
            <a:r>
              <a:rPr lang="en-US" altLang="en-US" sz="2600" b="1" i="1" dirty="0" smtClean="0"/>
              <a:t>one </a:t>
            </a:r>
            <a:r>
              <a:rPr lang="en-US" altLang="en-US" sz="2600" dirty="0" smtClean="0"/>
              <a:t>of the following:</a:t>
            </a:r>
          </a:p>
          <a:p>
            <a:pPr lvl="1"/>
            <a:r>
              <a:rPr lang="en-US" altLang="en-US" sz="2200" dirty="0" smtClean="0"/>
              <a:t>Attain the highest possible actuarial designation in an IAA full-member organization (other than the Academy) and complete a specialty track in an area relevant to the SAO; </a:t>
            </a:r>
            <a:r>
              <a:rPr lang="en-US" altLang="en-US" sz="2200" i="1" dirty="0" smtClean="0"/>
              <a:t>or</a:t>
            </a:r>
          </a:p>
          <a:p>
            <a:pPr lvl="1"/>
            <a:r>
              <a:rPr lang="en-US" altLang="en-US" sz="2200" dirty="0" smtClean="0"/>
              <a:t>Attain highest possible actuarial designation in IAA full-member organization (other than the Academy) </a:t>
            </a:r>
            <a:r>
              <a:rPr lang="en-US" altLang="en-US" sz="2200" b="1" dirty="0" smtClean="0"/>
              <a:t>and</a:t>
            </a:r>
            <a:r>
              <a:rPr lang="en-US" altLang="en-US" sz="2200" dirty="0" smtClean="0"/>
              <a:t> have at least 1 year responsible actuarial experience in the relevant area under the review of an actuary qualified to issue the SAO; </a:t>
            </a:r>
            <a:r>
              <a:rPr lang="en-US" altLang="en-US" sz="2200" i="1" dirty="0" smtClean="0"/>
              <a:t>or</a:t>
            </a:r>
          </a:p>
          <a:p>
            <a:pPr lvl="1"/>
            <a:r>
              <a:rPr lang="en-US" altLang="en-US" sz="2200" dirty="0" smtClean="0"/>
              <a:t>Have at least 3 years of responsible actuarial experience in the relevant area under the review of an actuary qualified to </a:t>
            </a:r>
            <a:br>
              <a:rPr lang="en-US" altLang="en-US" sz="2200" dirty="0" smtClean="0"/>
            </a:br>
            <a:r>
              <a:rPr lang="en-US" altLang="en-US" sz="2200" dirty="0" smtClean="0"/>
              <a:t>issue the SAO.</a:t>
            </a:r>
          </a:p>
          <a:p>
            <a:endParaRPr lang="en-US" altLang="en-US" dirty="0" smtClean="0"/>
          </a:p>
        </p:txBody>
      </p:sp>
    </p:spTree>
    <p:extLst>
      <p:ext uri="{BB962C8B-B14F-4D97-AF65-F5344CB8AC3E}">
        <p14:creationId xmlns:p14="http://schemas.microsoft.com/office/powerpoint/2010/main" val="23102823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z="3200" dirty="0" smtClean="0"/>
              <a:t>USQS: Section 2</a:t>
            </a:r>
            <a:br>
              <a:rPr lang="en-US" altLang="en-US" sz="3200" dirty="0" smtClean="0"/>
            </a:br>
            <a:r>
              <a:rPr lang="en-US" altLang="en-US" sz="3200" dirty="0" smtClean="0"/>
              <a:t>General Continuing Education Requirements</a:t>
            </a:r>
          </a:p>
        </p:txBody>
      </p:sp>
      <p:sp>
        <p:nvSpPr>
          <p:cNvPr id="16387" name="Content Placeholder 2"/>
          <p:cNvSpPr>
            <a:spLocks noGrp="1"/>
          </p:cNvSpPr>
          <p:nvPr>
            <p:ph idx="1"/>
          </p:nvPr>
        </p:nvSpPr>
        <p:spPr>
          <a:xfrm>
            <a:off x="4648200" y="1230086"/>
            <a:ext cx="4267200" cy="4830763"/>
          </a:xfrm>
        </p:spPr>
        <p:txBody>
          <a:bodyPr/>
          <a:lstStyle/>
          <a:p>
            <a:endParaRPr lang="en-US" altLang="en-US" sz="2600" dirty="0" smtClean="0"/>
          </a:p>
          <a:p>
            <a:r>
              <a:rPr lang="en-US" altLang="en-US" sz="2600" dirty="0" smtClean="0"/>
              <a:t>At least 6 hours on “Organized Activities” </a:t>
            </a:r>
          </a:p>
          <a:p>
            <a:r>
              <a:rPr lang="en-US" altLang="en-US" sz="2600" dirty="0" smtClean="0"/>
              <a:t>At least 3 hours on professionalism topics</a:t>
            </a:r>
          </a:p>
          <a:p>
            <a:r>
              <a:rPr lang="en-US" altLang="en-US" sz="2600" dirty="0" smtClean="0"/>
              <a:t>General business subjects, which are not required under the USQS, are limited to no more than 3 hours annually.</a:t>
            </a:r>
          </a:p>
          <a:p>
            <a:endParaRPr lang="en-US" altLang="en-US" dirty="0" smtClean="0"/>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41515" y="1868635"/>
            <a:ext cx="4401312" cy="4209288"/>
          </a:xfrm>
          <a:prstGeom prst="rect">
            <a:avLst/>
          </a:prstGeom>
        </p:spPr>
      </p:pic>
      <p:sp>
        <p:nvSpPr>
          <p:cNvPr id="3" name="TextBox 2"/>
          <p:cNvSpPr txBox="1"/>
          <p:nvPr/>
        </p:nvSpPr>
        <p:spPr>
          <a:xfrm>
            <a:off x="402771" y="1284514"/>
            <a:ext cx="8109857" cy="492443"/>
          </a:xfrm>
          <a:prstGeom prst="rect">
            <a:avLst/>
          </a:prstGeom>
          <a:noFill/>
        </p:spPr>
        <p:txBody>
          <a:bodyPr wrap="square" rtlCol="0">
            <a:spAutoFit/>
          </a:bodyPr>
          <a:lstStyle/>
          <a:p>
            <a:pPr marL="342900" lvl="0" indent="-342900" eaLnBrk="0" hangingPunct="0">
              <a:spcBef>
                <a:spcPct val="40000"/>
              </a:spcBef>
              <a:buClr>
                <a:srgbClr val="D79205"/>
              </a:buClr>
              <a:buSzPct val="80000"/>
              <a:buFont typeface="Wingdings" pitchFamily="2" charset="2"/>
              <a:buChar char="n"/>
            </a:pPr>
            <a:r>
              <a:rPr lang="en-US" altLang="en-US" sz="2600" kern="0" dirty="0">
                <a:solidFill>
                  <a:srgbClr val="014E1D"/>
                </a:solidFill>
                <a:latin typeface="Times New Roman"/>
                <a:ea typeface="ＭＳ Ｐゴシック"/>
              </a:rPr>
              <a:t>30 hours of </a:t>
            </a:r>
            <a:r>
              <a:rPr lang="en-US" altLang="en-US" sz="2600" b="1" kern="0" dirty="0">
                <a:solidFill>
                  <a:srgbClr val="014E1D"/>
                </a:solidFill>
                <a:latin typeface="Times New Roman"/>
                <a:ea typeface="ＭＳ Ｐゴシック"/>
              </a:rPr>
              <a:t>relevant</a:t>
            </a:r>
            <a:r>
              <a:rPr lang="en-US" altLang="en-US" sz="2600" kern="0" dirty="0">
                <a:solidFill>
                  <a:srgbClr val="014E1D"/>
                </a:solidFill>
                <a:latin typeface="Times New Roman"/>
                <a:ea typeface="ＭＳ Ｐゴシック"/>
              </a:rPr>
              <a:t> continuing education (CE) annually</a:t>
            </a:r>
          </a:p>
        </p:txBody>
      </p:sp>
    </p:spTree>
    <p:extLst>
      <p:ext uri="{BB962C8B-B14F-4D97-AF65-F5344CB8AC3E}">
        <p14:creationId xmlns:p14="http://schemas.microsoft.com/office/powerpoint/2010/main" val="9208326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t>USQS: Continuing Education</a:t>
            </a:r>
          </a:p>
        </p:txBody>
      </p:sp>
      <p:sp>
        <p:nvSpPr>
          <p:cNvPr id="52227" name="Content Placeholder 2"/>
          <p:cNvSpPr>
            <a:spLocks noGrp="1"/>
          </p:cNvSpPr>
          <p:nvPr>
            <p:ph idx="1"/>
          </p:nvPr>
        </p:nvSpPr>
        <p:spPr/>
        <p:txBody>
          <a:bodyPr/>
          <a:lstStyle/>
          <a:p>
            <a:pPr marL="0" indent="0" eaLnBrk="1" hangingPunct="1">
              <a:spcBef>
                <a:spcPct val="0"/>
              </a:spcBef>
              <a:spcAft>
                <a:spcPts val="1200"/>
              </a:spcAft>
              <a:buClr>
                <a:srgbClr val="C00000"/>
              </a:buClr>
              <a:buFont typeface="Wingdings" panose="05000000000000000000" pitchFamily="2" charset="2"/>
              <a:buNone/>
            </a:pPr>
            <a:r>
              <a:rPr lang="en-US" altLang="en-US" sz="2400" dirty="0" smtClean="0"/>
              <a:t>Each actuary must make a “reasonable, good-faith determination” of what CE opportunities enhance the actuary’s ability to practice in a desired field. </a:t>
            </a:r>
          </a:p>
          <a:p>
            <a:pPr marL="0" indent="0" eaLnBrk="1" hangingPunct="1">
              <a:spcBef>
                <a:spcPct val="0"/>
              </a:spcBef>
              <a:spcAft>
                <a:spcPts val="1200"/>
              </a:spcAft>
              <a:buClr>
                <a:srgbClr val="C00000"/>
              </a:buClr>
              <a:buFont typeface="Wingdings" panose="05000000000000000000" pitchFamily="2" charset="2"/>
              <a:buNone/>
            </a:pPr>
            <a:r>
              <a:rPr lang="en-US" altLang="en-US" sz="2400" dirty="0" smtClean="0"/>
              <a:t>The USQS states that CE must be “</a:t>
            </a:r>
            <a:r>
              <a:rPr lang="en-US" altLang="en-US" sz="2400" i="1" dirty="0" smtClean="0"/>
              <a:t>relevant</a:t>
            </a:r>
            <a:r>
              <a:rPr lang="en-US" altLang="en-US" sz="2400" dirty="0" smtClean="0"/>
              <a:t>.” This requirement is satisfied if the continuing education</a:t>
            </a:r>
          </a:p>
          <a:p>
            <a:pPr marL="0" indent="0" eaLnBrk="1" hangingPunct="1">
              <a:spcBef>
                <a:spcPct val="0"/>
              </a:spcBef>
              <a:spcAft>
                <a:spcPts val="1200"/>
              </a:spcAft>
              <a:buClr>
                <a:srgbClr val="559372"/>
              </a:buClr>
            </a:pPr>
            <a:r>
              <a:rPr lang="en-US" altLang="en-US" sz="2400" dirty="0" smtClean="0"/>
              <a:t>broadens or deepens an actuary’s understanding of one or more aspects of the work an actuary does;</a:t>
            </a:r>
          </a:p>
          <a:p>
            <a:pPr marL="0" indent="0" eaLnBrk="1" hangingPunct="1">
              <a:spcBef>
                <a:spcPct val="0"/>
              </a:spcBef>
              <a:spcAft>
                <a:spcPts val="1200"/>
              </a:spcAft>
              <a:buClr>
                <a:srgbClr val="559372"/>
              </a:buClr>
            </a:pPr>
            <a:r>
              <a:rPr lang="en-US" altLang="en-US" sz="2400" dirty="0" smtClean="0"/>
              <a:t>expands an actuary’s knowledge of practice in related disciplines that bear directly on an actuary’s work; or</a:t>
            </a:r>
          </a:p>
          <a:p>
            <a:pPr marL="0" indent="0" eaLnBrk="1" hangingPunct="1">
              <a:spcBef>
                <a:spcPct val="0"/>
              </a:spcBef>
              <a:spcAft>
                <a:spcPts val="1200"/>
              </a:spcAft>
              <a:buClr>
                <a:srgbClr val="559372"/>
              </a:buClr>
            </a:pPr>
            <a:r>
              <a:rPr lang="en-US" altLang="en-US" sz="2400" dirty="0" smtClean="0"/>
              <a:t>facilitates an actuary’s entry into a new area of practice.</a:t>
            </a:r>
          </a:p>
          <a:p>
            <a:pPr marL="0" indent="0">
              <a:buFont typeface="Wingdings" panose="05000000000000000000" pitchFamily="2" charset="2"/>
              <a:buNone/>
            </a:pPr>
            <a:endParaRPr lang="en-US" altLang="en-US" dirty="0" smtClean="0"/>
          </a:p>
        </p:txBody>
      </p:sp>
    </p:spTree>
    <p:extLst>
      <p:ext uri="{BB962C8B-B14F-4D97-AF65-F5344CB8AC3E}">
        <p14:creationId xmlns:p14="http://schemas.microsoft.com/office/powerpoint/2010/main" val="40494219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3200" dirty="0" smtClean="0"/>
              <a:t>USQS: Section 3</a:t>
            </a:r>
            <a:br>
              <a:rPr lang="en-US" altLang="en-US" sz="3200" dirty="0" smtClean="0"/>
            </a:br>
            <a:r>
              <a:rPr lang="en-US" altLang="en-US" sz="3200" dirty="0" smtClean="0"/>
              <a:t>Specific Qualification Standards</a:t>
            </a:r>
          </a:p>
        </p:txBody>
      </p:sp>
      <p:sp>
        <p:nvSpPr>
          <p:cNvPr id="21507" name="Content Placeholder 2"/>
          <p:cNvSpPr>
            <a:spLocks noGrp="1"/>
          </p:cNvSpPr>
          <p:nvPr>
            <p:ph idx="1"/>
          </p:nvPr>
        </p:nvSpPr>
        <p:spPr>
          <a:xfrm>
            <a:off x="381000" y="1215026"/>
            <a:ext cx="8382000" cy="4911138"/>
          </a:xfrm>
        </p:spPr>
        <p:txBody>
          <a:bodyPr/>
          <a:lstStyle/>
          <a:p>
            <a:pPr eaLnBrk="1" hangingPunct="1">
              <a:lnSpc>
                <a:spcPct val="80000"/>
              </a:lnSpc>
            </a:pPr>
            <a:r>
              <a:rPr lang="en-US" altLang="en-US" sz="3200" dirty="0" smtClean="0"/>
              <a:t>Apply to actuaries who issue the following SAOs:</a:t>
            </a:r>
          </a:p>
          <a:p>
            <a:pPr lvl="1" eaLnBrk="1" hangingPunct="1">
              <a:lnSpc>
                <a:spcPct val="80000"/>
              </a:lnSpc>
            </a:pPr>
            <a:r>
              <a:rPr lang="en-US" altLang="en-US" dirty="0" smtClean="0"/>
              <a:t>NAIC Life and A&amp;H Annual Statement</a:t>
            </a:r>
          </a:p>
          <a:p>
            <a:pPr lvl="1" eaLnBrk="1" hangingPunct="1">
              <a:lnSpc>
                <a:spcPct val="80000"/>
              </a:lnSpc>
            </a:pPr>
            <a:r>
              <a:rPr lang="en-US" altLang="en-US" dirty="0" smtClean="0"/>
              <a:t>NAIC Property and Casualty Annual Statement</a:t>
            </a:r>
          </a:p>
          <a:p>
            <a:pPr lvl="1" eaLnBrk="1" hangingPunct="1">
              <a:lnSpc>
                <a:spcPct val="80000"/>
              </a:lnSpc>
            </a:pPr>
            <a:r>
              <a:rPr lang="en-US" altLang="en-US" dirty="0" smtClean="0"/>
              <a:t>NAIC Health Annual Statement</a:t>
            </a:r>
          </a:p>
          <a:p>
            <a:r>
              <a:rPr lang="en-US" altLang="en-US" dirty="0" smtClean="0"/>
              <a:t>Specific Qualification Standards are developed when an actuary needs to possess </a:t>
            </a:r>
            <a:r>
              <a:rPr lang="en-US" altLang="en-US" i="1" dirty="0" smtClean="0"/>
              <a:t>specific </a:t>
            </a:r>
            <a:r>
              <a:rPr lang="en-US" altLang="en-US" dirty="0" smtClean="0"/>
              <a:t>qualifications beyond those required to satisfy the “General Qualification Standard.”</a:t>
            </a:r>
          </a:p>
          <a:p>
            <a:r>
              <a:rPr lang="en-US" altLang="en-US" dirty="0" smtClean="0"/>
              <a:t>Apply only to the types of SAOs for which they</a:t>
            </a:r>
            <a:br>
              <a:rPr lang="en-US" altLang="en-US" dirty="0" smtClean="0"/>
            </a:br>
            <a:r>
              <a:rPr lang="en-US" altLang="en-US" dirty="0" smtClean="0"/>
              <a:t>have been adopted.</a:t>
            </a:r>
          </a:p>
        </p:txBody>
      </p:sp>
    </p:spTree>
    <p:extLst>
      <p:ext uri="{BB962C8B-B14F-4D97-AF65-F5344CB8AC3E}">
        <p14:creationId xmlns:p14="http://schemas.microsoft.com/office/powerpoint/2010/main" val="18301321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USQS: Section 3</a:t>
            </a:r>
            <a:br>
              <a:rPr lang="en-US" sz="3200" dirty="0" smtClean="0"/>
            </a:br>
            <a:r>
              <a:rPr lang="en-US" sz="3200" dirty="0" smtClean="0"/>
              <a:t>Specific Qualification Standards</a:t>
            </a:r>
            <a:endParaRPr lang="en-US" sz="3200" dirty="0"/>
          </a:p>
        </p:txBody>
      </p:sp>
      <p:sp>
        <p:nvSpPr>
          <p:cNvPr id="3" name="Content Placeholder 2"/>
          <p:cNvSpPr>
            <a:spLocks noGrp="1"/>
          </p:cNvSpPr>
          <p:nvPr>
            <p:ph idx="1"/>
          </p:nvPr>
        </p:nvSpPr>
        <p:spPr/>
        <p:txBody>
          <a:bodyPr/>
          <a:lstStyle/>
          <a:p>
            <a:r>
              <a:rPr lang="en-US" dirty="0" smtClean="0"/>
              <a:t>To issue an SAO subject to the Specific Qualification Standards, an actuary must successfully complete examinations on the topics listed in section 3 (or obtain the knowledge through alternative education).</a:t>
            </a:r>
          </a:p>
          <a:p>
            <a:r>
              <a:rPr lang="en-US" dirty="0"/>
              <a:t>Experience </a:t>
            </a:r>
            <a:r>
              <a:rPr lang="en-US" dirty="0" smtClean="0"/>
              <a:t>Requirement: Three </a:t>
            </a:r>
            <a:r>
              <a:rPr lang="en-US" dirty="0"/>
              <a:t>years of responsible experience relevant to the subject of the SAO </a:t>
            </a:r>
            <a:r>
              <a:rPr lang="en-US" i="1" dirty="0"/>
              <a:t>under the review of</a:t>
            </a:r>
            <a:r>
              <a:rPr lang="en-US" dirty="0"/>
              <a:t> </a:t>
            </a:r>
            <a:r>
              <a:rPr lang="en-US" dirty="0" smtClean="0"/>
              <a:t>an actuary </a:t>
            </a:r>
            <a:r>
              <a:rPr lang="en-US" dirty="0"/>
              <a:t>who was </a:t>
            </a:r>
            <a:r>
              <a:rPr lang="en-US" dirty="0" smtClean="0"/>
              <a:t>qualified </a:t>
            </a:r>
            <a:r>
              <a:rPr lang="en-US" dirty="0"/>
              <a:t>to issue the specific SAO at the time of the review.</a:t>
            </a:r>
          </a:p>
          <a:p>
            <a:r>
              <a:rPr lang="en-US" dirty="0" smtClean="0"/>
              <a:t>CE Requirement: 15 </a:t>
            </a:r>
            <a:r>
              <a:rPr lang="en-US" dirty="0"/>
              <a:t>hours of the 30 must be directly relevant to the </a:t>
            </a:r>
            <a:r>
              <a:rPr lang="en-US" dirty="0" smtClean="0"/>
              <a:t>listed topics.</a:t>
            </a:r>
            <a:endParaRPr lang="en-US" dirty="0"/>
          </a:p>
          <a:p>
            <a:pPr marL="0" indent="0">
              <a:buNone/>
            </a:pPr>
            <a:endParaRPr lang="en-US" dirty="0"/>
          </a:p>
        </p:txBody>
      </p:sp>
    </p:spTree>
    <p:extLst>
      <p:ext uri="{BB962C8B-B14F-4D97-AF65-F5344CB8AC3E}">
        <p14:creationId xmlns:p14="http://schemas.microsoft.com/office/powerpoint/2010/main" val="4372624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Look in the Mirror </a:t>
            </a:r>
            <a:r>
              <a:rPr lang="en-US" altLang="en-US" dirty="0" smtClean="0"/>
              <a:t>Test</a:t>
            </a:r>
            <a:endParaRPr lang="en-US" dirty="0"/>
          </a:p>
        </p:txBody>
      </p:sp>
      <p:sp>
        <p:nvSpPr>
          <p:cNvPr id="3" name="Content Placeholder 2"/>
          <p:cNvSpPr>
            <a:spLocks noGrp="1"/>
          </p:cNvSpPr>
          <p:nvPr>
            <p:ph idx="1"/>
          </p:nvPr>
        </p:nvSpPr>
        <p:spPr/>
        <p:txBody>
          <a:bodyPr/>
          <a:lstStyle/>
          <a:p>
            <a:r>
              <a:rPr lang="en-US" altLang="en-US" dirty="0" smtClean="0"/>
              <a:t>Not a purely subjective test. </a:t>
            </a:r>
          </a:p>
          <a:p>
            <a:r>
              <a:rPr lang="en-US" altLang="en-US" dirty="0" smtClean="0"/>
              <a:t>Requires </a:t>
            </a:r>
            <a:r>
              <a:rPr lang="en-US" altLang="en-US" dirty="0"/>
              <a:t>you to objectively examine your professional qualifications (basic and continuing education and experience) and make a reasoned judgment about whether you can fulfill </a:t>
            </a:r>
            <a:r>
              <a:rPr lang="en-US" altLang="en-US" dirty="0" smtClean="0"/>
              <a:t>the requirements of the USQS and your </a:t>
            </a:r>
            <a:r>
              <a:rPr lang="en-US" altLang="en-US" dirty="0"/>
              <a:t>obligations under the </a:t>
            </a:r>
            <a:r>
              <a:rPr lang="en-US" altLang="en-US" dirty="0" smtClean="0"/>
              <a:t>Code:</a:t>
            </a:r>
          </a:p>
          <a:p>
            <a:pPr lvl="1"/>
            <a:r>
              <a:rPr lang="en-US" altLang="en-US" sz="2000" dirty="0" smtClean="0"/>
              <a:t>The bar under Precept 2, Annotation 2-2 is very high:  “The absence of applicable qualification standards for a particular type of assignment . . . does not relieve the Actuary of the responsibility to perform such Actuarial Services only when qualified to do so . . . .”</a:t>
            </a:r>
          </a:p>
          <a:p>
            <a:pPr lvl="1"/>
            <a:r>
              <a:rPr lang="en-US" altLang="en-US" sz="2000" dirty="0" smtClean="0"/>
              <a:t>Professionalism </a:t>
            </a:r>
            <a:r>
              <a:rPr lang="en-US" altLang="en-US" sz="2000" dirty="0"/>
              <a:t>Counts article in March 2016</a:t>
            </a:r>
          </a:p>
          <a:p>
            <a:pPr marL="914400" lvl="2" indent="0">
              <a:buNone/>
            </a:pPr>
            <a:endParaRPr lang="en-US" altLang="en-US" dirty="0"/>
          </a:p>
          <a:p>
            <a:endParaRPr lang="en-US" dirty="0"/>
          </a:p>
        </p:txBody>
      </p:sp>
    </p:spTree>
    <p:extLst>
      <p:ext uri="{BB962C8B-B14F-4D97-AF65-F5344CB8AC3E}">
        <p14:creationId xmlns:p14="http://schemas.microsoft.com/office/powerpoint/2010/main" val="3468759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p:txBody>
          <a:bodyPr/>
          <a:lstStyle/>
          <a:p>
            <a:pPr marL="342900" lvl="1" indent="-342900">
              <a:spcBef>
                <a:spcPct val="40000"/>
              </a:spcBef>
              <a:buClr>
                <a:srgbClr val="D79205"/>
              </a:buClr>
            </a:pPr>
            <a:r>
              <a:rPr lang="en-US" altLang="en-US" dirty="0" smtClean="0">
                <a:solidFill>
                  <a:srgbClr val="014E1D"/>
                </a:solidFill>
                <a:cs typeface="ＭＳ Ｐゴシック" charset="0"/>
              </a:rPr>
              <a:t>Long-Term Care </a:t>
            </a:r>
            <a:r>
              <a:rPr lang="en-US" altLang="en-US" sz="2000" dirty="0" smtClean="0">
                <a:solidFill>
                  <a:srgbClr val="014E1D"/>
                </a:solidFill>
                <a:cs typeface="ＭＳ Ｐゴシック" charset="0"/>
              </a:rPr>
              <a:t>(section 2.3.2)</a:t>
            </a:r>
          </a:p>
          <a:p>
            <a:pPr marL="742950" lvl="2" indent="-342900">
              <a:spcBef>
                <a:spcPct val="40000"/>
              </a:spcBef>
              <a:buClr>
                <a:srgbClr val="D79205"/>
              </a:buClr>
            </a:pPr>
            <a:r>
              <a:rPr lang="en-US" altLang="en-US" dirty="0" smtClean="0">
                <a:solidFill>
                  <a:srgbClr val="014E1D"/>
                </a:solidFill>
                <a:cs typeface="ＭＳ Ｐゴシック" charset="0"/>
              </a:rPr>
              <a:t>Blend of life and health elements</a:t>
            </a:r>
          </a:p>
          <a:p>
            <a:pPr marL="742950" lvl="2" indent="-342900">
              <a:spcBef>
                <a:spcPct val="40000"/>
              </a:spcBef>
              <a:buClr>
                <a:srgbClr val="D79205"/>
              </a:buClr>
            </a:pPr>
            <a:r>
              <a:rPr lang="en-US" altLang="en-US" dirty="0" smtClean="0">
                <a:solidFill>
                  <a:srgbClr val="014E1D"/>
                </a:solidFill>
                <a:cs typeface="ＭＳ Ｐゴシック" charset="0"/>
              </a:rPr>
              <a:t>Qualified if qualified in either life or health</a:t>
            </a:r>
          </a:p>
          <a:p>
            <a:pPr marL="742950" lvl="2" indent="-342900">
              <a:spcBef>
                <a:spcPct val="40000"/>
              </a:spcBef>
              <a:buClr>
                <a:srgbClr val="D79205"/>
              </a:buClr>
            </a:pPr>
            <a:r>
              <a:rPr lang="en-US" altLang="en-US" dirty="0" smtClean="0">
                <a:solidFill>
                  <a:srgbClr val="014E1D"/>
                </a:solidFill>
                <a:cs typeface="ＭＳ Ｐゴシック" charset="0"/>
              </a:rPr>
              <a:t>CE should include all areas of practice relevant to SAO</a:t>
            </a:r>
          </a:p>
          <a:p>
            <a:pPr marL="742950" lvl="2" indent="-342900">
              <a:spcBef>
                <a:spcPct val="40000"/>
              </a:spcBef>
              <a:buClr>
                <a:srgbClr val="D79205"/>
              </a:buClr>
            </a:pPr>
            <a:r>
              <a:rPr lang="en-US" altLang="en-US" dirty="0" smtClean="0">
                <a:solidFill>
                  <a:srgbClr val="014E1D"/>
                </a:solidFill>
                <a:cs typeface="ＭＳ Ｐゴシック" charset="0"/>
              </a:rPr>
              <a:t>Prudent to work with actuary qualified in complementary area</a:t>
            </a:r>
          </a:p>
          <a:p>
            <a:pPr marL="342900" lvl="1" indent="-342900">
              <a:spcBef>
                <a:spcPct val="40000"/>
              </a:spcBef>
              <a:buClr>
                <a:srgbClr val="D79205"/>
              </a:buClr>
            </a:pPr>
            <a:r>
              <a:rPr lang="en-US" altLang="en-US" dirty="0" smtClean="0">
                <a:solidFill>
                  <a:srgbClr val="014E1D"/>
                </a:solidFill>
                <a:cs typeface="ＭＳ Ｐゴシック" charset="0"/>
              </a:rPr>
              <a:t>Changing </a:t>
            </a:r>
            <a:r>
              <a:rPr lang="en-US" altLang="en-US" dirty="0">
                <a:solidFill>
                  <a:srgbClr val="014E1D"/>
                </a:solidFill>
                <a:cs typeface="ＭＳ Ｐゴシック" charset="0"/>
              </a:rPr>
              <a:t>practice </a:t>
            </a:r>
            <a:r>
              <a:rPr lang="en-US" altLang="en-US" dirty="0" smtClean="0">
                <a:solidFill>
                  <a:srgbClr val="014E1D"/>
                </a:solidFill>
                <a:cs typeface="ＭＳ Ｐゴシック" charset="0"/>
              </a:rPr>
              <a:t>area </a:t>
            </a:r>
            <a:r>
              <a:rPr lang="en-US" altLang="en-US" sz="2000" dirty="0" smtClean="0">
                <a:solidFill>
                  <a:srgbClr val="014E1D"/>
                </a:solidFill>
                <a:cs typeface="ＭＳ Ｐゴシック" charset="0"/>
              </a:rPr>
              <a:t>(section 4.1)</a:t>
            </a:r>
          </a:p>
          <a:p>
            <a:pPr marL="742950" lvl="2" indent="-342900">
              <a:spcBef>
                <a:spcPct val="40000"/>
              </a:spcBef>
              <a:buClr>
                <a:srgbClr val="D79205"/>
              </a:buClr>
            </a:pPr>
            <a:r>
              <a:rPr lang="en-US" altLang="en-US" dirty="0" smtClean="0">
                <a:solidFill>
                  <a:srgbClr val="014E1D"/>
                </a:solidFill>
                <a:cs typeface="ＭＳ Ｐゴシック" charset="0"/>
              </a:rPr>
              <a:t>Must satisfy basic education and experience requirement</a:t>
            </a:r>
          </a:p>
          <a:p>
            <a:pPr marL="742950" lvl="2" indent="-342900">
              <a:spcBef>
                <a:spcPct val="40000"/>
              </a:spcBef>
              <a:buClr>
                <a:srgbClr val="D79205"/>
              </a:buClr>
            </a:pPr>
            <a:r>
              <a:rPr lang="en-US" altLang="en-US" dirty="0" smtClean="0">
                <a:solidFill>
                  <a:srgbClr val="014E1D"/>
                </a:solidFill>
                <a:cs typeface="ＭＳ Ｐゴシック" charset="0"/>
              </a:rPr>
              <a:t>Not required to take exams, but may do so</a:t>
            </a:r>
            <a:endParaRPr lang="en-US" altLang="en-US" dirty="0">
              <a:solidFill>
                <a:srgbClr val="014E1D"/>
              </a:solidFill>
              <a:cs typeface="ＭＳ Ｐゴシック" charset="0"/>
            </a:endParaRPr>
          </a:p>
          <a:p>
            <a:pPr marL="342900" lvl="1" indent="-342900">
              <a:spcBef>
                <a:spcPct val="40000"/>
              </a:spcBef>
              <a:buClr>
                <a:srgbClr val="D79205"/>
              </a:buClr>
            </a:pPr>
            <a:r>
              <a:rPr lang="en-US" altLang="en-US" dirty="0">
                <a:solidFill>
                  <a:srgbClr val="014E1D"/>
                </a:solidFill>
                <a:cs typeface="ＭＳ Ｐゴシック" charset="0"/>
              </a:rPr>
              <a:t>Specific Qualifications Experience </a:t>
            </a:r>
            <a:r>
              <a:rPr lang="en-US" altLang="en-US" sz="2000" dirty="0" smtClean="0">
                <a:solidFill>
                  <a:srgbClr val="014E1D"/>
                </a:solidFill>
                <a:cs typeface="ＭＳ Ｐゴシック" charset="0"/>
              </a:rPr>
              <a:t>(section 3.2)</a:t>
            </a:r>
          </a:p>
          <a:p>
            <a:pPr marL="742950" lvl="2" indent="-342900">
              <a:spcBef>
                <a:spcPct val="40000"/>
              </a:spcBef>
              <a:buClr>
                <a:srgbClr val="D79205"/>
              </a:buClr>
            </a:pPr>
            <a:r>
              <a:rPr lang="en-US" altLang="en-US" dirty="0" smtClean="0">
                <a:solidFill>
                  <a:srgbClr val="014E1D"/>
                </a:solidFill>
                <a:cs typeface="ＭＳ Ｐゴシック" charset="0"/>
              </a:rPr>
              <a:t>Reviewing actuary must have been qualified to issue the </a:t>
            </a:r>
            <a:r>
              <a:rPr lang="en-US" altLang="en-US" smtClean="0">
                <a:solidFill>
                  <a:srgbClr val="014E1D"/>
                </a:solidFill>
                <a:cs typeface="ＭＳ Ｐゴシック" charset="0"/>
              </a:rPr>
              <a:t>relevant </a:t>
            </a:r>
            <a:br>
              <a:rPr lang="en-US" altLang="en-US" smtClean="0">
                <a:solidFill>
                  <a:srgbClr val="014E1D"/>
                </a:solidFill>
                <a:cs typeface="ＭＳ Ｐゴシック" charset="0"/>
              </a:rPr>
            </a:br>
            <a:r>
              <a:rPr lang="en-US" altLang="en-US" smtClean="0">
                <a:solidFill>
                  <a:srgbClr val="014E1D"/>
                </a:solidFill>
                <a:cs typeface="ＭＳ Ｐゴシック" charset="0"/>
              </a:rPr>
              <a:t>SAO </a:t>
            </a:r>
            <a:r>
              <a:rPr lang="en-US" altLang="en-US" dirty="0" smtClean="0">
                <a:solidFill>
                  <a:srgbClr val="014E1D"/>
                </a:solidFill>
                <a:cs typeface="ＭＳ Ｐゴシック" charset="0"/>
              </a:rPr>
              <a:t>at the time of review</a:t>
            </a:r>
            <a:endParaRPr lang="en-US" altLang="en-US" dirty="0">
              <a:solidFill>
                <a:srgbClr val="014E1D"/>
              </a:solidFill>
              <a:cs typeface="ＭＳ Ｐゴシック" charset="0"/>
            </a:endParaRPr>
          </a:p>
        </p:txBody>
      </p:sp>
      <p:sp>
        <p:nvSpPr>
          <p:cNvPr id="4" name="Title 1"/>
          <p:cNvSpPr>
            <a:spLocks noGrp="1"/>
          </p:cNvSpPr>
          <p:nvPr>
            <p:ph type="title"/>
          </p:nvPr>
        </p:nvSpPr>
        <p:spPr>
          <a:xfrm>
            <a:off x="304363" y="0"/>
            <a:ext cx="8513847" cy="1066800"/>
          </a:xfrm>
        </p:spPr>
        <p:txBody>
          <a:bodyPr/>
          <a:lstStyle/>
          <a:p>
            <a:r>
              <a:rPr lang="en-US" altLang="en-US" sz="4000" dirty="0" smtClean="0"/>
              <a:t>New USQS FAQs 2016</a:t>
            </a:r>
          </a:p>
        </p:txBody>
      </p:sp>
    </p:spTree>
    <p:extLst>
      <p:ext uri="{BB962C8B-B14F-4D97-AF65-F5344CB8AC3E}">
        <p14:creationId xmlns:p14="http://schemas.microsoft.com/office/powerpoint/2010/main" val="42203509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Qualifications Highlights </a:t>
            </a:r>
            <a:endParaRPr lang="en-US" dirty="0"/>
          </a:p>
        </p:txBody>
      </p:sp>
      <p:sp>
        <p:nvSpPr>
          <p:cNvPr id="3" name="Content Placeholder 2"/>
          <p:cNvSpPr>
            <a:spLocks noGrp="1"/>
          </p:cNvSpPr>
          <p:nvPr>
            <p:ph idx="1"/>
          </p:nvPr>
        </p:nvSpPr>
        <p:spPr/>
        <p:txBody>
          <a:bodyPr/>
          <a:lstStyle/>
          <a:p>
            <a:r>
              <a:rPr lang="en-US" altLang="en-US" sz="2400" dirty="0" smtClean="0"/>
              <a:t>Professionalism and the US Qualifications Standards:</a:t>
            </a:r>
          </a:p>
          <a:p>
            <a:pPr lvl="1"/>
            <a:r>
              <a:rPr lang="en-US" altLang="en-US" dirty="0" smtClean="0"/>
              <a:t>March </a:t>
            </a:r>
            <a:r>
              <a:rPr lang="en-US" altLang="en-US" dirty="0"/>
              <a:t>17, </a:t>
            </a:r>
            <a:r>
              <a:rPr lang="en-US" altLang="en-US" dirty="0" smtClean="0"/>
              <a:t>2016 webinar on USQS FAQs; available to Academy members on our website</a:t>
            </a:r>
          </a:p>
          <a:p>
            <a:pPr marL="0" indent="0">
              <a:buNone/>
            </a:pPr>
            <a:endParaRPr lang="en-US" dirty="0" smtClean="0"/>
          </a:p>
          <a:p>
            <a:r>
              <a:rPr lang="en-US" altLang="en-US" sz="2400" dirty="0"/>
              <a:t>Life and Health Qualifications Seminar</a:t>
            </a:r>
          </a:p>
          <a:p>
            <a:pPr lvl="1"/>
            <a:r>
              <a:rPr lang="en-US" altLang="en-US" dirty="0"/>
              <a:t>November 13-17, </a:t>
            </a:r>
            <a:r>
              <a:rPr lang="en-US" altLang="en-US" dirty="0" smtClean="0"/>
              <a:t>2016</a:t>
            </a:r>
            <a:endParaRPr lang="en-US" dirty="0" smtClean="0"/>
          </a:p>
        </p:txBody>
      </p:sp>
    </p:spTree>
    <p:extLst>
      <p:ext uri="{BB962C8B-B14F-4D97-AF65-F5344CB8AC3E}">
        <p14:creationId xmlns:p14="http://schemas.microsoft.com/office/powerpoint/2010/main" val="1904082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381000" y="1127125"/>
            <a:ext cx="8382000" cy="4999038"/>
          </a:xfrm>
        </p:spPr>
        <p:txBody>
          <a:bodyPr/>
          <a:lstStyle/>
          <a:p>
            <a:pPr marL="914400" lvl="1" indent="-457200" eaLnBrk="1" hangingPunct="1"/>
            <a:r>
              <a:rPr lang="en-US" altLang="en-US" sz="3200" dirty="0" smtClean="0"/>
              <a:t>Made available to Academy members in January 2016 at </a:t>
            </a:r>
            <a:r>
              <a:rPr lang="en-US" altLang="en-US" sz="3200" u="sng" dirty="0" smtClean="0"/>
              <a:t>attest.actuary.org</a:t>
            </a:r>
          </a:p>
          <a:p>
            <a:pPr marL="914400" lvl="1" indent="-457200" eaLnBrk="1" hangingPunct="1"/>
            <a:r>
              <a:rPr lang="en-US" altLang="en-US" sz="3200" dirty="0" smtClean="0"/>
              <a:t>Specific and General Qualifications tracks</a:t>
            </a:r>
          </a:p>
          <a:p>
            <a:pPr marL="914400" lvl="1" indent="-457200" eaLnBrk="1" hangingPunct="1"/>
            <a:r>
              <a:rPr lang="en-US" altLang="en-US" sz="3200" dirty="0" smtClean="0"/>
              <a:t>Printable attestation</a:t>
            </a:r>
          </a:p>
          <a:p>
            <a:pPr marL="914400" lvl="1" indent="-457200" eaLnBrk="1" hangingPunct="1"/>
            <a:r>
              <a:rPr lang="en-US" altLang="en-US" sz="3200" dirty="0" smtClean="0"/>
              <a:t>Can complete multiple attestations for multiple SAOs</a:t>
            </a:r>
          </a:p>
          <a:p>
            <a:pPr marL="914400" lvl="1" indent="-457200" eaLnBrk="1" hangingPunct="1"/>
            <a:r>
              <a:rPr lang="en-US" altLang="en-US" sz="3200" dirty="0" smtClean="0"/>
              <a:t>Can download complete attestation package (form and attachments)</a:t>
            </a:r>
          </a:p>
        </p:txBody>
      </p:sp>
      <p:sp>
        <p:nvSpPr>
          <p:cNvPr id="15363" name="Title 1"/>
          <p:cNvSpPr>
            <a:spLocks noGrp="1"/>
          </p:cNvSpPr>
          <p:nvPr>
            <p:ph type="title"/>
          </p:nvPr>
        </p:nvSpPr>
        <p:spPr/>
        <p:txBody>
          <a:bodyPr/>
          <a:lstStyle/>
          <a:p>
            <a:r>
              <a:rPr lang="en-US" altLang="en-US" sz="4000" dirty="0" smtClean="0"/>
              <a:t>Helpful Tool: Attestation Form</a:t>
            </a:r>
          </a:p>
        </p:txBody>
      </p:sp>
    </p:spTree>
    <p:extLst>
      <p:ext uri="{BB962C8B-B14F-4D97-AF65-F5344CB8AC3E}">
        <p14:creationId xmlns:p14="http://schemas.microsoft.com/office/powerpoint/2010/main" val="5114481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pPr marL="0" indent="0">
              <a:buNone/>
            </a:pPr>
            <a:r>
              <a:rPr lang="en-US" altLang="en-US" sz="6000" dirty="0"/>
              <a:t>Actuarial Standards of Practice</a:t>
            </a:r>
          </a:p>
          <a:p>
            <a:endParaRPr lang="en-US" dirty="0"/>
          </a:p>
        </p:txBody>
      </p:sp>
      <p:pic>
        <p:nvPicPr>
          <p:cNvPr id="5" name="Content Placeholder 4"/>
          <p:cNvPicPr>
            <a:picLocks noGrp="1" noChangeAspect="1"/>
          </p:cNvPicPr>
          <p:nvPr>
            <p:ph sz="half" idx="2"/>
          </p:nvPr>
        </p:nvPicPr>
        <p:blipFill>
          <a:blip r:embed="rId2" cstate="screen">
            <a:extLst>
              <a:ext uri="{28A0092B-C50C-407E-A947-70E740481C1C}">
                <a14:useLocalDpi xmlns:a14="http://schemas.microsoft.com/office/drawing/2010/main" val="0"/>
              </a:ext>
            </a:extLst>
          </a:blip>
          <a:stretch>
            <a:fillRect/>
          </a:stretch>
        </p:blipFill>
        <p:spPr>
          <a:xfrm>
            <a:off x="4771040" y="1687897"/>
            <a:ext cx="3886200" cy="3397084"/>
          </a:xfrm>
        </p:spPr>
      </p:pic>
    </p:spTree>
    <p:extLst>
      <p:ext uri="{BB962C8B-B14F-4D97-AF65-F5344CB8AC3E}">
        <p14:creationId xmlns:p14="http://schemas.microsoft.com/office/powerpoint/2010/main" val="3432271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of Today’s Presentation</a:t>
            </a:r>
            <a:endParaRPr lang="en-US" dirty="0"/>
          </a:p>
        </p:txBody>
      </p:sp>
      <p:sp>
        <p:nvSpPr>
          <p:cNvPr id="3" name="Content Placeholder 2"/>
          <p:cNvSpPr>
            <a:spLocks noGrp="1"/>
          </p:cNvSpPr>
          <p:nvPr>
            <p:ph idx="1"/>
          </p:nvPr>
        </p:nvSpPr>
        <p:spPr/>
        <p:txBody>
          <a:bodyPr/>
          <a:lstStyle/>
          <a:p>
            <a:r>
              <a:rPr lang="en-US" sz="3200" dirty="0" smtClean="0"/>
              <a:t>Review the basic structures and key elements of U.S. actuarial professionalism.</a:t>
            </a:r>
          </a:p>
          <a:p>
            <a:r>
              <a:rPr lang="en-US" sz="3200" dirty="0" smtClean="0"/>
              <a:t>Discuss developments in actuarial professionalism in 2016.</a:t>
            </a:r>
          </a:p>
          <a:p>
            <a:r>
              <a:rPr lang="en-US" sz="3200" dirty="0" smtClean="0"/>
              <a:t>Identify tools and resources that are available to help actuaries keep up to date on professionalism.</a:t>
            </a:r>
          </a:p>
          <a:p>
            <a:pPr marL="0" indent="0">
              <a:buNone/>
            </a:pPr>
            <a:r>
              <a:rPr lang="en-US" dirty="0" smtClean="0"/>
              <a:t> </a:t>
            </a:r>
            <a:endParaRPr lang="en-US" dirty="0"/>
          </a:p>
        </p:txBody>
      </p:sp>
    </p:spTree>
    <p:extLst>
      <p:ext uri="{BB962C8B-B14F-4D97-AF65-F5344CB8AC3E}">
        <p14:creationId xmlns:p14="http://schemas.microsoft.com/office/powerpoint/2010/main" val="1923807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smtClean="0"/>
              <a:t>Structure of the ASB</a:t>
            </a:r>
          </a:p>
        </p:txBody>
      </p:sp>
      <p:sp>
        <p:nvSpPr>
          <p:cNvPr id="3" name="Content Placeholder 2"/>
          <p:cNvSpPr>
            <a:spLocks noGrp="1"/>
          </p:cNvSpPr>
          <p:nvPr>
            <p:ph idx="1"/>
          </p:nvPr>
        </p:nvSpPr>
        <p:spPr/>
        <p:txBody>
          <a:bodyPr/>
          <a:lstStyle/>
          <a:p>
            <a:pPr>
              <a:defRPr/>
            </a:pPr>
            <a:r>
              <a:rPr lang="en-US" altLang="en-US" sz="2400" dirty="0"/>
              <a:t>The ASB has 9 members who are broadly representative of all areas of actuarial </a:t>
            </a:r>
            <a:r>
              <a:rPr lang="en-US" altLang="en-US" sz="2400" dirty="0" smtClean="0"/>
              <a:t>practice.  </a:t>
            </a:r>
            <a:endParaRPr lang="en-US" altLang="en-US" sz="2400" dirty="0"/>
          </a:p>
          <a:p>
            <a:pPr>
              <a:defRPr/>
            </a:pPr>
            <a:r>
              <a:rPr lang="en-US" sz="2400" spc="-10" dirty="0" smtClean="0"/>
              <a:t>Under </a:t>
            </a:r>
            <a:r>
              <a:rPr lang="en-US" sz="2400" spc="-10" dirty="0"/>
              <a:t>Academy </a:t>
            </a:r>
            <a:r>
              <a:rPr lang="en-US" sz="2400" spc="-10" dirty="0" smtClean="0"/>
              <a:t>Bylaws, the </a:t>
            </a:r>
            <a:r>
              <a:rPr lang="en-US" sz="2400" spc="-10" dirty="0"/>
              <a:t>members of the ASB </a:t>
            </a:r>
            <a:r>
              <a:rPr lang="en-US" sz="2400" b="1" i="1" spc="-10" dirty="0"/>
              <a:t>must</a:t>
            </a:r>
            <a:r>
              <a:rPr lang="en-US" sz="2400" spc="-10" dirty="0"/>
              <a:t> be broadly </a:t>
            </a:r>
            <a:r>
              <a:rPr lang="en-US" sz="2400" spc="-10" dirty="0" smtClean="0"/>
              <a:t>representative </a:t>
            </a:r>
            <a:r>
              <a:rPr lang="en-US" sz="2400" spc="-10" dirty="0"/>
              <a:t>of all areas of actuarial </a:t>
            </a:r>
            <a:r>
              <a:rPr lang="en-US" sz="2400" spc="-10" dirty="0" smtClean="0"/>
              <a:t>practice.</a:t>
            </a:r>
          </a:p>
          <a:p>
            <a:pPr>
              <a:defRPr/>
            </a:pPr>
            <a:r>
              <a:rPr lang="en-US" sz="2400" dirty="0" smtClean="0"/>
              <a:t>ASB </a:t>
            </a:r>
            <a:r>
              <a:rPr lang="en-US" sz="2400" dirty="0"/>
              <a:t>members play a </a:t>
            </a:r>
            <a:r>
              <a:rPr lang="en-US" sz="2400" dirty="0" smtClean="0"/>
              <a:t>standard-setting role, </a:t>
            </a:r>
            <a:r>
              <a:rPr lang="en-US" sz="2400" dirty="0"/>
              <a:t>not an advocacy role, and serve the profession rather than any individual interest </a:t>
            </a:r>
            <a:r>
              <a:rPr lang="en-US" sz="2400" dirty="0" smtClean="0"/>
              <a:t>groups or coalitions.</a:t>
            </a:r>
            <a:endParaRPr lang="en-US" sz="2400" dirty="0"/>
          </a:p>
          <a:p>
            <a:pPr marL="0" indent="0">
              <a:buFont typeface="Wingdings" pitchFamily="2" charset="2"/>
              <a:buNone/>
              <a:defRPr/>
            </a:pPr>
            <a:endParaRPr lang="en-US" sz="2500" dirty="0"/>
          </a:p>
        </p:txBody>
      </p:sp>
      <p:graphicFrame>
        <p:nvGraphicFramePr>
          <p:cNvPr id="4" name="Content Placeholder 4"/>
          <p:cNvGraphicFramePr>
            <a:graphicFrameLocks/>
          </p:cNvGraphicFramePr>
          <p:nvPr/>
        </p:nvGraphicFramePr>
        <p:xfrm>
          <a:off x="381000" y="4163562"/>
          <a:ext cx="8382000" cy="1612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46750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t>Standard-Setting Principles</a:t>
            </a:r>
          </a:p>
        </p:txBody>
      </p:sp>
      <p:sp>
        <p:nvSpPr>
          <p:cNvPr id="8195" name="Content Placeholder 2"/>
          <p:cNvSpPr>
            <a:spLocks noGrp="1"/>
          </p:cNvSpPr>
          <p:nvPr>
            <p:ph idx="1"/>
          </p:nvPr>
        </p:nvSpPr>
        <p:spPr/>
        <p:txBody>
          <a:bodyPr/>
          <a:lstStyle/>
          <a:p>
            <a:r>
              <a:rPr lang="en-US" altLang="en-US" sz="2400" dirty="0" smtClean="0"/>
              <a:t>Precept 3 of the Code requires Actuaries to comply with ASOPs </a:t>
            </a:r>
          </a:p>
          <a:p>
            <a:r>
              <a:rPr lang="en-US" altLang="en-US" sz="2400" dirty="0" smtClean="0"/>
              <a:t>ASOP 1:  ASOPs </a:t>
            </a:r>
            <a:r>
              <a:rPr lang="en-US" altLang="en-US" sz="2400" dirty="0"/>
              <a:t>identify what the actuary should consider, document, and disclose. </a:t>
            </a:r>
            <a:endParaRPr lang="en-US" altLang="en-US" sz="2400" dirty="0" smtClean="0"/>
          </a:p>
          <a:p>
            <a:pPr lvl="1"/>
            <a:r>
              <a:rPr lang="en-US" altLang="en-US" sz="2000" dirty="0" smtClean="0"/>
              <a:t>They </a:t>
            </a:r>
            <a:r>
              <a:rPr lang="en-US" altLang="en-US" sz="2000" dirty="0"/>
              <a:t>also provide a basic framework for other considerations, such as legal/regulatory requirements, professional requirements, evolving actuarial practice, and the actuary’s professional judgment. </a:t>
            </a:r>
            <a:endParaRPr lang="en-US" altLang="en-US" sz="2000" dirty="0" smtClean="0"/>
          </a:p>
          <a:p>
            <a:pPr lvl="1"/>
            <a:r>
              <a:rPr lang="en-US" altLang="en-US" sz="2000" dirty="0"/>
              <a:t>See </a:t>
            </a:r>
            <a:r>
              <a:rPr lang="en-US" altLang="en-US" sz="2000" dirty="0" smtClean="0"/>
              <a:t>July and August 2016 </a:t>
            </a:r>
            <a:r>
              <a:rPr lang="en-US" altLang="en-US" sz="2000" dirty="0"/>
              <a:t>Professionalism Counts articles on ASOP 1</a:t>
            </a:r>
          </a:p>
          <a:p>
            <a:r>
              <a:rPr lang="en-US" altLang="en-US" sz="2400" dirty="0" smtClean="0"/>
              <a:t>ASOPs provide guidance for appropriate practice, not merely codify current practice or best practice.</a:t>
            </a:r>
          </a:p>
          <a:p>
            <a:r>
              <a:rPr lang="en-US" altLang="en-US" sz="2400" dirty="0" smtClean="0"/>
              <a:t>ASOPs should apply as broadly as possible.</a:t>
            </a:r>
          </a:p>
          <a:p>
            <a:r>
              <a:rPr lang="en-US" altLang="en-US" sz="2400" dirty="0" smtClean="0"/>
              <a:t>Disclosure is a cornerstone of compliance with standards</a:t>
            </a:r>
            <a:r>
              <a:rPr lang="en-US" altLang="en-US" sz="2600" dirty="0" smtClean="0"/>
              <a:t>.</a:t>
            </a:r>
          </a:p>
          <a:p>
            <a:pPr marL="0" indent="0">
              <a:buNone/>
            </a:pPr>
            <a:endParaRPr lang="en-US" altLang="en-US" dirty="0" smtClean="0"/>
          </a:p>
        </p:txBody>
      </p:sp>
    </p:spTree>
    <p:extLst>
      <p:ext uri="{BB962C8B-B14F-4D97-AF65-F5344CB8AC3E}">
        <p14:creationId xmlns:p14="http://schemas.microsoft.com/office/powerpoint/2010/main" val="31724612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smtClean="0"/>
              <a:t>Developing ASOPs</a:t>
            </a:r>
          </a:p>
        </p:txBody>
      </p:sp>
      <p:graphicFrame>
        <p:nvGraphicFramePr>
          <p:cNvPr id="61443" name="Object 3"/>
          <p:cNvGraphicFramePr>
            <a:graphicFrameLocks noChangeAspect="1"/>
          </p:cNvGraphicFramePr>
          <p:nvPr>
            <p:extLst/>
          </p:nvPr>
        </p:nvGraphicFramePr>
        <p:xfrm>
          <a:off x="152399" y="0"/>
          <a:ext cx="8875551" cy="6858000"/>
        </p:xfrm>
        <a:graphic>
          <a:graphicData uri="http://schemas.openxmlformats.org/presentationml/2006/ole">
            <mc:AlternateContent xmlns:mc="http://schemas.openxmlformats.org/markup-compatibility/2006">
              <mc:Choice xmlns:v="urn:schemas-microsoft-com:vml" Requires="v">
                <p:oleObj spid="_x0000_s1063" name="Acrobat Document" r:id="rId4" imgW="7543800" imgH="5828995" progId="AcroExch.Document.11">
                  <p:embed/>
                </p:oleObj>
              </mc:Choice>
              <mc:Fallback>
                <p:oleObj name="Acrobat Document" r:id="rId4" imgW="7543800" imgH="5828995" progId="AcroExch.Document.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399" y="0"/>
                        <a:ext cx="8875551" cy="68580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2082257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smtClean="0"/>
              <a:t/>
            </a:r>
            <a:br>
              <a:rPr lang="en-US" altLang="en-US" sz="2800" dirty="0" smtClean="0"/>
            </a:br>
            <a:r>
              <a:rPr lang="en-US" altLang="en-US" sz="2800" dirty="0" smtClean="0"/>
              <a:t>Overview </a:t>
            </a:r>
            <a:r>
              <a:rPr lang="en-US" altLang="en-US" sz="2800" dirty="0"/>
              <a:t>of Cross-Practice Standards</a:t>
            </a:r>
            <a:br>
              <a:rPr lang="en-US" altLang="en-US" sz="2800" dirty="0"/>
            </a:br>
            <a:r>
              <a:rPr lang="en-US" altLang="en-US" sz="2800" dirty="0" smtClean="0"/>
              <a:t>Professionalism Webinar October 2016</a:t>
            </a:r>
            <a:r>
              <a:rPr lang="en-US" altLang="en-US" sz="2800" dirty="0"/>
              <a:t/>
            </a:r>
            <a:br>
              <a:rPr lang="en-US" altLang="en-US" sz="2800" dirty="0"/>
            </a:br>
            <a:endParaRPr lang="en-US" sz="2800" dirty="0"/>
          </a:p>
        </p:txBody>
      </p:sp>
      <p:sp>
        <p:nvSpPr>
          <p:cNvPr id="3" name="Content Placeholder 2"/>
          <p:cNvSpPr>
            <a:spLocks noGrp="1"/>
          </p:cNvSpPr>
          <p:nvPr>
            <p:ph idx="1"/>
          </p:nvPr>
        </p:nvSpPr>
        <p:spPr/>
        <p:txBody>
          <a:bodyPr/>
          <a:lstStyle/>
          <a:p>
            <a:r>
              <a:rPr lang="en-US" altLang="en-US" sz="2400" dirty="0" smtClean="0"/>
              <a:t>Currently, there are about 50 ASOPs</a:t>
            </a:r>
            <a:r>
              <a:rPr lang="en-US" altLang="en-US" sz="2400" dirty="0"/>
              <a:t>. Cross-practice and practice-specific standards work together to provide actuaries with effective guidance for appropriate practice.</a:t>
            </a:r>
          </a:p>
          <a:p>
            <a:r>
              <a:rPr lang="en-US" altLang="en-US" sz="2400" dirty="0" smtClean="0"/>
              <a:t>Most </a:t>
            </a:r>
            <a:r>
              <a:rPr lang="en-US" altLang="en-US" sz="2400" dirty="0"/>
              <a:t>cross-practice standards provide guidance for appropriate practice that is common across all practice areas</a:t>
            </a:r>
            <a:r>
              <a:rPr lang="en-US" altLang="en-US" sz="2400" dirty="0" smtClean="0"/>
              <a:t>.</a:t>
            </a:r>
            <a:endParaRPr lang="en-US" altLang="en-US" sz="2400" dirty="0"/>
          </a:p>
          <a:p>
            <a:r>
              <a:rPr lang="en-US" altLang="en-US" sz="2400" dirty="0"/>
              <a:t>Cross-practice standards help to articulate broad principles and align terminology across practice areas.</a:t>
            </a:r>
          </a:p>
          <a:p>
            <a:r>
              <a:rPr lang="en-US" altLang="en-US" sz="2400" dirty="0" smtClean="0"/>
              <a:t>Together </a:t>
            </a:r>
            <a:r>
              <a:rPr lang="en-US" altLang="en-US" sz="2400" dirty="0"/>
              <a:t>with the Code of Professional Conduct, cross-practice standards help to unify the actuarial profession.</a:t>
            </a:r>
          </a:p>
          <a:p>
            <a:endParaRPr lang="en-US" dirty="0"/>
          </a:p>
        </p:txBody>
      </p:sp>
    </p:spTree>
    <p:extLst>
      <p:ext uri="{BB962C8B-B14F-4D97-AF65-F5344CB8AC3E}">
        <p14:creationId xmlns:p14="http://schemas.microsoft.com/office/powerpoint/2010/main" val="26758353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304800" y="1352550"/>
            <a:ext cx="8598568" cy="2753547"/>
          </a:xfrm>
          <a:prstGeom prst="roundRect">
            <a:avLst/>
          </a:prstGeom>
          <a:solidFill>
            <a:srgbClr val="CDCDDE"/>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Arial" charset="0"/>
            </a:endParaRPr>
          </a:p>
        </p:txBody>
      </p:sp>
      <p:sp>
        <p:nvSpPr>
          <p:cNvPr id="10242" name="Title 1"/>
          <p:cNvSpPr>
            <a:spLocks noGrp="1"/>
          </p:cNvSpPr>
          <p:nvPr>
            <p:ph type="title"/>
          </p:nvPr>
        </p:nvSpPr>
        <p:spPr/>
        <p:txBody>
          <a:bodyPr/>
          <a:lstStyle/>
          <a:p>
            <a:r>
              <a:rPr lang="en-US" altLang="en-US" dirty="0" smtClean="0"/>
              <a:t>Structure of ASOPs</a:t>
            </a:r>
          </a:p>
        </p:txBody>
      </p:sp>
      <p:sp>
        <p:nvSpPr>
          <p:cNvPr id="10244" name="TextBox 16"/>
          <p:cNvSpPr txBox="1">
            <a:spLocks noChangeArrowheads="1"/>
          </p:cNvSpPr>
          <p:nvPr/>
        </p:nvSpPr>
        <p:spPr bwMode="auto">
          <a:xfrm>
            <a:off x="2570328" y="2215396"/>
            <a:ext cx="4032504" cy="307777"/>
          </a:xfrm>
          <a:prstGeom prst="rect">
            <a:avLst/>
          </a:prstGeom>
          <a:solidFill>
            <a:schemeClr val="bg1"/>
          </a:solidFill>
          <a:ln w="12700">
            <a:solidFill>
              <a:srgbClr val="6161B3"/>
            </a:solidFill>
            <a:miter lim="800000"/>
            <a:headEnd/>
            <a:tailEnd/>
          </a:ln>
        </p:spPr>
        <p:txBody>
          <a:bodyPr>
            <a:spAutoFit/>
          </a:bodyPr>
          <a:lstStyle>
            <a:lvl1pPr>
              <a:spcBef>
                <a:spcPct val="40000"/>
              </a:spcBef>
              <a:buClr>
                <a:srgbClr val="D79205"/>
              </a:buClr>
              <a:buSzPct val="80000"/>
              <a:buFont typeface="Wingdings" pitchFamily="2" charset="2"/>
              <a:buChar char="n"/>
              <a:defRPr sz="2800">
                <a:solidFill>
                  <a:srgbClr val="014E1D"/>
                </a:solidFill>
                <a:latin typeface="Times New Roman" pitchFamily="18" charset="0"/>
                <a:ea typeface="MS PGothic" pitchFamily="34" charset="-128"/>
              </a:defRPr>
            </a:lvl1pPr>
            <a:lvl2pPr marL="742950" indent="-285750">
              <a:spcBef>
                <a:spcPct val="20000"/>
              </a:spcBef>
              <a:buClr>
                <a:srgbClr val="559372"/>
              </a:buClr>
              <a:buSzPct val="80000"/>
              <a:buFont typeface="Wingdings" pitchFamily="2" charset="2"/>
              <a:buChar char="n"/>
              <a:defRPr sz="2400">
                <a:solidFill>
                  <a:schemeClr val="tx1"/>
                </a:solidFill>
                <a:latin typeface="Times New Roman" pitchFamily="18" charset="0"/>
                <a:ea typeface="MS PGothic" pitchFamily="34" charset="-128"/>
              </a:defRPr>
            </a:lvl2pPr>
            <a:lvl3pPr marL="1143000" indent="-228600">
              <a:spcBef>
                <a:spcPct val="20000"/>
              </a:spcBef>
              <a:buSzPct val="70000"/>
              <a:buFont typeface="Wingdings" pitchFamily="2" charset="2"/>
              <a:buChar char="n"/>
              <a:defRPr sz="2000">
                <a:solidFill>
                  <a:schemeClr val="tx1"/>
                </a:solidFill>
                <a:latin typeface="Times New Roman" pitchFamily="18" charset="0"/>
                <a:ea typeface="MS PGothic" pitchFamily="34" charset="-128"/>
              </a:defRPr>
            </a:lvl3pPr>
            <a:lvl4pPr marL="1600200" indent="-228600">
              <a:spcBef>
                <a:spcPct val="20000"/>
              </a:spcBef>
              <a:buChar char="–"/>
              <a:defRPr sz="2000">
                <a:solidFill>
                  <a:schemeClr val="tx1"/>
                </a:solidFill>
                <a:latin typeface="Times New Roman" pitchFamily="18" charset="0"/>
                <a:ea typeface="MS PGothic" pitchFamily="34" charset="-128"/>
              </a:defRPr>
            </a:lvl4pPr>
            <a:lvl5pPr marL="2057400" indent="-22860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lgn="ctr">
              <a:spcBef>
                <a:spcPct val="0"/>
              </a:spcBef>
              <a:buClrTx/>
              <a:buSzTx/>
              <a:buFontTx/>
              <a:buNone/>
            </a:pPr>
            <a:r>
              <a:rPr lang="en-US" altLang="en-US" sz="1400" dirty="0">
                <a:solidFill>
                  <a:schemeClr val="tx1"/>
                </a:solidFill>
                <a:latin typeface="Arial" charset="0"/>
              </a:rPr>
              <a:t>ASOP 41 </a:t>
            </a:r>
            <a:r>
              <a:rPr lang="en-US" altLang="en-US" sz="1400" dirty="0" smtClean="0">
                <a:solidFill>
                  <a:schemeClr val="tx1"/>
                </a:solidFill>
                <a:latin typeface="Arial" charset="0"/>
              </a:rPr>
              <a:t>Actuarial </a:t>
            </a:r>
            <a:r>
              <a:rPr lang="en-US" altLang="en-US" sz="1400" dirty="0">
                <a:solidFill>
                  <a:schemeClr val="tx1"/>
                </a:solidFill>
                <a:latin typeface="Arial" charset="0"/>
              </a:rPr>
              <a:t>Communication</a:t>
            </a:r>
          </a:p>
        </p:txBody>
      </p:sp>
      <p:sp>
        <p:nvSpPr>
          <p:cNvPr id="10247" name="TextBox 106"/>
          <p:cNvSpPr txBox="1">
            <a:spLocks noChangeArrowheads="1"/>
          </p:cNvSpPr>
          <p:nvPr/>
        </p:nvSpPr>
        <p:spPr bwMode="auto">
          <a:xfrm>
            <a:off x="3065463" y="4143792"/>
            <a:ext cx="3082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0000"/>
              </a:spcBef>
              <a:buClr>
                <a:srgbClr val="D79205"/>
              </a:buClr>
              <a:buSzPct val="80000"/>
              <a:buFont typeface="Wingdings" pitchFamily="2" charset="2"/>
              <a:buChar char="n"/>
              <a:defRPr sz="2800">
                <a:solidFill>
                  <a:srgbClr val="014E1D"/>
                </a:solidFill>
                <a:latin typeface="Times New Roman" pitchFamily="18" charset="0"/>
                <a:ea typeface="MS PGothic" pitchFamily="34" charset="-128"/>
              </a:defRPr>
            </a:lvl1pPr>
            <a:lvl2pPr marL="742950" indent="-285750">
              <a:spcBef>
                <a:spcPct val="20000"/>
              </a:spcBef>
              <a:buClr>
                <a:srgbClr val="559372"/>
              </a:buClr>
              <a:buSzPct val="80000"/>
              <a:buFont typeface="Wingdings" pitchFamily="2" charset="2"/>
              <a:buChar char="n"/>
              <a:defRPr sz="2400">
                <a:solidFill>
                  <a:schemeClr val="tx1"/>
                </a:solidFill>
                <a:latin typeface="Times New Roman" pitchFamily="18" charset="0"/>
                <a:ea typeface="MS PGothic" pitchFamily="34" charset="-128"/>
              </a:defRPr>
            </a:lvl2pPr>
            <a:lvl3pPr marL="1143000" indent="-228600">
              <a:spcBef>
                <a:spcPct val="20000"/>
              </a:spcBef>
              <a:buSzPct val="70000"/>
              <a:buFont typeface="Wingdings" pitchFamily="2" charset="2"/>
              <a:buChar char="n"/>
              <a:defRPr sz="2000">
                <a:solidFill>
                  <a:schemeClr val="tx1"/>
                </a:solidFill>
                <a:latin typeface="Times New Roman" pitchFamily="18" charset="0"/>
                <a:ea typeface="MS PGothic" pitchFamily="34" charset="-128"/>
              </a:defRPr>
            </a:lvl3pPr>
            <a:lvl4pPr marL="1600200" indent="-228600">
              <a:spcBef>
                <a:spcPct val="20000"/>
              </a:spcBef>
              <a:buChar char="–"/>
              <a:defRPr sz="2000">
                <a:solidFill>
                  <a:schemeClr val="tx1"/>
                </a:solidFill>
                <a:latin typeface="Times New Roman" pitchFamily="18" charset="0"/>
                <a:ea typeface="MS PGothic" pitchFamily="34" charset="-128"/>
              </a:defRPr>
            </a:lvl4pPr>
            <a:lvl5pPr marL="2057400" indent="-22860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lgn="ctr">
              <a:spcBef>
                <a:spcPct val="0"/>
              </a:spcBef>
              <a:buClrTx/>
              <a:buSzTx/>
              <a:buFontTx/>
              <a:buNone/>
            </a:pPr>
            <a:r>
              <a:rPr lang="en-US" altLang="en-US" sz="2000" dirty="0">
                <a:solidFill>
                  <a:schemeClr val="tx1"/>
                </a:solidFill>
                <a:latin typeface="Arial" charset="0"/>
              </a:rPr>
              <a:t>Practice-Specific ASOPs</a:t>
            </a:r>
          </a:p>
        </p:txBody>
      </p:sp>
      <p:sp>
        <p:nvSpPr>
          <p:cNvPr id="10248" name="TextBox 126"/>
          <p:cNvSpPr txBox="1">
            <a:spLocks noChangeArrowheads="1"/>
          </p:cNvSpPr>
          <p:nvPr/>
        </p:nvSpPr>
        <p:spPr bwMode="auto">
          <a:xfrm>
            <a:off x="3025775" y="1352550"/>
            <a:ext cx="3157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0000"/>
              </a:spcBef>
              <a:buClr>
                <a:srgbClr val="D79205"/>
              </a:buClr>
              <a:buSzPct val="80000"/>
              <a:buFont typeface="Wingdings" pitchFamily="2" charset="2"/>
              <a:buChar char="n"/>
              <a:defRPr sz="2800">
                <a:solidFill>
                  <a:srgbClr val="014E1D"/>
                </a:solidFill>
                <a:latin typeface="Times New Roman" pitchFamily="18" charset="0"/>
                <a:ea typeface="MS PGothic" pitchFamily="34" charset="-128"/>
              </a:defRPr>
            </a:lvl1pPr>
            <a:lvl2pPr marL="742950" indent="-285750">
              <a:spcBef>
                <a:spcPct val="20000"/>
              </a:spcBef>
              <a:buClr>
                <a:srgbClr val="559372"/>
              </a:buClr>
              <a:buSzPct val="80000"/>
              <a:buFont typeface="Wingdings" pitchFamily="2" charset="2"/>
              <a:buChar char="n"/>
              <a:defRPr sz="2400">
                <a:solidFill>
                  <a:schemeClr val="tx1"/>
                </a:solidFill>
                <a:latin typeface="Times New Roman" pitchFamily="18" charset="0"/>
                <a:ea typeface="MS PGothic" pitchFamily="34" charset="-128"/>
              </a:defRPr>
            </a:lvl2pPr>
            <a:lvl3pPr marL="1143000" indent="-228600">
              <a:spcBef>
                <a:spcPct val="20000"/>
              </a:spcBef>
              <a:buSzPct val="70000"/>
              <a:buFont typeface="Wingdings" pitchFamily="2" charset="2"/>
              <a:buChar char="n"/>
              <a:defRPr sz="2000">
                <a:solidFill>
                  <a:schemeClr val="tx1"/>
                </a:solidFill>
                <a:latin typeface="Times New Roman" pitchFamily="18" charset="0"/>
                <a:ea typeface="MS PGothic" pitchFamily="34" charset="-128"/>
              </a:defRPr>
            </a:lvl3pPr>
            <a:lvl4pPr marL="1600200" indent="-228600">
              <a:spcBef>
                <a:spcPct val="20000"/>
              </a:spcBef>
              <a:buChar char="–"/>
              <a:defRPr sz="2000">
                <a:solidFill>
                  <a:schemeClr val="tx1"/>
                </a:solidFill>
                <a:latin typeface="Times New Roman" pitchFamily="18" charset="0"/>
                <a:ea typeface="MS PGothic" pitchFamily="34" charset="-128"/>
              </a:defRPr>
            </a:lvl4pPr>
            <a:lvl5pPr marL="2057400" indent="-22860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lgn="ctr">
              <a:spcBef>
                <a:spcPct val="0"/>
              </a:spcBef>
              <a:buClrTx/>
              <a:buSzTx/>
              <a:buFontTx/>
              <a:buNone/>
            </a:pPr>
            <a:r>
              <a:rPr lang="en-US" altLang="en-US" sz="2000" dirty="0">
                <a:solidFill>
                  <a:schemeClr val="tx1"/>
                </a:solidFill>
                <a:latin typeface="Arial" charset="0"/>
              </a:rPr>
              <a:t>Cross-Practice ASOPs</a:t>
            </a:r>
          </a:p>
        </p:txBody>
      </p:sp>
      <p:graphicFrame>
        <p:nvGraphicFramePr>
          <p:cNvPr id="2" name="Table 1"/>
          <p:cNvGraphicFramePr>
            <a:graphicFrameLocks noGrp="1"/>
          </p:cNvGraphicFramePr>
          <p:nvPr>
            <p:extLst/>
          </p:nvPr>
        </p:nvGraphicFramePr>
        <p:xfrm>
          <a:off x="501312" y="2648275"/>
          <a:ext cx="4023360" cy="1219200"/>
        </p:xfrm>
        <a:graphic>
          <a:graphicData uri="http://schemas.openxmlformats.org/drawingml/2006/table">
            <a:tbl>
              <a:tblPr firstRow="1" bandRow="1">
                <a:tableStyleId>{5C22544A-7EE6-4342-B048-85BDC9FD1C3A}</a:tableStyleId>
              </a:tblPr>
              <a:tblGrid>
                <a:gridCol w="1091190"/>
                <a:gridCol w="2932170"/>
              </a:tblGrid>
              <a:tr h="274320">
                <a:tc>
                  <a:txBody>
                    <a:bodyPr/>
                    <a:lstStyle/>
                    <a:p>
                      <a:r>
                        <a:rPr lang="en-US" sz="1400" b="0" dirty="0" smtClean="0">
                          <a:solidFill>
                            <a:schemeClr val="bg1"/>
                          </a:solidFill>
                          <a:latin typeface="+mj-lt"/>
                        </a:rPr>
                        <a:t>ASOP 12</a:t>
                      </a:r>
                      <a:endParaRPr lang="en-US" sz="1400" b="0" dirty="0">
                        <a:solidFill>
                          <a:schemeClr val="bg1"/>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61B3"/>
                    </a:solidFill>
                  </a:tcPr>
                </a:tc>
                <a:tc>
                  <a:txBody>
                    <a:bodyPr/>
                    <a:lstStyle/>
                    <a:p>
                      <a:r>
                        <a:rPr lang="en-US" sz="1400" b="0" dirty="0" smtClean="0">
                          <a:solidFill>
                            <a:schemeClr val="bg1"/>
                          </a:solidFill>
                          <a:latin typeface="+mj-lt"/>
                        </a:rPr>
                        <a:t>Risk Classification</a:t>
                      </a:r>
                      <a:endParaRPr lang="en-US" sz="1400" b="0" dirty="0">
                        <a:solidFill>
                          <a:schemeClr val="bg1"/>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61B3"/>
                    </a:solidFill>
                  </a:tcPr>
                </a:tc>
              </a:tr>
              <a:tr h="274320">
                <a:tc>
                  <a:txBody>
                    <a:bodyPr/>
                    <a:lstStyle/>
                    <a:p>
                      <a:r>
                        <a:rPr lang="en-US" sz="1400" b="0" dirty="0" smtClean="0">
                          <a:solidFill>
                            <a:schemeClr val="bg1"/>
                          </a:solidFill>
                          <a:latin typeface="+mj-lt"/>
                        </a:rPr>
                        <a:t>ASOP 17</a:t>
                      </a:r>
                      <a:endParaRPr lang="en-US" sz="1400" b="0" dirty="0">
                        <a:solidFill>
                          <a:schemeClr val="bg1"/>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61B3"/>
                    </a:solidFill>
                  </a:tcPr>
                </a:tc>
                <a:tc>
                  <a:txBody>
                    <a:bodyPr/>
                    <a:lstStyle/>
                    <a:p>
                      <a:r>
                        <a:rPr lang="en-US" sz="1400" b="0" dirty="0" smtClean="0">
                          <a:solidFill>
                            <a:schemeClr val="bg1"/>
                          </a:solidFill>
                          <a:latin typeface="+mj-lt"/>
                        </a:rPr>
                        <a:t>Expert Testimony by Actuaries</a:t>
                      </a:r>
                      <a:endParaRPr lang="en-US" sz="1400" b="0" dirty="0">
                        <a:solidFill>
                          <a:schemeClr val="bg1"/>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61B3"/>
                    </a:solidFill>
                  </a:tcPr>
                </a:tc>
              </a:tr>
              <a:tr h="274320">
                <a:tc>
                  <a:txBody>
                    <a:bodyPr/>
                    <a:lstStyle/>
                    <a:p>
                      <a:r>
                        <a:rPr lang="en-US" sz="1400" b="0" dirty="0" smtClean="0">
                          <a:solidFill>
                            <a:schemeClr val="bg1"/>
                          </a:solidFill>
                          <a:latin typeface="+mj-lt"/>
                        </a:rPr>
                        <a:t>ASOP 21</a:t>
                      </a:r>
                      <a:endParaRPr lang="en-US" sz="1400" b="0" dirty="0">
                        <a:solidFill>
                          <a:schemeClr val="bg1"/>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61B3"/>
                    </a:solidFill>
                  </a:tcPr>
                </a:tc>
                <a:tc>
                  <a:txBody>
                    <a:bodyPr/>
                    <a:lstStyle/>
                    <a:p>
                      <a:r>
                        <a:rPr lang="en-US" sz="1400" b="0" dirty="0" smtClean="0">
                          <a:solidFill>
                            <a:schemeClr val="bg1"/>
                          </a:solidFill>
                          <a:latin typeface="+mj-lt"/>
                        </a:rPr>
                        <a:t>Responding to or Assisting…</a:t>
                      </a:r>
                      <a:endParaRPr lang="en-US" sz="1400" b="0" dirty="0">
                        <a:solidFill>
                          <a:schemeClr val="bg1"/>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61B3"/>
                    </a:solidFill>
                  </a:tcPr>
                </a:tc>
              </a:tr>
              <a:tr h="274320">
                <a:tc>
                  <a:txBody>
                    <a:bodyPr/>
                    <a:lstStyle/>
                    <a:p>
                      <a:r>
                        <a:rPr lang="en-US" sz="1400" b="0" dirty="0" smtClean="0">
                          <a:solidFill>
                            <a:schemeClr val="bg1"/>
                          </a:solidFill>
                          <a:latin typeface="+mj-lt"/>
                        </a:rPr>
                        <a:t>ASOP 32</a:t>
                      </a:r>
                      <a:endParaRPr lang="en-US" sz="1400" b="0" dirty="0">
                        <a:solidFill>
                          <a:schemeClr val="bg1"/>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61B3"/>
                    </a:solidFill>
                  </a:tcPr>
                </a:tc>
                <a:tc>
                  <a:txBody>
                    <a:bodyPr/>
                    <a:lstStyle/>
                    <a:p>
                      <a:r>
                        <a:rPr lang="en-US" sz="1400" b="0" dirty="0" smtClean="0">
                          <a:solidFill>
                            <a:schemeClr val="bg1"/>
                          </a:solidFill>
                          <a:latin typeface="+mj-lt"/>
                        </a:rPr>
                        <a:t>Social Insurance</a:t>
                      </a:r>
                      <a:endParaRPr lang="en-US" sz="1400" b="0" dirty="0">
                        <a:solidFill>
                          <a:schemeClr val="bg1"/>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61B3"/>
                    </a:solidFill>
                  </a:tcPr>
                </a:tc>
              </a:tr>
            </a:tbl>
          </a:graphicData>
        </a:graphic>
      </p:graphicFrame>
      <p:graphicFrame>
        <p:nvGraphicFramePr>
          <p:cNvPr id="50" name="Table 49"/>
          <p:cNvGraphicFramePr>
            <a:graphicFrameLocks noGrp="1"/>
          </p:cNvGraphicFramePr>
          <p:nvPr>
            <p:extLst/>
          </p:nvPr>
        </p:nvGraphicFramePr>
        <p:xfrm>
          <a:off x="4696329" y="2644259"/>
          <a:ext cx="4023360" cy="1219200"/>
        </p:xfrm>
        <a:graphic>
          <a:graphicData uri="http://schemas.openxmlformats.org/drawingml/2006/table">
            <a:tbl>
              <a:tblPr firstRow="1" bandRow="1">
                <a:tableStyleId>{5C22544A-7EE6-4342-B048-85BDC9FD1C3A}</a:tableStyleId>
              </a:tblPr>
              <a:tblGrid>
                <a:gridCol w="1076252"/>
                <a:gridCol w="2947108"/>
              </a:tblGrid>
              <a:tr h="274320">
                <a:tc>
                  <a:txBody>
                    <a:bodyPr/>
                    <a:lstStyle/>
                    <a:p>
                      <a:r>
                        <a:rPr lang="en-US" sz="1400" b="0" dirty="0" smtClean="0">
                          <a:solidFill>
                            <a:schemeClr val="tx1"/>
                          </a:solidFill>
                          <a:latin typeface="+mj-lt"/>
                        </a:rPr>
                        <a:t>ASOP 23</a:t>
                      </a:r>
                      <a:endParaRPr lang="en-US" sz="1400" b="0" dirty="0">
                        <a:solidFill>
                          <a:schemeClr val="tx1"/>
                        </a:solidFill>
                        <a:latin typeface="+mj-lt"/>
                      </a:endParaRPr>
                    </a:p>
                  </a:txBody>
                  <a:tcPr>
                    <a:lnL w="12700" cap="flat" cmpd="sng" algn="ctr">
                      <a:solidFill>
                        <a:srgbClr val="6161B3"/>
                      </a:solidFill>
                      <a:prstDash val="solid"/>
                      <a:round/>
                      <a:headEnd type="none" w="med" len="med"/>
                      <a:tailEnd type="none" w="med" len="med"/>
                    </a:lnL>
                    <a:lnR w="12700" cap="flat" cmpd="sng" algn="ctr">
                      <a:solidFill>
                        <a:srgbClr val="6161B3"/>
                      </a:solidFill>
                      <a:prstDash val="solid"/>
                      <a:round/>
                      <a:headEnd type="none" w="med" len="med"/>
                      <a:tailEnd type="none" w="med" len="med"/>
                    </a:lnR>
                    <a:lnT w="12700" cap="flat" cmpd="sng" algn="ctr">
                      <a:solidFill>
                        <a:srgbClr val="6161B3"/>
                      </a:solidFill>
                      <a:prstDash val="solid"/>
                      <a:round/>
                      <a:headEnd type="none" w="med" len="med"/>
                      <a:tailEnd type="none" w="med" len="med"/>
                    </a:lnT>
                    <a:lnB w="12700" cap="flat" cmpd="sng" algn="ctr">
                      <a:solidFill>
                        <a:srgbClr val="6161B3"/>
                      </a:solidFill>
                      <a:prstDash val="solid"/>
                      <a:round/>
                      <a:headEnd type="none" w="med" len="med"/>
                      <a:tailEnd type="none" w="med" len="med"/>
                    </a:lnB>
                    <a:solidFill>
                      <a:schemeClr val="bg1"/>
                    </a:solidFill>
                  </a:tcPr>
                </a:tc>
                <a:tc>
                  <a:txBody>
                    <a:bodyPr/>
                    <a:lstStyle/>
                    <a:p>
                      <a:r>
                        <a:rPr lang="en-US" sz="1400" b="0" dirty="0" smtClean="0">
                          <a:solidFill>
                            <a:schemeClr val="tx1"/>
                          </a:solidFill>
                          <a:latin typeface="+mj-lt"/>
                        </a:rPr>
                        <a:t>Data Quality</a:t>
                      </a:r>
                      <a:endParaRPr lang="en-US" sz="1400" b="0" dirty="0">
                        <a:solidFill>
                          <a:schemeClr val="tx1"/>
                        </a:solidFill>
                        <a:latin typeface="+mj-lt"/>
                      </a:endParaRPr>
                    </a:p>
                  </a:txBody>
                  <a:tcPr>
                    <a:lnL w="12700" cap="flat" cmpd="sng" algn="ctr">
                      <a:solidFill>
                        <a:srgbClr val="6161B3"/>
                      </a:solidFill>
                      <a:prstDash val="solid"/>
                      <a:round/>
                      <a:headEnd type="none" w="med" len="med"/>
                      <a:tailEnd type="none" w="med" len="med"/>
                    </a:lnL>
                    <a:lnR w="12700" cap="flat" cmpd="sng" algn="ctr">
                      <a:solidFill>
                        <a:srgbClr val="6161B3"/>
                      </a:solidFill>
                      <a:prstDash val="solid"/>
                      <a:round/>
                      <a:headEnd type="none" w="med" len="med"/>
                      <a:tailEnd type="none" w="med" len="med"/>
                    </a:lnR>
                    <a:lnT w="12700" cap="flat" cmpd="sng" algn="ctr">
                      <a:solidFill>
                        <a:srgbClr val="6161B3"/>
                      </a:solidFill>
                      <a:prstDash val="solid"/>
                      <a:round/>
                      <a:headEnd type="none" w="med" len="med"/>
                      <a:tailEnd type="none" w="med" len="med"/>
                    </a:lnT>
                    <a:lnB w="12700" cap="flat" cmpd="sng" algn="ctr">
                      <a:solidFill>
                        <a:srgbClr val="6161B3"/>
                      </a:solidFill>
                      <a:prstDash val="solid"/>
                      <a:round/>
                      <a:headEnd type="none" w="med" len="med"/>
                      <a:tailEnd type="none" w="med" len="med"/>
                    </a:lnB>
                    <a:solidFill>
                      <a:schemeClr val="bg1"/>
                    </a:solidFill>
                  </a:tcPr>
                </a:tc>
              </a:tr>
              <a:tr h="274320">
                <a:tc>
                  <a:txBody>
                    <a:bodyPr/>
                    <a:lstStyle/>
                    <a:p>
                      <a:r>
                        <a:rPr lang="en-US" sz="1400" b="0" dirty="0" smtClean="0">
                          <a:solidFill>
                            <a:schemeClr val="tx1"/>
                          </a:solidFill>
                          <a:latin typeface="+mj-lt"/>
                        </a:rPr>
                        <a:t>ASOP 25</a:t>
                      </a:r>
                      <a:endParaRPr lang="en-US" sz="1400" b="0" dirty="0">
                        <a:solidFill>
                          <a:schemeClr val="tx1"/>
                        </a:solidFill>
                        <a:latin typeface="+mj-lt"/>
                      </a:endParaRPr>
                    </a:p>
                  </a:txBody>
                  <a:tcPr>
                    <a:lnL w="12700" cap="flat" cmpd="sng" algn="ctr">
                      <a:solidFill>
                        <a:srgbClr val="6161B3"/>
                      </a:solidFill>
                      <a:prstDash val="solid"/>
                      <a:round/>
                      <a:headEnd type="none" w="med" len="med"/>
                      <a:tailEnd type="none" w="med" len="med"/>
                    </a:lnL>
                    <a:lnR w="12700" cap="flat" cmpd="sng" algn="ctr">
                      <a:solidFill>
                        <a:srgbClr val="6161B3"/>
                      </a:solidFill>
                      <a:prstDash val="solid"/>
                      <a:round/>
                      <a:headEnd type="none" w="med" len="med"/>
                      <a:tailEnd type="none" w="med" len="med"/>
                    </a:lnR>
                    <a:lnT w="12700" cap="flat" cmpd="sng" algn="ctr">
                      <a:solidFill>
                        <a:srgbClr val="6161B3"/>
                      </a:solidFill>
                      <a:prstDash val="solid"/>
                      <a:round/>
                      <a:headEnd type="none" w="med" len="med"/>
                      <a:tailEnd type="none" w="med" len="med"/>
                    </a:lnT>
                    <a:lnB w="12700" cap="flat" cmpd="sng" algn="ctr">
                      <a:solidFill>
                        <a:srgbClr val="6161B3"/>
                      </a:solidFill>
                      <a:prstDash val="solid"/>
                      <a:round/>
                      <a:headEnd type="none" w="med" len="med"/>
                      <a:tailEnd type="none" w="med" len="med"/>
                    </a:lnB>
                    <a:solidFill>
                      <a:schemeClr val="bg1"/>
                    </a:solidFill>
                  </a:tcPr>
                </a:tc>
                <a:tc>
                  <a:txBody>
                    <a:bodyPr/>
                    <a:lstStyle/>
                    <a:p>
                      <a:r>
                        <a:rPr lang="en-US" sz="1400" b="0" dirty="0" smtClean="0">
                          <a:solidFill>
                            <a:schemeClr val="tx1"/>
                          </a:solidFill>
                          <a:latin typeface="+mj-lt"/>
                        </a:rPr>
                        <a:t>Credibility Procedures</a:t>
                      </a:r>
                      <a:endParaRPr lang="en-US" sz="1400" b="0" dirty="0">
                        <a:solidFill>
                          <a:schemeClr val="tx1"/>
                        </a:solidFill>
                        <a:latin typeface="+mj-lt"/>
                      </a:endParaRPr>
                    </a:p>
                  </a:txBody>
                  <a:tcPr>
                    <a:lnL w="12700" cap="flat" cmpd="sng" algn="ctr">
                      <a:solidFill>
                        <a:srgbClr val="6161B3"/>
                      </a:solidFill>
                      <a:prstDash val="solid"/>
                      <a:round/>
                      <a:headEnd type="none" w="med" len="med"/>
                      <a:tailEnd type="none" w="med" len="med"/>
                    </a:lnL>
                    <a:lnR w="12700" cap="flat" cmpd="sng" algn="ctr">
                      <a:solidFill>
                        <a:srgbClr val="6161B3"/>
                      </a:solidFill>
                      <a:prstDash val="solid"/>
                      <a:round/>
                      <a:headEnd type="none" w="med" len="med"/>
                      <a:tailEnd type="none" w="med" len="med"/>
                    </a:lnR>
                    <a:lnT w="12700" cap="flat" cmpd="sng" algn="ctr">
                      <a:solidFill>
                        <a:srgbClr val="6161B3"/>
                      </a:solidFill>
                      <a:prstDash val="solid"/>
                      <a:round/>
                      <a:headEnd type="none" w="med" len="med"/>
                      <a:tailEnd type="none" w="med" len="med"/>
                    </a:lnT>
                    <a:lnB w="12700" cap="flat" cmpd="sng" algn="ctr">
                      <a:solidFill>
                        <a:srgbClr val="6161B3"/>
                      </a:solidFill>
                      <a:prstDash val="solid"/>
                      <a:round/>
                      <a:headEnd type="none" w="med" len="med"/>
                      <a:tailEnd type="none" w="med" len="med"/>
                    </a:lnB>
                    <a:solidFill>
                      <a:schemeClr val="bg1"/>
                    </a:solidFill>
                  </a:tcPr>
                </a:tc>
              </a:tr>
              <a:tr h="274320">
                <a:tc>
                  <a:txBody>
                    <a:bodyPr/>
                    <a:lstStyle/>
                    <a:p>
                      <a:r>
                        <a:rPr lang="en-US" sz="1400" b="0" smtClean="0">
                          <a:solidFill>
                            <a:schemeClr val="tx1"/>
                          </a:solidFill>
                          <a:latin typeface="+mj-lt"/>
                        </a:rPr>
                        <a:t>Exposure</a:t>
                      </a:r>
                      <a:endParaRPr lang="en-US" sz="1400" b="0" dirty="0">
                        <a:solidFill>
                          <a:schemeClr val="tx1"/>
                        </a:solidFill>
                        <a:latin typeface="+mj-lt"/>
                      </a:endParaRPr>
                    </a:p>
                  </a:txBody>
                  <a:tcPr>
                    <a:lnL w="12700" cap="flat" cmpd="sng" algn="ctr">
                      <a:solidFill>
                        <a:srgbClr val="6161B3"/>
                      </a:solidFill>
                      <a:prstDash val="solid"/>
                      <a:round/>
                      <a:headEnd type="none" w="med" len="med"/>
                      <a:tailEnd type="none" w="med" len="med"/>
                    </a:lnL>
                    <a:lnR w="12700" cap="flat" cmpd="sng" algn="ctr">
                      <a:solidFill>
                        <a:srgbClr val="6161B3"/>
                      </a:solidFill>
                      <a:prstDash val="solid"/>
                      <a:round/>
                      <a:headEnd type="none" w="med" len="med"/>
                      <a:tailEnd type="none" w="med" len="med"/>
                    </a:lnR>
                    <a:lnT w="12700" cap="flat" cmpd="sng" algn="ctr">
                      <a:solidFill>
                        <a:srgbClr val="6161B3"/>
                      </a:solidFill>
                      <a:prstDash val="solid"/>
                      <a:round/>
                      <a:headEnd type="none" w="med" len="med"/>
                      <a:tailEnd type="none" w="med" len="med"/>
                    </a:lnT>
                    <a:lnB w="12700" cap="flat" cmpd="sng" algn="ctr">
                      <a:solidFill>
                        <a:srgbClr val="6161B3"/>
                      </a:solidFill>
                      <a:prstDash val="solid"/>
                      <a:round/>
                      <a:headEnd type="none" w="med" len="med"/>
                      <a:tailEnd type="none" w="med" len="med"/>
                    </a:lnB>
                    <a:solidFill>
                      <a:schemeClr val="bg1"/>
                    </a:solidFill>
                  </a:tcPr>
                </a:tc>
                <a:tc>
                  <a:txBody>
                    <a:bodyPr/>
                    <a:lstStyle/>
                    <a:p>
                      <a:r>
                        <a:rPr lang="en-US" sz="1400" b="0" dirty="0" smtClean="0">
                          <a:solidFill>
                            <a:schemeClr val="tx1"/>
                          </a:solidFill>
                          <a:latin typeface="+mj-lt"/>
                        </a:rPr>
                        <a:t>Modeling</a:t>
                      </a:r>
                      <a:endParaRPr lang="en-US" sz="1400" b="0" dirty="0">
                        <a:solidFill>
                          <a:schemeClr val="tx1"/>
                        </a:solidFill>
                        <a:latin typeface="+mj-lt"/>
                      </a:endParaRPr>
                    </a:p>
                  </a:txBody>
                  <a:tcPr>
                    <a:lnL w="12700" cap="flat" cmpd="sng" algn="ctr">
                      <a:solidFill>
                        <a:srgbClr val="6161B3"/>
                      </a:solidFill>
                      <a:prstDash val="solid"/>
                      <a:round/>
                      <a:headEnd type="none" w="med" len="med"/>
                      <a:tailEnd type="none" w="med" len="med"/>
                    </a:lnL>
                    <a:lnR w="12700" cap="flat" cmpd="sng" algn="ctr">
                      <a:solidFill>
                        <a:srgbClr val="6161B3"/>
                      </a:solidFill>
                      <a:prstDash val="solid"/>
                      <a:round/>
                      <a:headEnd type="none" w="med" len="med"/>
                      <a:tailEnd type="none" w="med" len="med"/>
                    </a:lnR>
                    <a:lnT w="12700" cap="flat" cmpd="sng" algn="ctr">
                      <a:solidFill>
                        <a:srgbClr val="6161B3"/>
                      </a:solidFill>
                      <a:prstDash val="solid"/>
                      <a:round/>
                      <a:headEnd type="none" w="med" len="med"/>
                      <a:tailEnd type="none" w="med" len="med"/>
                    </a:lnT>
                    <a:lnB w="12700" cap="flat" cmpd="sng" algn="ctr">
                      <a:solidFill>
                        <a:srgbClr val="6161B3"/>
                      </a:solidFill>
                      <a:prstDash val="solid"/>
                      <a:round/>
                      <a:headEnd type="none" w="med" len="med"/>
                      <a:tailEnd type="none" w="med" len="med"/>
                    </a:lnB>
                    <a:solidFill>
                      <a:schemeClr val="bg1"/>
                    </a:solidFill>
                  </a:tcPr>
                </a:tc>
              </a:tr>
              <a:tr h="274320">
                <a:tc>
                  <a:txBody>
                    <a:bodyPr/>
                    <a:lstStyle/>
                    <a:p>
                      <a:r>
                        <a:rPr lang="en-US" sz="1400" b="0" dirty="0" smtClean="0">
                          <a:solidFill>
                            <a:schemeClr val="tx1"/>
                          </a:solidFill>
                          <a:latin typeface="+mj-lt"/>
                        </a:rPr>
                        <a:t>TBD</a:t>
                      </a:r>
                      <a:endParaRPr lang="en-US" sz="1400" b="0" dirty="0">
                        <a:solidFill>
                          <a:schemeClr val="tx1"/>
                        </a:solidFill>
                        <a:latin typeface="+mj-lt"/>
                      </a:endParaRPr>
                    </a:p>
                  </a:txBody>
                  <a:tcPr>
                    <a:lnL w="12700" cap="flat" cmpd="sng" algn="ctr">
                      <a:solidFill>
                        <a:srgbClr val="6161B3"/>
                      </a:solidFill>
                      <a:prstDash val="solid"/>
                      <a:round/>
                      <a:headEnd type="none" w="med" len="med"/>
                      <a:tailEnd type="none" w="med" len="med"/>
                    </a:lnL>
                    <a:lnR w="12700" cap="flat" cmpd="sng" algn="ctr">
                      <a:solidFill>
                        <a:srgbClr val="6161B3"/>
                      </a:solidFill>
                      <a:prstDash val="solid"/>
                      <a:round/>
                      <a:headEnd type="none" w="med" len="med"/>
                      <a:tailEnd type="none" w="med" len="med"/>
                    </a:lnR>
                    <a:lnT w="12700" cap="flat" cmpd="sng" algn="ctr">
                      <a:solidFill>
                        <a:srgbClr val="6161B3"/>
                      </a:solidFill>
                      <a:prstDash val="solid"/>
                      <a:round/>
                      <a:headEnd type="none" w="med" len="med"/>
                      <a:tailEnd type="none" w="med" len="med"/>
                    </a:lnT>
                    <a:lnB w="12700" cap="flat" cmpd="sng" algn="ctr">
                      <a:solidFill>
                        <a:srgbClr val="6161B3"/>
                      </a:solidFill>
                      <a:prstDash val="solid"/>
                      <a:round/>
                      <a:headEnd type="none" w="med" len="med"/>
                      <a:tailEnd type="none" w="med" len="med"/>
                    </a:lnB>
                    <a:solidFill>
                      <a:schemeClr val="bg1"/>
                    </a:solidFill>
                  </a:tcPr>
                </a:tc>
                <a:tc>
                  <a:txBody>
                    <a:bodyPr/>
                    <a:lstStyle/>
                    <a:p>
                      <a:r>
                        <a:rPr lang="en-US" sz="1400" b="0" dirty="0" smtClean="0">
                          <a:solidFill>
                            <a:schemeClr val="tx1"/>
                          </a:solidFill>
                          <a:latin typeface="+mj-lt"/>
                        </a:rPr>
                        <a:t>Assumptions</a:t>
                      </a:r>
                      <a:endParaRPr lang="en-US" sz="1400" b="0" dirty="0">
                        <a:solidFill>
                          <a:schemeClr val="tx1"/>
                        </a:solidFill>
                        <a:latin typeface="+mj-lt"/>
                      </a:endParaRPr>
                    </a:p>
                  </a:txBody>
                  <a:tcPr>
                    <a:lnL w="12700" cap="flat" cmpd="sng" algn="ctr">
                      <a:solidFill>
                        <a:srgbClr val="6161B3"/>
                      </a:solidFill>
                      <a:prstDash val="solid"/>
                      <a:round/>
                      <a:headEnd type="none" w="med" len="med"/>
                      <a:tailEnd type="none" w="med" len="med"/>
                    </a:lnL>
                    <a:lnR w="12700" cap="flat" cmpd="sng" algn="ctr">
                      <a:solidFill>
                        <a:srgbClr val="6161B3"/>
                      </a:solidFill>
                      <a:prstDash val="solid"/>
                      <a:round/>
                      <a:headEnd type="none" w="med" len="med"/>
                      <a:tailEnd type="none" w="med" len="med"/>
                    </a:lnR>
                    <a:lnT w="12700" cap="flat" cmpd="sng" algn="ctr">
                      <a:solidFill>
                        <a:srgbClr val="6161B3"/>
                      </a:solidFill>
                      <a:prstDash val="solid"/>
                      <a:round/>
                      <a:headEnd type="none" w="med" len="med"/>
                      <a:tailEnd type="none" w="med" len="med"/>
                    </a:lnT>
                    <a:lnB w="12700" cap="flat" cmpd="sng" algn="ctr">
                      <a:solidFill>
                        <a:srgbClr val="6161B3"/>
                      </a:solidFill>
                      <a:prstDash val="solid"/>
                      <a:round/>
                      <a:headEnd type="none" w="med" len="med"/>
                      <a:tailEnd type="none" w="med" len="med"/>
                    </a:lnB>
                    <a:solidFill>
                      <a:schemeClr val="bg1"/>
                    </a:solidFill>
                  </a:tcPr>
                </a:tc>
              </a:tr>
            </a:tbl>
          </a:graphicData>
        </a:graphic>
      </p:graphicFrame>
      <p:graphicFrame>
        <p:nvGraphicFramePr>
          <p:cNvPr id="51" name="Table 50"/>
          <p:cNvGraphicFramePr>
            <a:graphicFrameLocks noGrp="1"/>
          </p:cNvGraphicFramePr>
          <p:nvPr>
            <p:extLst/>
          </p:nvPr>
        </p:nvGraphicFramePr>
        <p:xfrm>
          <a:off x="2586786" y="1834131"/>
          <a:ext cx="4031156" cy="304800"/>
        </p:xfrm>
        <a:graphic>
          <a:graphicData uri="http://schemas.openxmlformats.org/drawingml/2006/table">
            <a:tbl>
              <a:tblPr firstRow="1" bandRow="1">
                <a:tableStyleId>{5C22544A-7EE6-4342-B048-85BDC9FD1C3A}</a:tableStyleId>
              </a:tblPr>
              <a:tblGrid>
                <a:gridCol w="4031156"/>
              </a:tblGrid>
              <a:tr h="274320">
                <a:tc>
                  <a:txBody>
                    <a:bodyPr/>
                    <a:lstStyle/>
                    <a:p>
                      <a:pPr algn="ctr"/>
                      <a:r>
                        <a:rPr lang="en-US" sz="1400" b="0" dirty="0" smtClean="0">
                          <a:solidFill>
                            <a:schemeClr val="tx1"/>
                          </a:solidFill>
                          <a:latin typeface="+mj-lt"/>
                        </a:rPr>
                        <a:t>ASOP 1 Introductory ASOP</a:t>
                      </a:r>
                      <a:endParaRPr lang="en-US" sz="1400" b="0" dirty="0">
                        <a:solidFill>
                          <a:schemeClr val="tx1"/>
                        </a:solidFill>
                        <a:latin typeface="+mj-lt"/>
                      </a:endParaRPr>
                    </a:p>
                  </a:txBody>
                  <a:tcPr anchor="ctr">
                    <a:lnL w="12700" cap="flat" cmpd="sng" algn="ctr">
                      <a:solidFill>
                        <a:srgbClr val="6161B3"/>
                      </a:solidFill>
                      <a:prstDash val="solid"/>
                      <a:round/>
                      <a:headEnd type="none" w="med" len="med"/>
                      <a:tailEnd type="none" w="med" len="med"/>
                    </a:lnL>
                    <a:lnR w="12700" cap="flat" cmpd="sng" algn="ctr">
                      <a:solidFill>
                        <a:srgbClr val="6161B3"/>
                      </a:solidFill>
                      <a:prstDash val="solid"/>
                      <a:round/>
                      <a:headEnd type="none" w="med" len="med"/>
                      <a:tailEnd type="none" w="med" len="med"/>
                    </a:lnR>
                    <a:lnT w="12700" cap="flat" cmpd="sng" algn="ctr">
                      <a:solidFill>
                        <a:srgbClr val="6161B3"/>
                      </a:solidFill>
                      <a:prstDash val="solid"/>
                      <a:round/>
                      <a:headEnd type="none" w="med" len="med"/>
                      <a:tailEnd type="none" w="med" len="med"/>
                    </a:lnT>
                    <a:lnB w="12700" cap="flat" cmpd="sng" algn="ctr">
                      <a:solidFill>
                        <a:srgbClr val="6161B3"/>
                      </a:solidFill>
                      <a:prstDash val="solid"/>
                      <a:round/>
                      <a:headEnd type="none" w="med" len="med"/>
                      <a:tailEnd type="none" w="med" len="med"/>
                    </a:lnB>
                    <a:solidFill>
                      <a:schemeClr val="bg1"/>
                    </a:solidFill>
                  </a:tcPr>
                </a:tc>
              </a:tr>
            </a:tbl>
          </a:graphicData>
        </a:graphic>
      </p:graphicFrame>
      <p:grpSp>
        <p:nvGrpSpPr>
          <p:cNvPr id="6" name="Group 5"/>
          <p:cNvGrpSpPr/>
          <p:nvPr/>
        </p:nvGrpSpPr>
        <p:grpSpPr>
          <a:xfrm>
            <a:off x="463688" y="4629461"/>
            <a:ext cx="1554480" cy="1645920"/>
            <a:chOff x="584008" y="4569301"/>
            <a:chExt cx="1554480" cy="1645920"/>
          </a:xfrm>
        </p:grpSpPr>
        <p:grpSp>
          <p:nvGrpSpPr>
            <p:cNvPr id="68" name="Group 67"/>
            <p:cNvGrpSpPr/>
            <p:nvPr/>
          </p:nvGrpSpPr>
          <p:grpSpPr>
            <a:xfrm>
              <a:off x="584008" y="4569301"/>
              <a:ext cx="1554480" cy="1645920"/>
              <a:chOff x="2970272" y="1450142"/>
              <a:chExt cx="2441455" cy="558851"/>
            </a:xfrm>
          </p:grpSpPr>
          <p:sp>
            <p:nvSpPr>
              <p:cNvPr id="69" name="Rounded Rectangle 68"/>
              <p:cNvSpPr/>
              <p:nvPr/>
            </p:nvSpPr>
            <p:spPr>
              <a:xfrm>
                <a:off x="2970272" y="1450142"/>
                <a:ext cx="2441455" cy="558851"/>
              </a:xfrm>
              <a:prstGeom prst="roundRect">
                <a:avLst>
                  <a:gd name="adj" fmla="val 10000"/>
                </a:avLst>
              </a:prstGeom>
            </p:spPr>
            <p:style>
              <a:lnRef idx="3">
                <a:schemeClr val="lt1">
                  <a:hueOff val="0"/>
                  <a:satOff val="0"/>
                  <a:lumOff val="0"/>
                  <a:alphaOff val="0"/>
                </a:schemeClr>
              </a:lnRef>
              <a:fillRef idx="1">
                <a:schemeClr val="accent2">
                  <a:shade val="80000"/>
                  <a:hueOff val="0"/>
                  <a:satOff val="-16011"/>
                  <a:lumOff val="18144"/>
                  <a:alphaOff val="0"/>
                </a:schemeClr>
              </a:fillRef>
              <a:effectRef idx="1">
                <a:schemeClr val="accent2">
                  <a:shade val="80000"/>
                  <a:hueOff val="0"/>
                  <a:satOff val="-16011"/>
                  <a:lumOff val="18144"/>
                  <a:alphaOff val="0"/>
                </a:schemeClr>
              </a:effectRef>
              <a:fontRef idx="minor">
                <a:schemeClr val="lt1"/>
              </a:fontRef>
            </p:style>
          </p:sp>
          <p:sp>
            <p:nvSpPr>
              <p:cNvPr id="70" name="Rounded Rectangle 4"/>
              <p:cNvSpPr/>
              <p:nvPr/>
            </p:nvSpPr>
            <p:spPr>
              <a:xfrm>
                <a:off x="2986640" y="1466510"/>
                <a:ext cx="2408720" cy="5261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endParaRPr lang="en-US" sz="1200" kern="1200" dirty="0">
                  <a:solidFill>
                    <a:schemeClr val="bg1"/>
                  </a:solidFill>
                  <a:latin typeface="+mj-lt"/>
                </a:endParaRPr>
              </a:p>
            </p:txBody>
          </p:sp>
        </p:grpSp>
        <p:sp>
          <p:nvSpPr>
            <p:cNvPr id="4" name="TextBox 3"/>
            <p:cNvSpPr txBox="1"/>
            <p:nvPr/>
          </p:nvSpPr>
          <p:spPr>
            <a:xfrm>
              <a:off x="713172" y="4668062"/>
              <a:ext cx="1329029" cy="369332"/>
            </a:xfrm>
            <a:prstGeom prst="rect">
              <a:avLst/>
            </a:prstGeom>
            <a:noFill/>
          </p:spPr>
          <p:txBody>
            <a:bodyPr wrap="square" rtlCol="0">
              <a:spAutoFit/>
            </a:bodyPr>
            <a:lstStyle/>
            <a:p>
              <a:pPr algn="ctr"/>
              <a:r>
                <a:rPr lang="en-US" sz="1800" u="sng" dirty="0" smtClean="0">
                  <a:solidFill>
                    <a:schemeClr val="bg1"/>
                  </a:solidFill>
                </a:rPr>
                <a:t>Casualty</a:t>
              </a:r>
              <a:endParaRPr lang="en-US" sz="1800" u="sng" dirty="0">
                <a:solidFill>
                  <a:schemeClr val="bg1"/>
                </a:solidFill>
              </a:endParaRPr>
            </a:p>
          </p:txBody>
        </p:sp>
        <p:sp>
          <p:nvSpPr>
            <p:cNvPr id="5" name="TextBox 4"/>
            <p:cNvSpPr txBox="1"/>
            <p:nvPr/>
          </p:nvSpPr>
          <p:spPr>
            <a:xfrm>
              <a:off x="737236" y="5145826"/>
              <a:ext cx="1247090" cy="757130"/>
            </a:xfrm>
            <a:prstGeom prst="rect">
              <a:avLst/>
            </a:prstGeom>
            <a:noFill/>
          </p:spPr>
          <p:txBody>
            <a:bodyPr wrap="square" rtlCol="0">
              <a:spAutoFit/>
            </a:bodyPr>
            <a:lstStyle/>
            <a:p>
              <a:pPr lvl="0" algn="ctr" defTabSz="488950">
                <a:lnSpc>
                  <a:spcPct val="120000"/>
                </a:lnSpc>
                <a:spcAft>
                  <a:spcPts val="600"/>
                </a:spcAft>
              </a:pPr>
              <a:r>
                <a:rPr lang="en-US" sz="1200" dirty="0" smtClean="0">
                  <a:solidFill>
                    <a:schemeClr val="bg1"/>
                  </a:solidFill>
                  <a:ea typeface="ＭＳ Ｐゴシック" charset="0"/>
                  <a:cs typeface="Arial" charset="0"/>
                </a:rPr>
                <a:t>ASOP </a:t>
              </a:r>
              <a:r>
                <a:rPr lang="en-US" sz="1200" dirty="0" smtClean="0">
                  <a:solidFill>
                    <a:schemeClr val="bg1"/>
                  </a:solidFill>
                  <a:cs typeface="Arial" charset="0"/>
                </a:rPr>
                <a:t>13</a:t>
              </a:r>
              <a:r>
                <a:rPr lang="en-US" sz="1200" dirty="0">
                  <a:solidFill>
                    <a:schemeClr val="bg1"/>
                  </a:solidFill>
                  <a:cs typeface="Arial" charset="0"/>
                </a:rPr>
                <a:t>,</a:t>
              </a:r>
              <a:r>
                <a:rPr lang="en-US" sz="1200" dirty="0">
                  <a:solidFill>
                    <a:schemeClr val="bg1"/>
                  </a:solidFill>
                  <a:ea typeface="ＭＳ Ｐゴシック" charset="0"/>
                  <a:cs typeface="Arial" charset="0"/>
                </a:rPr>
                <a:t> 19, </a:t>
              </a:r>
              <a:r>
                <a:rPr lang="en-US" sz="1200" dirty="0">
                  <a:solidFill>
                    <a:schemeClr val="bg1"/>
                  </a:solidFill>
                  <a:cs typeface="Arial" charset="0"/>
                </a:rPr>
                <a:t>20, </a:t>
              </a:r>
              <a:r>
                <a:rPr lang="en-US" sz="1200" dirty="0">
                  <a:solidFill>
                    <a:schemeClr val="bg1"/>
                  </a:solidFill>
                  <a:ea typeface="ＭＳ Ｐゴシック" charset="0"/>
                  <a:cs typeface="Arial" charset="0"/>
                </a:rPr>
                <a:t>29, 3</a:t>
              </a:r>
              <a:r>
                <a:rPr lang="en-US" sz="1200" dirty="0">
                  <a:solidFill>
                    <a:schemeClr val="bg1"/>
                  </a:solidFill>
                  <a:cs typeface="Arial" charset="0"/>
                </a:rPr>
                <a:t>0, 3</a:t>
              </a:r>
              <a:r>
                <a:rPr lang="en-US" sz="1200" dirty="0">
                  <a:solidFill>
                    <a:schemeClr val="bg1"/>
                  </a:solidFill>
                  <a:ea typeface="ＭＳ Ｐゴシック" charset="0"/>
                  <a:cs typeface="Arial" charset="0"/>
                </a:rPr>
                <a:t>6, </a:t>
              </a:r>
              <a:r>
                <a:rPr lang="en-US" sz="1200" dirty="0">
                  <a:solidFill>
                    <a:schemeClr val="bg1"/>
                  </a:solidFill>
                  <a:cs typeface="Arial" charset="0"/>
                </a:rPr>
                <a:t>38, </a:t>
              </a:r>
              <a:r>
                <a:rPr lang="en-US" sz="1200" dirty="0">
                  <a:solidFill>
                    <a:schemeClr val="bg1"/>
                  </a:solidFill>
                  <a:ea typeface="ＭＳ Ｐゴシック" charset="0"/>
                  <a:cs typeface="Arial" charset="0"/>
                </a:rPr>
                <a:t>39, </a:t>
              </a:r>
              <a:r>
                <a:rPr lang="en-US" sz="1200" dirty="0">
                  <a:solidFill>
                    <a:schemeClr val="bg1"/>
                  </a:solidFill>
                  <a:cs typeface="Arial" charset="0"/>
                </a:rPr>
                <a:t>43</a:t>
              </a:r>
              <a:endParaRPr lang="en-US" sz="1200" dirty="0">
                <a:solidFill>
                  <a:schemeClr val="bg1"/>
                </a:solidFill>
              </a:endParaRPr>
            </a:p>
          </p:txBody>
        </p:sp>
      </p:grpSp>
      <p:grpSp>
        <p:nvGrpSpPr>
          <p:cNvPr id="71" name="Group 70"/>
          <p:cNvGrpSpPr/>
          <p:nvPr/>
        </p:nvGrpSpPr>
        <p:grpSpPr>
          <a:xfrm>
            <a:off x="2156136" y="4637477"/>
            <a:ext cx="1554480" cy="1645920"/>
            <a:chOff x="584008" y="4569301"/>
            <a:chExt cx="1554480" cy="1645920"/>
          </a:xfrm>
        </p:grpSpPr>
        <p:grpSp>
          <p:nvGrpSpPr>
            <p:cNvPr id="72" name="Group 71"/>
            <p:cNvGrpSpPr/>
            <p:nvPr/>
          </p:nvGrpSpPr>
          <p:grpSpPr>
            <a:xfrm>
              <a:off x="584008" y="4569301"/>
              <a:ext cx="1554480" cy="1645920"/>
              <a:chOff x="2970272" y="1450142"/>
              <a:chExt cx="2441455" cy="558851"/>
            </a:xfrm>
          </p:grpSpPr>
          <p:sp>
            <p:nvSpPr>
              <p:cNvPr id="81" name="Rounded Rectangle 80"/>
              <p:cNvSpPr/>
              <p:nvPr/>
            </p:nvSpPr>
            <p:spPr>
              <a:xfrm>
                <a:off x="2970272" y="1450142"/>
                <a:ext cx="2441455" cy="558851"/>
              </a:xfrm>
              <a:prstGeom prst="roundRect">
                <a:avLst>
                  <a:gd name="adj" fmla="val 10000"/>
                </a:avLst>
              </a:prstGeom>
            </p:spPr>
            <p:style>
              <a:lnRef idx="3">
                <a:schemeClr val="lt1">
                  <a:hueOff val="0"/>
                  <a:satOff val="0"/>
                  <a:lumOff val="0"/>
                  <a:alphaOff val="0"/>
                </a:schemeClr>
              </a:lnRef>
              <a:fillRef idx="1">
                <a:schemeClr val="accent2">
                  <a:shade val="80000"/>
                  <a:hueOff val="0"/>
                  <a:satOff val="-16011"/>
                  <a:lumOff val="18144"/>
                  <a:alphaOff val="0"/>
                </a:schemeClr>
              </a:fillRef>
              <a:effectRef idx="1">
                <a:schemeClr val="accent2">
                  <a:shade val="80000"/>
                  <a:hueOff val="0"/>
                  <a:satOff val="-16011"/>
                  <a:lumOff val="18144"/>
                  <a:alphaOff val="0"/>
                </a:schemeClr>
              </a:effectRef>
              <a:fontRef idx="minor">
                <a:schemeClr val="lt1"/>
              </a:fontRef>
            </p:style>
          </p:sp>
          <p:sp>
            <p:nvSpPr>
              <p:cNvPr id="84" name="Rounded Rectangle 4"/>
              <p:cNvSpPr/>
              <p:nvPr/>
            </p:nvSpPr>
            <p:spPr>
              <a:xfrm>
                <a:off x="2986640" y="1466510"/>
                <a:ext cx="2408720" cy="5261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endParaRPr lang="en-US" sz="1200" kern="1200" dirty="0">
                  <a:latin typeface="+mj-lt"/>
                </a:endParaRPr>
              </a:p>
            </p:txBody>
          </p:sp>
        </p:grpSp>
        <p:sp>
          <p:nvSpPr>
            <p:cNvPr id="73" name="TextBox 72"/>
            <p:cNvSpPr txBox="1"/>
            <p:nvPr/>
          </p:nvSpPr>
          <p:spPr>
            <a:xfrm>
              <a:off x="713172" y="4668062"/>
              <a:ext cx="1329029" cy="369332"/>
            </a:xfrm>
            <a:prstGeom prst="rect">
              <a:avLst/>
            </a:prstGeom>
            <a:noFill/>
          </p:spPr>
          <p:txBody>
            <a:bodyPr wrap="square" rtlCol="0">
              <a:spAutoFit/>
            </a:bodyPr>
            <a:lstStyle/>
            <a:p>
              <a:pPr algn="ctr"/>
              <a:r>
                <a:rPr lang="en-US" sz="1800" u="sng" dirty="0" smtClean="0">
                  <a:solidFill>
                    <a:schemeClr val="bg1"/>
                  </a:solidFill>
                </a:rPr>
                <a:t>ERM</a:t>
              </a:r>
              <a:endParaRPr lang="en-US" sz="1800" u="sng" dirty="0">
                <a:solidFill>
                  <a:schemeClr val="bg1"/>
                </a:solidFill>
              </a:endParaRPr>
            </a:p>
          </p:txBody>
        </p:sp>
        <p:sp>
          <p:nvSpPr>
            <p:cNvPr id="80" name="TextBox 79"/>
            <p:cNvSpPr txBox="1"/>
            <p:nvPr/>
          </p:nvSpPr>
          <p:spPr>
            <a:xfrm>
              <a:off x="737236" y="5145826"/>
              <a:ext cx="1247090" cy="293607"/>
            </a:xfrm>
            <a:prstGeom prst="rect">
              <a:avLst/>
            </a:prstGeom>
            <a:noFill/>
          </p:spPr>
          <p:txBody>
            <a:bodyPr wrap="square" rtlCol="0">
              <a:spAutoFit/>
            </a:bodyPr>
            <a:lstStyle/>
            <a:p>
              <a:pPr algn="ctr" defTabSz="488950">
                <a:lnSpc>
                  <a:spcPct val="120000"/>
                </a:lnSpc>
                <a:spcAft>
                  <a:spcPts val="600"/>
                </a:spcAft>
              </a:pPr>
              <a:r>
                <a:rPr lang="en-US" sz="1200" dirty="0">
                  <a:solidFill>
                    <a:schemeClr val="bg1"/>
                  </a:solidFill>
                  <a:ea typeface="ＭＳ Ｐゴシック" charset="0"/>
                  <a:cs typeface="Arial" charset="0"/>
                </a:rPr>
                <a:t>ASOP 46, </a:t>
              </a:r>
              <a:r>
                <a:rPr lang="en-US" sz="1200" dirty="0" smtClean="0">
                  <a:solidFill>
                    <a:schemeClr val="bg1"/>
                  </a:solidFill>
                  <a:ea typeface="ＭＳ Ｐゴシック" charset="0"/>
                  <a:cs typeface="Arial" charset="0"/>
                </a:rPr>
                <a:t>47</a:t>
              </a:r>
              <a:endParaRPr lang="en-US" sz="1200" dirty="0">
                <a:solidFill>
                  <a:schemeClr val="bg1"/>
                </a:solidFill>
                <a:ea typeface="ＭＳ Ｐゴシック" charset="0"/>
                <a:cs typeface="Arial" charset="0"/>
              </a:endParaRPr>
            </a:p>
          </p:txBody>
        </p:sp>
      </p:grpSp>
      <p:grpSp>
        <p:nvGrpSpPr>
          <p:cNvPr id="89" name="Group 88"/>
          <p:cNvGrpSpPr/>
          <p:nvPr/>
        </p:nvGrpSpPr>
        <p:grpSpPr>
          <a:xfrm>
            <a:off x="3836546" y="4621429"/>
            <a:ext cx="1554480" cy="1645920"/>
            <a:chOff x="584008" y="4569301"/>
            <a:chExt cx="1554480" cy="1645920"/>
          </a:xfrm>
        </p:grpSpPr>
        <p:grpSp>
          <p:nvGrpSpPr>
            <p:cNvPr id="90" name="Group 89"/>
            <p:cNvGrpSpPr/>
            <p:nvPr/>
          </p:nvGrpSpPr>
          <p:grpSpPr>
            <a:xfrm>
              <a:off x="584008" y="4569301"/>
              <a:ext cx="1554480" cy="1645920"/>
              <a:chOff x="2970272" y="1450142"/>
              <a:chExt cx="2441455" cy="558851"/>
            </a:xfrm>
          </p:grpSpPr>
          <p:sp>
            <p:nvSpPr>
              <p:cNvPr id="93" name="Rounded Rectangle 92"/>
              <p:cNvSpPr/>
              <p:nvPr/>
            </p:nvSpPr>
            <p:spPr>
              <a:xfrm>
                <a:off x="2970272" y="1450142"/>
                <a:ext cx="2441455" cy="558851"/>
              </a:xfrm>
              <a:prstGeom prst="roundRect">
                <a:avLst>
                  <a:gd name="adj" fmla="val 10000"/>
                </a:avLst>
              </a:prstGeom>
            </p:spPr>
            <p:style>
              <a:lnRef idx="3">
                <a:schemeClr val="lt1">
                  <a:hueOff val="0"/>
                  <a:satOff val="0"/>
                  <a:lumOff val="0"/>
                  <a:alphaOff val="0"/>
                </a:schemeClr>
              </a:lnRef>
              <a:fillRef idx="1">
                <a:schemeClr val="accent2">
                  <a:shade val="80000"/>
                  <a:hueOff val="0"/>
                  <a:satOff val="-16011"/>
                  <a:lumOff val="18144"/>
                  <a:alphaOff val="0"/>
                </a:schemeClr>
              </a:fillRef>
              <a:effectRef idx="1">
                <a:schemeClr val="accent2">
                  <a:shade val="80000"/>
                  <a:hueOff val="0"/>
                  <a:satOff val="-16011"/>
                  <a:lumOff val="18144"/>
                  <a:alphaOff val="0"/>
                </a:schemeClr>
              </a:effectRef>
              <a:fontRef idx="minor">
                <a:schemeClr val="lt1"/>
              </a:fontRef>
            </p:style>
          </p:sp>
          <p:sp>
            <p:nvSpPr>
              <p:cNvPr id="94" name="Rounded Rectangle 4"/>
              <p:cNvSpPr/>
              <p:nvPr/>
            </p:nvSpPr>
            <p:spPr>
              <a:xfrm>
                <a:off x="2986640" y="1466510"/>
                <a:ext cx="2408720" cy="5261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endParaRPr lang="en-US" sz="1200" kern="1200" dirty="0">
                  <a:latin typeface="+mj-lt"/>
                </a:endParaRPr>
              </a:p>
            </p:txBody>
          </p:sp>
        </p:grpSp>
        <p:sp>
          <p:nvSpPr>
            <p:cNvPr id="91" name="TextBox 90"/>
            <p:cNvSpPr txBox="1"/>
            <p:nvPr/>
          </p:nvSpPr>
          <p:spPr>
            <a:xfrm>
              <a:off x="713172" y="4668062"/>
              <a:ext cx="1329029" cy="369332"/>
            </a:xfrm>
            <a:prstGeom prst="rect">
              <a:avLst/>
            </a:prstGeom>
            <a:noFill/>
          </p:spPr>
          <p:txBody>
            <a:bodyPr wrap="square" rtlCol="0">
              <a:spAutoFit/>
            </a:bodyPr>
            <a:lstStyle/>
            <a:p>
              <a:pPr algn="ctr"/>
              <a:r>
                <a:rPr lang="en-US" sz="1800" u="sng" dirty="0" smtClean="0">
                  <a:solidFill>
                    <a:schemeClr val="bg1"/>
                  </a:solidFill>
                </a:rPr>
                <a:t>Health</a:t>
              </a:r>
              <a:endParaRPr lang="en-US" sz="1800" u="sng" dirty="0">
                <a:solidFill>
                  <a:schemeClr val="bg1"/>
                </a:solidFill>
              </a:endParaRPr>
            </a:p>
          </p:txBody>
        </p:sp>
        <p:sp>
          <p:nvSpPr>
            <p:cNvPr id="92" name="TextBox 91"/>
            <p:cNvSpPr txBox="1"/>
            <p:nvPr/>
          </p:nvSpPr>
          <p:spPr>
            <a:xfrm>
              <a:off x="737236" y="5145826"/>
              <a:ext cx="1247090" cy="830997"/>
            </a:xfrm>
            <a:prstGeom prst="rect">
              <a:avLst/>
            </a:prstGeom>
            <a:noFill/>
          </p:spPr>
          <p:txBody>
            <a:bodyPr wrap="square" rtlCol="0">
              <a:spAutoFit/>
            </a:bodyPr>
            <a:lstStyle/>
            <a:p>
              <a:pPr algn="ctr" eaLnBrk="1" hangingPunct="1">
                <a:defRPr/>
              </a:pPr>
              <a:r>
                <a:rPr lang="en-US" sz="1200" dirty="0">
                  <a:solidFill>
                    <a:schemeClr val="bg1"/>
                  </a:solidFill>
                  <a:ea typeface="ＭＳ Ｐゴシック" charset="0"/>
                  <a:cs typeface="Arial" charset="0"/>
                </a:rPr>
                <a:t>ASOP 3, 5, </a:t>
              </a:r>
              <a:r>
                <a:rPr lang="en-US" sz="1200" dirty="0" smtClean="0">
                  <a:solidFill>
                    <a:schemeClr val="bg1"/>
                  </a:solidFill>
                  <a:ea typeface="ＭＳ Ｐゴシック" charset="0"/>
                  <a:cs typeface="Arial" charset="0"/>
                </a:rPr>
                <a:t>6, 8</a:t>
              </a:r>
              <a:r>
                <a:rPr lang="en-US" sz="1200" dirty="0">
                  <a:solidFill>
                    <a:schemeClr val="bg1"/>
                  </a:solidFill>
                  <a:ea typeface="ＭＳ Ｐゴシック" charset="0"/>
                  <a:cs typeface="Arial" charset="0"/>
                </a:rPr>
                <a:t>, 11, </a:t>
              </a:r>
              <a:r>
                <a:rPr lang="en-US" sz="1200" dirty="0" smtClean="0">
                  <a:solidFill>
                    <a:schemeClr val="bg1"/>
                  </a:solidFill>
                  <a:ea typeface="ＭＳ Ｐゴシック" charset="0"/>
                  <a:cs typeface="Arial" charset="0"/>
                </a:rPr>
                <a:t>18</a:t>
              </a:r>
              <a:r>
                <a:rPr lang="en-US" sz="1200" dirty="0">
                  <a:solidFill>
                    <a:schemeClr val="bg1"/>
                  </a:solidFill>
                  <a:ea typeface="ＭＳ Ｐゴシック" charset="0"/>
                  <a:cs typeface="Arial" charset="0"/>
                </a:rPr>
                <a:t>, 19, 22, 26, </a:t>
              </a:r>
              <a:r>
                <a:rPr lang="en-US" sz="1200" dirty="0" smtClean="0">
                  <a:solidFill>
                    <a:schemeClr val="bg1"/>
                  </a:solidFill>
                  <a:ea typeface="ＭＳ Ｐゴシック" charset="0"/>
                  <a:cs typeface="Arial" charset="0"/>
                </a:rPr>
                <a:t>28, </a:t>
              </a:r>
              <a:r>
                <a:rPr lang="en-US" sz="1200" dirty="0">
                  <a:solidFill>
                    <a:schemeClr val="bg1"/>
                  </a:solidFill>
                  <a:ea typeface="ＭＳ Ｐゴシック" charset="0"/>
                  <a:cs typeface="Arial" charset="0"/>
                </a:rPr>
                <a:t>42, 45, 49, 50</a:t>
              </a:r>
            </a:p>
          </p:txBody>
        </p:sp>
      </p:grpSp>
      <p:grpSp>
        <p:nvGrpSpPr>
          <p:cNvPr id="104" name="Group 103"/>
          <p:cNvGrpSpPr/>
          <p:nvPr/>
        </p:nvGrpSpPr>
        <p:grpSpPr>
          <a:xfrm>
            <a:off x="5504925" y="4617413"/>
            <a:ext cx="1554480" cy="1645920"/>
            <a:chOff x="584008" y="4569301"/>
            <a:chExt cx="1554480" cy="1645920"/>
          </a:xfrm>
        </p:grpSpPr>
        <p:grpSp>
          <p:nvGrpSpPr>
            <p:cNvPr id="107" name="Group 106"/>
            <p:cNvGrpSpPr/>
            <p:nvPr/>
          </p:nvGrpSpPr>
          <p:grpSpPr>
            <a:xfrm>
              <a:off x="584008" y="4569301"/>
              <a:ext cx="1554480" cy="1645920"/>
              <a:chOff x="2970272" y="1450142"/>
              <a:chExt cx="2441455" cy="558851"/>
            </a:xfrm>
          </p:grpSpPr>
          <p:sp>
            <p:nvSpPr>
              <p:cNvPr id="110" name="Rounded Rectangle 109"/>
              <p:cNvSpPr/>
              <p:nvPr/>
            </p:nvSpPr>
            <p:spPr>
              <a:xfrm>
                <a:off x="2970272" y="1450142"/>
                <a:ext cx="2441455" cy="558851"/>
              </a:xfrm>
              <a:prstGeom prst="roundRect">
                <a:avLst>
                  <a:gd name="adj" fmla="val 10000"/>
                </a:avLst>
              </a:prstGeom>
            </p:spPr>
            <p:style>
              <a:lnRef idx="3">
                <a:schemeClr val="lt1">
                  <a:hueOff val="0"/>
                  <a:satOff val="0"/>
                  <a:lumOff val="0"/>
                  <a:alphaOff val="0"/>
                </a:schemeClr>
              </a:lnRef>
              <a:fillRef idx="1">
                <a:schemeClr val="accent2">
                  <a:shade val="80000"/>
                  <a:hueOff val="0"/>
                  <a:satOff val="-16011"/>
                  <a:lumOff val="18144"/>
                  <a:alphaOff val="0"/>
                </a:schemeClr>
              </a:fillRef>
              <a:effectRef idx="1">
                <a:schemeClr val="accent2">
                  <a:shade val="80000"/>
                  <a:hueOff val="0"/>
                  <a:satOff val="-16011"/>
                  <a:lumOff val="18144"/>
                  <a:alphaOff val="0"/>
                </a:schemeClr>
              </a:effectRef>
              <a:fontRef idx="minor">
                <a:schemeClr val="lt1"/>
              </a:fontRef>
            </p:style>
          </p:sp>
          <p:sp>
            <p:nvSpPr>
              <p:cNvPr id="111" name="Rounded Rectangle 4"/>
              <p:cNvSpPr/>
              <p:nvPr/>
            </p:nvSpPr>
            <p:spPr>
              <a:xfrm>
                <a:off x="2986640" y="1466510"/>
                <a:ext cx="2408720" cy="5261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endParaRPr lang="en-US" sz="1200" kern="1200" dirty="0">
                  <a:latin typeface="+mj-lt"/>
                </a:endParaRPr>
              </a:p>
            </p:txBody>
          </p:sp>
        </p:grpSp>
        <p:sp>
          <p:nvSpPr>
            <p:cNvPr id="108" name="TextBox 107"/>
            <p:cNvSpPr txBox="1"/>
            <p:nvPr/>
          </p:nvSpPr>
          <p:spPr>
            <a:xfrm>
              <a:off x="713172" y="4668062"/>
              <a:ext cx="1329029" cy="369332"/>
            </a:xfrm>
            <a:prstGeom prst="rect">
              <a:avLst/>
            </a:prstGeom>
            <a:noFill/>
          </p:spPr>
          <p:txBody>
            <a:bodyPr wrap="square" rtlCol="0">
              <a:spAutoFit/>
            </a:bodyPr>
            <a:lstStyle/>
            <a:p>
              <a:pPr algn="ctr"/>
              <a:r>
                <a:rPr lang="en-US" sz="1800" u="sng" dirty="0" smtClean="0">
                  <a:solidFill>
                    <a:schemeClr val="bg1"/>
                  </a:solidFill>
                </a:rPr>
                <a:t>Life</a:t>
              </a:r>
              <a:endParaRPr lang="en-US" sz="1800" u="sng" dirty="0">
                <a:solidFill>
                  <a:schemeClr val="bg1"/>
                </a:solidFill>
              </a:endParaRPr>
            </a:p>
          </p:txBody>
        </p:sp>
        <p:sp>
          <p:nvSpPr>
            <p:cNvPr id="109" name="TextBox 108"/>
            <p:cNvSpPr txBox="1"/>
            <p:nvPr/>
          </p:nvSpPr>
          <p:spPr>
            <a:xfrm>
              <a:off x="737236" y="5145826"/>
              <a:ext cx="1247090" cy="830997"/>
            </a:xfrm>
            <a:prstGeom prst="rect">
              <a:avLst/>
            </a:prstGeom>
            <a:noFill/>
          </p:spPr>
          <p:txBody>
            <a:bodyPr wrap="square" rtlCol="0">
              <a:spAutoFit/>
            </a:bodyPr>
            <a:lstStyle/>
            <a:p>
              <a:pPr algn="ctr" eaLnBrk="1" hangingPunct="1">
                <a:defRPr/>
              </a:pPr>
              <a:r>
                <a:rPr lang="en-US" sz="1200" dirty="0">
                  <a:solidFill>
                    <a:schemeClr val="bg1"/>
                  </a:solidFill>
                  <a:ea typeface="ＭＳ Ｐゴシック" charset="0"/>
                  <a:cs typeface="Arial" charset="0"/>
                </a:rPr>
                <a:t>ASOP 2, 7, 10, 11, </a:t>
              </a:r>
              <a:r>
                <a:rPr lang="en-US" sz="1200" dirty="0" smtClean="0">
                  <a:solidFill>
                    <a:schemeClr val="bg1"/>
                  </a:solidFill>
                  <a:ea typeface="ＭＳ Ｐゴシック" charset="0"/>
                  <a:cs typeface="Arial" charset="0"/>
                </a:rPr>
                <a:t>15</a:t>
              </a:r>
              <a:r>
                <a:rPr lang="en-US" sz="1200" dirty="0">
                  <a:solidFill>
                    <a:schemeClr val="bg1"/>
                  </a:solidFill>
                  <a:ea typeface="ＭＳ Ｐゴシック" charset="0"/>
                  <a:cs typeface="Arial" charset="0"/>
                </a:rPr>
                <a:t>, 19, 22, 24, 33, 37, 40, 48</a:t>
              </a:r>
            </a:p>
          </p:txBody>
        </p:sp>
      </p:grpSp>
      <p:grpSp>
        <p:nvGrpSpPr>
          <p:cNvPr id="112" name="Group 111"/>
          <p:cNvGrpSpPr/>
          <p:nvPr/>
        </p:nvGrpSpPr>
        <p:grpSpPr>
          <a:xfrm>
            <a:off x="7185328" y="4625429"/>
            <a:ext cx="1554480" cy="1645920"/>
            <a:chOff x="584008" y="4569301"/>
            <a:chExt cx="1554480" cy="1645920"/>
          </a:xfrm>
        </p:grpSpPr>
        <p:grpSp>
          <p:nvGrpSpPr>
            <p:cNvPr id="113" name="Group 112"/>
            <p:cNvGrpSpPr/>
            <p:nvPr/>
          </p:nvGrpSpPr>
          <p:grpSpPr>
            <a:xfrm>
              <a:off x="584008" y="4569301"/>
              <a:ext cx="1554480" cy="1645920"/>
              <a:chOff x="2970272" y="1450142"/>
              <a:chExt cx="2441455" cy="558851"/>
            </a:xfrm>
          </p:grpSpPr>
          <p:sp>
            <p:nvSpPr>
              <p:cNvPr id="116" name="Rounded Rectangle 115"/>
              <p:cNvSpPr/>
              <p:nvPr/>
            </p:nvSpPr>
            <p:spPr>
              <a:xfrm>
                <a:off x="2970272" y="1450142"/>
                <a:ext cx="2441455" cy="558851"/>
              </a:xfrm>
              <a:prstGeom prst="roundRect">
                <a:avLst>
                  <a:gd name="adj" fmla="val 10000"/>
                </a:avLst>
              </a:prstGeom>
              <a:solidFill>
                <a:srgbClr val="6161B3"/>
              </a:solidFill>
            </p:spPr>
            <p:style>
              <a:lnRef idx="3">
                <a:schemeClr val="lt1">
                  <a:hueOff val="0"/>
                  <a:satOff val="0"/>
                  <a:lumOff val="0"/>
                  <a:alphaOff val="0"/>
                </a:schemeClr>
              </a:lnRef>
              <a:fillRef idx="1">
                <a:schemeClr val="accent2">
                  <a:shade val="80000"/>
                  <a:hueOff val="0"/>
                  <a:satOff val="-16011"/>
                  <a:lumOff val="18144"/>
                  <a:alphaOff val="0"/>
                </a:schemeClr>
              </a:fillRef>
              <a:effectRef idx="1">
                <a:schemeClr val="accent2">
                  <a:shade val="80000"/>
                  <a:hueOff val="0"/>
                  <a:satOff val="-16011"/>
                  <a:lumOff val="18144"/>
                  <a:alphaOff val="0"/>
                </a:schemeClr>
              </a:effectRef>
              <a:fontRef idx="minor">
                <a:schemeClr val="lt1"/>
              </a:fontRef>
            </p:style>
          </p:sp>
          <p:sp>
            <p:nvSpPr>
              <p:cNvPr id="117" name="Rounded Rectangle 4"/>
              <p:cNvSpPr/>
              <p:nvPr/>
            </p:nvSpPr>
            <p:spPr>
              <a:xfrm>
                <a:off x="2986640" y="1466510"/>
                <a:ext cx="2408720" cy="5261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endParaRPr lang="en-US" sz="1200" kern="1200" dirty="0">
                  <a:latin typeface="+mj-lt"/>
                </a:endParaRPr>
              </a:p>
            </p:txBody>
          </p:sp>
        </p:grpSp>
        <p:sp>
          <p:nvSpPr>
            <p:cNvPr id="114" name="TextBox 113"/>
            <p:cNvSpPr txBox="1"/>
            <p:nvPr/>
          </p:nvSpPr>
          <p:spPr>
            <a:xfrm>
              <a:off x="713172" y="4668062"/>
              <a:ext cx="1329029" cy="369332"/>
            </a:xfrm>
            <a:prstGeom prst="rect">
              <a:avLst/>
            </a:prstGeom>
            <a:noFill/>
          </p:spPr>
          <p:txBody>
            <a:bodyPr wrap="square" rtlCol="0">
              <a:spAutoFit/>
            </a:bodyPr>
            <a:lstStyle/>
            <a:p>
              <a:pPr algn="ctr"/>
              <a:r>
                <a:rPr lang="en-US" sz="1800" u="sng" dirty="0" smtClean="0">
                  <a:solidFill>
                    <a:schemeClr val="bg1"/>
                  </a:solidFill>
                </a:rPr>
                <a:t>Pension</a:t>
              </a:r>
              <a:endParaRPr lang="en-US" sz="1800" u="sng" dirty="0">
                <a:solidFill>
                  <a:schemeClr val="bg1"/>
                </a:solidFill>
              </a:endParaRPr>
            </a:p>
          </p:txBody>
        </p:sp>
        <p:sp>
          <p:nvSpPr>
            <p:cNvPr id="115" name="TextBox 114"/>
            <p:cNvSpPr txBox="1"/>
            <p:nvPr/>
          </p:nvSpPr>
          <p:spPr>
            <a:xfrm>
              <a:off x="737236" y="5145826"/>
              <a:ext cx="1247090" cy="461665"/>
            </a:xfrm>
            <a:prstGeom prst="rect">
              <a:avLst/>
            </a:prstGeom>
            <a:noFill/>
          </p:spPr>
          <p:txBody>
            <a:bodyPr wrap="square" rtlCol="0">
              <a:spAutoFit/>
            </a:bodyPr>
            <a:lstStyle/>
            <a:p>
              <a:pPr algn="ctr" eaLnBrk="1" hangingPunct="1">
                <a:defRPr/>
              </a:pPr>
              <a:r>
                <a:rPr lang="en-US" sz="1200" dirty="0">
                  <a:solidFill>
                    <a:schemeClr val="bg1"/>
                  </a:solidFill>
                  <a:ea typeface="ＭＳ Ｐゴシック" charset="0"/>
                  <a:cs typeface="Arial" charset="0"/>
                </a:rPr>
                <a:t>ASOP 4, 6, 27, 34, 35, 44</a:t>
              </a:r>
            </a:p>
          </p:txBody>
        </p:sp>
      </p:grpSp>
    </p:spTree>
    <p:extLst>
      <p:ext uri="{BB962C8B-B14F-4D97-AF65-F5344CB8AC3E}">
        <p14:creationId xmlns:p14="http://schemas.microsoft.com/office/powerpoint/2010/main" val="7005156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t>History of Cross-Practice ASOPs</a:t>
            </a:r>
          </a:p>
        </p:txBody>
      </p:sp>
      <p:graphicFrame>
        <p:nvGraphicFramePr>
          <p:cNvPr id="4" name="Table 3"/>
          <p:cNvGraphicFramePr>
            <a:graphicFrameLocks noGrp="1"/>
          </p:cNvGraphicFramePr>
          <p:nvPr>
            <p:extLst>
              <p:ext uri="{D42A27DB-BD31-4B8C-83A1-F6EECF244321}">
                <p14:modId xmlns:p14="http://schemas.microsoft.com/office/powerpoint/2010/main" val="1005290001"/>
              </p:ext>
            </p:extLst>
          </p:nvPr>
        </p:nvGraphicFramePr>
        <p:xfrm>
          <a:off x="309563" y="1424231"/>
          <a:ext cx="8412483" cy="4601316"/>
        </p:xfrm>
        <a:graphic>
          <a:graphicData uri="http://schemas.openxmlformats.org/drawingml/2006/table">
            <a:tbl>
              <a:tblPr firstRow="1" bandRow="1">
                <a:tableStyleId>{5C22544A-7EE6-4342-B048-85BDC9FD1C3A}</a:tableStyleId>
              </a:tblPr>
              <a:tblGrid>
                <a:gridCol w="3570875"/>
                <a:gridCol w="1210402"/>
                <a:gridCol w="1210402"/>
                <a:gridCol w="1210402"/>
                <a:gridCol w="1210402"/>
              </a:tblGrid>
              <a:tr h="486516">
                <a:tc>
                  <a:txBody>
                    <a:bodyPr/>
                    <a:lstStyle/>
                    <a:p>
                      <a:pPr algn="l"/>
                      <a:endParaRPr lang="en-US" sz="1400" b="0" dirty="0">
                        <a:solidFill>
                          <a:schemeClr val="tx1"/>
                        </a:solidFill>
                        <a:latin typeface="+mj-lt"/>
                        <a:cs typeface="Arial" panose="020B0604020202020204" pitchFamily="34" charset="0"/>
                      </a:endParaRPr>
                    </a:p>
                  </a:txBody>
                  <a:tcPr marL="91435" marR="91435" marT="45732" marB="45732">
                    <a:lnL w="19050" cap="flat" cmpd="sng" algn="ctr">
                      <a:solidFill>
                        <a:schemeClr val="bg1"/>
                      </a:solid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dirty="0" smtClean="0">
                          <a:solidFill>
                            <a:sysClr val="windowText" lastClr="000000"/>
                          </a:solidFill>
                          <a:latin typeface="+mj-lt"/>
                          <a:cs typeface="Arial" panose="020B0604020202020204" pitchFamily="34" charset="0"/>
                        </a:rPr>
                        <a:t>1980s</a:t>
                      </a:r>
                    </a:p>
                  </a:txBody>
                  <a:tcPr marL="91435" marR="91435" marT="45732" marB="45732" anchor="ctr">
                    <a:lnL w="12700" cmpd="sng">
                      <a:noFill/>
                    </a:lnL>
                    <a:lnR w="6350" cap="flat" cmpd="sng" algn="ctr">
                      <a:solidFill>
                        <a:schemeClr val="tx1"/>
                      </a:solidFill>
                      <a:prstDash val="dot"/>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dirty="0" smtClean="0">
                          <a:solidFill>
                            <a:sysClr val="windowText" lastClr="000000"/>
                          </a:solidFill>
                          <a:latin typeface="+mj-lt"/>
                          <a:cs typeface="Arial" panose="020B0604020202020204" pitchFamily="34" charset="0"/>
                        </a:rPr>
                        <a:t>1990s</a:t>
                      </a:r>
                      <a:endParaRPr lang="en-US" sz="1600" b="1" dirty="0">
                        <a:solidFill>
                          <a:sysClr val="windowText" lastClr="000000"/>
                        </a:solidFill>
                        <a:latin typeface="+mj-lt"/>
                        <a:cs typeface="Arial" panose="020B0604020202020204" pitchFamily="34" charset="0"/>
                      </a:endParaRPr>
                    </a:p>
                  </a:txBody>
                  <a:tcPr marL="91435" marR="91435" marT="45732" marB="45732"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dirty="0" smtClean="0">
                          <a:solidFill>
                            <a:sysClr val="windowText" lastClr="000000"/>
                          </a:solidFill>
                          <a:latin typeface="+mj-lt"/>
                          <a:cs typeface="Arial" panose="020B0604020202020204" pitchFamily="34" charset="0"/>
                        </a:rPr>
                        <a:t>2000s</a:t>
                      </a:r>
                      <a:endParaRPr lang="en-US" sz="1600" b="1" dirty="0">
                        <a:solidFill>
                          <a:sysClr val="windowText" lastClr="000000"/>
                        </a:solidFill>
                        <a:latin typeface="+mj-lt"/>
                        <a:cs typeface="Arial" panose="020B0604020202020204" pitchFamily="34" charset="0"/>
                      </a:endParaRPr>
                    </a:p>
                  </a:txBody>
                  <a:tcPr marL="91435" marR="91435" marT="45732" marB="45732"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dirty="0" smtClean="0">
                          <a:solidFill>
                            <a:sysClr val="windowText" lastClr="000000"/>
                          </a:solidFill>
                          <a:latin typeface="+mj-lt"/>
                          <a:cs typeface="Arial" panose="020B0604020202020204" pitchFamily="34" charset="0"/>
                        </a:rPr>
                        <a:t>2010s</a:t>
                      </a:r>
                      <a:endParaRPr lang="en-US" sz="1600" b="1" dirty="0">
                        <a:solidFill>
                          <a:sysClr val="windowText" lastClr="000000"/>
                        </a:solidFill>
                        <a:latin typeface="+mj-lt"/>
                        <a:cs typeface="Arial" panose="020B0604020202020204" pitchFamily="34" charset="0"/>
                      </a:endParaRPr>
                    </a:p>
                  </a:txBody>
                  <a:tcPr marL="91435" marR="91435" marT="45732" marB="45732" anchor="ctr">
                    <a:lnL w="6350" cap="flat" cmpd="sng" algn="ctr">
                      <a:solidFill>
                        <a:schemeClr val="tx1"/>
                      </a:solidFill>
                      <a:prstDash val="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1480">
                <a:tc>
                  <a:txBody>
                    <a:bodyPr/>
                    <a:lstStyle/>
                    <a:p>
                      <a:r>
                        <a:rPr lang="en-US" sz="1400" b="0" dirty="0" smtClean="0">
                          <a:solidFill>
                            <a:schemeClr val="bg1"/>
                          </a:solidFill>
                          <a:latin typeface="+mj-lt"/>
                          <a:cs typeface="Arial" panose="020B0604020202020204" pitchFamily="34" charset="0"/>
                        </a:rPr>
                        <a:t>ASOP 1: Introductory ASOP</a:t>
                      </a:r>
                      <a:endParaRPr lang="en-US" sz="1400" b="0" dirty="0">
                        <a:solidFill>
                          <a:schemeClr val="bg1"/>
                        </a:solidFill>
                        <a:latin typeface="+mj-lt"/>
                        <a:cs typeface="Arial" panose="020B0604020202020204" pitchFamily="34" charset="0"/>
                      </a:endParaRPr>
                    </a:p>
                  </a:txBody>
                  <a:tcPr marL="91435" marR="91435" marT="45732" marB="45732"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dot"/>
                      <a:round/>
                      <a:headEnd type="none" w="med" len="med"/>
                      <a:tailEnd type="none" w="med" len="med"/>
                    </a:lnB>
                    <a:lnTlToBr w="12700" cmpd="sng">
                      <a:noFill/>
                      <a:prstDash val="solid"/>
                    </a:lnTlToBr>
                    <a:lnBlToTr w="12700" cmpd="sng">
                      <a:noFill/>
                      <a:prstDash val="solid"/>
                    </a:lnBlToTr>
                    <a:solidFill>
                      <a:srgbClr val="262673"/>
                    </a:solidFill>
                  </a:tcPr>
                </a:tc>
                <a:tc gridSpan="4">
                  <a:txBody>
                    <a:bodyPr/>
                    <a:lstStyle/>
                    <a:p>
                      <a:endParaRPr lang="en-US" sz="1400" dirty="0">
                        <a:latin typeface="+mj-lt"/>
                        <a:cs typeface="Arial" panose="020B0604020202020204" pitchFamily="34" charset="0"/>
                      </a:endParaRPr>
                    </a:p>
                  </a:txBody>
                  <a:tcPr marL="91435" marR="91435" marT="45732" marB="45732"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dot"/>
                      <a:round/>
                      <a:headEnd type="none" w="med" len="med"/>
                      <a:tailEnd type="none" w="med" len="med"/>
                    </a:lnB>
                    <a:lnTlToBr w="12700" cmpd="sng">
                      <a:noFill/>
                      <a:prstDash val="solid"/>
                    </a:lnTlToBr>
                    <a:lnBlToTr w="12700" cmpd="sng">
                      <a:noFill/>
                      <a:prstDash val="solid"/>
                    </a:lnBlToTr>
                    <a:solidFill>
                      <a:srgbClr val="262673"/>
                    </a:solidFill>
                  </a:tcPr>
                </a:tc>
                <a:tc hMerge="1">
                  <a:txBody>
                    <a:bodyPr/>
                    <a:lstStyle/>
                    <a:p>
                      <a:endParaRPr lang="en-US" sz="1400" dirty="0">
                        <a:latin typeface="Arial" panose="020B0604020202020204" pitchFamily="34" charset="0"/>
                        <a:cs typeface="Arial" panose="020B0604020202020204" pitchFamily="34" charset="0"/>
                      </a:endParaRPr>
                    </a:p>
                  </a:txBody>
                  <a:tcPr marL="91435" marR="91435" marT="45732" marB="45732" anchor="ctr">
                    <a:lnL w="12700" cmpd="sng">
                      <a:noFill/>
                    </a:lnL>
                    <a:lnR w="12700" cmpd="sng">
                      <a:noFill/>
                    </a:lnR>
                    <a:lnT w="12700" cap="flat" cmpd="sng" algn="ctr">
                      <a:no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600" dirty="0">
                        <a:latin typeface="+mn-lt"/>
                        <a:cs typeface="Arial" panose="020B0604020202020204" pitchFamily="34" charset="0"/>
                      </a:endParaRPr>
                    </a:p>
                  </a:txBody>
                  <a:tcPr marL="91435" marR="91435" marT="45732" marB="45732" anchor="ctr">
                    <a:lnL w="12700" cmpd="sng">
                      <a:noFill/>
                    </a:lnL>
                    <a:lnR w="12700" cmpd="sng">
                      <a:noFill/>
                    </a:lnR>
                    <a:lnT w="12700" cap="flat" cmpd="sng" algn="ctr">
                      <a:no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CDCDDE"/>
                    </a:solidFill>
                  </a:tcPr>
                </a:tc>
                <a:tc hMerge="1">
                  <a:txBody>
                    <a:bodyPr/>
                    <a:lstStyle/>
                    <a:p>
                      <a:pPr algn="ctr"/>
                      <a:endParaRPr lang="en-US" sz="1400" dirty="0">
                        <a:latin typeface="Arial" panose="020B0604020202020204" pitchFamily="34" charset="0"/>
                        <a:cs typeface="Arial" panose="020B0604020202020204" pitchFamily="34" charset="0"/>
                      </a:endParaRPr>
                    </a:p>
                  </a:txBody>
                  <a:tcPr marL="91435" marR="91435" marT="45732" marB="45732" anchor="ctr">
                    <a:lnL w="12700" cmpd="sng">
                      <a:noFill/>
                    </a:lnL>
                    <a:lnR w="12700" cmpd="sng">
                      <a:noFill/>
                    </a:lnR>
                    <a:lnT w="12700" cap="flat" cmpd="sng" algn="ctr">
                      <a:no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noFill/>
                  </a:tcPr>
                </a:tc>
              </a:tr>
              <a:tr h="411480">
                <a:tc>
                  <a:txBody>
                    <a:bodyPr/>
                    <a:lstStyle/>
                    <a:p>
                      <a:r>
                        <a:rPr lang="en-US" sz="1400" b="0" dirty="0" smtClean="0">
                          <a:solidFill>
                            <a:schemeClr val="bg1"/>
                          </a:solidFill>
                          <a:latin typeface="+mj-lt"/>
                          <a:cs typeface="Arial" panose="020B0604020202020204" pitchFamily="34" charset="0"/>
                        </a:rPr>
                        <a:t>ASOP 12: Risk Classification</a:t>
                      </a:r>
                      <a:endParaRPr lang="en-US" sz="1400" b="0" dirty="0">
                        <a:solidFill>
                          <a:schemeClr val="bg1"/>
                        </a:solidFill>
                        <a:latin typeface="+mj-lt"/>
                        <a:cs typeface="Arial" panose="020B0604020202020204" pitchFamily="34" charset="0"/>
                      </a:endParaRPr>
                    </a:p>
                  </a:txBody>
                  <a:tcPr marL="91435" marR="91435" marT="45732" marB="45732"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dot"/>
                      <a:round/>
                      <a:headEnd type="none" w="med" len="med"/>
                      <a:tailEnd type="none" w="med" len="med"/>
                    </a:lnT>
                    <a:lnB w="19050" cap="flat" cmpd="sng" algn="ctr">
                      <a:solidFill>
                        <a:schemeClr val="bg1"/>
                      </a:solidFill>
                      <a:prstDash val="dot"/>
                      <a:round/>
                      <a:headEnd type="none" w="med" len="med"/>
                      <a:tailEnd type="none" w="med" len="med"/>
                    </a:lnB>
                    <a:lnTlToBr w="12700" cmpd="sng">
                      <a:noFill/>
                      <a:prstDash val="solid"/>
                    </a:lnTlToBr>
                    <a:lnBlToTr w="12700" cmpd="sng">
                      <a:noFill/>
                      <a:prstDash val="solid"/>
                    </a:lnBlToTr>
                    <a:solidFill>
                      <a:srgbClr val="262673"/>
                    </a:solidFill>
                  </a:tcPr>
                </a:tc>
                <a:tc gridSpan="4">
                  <a:txBody>
                    <a:bodyPr/>
                    <a:lstStyle/>
                    <a:p>
                      <a:pPr algn="ctr"/>
                      <a:endParaRPr lang="en-US" sz="1400" dirty="0">
                        <a:latin typeface="+mj-lt"/>
                        <a:cs typeface="Arial" panose="020B0604020202020204" pitchFamily="34" charset="0"/>
                      </a:endParaRPr>
                    </a:p>
                  </a:txBody>
                  <a:tcPr marL="91435" marR="91435" marT="45732" marB="45732"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dot"/>
                      <a:round/>
                      <a:headEnd type="none" w="med" len="med"/>
                      <a:tailEnd type="none" w="med" len="med"/>
                    </a:lnT>
                    <a:lnB w="19050" cap="flat" cmpd="sng" algn="ctr">
                      <a:solidFill>
                        <a:schemeClr val="bg1"/>
                      </a:solidFill>
                      <a:prstDash val="dot"/>
                      <a:round/>
                      <a:headEnd type="none" w="med" len="med"/>
                      <a:tailEnd type="none" w="med" len="med"/>
                    </a:lnB>
                    <a:lnTlToBr w="12700" cmpd="sng">
                      <a:noFill/>
                      <a:prstDash val="solid"/>
                    </a:lnTlToBr>
                    <a:lnBlToTr w="12700" cmpd="sng">
                      <a:noFill/>
                      <a:prstDash val="solid"/>
                    </a:lnBlToTr>
                    <a:solidFill>
                      <a:srgbClr val="262673"/>
                    </a:solidFill>
                  </a:tcPr>
                </a:tc>
                <a:tc hMerge="1">
                  <a:txBody>
                    <a:bodyPr/>
                    <a:lstStyle/>
                    <a:p>
                      <a:endParaRPr lang="en-US" sz="14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2">
                          <a:lumMod val="40000"/>
                          <a:lumOff val="60000"/>
                        </a:schemeClr>
                      </a:solidFill>
                      <a:prstDash val="dot"/>
                      <a:round/>
                      <a:headEnd type="none" w="med" len="med"/>
                      <a:tailEnd type="none" w="med" len="med"/>
                    </a:lnT>
                    <a:lnB w="12700" cap="flat" cmpd="sng" algn="ctr">
                      <a:solidFill>
                        <a:schemeClr val="tx2">
                          <a:lumMod val="40000"/>
                          <a:lumOff val="60000"/>
                        </a:schemeClr>
                      </a:solidFill>
                      <a:prstDash val="dot"/>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600" dirty="0">
                        <a:latin typeface="+mn-lt"/>
                        <a:cs typeface="Arial" panose="020B0604020202020204" pitchFamily="34" charset="0"/>
                      </a:endParaRPr>
                    </a:p>
                  </a:txBody>
                  <a:tcPr marL="91435" marR="91435" marT="45732" marB="45732" anchor="ctr">
                    <a:lnL w="12700" cmpd="sng">
                      <a:noFill/>
                    </a:lnL>
                    <a:lnR w="12700" cmpd="sng">
                      <a:noFill/>
                    </a:ln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CDCDDE"/>
                    </a:solidFill>
                  </a:tcPr>
                </a:tc>
                <a:tc hMerge="1">
                  <a:txBody>
                    <a:bodyPr/>
                    <a:lstStyle/>
                    <a:p>
                      <a:endParaRPr lang="en-US"/>
                    </a:p>
                  </a:txBody>
                  <a:tcPr/>
                </a:tc>
              </a:tr>
              <a:tr h="411480">
                <a:tc>
                  <a:txBody>
                    <a:bodyPr/>
                    <a:lstStyle/>
                    <a:p>
                      <a:r>
                        <a:rPr lang="en-US" sz="1400" b="0" dirty="0" smtClean="0">
                          <a:solidFill>
                            <a:schemeClr val="bg1"/>
                          </a:solidFill>
                          <a:latin typeface="+mj-lt"/>
                          <a:cs typeface="Arial" panose="020B0604020202020204" pitchFamily="34" charset="0"/>
                        </a:rPr>
                        <a:t>ASOP 17: Expert Testimony</a:t>
                      </a:r>
                      <a:endParaRPr lang="en-US" sz="1400" b="0" dirty="0">
                        <a:solidFill>
                          <a:schemeClr val="bg1"/>
                        </a:solidFill>
                        <a:latin typeface="+mj-lt"/>
                        <a:cs typeface="Arial" panose="020B0604020202020204" pitchFamily="34" charset="0"/>
                      </a:endParaRPr>
                    </a:p>
                  </a:txBody>
                  <a:tcPr marL="91435" marR="91435" marT="45732" marB="45732"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dot"/>
                      <a:round/>
                      <a:headEnd type="none" w="med" len="med"/>
                      <a:tailEnd type="none" w="med" len="med"/>
                    </a:lnT>
                    <a:lnB w="19050" cap="flat" cmpd="sng" algn="ctr">
                      <a:solidFill>
                        <a:schemeClr val="bg1"/>
                      </a:solidFill>
                      <a:prstDash val="dot"/>
                      <a:round/>
                      <a:headEnd type="none" w="med" len="med"/>
                      <a:tailEnd type="none" w="med" len="med"/>
                    </a:lnB>
                    <a:lnTlToBr w="12700" cmpd="sng">
                      <a:noFill/>
                      <a:prstDash val="solid"/>
                    </a:lnTlToBr>
                    <a:lnBlToTr w="12700" cmpd="sng">
                      <a:noFill/>
                      <a:prstDash val="solid"/>
                    </a:lnBlToTr>
                    <a:solidFill>
                      <a:srgbClr val="262673"/>
                    </a:solidFill>
                  </a:tcPr>
                </a:tc>
                <a:tc gridSpan="4">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mj-lt"/>
                          <a:cs typeface="Arial" panose="020B0604020202020204" pitchFamily="34" charset="0"/>
                        </a:rPr>
                        <a:t>In Process</a:t>
                      </a:r>
                    </a:p>
                  </a:txBody>
                  <a:tcPr marL="91435" marR="91435" marT="45732" marB="45732"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dot"/>
                      <a:round/>
                      <a:headEnd type="none" w="med" len="med"/>
                      <a:tailEnd type="none" w="med" len="med"/>
                    </a:lnT>
                    <a:lnB w="19050" cap="flat" cmpd="sng" algn="ctr">
                      <a:solidFill>
                        <a:schemeClr val="bg1"/>
                      </a:solidFill>
                      <a:prstDash val="dot"/>
                      <a:round/>
                      <a:headEnd type="none" w="med" len="med"/>
                      <a:tailEnd type="none" w="med" len="med"/>
                    </a:lnB>
                    <a:lnTlToBr w="12700" cmpd="sng">
                      <a:noFill/>
                      <a:prstDash val="solid"/>
                    </a:lnTlToBr>
                    <a:lnBlToTr w="12700" cmpd="sng">
                      <a:noFill/>
                      <a:prstDash val="solid"/>
                    </a:lnBlToTr>
                    <a:solidFill>
                      <a:srgbClr val="262673"/>
                    </a:solidFill>
                  </a:tcPr>
                </a:tc>
                <a:tc hMerge="1">
                  <a:txBody>
                    <a:bodyPr/>
                    <a:lstStyle/>
                    <a:p>
                      <a:pPr algn="l"/>
                      <a:endParaRPr lang="en-US" sz="1600" dirty="0">
                        <a:latin typeface="+mn-lt"/>
                        <a:cs typeface="Arial" panose="020B0604020202020204" pitchFamily="34" charset="0"/>
                      </a:endParaRPr>
                    </a:p>
                  </a:txBody>
                  <a:tcPr marL="91435" marR="91435" marT="45732" marB="45732" anchor="ctr">
                    <a:lnL w="12700" cmpd="sng">
                      <a:noFill/>
                    </a:lnL>
                    <a:lnR w="12700" cmpd="sng">
                      <a:noFill/>
                    </a:ln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CDCDDE"/>
                    </a:solidFill>
                  </a:tcPr>
                </a:tc>
                <a:tc hMerge="1">
                  <a:txBody>
                    <a:bodyPr/>
                    <a:lstStyle/>
                    <a:p>
                      <a:endParaRPr lang="en-US" sz="1600" dirty="0">
                        <a:latin typeface="+mn-lt"/>
                        <a:cs typeface="Arial" panose="020B0604020202020204" pitchFamily="34" charset="0"/>
                      </a:endParaRPr>
                    </a:p>
                  </a:txBody>
                  <a:tcPr marL="91435" marR="91435" marT="45732" marB="45732" anchor="ctr">
                    <a:lnL w="12700" cmpd="sng">
                      <a:noFill/>
                    </a:lnL>
                    <a:lnR w="12700" cmpd="sng">
                      <a:noFill/>
                    </a:ln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CDCDDE"/>
                    </a:solidFill>
                  </a:tcPr>
                </a:tc>
                <a:tc hMerge="1">
                  <a:txBody>
                    <a:bodyPr/>
                    <a:lstStyle/>
                    <a:p>
                      <a:endParaRPr lang="en-US"/>
                    </a:p>
                  </a:txBody>
                  <a:tcPr/>
                </a:tc>
              </a:tr>
              <a:tr h="411480">
                <a:tc>
                  <a:txBody>
                    <a:bodyPr/>
                    <a:lstStyle/>
                    <a:p>
                      <a:r>
                        <a:rPr lang="en-US" sz="1400" b="0" dirty="0" smtClean="0">
                          <a:solidFill>
                            <a:schemeClr val="bg1"/>
                          </a:solidFill>
                          <a:latin typeface="+mj-lt"/>
                          <a:cs typeface="Arial" panose="020B0604020202020204" pitchFamily="34" charset="0"/>
                        </a:rPr>
                        <a:t>ASOP 21: Assisting Auditors…</a:t>
                      </a:r>
                      <a:endParaRPr lang="en-US" sz="1400" b="0" dirty="0">
                        <a:solidFill>
                          <a:schemeClr val="bg1"/>
                        </a:solidFill>
                        <a:latin typeface="+mj-lt"/>
                        <a:cs typeface="Arial" panose="020B0604020202020204" pitchFamily="34" charset="0"/>
                      </a:endParaRPr>
                    </a:p>
                  </a:txBody>
                  <a:tcPr marL="91435" marR="91435" marT="45732" marB="45732"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dot"/>
                      <a:round/>
                      <a:headEnd type="none" w="med" len="med"/>
                      <a:tailEnd type="none" w="med" len="med"/>
                    </a:lnT>
                    <a:lnB w="19050" cap="flat" cmpd="sng" algn="ctr">
                      <a:solidFill>
                        <a:schemeClr val="bg1"/>
                      </a:solidFill>
                      <a:prstDash val="dot"/>
                      <a:round/>
                      <a:headEnd type="none" w="med" len="med"/>
                      <a:tailEnd type="none" w="med" len="med"/>
                    </a:lnB>
                    <a:lnTlToBr w="12700" cmpd="sng">
                      <a:noFill/>
                      <a:prstDash val="solid"/>
                    </a:lnTlToBr>
                    <a:lnBlToTr w="12700" cmpd="sng">
                      <a:noFill/>
                      <a:prstDash val="solid"/>
                    </a:lnBlToTr>
                    <a:solidFill>
                      <a:srgbClr val="262673"/>
                    </a:solidFill>
                  </a:tcPr>
                </a:tc>
                <a:tc gridSpan="4">
                  <a:txBody>
                    <a:bodyPr/>
                    <a:lstStyle/>
                    <a:p>
                      <a:endParaRPr lang="en-US" sz="1400" dirty="0">
                        <a:latin typeface="+mj-lt"/>
                        <a:cs typeface="Arial" panose="020B0604020202020204" pitchFamily="34" charset="0"/>
                      </a:endParaRPr>
                    </a:p>
                  </a:txBody>
                  <a:tcPr marL="91435" marR="91435" marT="45732" marB="45732"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dot"/>
                      <a:round/>
                      <a:headEnd type="none" w="med" len="med"/>
                      <a:tailEnd type="none" w="med" len="med"/>
                    </a:lnT>
                    <a:lnB w="19050" cap="flat" cmpd="sng" algn="ctr">
                      <a:solidFill>
                        <a:schemeClr val="bg1"/>
                      </a:solidFill>
                      <a:prstDash val="dot"/>
                      <a:round/>
                      <a:headEnd type="none" w="med" len="med"/>
                      <a:tailEnd type="none" w="med" len="med"/>
                    </a:lnB>
                    <a:lnTlToBr w="12700" cmpd="sng">
                      <a:noFill/>
                      <a:prstDash val="solid"/>
                    </a:lnTlToBr>
                    <a:lnBlToTr w="12700" cmpd="sng">
                      <a:noFill/>
                      <a:prstDash val="solid"/>
                    </a:lnBlToTr>
                    <a:solidFill>
                      <a:srgbClr val="262673"/>
                    </a:solidFill>
                  </a:tcPr>
                </a:tc>
                <a:tc hMerge="1">
                  <a:txBody>
                    <a:bodyPr/>
                    <a:lstStyle/>
                    <a:p>
                      <a:pPr algn="r"/>
                      <a:endParaRPr lang="en-US" sz="1600" dirty="0">
                        <a:latin typeface="+mn-lt"/>
                        <a:cs typeface="Arial" panose="020B0604020202020204" pitchFamily="34" charset="0"/>
                      </a:endParaRPr>
                    </a:p>
                  </a:txBody>
                  <a:tcPr marL="91435" marR="91435" marT="45732" marB="45732" anchor="ctr">
                    <a:lnL w="12700" cmpd="sng">
                      <a:noFill/>
                    </a:lnL>
                    <a:lnR w="12700" cmpd="sng">
                      <a:noFill/>
                    </a:ln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CDCDDE"/>
                    </a:solidFill>
                  </a:tcPr>
                </a:tc>
                <a:tc hMerge="1">
                  <a:txBody>
                    <a:bodyPr/>
                    <a:lstStyle/>
                    <a:p>
                      <a:endParaRPr lang="en-US" sz="1600" dirty="0">
                        <a:latin typeface="+mn-lt"/>
                        <a:cs typeface="Arial" panose="020B0604020202020204" pitchFamily="34" charset="0"/>
                      </a:endParaRPr>
                    </a:p>
                  </a:txBody>
                  <a:tcPr marL="91435" marR="91435" marT="45732" marB="45732" anchor="ctr">
                    <a:lnL w="12700" cmpd="sng">
                      <a:noFill/>
                    </a:lnL>
                    <a:lnR w="12700" cmpd="sng">
                      <a:noFill/>
                    </a:ln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CDCDDE"/>
                    </a:solidFill>
                  </a:tcPr>
                </a:tc>
                <a:tc hMerge="1">
                  <a:txBody>
                    <a:bodyPr/>
                    <a:lstStyle/>
                    <a:p>
                      <a:endParaRPr lang="en-US"/>
                    </a:p>
                  </a:txBody>
                  <a:tcPr/>
                </a:tc>
              </a:tr>
              <a:tr h="411480">
                <a:tc>
                  <a:txBody>
                    <a:bodyPr/>
                    <a:lstStyle/>
                    <a:p>
                      <a:r>
                        <a:rPr lang="en-US" sz="1400" b="0" dirty="0" smtClean="0">
                          <a:solidFill>
                            <a:schemeClr val="bg1"/>
                          </a:solidFill>
                          <a:latin typeface="+mj-lt"/>
                          <a:cs typeface="Arial" panose="020B0604020202020204" pitchFamily="34" charset="0"/>
                        </a:rPr>
                        <a:t>ASOP 23: Data Quality</a:t>
                      </a:r>
                      <a:endParaRPr lang="en-US" sz="1400" b="0" dirty="0">
                        <a:solidFill>
                          <a:schemeClr val="bg1"/>
                        </a:solidFill>
                        <a:latin typeface="+mj-lt"/>
                        <a:cs typeface="Arial" panose="020B0604020202020204" pitchFamily="34" charset="0"/>
                      </a:endParaRPr>
                    </a:p>
                  </a:txBody>
                  <a:tcPr marL="91435" marR="91435" marT="45732" marB="45732"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dot"/>
                      <a:round/>
                      <a:headEnd type="none" w="med" len="med"/>
                      <a:tailEnd type="none" w="med" len="med"/>
                    </a:lnT>
                    <a:lnB w="19050" cap="flat" cmpd="sng" algn="ctr">
                      <a:solidFill>
                        <a:schemeClr val="bg1"/>
                      </a:solidFill>
                      <a:prstDash val="dot"/>
                      <a:round/>
                      <a:headEnd type="none" w="med" len="med"/>
                      <a:tailEnd type="none" w="med" len="med"/>
                    </a:lnB>
                    <a:lnTlToBr w="12700" cmpd="sng">
                      <a:noFill/>
                      <a:prstDash val="solid"/>
                    </a:lnTlToBr>
                    <a:lnBlToTr w="12700" cmpd="sng">
                      <a:noFill/>
                      <a:prstDash val="solid"/>
                    </a:lnBlToTr>
                    <a:solidFill>
                      <a:srgbClr val="262673"/>
                    </a:solidFill>
                  </a:tcPr>
                </a:tc>
                <a:tc gridSpan="4">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mj-lt"/>
                          <a:cs typeface="Arial" panose="020B0604020202020204" pitchFamily="34" charset="0"/>
                        </a:rPr>
                        <a:t>In Process</a:t>
                      </a:r>
                    </a:p>
                  </a:txBody>
                  <a:tcPr marL="91435" marR="91435" marT="45732" marB="45732"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dot"/>
                      <a:round/>
                      <a:headEnd type="none" w="med" len="med"/>
                      <a:tailEnd type="none" w="med" len="med"/>
                    </a:lnT>
                    <a:lnB w="19050" cap="flat" cmpd="sng" algn="ctr">
                      <a:solidFill>
                        <a:schemeClr val="bg1"/>
                      </a:solidFill>
                      <a:prstDash val="dot"/>
                      <a:round/>
                      <a:headEnd type="none" w="med" len="med"/>
                      <a:tailEnd type="none" w="med" len="med"/>
                    </a:lnB>
                    <a:lnTlToBr w="12700" cmpd="sng">
                      <a:noFill/>
                      <a:prstDash val="solid"/>
                    </a:lnTlToBr>
                    <a:lnBlToTr w="12700" cmpd="sng">
                      <a:noFill/>
                      <a:prstDash val="solid"/>
                    </a:lnBlToTr>
                    <a:solidFill>
                      <a:srgbClr val="262673"/>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smtClean="0">
                        <a:latin typeface="+mn-lt"/>
                        <a:cs typeface="Arial" panose="020B0604020202020204" pitchFamily="34" charset="0"/>
                      </a:endParaRPr>
                    </a:p>
                  </a:txBody>
                  <a:tcPr marL="91435" marR="91435" marT="45732" marB="45732" anchor="ctr">
                    <a:lnL w="12700" cmpd="sng">
                      <a:noFill/>
                    </a:lnL>
                    <a:lnR w="12700" cmpd="sng">
                      <a:noFill/>
                    </a:ln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CDCDDE"/>
                    </a:solidFill>
                  </a:tcPr>
                </a:tc>
                <a:tc hMerge="1">
                  <a:txBody>
                    <a:bodyPr/>
                    <a:lstStyle/>
                    <a:p>
                      <a:endParaRPr lang="en-US" sz="1600" dirty="0">
                        <a:latin typeface="+mn-lt"/>
                        <a:cs typeface="Arial" panose="020B0604020202020204" pitchFamily="34" charset="0"/>
                      </a:endParaRPr>
                    </a:p>
                  </a:txBody>
                  <a:tcPr marL="91435" marR="91435" marT="45732" marB="45732" anchor="ctr">
                    <a:lnL w="12700" cmpd="sng">
                      <a:noFill/>
                    </a:lnL>
                    <a:lnR w="12700" cmpd="sng">
                      <a:noFill/>
                    </a:ln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CDCDDE"/>
                    </a:solidFill>
                  </a:tcPr>
                </a:tc>
                <a:tc hMerge="1">
                  <a:txBody>
                    <a:bodyPr/>
                    <a:lstStyle/>
                    <a:p>
                      <a:endParaRPr lang="en-US"/>
                    </a:p>
                  </a:txBody>
                  <a:tcPr/>
                </a:tc>
              </a:tr>
              <a:tr h="411480">
                <a:tc>
                  <a:txBody>
                    <a:bodyPr/>
                    <a:lstStyle/>
                    <a:p>
                      <a:r>
                        <a:rPr lang="en-US" sz="1400" b="0" dirty="0" smtClean="0">
                          <a:solidFill>
                            <a:schemeClr val="bg1"/>
                          </a:solidFill>
                          <a:latin typeface="+mj-lt"/>
                          <a:cs typeface="Arial" panose="020B0604020202020204" pitchFamily="34" charset="0"/>
                        </a:rPr>
                        <a:t>ASOP 25: Credibility Procedures</a:t>
                      </a:r>
                      <a:endParaRPr lang="en-US" sz="1400" b="0" dirty="0">
                        <a:solidFill>
                          <a:schemeClr val="bg1"/>
                        </a:solidFill>
                        <a:latin typeface="+mj-lt"/>
                        <a:cs typeface="Arial" panose="020B0604020202020204" pitchFamily="34" charset="0"/>
                      </a:endParaRPr>
                    </a:p>
                  </a:txBody>
                  <a:tcPr marL="91435" marR="91435" marT="45732" marB="45732"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dot"/>
                      <a:round/>
                      <a:headEnd type="none" w="med" len="med"/>
                      <a:tailEnd type="none" w="med" len="med"/>
                    </a:lnT>
                    <a:lnB w="19050" cap="flat" cmpd="sng" algn="ctr">
                      <a:solidFill>
                        <a:schemeClr val="bg1"/>
                      </a:solidFill>
                      <a:prstDash val="dot"/>
                      <a:round/>
                      <a:headEnd type="none" w="med" len="med"/>
                      <a:tailEnd type="none" w="med" len="med"/>
                    </a:lnB>
                    <a:lnTlToBr w="12700" cmpd="sng">
                      <a:noFill/>
                      <a:prstDash val="solid"/>
                    </a:lnTlToBr>
                    <a:lnBlToTr w="12700" cmpd="sng">
                      <a:noFill/>
                      <a:prstDash val="solid"/>
                    </a:lnBlToTr>
                    <a:solidFill>
                      <a:srgbClr val="262673"/>
                    </a:solidFill>
                  </a:tcPr>
                </a:tc>
                <a:tc gridSpan="4">
                  <a:txBody>
                    <a:bodyPr/>
                    <a:lstStyle/>
                    <a:p>
                      <a:endParaRPr lang="en-US" sz="1400" dirty="0">
                        <a:latin typeface="+mj-lt"/>
                        <a:cs typeface="Arial" panose="020B0604020202020204" pitchFamily="34" charset="0"/>
                      </a:endParaRPr>
                    </a:p>
                  </a:txBody>
                  <a:tcPr marL="91435" marR="91435" marT="45732" marB="45732"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dot"/>
                      <a:round/>
                      <a:headEnd type="none" w="med" len="med"/>
                      <a:tailEnd type="none" w="med" len="med"/>
                    </a:lnT>
                    <a:lnB w="19050" cap="flat" cmpd="sng" algn="ctr">
                      <a:solidFill>
                        <a:schemeClr val="bg1"/>
                      </a:solidFill>
                      <a:prstDash val="dot"/>
                      <a:round/>
                      <a:headEnd type="none" w="med" len="med"/>
                      <a:tailEnd type="none" w="med" len="med"/>
                    </a:lnB>
                    <a:lnTlToBr w="12700" cmpd="sng">
                      <a:noFill/>
                      <a:prstDash val="solid"/>
                    </a:lnTlToBr>
                    <a:lnBlToTr w="12700" cmpd="sng">
                      <a:noFill/>
                      <a:prstDash val="solid"/>
                    </a:lnBlToTr>
                    <a:solidFill>
                      <a:srgbClr val="262673"/>
                    </a:solidFill>
                  </a:tcPr>
                </a:tc>
                <a:tc hMerge="1">
                  <a:txBody>
                    <a:bodyPr/>
                    <a:lstStyle/>
                    <a:p>
                      <a:pPr algn="ctr"/>
                      <a:endParaRPr lang="en-US" sz="1600" dirty="0">
                        <a:latin typeface="+mn-lt"/>
                        <a:cs typeface="Arial" panose="020B0604020202020204" pitchFamily="34" charset="0"/>
                      </a:endParaRPr>
                    </a:p>
                  </a:txBody>
                  <a:tcPr marL="91435" marR="91435" marT="45732" marB="45732" anchor="ctr">
                    <a:lnL w="12700" cmpd="sng">
                      <a:noFill/>
                    </a:lnL>
                    <a:lnR w="12700" cmpd="sng">
                      <a:noFill/>
                    </a:ln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CDCDDE"/>
                    </a:solidFill>
                  </a:tcPr>
                </a:tc>
                <a:tc hMerge="1">
                  <a:txBody>
                    <a:bodyPr/>
                    <a:lstStyle/>
                    <a:p>
                      <a:endParaRPr lang="en-US" sz="14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411480">
                <a:tc>
                  <a:txBody>
                    <a:bodyPr/>
                    <a:lstStyle/>
                    <a:p>
                      <a:r>
                        <a:rPr lang="en-US" sz="1400" b="0" dirty="0" smtClean="0">
                          <a:solidFill>
                            <a:schemeClr val="bg1"/>
                          </a:solidFill>
                          <a:latin typeface="+mj-lt"/>
                          <a:cs typeface="Arial" panose="020B0604020202020204" pitchFamily="34" charset="0"/>
                        </a:rPr>
                        <a:t>ASOP 32: Social Insurance</a:t>
                      </a:r>
                      <a:endParaRPr lang="en-US" sz="1400" b="0" dirty="0">
                        <a:solidFill>
                          <a:schemeClr val="bg1"/>
                        </a:solidFill>
                        <a:latin typeface="+mj-lt"/>
                        <a:cs typeface="Arial" panose="020B0604020202020204" pitchFamily="34" charset="0"/>
                      </a:endParaRPr>
                    </a:p>
                  </a:txBody>
                  <a:tcPr marL="91435" marR="91435" marT="45732" marB="45732"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dot"/>
                      <a:round/>
                      <a:headEnd type="none" w="med" len="med"/>
                      <a:tailEnd type="none" w="med" len="med"/>
                    </a:lnT>
                    <a:lnB w="19050" cap="flat" cmpd="sng" algn="ctr">
                      <a:solidFill>
                        <a:schemeClr val="bg1"/>
                      </a:solidFill>
                      <a:prstDash val="dot"/>
                      <a:round/>
                      <a:headEnd type="none" w="med" len="med"/>
                      <a:tailEnd type="none" w="med" len="med"/>
                    </a:lnB>
                    <a:lnTlToBr w="12700" cmpd="sng">
                      <a:noFill/>
                      <a:prstDash val="solid"/>
                    </a:lnTlToBr>
                    <a:lnBlToTr w="12700" cmpd="sng">
                      <a:noFill/>
                      <a:prstDash val="solid"/>
                    </a:lnBlToTr>
                    <a:solidFill>
                      <a:srgbClr val="262673"/>
                    </a:solidFill>
                  </a:tcPr>
                </a:tc>
                <a:tc gridSpan="4">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bg1"/>
                        </a:solidFill>
                        <a:latin typeface="+mj-lt"/>
                        <a:ea typeface="+mn-ea"/>
                        <a:cs typeface="Arial" panose="020B0604020202020204" pitchFamily="34" charset="0"/>
                      </a:endParaRPr>
                    </a:p>
                  </a:txBody>
                  <a:tcPr marL="91435" marR="91435" marT="45732" marB="45732"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dot"/>
                      <a:round/>
                      <a:headEnd type="none" w="med" len="med"/>
                      <a:tailEnd type="none" w="med" len="med"/>
                    </a:lnT>
                    <a:lnB w="19050" cap="flat" cmpd="sng" algn="ctr">
                      <a:solidFill>
                        <a:schemeClr val="bg1"/>
                      </a:solidFill>
                      <a:prstDash val="dot"/>
                      <a:round/>
                      <a:headEnd type="none" w="med" len="med"/>
                      <a:tailEnd type="none" w="med" len="med"/>
                    </a:lnB>
                    <a:lnTlToBr w="12700" cmpd="sng">
                      <a:noFill/>
                      <a:prstDash val="solid"/>
                    </a:lnTlToBr>
                    <a:lnBlToTr w="12700" cmpd="sng">
                      <a:noFill/>
                      <a:prstDash val="solid"/>
                    </a:lnBlToTr>
                    <a:solidFill>
                      <a:srgbClr val="262673"/>
                    </a:solidFill>
                  </a:tcPr>
                </a:tc>
                <a:tc hMerge="1">
                  <a:txBody>
                    <a:bodyPr/>
                    <a:lstStyle/>
                    <a:p>
                      <a:endParaRPr lang="en-US" sz="1600" dirty="0">
                        <a:latin typeface="+mn-lt"/>
                        <a:cs typeface="Arial" panose="020B0604020202020204" pitchFamily="34" charset="0"/>
                      </a:endParaRPr>
                    </a:p>
                  </a:txBody>
                  <a:tcPr marL="91435" marR="91435" marT="45732" marB="45732" anchor="ctr">
                    <a:lnL w="12700" cmpd="sng">
                      <a:noFill/>
                    </a:lnL>
                    <a:lnR w="12700" cmpd="sng">
                      <a:noFill/>
                    </a:ln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CDCDDE"/>
                    </a:solidFill>
                  </a:tcPr>
                </a:tc>
                <a:tc hMerge="1">
                  <a:txBody>
                    <a:bodyPr/>
                    <a:lstStyle/>
                    <a:p>
                      <a:endParaRPr lang="en-US" sz="1600" dirty="0">
                        <a:latin typeface="+mn-lt"/>
                        <a:cs typeface="Arial" panose="020B0604020202020204" pitchFamily="34" charset="0"/>
                      </a:endParaRPr>
                    </a:p>
                  </a:txBody>
                  <a:tcPr marL="91435" marR="91435" marT="45732" marB="45732" anchor="ctr">
                    <a:lnL w="12700" cmpd="sng">
                      <a:noFill/>
                    </a:lnL>
                    <a:lnR w="12700" cmpd="sng">
                      <a:noFill/>
                    </a:ln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CDCDDE"/>
                    </a:solidFill>
                  </a:tcPr>
                </a:tc>
                <a:tc hMerge="1">
                  <a:txBody>
                    <a:bodyPr/>
                    <a:lstStyle/>
                    <a:p>
                      <a:endParaRPr lang="en-US"/>
                    </a:p>
                  </a:txBody>
                  <a:tcPr/>
                </a:tc>
              </a:tr>
              <a:tr h="411480">
                <a:tc>
                  <a:txBody>
                    <a:bodyPr/>
                    <a:lstStyle/>
                    <a:p>
                      <a:r>
                        <a:rPr lang="en-US" sz="1400" b="0" dirty="0" smtClean="0">
                          <a:solidFill>
                            <a:schemeClr val="bg1"/>
                          </a:solidFill>
                          <a:latin typeface="+mj-lt"/>
                          <a:cs typeface="Arial" panose="020B0604020202020204" pitchFamily="34" charset="0"/>
                        </a:rPr>
                        <a:t>ASOP 41: Actuarial Communications</a:t>
                      </a:r>
                      <a:endParaRPr lang="en-US" sz="1400" b="0" dirty="0">
                        <a:solidFill>
                          <a:schemeClr val="bg1"/>
                        </a:solidFill>
                        <a:latin typeface="+mj-lt"/>
                        <a:cs typeface="Arial" panose="020B0604020202020204" pitchFamily="34" charset="0"/>
                      </a:endParaRPr>
                    </a:p>
                  </a:txBody>
                  <a:tcPr marL="91435" marR="91435" marT="45732" marB="45732"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dot"/>
                      <a:round/>
                      <a:headEnd type="none" w="med" len="med"/>
                      <a:tailEnd type="none" w="med" len="med"/>
                    </a:lnT>
                    <a:lnB w="19050" cap="flat" cmpd="sng" algn="ctr">
                      <a:solidFill>
                        <a:schemeClr val="bg1"/>
                      </a:solidFill>
                      <a:prstDash val="dot"/>
                      <a:round/>
                      <a:headEnd type="none" w="med" len="med"/>
                      <a:tailEnd type="none" w="med" len="med"/>
                    </a:lnB>
                    <a:lnTlToBr w="12700" cmpd="sng">
                      <a:noFill/>
                      <a:prstDash val="solid"/>
                    </a:lnTlToBr>
                    <a:lnBlToTr w="12700" cmpd="sng">
                      <a:noFill/>
                      <a:prstDash val="solid"/>
                    </a:lnBlToTr>
                    <a:solidFill>
                      <a:srgbClr val="262673"/>
                    </a:solidFill>
                  </a:tcPr>
                </a:tc>
                <a:tc gridSpan="4">
                  <a:txBody>
                    <a:bodyPr/>
                    <a:lstStyle/>
                    <a:p>
                      <a:endParaRPr lang="en-US" sz="1400" dirty="0">
                        <a:latin typeface="+mj-lt"/>
                        <a:cs typeface="Arial" panose="020B0604020202020204" pitchFamily="34" charset="0"/>
                      </a:endParaRPr>
                    </a:p>
                  </a:txBody>
                  <a:tcPr marL="91435" marR="91435" marT="45732" marB="45732"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dot"/>
                      <a:round/>
                      <a:headEnd type="none" w="med" len="med"/>
                      <a:tailEnd type="none" w="med" len="med"/>
                    </a:lnT>
                    <a:lnB w="19050" cap="flat" cmpd="sng" algn="ctr">
                      <a:solidFill>
                        <a:schemeClr val="bg1"/>
                      </a:solidFill>
                      <a:prstDash val="dot"/>
                      <a:round/>
                      <a:headEnd type="none" w="med" len="med"/>
                      <a:tailEnd type="none" w="med" len="med"/>
                    </a:lnB>
                    <a:lnTlToBr w="12700" cmpd="sng">
                      <a:noFill/>
                      <a:prstDash val="solid"/>
                    </a:lnTlToBr>
                    <a:lnBlToTr w="12700" cmpd="sng">
                      <a:noFill/>
                      <a:prstDash val="solid"/>
                    </a:lnBlToTr>
                    <a:solidFill>
                      <a:srgbClr val="262673"/>
                    </a:solidFill>
                  </a:tcPr>
                </a:tc>
                <a:tc hMerge="1">
                  <a:txBody>
                    <a:bodyPr/>
                    <a:lstStyle/>
                    <a:p>
                      <a:endParaRPr lang="en-US" sz="1600" dirty="0">
                        <a:latin typeface="+mn-lt"/>
                        <a:cs typeface="Arial" panose="020B0604020202020204" pitchFamily="34" charset="0"/>
                      </a:endParaRPr>
                    </a:p>
                  </a:txBody>
                  <a:tcPr marL="91435" marR="91435" marT="45732" marB="45732" anchor="ctr">
                    <a:lnL w="12700" cmpd="sng">
                      <a:noFill/>
                    </a:lnL>
                    <a:lnR w="12700" cmpd="sng">
                      <a:noFill/>
                    </a:ln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CDCDDE"/>
                    </a:solidFill>
                  </a:tcPr>
                </a:tc>
                <a:tc hMerge="1">
                  <a:txBody>
                    <a:bodyPr/>
                    <a:lstStyle/>
                    <a:p>
                      <a:endParaRPr lang="en-US" sz="1400" dirty="0">
                        <a:latin typeface="Arial" panose="020B0604020202020204" pitchFamily="34" charset="0"/>
                        <a:cs typeface="Arial" panose="020B0604020202020204" pitchFamily="34" charset="0"/>
                      </a:endParaRPr>
                    </a:p>
                  </a:txBody>
                  <a:tcPr marL="91435" marR="91435" marT="45732" marB="45732" anchor="ctr">
                    <a:lnL w="12700" cmpd="sng">
                      <a:noFill/>
                    </a:lnL>
                    <a:lnR w="12700" cmpd="sng">
                      <a:noFill/>
                    </a:ln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411480">
                <a:tc>
                  <a:txBody>
                    <a:bodyPr/>
                    <a:lstStyle/>
                    <a:p>
                      <a:r>
                        <a:rPr lang="en-US" sz="1400" b="0" dirty="0" smtClean="0">
                          <a:solidFill>
                            <a:schemeClr val="bg1"/>
                          </a:solidFill>
                          <a:latin typeface="+mj-lt"/>
                          <a:cs typeface="Arial" panose="020B0604020202020204" pitchFamily="34" charset="0"/>
                        </a:rPr>
                        <a:t>Modeling</a:t>
                      </a:r>
                      <a:endParaRPr lang="en-US" sz="1400" b="0" dirty="0">
                        <a:solidFill>
                          <a:schemeClr val="bg1"/>
                        </a:solidFill>
                        <a:latin typeface="+mj-lt"/>
                        <a:cs typeface="Arial" panose="020B0604020202020204" pitchFamily="34" charset="0"/>
                      </a:endParaRPr>
                    </a:p>
                  </a:txBody>
                  <a:tcPr marL="91435" marR="91435" marT="45732" marB="45732"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dot"/>
                      <a:round/>
                      <a:headEnd type="none" w="med" len="med"/>
                      <a:tailEnd type="none" w="med" len="med"/>
                    </a:lnT>
                    <a:lnB w="19050" cap="flat" cmpd="sng" algn="ctr">
                      <a:solidFill>
                        <a:schemeClr val="bg1"/>
                      </a:solidFill>
                      <a:prstDash val="dot"/>
                      <a:round/>
                      <a:headEnd type="none" w="med" len="med"/>
                      <a:tailEnd type="none" w="med" len="med"/>
                    </a:lnB>
                    <a:lnTlToBr w="12700" cmpd="sng">
                      <a:noFill/>
                      <a:prstDash val="solid"/>
                    </a:lnTlToBr>
                    <a:lnBlToTr w="12700" cmpd="sng">
                      <a:noFill/>
                      <a:prstDash val="solid"/>
                    </a:lnBlToTr>
                    <a:solidFill>
                      <a:srgbClr val="262673"/>
                    </a:solidFill>
                  </a:tcPr>
                </a:tc>
                <a:tc gridSpan="4">
                  <a:txBody>
                    <a:bodyPr/>
                    <a:lstStyle/>
                    <a:p>
                      <a:pPr algn="r"/>
                      <a:r>
                        <a:rPr lang="en-US" sz="1400" dirty="0" smtClean="0">
                          <a:solidFill>
                            <a:schemeClr val="bg1"/>
                          </a:solidFill>
                          <a:latin typeface="+mj-lt"/>
                          <a:cs typeface="Arial" panose="020B0604020202020204" pitchFamily="34" charset="0"/>
                        </a:rPr>
                        <a:t>In Process</a:t>
                      </a:r>
                      <a:endParaRPr lang="en-US" sz="1400" dirty="0">
                        <a:solidFill>
                          <a:schemeClr val="bg1"/>
                        </a:solidFill>
                        <a:latin typeface="+mj-lt"/>
                        <a:cs typeface="Arial" panose="020B0604020202020204" pitchFamily="34" charset="0"/>
                      </a:endParaRPr>
                    </a:p>
                  </a:txBody>
                  <a:tcPr marL="91435" marR="91435" marT="45732" marB="45732"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dot"/>
                      <a:round/>
                      <a:headEnd type="none" w="med" len="med"/>
                      <a:tailEnd type="none" w="med" len="med"/>
                    </a:lnT>
                    <a:lnB w="19050" cap="flat" cmpd="sng" algn="ctr">
                      <a:solidFill>
                        <a:schemeClr val="bg1"/>
                      </a:solidFill>
                      <a:prstDash val="dot"/>
                      <a:round/>
                      <a:headEnd type="none" w="med" len="med"/>
                      <a:tailEnd type="none" w="med" len="med"/>
                    </a:lnB>
                    <a:lnTlToBr w="12700" cmpd="sng">
                      <a:noFill/>
                      <a:prstDash val="solid"/>
                    </a:lnTlToBr>
                    <a:lnBlToTr w="12700" cmpd="sng">
                      <a:noFill/>
                      <a:prstDash val="solid"/>
                    </a:lnBlToTr>
                    <a:solidFill>
                      <a:srgbClr val="262673"/>
                    </a:solidFill>
                  </a:tcPr>
                </a:tc>
                <a:tc hMerge="1">
                  <a:txBody>
                    <a:bodyPr/>
                    <a:lstStyle/>
                    <a:p>
                      <a:endParaRPr lang="en-US" sz="1600" dirty="0">
                        <a:latin typeface="+mn-lt"/>
                        <a:cs typeface="Arial" panose="020B0604020202020204" pitchFamily="34" charset="0"/>
                      </a:endParaRPr>
                    </a:p>
                  </a:txBody>
                  <a:tcPr marL="91435" marR="91435" marT="45732" marB="45732" anchor="ctr">
                    <a:lnL w="12700" cmpd="sng">
                      <a:noFill/>
                    </a:lnL>
                    <a:lnR w="12700" cmpd="sng">
                      <a:noFill/>
                    </a:ln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CDCDDE"/>
                    </a:solidFill>
                  </a:tcPr>
                </a:tc>
                <a:tc hMerge="1">
                  <a:txBody>
                    <a:bodyPr/>
                    <a:lstStyle/>
                    <a:p>
                      <a:endParaRPr lang="en-US" sz="1600" dirty="0">
                        <a:latin typeface="+mn-lt"/>
                        <a:cs typeface="Arial" panose="020B0604020202020204" pitchFamily="34" charset="0"/>
                      </a:endParaRPr>
                    </a:p>
                  </a:txBody>
                  <a:tcPr marL="91435" marR="91435" marT="45732" marB="45732" anchor="ctr">
                    <a:lnL w="12700" cmpd="sng">
                      <a:noFill/>
                    </a:lnL>
                    <a:lnR w="12700" cmpd="sng">
                      <a:noFill/>
                    </a:ln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CDCDDE"/>
                    </a:solidFill>
                  </a:tcPr>
                </a:tc>
                <a:tc hMerge="1">
                  <a:txBody>
                    <a:bodyPr/>
                    <a:lstStyle/>
                    <a:p>
                      <a:endParaRPr lang="en-US"/>
                    </a:p>
                  </a:txBody>
                  <a:tcPr/>
                </a:tc>
              </a:tr>
              <a:tr h="411480">
                <a:tc>
                  <a:txBody>
                    <a:bodyPr/>
                    <a:lstStyle/>
                    <a:p>
                      <a:r>
                        <a:rPr lang="en-US" sz="1400" b="0" dirty="0" smtClean="0">
                          <a:solidFill>
                            <a:schemeClr val="bg1"/>
                          </a:solidFill>
                          <a:latin typeface="+mj-lt"/>
                          <a:cs typeface="Arial" panose="020B0604020202020204" pitchFamily="34" charset="0"/>
                        </a:rPr>
                        <a:t>Assumptions</a:t>
                      </a:r>
                      <a:endParaRPr lang="en-US" sz="1400" b="0" dirty="0">
                        <a:solidFill>
                          <a:schemeClr val="bg1"/>
                        </a:solidFill>
                        <a:latin typeface="+mj-lt"/>
                        <a:cs typeface="Arial" panose="020B0604020202020204" pitchFamily="34" charset="0"/>
                      </a:endParaRPr>
                    </a:p>
                  </a:txBody>
                  <a:tcPr marL="91435" marR="91435" marT="45732" marB="45732"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dot"/>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2673"/>
                    </a:solidFill>
                  </a:tcPr>
                </a:tc>
                <a:tc gridSpan="4">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mj-lt"/>
                          <a:cs typeface="Arial" panose="020B0604020202020204" pitchFamily="34" charset="0"/>
                        </a:rPr>
                        <a:t>In Process</a:t>
                      </a:r>
                    </a:p>
                  </a:txBody>
                  <a:tcPr marL="91435" marR="91435" marT="45732" marB="45732"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dot"/>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2673"/>
                    </a:solidFill>
                  </a:tcPr>
                </a:tc>
                <a:tc hMerge="1">
                  <a:txBody>
                    <a:bodyPr/>
                    <a:lstStyle/>
                    <a:p>
                      <a:endParaRPr lang="en-US" sz="1600" dirty="0">
                        <a:latin typeface="+mn-lt"/>
                        <a:cs typeface="Arial" panose="020B0604020202020204" pitchFamily="34" charset="0"/>
                      </a:endParaRPr>
                    </a:p>
                  </a:txBody>
                  <a:tcPr marL="91435" marR="91435" marT="45732" marB="45732" anchor="ctr">
                    <a:lnL w="12700" cmpd="sng">
                      <a:noFill/>
                    </a:lnL>
                    <a:lnR w="12700" cmpd="sng">
                      <a:noFill/>
                    </a:lnR>
                    <a:lnT w="12700" cap="flat" cmpd="sng" algn="ctr">
                      <a:solidFill>
                        <a:schemeClr val="bg1">
                          <a:lumMod val="50000"/>
                        </a:schemeClr>
                      </a:solidFill>
                      <a:prstDash val="dot"/>
                      <a:round/>
                      <a:headEnd type="none" w="med" len="med"/>
                      <a:tailEnd type="none" w="med" len="med"/>
                    </a:lnT>
                    <a:lnB w="12700" cmpd="sng">
                      <a:noFill/>
                    </a:lnB>
                    <a:lnTlToBr w="12700" cmpd="sng">
                      <a:noFill/>
                      <a:prstDash val="solid"/>
                    </a:lnTlToBr>
                    <a:lnBlToTr w="12700" cmpd="sng">
                      <a:noFill/>
                      <a:prstDash val="solid"/>
                    </a:lnBlToTr>
                    <a:solidFill>
                      <a:srgbClr val="CDCDDE"/>
                    </a:solidFill>
                  </a:tcPr>
                </a:tc>
                <a:tc hMerge="1">
                  <a:txBody>
                    <a:bodyPr/>
                    <a:lstStyle/>
                    <a:p>
                      <a:endParaRPr lang="en-US" sz="1600" dirty="0">
                        <a:latin typeface="+mn-lt"/>
                        <a:cs typeface="Arial" panose="020B0604020202020204" pitchFamily="34" charset="0"/>
                      </a:endParaRPr>
                    </a:p>
                  </a:txBody>
                  <a:tcPr marL="91435" marR="91435" marT="45732" marB="45732" anchor="ctr">
                    <a:lnL w="12700" cmpd="sng">
                      <a:noFill/>
                    </a:lnL>
                    <a:lnR w="12700" cmpd="sng">
                      <a:noFill/>
                    </a:lnR>
                    <a:lnT w="12700" cap="flat" cmpd="sng" algn="ctr">
                      <a:solidFill>
                        <a:schemeClr val="bg1">
                          <a:lumMod val="50000"/>
                        </a:schemeClr>
                      </a:solidFill>
                      <a:prstDash val="dot"/>
                      <a:round/>
                      <a:headEnd type="none" w="med" len="med"/>
                      <a:tailEnd type="none" w="med" len="med"/>
                    </a:lnT>
                    <a:lnB w="12700" cmpd="sng">
                      <a:noFill/>
                    </a:lnB>
                    <a:lnTlToBr w="12700" cmpd="sng">
                      <a:noFill/>
                      <a:prstDash val="solid"/>
                    </a:lnTlToBr>
                    <a:lnBlToTr w="12700" cmpd="sng">
                      <a:noFill/>
                      <a:prstDash val="solid"/>
                    </a:lnBlToTr>
                    <a:solidFill>
                      <a:srgbClr val="CDCDDE"/>
                    </a:solidFill>
                  </a:tcPr>
                </a:tc>
                <a:tc hMerge="1">
                  <a:txBody>
                    <a:bodyPr/>
                    <a:lstStyle/>
                    <a:p>
                      <a:endParaRPr lang="en-US"/>
                    </a:p>
                  </a:txBody>
                  <a:tcPr/>
                </a:tc>
              </a:tr>
            </a:tbl>
          </a:graphicData>
        </a:graphic>
      </p:graphicFrame>
      <p:cxnSp>
        <p:nvCxnSpPr>
          <p:cNvPr id="6" name="Straight Arrow Connector 5"/>
          <p:cNvCxnSpPr/>
          <p:nvPr/>
        </p:nvCxnSpPr>
        <p:spPr bwMode="auto">
          <a:xfrm>
            <a:off x="3922295" y="1816767"/>
            <a:ext cx="4917486" cy="1791"/>
          </a:xfrm>
          <a:prstGeom prst="straightConnector1">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 name="Diamond 2"/>
          <p:cNvSpPr/>
          <p:nvPr/>
        </p:nvSpPr>
        <p:spPr bwMode="auto">
          <a:xfrm>
            <a:off x="4812642" y="2009268"/>
            <a:ext cx="240631" cy="217499"/>
          </a:xfrm>
          <a:prstGeom prst="diamond">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Arial" charset="0"/>
            </a:endParaRPr>
          </a:p>
        </p:txBody>
      </p:sp>
      <p:sp>
        <p:nvSpPr>
          <p:cNvPr id="9" name="Diamond 8"/>
          <p:cNvSpPr/>
          <p:nvPr/>
        </p:nvSpPr>
        <p:spPr bwMode="auto">
          <a:xfrm>
            <a:off x="6541157" y="2005252"/>
            <a:ext cx="240631" cy="217499"/>
          </a:xfrm>
          <a:prstGeom prst="diamond">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Arial" charset="0"/>
            </a:endParaRPr>
          </a:p>
        </p:txBody>
      </p:sp>
      <p:sp>
        <p:nvSpPr>
          <p:cNvPr id="10" name="Diamond 9"/>
          <p:cNvSpPr/>
          <p:nvPr/>
        </p:nvSpPr>
        <p:spPr bwMode="auto">
          <a:xfrm>
            <a:off x="7106655" y="2005252"/>
            <a:ext cx="240631" cy="217499"/>
          </a:xfrm>
          <a:prstGeom prst="diamond">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Arial" charset="0"/>
            </a:endParaRPr>
          </a:p>
        </p:txBody>
      </p:sp>
      <p:sp>
        <p:nvSpPr>
          <p:cNvPr id="11" name="Diamond 10"/>
          <p:cNvSpPr/>
          <p:nvPr/>
        </p:nvSpPr>
        <p:spPr bwMode="auto">
          <a:xfrm>
            <a:off x="7756372" y="2005252"/>
            <a:ext cx="240631" cy="217499"/>
          </a:xfrm>
          <a:prstGeom prst="diamond">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Arial" charset="0"/>
            </a:endParaRPr>
          </a:p>
        </p:txBody>
      </p:sp>
      <p:sp>
        <p:nvSpPr>
          <p:cNvPr id="12" name="Diamond 11"/>
          <p:cNvSpPr/>
          <p:nvPr/>
        </p:nvSpPr>
        <p:spPr bwMode="auto">
          <a:xfrm>
            <a:off x="4808627" y="2414337"/>
            <a:ext cx="240631" cy="217499"/>
          </a:xfrm>
          <a:prstGeom prst="diamond">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Arial" charset="0"/>
            </a:endParaRPr>
          </a:p>
        </p:txBody>
      </p:sp>
      <p:sp>
        <p:nvSpPr>
          <p:cNvPr id="13" name="Diamond 12"/>
          <p:cNvSpPr/>
          <p:nvPr/>
        </p:nvSpPr>
        <p:spPr bwMode="auto">
          <a:xfrm>
            <a:off x="6717635" y="2410321"/>
            <a:ext cx="240631" cy="217499"/>
          </a:xfrm>
          <a:prstGeom prst="diamond">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Arial" charset="0"/>
            </a:endParaRPr>
          </a:p>
        </p:txBody>
      </p:sp>
      <p:sp>
        <p:nvSpPr>
          <p:cNvPr id="14" name="Diamond 13"/>
          <p:cNvSpPr/>
          <p:nvPr/>
        </p:nvSpPr>
        <p:spPr bwMode="auto">
          <a:xfrm>
            <a:off x="5073327" y="2823406"/>
            <a:ext cx="240631" cy="217499"/>
          </a:xfrm>
          <a:prstGeom prst="diamond">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Arial" charset="0"/>
            </a:endParaRPr>
          </a:p>
        </p:txBody>
      </p:sp>
      <p:sp>
        <p:nvSpPr>
          <p:cNvPr id="15" name="Diamond 14"/>
          <p:cNvSpPr/>
          <p:nvPr/>
        </p:nvSpPr>
        <p:spPr bwMode="auto">
          <a:xfrm>
            <a:off x="6392778" y="2819390"/>
            <a:ext cx="240631" cy="217499"/>
          </a:xfrm>
          <a:prstGeom prst="diamond">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Arial" charset="0"/>
            </a:endParaRPr>
          </a:p>
        </p:txBody>
      </p:sp>
      <p:sp>
        <p:nvSpPr>
          <p:cNvPr id="16" name="Diamond 15"/>
          <p:cNvSpPr/>
          <p:nvPr/>
        </p:nvSpPr>
        <p:spPr bwMode="auto">
          <a:xfrm>
            <a:off x="4395488" y="3228466"/>
            <a:ext cx="240631" cy="217499"/>
          </a:xfrm>
          <a:prstGeom prst="diamond">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Arial" charset="0"/>
            </a:endParaRPr>
          </a:p>
        </p:txBody>
      </p:sp>
      <p:sp>
        <p:nvSpPr>
          <p:cNvPr id="17" name="Diamond 16"/>
          <p:cNvSpPr/>
          <p:nvPr/>
        </p:nvSpPr>
        <p:spPr bwMode="auto">
          <a:xfrm>
            <a:off x="5470323" y="3228465"/>
            <a:ext cx="240631" cy="217499"/>
          </a:xfrm>
          <a:prstGeom prst="diamond">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Arial" charset="0"/>
            </a:endParaRPr>
          </a:p>
        </p:txBody>
      </p:sp>
      <p:sp>
        <p:nvSpPr>
          <p:cNvPr id="18" name="Diamond 17"/>
          <p:cNvSpPr/>
          <p:nvPr/>
        </p:nvSpPr>
        <p:spPr bwMode="auto">
          <a:xfrm>
            <a:off x="6549188" y="3228467"/>
            <a:ext cx="240631" cy="217499"/>
          </a:xfrm>
          <a:prstGeom prst="diamond">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Arial" charset="0"/>
            </a:endParaRPr>
          </a:p>
        </p:txBody>
      </p:sp>
      <p:sp>
        <p:nvSpPr>
          <p:cNvPr id="19" name="Diamond 18"/>
          <p:cNvSpPr/>
          <p:nvPr/>
        </p:nvSpPr>
        <p:spPr bwMode="auto">
          <a:xfrm>
            <a:off x="7439534" y="3228467"/>
            <a:ext cx="240631" cy="217499"/>
          </a:xfrm>
          <a:prstGeom prst="diamond">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Arial" charset="0"/>
            </a:endParaRPr>
          </a:p>
        </p:txBody>
      </p:sp>
      <p:sp>
        <p:nvSpPr>
          <p:cNvPr id="20" name="Diamond 19"/>
          <p:cNvSpPr/>
          <p:nvPr/>
        </p:nvSpPr>
        <p:spPr bwMode="auto">
          <a:xfrm>
            <a:off x="5470323" y="3646398"/>
            <a:ext cx="240631" cy="217499"/>
          </a:xfrm>
          <a:prstGeom prst="diamond">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Arial" charset="0"/>
            </a:endParaRPr>
          </a:p>
        </p:txBody>
      </p:sp>
      <p:sp>
        <p:nvSpPr>
          <p:cNvPr id="21" name="Diamond 20"/>
          <p:cNvSpPr/>
          <p:nvPr/>
        </p:nvSpPr>
        <p:spPr bwMode="auto">
          <a:xfrm>
            <a:off x="6662204" y="3649579"/>
            <a:ext cx="240631" cy="217499"/>
          </a:xfrm>
          <a:prstGeom prst="diamond">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Arial" charset="0"/>
            </a:endParaRPr>
          </a:p>
        </p:txBody>
      </p:sp>
      <p:sp>
        <p:nvSpPr>
          <p:cNvPr id="22" name="Diamond 21"/>
          <p:cNvSpPr/>
          <p:nvPr/>
        </p:nvSpPr>
        <p:spPr bwMode="auto">
          <a:xfrm>
            <a:off x="5788670" y="4085707"/>
            <a:ext cx="240631" cy="217499"/>
          </a:xfrm>
          <a:prstGeom prst="diamond">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Arial" charset="0"/>
            </a:endParaRPr>
          </a:p>
        </p:txBody>
      </p:sp>
      <p:sp>
        <p:nvSpPr>
          <p:cNvPr id="23" name="Diamond 22"/>
          <p:cNvSpPr/>
          <p:nvPr/>
        </p:nvSpPr>
        <p:spPr bwMode="auto">
          <a:xfrm>
            <a:off x="7814720" y="4085706"/>
            <a:ext cx="240631" cy="217499"/>
          </a:xfrm>
          <a:prstGeom prst="diamond">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Arial" charset="0"/>
            </a:endParaRPr>
          </a:p>
        </p:txBody>
      </p:sp>
      <p:sp>
        <p:nvSpPr>
          <p:cNvPr id="24" name="Diamond 23"/>
          <p:cNvSpPr/>
          <p:nvPr/>
        </p:nvSpPr>
        <p:spPr bwMode="auto">
          <a:xfrm>
            <a:off x="5959649" y="4479753"/>
            <a:ext cx="240631" cy="217499"/>
          </a:xfrm>
          <a:prstGeom prst="diamond">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Arial" charset="0"/>
            </a:endParaRPr>
          </a:p>
        </p:txBody>
      </p:sp>
      <p:sp>
        <p:nvSpPr>
          <p:cNvPr id="26" name="Diamond 25"/>
          <p:cNvSpPr/>
          <p:nvPr/>
        </p:nvSpPr>
        <p:spPr bwMode="auto">
          <a:xfrm>
            <a:off x="6392777" y="4872777"/>
            <a:ext cx="240631" cy="217499"/>
          </a:xfrm>
          <a:prstGeom prst="diamond">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Arial" charset="0"/>
            </a:endParaRPr>
          </a:p>
        </p:txBody>
      </p:sp>
      <p:sp>
        <p:nvSpPr>
          <p:cNvPr id="27" name="Diamond 26"/>
          <p:cNvSpPr/>
          <p:nvPr/>
        </p:nvSpPr>
        <p:spPr bwMode="auto">
          <a:xfrm>
            <a:off x="7447564" y="4872777"/>
            <a:ext cx="240631" cy="217499"/>
          </a:xfrm>
          <a:prstGeom prst="diamond">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Arial" charset="0"/>
            </a:endParaRPr>
          </a:p>
        </p:txBody>
      </p:sp>
      <p:sp>
        <p:nvSpPr>
          <p:cNvPr id="25" name="Diamond 24"/>
          <p:cNvSpPr/>
          <p:nvPr/>
        </p:nvSpPr>
        <p:spPr bwMode="auto">
          <a:xfrm>
            <a:off x="8209564" y="3228465"/>
            <a:ext cx="240631" cy="217499"/>
          </a:xfrm>
          <a:prstGeom prst="diamond">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Arial" charset="0"/>
            </a:endParaRPr>
          </a:p>
        </p:txBody>
      </p:sp>
    </p:spTree>
    <p:extLst>
      <p:ext uri="{BB962C8B-B14F-4D97-AF65-F5344CB8AC3E}">
        <p14:creationId xmlns:p14="http://schemas.microsoft.com/office/powerpoint/2010/main" val="41473570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t>ASB Actions– Approved 2016</a:t>
            </a:r>
          </a:p>
        </p:txBody>
      </p:sp>
      <p:sp>
        <p:nvSpPr>
          <p:cNvPr id="10243" name="Content Placeholder 2"/>
          <p:cNvSpPr>
            <a:spLocks noGrp="1"/>
          </p:cNvSpPr>
          <p:nvPr>
            <p:ph idx="1"/>
          </p:nvPr>
        </p:nvSpPr>
        <p:spPr>
          <a:xfrm>
            <a:off x="381000" y="1265238"/>
            <a:ext cx="8382000" cy="4860925"/>
          </a:xfrm>
        </p:spPr>
        <p:txBody>
          <a:bodyPr/>
          <a:lstStyle/>
          <a:p>
            <a:r>
              <a:rPr lang="en-US" altLang="en-US" sz="2000" dirty="0"/>
              <a:t>Revision to ASOP No. 21, </a:t>
            </a:r>
            <a:r>
              <a:rPr lang="en-US" altLang="en-US" sz="2000" i="1" dirty="0"/>
              <a:t>Responding to or Assisting Auditors or Examiners in Connection with Financial Audits, Financial Reviews and Financial Examinations </a:t>
            </a:r>
            <a:endParaRPr lang="en-US" altLang="en-US" sz="2000" i="1" dirty="0" smtClean="0"/>
          </a:p>
          <a:p>
            <a:r>
              <a:rPr lang="en-US" altLang="en-US" sz="2000" dirty="0" smtClean="0"/>
              <a:t>Exposure </a:t>
            </a:r>
            <a:r>
              <a:rPr lang="en-US" altLang="en-US" sz="2000" dirty="0"/>
              <a:t>draft </a:t>
            </a:r>
            <a:r>
              <a:rPr lang="en-US" altLang="en-US" sz="2000" dirty="0" smtClean="0"/>
              <a:t>of </a:t>
            </a:r>
            <a:r>
              <a:rPr lang="en-US" altLang="en-US" sz="2000" dirty="0"/>
              <a:t>ASOP on </a:t>
            </a:r>
            <a:r>
              <a:rPr lang="en-US" altLang="en-US" sz="2000" i="1" dirty="0"/>
              <a:t>Life Insurance and Annuity Pricing</a:t>
            </a:r>
          </a:p>
          <a:p>
            <a:r>
              <a:rPr lang="en-US" altLang="en-US" sz="2000" dirty="0"/>
              <a:t>Exposure of proposed new ASOP titled </a:t>
            </a:r>
            <a:r>
              <a:rPr lang="en-US" altLang="en-US" sz="2000" i="1" dirty="0"/>
              <a:t>Capital Adequacy Assessment</a:t>
            </a:r>
          </a:p>
          <a:p>
            <a:r>
              <a:rPr lang="en-US" altLang="en-US" sz="2000" dirty="0" smtClean="0"/>
              <a:t>Exposure draft of revisions to ASOP </a:t>
            </a:r>
            <a:r>
              <a:rPr lang="en-US" altLang="en-US" sz="2000" dirty="0"/>
              <a:t>No. 24, </a:t>
            </a:r>
            <a:r>
              <a:rPr lang="en-US" altLang="en-US" sz="2000" i="1" dirty="0"/>
              <a:t>Compliance with the NAIC Life Insurance Illustrations Model Regulation</a:t>
            </a:r>
          </a:p>
          <a:p>
            <a:r>
              <a:rPr lang="en-US" altLang="en-US" sz="2000" dirty="0" smtClean="0"/>
              <a:t>Second exposure of  proposed new ASOP titled </a:t>
            </a:r>
            <a:r>
              <a:rPr lang="en-US" altLang="en-US" sz="2000" i="1" dirty="0" smtClean="0"/>
              <a:t>Assessment and Disclosure of Risk Associated with Measuring Pension Obligations and Determining Pension Plan Contributions</a:t>
            </a:r>
            <a:endParaRPr lang="en-US" altLang="en-US" sz="2000" dirty="0" smtClean="0"/>
          </a:p>
          <a:p>
            <a:r>
              <a:rPr lang="en-US" altLang="en-US" sz="2000" dirty="0" smtClean="0"/>
              <a:t>Third exposure draft of proposed new ASOP on  </a:t>
            </a:r>
            <a:r>
              <a:rPr lang="en-US" altLang="en-US" sz="2000" i="1" dirty="0"/>
              <a:t>Modeling</a:t>
            </a:r>
            <a:r>
              <a:rPr lang="en-US" altLang="en-US" sz="2000" dirty="0"/>
              <a:t> </a:t>
            </a:r>
            <a:endParaRPr lang="en-US" altLang="en-US" sz="2000" dirty="0" smtClean="0"/>
          </a:p>
          <a:p>
            <a:r>
              <a:rPr lang="en-US" altLang="en-US" sz="2000" dirty="0" smtClean="0"/>
              <a:t>Following release of Pension </a:t>
            </a:r>
            <a:r>
              <a:rPr lang="en-US" altLang="en-US" sz="2000" dirty="0"/>
              <a:t>Task Force </a:t>
            </a:r>
            <a:r>
              <a:rPr lang="en-US" altLang="en-US" sz="2000" dirty="0" smtClean="0"/>
              <a:t>Report in June, directed ASB Pension Committee to draft modifications to pension-related ASOPs</a:t>
            </a:r>
            <a:endParaRPr lang="en-US" altLang="en-US" sz="2000" dirty="0"/>
          </a:p>
          <a:p>
            <a:pPr marL="0" indent="0">
              <a:buNone/>
            </a:pPr>
            <a:endParaRPr lang="en-US" altLang="en-US" sz="2000" i="1" dirty="0"/>
          </a:p>
          <a:p>
            <a:pPr marL="0" indent="0">
              <a:buNone/>
            </a:pPr>
            <a:r>
              <a:rPr lang="en-US" altLang="en-US" sz="2400" dirty="0" smtClean="0"/>
              <a:t> </a:t>
            </a:r>
          </a:p>
        </p:txBody>
      </p:sp>
    </p:spTree>
    <p:extLst>
      <p:ext uri="{BB962C8B-B14F-4D97-AF65-F5344CB8AC3E}">
        <p14:creationId xmlns:p14="http://schemas.microsoft.com/office/powerpoint/2010/main" val="19061668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altLang="en-US" sz="2400" dirty="0"/>
              <a:t>ASB In Action</a:t>
            </a:r>
            <a:br>
              <a:rPr lang="en-US" altLang="en-US" sz="2400" dirty="0"/>
            </a:br>
            <a:r>
              <a:rPr lang="en-US" altLang="en-US" sz="2400" dirty="0"/>
              <a:t>Third Exposure Draft </a:t>
            </a:r>
            <a:r>
              <a:rPr lang="en-US" altLang="en-US" sz="2400" dirty="0" smtClean="0"/>
              <a:t>of Modeling ASOP</a:t>
            </a:r>
            <a:r>
              <a:rPr lang="en-US" altLang="en-US" sz="2400" dirty="0"/>
              <a:t/>
            </a:r>
            <a:br>
              <a:rPr lang="en-US" altLang="en-US" sz="2400" dirty="0"/>
            </a:br>
            <a:r>
              <a:rPr lang="en-US" altLang="en-US" sz="2400" dirty="0" smtClean="0"/>
              <a:t>(</a:t>
            </a:r>
            <a:r>
              <a:rPr lang="en-US" altLang="en-US" sz="2000" dirty="0" smtClean="0"/>
              <a:t>Comment Deadline was </a:t>
            </a:r>
            <a:r>
              <a:rPr lang="en-US" altLang="en-US" sz="2000" dirty="0"/>
              <a:t>October </a:t>
            </a:r>
            <a:r>
              <a:rPr lang="en-US" altLang="en-US" sz="2000" dirty="0" smtClean="0"/>
              <a:t>31</a:t>
            </a:r>
            <a:r>
              <a:rPr lang="en-US" altLang="en-US" sz="2000" baseline="30000" dirty="0" smtClean="0"/>
              <a:t>st</a:t>
            </a:r>
            <a:r>
              <a:rPr lang="en-US" altLang="en-US" sz="2000" dirty="0" smtClean="0"/>
              <a:t>)</a:t>
            </a:r>
            <a:endParaRPr lang="en-US" sz="2000" dirty="0"/>
          </a:p>
        </p:txBody>
      </p:sp>
      <p:sp>
        <p:nvSpPr>
          <p:cNvPr id="56323" name="Content Placeholder 2"/>
          <p:cNvSpPr>
            <a:spLocks noGrp="1"/>
          </p:cNvSpPr>
          <p:nvPr>
            <p:ph idx="1"/>
          </p:nvPr>
        </p:nvSpPr>
        <p:spPr>
          <a:xfrm>
            <a:off x="457200" y="1327150"/>
            <a:ext cx="8305800" cy="5302250"/>
          </a:xfrm>
        </p:spPr>
        <p:txBody>
          <a:bodyPr/>
          <a:lstStyle/>
          <a:p>
            <a:pPr marL="0" indent="0">
              <a:buNone/>
            </a:pPr>
            <a:r>
              <a:rPr lang="en-US" i="1" dirty="0" smtClean="0"/>
              <a:t>Key Provisions</a:t>
            </a:r>
            <a:r>
              <a:rPr lang="en-US" dirty="0" smtClean="0"/>
              <a:t>: </a:t>
            </a:r>
          </a:p>
          <a:p>
            <a:r>
              <a:rPr lang="en-US" dirty="0" smtClean="0"/>
              <a:t>“…ASOP applies to…all types of models that are not simple models.” (1.2)</a:t>
            </a:r>
          </a:p>
          <a:p>
            <a:r>
              <a:rPr lang="en-US" altLang="en-US" dirty="0" smtClean="0"/>
              <a:t>Definition of Simple Model – “…model results are transparent and can be predicted without an actual model run or readily obtained from an external source that is not another model.” (2.12)</a:t>
            </a:r>
          </a:p>
        </p:txBody>
      </p:sp>
    </p:spTree>
    <p:extLst>
      <p:ext uri="{BB962C8B-B14F-4D97-AF65-F5344CB8AC3E}">
        <p14:creationId xmlns:p14="http://schemas.microsoft.com/office/powerpoint/2010/main" val="1250180639"/>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Exposure Draft: Modeling</a:t>
            </a:r>
            <a:r>
              <a:rPr lang="en-US" i="1" dirty="0" smtClean="0"/>
              <a:t/>
            </a:r>
            <a:br>
              <a:rPr lang="en-US" i="1" dirty="0" smtClean="0"/>
            </a:br>
            <a:r>
              <a:rPr lang="en-US" dirty="0" smtClean="0"/>
              <a:t>Key </a:t>
            </a:r>
            <a:r>
              <a:rPr lang="en-US" dirty="0"/>
              <a:t>P</a:t>
            </a:r>
            <a:r>
              <a:rPr lang="en-US" dirty="0" smtClean="0"/>
              <a:t>rovisions</a:t>
            </a:r>
            <a:endParaRPr lang="en-US" dirty="0"/>
          </a:p>
        </p:txBody>
      </p:sp>
      <p:sp>
        <p:nvSpPr>
          <p:cNvPr id="57347" name="Content Placeholder 2"/>
          <p:cNvSpPr>
            <a:spLocks noGrp="1"/>
          </p:cNvSpPr>
          <p:nvPr>
            <p:ph idx="1"/>
          </p:nvPr>
        </p:nvSpPr>
        <p:spPr>
          <a:xfrm>
            <a:off x="457200" y="1300163"/>
            <a:ext cx="8305800" cy="5329237"/>
          </a:xfrm>
        </p:spPr>
        <p:txBody>
          <a:bodyPr/>
          <a:lstStyle/>
          <a:p>
            <a:r>
              <a:rPr lang="en-US" altLang="en-US" dirty="0" smtClean="0"/>
              <a:t>Model Meeting the Intended Purpose</a:t>
            </a:r>
          </a:p>
          <a:p>
            <a:pPr lvl="1"/>
            <a:r>
              <a:rPr lang="en-US" altLang="en-US" dirty="0" smtClean="0"/>
              <a:t>Model should reasonably meet the intended purpose (3.4).</a:t>
            </a:r>
          </a:p>
          <a:p>
            <a:r>
              <a:rPr lang="en-US" altLang="en-US" dirty="0" smtClean="0"/>
              <a:t>Understanding the Model</a:t>
            </a:r>
          </a:p>
          <a:p>
            <a:pPr lvl="1"/>
            <a:r>
              <a:rPr lang="en-US" altLang="en-US" dirty="0" smtClean="0"/>
              <a:t>“the actuary should understand…important aspects of the model…and whether, and the extent to which, the model can fulfill its intended purpose…” (3.4.4)</a:t>
            </a:r>
          </a:p>
          <a:p>
            <a:r>
              <a:rPr lang="en-US" altLang="en-US" dirty="0" smtClean="0"/>
              <a:t>Model Structure</a:t>
            </a:r>
          </a:p>
          <a:p>
            <a:pPr lvl="1"/>
            <a:r>
              <a:rPr lang="en-US" altLang="en-US" dirty="0" smtClean="0"/>
              <a:t>Considerations include provisions of business segment, level of granularity, deterministic or stochastic results, and options available to entity (3.4.5).</a:t>
            </a:r>
          </a:p>
        </p:txBody>
      </p:sp>
    </p:spTree>
    <p:extLst>
      <p:ext uri="{BB962C8B-B14F-4D97-AF65-F5344CB8AC3E}">
        <p14:creationId xmlns:p14="http://schemas.microsoft.com/office/powerpoint/2010/main" val="3022997994"/>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Exposure Draft: Modeling</a:t>
            </a:r>
            <a:r>
              <a:rPr lang="en-US" i="1" dirty="0" smtClean="0"/>
              <a:t/>
            </a:r>
            <a:br>
              <a:rPr lang="en-US" i="1" dirty="0" smtClean="0"/>
            </a:br>
            <a:r>
              <a:rPr lang="en-US" dirty="0" smtClean="0"/>
              <a:t>Key </a:t>
            </a:r>
            <a:r>
              <a:rPr lang="en-US" dirty="0"/>
              <a:t>P</a:t>
            </a:r>
            <a:r>
              <a:rPr lang="en-US" dirty="0" smtClean="0"/>
              <a:t>rovisions</a:t>
            </a:r>
            <a:endParaRPr lang="en-US" dirty="0"/>
          </a:p>
        </p:txBody>
      </p:sp>
      <p:sp>
        <p:nvSpPr>
          <p:cNvPr id="58371" name="Content Placeholder 2"/>
          <p:cNvSpPr>
            <a:spLocks noGrp="1"/>
          </p:cNvSpPr>
          <p:nvPr>
            <p:ph idx="1"/>
          </p:nvPr>
        </p:nvSpPr>
        <p:spPr>
          <a:xfrm>
            <a:off x="457200" y="1365250"/>
            <a:ext cx="8305800" cy="5264150"/>
          </a:xfrm>
        </p:spPr>
        <p:txBody>
          <a:bodyPr/>
          <a:lstStyle/>
          <a:p>
            <a:r>
              <a:rPr lang="en-US" altLang="en-US" sz="2600" dirty="0" smtClean="0"/>
              <a:t>Mitigation of Model Risk</a:t>
            </a:r>
          </a:p>
          <a:p>
            <a:pPr lvl="1"/>
            <a:r>
              <a:rPr lang="en-US" altLang="en-US" sz="2200" dirty="0" smtClean="0"/>
              <a:t>“The actuary should examine the potential for model risk and undertake reasonable and appropriate steps to mitigate such risk, using validation, governance, and controls, as appropriate to the intended purpose.” (3.5)</a:t>
            </a:r>
          </a:p>
          <a:p>
            <a:r>
              <a:rPr lang="en-US" altLang="en-US" sz="2600" dirty="0" smtClean="0"/>
              <a:t>Models Developed by Others </a:t>
            </a:r>
          </a:p>
          <a:p>
            <a:pPr lvl="1"/>
            <a:r>
              <a:rPr lang="en-US" altLang="en-US" sz="2200" dirty="0" smtClean="0"/>
              <a:t>The </a:t>
            </a:r>
            <a:r>
              <a:rPr lang="en-US" altLang="en-US" sz="2200" dirty="0"/>
              <a:t>actuary should </a:t>
            </a:r>
            <a:r>
              <a:rPr lang="en-US" altLang="en-US" sz="2200" dirty="0" smtClean="0"/>
              <a:t>make a reasonable attempt to have a basic understanding of the model. (3.2)</a:t>
            </a:r>
          </a:p>
          <a:p>
            <a:r>
              <a:rPr lang="en-US" altLang="en-US" sz="2600" dirty="0" smtClean="0"/>
              <a:t>Reliance on Another Actuary on a Modeling Team</a:t>
            </a:r>
          </a:p>
          <a:p>
            <a:pPr lvl="1"/>
            <a:r>
              <a:rPr lang="en-US" altLang="en-US" sz="2200" dirty="0" smtClean="0"/>
              <a:t>“…the relying actuary should be reasonably satisfied that the other actuary’s … use of the model was performed in </a:t>
            </a:r>
            <a:br>
              <a:rPr lang="en-US" altLang="en-US" sz="2200" dirty="0" smtClean="0"/>
            </a:br>
            <a:r>
              <a:rPr lang="en-US" altLang="en-US" sz="2200" dirty="0" smtClean="0"/>
              <a:t>accordance with this ASOP…” (3.3)</a:t>
            </a:r>
          </a:p>
          <a:p>
            <a:endParaRPr lang="en-US" altLang="en-US" sz="2400" dirty="0" smtClean="0"/>
          </a:p>
        </p:txBody>
      </p:sp>
    </p:spTree>
    <p:extLst>
      <p:ext uri="{BB962C8B-B14F-4D97-AF65-F5344CB8AC3E}">
        <p14:creationId xmlns:p14="http://schemas.microsoft.com/office/powerpoint/2010/main" val="3591751654"/>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smtClean="0"/>
              <a:t>The Web of Professionalism </a:t>
            </a:r>
            <a:br>
              <a:rPr lang="en-US" sz="2400" dirty="0" smtClean="0"/>
            </a:br>
            <a:r>
              <a:rPr lang="en-US" sz="2400" dirty="0" smtClean="0"/>
              <a:t>The Basis of Self-Regulation of the US Actuarial Profession</a:t>
            </a:r>
            <a:endParaRPr lang="en-US" sz="2400" dirty="0"/>
          </a:p>
        </p:txBody>
      </p:sp>
      <p:sp>
        <p:nvSpPr>
          <p:cNvPr id="5" name="Content Placeholder 4"/>
          <p:cNvSpPr>
            <a:spLocks noGrp="1"/>
          </p:cNvSpPr>
          <p:nvPr>
            <p:ph sz="half" idx="1"/>
          </p:nvPr>
        </p:nvSpPr>
        <p:spPr>
          <a:xfrm>
            <a:off x="304363" y="1203832"/>
            <a:ext cx="4137335" cy="5038471"/>
          </a:xfrm>
        </p:spPr>
        <p:txBody>
          <a:bodyPr/>
          <a:lstStyle/>
          <a:p>
            <a:pPr marL="0" indent="0">
              <a:buNone/>
            </a:pPr>
            <a:r>
              <a:rPr lang="en-US" sz="2400" dirty="0" smtClean="0"/>
              <a:t>The presentation will trace the “web of professionalism” based on 2016 Presidential Papers covering Academy’s role in developing:</a:t>
            </a:r>
          </a:p>
          <a:p>
            <a:pPr lvl="1"/>
            <a:r>
              <a:rPr lang="en-US" dirty="0" smtClean="0"/>
              <a:t>The Code of Professional Conduct</a:t>
            </a:r>
          </a:p>
          <a:p>
            <a:pPr lvl="1"/>
            <a:r>
              <a:rPr lang="en-US" dirty="0" smtClean="0"/>
              <a:t>U.S. Qualification Standards (USQS)</a:t>
            </a:r>
          </a:p>
          <a:p>
            <a:pPr lvl="1"/>
            <a:r>
              <a:rPr lang="en-US" dirty="0" smtClean="0"/>
              <a:t>Actuarial standards of practice (ASOPs)</a:t>
            </a:r>
          </a:p>
          <a:p>
            <a:pPr lvl="1"/>
            <a:r>
              <a:rPr lang="en-US" dirty="0" smtClean="0"/>
              <a:t>Counseling and discipline</a:t>
            </a:r>
          </a:p>
          <a:p>
            <a:endParaRPr lang="en-US" dirty="0"/>
          </a:p>
        </p:txBody>
      </p:sp>
      <p:pic>
        <p:nvPicPr>
          <p:cNvPr id="7" name="Content Placeholder 6"/>
          <p:cNvPicPr>
            <a:picLocks noGrp="1" noChangeAspect="1"/>
          </p:cNvPicPr>
          <p:nvPr>
            <p:ph sz="half" idx="2"/>
          </p:nvPr>
        </p:nvPicPr>
        <p:blipFill>
          <a:blip r:embed="rId2" cstate="screen">
            <a:extLst>
              <a:ext uri="{28A0092B-C50C-407E-A947-70E740481C1C}">
                <a14:useLocalDpi xmlns:a14="http://schemas.microsoft.com/office/drawing/2010/main" val="0"/>
              </a:ext>
            </a:extLst>
          </a:blip>
          <a:stretch>
            <a:fillRect/>
          </a:stretch>
        </p:blipFill>
        <p:spPr>
          <a:xfrm>
            <a:off x="4660338" y="1414272"/>
            <a:ext cx="4157872" cy="3962400"/>
          </a:xfrm>
          <a:prstGeom prst="rect">
            <a:avLst/>
          </a:prstGeom>
        </p:spPr>
      </p:pic>
    </p:spTree>
    <p:extLst>
      <p:ext uri="{BB962C8B-B14F-4D97-AF65-F5344CB8AC3E}">
        <p14:creationId xmlns:p14="http://schemas.microsoft.com/office/powerpoint/2010/main" val="694607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z="2800" dirty="0"/>
              <a:t>Tools for the Actuary:  ASB Mobile-Friendly Website</a:t>
            </a:r>
            <a:endParaRPr lang="en-US" altLang="en-US" sz="2800" dirty="0" smtClean="0"/>
          </a:p>
        </p:txBody>
      </p:sp>
      <p:sp>
        <p:nvSpPr>
          <p:cNvPr id="14339" name="Content Placeholder 2"/>
          <p:cNvSpPr>
            <a:spLocks noGrp="1"/>
          </p:cNvSpPr>
          <p:nvPr>
            <p:ph idx="1"/>
          </p:nvPr>
        </p:nvSpPr>
        <p:spPr/>
        <p:txBody>
          <a:bodyPr/>
          <a:lstStyle/>
          <a:p>
            <a:r>
              <a:rPr lang="en-US" altLang="en-US" dirty="0" smtClean="0"/>
              <a:t>Users can add an icon to their device’s home screen for convenient access to the mobile site.</a:t>
            </a:r>
          </a:p>
          <a:p>
            <a:pPr>
              <a:buFont typeface="Wingdings" panose="05000000000000000000" pitchFamily="2" charset="2"/>
              <a:buNone/>
            </a:pPr>
            <a:r>
              <a:rPr lang="en-US" altLang="en-US" dirty="0" smtClean="0"/>
              <a:t>For iPhones:</a:t>
            </a:r>
          </a:p>
          <a:p>
            <a:pPr>
              <a:buFont typeface="Wingdings" panose="05000000000000000000" pitchFamily="2" charset="2"/>
              <a:buNone/>
            </a:pPr>
            <a:endParaRPr lang="en-US" altLang="en-US" dirty="0" smtClean="0"/>
          </a:p>
        </p:txBody>
      </p:sp>
      <p:pic>
        <p:nvPicPr>
          <p:cNvPr id="14340" name="Picture 2" descr="C:\Users\benya\Desktop\mobil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400" y="2827338"/>
            <a:ext cx="2020888"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3" descr="C:\Users\benya\Desktop\Mobil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7725" y="2827338"/>
            <a:ext cx="203835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4" descr="C:\Users\benya\Desktop\Mobile-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1713" y="2827338"/>
            <a:ext cx="2071687"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bwMode="auto">
          <a:xfrm>
            <a:off x="158750" y="2827338"/>
            <a:ext cx="565150" cy="55403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r>
              <a:rPr lang="en-US" b="1" dirty="0">
                <a:solidFill>
                  <a:srgbClr val="000000"/>
                </a:solidFill>
                <a:latin typeface="Arial" charset="0"/>
                <a:ea typeface="ＭＳ Ｐゴシック" charset="0"/>
                <a:cs typeface="Arial" charset="0"/>
              </a:rPr>
              <a:t>1</a:t>
            </a:r>
          </a:p>
        </p:txBody>
      </p:sp>
      <p:sp>
        <p:nvSpPr>
          <p:cNvPr id="9" name="Oval 8"/>
          <p:cNvSpPr/>
          <p:nvPr/>
        </p:nvSpPr>
        <p:spPr bwMode="auto">
          <a:xfrm>
            <a:off x="2808288" y="2827338"/>
            <a:ext cx="563562" cy="55403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r>
              <a:rPr lang="en-US" b="1" dirty="0">
                <a:solidFill>
                  <a:srgbClr val="000000"/>
                </a:solidFill>
                <a:latin typeface="Arial" charset="0"/>
                <a:ea typeface="ＭＳ Ｐゴシック" charset="0"/>
                <a:cs typeface="Arial" charset="0"/>
              </a:rPr>
              <a:t>2</a:t>
            </a:r>
          </a:p>
        </p:txBody>
      </p:sp>
      <p:sp>
        <p:nvSpPr>
          <p:cNvPr id="10" name="Oval 9"/>
          <p:cNvSpPr/>
          <p:nvPr/>
        </p:nvSpPr>
        <p:spPr bwMode="auto">
          <a:xfrm>
            <a:off x="5426075" y="2827338"/>
            <a:ext cx="563563" cy="55403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r>
              <a:rPr lang="en-US" b="1" dirty="0">
                <a:solidFill>
                  <a:srgbClr val="000000"/>
                </a:solidFill>
                <a:latin typeface="Arial" charset="0"/>
                <a:ea typeface="ＭＳ Ｐゴシック" charset="0"/>
                <a:cs typeface="Arial" charset="0"/>
              </a:rPr>
              <a:t>3</a:t>
            </a:r>
          </a:p>
        </p:txBody>
      </p:sp>
    </p:spTree>
    <p:extLst>
      <p:ext uri="{BB962C8B-B14F-4D97-AF65-F5344CB8AC3E}">
        <p14:creationId xmlns:p14="http://schemas.microsoft.com/office/powerpoint/2010/main" val="3541444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z="2800" dirty="0" smtClean="0"/>
              <a:t>Tools </a:t>
            </a:r>
            <a:r>
              <a:rPr lang="en-US" altLang="en-US" sz="2800" dirty="0"/>
              <a:t>for the Actuary:  ASB Mobile-Friendly Website</a:t>
            </a:r>
            <a:endParaRPr lang="en-US" altLang="en-US" sz="2800" dirty="0" smtClean="0"/>
          </a:p>
        </p:txBody>
      </p:sp>
      <p:sp>
        <p:nvSpPr>
          <p:cNvPr id="15363" name="Content Placeholder 2"/>
          <p:cNvSpPr>
            <a:spLocks noGrp="1"/>
          </p:cNvSpPr>
          <p:nvPr>
            <p:ph idx="1"/>
          </p:nvPr>
        </p:nvSpPr>
        <p:spPr/>
        <p:txBody>
          <a:bodyPr/>
          <a:lstStyle/>
          <a:p>
            <a:r>
              <a:rPr lang="en-US" altLang="en-US" smtClean="0"/>
              <a:t>Users can add an icon to their device’s home screen for convenient access to the mobile site.</a:t>
            </a:r>
          </a:p>
          <a:p>
            <a:pPr>
              <a:buFont typeface="Wingdings" panose="05000000000000000000" pitchFamily="2" charset="2"/>
              <a:buNone/>
            </a:pPr>
            <a:r>
              <a:rPr lang="en-US" altLang="en-US" smtClean="0"/>
              <a:t>For Androids:</a:t>
            </a:r>
          </a:p>
          <a:p>
            <a:pPr>
              <a:buFont typeface="Wingdings" panose="05000000000000000000" pitchFamily="2" charset="2"/>
              <a:buNone/>
            </a:pPr>
            <a:endParaRPr lang="en-US" altLang="en-US" smtClean="0"/>
          </a:p>
        </p:txBody>
      </p:sp>
      <p:sp>
        <p:nvSpPr>
          <p:cNvPr id="5" name="Oval 4"/>
          <p:cNvSpPr/>
          <p:nvPr/>
        </p:nvSpPr>
        <p:spPr bwMode="auto">
          <a:xfrm>
            <a:off x="158750" y="2827338"/>
            <a:ext cx="565150" cy="55403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r>
              <a:rPr lang="en-US" b="1" dirty="0">
                <a:solidFill>
                  <a:srgbClr val="000000"/>
                </a:solidFill>
                <a:latin typeface="Arial" charset="0"/>
                <a:ea typeface="ＭＳ Ｐゴシック" charset="0"/>
                <a:cs typeface="Arial" charset="0"/>
              </a:rPr>
              <a:t>1</a:t>
            </a:r>
          </a:p>
        </p:txBody>
      </p:sp>
      <p:sp>
        <p:nvSpPr>
          <p:cNvPr id="9" name="Oval 8"/>
          <p:cNvSpPr/>
          <p:nvPr/>
        </p:nvSpPr>
        <p:spPr bwMode="auto">
          <a:xfrm>
            <a:off x="2808288" y="2827338"/>
            <a:ext cx="563562" cy="55403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r>
              <a:rPr lang="en-US" b="1" dirty="0">
                <a:solidFill>
                  <a:srgbClr val="000000"/>
                </a:solidFill>
                <a:latin typeface="Arial" charset="0"/>
                <a:ea typeface="ＭＳ Ｐゴシック" charset="0"/>
                <a:cs typeface="Arial" charset="0"/>
              </a:rPr>
              <a:t>2</a:t>
            </a:r>
          </a:p>
        </p:txBody>
      </p:sp>
      <p:sp>
        <p:nvSpPr>
          <p:cNvPr id="10" name="Oval 9"/>
          <p:cNvSpPr/>
          <p:nvPr/>
        </p:nvSpPr>
        <p:spPr bwMode="auto">
          <a:xfrm>
            <a:off x="5426075" y="2827338"/>
            <a:ext cx="563563" cy="55403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r>
              <a:rPr lang="en-US" b="1" dirty="0">
                <a:solidFill>
                  <a:srgbClr val="000000"/>
                </a:solidFill>
                <a:latin typeface="Arial" charset="0"/>
                <a:ea typeface="ＭＳ Ｐゴシック" charset="0"/>
                <a:cs typeface="Arial" charset="0"/>
              </a:rPr>
              <a:t>3</a:t>
            </a:r>
          </a:p>
        </p:txBody>
      </p:sp>
      <p:pic>
        <p:nvPicPr>
          <p:cNvPr id="15367" name="Picture 2" descr="C:\Users\benya\Desktop\Mobil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2827338"/>
            <a:ext cx="2062163"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3" descr="C:\Users\benya\Desktop\Mobile-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1850" y="2827338"/>
            <a:ext cx="2079625"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4" descr="C:\Users\benya\Desktop\Mobile-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125" y="2827338"/>
            <a:ext cx="212725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74423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Applicability Guidelines</a:t>
            </a:r>
            <a:endParaRPr lang="en-US" sz="3200" dirty="0"/>
          </a:p>
        </p:txBody>
      </p:sp>
      <p:sp>
        <p:nvSpPr>
          <p:cNvPr id="3" name="Content Placeholder 2"/>
          <p:cNvSpPr>
            <a:spLocks noGrp="1"/>
          </p:cNvSpPr>
          <p:nvPr>
            <p:ph idx="1"/>
          </p:nvPr>
        </p:nvSpPr>
        <p:spPr/>
        <p:txBody>
          <a:bodyPr/>
          <a:lstStyle/>
          <a:p>
            <a:r>
              <a:rPr lang="en-US" altLang="en-US" dirty="0" smtClean="0"/>
              <a:t>ASOP 1: “Actuaries are responsible for determining which ASOPs apply to the task at hand.” </a:t>
            </a:r>
          </a:p>
          <a:p>
            <a:r>
              <a:rPr lang="en-US" altLang="en-US" dirty="0" smtClean="0"/>
              <a:t>The </a:t>
            </a:r>
            <a:r>
              <a:rPr lang="en-US" altLang="en-US" dirty="0"/>
              <a:t>Council on Professionalism’s Applicability Guidelines assist actuaries in identifying which ASOPs apply in specific situations.</a:t>
            </a:r>
          </a:p>
          <a:p>
            <a:endParaRPr lang="en-US" dirty="0"/>
          </a:p>
        </p:txBody>
      </p:sp>
    </p:spTree>
    <p:extLst>
      <p:ext uri="{BB962C8B-B14F-4D97-AF65-F5344CB8AC3E}">
        <p14:creationId xmlns:p14="http://schemas.microsoft.com/office/powerpoint/2010/main" val="6679700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enya\Documents\04 - Mary Downs\LHQ 2015\Applicability_Guidelines (1).jp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30275"/>
            <a:ext cx="9144000" cy="6362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2263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pPr marL="0" indent="0">
              <a:buNone/>
            </a:pPr>
            <a:r>
              <a:rPr lang="en-US" altLang="en-US" sz="5400" dirty="0"/>
              <a:t>Actuarial Board for Counseling and Discipline</a:t>
            </a:r>
          </a:p>
          <a:p>
            <a:endParaRPr lang="en-US" dirty="0"/>
          </a:p>
        </p:txBody>
      </p:sp>
      <p:pic>
        <p:nvPicPr>
          <p:cNvPr id="5" name="Content Placeholder 4"/>
          <p:cNvPicPr>
            <a:picLocks noGrp="1" noChangeAspect="1"/>
          </p:cNvPicPr>
          <p:nvPr>
            <p:ph sz="half" idx="2"/>
          </p:nvPr>
        </p:nvPicPr>
        <p:blipFill>
          <a:blip r:embed="rId2" cstate="screen">
            <a:extLst>
              <a:ext uri="{28A0092B-C50C-407E-A947-70E740481C1C}">
                <a14:useLocalDpi xmlns:a14="http://schemas.microsoft.com/office/drawing/2010/main" val="0"/>
              </a:ext>
            </a:extLst>
          </a:blip>
          <a:stretch>
            <a:fillRect/>
          </a:stretch>
        </p:blipFill>
        <p:spPr>
          <a:xfrm>
            <a:off x="4629150" y="2120462"/>
            <a:ext cx="3886200" cy="3224048"/>
          </a:xfrm>
        </p:spPr>
      </p:pic>
    </p:spTree>
    <p:extLst>
      <p:ext uri="{BB962C8B-B14F-4D97-AF65-F5344CB8AC3E}">
        <p14:creationId xmlns:p14="http://schemas.microsoft.com/office/powerpoint/2010/main" val="2461735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smtClean="0"/>
              <a:t>The ABCD</a:t>
            </a:r>
          </a:p>
        </p:txBody>
      </p:sp>
      <p:sp>
        <p:nvSpPr>
          <p:cNvPr id="32771" name="Content Placeholder 2"/>
          <p:cNvSpPr>
            <a:spLocks noGrp="1"/>
          </p:cNvSpPr>
          <p:nvPr>
            <p:ph idx="1"/>
          </p:nvPr>
        </p:nvSpPr>
        <p:spPr/>
        <p:txBody>
          <a:bodyPr/>
          <a:lstStyle/>
          <a:p>
            <a:r>
              <a:rPr lang="en-US" altLang="en-US" dirty="0" smtClean="0"/>
              <a:t>Two primary functions:</a:t>
            </a:r>
          </a:p>
          <a:p>
            <a:pPr lvl="1"/>
            <a:r>
              <a:rPr lang="en-US" altLang="en-US" dirty="0" smtClean="0"/>
              <a:t>Respond to requests for guidance (RFGs) on professionalism issues.</a:t>
            </a:r>
          </a:p>
          <a:p>
            <a:pPr lvl="2"/>
            <a:r>
              <a:rPr lang="en-US" b="1" dirty="0" smtClean="0"/>
              <a:t>October 2016 Professional Counts article on “ABCD </a:t>
            </a:r>
            <a:r>
              <a:rPr lang="en-US" b="1" dirty="0"/>
              <a:t>Guidance: A Critical Element of Actuarial </a:t>
            </a:r>
            <a:r>
              <a:rPr lang="en-US" b="1" dirty="0" smtClean="0"/>
              <a:t>Self-Regulation”</a:t>
            </a:r>
            <a:endParaRPr lang="en-US" altLang="en-US" dirty="0" smtClean="0"/>
          </a:p>
          <a:p>
            <a:pPr lvl="1"/>
            <a:r>
              <a:rPr lang="en-US" altLang="en-US" dirty="0" smtClean="0"/>
              <a:t>Consider complaints about possible violations of the Code.</a:t>
            </a:r>
          </a:p>
          <a:p>
            <a:r>
              <a:rPr lang="en-US" altLang="en-US" dirty="0" smtClean="0"/>
              <a:t>ABCD will also mediate disputes between actuaries and others if all parties agree to it.</a:t>
            </a:r>
          </a:p>
          <a:p>
            <a:pPr lvl="1"/>
            <a:r>
              <a:rPr lang="en-US" altLang="en-US" dirty="0" smtClean="0"/>
              <a:t>Facilitate resolution of issue without inquiry.</a:t>
            </a:r>
          </a:p>
          <a:p>
            <a:pPr lvl="1"/>
            <a:endParaRPr lang="en-US" altLang="en-US" dirty="0" smtClean="0"/>
          </a:p>
        </p:txBody>
      </p:sp>
    </p:spTree>
    <p:extLst>
      <p:ext uri="{BB962C8B-B14F-4D97-AF65-F5344CB8AC3E}">
        <p14:creationId xmlns:p14="http://schemas.microsoft.com/office/powerpoint/2010/main" val="36351994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smtClean="0"/>
              <a:t>Requests for Guidance</a:t>
            </a:r>
          </a:p>
        </p:txBody>
      </p:sp>
      <p:sp>
        <p:nvSpPr>
          <p:cNvPr id="34819" name="Content Placeholder 2"/>
          <p:cNvSpPr>
            <a:spLocks noGrp="1"/>
          </p:cNvSpPr>
          <p:nvPr>
            <p:ph idx="1"/>
          </p:nvPr>
        </p:nvSpPr>
        <p:spPr/>
        <p:txBody>
          <a:bodyPr/>
          <a:lstStyle/>
          <a:p>
            <a:r>
              <a:rPr lang="en-US" altLang="en-US" sz="2600" dirty="0" smtClean="0"/>
              <a:t>Actuaries may seek</a:t>
            </a:r>
            <a:br>
              <a:rPr lang="en-US" altLang="en-US" sz="2600" dirty="0" smtClean="0"/>
            </a:br>
            <a:r>
              <a:rPr lang="en-US" altLang="en-US" sz="2600" dirty="0" smtClean="0"/>
              <a:t>guidance on an actuarial </a:t>
            </a:r>
            <a:br>
              <a:rPr lang="en-US" altLang="en-US" sz="2600" dirty="0" smtClean="0"/>
            </a:br>
            <a:r>
              <a:rPr lang="en-US" altLang="en-US" sz="2600" dirty="0" smtClean="0"/>
              <a:t>matter that they believe </a:t>
            </a:r>
            <a:br>
              <a:rPr lang="en-US" altLang="en-US" sz="2600" dirty="0" smtClean="0"/>
            </a:br>
            <a:r>
              <a:rPr lang="en-US" altLang="en-US" sz="2600" dirty="0" smtClean="0"/>
              <a:t>may affect their obligations </a:t>
            </a:r>
            <a:br>
              <a:rPr lang="en-US" altLang="en-US" sz="2600" dirty="0" smtClean="0"/>
            </a:br>
            <a:r>
              <a:rPr lang="en-US" altLang="en-US" sz="2600" dirty="0" smtClean="0"/>
              <a:t>under the Code.</a:t>
            </a:r>
          </a:p>
          <a:p>
            <a:r>
              <a:rPr lang="en-US" altLang="en-US" sz="2600" dirty="0" smtClean="0"/>
              <a:t>Confidential and can be </a:t>
            </a:r>
            <a:br>
              <a:rPr lang="en-US" altLang="en-US" sz="2600" dirty="0" smtClean="0"/>
            </a:br>
            <a:r>
              <a:rPr lang="en-US" altLang="en-US" sz="2600" dirty="0" smtClean="0"/>
              <a:t>made anonymously.</a:t>
            </a:r>
          </a:p>
          <a:p>
            <a:r>
              <a:rPr lang="en-US" altLang="en-US" sz="2600" dirty="0" smtClean="0"/>
              <a:t>An individual member of the ABCD or the whole ABCD may respond with confidential advice on good professional practice.</a:t>
            </a:r>
          </a:p>
          <a:p>
            <a:r>
              <a:rPr lang="en-US" altLang="en-US" sz="2600" dirty="0" smtClean="0"/>
              <a:t>RFGs are not a substitute for peer review.</a:t>
            </a:r>
          </a:p>
        </p:txBody>
      </p:sp>
      <p:pic>
        <p:nvPicPr>
          <p:cNvPr id="2" name="Picture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449413" y="1271742"/>
            <a:ext cx="4301534" cy="2843057"/>
          </a:xfrm>
          <a:prstGeom prst="rect">
            <a:avLst/>
          </a:prstGeom>
        </p:spPr>
      </p:pic>
    </p:spTree>
    <p:extLst>
      <p:ext uri="{BB962C8B-B14F-4D97-AF65-F5344CB8AC3E}">
        <p14:creationId xmlns:p14="http://schemas.microsoft.com/office/powerpoint/2010/main" val="9644914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Complaints</a:t>
            </a:r>
          </a:p>
        </p:txBody>
      </p:sp>
      <p:sp>
        <p:nvSpPr>
          <p:cNvPr id="37891" name="Content Placeholder 2"/>
          <p:cNvSpPr>
            <a:spLocks noGrp="1"/>
          </p:cNvSpPr>
          <p:nvPr>
            <p:ph idx="1"/>
          </p:nvPr>
        </p:nvSpPr>
        <p:spPr/>
        <p:txBody>
          <a:bodyPr/>
          <a:lstStyle/>
          <a:p>
            <a:r>
              <a:rPr lang="en-US" altLang="en-US" dirty="0" smtClean="0"/>
              <a:t>Inquiries into possible material violations of the Code can be initiated by a complainant, receipt of outside information, or other means (i.e., newspaper article).</a:t>
            </a:r>
          </a:p>
          <a:p>
            <a:r>
              <a:rPr lang="en-US" altLang="en-US" dirty="0" smtClean="0"/>
              <a:t>The ABCD can initiate an inquiry without a complaint from an actuary or outside source. </a:t>
            </a:r>
          </a:p>
          <a:p>
            <a:pPr lvl="1"/>
            <a:r>
              <a:rPr lang="en-US" altLang="en-US" dirty="0" smtClean="0"/>
              <a:t>Example: An ABCD board member sees a newspaper article about an actuary being indicted. That member can bring the information to the chair and vice chairs of the ABCD for them to decide whether a possible material violation exists. If they agree one may exist, they can vote for the ABCD to initiate an inquiry based on that article and any other </a:t>
            </a:r>
            <a:r>
              <a:rPr lang="en-US" altLang="en-US" dirty="0"/>
              <a:t/>
            </a:r>
            <a:br>
              <a:rPr lang="en-US" altLang="en-US" dirty="0"/>
            </a:br>
            <a:r>
              <a:rPr lang="en-US" altLang="en-US" dirty="0" smtClean="0"/>
              <a:t>public documents.</a:t>
            </a:r>
          </a:p>
        </p:txBody>
      </p:sp>
    </p:spTree>
    <p:extLst>
      <p:ext uri="{BB962C8B-B14F-4D97-AF65-F5344CB8AC3E}">
        <p14:creationId xmlns:p14="http://schemas.microsoft.com/office/powerpoint/2010/main" val="41077098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t>ABCD Complaint Process</a:t>
            </a:r>
          </a:p>
        </p:txBody>
      </p:sp>
      <p:sp>
        <p:nvSpPr>
          <p:cNvPr id="39939" name="Content Placeholder 2"/>
          <p:cNvSpPr>
            <a:spLocks noGrp="1"/>
          </p:cNvSpPr>
          <p:nvPr>
            <p:ph idx="1"/>
          </p:nvPr>
        </p:nvSpPr>
        <p:spPr/>
        <p:txBody>
          <a:bodyPr/>
          <a:lstStyle/>
          <a:p>
            <a:r>
              <a:rPr lang="en-US" altLang="en-US" dirty="0" smtClean="0"/>
              <a:t>Complaint is sent to Subject Actuary (SA), and a response is requested.</a:t>
            </a:r>
          </a:p>
          <a:p>
            <a:pPr marL="0" indent="0">
              <a:buNone/>
            </a:pPr>
            <a:endParaRPr lang="en-US" altLang="en-US" dirty="0" smtClean="0"/>
          </a:p>
        </p:txBody>
      </p:sp>
      <p:pic>
        <p:nvPicPr>
          <p:cNvPr id="2" name="Picture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686602" y="2371364"/>
            <a:ext cx="3561799" cy="3866170"/>
          </a:xfrm>
          <a:prstGeom prst="rect">
            <a:avLst/>
          </a:prstGeom>
        </p:spPr>
      </p:pic>
    </p:spTree>
    <p:extLst>
      <p:ext uri="{BB962C8B-B14F-4D97-AF65-F5344CB8AC3E}">
        <p14:creationId xmlns:p14="http://schemas.microsoft.com/office/powerpoint/2010/main" val="10708197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t>ABCD Complaint Process</a:t>
            </a:r>
          </a:p>
        </p:txBody>
      </p:sp>
      <p:sp>
        <p:nvSpPr>
          <p:cNvPr id="39939" name="Content Placeholder 2"/>
          <p:cNvSpPr>
            <a:spLocks noGrp="1"/>
          </p:cNvSpPr>
          <p:nvPr>
            <p:ph idx="1"/>
          </p:nvPr>
        </p:nvSpPr>
        <p:spPr/>
        <p:txBody>
          <a:bodyPr/>
          <a:lstStyle/>
          <a:p>
            <a:r>
              <a:rPr lang="en-US" altLang="en-US" dirty="0" smtClean="0"/>
              <a:t>ABCD chairperson and vice chairs perform preliminary review and decide whether to</a:t>
            </a:r>
          </a:p>
          <a:p>
            <a:pPr lvl="1"/>
            <a:r>
              <a:rPr lang="en-US" altLang="en-US" dirty="0" smtClean="0"/>
              <a:t>dismiss the case (with or without guidance),</a:t>
            </a:r>
          </a:p>
          <a:p>
            <a:pPr lvl="1"/>
            <a:r>
              <a:rPr lang="en-US" altLang="en-US" dirty="0" smtClean="0"/>
              <a:t>investigate further, or</a:t>
            </a:r>
          </a:p>
          <a:p>
            <a:pPr lvl="1"/>
            <a:r>
              <a:rPr lang="en-US" altLang="en-US" dirty="0" smtClean="0"/>
              <a:t>refer the case for mediation.</a:t>
            </a:r>
          </a:p>
          <a:p>
            <a:r>
              <a:rPr lang="en-US" altLang="en-US" dirty="0" smtClean="0"/>
              <a:t>If decision is to continue investigation, ABCD appoints an investigator and sends notice of the investigator to SA.</a:t>
            </a:r>
          </a:p>
          <a:p>
            <a:pPr lvl="1"/>
            <a:r>
              <a:rPr lang="en-US" altLang="en-US" dirty="0" smtClean="0"/>
              <a:t>SA can object to investigator for good cause.</a:t>
            </a:r>
          </a:p>
        </p:txBody>
      </p:sp>
    </p:spTree>
    <p:extLst>
      <p:ext uri="{BB962C8B-B14F-4D97-AF65-F5344CB8AC3E}">
        <p14:creationId xmlns:p14="http://schemas.microsoft.com/office/powerpoint/2010/main" val="1700161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pPr marL="0" indent="0">
              <a:buNone/>
            </a:pPr>
            <a:r>
              <a:rPr lang="en-US" altLang="en-US" sz="5400" dirty="0" smtClean="0"/>
              <a:t>Code </a:t>
            </a:r>
            <a:r>
              <a:rPr lang="en-US" altLang="en-US" sz="5400" dirty="0"/>
              <a:t>of Professional Conduct</a:t>
            </a:r>
          </a:p>
          <a:p>
            <a:endParaRPr lang="en-US" dirty="0"/>
          </a:p>
        </p:txBody>
      </p:sp>
      <p:pic>
        <p:nvPicPr>
          <p:cNvPr id="5" name="Content Placeholder 6"/>
          <p:cNvPicPr>
            <a:picLocks noGrp="1" noChangeAspect="1"/>
          </p:cNvPicPr>
          <p:nvPr>
            <p:ph sz="half" idx="2"/>
          </p:nvPr>
        </p:nvPicPr>
        <p:blipFill>
          <a:blip r:embed="rId2" cstate="screen">
            <a:extLst>
              <a:ext uri="{28A0092B-C50C-407E-A947-70E740481C1C}">
                <a14:useLocalDpi xmlns:a14="http://schemas.microsoft.com/office/drawing/2010/main" val="0"/>
              </a:ext>
            </a:extLst>
          </a:blip>
          <a:stretch>
            <a:fillRect/>
          </a:stretch>
        </p:blipFill>
        <p:spPr>
          <a:xfrm>
            <a:off x="4561286" y="1825625"/>
            <a:ext cx="3886200" cy="3335941"/>
          </a:xfrm>
          <a:prstGeom prst="rect">
            <a:avLst/>
          </a:prstGeom>
        </p:spPr>
      </p:pic>
    </p:spTree>
    <p:extLst>
      <p:ext uri="{BB962C8B-B14F-4D97-AF65-F5344CB8AC3E}">
        <p14:creationId xmlns:p14="http://schemas.microsoft.com/office/powerpoint/2010/main" val="17160521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mtClean="0"/>
              <a:t>Findings and Recommendation</a:t>
            </a:r>
          </a:p>
        </p:txBody>
      </p:sp>
      <p:sp>
        <p:nvSpPr>
          <p:cNvPr id="44035" name="Content Placeholder 2"/>
          <p:cNvSpPr>
            <a:spLocks noGrp="1"/>
          </p:cNvSpPr>
          <p:nvPr>
            <p:ph idx="1"/>
          </p:nvPr>
        </p:nvSpPr>
        <p:spPr>
          <a:xfrm>
            <a:off x="381000" y="1295400"/>
            <a:ext cx="8382000" cy="4930775"/>
          </a:xfrm>
        </p:spPr>
        <p:txBody>
          <a:bodyPr/>
          <a:lstStyle/>
          <a:p>
            <a:r>
              <a:rPr lang="en-US" altLang="en-US" dirty="0" smtClean="0"/>
              <a:t>After hearing, ABCD decides whether to (a) request additional information; (b) dismiss the case; (c) confidentially counsel the subject actuary; or (d) recommend that the subject actuary be disciplined.</a:t>
            </a:r>
          </a:p>
          <a:p>
            <a:r>
              <a:rPr lang="en-US" altLang="en-US" dirty="0" smtClean="0"/>
              <a:t>If </a:t>
            </a:r>
            <a:r>
              <a:rPr lang="en-US" altLang="en-US" dirty="0"/>
              <a:t>decision is to recommend </a:t>
            </a:r>
            <a:r>
              <a:rPr lang="en-US" altLang="en-US" dirty="0" smtClean="0"/>
              <a:t>discipline, </a:t>
            </a:r>
            <a:r>
              <a:rPr lang="en-US" altLang="en-US" dirty="0"/>
              <a:t>ABCD </a:t>
            </a:r>
            <a:r>
              <a:rPr lang="en-US" altLang="en-US" dirty="0" smtClean="0"/>
              <a:t>writes a Findings and Recommendation report.</a:t>
            </a:r>
          </a:p>
          <a:p>
            <a:pPr lvl="1"/>
            <a:r>
              <a:rPr lang="en-US" altLang="en-US" dirty="0" smtClean="0"/>
              <a:t>Disciplinary recommendations may include private or public reprimand, suspension, or expulsion from membership (i.e. losing one’s actuarial credentials).</a:t>
            </a:r>
          </a:p>
          <a:p>
            <a:r>
              <a:rPr lang="en-US" altLang="en-US" spc="-100" dirty="0" smtClean="0"/>
              <a:t>ABCD does not impose discipline: Findings and recommendations sent to membership organizations</a:t>
            </a:r>
            <a:r>
              <a:rPr lang="en-US" altLang="en-US" dirty="0" smtClean="0"/>
              <a:t>. </a:t>
            </a:r>
          </a:p>
        </p:txBody>
      </p:sp>
    </p:spTree>
    <p:extLst>
      <p:ext uri="{BB962C8B-B14F-4D97-AF65-F5344CB8AC3E}">
        <p14:creationId xmlns:p14="http://schemas.microsoft.com/office/powerpoint/2010/main" val="4748694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z="4000" smtClean="0"/>
              <a:t>ABCD Annual Report –2015</a:t>
            </a:r>
          </a:p>
        </p:txBody>
      </p:sp>
      <p:sp>
        <p:nvSpPr>
          <p:cNvPr id="7171" name="Content Placeholder 2"/>
          <p:cNvSpPr>
            <a:spLocks noGrp="1"/>
          </p:cNvSpPr>
          <p:nvPr>
            <p:ph idx="1"/>
          </p:nvPr>
        </p:nvSpPr>
        <p:spPr/>
        <p:txBody>
          <a:bodyPr/>
          <a:lstStyle/>
          <a:p>
            <a:r>
              <a:rPr lang="en-US" altLang="en-US" sz="2200" dirty="0" smtClean="0"/>
              <a:t>Inquiries</a:t>
            </a:r>
          </a:p>
          <a:p>
            <a:pPr lvl="1"/>
            <a:r>
              <a:rPr lang="en-US" altLang="en-US" sz="2200" dirty="0" smtClean="0"/>
              <a:t>Cases in progress in 2015: 29</a:t>
            </a:r>
          </a:p>
          <a:p>
            <a:pPr lvl="1"/>
            <a:r>
              <a:rPr lang="en-US" altLang="en-US" sz="2200" dirty="0" smtClean="0"/>
              <a:t>Cases resolved in 2015: 15</a:t>
            </a:r>
          </a:p>
          <a:p>
            <a:pPr lvl="2"/>
            <a:r>
              <a:rPr lang="en-US" altLang="en-US" sz="2200" dirty="0" smtClean="0"/>
              <a:t>11 Dismissed</a:t>
            </a:r>
          </a:p>
          <a:p>
            <a:pPr lvl="2"/>
            <a:r>
              <a:rPr lang="en-US" altLang="en-US" sz="2200" dirty="0" smtClean="0"/>
              <a:t>3 Counseled </a:t>
            </a:r>
          </a:p>
          <a:p>
            <a:pPr lvl="2"/>
            <a:r>
              <a:rPr lang="en-US" altLang="en-US" sz="2200" dirty="0" smtClean="0"/>
              <a:t>1 Recommended Public Discipline</a:t>
            </a:r>
          </a:p>
          <a:p>
            <a:r>
              <a:rPr lang="en-US" altLang="en-US" sz="2200" dirty="0" smtClean="0"/>
              <a:t>Primary practice area of Subject Actuaries for cases resolved in 2015 </a:t>
            </a:r>
          </a:p>
          <a:p>
            <a:pPr lvl="1"/>
            <a:r>
              <a:rPr lang="en-US" altLang="en-US" sz="2200" dirty="0" smtClean="0"/>
              <a:t>3 Casualty</a:t>
            </a:r>
          </a:p>
          <a:p>
            <a:pPr lvl="1"/>
            <a:r>
              <a:rPr lang="en-US" altLang="en-US" sz="2200" dirty="0" smtClean="0"/>
              <a:t>2 Health</a:t>
            </a:r>
          </a:p>
          <a:p>
            <a:pPr lvl="1"/>
            <a:r>
              <a:rPr lang="en-US" altLang="en-US" sz="2200" dirty="0" smtClean="0"/>
              <a:t>7 Pension</a:t>
            </a:r>
          </a:p>
          <a:p>
            <a:pPr lvl="1"/>
            <a:r>
              <a:rPr lang="en-US" altLang="en-US" sz="2200" dirty="0" smtClean="0"/>
              <a:t>3 Life</a:t>
            </a:r>
          </a:p>
        </p:txBody>
      </p:sp>
    </p:spTree>
    <p:extLst>
      <p:ext uri="{BB962C8B-B14F-4D97-AF65-F5344CB8AC3E}">
        <p14:creationId xmlns:p14="http://schemas.microsoft.com/office/powerpoint/2010/main" val="16967106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z="4000" smtClean="0"/>
              <a:t>ABCD Report – 3Q 2016</a:t>
            </a:r>
          </a:p>
        </p:txBody>
      </p:sp>
      <p:sp>
        <p:nvSpPr>
          <p:cNvPr id="10243" name="Content Placeholder 2"/>
          <p:cNvSpPr>
            <a:spLocks noGrp="1"/>
          </p:cNvSpPr>
          <p:nvPr>
            <p:ph idx="1"/>
          </p:nvPr>
        </p:nvSpPr>
        <p:spPr/>
        <p:txBody>
          <a:bodyPr/>
          <a:lstStyle/>
          <a:p>
            <a:r>
              <a:rPr lang="en-US" altLang="en-US" dirty="0" smtClean="0"/>
              <a:t>Inquiries</a:t>
            </a:r>
          </a:p>
          <a:p>
            <a:pPr lvl="1"/>
            <a:r>
              <a:rPr lang="en-US" altLang="en-US" dirty="0" smtClean="0"/>
              <a:t>Cases in progress as of 6/30/16: 14</a:t>
            </a:r>
          </a:p>
          <a:p>
            <a:pPr lvl="1"/>
            <a:r>
              <a:rPr lang="en-US" altLang="en-US" dirty="0" smtClean="0"/>
              <a:t>New cases in 3</a:t>
            </a:r>
            <a:r>
              <a:rPr lang="en-US" altLang="en-US" baseline="30000" dirty="0" smtClean="0"/>
              <a:t>rd</a:t>
            </a:r>
            <a:r>
              <a:rPr lang="en-US" altLang="en-US" dirty="0" smtClean="0"/>
              <a:t> quarter: 3</a:t>
            </a:r>
          </a:p>
          <a:p>
            <a:pPr lvl="1"/>
            <a:r>
              <a:rPr lang="en-US" altLang="en-US" dirty="0" smtClean="0"/>
              <a:t>Cases resolved in 3</a:t>
            </a:r>
            <a:r>
              <a:rPr lang="en-US" altLang="en-US" baseline="30000" dirty="0" smtClean="0"/>
              <a:t>rd</a:t>
            </a:r>
            <a:r>
              <a:rPr lang="en-US" altLang="en-US" dirty="0" smtClean="0"/>
              <a:t> quarter 2016: 2</a:t>
            </a:r>
          </a:p>
          <a:p>
            <a:pPr lvl="1"/>
            <a:r>
              <a:rPr lang="en-US" altLang="en-US" dirty="0" smtClean="0"/>
              <a:t>Cases in progress as of 9/30/16: 15</a:t>
            </a:r>
          </a:p>
          <a:p>
            <a:r>
              <a:rPr lang="en-US" altLang="en-US" dirty="0" smtClean="0"/>
              <a:t>Primary practice area of Subject Actuaries for cases under consideration during 3</a:t>
            </a:r>
            <a:r>
              <a:rPr lang="en-US" altLang="en-US" baseline="30000" dirty="0" smtClean="0"/>
              <a:t>rd</a:t>
            </a:r>
            <a:r>
              <a:rPr lang="en-US" altLang="en-US" dirty="0" smtClean="0"/>
              <a:t> quarter 2016:  </a:t>
            </a:r>
          </a:p>
          <a:p>
            <a:pPr lvl="1"/>
            <a:r>
              <a:rPr lang="en-US" altLang="en-US" dirty="0" smtClean="0"/>
              <a:t>1 Casualty</a:t>
            </a:r>
          </a:p>
          <a:p>
            <a:pPr lvl="1"/>
            <a:r>
              <a:rPr lang="en-US" altLang="en-US" dirty="0" smtClean="0"/>
              <a:t>2 Health</a:t>
            </a:r>
          </a:p>
          <a:p>
            <a:pPr lvl="1"/>
            <a:r>
              <a:rPr lang="en-US" altLang="en-US" dirty="0" smtClean="0"/>
              <a:t>12 Pension</a:t>
            </a:r>
          </a:p>
          <a:p>
            <a:pPr lvl="1"/>
            <a:r>
              <a:rPr lang="en-US" altLang="en-US" dirty="0" smtClean="0"/>
              <a:t>2 Life</a:t>
            </a:r>
          </a:p>
        </p:txBody>
      </p:sp>
    </p:spTree>
    <p:extLst>
      <p:ext uri="{BB962C8B-B14F-4D97-AF65-F5344CB8AC3E}">
        <p14:creationId xmlns:p14="http://schemas.microsoft.com/office/powerpoint/2010/main" val="3227972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ABCD Annual Report –2015</a:t>
            </a:r>
          </a:p>
        </p:txBody>
      </p:sp>
      <p:sp>
        <p:nvSpPr>
          <p:cNvPr id="8195" name="Content Placeholder 2"/>
          <p:cNvSpPr>
            <a:spLocks noGrp="1"/>
          </p:cNvSpPr>
          <p:nvPr>
            <p:ph idx="1"/>
          </p:nvPr>
        </p:nvSpPr>
        <p:spPr/>
        <p:txBody>
          <a:bodyPr/>
          <a:lstStyle/>
          <a:p>
            <a:r>
              <a:rPr lang="en-US" altLang="en-US" dirty="0" smtClean="0"/>
              <a:t>96 Requests for Guidance were responded to in 2015</a:t>
            </a:r>
          </a:p>
          <a:p>
            <a:pPr lvl="1"/>
            <a:r>
              <a:rPr lang="en-US" altLang="en-US" dirty="0" smtClean="0"/>
              <a:t>27 Pension</a:t>
            </a:r>
          </a:p>
          <a:p>
            <a:pPr lvl="1"/>
            <a:r>
              <a:rPr lang="en-US" altLang="en-US" dirty="0" smtClean="0"/>
              <a:t>22 Health</a:t>
            </a:r>
          </a:p>
          <a:p>
            <a:pPr lvl="1"/>
            <a:r>
              <a:rPr lang="en-US" altLang="en-US" dirty="0" smtClean="0"/>
              <a:t>19 Life</a:t>
            </a:r>
          </a:p>
          <a:p>
            <a:pPr lvl="1"/>
            <a:r>
              <a:rPr lang="en-US" altLang="en-US" dirty="0" smtClean="0"/>
              <a:t>23 Property &amp; Casualty</a:t>
            </a:r>
          </a:p>
          <a:p>
            <a:pPr lvl="1"/>
            <a:r>
              <a:rPr lang="en-US" altLang="en-US" dirty="0" smtClean="0"/>
              <a:t>5 General</a:t>
            </a:r>
          </a:p>
          <a:p>
            <a:pPr lvl="1"/>
            <a:endParaRPr lang="en-US" altLang="en-US" dirty="0" smtClean="0"/>
          </a:p>
          <a:p>
            <a:endParaRPr lang="en-US" altLang="en-US" dirty="0" smtClean="0"/>
          </a:p>
        </p:txBody>
      </p:sp>
    </p:spTree>
    <p:extLst>
      <p:ext uri="{BB962C8B-B14F-4D97-AF65-F5344CB8AC3E}">
        <p14:creationId xmlns:p14="http://schemas.microsoft.com/office/powerpoint/2010/main" val="33800871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ABCD Report –3Q 2016</a:t>
            </a:r>
          </a:p>
        </p:txBody>
      </p:sp>
      <p:sp>
        <p:nvSpPr>
          <p:cNvPr id="12291" name="Content Placeholder 2"/>
          <p:cNvSpPr>
            <a:spLocks noGrp="1"/>
          </p:cNvSpPr>
          <p:nvPr>
            <p:ph idx="1"/>
          </p:nvPr>
        </p:nvSpPr>
        <p:spPr/>
        <p:txBody>
          <a:bodyPr/>
          <a:lstStyle/>
          <a:p>
            <a:r>
              <a:rPr lang="en-US" altLang="en-US" smtClean="0"/>
              <a:t>29 Requests for Guidance have been responded to in 3</a:t>
            </a:r>
            <a:r>
              <a:rPr lang="en-US" altLang="en-US" baseline="30000" smtClean="0"/>
              <a:t>rd</a:t>
            </a:r>
            <a:r>
              <a:rPr lang="en-US" altLang="en-US" smtClean="0"/>
              <a:t> quarter 2016</a:t>
            </a:r>
          </a:p>
          <a:p>
            <a:pPr lvl="1"/>
            <a:r>
              <a:rPr lang="en-US" altLang="en-US" smtClean="0"/>
              <a:t>9 were Pension</a:t>
            </a:r>
          </a:p>
          <a:p>
            <a:pPr lvl="1"/>
            <a:r>
              <a:rPr lang="en-US" altLang="en-US" smtClean="0"/>
              <a:t>7 were Health</a:t>
            </a:r>
          </a:p>
          <a:p>
            <a:pPr lvl="1"/>
            <a:r>
              <a:rPr lang="en-US" altLang="en-US" smtClean="0"/>
              <a:t>5 was Life</a:t>
            </a:r>
          </a:p>
          <a:p>
            <a:pPr lvl="1"/>
            <a:r>
              <a:rPr lang="en-US" altLang="en-US" smtClean="0"/>
              <a:t>8 were Property &amp; Casualty</a:t>
            </a:r>
          </a:p>
          <a:p>
            <a:pPr lvl="1"/>
            <a:endParaRPr lang="en-US" altLang="en-US" smtClean="0"/>
          </a:p>
          <a:p>
            <a:endParaRPr lang="en-US" altLang="en-US" smtClean="0"/>
          </a:p>
        </p:txBody>
      </p:sp>
    </p:spTree>
    <p:extLst>
      <p:ext uri="{BB962C8B-B14F-4D97-AF65-F5344CB8AC3E}">
        <p14:creationId xmlns:p14="http://schemas.microsoft.com/office/powerpoint/2010/main" val="14236299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Upcoming Professionalism Webinar</a:t>
            </a:r>
            <a:endParaRPr lang="en-US" dirty="0"/>
          </a:p>
        </p:txBody>
      </p:sp>
      <p:sp>
        <p:nvSpPr>
          <p:cNvPr id="3" name="Content Placeholder 2"/>
          <p:cNvSpPr>
            <a:spLocks noGrp="1"/>
          </p:cNvSpPr>
          <p:nvPr>
            <p:ph sz="half" idx="1"/>
          </p:nvPr>
        </p:nvSpPr>
        <p:spPr/>
        <p:txBody>
          <a:bodyPr/>
          <a:lstStyle/>
          <a:p>
            <a:pPr marL="0" indent="0">
              <a:buFont typeface="Wingdings" pitchFamily="2" charset="2"/>
              <a:buNone/>
            </a:pPr>
            <a:r>
              <a:rPr lang="en-US" altLang="en-US" sz="3200" dirty="0" smtClean="0"/>
              <a:t>ABCD Professionalism Panel </a:t>
            </a:r>
          </a:p>
          <a:p>
            <a:pPr marL="0" indent="0">
              <a:buFont typeface="Wingdings" pitchFamily="2" charset="2"/>
              <a:buNone/>
            </a:pPr>
            <a:r>
              <a:rPr lang="en-US" altLang="en-US" sz="3200" dirty="0" smtClean="0"/>
              <a:t>on</a:t>
            </a:r>
          </a:p>
          <a:p>
            <a:pPr marL="0" indent="0">
              <a:buFont typeface="Wingdings" pitchFamily="2" charset="2"/>
              <a:buNone/>
            </a:pPr>
            <a:r>
              <a:rPr lang="en-US" altLang="en-US" sz="3200" dirty="0" smtClean="0"/>
              <a:t>ASOP 41: Actuarial Communications</a:t>
            </a:r>
          </a:p>
          <a:p>
            <a:pPr marL="0" indent="0">
              <a:buFont typeface="Wingdings" pitchFamily="2" charset="2"/>
              <a:buNone/>
            </a:pPr>
            <a:r>
              <a:rPr lang="en-US" altLang="en-US" sz="3200" dirty="0" smtClean="0"/>
              <a:t>December 2016</a:t>
            </a:r>
            <a:endParaRPr lang="en-US" altLang="en-US" sz="3200"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29150" y="1608084"/>
            <a:ext cx="3886200" cy="3720661"/>
          </a:xfrm>
          <a:prstGeom prst="rect">
            <a:avLst/>
          </a:prstGeom>
        </p:spPr>
      </p:pic>
    </p:spTree>
    <p:extLst>
      <p:ext uri="{BB962C8B-B14F-4D97-AF65-F5344CB8AC3E}">
        <p14:creationId xmlns:p14="http://schemas.microsoft.com/office/powerpoint/2010/main" val="10818339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In Honor Of The 2016 Election…</a:t>
            </a:r>
            <a:endParaRPr lang="en-US" dirty="0"/>
          </a:p>
        </p:txBody>
      </p:sp>
      <p:sp>
        <p:nvSpPr>
          <p:cNvPr id="3" name="Content Placeholder 2"/>
          <p:cNvSpPr>
            <a:spLocks noGrp="1"/>
          </p:cNvSpPr>
          <p:nvPr>
            <p:ph idx="1"/>
          </p:nvPr>
        </p:nvSpPr>
        <p:spPr/>
        <p:txBody>
          <a:bodyPr/>
          <a:lstStyle/>
          <a:p>
            <a:endParaRPr lang="en-US" dirty="0" smtClean="0"/>
          </a:p>
          <a:p>
            <a:pPr marL="0" indent="0">
              <a:buNone/>
            </a:pPr>
            <a:r>
              <a:rPr lang="en-US" sz="4000" dirty="0" smtClean="0"/>
              <a:t>A little walk down </a:t>
            </a:r>
          </a:p>
          <a:p>
            <a:pPr marL="0" indent="0">
              <a:buNone/>
            </a:pPr>
            <a:r>
              <a:rPr lang="en-US" sz="4000" dirty="0"/>
              <a:t>a</a:t>
            </a:r>
            <a:r>
              <a:rPr lang="en-US" sz="4000" dirty="0" smtClean="0"/>
              <a:t>ctuarial professionalism </a:t>
            </a:r>
          </a:p>
          <a:p>
            <a:pPr marL="0" indent="0">
              <a:buNone/>
            </a:pPr>
            <a:r>
              <a:rPr lang="en-US" sz="4000" dirty="0" smtClean="0"/>
              <a:t>memory lane.</a:t>
            </a:r>
            <a:endParaRPr lang="en-US" sz="4000" dirty="0"/>
          </a:p>
        </p:txBody>
      </p:sp>
    </p:spTree>
    <p:extLst>
      <p:ext uri="{BB962C8B-B14F-4D97-AF65-F5344CB8AC3E}">
        <p14:creationId xmlns:p14="http://schemas.microsoft.com/office/powerpoint/2010/main" val="41297385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2"/>
          <p:cNvSpPr txBox="1">
            <a:spLocks noChangeArrowheads="1"/>
          </p:cNvSpPr>
          <p:nvPr/>
        </p:nvSpPr>
        <p:spPr bwMode="auto">
          <a:xfrm>
            <a:off x="9118600" y="6176963"/>
            <a:ext cx="185738" cy="369887"/>
          </a:xfrm>
          <a:prstGeom prst="rect">
            <a:avLst/>
          </a:prstGeom>
          <a:noFill/>
          <a:ln w="9525">
            <a:noFill/>
            <a:miter lim="800000"/>
            <a:headEnd/>
            <a:tailEnd/>
          </a:ln>
        </p:spPr>
        <p:txBody>
          <a:bodyPr wrap="none">
            <a:spAutoFit/>
          </a:bodyPr>
          <a:lstStyle/>
          <a:p>
            <a:endParaRPr lang="en-US" altLang="en-US" sz="1800"/>
          </a:p>
        </p:txBody>
      </p:sp>
      <p:sp>
        <p:nvSpPr>
          <p:cNvPr id="3075" name="Rectangle 5"/>
          <p:cNvSpPr>
            <a:spLocks noGrp="1" noChangeArrowheads="1"/>
          </p:cNvSpPr>
          <p:nvPr>
            <p:ph type="subTitle" idx="1"/>
          </p:nvPr>
        </p:nvSpPr>
        <p:spPr>
          <a:xfrm>
            <a:off x="-20638" y="3349625"/>
            <a:ext cx="9144001" cy="595313"/>
          </a:xfrm>
        </p:spPr>
        <p:txBody>
          <a:bodyPr/>
          <a:lstStyle/>
          <a:p>
            <a:pPr eaLnBrk="1" hangingPunct="1">
              <a:buFont typeface="Wingdings" pitchFamily="2" charset="2"/>
              <a:buNone/>
            </a:pPr>
            <a:r>
              <a:rPr lang="en-US" altLang="en-US" sz="2400" smtClean="0"/>
              <a:t>October 30, 2015</a:t>
            </a:r>
          </a:p>
          <a:p>
            <a:pPr eaLnBrk="1" hangingPunct="1">
              <a:buFont typeface="Wingdings" pitchFamily="2" charset="2"/>
              <a:buNone/>
            </a:pPr>
            <a:r>
              <a:rPr lang="en-US" altLang="en-US" sz="2400" smtClean="0"/>
              <a:t>Washington, D.C.</a:t>
            </a:r>
          </a:p>
          <a:p>
            <a:pPr eaLnBrk="1" hangingPunct="1">
              <a:buFont typeface="Wingdings" pitchFamily="2" charset="2"/>
              <a:buNone/>
            </a:pPr>
            <a:r>
              <a:rPr lang="en-US" altLang="en-US" sz="2400" smtClean="0"/>
              <a:t>Sponsored by the Academy’s Council on Professionalism </a:t>
            </a:r>
            <a:br>
              <a:rPr lang="en-US" altLang="en-US" sz="2400" smtClean="0"/>
            </a:br>
            <a:r>
              <a:rPr lang="en-US" altLang="en-US" sz="2400" smtClean="0"/>
              <a:t>and cosponsored by ASPPA (ACOPA), CAS, CCA, and SOA</a:t>
            </a:r>
          </a:p>
        </p:txBody>
      </p:sp>
      <p:sp>
        <p:nvSpPr>
          <p:cNvPr id="12" name="Rectangle 2"/>
          <p:cNvSpPr>
            <a:spLocks noGrp="1" noChangeArrowheads="1"/>
          </p:cNvSpPr>
          <p:nvPr>
            <p:ph type="title"/>
          </p:nvPr>
        </p:nvSpPr>
        <p:spPr>
          <a:xfrm>
            <a:off x="0" y="1973016"/>
            <a:ext cx="9144000" cy="1066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a:defRPr sz="4000"/>
            </a:lvl1pPr>
          </a:lstStyle>
          <a:p>
            <a:pPr eaLnBrk="1" hangingPunct="1">
              <a:defRPr/>
            </a:pPr>
            <a:r>
              <a:rPr lang="en-US" dirty="0" smtClean="0"/>
              <a:t>Unknown Unknowns: </a:t>
            </a:r>
            <a:br>
              <a:rPr lang="en-US" dirty="0" smtClean="0"/>
            </a:br>
            <a:r>
              <a:rPr lang="en-US" dirty="0" smtClean="0"/>
              <a:t>Challenges to Professionalism</a:t>
            </a:r>
            <a:endParaRPr lang="en-US" dirty="0"/>
          </a:p>
        </p:txBody>
      </p:sp>
    </p:spTree>
    <p:extLst>
      <p:ext uri="{BB962C8B-B14F-4D97-AF65-F5344CB8AC3E}">
        <p14:creationId xmlns:p14="http://schemas.microsoft.com/office/powerpoint/2010/main" val="15933616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Health: The ACA</a:t>
            </a:r>
          </a:p>
        </p:txBody>
      </p:sp>
      <p:sp>
        <p:nvSpPr>
          <p:cNvPr id="187395" name="Rectangle 3"/>
          <p:cNvSpPr>
            <a:spLocks noGrp="1" noChangeArrowheads="1"/>
          </p:cNvSpPr>
          <p:nvPr>
            <p:ph type="body" idx="1"/>
          </p:nvPr>
        </p:nvSpPr>
        <p:spPr/>
        <p:txBody>
          <a:bodyPr/>
          <a:lstStyle/>
          <a:p>
            <a:pPr marL="0" indent="0" eaLnBrk="1" hangingPunct="1">
              <a:buFont typeface="Wingdings" pitchFamily="2" charset="2"/>
              <a:buNone/>
            </a:pPr>
            <a:r>
              <a:rPr lang="en-US" dirty="0" smtClean="0"/>
              <a:t>The Affordable Care Act</a:t>
            </a:r>
            <a:endParaRPr lang="en-US" sz="2400" dirty="0" smtClean="0"/>
          </a:p>
          <a:p>
            <a:pPr marL="346075" indent="-346075" eaLnBrk="1" hangingPunct="1"/>
            <a:r>
              <a:rPr lang="en-US" dirty="0" smtClean="0"/>
              <a:t>Completely restructured the individual health insurance market</a:t>
            </a:r>
            <a:endParaRPr lang="en-US" sz="2400" dirty="0" smtClean="0"/>
          </a:p>
          <a:p>
            <a:pPr marL="346075" indent="-346075" eaLnBrk="1" hangingPunct="1"/>
            <a:r>
              <a:rPr lang="en-US" dirty="0" smtClean="0"/>
              <a:t>Required a whole new federal regulatory structure to be built from scratch</a:t>
            </a:r>
            <a:endParaRPr lang="en-US" sz="2400" dirty="0" smtClean="0"/>
          </a:p>
          <a:p>
            <a:pPr marL="346075" indent="-346075" eaLnBrk="1" hangingPunct="1"/>
            <a:r>
              <a:rPr lang="en-US" dirty="0" smtClean="0"/>
              <a:t>Required numerous policy decisions to implement the law</a:t>
            </a:r>
            <a:endParaRPr lang="en-US" sz="2400" dirty="0" smtClean="0"/>
          </a:p>
          <a:p>
            <a:pPr marL="0" indent="0" eaLnBrk="1" hangingPunct="1">
              <a:buFont typeface="Wingdings" pitchFamily="2" charset="2"/>
              <a:buNone/>
            </a:pPr>
            <a:r>
              <a:rPr lang="en-US" dirty="0" smtClean="0"/>
              <a:t>All this occurred in a deeply polarized political environment.</a:t>
            </a:r>
            <a:endParaRPr lang="en-US" sz="2400" dirty="0" smtClean="0"/>
          </a:p>
          <a:p>
            <a:pPr marL="0" indent="0" eaLnBrk="1" hangingPunct="1"/>
            <a:endParaRPr lang="en-US" altLang="en-US" dirty="0" smtClean="0"/>
          </a:p>
        </p:txBody>
      </p:sp>
    </p:spTree>
    <p:extLst>
      <p:ext uri="{BB962C8B-B14F-4D97-AF65-F5344CB8AC3E}">
        <p14:creationId xmlns:p14="http://schemas.microsoft.com/office/powerpoint/2010/main" val="20183704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Challenge: Am I Qualified?</a:t>
            </a:r>
          </a:p>
        </p:txBody>
      </p:sp>
      <p:sp>
        <p:nvSpPr>
          <p:cNvPr id="8195" name="Rectangle 3"/>
          <p:cNvSpPr>
            <a:spLocks noGrp="1" noChangeArrowheads="1"/>
          </p:cNvSpPr>
          <p:nvPr>
            <p:ph type="body" idx="1"/>
          </p:nvPr>
        </p:nvSpPr>
        <p:spPr/>
        <p:txBody>
          <a:bodyPr/>
          <a:lstStyle/>
          <a:p>
            <a:pPr eaLnBrk="1" hangingPunct="1"/>
            <a:r>
              <a:rPr lang="en-US" altLang="en-US" dirty="0" smtClean="0"/>
              <a:t>Many actuaries had decades of experience in what was effectively an entirely different market.</a:t>
            </a:r>
            <a:endParaRPr lang="en-US" altLang="en-US" sz="2400" dirty="0" smtClean="0"/>
          </a:p>
          <a:p>
            <a:pPr eaLnBrk="1" hangingPunct="1"/>
            <a:r>
              <a:rPr lang="en-US" altLang="en-US" dirty="0" smtClean="0"/>
              <a:t>Work now had to be done under an entirely new set of rules – many of which were still being written.</a:t>
            </a:r>
            <a:endParaRPr lang="en-US" altLang="en-US" sz="2400" dirty="0" smtClean="0"/>
          </a:p>
          <a:p>
            <a:pPr eaLnBrk="1" hangingPunct="1"/>
            <a:r>
              <a:rPr lang="en-US" altLang="en-US" dirty="0" smtClean="0"/>
              <a:t>Answer cannot be:</a:t>
            </a:r>
            <a:endParaRPr lang="en-US" altLang="en-US" sz="2400" dirty="0" smtClean="0"/>
          </a:p>
          <a:p>
            <a:pPr lvl="1" eaLnBrk="1" hangingPunct="1"/>
            <a:r>
              <a:rPr lang="en-US" altLang="en-US" dirty="0" smtClean="0"/>
              <a:t>Business as usual – of course I’m qualified (even if I do nothing else)</a:t>
            </a:r>
            <a:endParaRPr lang="en-US" altLang="en-US" sz="2000" dirty="0" smtClean="0"/>
          </a:p>
          <a:p>
            <a:pPr lvl="1" eaLnBrk="1" hangingPunct="1"/>
            <a:r>
              <a:rPr lang="en-US" altLang="en-US" dirty="0" smtClean="0"/>
              <a:t>No one is qualified</a:t>
            </a:r>
          </a:p>
        </p:txBody>
      </p:sp>
    </p:spTree>
    <p:extLst>
      <p:ext uri="{BB962C8B-B14F-4D97-AF65-F5344CB8AC3E}">
        <p14:creationId xmlns:p14="http://schemas.microsoft.com/office/powerpoint/2010/main" val="4047277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a:defRPr/>
            </a:pPr>
            <a:r>
              <a:rPr lang="en-US" altLang="en-US" dirty="0"/>
              <a:t>Code of Professional Conduct </a:t>
            </a:r>
            <a:endParaRPr lang="en-US" dirty="0" smtClean="0">
              <a:cs typeface="+mj-cs"/>
            </a:endParaRPr>
          </a:p>
        </p:txBody>
      </p:sp>
      <p:sp>
        <p:nvSpPr>
          <p:cNvPr id="187395" name="Rectangle 3"/>
          <p:cNvSpPr>
            <a:spLocks noGrp="1" noChangeArrowheads="1"/>
          </p:cNvSpPr>
          <p:nvPr>
            <p:ph type="body" idx="1"/>
          </p:nvPr>
        </p:nvSpPr>
        <p:spPr/>
        <p:txBody>
          <a:bodyPr/>
          <a:lstStyle/>
          <a:p>
            <a:r>
              <a:rPr lang="en-US" altLang="en-US" sz="2600" dirty="0"/>
              <a:t>The current identical Code was individually adopted by the five U.S.-based actuarial organizations (Academy, ASPPA, CAS, CCA, and SOA) and took effect Jan. 1, 2001</a:t>
            </a:r>
            <a:r>
              <a:rPr lang="en-US" altLang="en-US" sz="2600" dirty="0" smtClean="0"/>
              <a:t>.</a:t>
            </a:r>
          </a:p>
          <a:p>
            <a:r>
              <a:rPr lang="en-US" altLang="en-US" sz="2600" dirty="0" smtClean="0"/>
              <a:t>The </a:t>
            </a:r>
            <a:r>
              <a:rPr lang="en-US" altLang="en-US" sz="2600" dirty="0"/>
              <a:t>Code sets forth professional/ethical standards for actuarial members of the five U.S.-based actuarial organizations.</a:t>
            </a:r>
          </a:p>
          <a:p>
            <a:r>
              <a:rPr lang="en-US" altLang="en-US" sz="2600" dirty="0"/>
              <a:t>Actuaries who commit material violations of the Code are subject to counseling or discipline</a:t>
            </a:r>
            <a:r>
              <a:rPr lang="en-US" altLang="en-US" sz="2600" dirty="0" smtClean="0"/>
              <a:t>.</a:t>
            </a:r>
          </a:p>
          <a:p>
            <a:pPr lvl="1"/>
            <a:r>
              <a:rPr lang="en-US" altLang="en-US" sz="2000" dirty="0" smtClean="0"/>
              <a:t>Most complaints to, and 80% of requests for guidance handled by, the ABCD in 2015 involved alleged material violations of Precepts 1, 2, and/or 3. </a:t>
            </a:r>
            <a:endParaRPr lang="en-US" altLang="en-US" sz="2000" dirty="0"/>
          </a:p>
          <a:p>
            <a:pPr marL="0" indent="0" eaLnBrk="1" hangingPunct="1">
              <a:buNone/>
              <a:defRPr/>
            </a:pPr>
            <a:endParaRPr lang="en-US" dirty="0" smtClean="0">
              <a:cs typeface="+mn-cs"/>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t>Challenge: Am I Qualified?</a:t>
            </a:r>
          </a:p>
        </p:txBody>
      </p:sp>
      <p:sp>
        <p:nvSpPr>
          <p:cNvPr id="9219" name="Rectangle 3"/>
          <p:cNvSpPr>
            <a:spLocks noGrp="1" noChangeArrowheads="1"/>
          </p:cNvSpPr>
          <p:nvPr>
            <p:ph type="body" idx="1"/>
          </p:nvPr>
        </p:nvSpPr>
        <p:spPr/>
        <p:txBody>
          <a:bodyPr/>
          <a:lstStyle/>
          <a:p>
            <a:pPr marL="0" indent="0" eaLnBrk="1" hangingPunct="1">
              <a:buFont typeface="Wingdings" pitchFamily="2" charset="2"/>
              <a:buNone/>
            </a:pPr>
            <a:r>
              <a:rPr lang="en-US" altLang="en-US" sz="2600" dirty="0" smtClean="0"/>
              <a:t>Possible questions to ask myself</a:t>
            </a:r>
          </a:p>
          <a:p>
            <a:pPr marL="346075" indent="-346075" eaLnBrk="1" hangingPunct="1"/>
            <a:r>
              <a:rPr lang="en-US" altLang="en-US" sz="2600" dirty="0" smtClean="0"/>
              <a:t>Have I familiarized myself with the new law?</a:t>
            </a:r>
          </a:p>
          <a:p>
            <a:pPr marL="346075" indent="-346075" eaLnBrk="1" hangingPunct="1"/>
            <a:r>
              <a:rPr lang="en-US" altLang="en-US" sz="2600" dirty="0" smtClean="0"/>
              <a:t>Am I reading and understanding the new rules as they are released?</a:t>
            </a:r>
          </a:p>
          <a:p>
            <a:pPr marL="346075" indent="-346075" eaLnBrk="1" hangingPunct="1"/>
            <a:r>
              <a:rPr lang="en-US" altLang="en-US" sz="2600" dirty="0" smtClean="0"/>
              <a:t>Am I following sub-regulatory guidance as it’s released?</a:t>
            </a:r>
          </a:p>
          <a:p>
            <a:pPr marL="346075" indent="-346075" eaLnBrk="1" hangingPunct="1"/>
            <a:r>
              <a:rPr lang="en-US" altLang="en-US" sz="2600" dirty="0" smtClean="0"/>
              <a:t>Am I talking to others about how to practice in the new environment?</a:t>
            </a:r>
          </a:p>
          <a:p>
            <a:pPr marL="346075" indent="-346075" eaLnBrk="1" hangingPunct="1"/>
            <a:r>
              <a:rPr lang="en-US" altLang="en-US" sz="2600" dirty="0"/>
              <a:t>Are the techniques and principles I’ve used in the past still relevant?</a:t>
            </a:r>
          </a:p>
          <a:p>
            <a:pPr marL="0" indent="0" eaLnBrk="1" hangingPunct="1"/>
            <a:endParaRPr lang="en-US" altLang="en-US" dirty="0" smtClean="0"/>
          </a:p>
        </p:txBody>
      </p:sp>
    </p:spTree>
    <p:extLst>
      <p:ext uri="{BB962C8B-B14F-4D97-AF65-F5344CB8AC3E}">
        <p14:creationId xmlns:p14="http://schemas.microsoft.com/office/powerpoint/2010/main" val="28781929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Challenge: What Can I Certify?</a:t>
            </a:r>
          </a:p>
        </p:txBody>
      </p:sp>
      <p:sp>
        <p:nvSpPr>
          <p:cNvPr id="10243" name="Rectangle 3"/>
          <p:cNvSpPr>
            <a:spLocks noGrp="1" noChangeArrowheads="1"/>
          </p:cNvSpPr>
          <p:nvPr>
            <p:ph type="body" idx="1"/>
          </p:nvPr>
        </p:nvSpPr>
        <p:spPr>
          <a:xfrm>
            <a:off x="381000" y="1242850"/>
            <a:ext cx="8382000" cy="4830763"/>
          </a:xfrm>
        </p:spPr>
        <p:txBody>
          <a:bodyPr/>
          <a:lstStyle/>
          <a:p>
            <a:pPr eaLnBrk="1" hangingPunct="1"/>
            <a:r>
              <a:rPr lang="en-US" altLang="en-US" sz="2600" dirty="0" smtClean="0"/>
              <a:t>Past experience data were of limited relevance.</a:t>
            </a:r>
          </a:p>
          <a:p>
            <a:pPr eaLnBrk="1" hangingPunct="1"/>
            <a:r>
              <a:rPr lang="en-US" altLang="en-US" sz="2600" dirty="0" smtClean="0"/>
              <a:t>Guidance was changing right up to – and past – the deadline for products and rates.</a:t>
            </a:r>
          </a:p>
          <a:p>
            <a:pPr eaLnBrk="1" hangingPunct="1"/>
            <a:r>
              <a:rPr lang="en-US" altLang="en-US" sz="2600" dirty="0" smtClean="0"/>
              <a:t>No one knew how the program would be received or what the insured population would look like.</a:t>
            </a:r>
          </a:p>
          <a:p>
            <a:pPr eaLnBrk="1" hangingPunct="1"/>
            <a:r>
              <a:rPr lang="en-US" altLang="en-US" sz="2600" dirty="0" smtClean="0"/>
              <a:t>New non-profit co-ops had no prior experience, no existing customer base, and limited capital.</a:t>
            </a:r>
          </a:p>
          <a:p>
            <a:r>
              <a:rPr lang="en-US" sz="2600" dirty="0">
                <a:ea typeface="ＭＳ Ｐゴシック" pitchFamily="34" charset="-128"/>
              </a:rPr>
              <a:t>Answer cannot be:</a:t>
            </a:r>
          </a:p>
          <a:p>
            <a:pPr lvl="1"/>
            <a:r>
              <a:rPr lang="en-US" dirty="0"/>
              <a:t>Business as usual – run things through the way we did </a:t>
            </a:r>
            <a:r>
              <a:rPr lang="en-US" dirty="0" smtClean="0"/>
              <a:t/>
            </a:r>
            <a:br>
              <a:rPr lang="en-US" dirty="0" smtClean="0"/>
            </a:br>
            <a:r>
              <a:rPr lang="en-US" dirty="0" smtClean="0"/>
              <a:t>them </a:t>
            </a:r>
            <a:r>
              <a:rPr lang="en-US" dirty="0"/>
              <a:t>last year</a:t>
            </a:r>
            <a:endParaRPr lang="en-US" sz="2000" dirty="0"/>
          </a:p>
          <a:p>
            <a:pPr lvl="1"/>
            <a:r>
              <a:rPr lang="en-US" dirty="0"/>
              <a:t>It’s impossible to file anything</a:t>
            </a:r>
            <a:endParaRPr lang="en-US" sz="2000" dirty="0"/>
          </a:p>
          <a:p>
            <a:pPr eaLnBrk="1" hangingPunct="1"/>
            <a:endParaRPr lang="en-US" altLang="en-US" dirty="0" smtClean="0"/>
          </a:p>
        </p:txBody>
      </p:sp>
    </p:spTree>
    <p:extLst>
      <p:ext uri="{BB962C8B-B14F-4D97-AF65-F5344CB8AC3E}">
        <p14:creationId xmlns:p14="http://schemas.microsoft.com/office/powerpoint/2010/main" val="19081245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Challenge: What Can I Certify?</a:t>
            </a:r>
          </a:p>
        </p:txBody>
      </p:sp>
      <p:sp>
        <p:nvSpPr>
          <p:cNvPr id="11267" name="Rectangle 3"/>
          <p:cNvSpPr>
            <a:spLocks noGrp="1" noChangeArrowheads="1"/>
          </p:cNvSpPr>
          <p:nvPr>
            <p:ph type="body" idx="1"/>
          </p:nvPr>
        </p:nvSpPr>
        <p:spPr/>
        <p:txBody>
          <a:bodyPr/>
          <a:lstStyle/>
          <a:p>
            <a:pPr marL="0" indent="0" eaLnBrk="1" hangingPunct="1">
              <a:buFont typeface="Wingdings" pitchFamily="2" charset="2"/>
              <a:buNone/>
            </a:pPr>
            <a:r>
              <a:rPr lang="en-US" altLang="en-US" sz="2400" dirty="0" smtClean="0"/>
              <a:t>Possible questions to ask myself</a:t>
            </a:r>
          </a:p>
          <a:p>
            <a:pPr marL="346075" indent="-346075" eaLnBrk="1" hangingPunct="1"/>
            <a:r>
              <a:rPr lang="en-US" altLang="en-US" sz="2400" dirty="0" smtClean="0"/>
              <a:t>What assumptions am I making about the new market?</a:t>
            </a:r>
          </a:p>
          <a:p>
            <a:pPr marL="346075" indent="-346075" eaLnBrk="1" hangingPunct="1"/>
            <a:r>
              <a:rPr lang="en-US" altLang="en-US" sz="2400" dirty="0" smtClean="0"/>
              <a:t>Are there significant aspects of the new rules that I’m not including in my calculations?  If so, why not?</a:t>
            </a:r>
          </a:p>
          <a:p>
            <a:pPr marL="346075" indent="-346075" eaLnBrk="1" hangingPunct="1"/>
            <a:r>
              <a:rPr lang="en-US" altLang="en-US" sz="2400" dirty="0" smtClean="0"/>
              <a:t>What outstanding regulatory questions could affect my work?</a:t>
            </a:r>
          </a:p>
          <a:p>
            <a:pPr marL="346075" indent="-346075" eaLnBrk="1" hangingPunct="1"/>
            <a:r>
              <a:rPr lang="en-US" altLang="en-US" sz="2400" dirty="0" smtClean="0"/>
              <a:t>What additional explanations do I need to provide for my assumptions?</a:t>
            </a:r>
          </a:p>
          <a:p>
            <a:pPr marL="346075" indent="-346075" eaLnBrk="1" hangingPunct="1"/>
            <a:r>
              <a:rPr lang="en-US" altLang="en-US" sz="2400" dirty="0" smtClean="0"/>
              <a:t>What caveats and qualifications do I need to include for the regulator to understand the applicability of my certification?</a:t>
            </a:r>
          </a:p>
          <a:p>
            <a:pPr marL="346075" indent="-346075" eaLnBrk="1" hangingPunct="1"/>
            <a:r>
              <a:rPr lang="en-US" altLang="en-US" sz="2400" dirty="0" smtClean="0"/>
              <a:t>What opportunity – if any – do I have to modify the filing </a:t>
            </a:r>
            <a:br>
              <a:rPr lang="en-US" altLang="en-US" sz="2400" dirty="0" smtClean="0"/>
            </a:br>
            <a:r>
              <a:rPr lang="en-US" altLang="en-US" sz="2400" dirty="0" smtClean="0"/>
              <a:t>if new guidance is issued?</a:t>
            </a:r>
          </a:p>
          <a:p>
            <a:pPr marL="0" indent="0" eaLnBrk="1" hangingPunct="1"/>
            <a:endParaRPr lang="en-US" altLang="en-US" dirty="0" smtClean="0"/>
          </a:p>
        </p:txBody>
      </p:sp>
    </p:spTree>
    <p:extLst>
      <p:ext uri="{BB962C8B-B14F-4D97-AF65-F5344CB8AC3E}">
        <p14:creationId xmlns:p14="http://schemas.microsoft.com/office/powerpoint/2010/main" val="4899290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Unknown Unknowns</a:t>
            </a:r>
            <a:endParaRPr lang="en-US" dirty="0"/>
          </a:p>
        </p:txBody>
      </p:sp>
      <p:sp>
        <p:nvSpPr>
          <p:cNvPr id="3" name="Content Placeholder 2"/>
          <p:cNvSpPr>
            <a:spLocks noGrp="1"/>
          </p:cNvSpPr>
          <p:nvPr>
            <p:ph idx="1"/>
          </p:nvPr>
        </p:nvSpPr>
        <p:spPr/>
        <p:txBody>
          <a:bodyPr/>
          <a:lstStyle/>
          <a:p>
            <a:r>
              <a:rPr lang="en-US" dirty="0" smtClean="0"/>
              <a:t>Lessons Learned</a:t>
            </a:r>
          </a:p>
          <a:p>
            <a:pPr lvl="1"/>
            <a:r>
              <a:rPr lang="en-US" dirty="0" smtClean="0"/>
              <a:t>Being aware of the “big picture” – when something unexpected happens, how do you approach it?</a:t>
            </a:r>
          </a:p>
          <a:p>
            <a:pPr lvl="1"/>
            <a:r>
              <a:rPr lang="en-US" dirty="0" smtClean="0"/>
              <a:t>Consider the Code, USQS, ASOPs</a:t>
            </a:r>
          </a:p>
          <a:p>
            <a:pPr lvl="1"/>
            <a:r>
              <a:rPr lang="en-US" dirty="0" smtClean="0"/>
              <a:t>Consider all relevant information as it becomes known or available, e.g. Practice Notes, White Papers, Seminars</a:t>
            </a:r>
          </a:p>
          <a:p>
            <a:pPr lvl="1"/>
            <a:r>
              <a:rPr lang="en-US" dirty="0" smtClean="0"/>
              <a:t>Network with colleagues, create a culture of sharing information within your organization: connect the dots.</a:t>
            </a:r>
          </a:p>
          <a:p>
            <a:pPr marL="0" indent="0">
              <a:buNone/>
            </a:pPr>
            <a:r>
              <a:rPr lang="en-US" dirty="0" smtClean="0"/>
              <a:t>Professionalism requires you to act with integrity and competence.</a:t>
            </a:r>
            <a:r>
              <a:rPr lang="en-US" dirty="0"/>
              <a:t>	</a:t>
            </a:r>
            <a:r>
              <a:rPr lang="en-US" dirty="0" smtClean="0"/>
              <a:t>Confront unknown unknowns with a framework of </a:t>
            </a:r>
            <a:r>
              <a:rPr lang="en-US" smtClean="0"/>
              <a:t>decision-making based on the Code.</a:t>
            </a:r>
            <a:endParaRPr lang="en-US" dirty="0"/>
          </a:p>
        </p:txBody>
      </p:sp>
    </p:spTree>
    <p:extLst>
      <p:ext uri="{BB962C8B-B14F-4D97-AF65-F5344CB8AC3E}">
        <p14:creationId xmlns:p14="http://schemas.microsoft.com/office/powerpoint/2010/main" val="132675784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smtClean="0"/>
              <a:t>Professionalism Resources</a:t>
            </a:r>
          </a:p>
        </p:txBody>
      </p:sp>
      <p:sp>
        <p:nvSpPr>
          <p:cNvPr id="65539" name="Content Placeholder 2"/>
          <p:cNvSpPr>
            <a:spLocks noGrp="1"/>
          </p:cNvSpPr>
          <p:nvPr>
            <p:ph idx="1"/>
          </p:nvPr>
        </p:nvSpPr>
        <p:spPr/>
        <p:txBody>
          <a:bodyPr/>
          <a:lstStyle/>
          <a:p>
            <a:r>
              <a:rPr lang="en-US" altLang="en-US" sz="2400" dirty="0"/>
              <a:t>Professionalism Webinar Archive </a:t>
            </a:r>
            <a:r>
              <a:rPr lang="en-US" altLang="en-US" sz="2400" dirty="0" smtClean="0"/>
              <a:t>(free to Academy members) </a:t>
            </a:r>
            <a:r>
              <a:rPr lang="en-US" altLang="en-US" sz="2400" dirty="0" smtClean="0">
                <a:hlinkClick r:id="rId2"/>
              </a:rPr>
              <a:t>http://www.actuary.org/professionalism-webinars</a:t>
            </a:r>
            <a:r>
              <a:rPr lang="en-US" altLang="en-US" sz="2400" dirty="0" smtClean="0"/>
              <a:t> </a:t>
            </a:r>
          </a:p>
          <a:p>
            <a:r>
              <a:rPr lang="en-US" altLang="en-US" sz="2400" dirty="0" smtClean="0"/>
              <a:t>Discussion Papers on various professionalism issues </a:t>
            </a:r>
            <a:r>
              <a:rPr lang="en-US" altLang="en-US" sz="2400" dirty="0" smtClean="0">
                <a:hlinkClick r:id="rId3"/>
              </a:rPr>
              <a:t>http://www.actuary.org/discussion-papers</a:t>
            </a:r>
            <a:r>
              <a:rPr lang="en-US" altLang="en-US" sz="2400" dirty="0" smtClean="0"/>
              <a:t> </a:t>
            </a:r>
          </a:p>
          <a:p>
            <a:r>
              <a:rPr lang="en-US" altLang="en-US" sz="2400" dirty="0" smtClean="0"/>
              <a:t>Academy Professionalism webpage </a:t>
            </a:r>
            <a:r>
              <a:rPr lang="en-US" altLang="en-US" sz="2400" dirty="0" smtClean="0">
                <a:hlinkClick r:id="rId4"/>
              </a:rPr>
              <a:t>http://www.actuary.org/content/professionalism</a:t>
            </a:r>
            <a:r>
              <a:rPr lang="en-US" altLang="en-US" sz="2400" dirty="0" smtClean="0"/>
              <a:t> </a:t>
            </a:r>
          </a:p>
          <a:p>
            <a:pPr marL="457200" lvl="1" indent="0">
              <a:buNone/>
            </a:pPr>
            <a:r>
              <a:rPr lang="en-US" altLang="en-US" sz="2000" dirty="0" smtClean="0"/>
              <a:t>* Code of Conduct		* Qualification Standards</a:t>
            </a:r>
          </a:p>
          <a:p>
            <a:pPr marL="457200" lvl="1" indent="0">
              <a:buNone/>
            </a:pPr>
            <a:r>
              <a:rPr lang="en-US" altLang="en-US" sz="2000" dirty="0" smtClean="0"/>
              <a:t>* Standards of practice (ASB)	* Counseling and discipline (ABCD)</a:t>
            </a:r>
          </a:p>
          <a:p>
            <a:r>
              <a:rPr lang="en-US" altLang="en-US" sz="2400" dirty="0" smtClean="0"/>
              <a:t>Qualifications Attestation Form: </a:t>
            </a:r>
            <a:r>
              <a:rPr lang="en-US" altLang="en-US" sz="2400" dirty="0">
                <a:hlinkClick r:id="rId5"/>
              </a:rPr>
              <a:t>http</a:t>
            </a:r>
            <a:r>
              <a:rPr lang="en-US" altLang="en-US" sz="2400" dirty="0" smtClean="0">
                <a:hlinkClick r:id="rId5"/>
              </a:rPr>
              <a:t>://attest.actuary.org</a:t>
            </a:r>
            <a:endParaRPr lang="en-US" altLang="en-US" sz="2400" dirty="0" smtClean="0"/>
          </a:p>
          <a:p>
            <a:r>
              <a:rPr lang="en-US" altLang="en-US" sz="2400" dirty="0"/>
              <a:t>eLearning Modules: </a:t>
            </a:r>
            <a:r>
              <a:rPr lang="en-US" altLang="en-US" sz="2400" dirty="0">
                <a:hlinkClick r:id="rId6"/>
              </a:rPr>
              <a:t>http://</a:t>
            </a:r>
            <a:r>
              <a:rPr lang="en-US" altLang="en-US" sz="2400" dirty="0" smtClean="0">
                <a:hlinkClick r:id="rId6"/>
              </a:rPr>
              <a:t>www.actuary.org/content/actuarial-elearning-center</a:t>
            </a:r>
            <a:endParaRPr lang="en-US" altLang="en-US" sz="2400" dirty="0" smtClean="0"/>
          </a:p>
          <a:p>
            <a:pPr lvl="1"/>
            <a:endParaRPr lang="en-US" altLang="en-US" sz="2000" dirty="0" smtClean="0"/>
          </a:p>
          <a:p>
            <a:endParaRPr lang="en-US" altLang="en-US" sz="2400" dirty="0" smtClean="0"/>
          </a:p>
        </p:txBody>
      </p:sp>
    </p:spTree>
    <p:extLst>
      <p:ext uri="{BB962C8B-B14F-4D97-AF65-F5344CB8AC3E}">
        <p14:creationId xmlns:p14="http://schemas.microsoft.com/office/powerpoint/2010/main" val="24522456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sz="5400" dirty="0" smtClean="0"/>
              <a:t>Questions</a:t>
            </a:r>
            <a:r>
              <a:rPr lang="en-US" sz="5400" dirty="0"/>
              <a:t>?</a:t>
            </a:r>
          </a:p>
        </p:txBody>
      </p:sp>
    </p:spTree>
    <p:extLst>
      <p:ext uri="{BB962C8B-B14F-4D97-AF65-F5344CB8AC3E}">
        <p14:creationId xmlns:p14="http://schemas.microsoft.com/office/powerpoint/2010/main" val="3677849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Professional Integrity</a:t>
            </a:r>
            <a:endParaRPr lang="en-US" dirty="0"/>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304363" y="1787493"/>
            <a:ext cx="4084757" cy="3846576"/>
          </a:xfrm>
          <a:prstGeom prst="rect">
            <a:avLst/>
          </a:prstGeom>
        </p:spPr>
      </p:pic>
      <p:sp>
        <p:nvSpPr>
          <p:cNvPr id="5" name="Rectangle 4"/>
          <p:cNvSpPr/>
          <p:nvPr/>
        </p:nvSpPr>
        <p:spPr>
          <a:xfrm>
            <a:off x="4620768" y="1905506"/>
            <a:ext cx="3730752" cy="3416320"/>
          </a:xfrm>
          <a:prstGeom prst="rect">
            <a:avLst/>
          </a:prstGeom>
        </p:spPr>
        <p:txBody>
          <a:bodyPr wrap="square">
            <a:spAutoFit/>
          </a:bodyPr>
          <a:lstStyle/>
          <a:p>
            <a:pPr algn="ctr" eaLnBrk="1" hangingPunct="1">
              <a:buFont typeface="WingDings" pitchFamily="2" charset="2"/>
              <a:buNone/>
            </a:pPr>
            <a:r>
              <a:rPr lang="en-US" altLang="en-US" b="1" dirty="0">
                <a:solidFill>
                  <a:srgbClr val="314EA4"/>
                </a:solidFill>
                <a:latin typeface="+mn-lt"/>
              </a:rPr>
              <a:t>Precept 1</a:t>
            </a:r>
            <a:endParaRPr lang="en-US" altLang="en-US" b="1" dirty="0">
              <a:solidFill>
                <a:srgbClr val="3554BC"/>
              </a:solidFill>
              <a:latin typeface="+mn-lt"/>
            </a:endParaRPr>
          </a:p>
          <a:p>
            <a:r>
              <a:rPr lang="en-US" dirty="0">
                <a:latin typeface="+mn-lt"/>
              </a:rPr>
              <a:t>An Actuary shall act honestly, with integrity and competence, and in a manner to fulfill the profession’s responsibility to the public and to uphold the reputation of the actuarial profession.</a:t>
            </a:r>
          </a:p>
        </p:txBody>
      </p:sp>
    </p:spTree>
    <p:extLst>
      <p:ext uri="{BB962C8B-B14F-4D97-AF65-F5344CB8AC3E}">
        <p14:creationId xmlns:p14="http://schemas.microsoft.com/office/powerpoint/2010/main" val="3658033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Qualification</a:t>
            </a:r>
            <a:endParaRPr lang="en-US" dirty="0"/>
          </a:p>
        </p:txBody>
      </p:sp>
      <p:sp>
        <p:nvSpPr>
          <p:cNvPr id="3" name="Content Placeholder 2"/>
          <p:cNvSpPr>
            <a:spLocks noGrp="1"/>
          </p:cNvSpPr>
          <p:nvPr>
            <p:ph idx="1"/>
          </p:nvPr>
        </p:nvSpPr>
        <p:spPr/>
        <p:txBody>
          <a:bodyPr/>
          <a:lstStyle/>
          <a:p>
            <a:pPr marL="0" indent="0" algn="ctr">
              <a:buNone/>
            </a:pPr>
            <a:r>
              <a:rPr lang="en-US" altLang="en-US" b="1" dirty="0">
                <a:solidFill>
                  <a:srgbClr val="314EA4"/>
                </a:solidFill>
              </a:rPr>
              <a:t>Precept </a:t>
            </a:r>
            <a:r>
              <a:rPr lang="en-US" altLang="en-US" b="1" dirty="0" smtClean="0">
                <a:solidFill>
                  <a:srgbClr val="314EA4"/>
                </a:solidFill>
              </a:rPr>
              <a:t>2</a:t>
            </a:r>
            <a:endParaRPr lang="en-US" altLang="en-US" b="1" dirty="0">
              <a:solidFill>
                <a:srgbClr val="3554BC"/>
              </a:solidFill>
              <a:latin typeface="Myriad Pro Bold" pitchFamily="80" charset="0"/>
            </a:endParaRPr>
          </a:p>
          <a:p>
            <a:r>
              <a:rPr lang="en-US" altLang="en-US" dirty="0" smtClean="0"/>
              <a:t>An </a:t>
            </a:r>
            <a:r>
              <a:rPr lang="en-US" altLang="en-US" dirty="0"/>
              <a:t>Actuary shall perform Actuarial Services only when the Actuary is qualified to do so on basis of basic and continuing education and experience, and only when the Actuary satisfies </a:t>
            </a:r>
            <a:r>
              <a:rPr lang="en-US" altLang="en-US" dirty="0" smtClean="0"/>
              <a:t>applicable </a:t>
            </a:r>
            <a:r>
              <a:rPr lang="en-US" altLang="en-US" dirty="0"/>
              <a:t>qualification standards.</a:t>
            </a:r>
          </a:p>
          <a:p>
            <a:pPr marL="0" indent="0">
              <a:buNone/>
            </a:pP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94010" y="4091500"/>
            <a:ext cx="6489192" cy="2136648"/>
          </a:xfrm>
          <a:prstGeom prst="rect">
            <a:avLst/>
          </a:prstGeom>
        </p:spPr>
      </p:pic>
    </p:spTree>
    <p:extLst>
      <p:ext uri="{BB962C8B-B14F-4D97-AF65-F5344CB8AC3E}">
        <p14:creationId xmlns:p14="http://schemas.microsoft.com/office/powerpoint/2010/main" val="1516679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Standards of Practice</a:t>
            </a:r>
            <a:endParaRPr lang="en-US" dirty="0"/>
          </a:p>
        </p:txBody>
      </p:sp>
      <p:sp>
        <p:nvSpPr>
          <p:cNvPr id="3" name="Content Placeholder 2"/>
          <p:cNvSpPr>
            <a:spLocks noGrp="1"/>
          </p:cNvSpPr>
          <p:nvPr>
            <p:ph idx="1"/>
          </p:nvPr>
        </p:nvSpPr>
        <p:spPr/>
        <p:txBody>
          <a:bodyPr/>
          <a:lstStyle/>
          <a:p>
            <a:pPr marL="0" indent="0" algn="ctr">
              <a:buNone/>
            </a:pPr>
            <a:r>
              <a:rPr lang="en-US" altLang="en-US" b="1" dirty="0">
                <a:solidFill>
                  <a:srgbClr val="314EA4"/>
                </a:solidFill>
              </a:rPr>
              <a:t>Precept </a:t>
            </a:r>
            <a:r>
              <a:rPr lang="en-US" altLang="en-US" b="1" dirty="0" smtClean="0">
                <a:solidFill>
                  <a:srgbClr val="314EA4"/>
                </a:solidFill>
              </a:rPr>
              <a:t>3</a:t>
            </a:r>
            <a:endParaRPr lang="en-US" altLang="en-US" b="1" dirty="0">
              <a:solidFill>
                <a:srgbClr val="3554BC"/>
              </a:solidFill>
              <a:latin typeface="Myriad Pro Bold" pitchFamily="80" charset="0"/>
            </a:endParaRPr>
          </a:p>
          <a:p>
            <a:r>
              <a:rPr lang="en-US" altLang="en-US" dirty="0" smtClean="0"/>
              <a:t>An Actuary shall ensure that Actuarial Services performed by and under the direction of the Actuary satisfy applicable standards of practice.</a:t>
            </a:r>
          </a:p>
          <a:p>
            <a:pPr marL="0" indent="0">
              <a:buNone/>
            </a:pPr>
            <a:endParaRPr lang="en-US" dirty="0"/>
          </a:p>
        </p:txBody>
      </p:sp>
    </p:spTree>
    <p:extLst>
      <p:ext uri="{BB962C8B-B14F-4D97-AF65-F5344CB8AC3E}">
        <p14:creationId xmlns:p14="http://schemas.microsoft.com/office/powerpoint/2010/main" val="1934886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fessionalism PPT Template 2015">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ofessionalism Developments in 2016" id="{1100577A-7543-496B-8D9E-B0F1BEC3ABBF}" vid="{60EECA8B-BDFB-4D58-B824-3FD3F16D34E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Professionalism Developments in 2016</Template>
  <TotalTime>10</TotalTime>
  <Words>4130</Words>
  <Application>Microsoft Office PowerPoint</Application>
  <PresentationFormat>On-screen Show (4:3)</PresentationFormat>
  <Paragraphs>481</Paragraphs>
  <Slides>65</Slides>
  <Notes>31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74" baseType="lpstr">
      <vt:lpstr>MS PGothic</vt:lpstr>
      <vt:lpstr>MS PGothic</vt:lpstr>
      <vt:lpstr>Arial</vt:lpstr>
      <vt:lpstr>Myriad Pro Bold</vt:lpstr>
      <vt:lpstr>Times New Roman</vt:lpstr>
      <vt:lpstr>WingDings</vt:lpstr>
      <vt:lpstr>WingDings</vt:lpstr>
      <vt:lpstr>Professionalism PPT Template 2015</vt:lpstr>
      <vt:lpstr>Acrobat Document</vt:lpstr>
      <vt:lpstr>PowerPoint Presentation</vt:lpstr>
      <vt:lpstr>The American Academy of Actuaries</vt:lpstr>
      <vt:lpstr>Objectives of Today’s Presentation</vt:lpstr>
      <vt:lpstr>The Web of Professionalism  The Basis of Self-Regulation of the US Actuarial Profession</vt:lpstr>
      <vt:lpstr>PowerPoint Presentation</vt:lpstr>
      <vt:lpstr>Code of Professional Conduct </vt:lpstr>
      <vt:lpstr>Professional Integrity</vt:lpstr>
      <vt:lpstr>Qualification</vt:lpstr>
      <vt:lpstr>Standards of Practice</vt:lpstr>
      <vt:lpstr>Other Precepts</vt:lpstr>
      <vt:lpstr>Practical Example: Big Data and Actuarial Professionalism Professionalism webinar, June 2016</vt:lpstr>
      <vt:lpstr>Practical Example: Big Data and Actuarial Professionalism Professionalism webinar, June 2016</vt:lpstr>
      <vt:lpstr>Practical Example: Big Data and Actuarial Professionalism Professionalism webinar, June 2016</vt:lpstr>
      <vt:lpstr>PowerPoint Presentation</vt:lpstr>
      <vt:lpstr>Background: Precept 2</vt:lpstr>
      <vt:lpstr>USQS—SAO—COQ </vt:lpstr>
      <vt:lpstr>Scope of USQS</vt:lpstr>
      <vt:lpstr>Structure of USQS</vt:lpstr>
      <vt:lpstr>USQS: Section 2 Basic Education and Experience Requirements</vt:lpstr>
      <vt:lpstr>USQS: Section 2 Basic Education and Experience Requirements</vt:lpstr>
      <vt:lpstr>USQS: Section 2 General Continuing Education Requirements</vt:lpstr>
      <vt:lpstr>USQS: Continuing Education</vt:lpstr>
      <vt:lpstr>USQS: Section 3 Specific Qualification Standards</vt:lpstr>
      <vt:lpstr>USQS: Section 3 Specific Qualification Standards</vt:lpstr>
      <vt:lpstr>Look in the Mirror Test</vt:lpstr>
      <vt:lpstr>New USQS FAQs 2016</vt:lpstr>
      <vt:lpstr>Other Qualifications Highlights </vt:lpstr>
      <vt:lpstr>Helpful Tool: Attestation Form</vt:lpstr>
      <vt:lpstr>PowerPoint Presentation</vt:lpstr>
      <vt:lpstr>Structure of the ASB</vt:lpstr>
      <vt:lpstr>Standard-Setting Principles</vt:lpstr>
      <vt:lpstr>Developing ASOPs</vt:lpstr>
      <vt:lpstr> Overview of Cross-Practice Standards Professionalism Webinar October 2016 </vt:lpstr>
      <vt:lpstr>Structure of ASOPs</vt:lpstr>
      <vt:lpstr>History of Cross-Practice ASOPs</vt:lpstr>
      <vt:lpstr>ASB Actions– Approved 2016</vt:lpstr>
      <vt:lpstr>ASB In Action Third Exposure Draft of Modeling ASOP (Comment Deadline was October 31st)</vt:lpstr>
      <vt:lpstr>Exposure Draft: Modeling Key Provisions</vt:lpstr>
      <vt:lpstr>Exposure Draft: Modeling Key Provisions</vt:lpstr>
      <vt:lpstr>Tools for the Actuary:  ASB Mobile-Friendly Website</vt:lpstr>
      <vt:lpstr>Tools for the Actuary:  ASB Mobile-Friendly Website</vt:lpstr>
      <vt:lpstr>Applicability Guidelines</vt:lpstr>
      <vt:lpstr>PowerPoint Presentation</vt:lpstr>
      <vt:lpstr>PowerPoint Presentation</vt:lpstr>
      <vt:lpstr>The ABCD</vt:lpstr>
      <vt:lpstr>Requests for Guidance</vt:lpstr>
      <vt:lpstr>Complaints</vt:lpstr>
      <vt:lpstr>ABCD Complaint Process</vt:lpstr>
      <vt:lpstr>ABCD Complaint Process</vt:lpstr>
      <vt:lpstr>Findings and Recommendation</vt:lpstr>
      <vt:lpstr>ABCD Annual Report –2015</vt:lpstr>
      <vt:lpstr>ABCD Report – 3Q 2016</vt:lpstr>
      <vt:lpstr>ABCD Annual Report –2015</vt:lpstr>
      <vt:lpstr>ABCD Report –3Q 2016</vt:lpstr>
      <vt:lpstr>Upcoming Professionalism Webinar</vt:lpstr>
      <vt:lpstr>And In Honor Of The 2016 Election…</vt:lpstr>
      <vt:lpstr>Unknown Unknowns:  Challenges to Professionalism</vt:lpstr>
      <vt:lpstr>Health: The ACA</vt:lpstr>
      <vt:lpstr>Challenge: Am I Qualified?</vt:lpstr>
      <vt:lpstr>Challenge: Am I Qualified?</vt:lpstr>
      <vt:lpstr>Challenge: What Can I Certify?</vt:lpstr>
      <vt:lpstr>Challenge: What Can I Certify?</vt:lpstr>
      <vt:lpstr>Unknown Unknowns</vt:lpstr>
      <vt:lpstr>Professionalism Resources</vt:lpstr>
      <vt:lpstr> </vt:lpstr>
    </vt:vector>
  </TitlesOfParts>
  <Company>AAOA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Cassidy</dc:creator>
  <cp:lastModifiedBy>CHRISTIAN WOLFE</cp:lastModifiedBy>
  <cp:revision>1</cp:revision>
  <cp:lastPrinted>2016-10-25T20:40:43Z</cp:lastPrinted>
  <dcterms:created xsi:type="dcterms:W3CDTF">2016-11-09T20:25:56Z</dcterms:created>
  <dcterms:modified xsi:type="dcterms:W3CDTF">2016-11-10T01:49:41Z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1524939824</vt:i4>
  </property>
  <property fmtid="{D5CDD505-2E9C-101B-9397-08002B2CF9AE}" pid="3" name="_NewReviewCycle">
    <vt:lpwstr/>
  </property>
  <property fmtid="{D5CDD505-2E9C-101B-9397-08002B2CF9AE}" pid="4" name="_EmailSubject">
    <vt:lpwstr>Fall 2016 Slides</vt:lpwstr>
  </property>
  <property fmtid="{D5CDD505-2E9C-101B-9397-08002B2CF9AE}" pid="5" name="_AuthorEmail">
    <vt:lpwstr>Christian.Wolfe@cms.hhs.gov</vt:lpwstr>
  </property>
  <property fmtid="{D5CDD505-2E9C-101B-9397-08002B2CF9AE}" pid="6" name="_AuthorEmailDisplayName">
    <vt:lpwstr>Wolfe, Christian J. (CMS/OACT)</vt:lpwstr>
  </property>
</Properties>
</file>