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94" r:id="rId4"/>
    <p:sldId id="267" r:id="rId5"/>
    <p:sldId id="299" r:id="rId6"/>
    <p:sldId id="300" r:id="rId7"/>
    <p:sldId id="287" r:id="rId8"/>
    <p:sldId id="295" r:id="rId9"/>
    <p:sldId id="301" r:id="rId10"/>
    <p:sldId id="289" r:id="rId11"/>
    <p:sldId id="304" r:id="rId12"/>
    <p:sldId id="303" r:id="rId13"/>
    <p:sldId id="302" r:id="rId14"/>
    <p:sldId id="292" r:id="rId15"/>
    <p:sldId id="288" r:id="rId16"/>
    <p:sldId id="291" r:id="rId17"/>
    <p:sldId id="293" r:id="rId18"/>
    <p:sldId id="258" r:id="rId19"/>
    <p:sldId id="284" r:id="rId20"/>
    <p:sldId id="272" r:id="rId21"/>
    <p:sldId id="276" r:id="rId22"/>
    <p:sldId id="275" r:id="rId23"/>
    <p:sldId id="274" r:id="rId24"/>
    <p:sldId id="259" r:id="rId25"/>
    <p:sldId id="297" r:id="rId26"/>
    <p:sldId id="305" r:id="rId27"/>
    <p:sldId id="264" r:id="rId28"/>
    <p:sldId id="298" r:id="rId29"/>
    <p:sldId id="285" r:id="rId30"/>
    <p:sldId id="309" r:id="rId31"/>
    <p:sldId id="286" r:id="rId32"/>
    <p:sldId id="278" r:id="rId33"/>
    <p:sldId id="306" r:id="rId34"/>
    <p:sldId id="279" r:id="rId35"/>
    <p:sldId id="281" r:id="rId36"/>
    <p:sldId id="308" r:id="rId37"/>
    <p:sldId id="280" r:id="rId38"/>
    <p:sldId id="282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9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836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523" cy="46466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2" y="1"/>
            <a:ext cx="3037523" cy="46466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52AB6319-9B60-4E26-A47B-7152FEA8559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4" y="4415076"/>
            <a:ext cx="5608954" cy="4183539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54"/>
            <a:ext cx="3037523" cy="46466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2" y="8830154"/>
            <a:ext cx="3037523" cy="46466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86A452D2-4F29-4560-A7AD-813289E3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0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452D2-4F29-4560-A7AD-813289E32C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85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452D2-4F29-4560-A7AD-813289E32C7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452D2-4F29-4560-A7AD-813289E32C7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21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452D2-4F29-4560-A7AD-813289E32C7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3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C85-5856-4CAF-B54D-A49E3ACECABD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EEFE-D2BD-41E0-A9F4-10893009121B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4A37-99F8-4701-B367-0D337F4E2194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60E4-CC8F-412E-A87D-E26040C341F9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8EBF-9009-485F-9F41-56E0FB735EB6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9105-BFCE-437C-9EEE-8D98AC024ED7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7FB0-BF3C-4CD7-ADEB-4CBEF95B16D2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C7C-E4E6-48B0-8FD5-23715F194449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F96-0736-407F-B8A2-12662B6E861C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46C4-0EEC-4DC9-BC3D-B01D4B870BAD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65E1-AF2E-411A-AA6F-1CD4ED988EDF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Bolton Partners Inc.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2F65C7-FE07-4DCD-812D-B3903F5A7BE9}" type="datetime1">
              <a:rPr lang="en-US" smtClean="0"/>
              <a:pPr/>
              <a:t>11/2/2017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Bolton Partners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1100EF-6391-4AE2-A779-D0EBD847C7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New GASB 74/75 </a:t>
            </a:r>
            <a:r>
              <a:rPr lang="en-US" dirty="0" err="1">
                <a:solidFill>
                  <a:schemeClr val="tx1"/>
                </a:solidFill>
              </a:rPr>
              <a:t>StandardS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Susan Lee, FSA, EA, PhD  </a:t>
            </a:r>
            <a:r>
              <a:rPr lang="en-US" sz="1800" i="1" dirty="0">
                <a:solidFill>
                  <a:schemeClr val="tx1"/>
                </a:solidFill>
              </a:rPr>
              <a:t>(Nov 2017)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C477DCD-D8D8-4F43-9300-9F71D7B853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943600"/>
            <a:ext cx="3124200" cy="5703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9521"/>
            <a:ext cx="8686800" cy="5204431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Total OPEB Liability must be </a:t>
            </a:r>
            <a:r>
              <a:rPr lang="en-US" dirty="0">
                <a:solidFill>
                  <a:srgbClr val="FF0000"/>
                </a:solidFill>
              </a:rPr>
              <a:t>EAN </a:t>
            </a:r>
            <a:r>
              <a:rPr lang="en-US" dirty="0">
                <a:solidFill>
                  <a:schemeClr val="tx1"/>
                </a:solidFill>
              </a:rPr>
              <a:t>accrued liability</a:t>
            </a:r>
          </a:p>
          <a:p>
            <a:r>
              <a:rPr lang="en-US" dirty="0">
                <a:solidFill>
                  <a:schemeClr val="tx1"/>
                </a:solidFill>
              </a:rPr>
              <a:t>Alternative measurement method permitted if &lt; 100 participants (active and inactive)</a:t>
            </a:r>
          </a:p>
          <a:p>
            <a:r>
              <a:rPr lang="en-US" dirty="0">
                <a:solidFill>
                  <a:schemeClr val="tx1"/>
                </a:solidFill>
              </a:rPr>
              <a:t>Plan Fiduciary Net Position must be </a:t>
            </a:r>
            <a:r>
              <a:rPr lang="en-US" dirty="0">
                <a:solidFill>
                  <a:srgbClr val="FF0000"/>
                </a:solidFill>
              </a:rPr>
              <a:t>MVA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Net OPEB Liability = Total OPEB Liability –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Plan Fiduciary Net Position</a:t>
            </a:r>
          </a:p>
          <a:p>
            <a:r>
              <a:rPr lang="en-US" dirty="0">
                <a:solidFill>
                  <a:schemeClr val="tx1"/>
                </a:solidFill>
              </a:rPr>
              <a:t>Net OPEB liability must be measured as of </a:t>
            </a:r>
            <a:r>
              <a:rPr lang="en-US" i="1" dirty="0">
                <a:solidFill>
                  <a:srgbClr val="FF0000"/>
                </a:solidFill>
              </a:rPr>
              <a:t>measurement date</a:t>
            </a:r>
          </a:p>
          <a:p>
            <a:r>
              <a:rPr lang="en-US" i="1" dirty="0">
                <a:solidFill>
                  <a:srgbClr val="FF0000"/>
                </a:solidFill>
              </a:rPr>
              <a:t>Actuarial valuation date </a:t>
            </a:r>
            <a:r>
              <a:rPr lang="en-US" dirty="0">
                <a:solidFill>
                  <a:schemeClr val="tx1"/>
                </a:solidFill>
              </a:rPr>
              <a:t>can be different from measurement date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551E1BA0-D327-4C59-893D-F3A6FE80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396177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GASB75 – OPEB Trust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26" y="1387475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If trust meets requirements mentioned before, recognize net OPEB liability</a:t>
            </a:r>
          </a:p>
          <a:p>
            <a:r>
              <a:rPr lang="en-US" dirty="0">
                <a:solidFill>
                  <a:schemeClr val="tx1"/>
                </a:solidFill>
              </a:rPr>
              <a:t>If trust does not meet requirements mentioned before, recognize total OPEB liability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C30DD555-4BB5-4E2E-9FBD-C600AF3A4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382262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Entry Age </a:t>
            </a:r>
            <a:r>
              <a:rPr lang="en-US" sz="3000" dirty="0" err="1">
                <a:solidFill>
                  <a:schemeClr val="tx1"/>
                </a:solidFill>
              </a:rPr>
              <a:t>NOrmal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9521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Must be </a:t>
            </a:r>
            <a:r>
              <a:rPr lang="en-US" dirty="0">
                <a:solidFill>
                  <a:srgbClr val="FF0000"/>
                </a:solidFill>
              </a:rPr>
              <a:t>level % of pay EAN</a:t>
            </a:r>
          </a:p>
          <a:p>
            <a:r>
              <a:rPr lang="en-US" dirty="0">
                <a:solidFill>
                  <a:schemeClr val="tx1"/>
                </a:solidFill>
              </a:rPr>
              <a:t>If EE does not have projected pay, use inflation rate instead of salary scale</a:t>
            </a:r>
          </a:p>
          <a:p>
            <a:r>
              <a:rPr lang="en-US" dirty="0">
                <a:solidFill>
                  <a:schemeClr val="tx1"/>
                </a:solidFill>
              </a:rPr>
              <a:t>Beginning of attribution period is first period in which EE provides service under benefit terms</a:t>
            </a:r>
          </a:p>
          <a:p>
            <a:r>
              <a:rPr lang="en-US" dirty="0">
                <a:solidFill>
                  <a:schemeClr val="tx1"/>
                </a:solidFill>
              </a:rPr>
              <a:t>End of attribution period is exit from </a:t>
            </a:r>
            <a:r>
              <a:rPr lang="en-US" dirty="0">
                <a:solidFill>
                  <a:srgbClr val="FF0000"/>
                </a:solidFill>
              </a:rPr>
              <a:t>active service</a:t>
            </a:r>
          </a:p>
          <a:p>
            <a:r>
              <a:rPr lang="en-US" dirty="0">
                <a:solidFill>
                  <a:schemeClr val="tx1"/>
                </a:solidFill>
              </a:rPr>
              <a:t>DROP: attribution period continues until EE exits DROP (note different for pensions)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F9644344-730B-4C73-88D0-1BE2E3803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180301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Liability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19138"/>
            <a:ext cx="8686800" cy="517511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Ad hoc changes, if </a:t>
            </a:r>
            <a:r>
              <a:rPr lang="en-US" dirty="0">
                <a:solidFill>
                  <a:srgbClr val="FF0000"/>
                </a:solidFill>
              </a:rPr>
              <a:t>substantively automatic</a:t>
            </a:r>
            <a:r>
              <a:rPr lang="en-US" dirty="0">
                <a:solidFill>
                  <a:schemeClr val="tx1"/>
                </a:solidFill>
              </a:rPr>
              <a:t>, must be included in projections</a:t>
            </a:r>
          </a:p>
          <a:p>
            <a:r>
              <a:rPr lang="en-US" dirty="0">
                <a:solidFill>
                  <a:schemeClr val="tx1"/>
                </a:solidFill>
              </a:rPr>
              <a:t>Consider established pattern of practice; legal or contractual benefit caps</a:t>
            </a:r>
          </a:p>
          <a:p>
            <a:r>
              <a:rPr lang="en-US" dirty="0">
                <a:solidFill>
                  <a:schemeClr val="tx1"/>
                </a:solidFill>
              </a:rPr>
              <a:t>Projections of benefit payments must include taxes expected to be imposed on benefit payments (e.g. </a:t>
            </a:r>
            <a:r>
              <a:rPr lang="en-US" dirty="0">
                <a:solidFill>
                  <a:srgbClr val="FF0000"/>
                </a:solidFill>
              </a:rPr>
              <a:t>Cadillac tax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Must be based on claims costs or age adjusted premiums approximating claims costs</a:t>
            </a:r>
          </a:p>
          <a:p>
            <a:r>
              <a:rPr lang="en-US" dirty="0">
                <a:solidFill>
                  <a:schemeClr val="tx1"/>
                </a:solidFill>
              </a:rPr>
              <a:t>Exclude administrative costs from benefit payments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341FEFF6-634B-4A59-A7B2-63CE7357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94825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Measurement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7475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Must be consistently applied from period to period</a:t>
            </a:r>
          </a:p>
          <a:p>
            <a:r>
              <a:rPr lang="en-US" dirty="0">
                <a:solidFill>
                  <a:schemeClr val="tx1"/>
                </a:solidFill>
              </a:rPr>
              <a:t>GASB74: must be the OPEB plan’s most recent fiscal year end</a:t>
            </a:r>
          </a:p>
          <a:p>
            <a:r>
              <a:rPr lang="en-US" dirty="0">
                <a:solidFill>
                  <a:schemeClr val="tx1"/>
                </a:solidFill>
              </a:rPr>
              <a:t>GASB75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 earlier than end of ER’s prior fiscal year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 later than end of ER’s current fiscal year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A7114C9D-2B85-4FE9-B7C0-66639929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2302213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Measurement Date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0094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7/1/2017-6/30/2018 fiscal year</a:t>
            </a:r>
          </a:p>
          <a:p>
            <a:r>
              <a:rPr lang="en-US" dirty="0">
                <a:solidFill>
                  <a:schemeClr val="tx1"/>
                </a:solidFill>
              </a:rPr>
              <a:t>GASB74: measurement date must be 6/30/2018</a:t>
            </a:r>
          </a:p>
          <a:p>
            <a:r>
              <a:rPr lang="en-US" dirty="0">
                <a:solidFill>
                  <a:schemeClr val="tx1"/>
                </a:solidFill>
              </a:rPr>
              <a:t>GASB75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Earliest measurement date: 6/30/2017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Latest measurement date: 6/30/2018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Most clients choose 6/30/2017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C4CDD7A3-4E07-4859-90F0-059D46C3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1569741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Actuarial Valuation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5592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GASB74 and GASB75: must perform actuarial valuation at least biennially</a:t>
            </a:r>
          </a:p>
          <a:p>
            <a:r>
              <a:rPr lang="en-US" dirty="0">
                <a:solidFill>
                  <a:schemeClr val="tx1"/>
                </a:solidFill>
              </a:rPr>
              <a:t>GASB74: can be up to 24 months earlier than OPEB plan’s most recent fiscal year end</a:t>
            </a:r>
          </a:p>
          <a:p>
            <a:r>
              <a:rPr lang="en-US" dirty="0">
                <a:solidFill>
                  <a:schemeClr val="tx1"/>
                </a:solidFill>
              </a:rPr>
              <a:t>GASB75: can be up to 30 months and 1 day earlier than ER’s most recent fiscal year end</a:t>
            </a:r>
          </a:p>
          <a:p>
            <a:r>
              <a:rPr lang="en-US" dirty="0">
                <a:solidFill>
                  <a:schemeClr val="tx1"/>
                </a:solidFill>
              </a:rPr>
              <a:t>Roll forward liability from valuation date to measurement date if necessary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923C15BB-6F91-4B02-AEB6-1A4AC289A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1629669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Earliest Actuarial Valuation Date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7347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7/1/2017-6/30/2018 fiscal year</a:t>
            </a:r>
          </a:p>
          <a:p>
            <a:r>
              <a:rPr lang="en-US" dirty="0">
                <a:solidFill>
                  <a:schemeClr val="tx1"/>
                </a:solidFill>
              </a:rPr>
              <a:t>GASB74: 7/1/2016</a:t>
            </a:r>
          </a:p>
          <a:p>
            <a:r>
              <a:rPr lang="en-US" dirty="0">
                <a:solidFill>
                  <a:schemeClr val="tx1"/>
                </a:solidFill>
              </a:rPr>
              <a:t>GASB75: 12/31/2015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CB010A7E-D5C6-4B1F-A7B0-D48B2219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1657512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Example, FYE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Assume GASB75 measurement date is 6/30/2017: $11,318,568 is imputed to be the 6/30/2018 Net OPEB liability</a:t>
            </a:r>
          </a:p>
          <a:p>
            <a:r>
              <a:rPr lang="en-US" dirty="0">
                <a:solidFill>
                  <a:schemeClr val="tx1"/>
                </a:solidFill>
              </a:rPr>
              <a:t>GASB74: $12,700,199 is the 6/30/2018 Net OPEB Liability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491403"/>
              </p:ext>
            </p:extLst>
          </p:nvPr>
        </p:nvGraphicFramePr>
        <p:xfrm>
          <a:off x="762000" y="1447800"/>
          <a:ext cx="7772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6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41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70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05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Total OPEB 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Plan</a:t>
                      </a:r>
                      <a:r>
                        <a:rPr lang="en-US" i="1" baseline="0" dirty="0"/>
                        <a:t> Fiduciary Net Position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Net OPEB Liability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Balance 6/30/2017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$24,518,674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$13,200,106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$11,318,568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Balance 6/30/2018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$26,199,390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$13,499,271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$12,700,119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09665FDD-1B70-4278-ACEA-3520EA48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Less Latitude in assumption setting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25592"/>
            <a:ext cx="8686800" cy="4770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Mandated actuarial funding method (EAN)</a:t>
            </a:r>
          </a:p>
          <a:p>
            <a:r>
              <a:rPr lang="en-US" dirty="0">
                <a:solidFill>
                  <a:schemeClr val="tx1"/>
                </a:solidFill>
              </a:rPr>
              <a:t>Cannot use smoothed assets (no AVA)</a:t>
            </a:r>
          </a:p>
          <a:p>
            <a:r>
              <a:rPr lang="en-US" dirty="0">
                <a:solidFill>
                  <a:schemeClr val="tx1"/>
                </a:solidFill>
              </a:rPr>
              <a:t>Discount rate rules more prescribed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Unfunded plans: index rate for </a:t>
            </a:r>
            <a:r>
              <a:rPr lang="en-US" dirty="0">
                <a:solidFill>
                  <a:srgbClr val="FF0000"/>
                </a:solidFill>
              </a:rPr>
              <a:t>20 year tax exempt general obligation muni bonds AA/Aa </a:t>
            </a:r>
            <a:r>
              <a:rPr lang="en-US" dirty="0">
                <a:solidFill>
                  <a:schemeClr val="tx1"/>
                </a:solidFill>
              </a:rPr>
              <a:t>(or higher)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Funded plans: more rigor in setting long term rate of return in assets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More guidance in computation of blended rate</a:t>
            </a:r>
          </a:p>
          <a:p>
            <a:r>
              <a:rPr lang="en-US" dirty="0">
                <a:solidFill>
                  <a:schemeClr val="tx1"/>
                </a:solidFill>
              </a:rPr>
              <a:t>Additional disclosure requirements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AEDCDAE2-AEDE-4FA3-91C1-F380C1F2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Major Changes To the GASB OPEB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87475"/>
            <a:ext cx="8686800" cy="452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Focuses on balance sheet</a:t>
            </a:r>
          </a:p>
          <a:p>
            <a:r>
              <a:rPr lang="en-US" dirty="0">
                <a:solidFill>
                  <a:schemeClr val="tx1"/>
                </a:solidFill>
              </a:rPr>
              <a:t>Measurements are closer to real time</a:t>
            </a:r>
          </a:p>
          <a:p>
            <a:r>
              <a:rPr lang="en-US" dirty="0">
                <a:solidFill>
                  <a:schemeClr val="tx1"/>
                </a:solidFill>
              </a:rPr>
              <a:t>Less latitude in assumption selection</a:t>
            </a:r>
          </a:p>
          <a:p>
            <a:r>
              <a:rPr lang="en-US" dirty="0">
                <a:solidFill>
                  <a:schemeClr val="tx1"/>
                </a:solidFill>
              </a:rPr>
              <a:t>Increased disclosure</a:t>
            </a:r>
          </a:p>
          <a:p>
            <a:r>
              <a:rPr lang="en-US" dirty="0">
                <a:solidFill>
                  <a:schemeClr val="tx1"/>
                </a:solidFill>
              </a:rPr>
              <a:t>More volatile and possibly negative annual expense</a:t>
            </a:r>
          </a:p>
          <a:p>
            <a:r>
              <a:rPr lang="en-US" dirty="0">
                <a:solidFill>
                  <a:schemeClr val="tx1"/>
                </a:solidFill>
              </a:rPr>
              <a:t>Implications for plan sponsors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001062A9-C9C8-462B-A87E-2A7F2B58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Discount Rate Rules – </a:t>
            </a:r>
            <a:r>
              <a:rPr lang="en-US" sz="3000" dirty="0" err="1">
                <a:solidFill>
                  <a:schemeClr val="tx1"/>
                </a:solidFill>
              </a:rPr>
              <a:t>PLans</a:t>
            </a:r>
            <a:r>
              <a:rPr lang="en-US" sz="3000" dirty="0">
                <a:solidFill>
                  <a:schemeClr val="tx1"/>
                </a:solidFill>
              </a:rPr>
              <a:t> with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8085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See numeric example in implementation guide</a:t>
            </a:r>
          </a:p>
          <a:p>
            <a:r>
              <a:rPr lang="en-US" dirty="0">
                <a:solidFill>
                  <a:schemeClr val="tx1"/>
                </a:solidFill>
              </a:rPr>
              <a:t>Must disclose long term inflation assumption</a:t>
            </a:r>
          </a:p>
          <a:p>
            <a:r>
              <a:rPr lang="en-US" dirty="0">
                <a:solidFill>
                  <a:schemeClr val="tx1"/>
                </a:solidFill>
              </a:rPr>
              <a:t>Must disclose target asset allocation and assumed long term real rate of return by asset class</a:t>
            </a:r>
          </a:p>
          <a:p>
            <a:r>
              <a:rPr lang="en-US" dirty="0">
                <a:solidFill>
                  <a:schemeClr val="tx1"/>
                </a:solidFill>
              </a:rPr>
              <a:t>Must project plan’s assets, using projected benefit payment stream (closed group), projected contributions, assumed rate of return on assets</a:t>
            </a:r>
          </a:p>
          <a:p>
            <a:endParaRPr lang="en-US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0864D444-F047-4736-AC7B-8566694C8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Discount rate – Projected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Apply professional judgment to project cash flows for ER contributions (open group basis)</a:t>
            </a:r>
          </a:p>
          <a:p>
            <a:r>
              <a:rPr lang="en-US" dirty="0">
                <a:solidFill>
                  <a:schemeClr val="tx1"/>
                </a:solidFill>
              </a:rPr>
              <a:t>Consider most recent 5 year contribution history</a:t>
            </a:r>
          </a:p>
          <a:p>
            <a:r>
              <a:rPr lang="en-US" dirty="0">
                <a:solidFill>
                  <a:schemeClr val="tx1"/>
                </a:solidFill>
              </a:rPr>
              <a:t>Must subtract normal cost of future hires from the projected ER contribution levels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DD8A8A40-3C7A-4A3D-8757-9E5D82BD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Discount rate – PV of benefit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7475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Calculate PV of benefit payment stream</a:t>
            </a:r>
          </a:p>
          <a:p>
            <a:r>
              <a:rPr lang="en-US" dirty="0">
                <a:solidFill>
                  <a:schemeClr val="tx1"/>
                </a:solidFill>
              </a:rPr>
              <a:t>Use long term expected rate of return to discount benefit payments while BOY MVA &gt; expected benefit payments for that year</a:t>
            </a:r>
          </a:p>
          <a:p>
            <a:r>
              <a:rPr lang="en-US" dirty="0">
                <a:solidFill>
                  <a:schemeClr val="tx1"/>
                </a:solidFill>
              </a:rPr>
              <a:t>Use bond index as of measurement date to discount benefit payments thereafter</a:t>
            </a:r>
          </a:p>
          <a:p>
            <a:r>
              <a:rPr lang="en-US" dirty="0">
                <a:solidFill>
                  <a:schemeClr val="tx1"/>
                </a:solidFill>
              </a:rPr>
              <a:t>Determine single equivalent discount rate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98FD7E15-E497-44D8-9421-3933A50BE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Long term rate of return example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237467"/>
              </p:ext>
            </p:extLst>
          </p:nvPr>
        </p:nvGraphicFramePr>
        <p:xfrm>
          <a:off x="304800" y="1752600"/>
          <a:ext cx="86868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</a:t>
                      </a:r>
                      <a:r>
                        <a:rPr lang="en-US" baseline="0" dirty="0"/>
                        <a:t>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Long</a:t>
                      </a:r>
                      <a:r>
                        <a:rPr lang="en-US" baseline="0" dirty="0"/>
                        <a:t> Term Expected Real Rate of 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Weighted</a:t>
                      </a:r>
                      <a:r>
                        <a:rPr lang="en-US" baseline="0" dirty="0"/>
                        <a:t> Average</a:t>
                      </a:r>
                    </a:p>
                    <a:p>
                      <a:pPr algn="ctr"/>
                      <a:r>
                        <a:rPr lang="en-US" baseline="0" dirty="0"/>
                        <a:t>Calculation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Domestic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40%</a:t>
                      </a:r>
                    </a:p>
                  </a:txBody>
                  <a:tcPr marR="822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Fixed</a:t>
                      </a:r>
                      <a:r>
                        <a:rPr lang="en-US" baseline="0" dirty="0"/>
                        <a:t>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35%</a:t>
                      </a:r>
                    </a:p>
                  </a:txBody>
                  <a:tcPr marR="822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Private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20%</a:t>
                      </a:r>
                    </a:p>
                  </a:txBody>
                  <a:tcPr marR="822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Real</a:t>
                      </a:r>
                      <a:r>
                        <a:rPr lang="en-US" baseline="0" dirty="0"/>
                        <a:t> Estate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3%</a:t>
                      </a:r>
                    </a:p>
                  </a:txBody>
                  <a:tcPr marR="822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2%</a:t>
                      </a:r>
                    </a:p>
                  </a:txBody>
                  <a:tcPr marR="822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Rate</a:t>
                      </a:r>
                      <a:r>
                        <a:rPr lang="en-US" baseline="0" dirty="0"/>
                        <a:t> of 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>
            <a:extLst>
              <a:ext uri="{FF2B5EF4-FFF2-40B4-BE49-F238E27FC236}">
                <a16:creationId xmlns="" xmlns:a16="http://schemas.microsoft.com/office/drawing/2014/main" id="{2999484D-879A-4D1A-A591-DEF15529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Annual Expense -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8085"/>
            <a:ext cx="8686800" cy="487031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Service cost</a:t>
            </a:r>
          </a:p>
          <a:p>
            <a:r>
              <a:rPr lang="en-US" dirty="0">
                <a:solidFill>
                  <a:schemeClr val="tx1"/>
                </a:solidFill>
              </a:rPr>
              <a:t>Interest cost</a:t>
            </a:r>
          </a:p>
          <a:p>
            <a:r>
              <a:rPr lang="en-US" dirty="0">
                <a:solidFill>
                  <a:schemeClr val="tx1"/>
                </a:solidFill>
              </a:rPr>
              <a:t>Minus benefit payments</a:t>
            </a:r>
          </a:p>
          <a:p>
            <a:r>
              <a:rPr lang="en-US" dirty="0">
                <a:solidFill>
                  <a:schemeClr val="tx1"/>
                </a:solidFill>
              </a:rPr>
              <a:t>Minus administrative expenses</a:t>
            </a:r>
          </a:p>
          <a:p>
            <a:r>
              <a:rPr lang="en-US" dirty="0">
                <a:solidFill>
                  <a:schemeClr val="tx1"/>
                </a:solidFill>
              </a:rPr>
              <a:t>Minus expected rate of return on assets</a:t>
            </a:r>
          </a:p>
          <a:p>
            <a:r>
              <a:rPr lang="en-US" dirty="0">
                <a:solidFill>
                  <a:schemeClr val="tx1"/>
                </a:solidFill>
              </a:rPr>
              <a:t>Plan changes </a:t>
            </a:r>
            <a:r>
              <a:rPr lang="en-US" i="1" dirty="0">
                <a:solidFill>
                  <a:srgbClr val="FF0000"/>
                </a:solidFill>
              </a:rPr>
              <a:t>&lt;= immediate recognition</a:t>
            </a:r>
          </a:p>
          <a:p>
            <a:r>
              <a:rPr lang="en-US" dirty="0">
                <a:solidFill>
                  <a:schemeClr val="tx1"/>
                </a:solidFill>
              </a:rPr>
              <a:t>Amortizations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Liability Experience Gains or Losses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Asset Experience Gains or Losses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Assumption Changes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2E8D278A-BE86-470F-9CE4-38DCCD1B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Annual Expense - Amortization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Amortize over closed period</a:t>
            </a:r>
          </a:p>
          <a:p>
            <a:r>
              <a:rPr lang="en-US" dirty="0">
                <a:solidFill>
                  <a:schemeClr val="tx1"/>
                </a:solidFill>
              </a:rPr>
              <a:t>Use expected remaining servic</a:t>
            </a:r>
            <a:r>
              <a:rPr lang="en-US" dirty="0"/>
              <a:t>e </a:t>
            </a:r>
            <a:r>
              <a:rPr lang="en-US" dirty="0">
                <a:solidFill>
                  <a:schemeClr val="tx1"/>
                </a:solidFill>
              </a:rPr>
              <a:t>lives of employees </a:t>
            </a:r>
            <a:r>
              <a:rPr lang="en-US" dirty="0">
                <a:solidFill>
                  <a:srgbClr val="FF0000"/>
                </a:solidFill>
              </a:rPr>
              <a:t>and retirees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Liability Experience Gains or Losses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Assumption Changes</a:t>
            </a:r>
          </a:p>
          <a:p>
            <a:r>
              <a:rPr lang="en-US" dirty="0">
                <a:solidFill>
                  <a:schemeClr val="tx1"/>
                </a:solidFill>
              </a:rPr>
              <a:t>Use 5 years for asset experience gains or losses</a:t>
            </a:r>
          </a:p>
          <a:p>
            <a:r>
              <a:rPr lang="en-US" dirty="0">
                <a:solidFill>
                  <a:srgbClr val="FF0000"/>
                </a:solidFill>
              </a:rPr>
              <a:t>Just divide!! </a:t>
            </a:r>
          </a:p>
          <a:p>
            <a:r>
              <a:rPr lang="en-US" dirty="0">
                <a:solidFill>
                  <a:schemeClr val="tx1"/>
                </a:solidFill>
              </a:rPr>
              <a:t>Unrecognized portion reported as deferred outflow or inflow of 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240F5065-EDE6-4AAF-A593-55A7EBEE1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2187248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Comparison with 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91C07F35-419C-4B0D-8F46-6492009F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84635"/>
              </p:ext>
            </p:extLst>
          </p:nvPr>
        </p:nvGraphicFramePr>
        <p:xfrm>
          <a:off x="723900" y="1383823"/>
          <a:ext cx="7848600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GASB</a:t>
                      </a:r>
                      <a:r>
                        <a:rPr lang="en-US" baseline="0" dirty="0"/>
                        <a:t> 74/75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Entry age normal (level % of pay)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Projected unit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Market value of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 related value of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Flexibility</a:t>
                      </a:r>
                      <a:r>
                        <a:rPr lang="en-US" baseline="0" dirty="0"/>
                        <a:t> re: measurement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flexibility</a:t>
                      </a:r>
                      <a:r>
                        <a:rPr lang="en-US" baseline="0" dirty="0"/>
                        <a:t> re; measurement 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Deferred outflows/inflows</a:t>
                      </a:r>
                      <a:r>
                        <a:rPr lang="en-US" baseline="0" dirty="0"/>
                        <a:t> of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Accumulated other comprehensive</a:t>
                      </a:r>
                      <a:r>
                        <a:rPr lang="en-US" baseline="0" dirty="0"/>
                        <a:t> income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Liability gain/loss amortized over remaining service lives of actives and retirees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Unrecognized gain/loss amortized over</a:t>
                      </a:r>
                      <a:r>
                        <a:rPr lang="en-US" baseline="0" dirty="0"/>
                        <a:t> average future service to retirement for actives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Asset gain/loss amortized over 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 of unrecognized</a:t>
                      </a:r>
                      <a:r>
                        <a:rPr lang="en-US" baseline="0" dirty="0"/>
                        <a:t> gain/loss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Immediate recognition</a:t>
                      </a:r>
                      <a:r>
                        <a:rPr lang="en-US" baseline="0" dirty="0"/>
                        <a:t> of plan amendments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Prior service cost amortized over average remaining service period of actives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Biennial valuations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Typically annual valuations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Transition obligation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602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Increased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Together with ASOP 6, more disclosure is required than ever before</a:t>
            </a:r>
          </a:p>
          <a:p>
            <a:r>
              <a:rPr lang="en-US" dirty="0">
                <a:solidFill>
                  <a:schemeClr val="tx1"/>
                </a:solidFill>
              </a:rPr>
              <a:t>Liability sensitivities (trend and discount rate)</a:t>
            </a:r>
          </a:p>
          <a:p>
            <a:r>
              <a:rPr lang="en-US" dirty="0">
                <a:solidFill>
                  <a:schemeClr val="tx1"/>
                </a:solidFill>
              </a:rPr>
              <a:t>10 year histories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Liability reconciliations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Asset reconciliations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Comparison of actual contributions versus Actuarial Determined Contribution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AC301A95-ECF9-4A7B-9CE8-82D0358B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Increased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87475"/>
            <a:ext cx="8686800" cy="4708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If plan is closed to new entrants that must be disclosed</a:t>
            </a:r>
          </a:p>
          <a:p>
            <a:r>
              <a:rPr lang="en-US" dirty="0">
                <a:solidFill>
                  <a:schemeClr val="tx1"/>
                </a:solidFill>
              </a:rPr>
              <a:t>Date of experience studies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Description of contribution requirements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Source of mortality assumptions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OPEB plan description, including authority under which benefit terms are established or may be amended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D1FBB7F8-AD26-44EA-9F4D-9192A96B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1936417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Implications for Plan sponsors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04026"/>
            <a:ext cx="8686800" cy="509586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Generally higher and more volatile amounts on balance sheet</a:t>
            </a:r>
          </a:p>
          <a:p>
            <a:r>
              <a:rPr lang="en-US" dirty="0">
                <a:solidFill>
                  <a:schemeClr val="tx1"/>
                </a:solidFill>
              </a:rPr>
              <a:t>More attention will be paid to OPEB benefits</a:t>
            </a:r>
          </a:p>
          <a:p>
            <a:r>
              <a:rPr lang="en-US" dirty="0">
                <a:solidFill>
                  <a:schemeClr val="tx1"/>
                </a:solidFill>
              </a:rPr>
              <a:t>Increased efforts to limit liabilities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Plan changes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Plan closures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Increased funding</a:t>
            </a:r>
          </a:p>
          <a:p>
            <a:r>
              <a:rPr lang="en-US" dirty="0">
                <a:solidFill>
                  <a:schemeClr val="tx1"/>
                </a:solidFill>
              </a:rPr>
              <a:t>Limiting Volatility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Caps on employer subsidies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Fixed dollar benefits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Funding (possibly with less volatile asset mixes)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2904330E-CC38-46A8-93E2-C5E64A2A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Change in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liability on the financial statements is now the unfunded actuarial accrued liability</a:t>
            </a:r>
          </a:p>
          <a:p>
            <a:r>
              <a:rPr lang="en-US" dirty="0">
                <a:solidFill>
                  <a:schemeClr val="tx1"/>
                </a:solidFill>
              </a:rPr>
              <a:t>Could mean a very big hit to the governmental entity’s net worth</a:t>
            </a:r>
          </a:p>
          <a:p>
            <a:r>
              <a:rPr lang="en-US" dirty="0">
                <a:solidFill>
                  <a:schemeClr val="tx1"/>
                </a:solidFill>
              </a:rPr>
              <a:t>In initial year, difference between unfunded liability and Net OPEB Obligation is immediately recognized as transition liability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91C07F35-419C-4B0D-8F46-6492009F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1098533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Major Changes To the GASB OPEB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87475"/>
            <a:ext cx="8686800" cy="452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Focuses on balance sheet</a:t>
            </a:r>
          </a:p>
          <a:p>
            <a:r>
              <a:rPr lang="en-US" dirty="0">
                <a:solidFill>
                  <a:schemeClr val="tx1"/>
                </a:solidFill>
              </a:rPr>
              <a:t>Measurements are closer to real time</a:t>
            </a:r>
          </a:p>
          <a:p>
            <a:r>
              <a:rPr lang="en-US" dirty="0">
                <a:solidFill>
                  <a:schemeClr val="tx1"/>
                </a:solidFill>
              </a:rPr>
              <a:t>Less latitude in assumption selection</a:t>
            </a:r>
          </a:p>
          <a:p>
            <a:r>
              <a:rPr lang="en-US" dirty="0">
                <a:solidFill>
                  <a:schemeClr val="tx1"/>
                </a:solidFill>
              </a:rPr>
              <a:t>Increased disclosure</a:t>
            </a:r>
          </a:p>
          <a:p>
            <a:r>
              <a:rPr lang="en-US" dirty="0">
                <a:solidFill>
                  <a:schemeClr val="tx1"/>
                </a:solidFill>
              </a:rPr>
              <a:t>More volatile and possibly negative annual expense</a:t>
            </a:r>
          </a:p>
          <a:p>
            <a:r>
              <a:rPr lang="en-US" dirty="0">
                <a:solidFill>
                  <a:schemeClr val="tx1"/>
                </a:solidFill>
              </a:rPr>
              <a:t>Implications for plan sponsors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001062A9-C9C8-462B-A87E-2A7F2B58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2329293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Appendix – Expense Illustration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9">
            <a:extLst>
              <a:ext uri="{FF2B5EF4-FFF2-40B4-BE49-F238E27FC236}">
                <a16:creationId xmlns="" xmlns:a16="http://schemas.microsoft.com/office/drawing/2014/main" id="{06BDB34C-CF7B-42FD-B82A-49931329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Expense Example – reconcile liability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359593"/>
              </p:ext>
            </p:extLst>
          </p:nvPr>
        </p:nvGraphicFramePr>
        <p:xfrm>
          <a:off x="457200" y="1143002"/>
          <a:ext cx="8229600" cy="512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447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/>
                        <a:t>OPEB Liability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sz="1600" baseline="0" dirty="0"/>
                        <a:t>Plan Fiduciary Net Position (i.e. assets)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750">
                <a:tc>
                  <a:txBody>
                    <a:bodyPr/>
                    <a:lstStyle/>
                    <a:p>
                      <a:r>
                        <a:rPr lang="en-US" sz="1600" dirty="0"/>
                        <a:t>3.    Net OPEB Liability</a:t>
                      </a:r>
                      <a:r>
                        <a:rPr lang="en-US" sz="1600" baseline="0" dirty="0"/>
                        <a:t> (1.-2.)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2028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i="1" dirty="0"/>
                        <a:t>Reconciliation of OPEB</a:t>
                      </a:r>
                      <a:r>
                        <a:rPr lang="en-US" sz="1600" i="1" baseline="0" dirty="0"/>
                        <a:t> Liability</a:t>
                      </a:r>
                      <a:endParaRPr lang="en-US" sz="16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r>
                        <a:rPr lang="en-US" sz="1600" dirty="0"/>
                        <a:t>1.   Service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r>
                        <a:rPr lang="en-US" sz="1600" dirty="0"/>
                        <a:t>2.  </a:t>
                      </a:r>
                      <a:r>
                        <a:rPr lang="en-US" sz="1600" baseline="0" dirty="0"/>
                        <a:t> Interest cost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3778">
                <a:tc>
                  <a:txBody>
                    <a:bodyPr/>
                    <a:lstStyle/>
                    <a:p>
                      <a:r>
                        <a:rPr lang="en-US" sz="1600" dirty="0"/>
                        <a:t>3. </a:t>
                      </a:r>
                      <a:r>
                        <a:rPr lang="en-US" sz="1600" baseline="0" dirty="0"/>
                        <a:t>  Change in benefit terms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(8,200)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73503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Difference</a:t>
                      </a:r>
                      <a:r>
                        <a:rPr lang="en-US" sz="1600" b="1" baseline="0" dirty="0">
                          <a:solidFill>
                            <a:srgbClr val="00B0F0"/>
                          </a:solidFill>
                        </a:rPr>
                        <a:t> between expected and actual experience 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2,800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03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5. </a:t>
                      </a:r>
                      <a:r>
                        <a:rPr lang="en-US" sz="1600" b="1" baseline="0" dirty="0">
                          <a:solidFill>
                            <a:srgbClr val="00B0F0"/>
                          </a:solidFill>
                        </a:rPr>
                        <a:t>  Changes of assumptions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(6,300)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11,900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r>
                        <a:rPr lang="en-US" sz="1600" dirty="0"/>
                        <a:t>6.   Benefit</a:t>
                      </a:r>
                      <a:r>
                        <a:rPr lang="en-US" sz="1600" baseline="0" dirty="0"/>
                        <a:t> payments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(600)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(700)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r>
                        <a:rPr lang="en-US" sz="1600" dirty="0"/>
                        <a:t>7.</a:t>
                      </a:r>
                      <a:r>
                        <a:rPr lang="en-US" sz="1600" baseline="0" dirty="0"/>
                        <a:t>   Net change in total OPEB liability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(10,500)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750">
                <a:tc>
                  <a:txBody>
                    <a:bodyPr/>
                    <a:lstStyle/>
                    <a:p>
                      <a:r>
                        <a:rPr lang="en-US" sz="1600" dirty="0"/>
                        <a:t>8.   OPEB liability</a:t>
                      </a:r>
                      <a:r>
                        <a:rPr lang="en-US" sz="1600" baseline="0" dirty="0"/>
                        <a:t> beginning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54750">
                <a:tc>
                  <a:txBody>
                    <a:bodyPr/>
                    <a:lstStyle/>
                    <a:p>
                      <a:r>
                        <a:rPr lang="en-US" sz="1600" dirty="0"/>
                        <a:t>9.   OPEB liability</a:t>
                      </a:r>
                      <a:r>
                        <a:rPr lang="en-US" sz="1600" baseline="0" dirty="0"/>
                        <a:t> ending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57DA230B-FB70-4296-9080-657AED84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Expense Example – amortizations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013231"/>
              </p:ext>
            </p:extLst>
          </p:nvPr>
        </p:nvGraphicFramePr>
        <p:xfrm>
          <a:off x="1295401" y="1600200"/>
          <a:ext cx="6705600" cy="172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40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68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531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0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11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4470">
                <a:tc>
                  <a:txBody>
                    <a:bodyPr/>
                    <a:lstStyle/>
                    <a:p>
                      <a:r>
                        <a:rPr lang="en-US" sz="1600" dirty="0"/>
                        <a:t>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(Gain)/Loss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750">
                <a:tc>
                  <a:txBody>
                    <a:bodyPr/>
                    <a:lstStyle/>
                    <a:p>
                      <a:r>
                        <a:rPr lang="en-US" sz="16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2028">
                <a:tc gridSpan="3">
                  <a:txBody>
                    <a:bodyPr/>
                    <a:lstStyle/>
                    <a:p>
                      <a:r>
                        <a:rPr lang="en-US" sz="1600" i="1" dirty="0"/>
                        <a:t>Net increase/(decrease) in 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57DA230B-FB70-4296-9080-657AED84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879494"/>
              </p:ext>
            </p:extLst>
          </p:nvPr>
        </p:nvGraphicFramePr>
        <p:xfrm>
          <a:off x="1295401" y="3709135"/>
          <a:ext cx="6758796" cy="1939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2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86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22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6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5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94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Assumption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Increase/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(Decrease)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(6,300)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(900)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(900)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750">
                <a:tc>
                  <a:txBody>
                    <a:bodyPr/>
                    <a:lstStyle/>
                    <a:p>
                      <a:r>
                        <a:rPr lang="en-US" sz="16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11,900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2028">
                <a:tc gridSpan="3">
                  <a:txBody>
                    <a:bodyPr/>
                    <a:lstStyle/>
                    <a:p>
                      <a:r>
                        <a:rPr lang="en-US" sz="1600" i="1" dirty="0"/>
                        <a:t>Net increase/(decrease) in 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(900)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80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Expense Example – Reconcile assets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488320"/>
              </p:ext>
            </p:extLst>
          </p:nvPr>
        </p:nvGraphicFramePr>
        <p:xfrm>
          <a:off x="533400" y="1600200"/>
          <a:ext cx="8229600" cy="4105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803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38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/>
                        <a:t>1.  OPEB Liability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38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/>
                        <a:t>2.  Plan Fiduciary Net Position (i.e. assets)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3860">
                <a:tc>
                  <a:txBody>
                    <a:bodyPr/>
                    <a:lstStyle/>
                    <a:p>
                      <a:r>
                        <a:rPr lang="en-US" sz="1600" dirty="0"/>
                        <a:t>3.</a:t>
                      </a:r>
                      <a:r>
                        <a:rPr lang="en-US" sz="1600" baseline="0" dirty="0"/>
                        <a:t>  </a:t>
                      </a:r>
                      <a:r>
                        <a:rPr lang="en-US" sz="1600" dirty="0"/>
                        <a:t>Net OPEB Liability</a:t>
                      </a:r>
                      <a:r>
                        <a:rPr lang="en-US" sz="1600" baseline="0" dirty="0"/>
                        <a:t> (1.-2.)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8224">
                <a:tc gridSpan="4">
                  <a:txBody>
                    <a:bodyPr/>
                    <a:lstStyle/>
                    <a:p>
                      <a:r>
                        <a:rPr lang="en-US" sz="1600" i="1" dirty="0"/>
                        <a:t>Reconciliation of plan fiduciary net position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3860"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en-US" sz="1600" baseline="0" dirty="0"/>
                        <a:t>  Contributions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860">
                <a:tc>
                  <a:txBody>
                    <a:bodyPr/>
                    <a:lstStyle/>
                    <a:p>
                      <a:r>
                        <a:rPr lang="en-US" sz="1600" dirty="0"/>
                        <a:t>2.</a:t>
                      </a:r>
                      <a:r>
                        <a:rPr lang="en-US" sz="1600" baseline="0" dirty="0"/>
                        <a:t>  Net investment income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38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/>
                        <a:t>3.  Benefit payments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(600)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(700)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00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4.  Administrative</a:t>
                      </a:r>
                      <a:r>
                        <a:rPr lang="en-US" sz="1600" baseline="0" dirty="0"/>
                        <a:t> expenses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3860">
                <a:tc>
                  <a:txBody>
                    <a:bodyPr/>
                    <a:lstStyle/>
                    <a:p>
                      <a:r>
                        <a:rPr lang="en-US" sz="1600" dirty="0"/>
                        <a:t>5.</a:t>
                      </a:r>
                      <a:r>
                        <a:rPr lang="en-US" sz="1600" baseline="0" dirty="0"/>
                        <a:t>  Net change in </a:t>
                      </a:r>
                      <a:r>
                        <a:rPr lang="en-US" sz="1600" dirty="0"/>
                        <a:t>plan fiduciary net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8596">
                <a:tc>
                  <a:txBody>
                    <a:bodyPr/>
                    <a:lstStyle/>
                    <a:p>
                      <a:r>
                        <a:rPr lang="en-US" sz="1600" dirty="0"/>
                        <a:t>6.</a:t>
                      </a:r>
                      <a:r>
                        <a:rPr lang="en-US" sz="1600" baseline="0" dirty="0"/>
                        <a:t>  </a:t>
                      </a:r>
                      <a:r>
                        <a:rPr lang="en-US" sz="1600" dirty="0"/>
                        <a:t>Plan fiduciary net position</a:t>
                      </a:r>
                      <a:r>
                        <a:rPr lang="en-US" sz="1600" baseline="0" dirty="0"/>
                        <a:t> beginning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21,700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8224">
                <a:tc>
                  <a:txBody>
                    <a:bodyPr/>
                    <a:lstStyle/>
                    <a:p>
                      <a:r>
                        <a:rPr lang="en-US" sz="1600" dirty="0"/>
                        <a:t>7.</a:t>
                      </a:r>
                      <a:r>
                        <a:rPr lang="en-US" sz="1600" baseline="0" dirty="0"/>
                        <a:t>  </a:t>
                      </a:r>
                      <a:r>
                        <a:rPr lang="en-US" sz="1600" dirty="0"/>
                        <a:t>Plan fiduciary net position </a:t>
                      </a:r>
                      <a:r>
                        <a:rPr lang="en-US" sz="1600" baseline="0" dirty="0"/>
                        <a:t>ending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F41B6539-5C89-42E0-AF14-AFE0A124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Asset changes recognized in expense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890029"/>
              </p:ext>
            </p:extLst>
          </p:nvPr>
        </p:nvGraphicFramePr>
        <p:xfrm>
          <a:off x="474980" y="1302589"/>
          <a:ext cx="8270240" cy="510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70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441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817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Asset Expense</a:t>
                      </a:r>
                      <a:r>
                        <a:rPr lang="en-US" sz="1400" b="1" baseline="0" dirty="0"/>
                        <a:t> Impact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0" indent="0">
                        <a:buFontTx/>
                        <a:buAutoNum type="arabicPeriod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Contributions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2. Net investment income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3. Expected Investment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</a:rPr>
                        <a:t>4. Investment</a:t>
                      </a:r>
                      <a:r>
                        <a:rPr lang="en-US" sz="1400" b="1" baseline="0" dirty="0">
                          <a:solidFill>
                            <a:srgbClr val="00B0F0"/>
                          </a:solidFill>
                        </a:rPr>
                        <a:t> Gain (loss)</a:t>
                      </a:r>
                      <a:endParaRPr lang="en-US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F0"/>
                          </a:solidFill>
                        </a:rPr>
                        <a:t>(1,000)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F0"/>
                          </a:solidFill>
                        </a:rPr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F0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5.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Current 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nvestment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gain (loss) recognized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6. Past investment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gain (loss) recognized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7. Benefit payments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(600)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(700)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7416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8. Administrative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expenses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8322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9. Recognized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Expense [3.plus 5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. through 8.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1,100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6728">
                <a:tc gridSpan="4"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Reconciliation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to Net Fiduciary Position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10. Cumulative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assets recognized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25,800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30,400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11.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Minus deferred outflows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12.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Plus deferred inflows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13.  Net fiduciary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4495800" y="3390900"/>
            <a:ext cx="228600" cy="2286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5820410" y="3390900"/>
            <a:ext cx="3048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29400" y="3390900"/>
            <a:ext cx="9906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705600" y="3733800"/>
            <a:ext cx="9144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304790" y="3689875"/>
            <a:ext cx="838200" cy="1905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304790" y="5594875"/>
            <a:ext cx="6858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9">
            <a:extLst>
              <a:ext uri="{FF2B5EF4-FFF2-40B4-BE49-F238E27FC236}">
                <a16:creationId xmlns="" xmlns:a16="http://schemas.microsoft.com/office/drawing/2014/main" id="{5497EFBD-AAAB-4A7A-A67F-275E5666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Expense Example – Asset gain/loss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832332"/>
              </p:ext>
            </p:extLst>
          </p:nvPr>
        </p:nvGraphicFramePr>
        <p:xfrm>
          <a:off x="1276350" y="1371600"/>
          <a:ext cx="6743700" cy="1939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86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22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6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5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37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447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Asset (gain)/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(1,500)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(300)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750">
                <a:tc>
                  <a:txBody>
                    <a:bodyPr/>
                    <a:lstStyle/>
                    <a:p>
                      <a:r>
                        <a:rPr lang="en-US" sz="16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2028">
                <a:tc gridSpan="3">
                  <a:txBody>
                    <a:bodyPr/>
                    <a:lstStyle/>
                    <a:p>
                      <a:r>
                        <a:rPr lang="en-US" sz="1600" i="1" dirty="0"/>
                        <a:t>Net increase/(decrease) in 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(200)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9">
            <a:extLst>
              <a:ext uri="{FF2B5EF4-FFF2-40B4-BE49-F238E27FC236}">
                <a16:creationId xmlns="" xmlns:a16="http://schemas.microsoft.com/office/drawing/2014/main" id="{57DA230B-FB70-4296-9080-657AED84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104498"/>
              </p:ext>
            </p:extLst>
          </p:nvPr>
        </p:nvGraphicFramePr>
        <p:xfrm>
          <a:off x="1276350" y="3657600"/>
          <a:ext cx="6781800" cy="172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447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/>
                        <a:t>Liability (gain)/loss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Assumption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(900)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750">
                <a:tc>
                  <a:txBody>
                    <a:bodyPr/>
                    <a:lstStyle/>
                    <a:p>
                      <a:r>
                        <a:rPr lang="en-US" sz="1600" dirty="0"/>
                        <a:t>Asset (gain)/loss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(200)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2028">
                <a:tc>
                  <a:txBody>
                    <a:bodyPr/>
                    <a:lstStyle/>
                    <a:p>
                      <a:r>
                        <a:rPr lang="en-US" sz="1600" i="1" dirty="0"/>
                        <a:t>Net increase/(decrease) in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(600)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3728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Expense 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840182"/>
              </p:ext>
            </p:extLst>
          </p:nvPr>
        </p:nvGraphicFramePr>
        <p:xfrm>
          <a:off x="436880" y="1227477"/>
          <a:ext cx="8270240" cy="5241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218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681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817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Liability Expense Impact </a:t>
                      </a:r>
                      <a:r>
                        <a:rPr lang="en-US" sz="1400" b="1" baseline="0" dirty="0"/>
                        <a:t>(Note: Expected remaining service lives=7)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1.  Service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2.  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 Interest cost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3,600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2,900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3. 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 Change in benefit terms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(8,200)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8438">
                <a:tc>
                  <a:txBody>
                    <a:bodyPr/>
                    <a:lstStyle/>
                    <a:p>
                      <a:pPr marL="0" indent="-228600">
                        <a:buNone/>
                      </a:pPr>
                      <a:r>
                        <a:rPr lang="en-US" sz="1400" dirty="0"/>
                        <a:t>4. Difference</a:t>
                      </a:r>
                      <a:r>
                        <a:rPr lang="en-US" sz="1400" baseline="0" dirty="0"/>
                        <a:t> between expected and actual experience recognized in first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1166">
                <a:tc>
                  <a:txBody>
                    <a:bodyPr/>
                    <a:lstStyle/>
                    <a:p>
                      <a:r>
                        <a:rPr lang="en-US" sz="1400" dirty="0"/>
                        <a:t>5. </a:t>
                      </a:r>
                      <a:r>
                        <a:rPr lang="en-US" sz="1400" baseline="0" dirty="0"/>
                        <a:t> Changes of assumptions recognized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(900)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dirty="0"/>
                        <a:t>6.  Deferred </a:t>
                      </a:r>
                      <a:r>
                        <a:rPr lang="en-US" sz="1400" baseline="0" dirty="0"/>
                        <a:t>from previous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400+(900)=(500)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7.  Benefit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 Payments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(500)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(600)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(700)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832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8"/>
                      </a:pPr>
                      <a:r>
                        <a:rPr lang="en-US" sz="1400" dirty="0"/>
                        <a:t>Recognized</a:t>
                      </a:r>
                      <a:r>
                        <a:rPr lang="en-US" sz="1400" baseline="0" dirty="0"/>
                        <a:t> in e</a:t>
                      </a:r>
                      <a:r>
                        <a:rPr lang="en-US" sz="1400" dirty="0"/>
                        <a:t>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(4,700)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6728">
                <a:tc gridSpan="4"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b="1" dirty="0"/>
                        <a:t>Reconciliation</a:t>
                      </a:r>
                      <a:r>
                        <a:rPr lang="en-US" sz="1400" b="1" baseline="0" dirty="0"/>
                        <a:t> to Total OPEB Liability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/>
                        <a:t>9 .  Cumulative</a:t>
                      </a:r>
                      <a:r>
                        <a:rPr lang="en-US" sz="1400" baseline="0" dirty="0"/>
                        <a:t> liability recognized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49,600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49,200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/>
                        <a:t>10. </a:t>
                      </a:r>
                      <a:r>
                        <a:rPr lang="en-US" sz="1400" baseline="0" dirty="0"/>
                        <a:t> Deferred outflows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  <a:r>
                        <a:rPr lang="en-US" sz="1400" i="1" dirty="0"/>
                        <a:t>,600+10,200=11,800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/>
                        <a:t>11.</a:t>
                      </a:r>
                      <a:r>
                        <a:rPr lang="en-US" sz="1400" baseline="0" dirty="0"/>
                        <a:t>  Minus deferred inflows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6913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12.</a:t>
                      </a:r>
                      <a:r>
                        <a:rPr lang="en-US" sz="1400" baseline="0" dirty="0"/>
                        <a:t> Total OPEB 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56,500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105400" y="3429000"/>
            <a:ext cx="7620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Brace 25"/>
          <p:cNvSpPr/>
          <p:nvPr/>
        </p:nvSpPr>
        <p:spPr>
          <a:xfrm>
            <a:off x="4495800" y="3200400"/>
            <a:ext cx="152400" cy="2438400"/>
          </a:xfrm>
          <a:prstGeom prst="leftBrac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>
            <a:off x="5486400" y="3810000"/>
            <a:ext cx="304800" cy="2133600"/>
          </a:xfrm>
          <a:prstGeom prst="leftBrac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181600" y="4114800"/>
            <a:ext cx="685800" cy="1524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81600" y="5638800"/>
            <a:ext cx="4572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>
            <a:off x="7315200" y="3810000"/>
            <a:ext cx="152400" cy="1828800"/>
          </a:xfrm>
          <a:prstGeom prst="leftBrac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400800" y="3733800"/>
            <a:ext cx="990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9">
            <a:extLst>
              <a:ext uri="{FF2B5EF4-FFF2-40B4-BE49-F238E27FC236}">
                <a16:creationId xmlns="" xmlns:a16="http://schemas.microsoft.com/office/drawing/2014/main" id="{E712684B-2AF7-4FAC-AE2E-249F5999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Expense Example – Combined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938414"/>
              </p:ext>
            </p:extLst>
          </p:nvPr>
        </p:nvGraphicFramePr>
        <p:xfrm>
          <a:off x="457200" y="1676400"/>
          <a:ext cx="8270240" cy="355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12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4417">
                <a:tc>
                  <a:txBody>
                    <a:bodyPr/>
                    <a:lstStyle/>
                    <a:p>
                      <a:r>
                        <a:rPr lang="en-US" sz="1400" dirty="0"/>
                        <a:t>GASB 75</a:t>
                      </a:r>
                      <a:r>
                        <a:rPr lang="en-US" sz="1400" baseline="0" dirty="0"/>
                        <a:t> expense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1. Service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Interest cost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3. Expected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investment income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(1,400)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/>
                        <a:t>(1,700)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/>
                        <a:t>(2,000)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4. Administrative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Change in benefit terms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(8,200)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 Difference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between expected and actual earnings recognized in current year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(100)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(200)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Difference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between expected and actual experience 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recognized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in current year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Changes of assumptions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recognized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in current year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(900)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6728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10.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 Expense (income)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Font typeface="Arial" pitchFamily="34" charset="0"/>
                        <a:buNone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(5,800)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2,900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9">
            <a:extLst>
              <a:ext uri="{FF2B5EF4-FFF2-40B4-BE49-F238E27FC236}">
                <a16:creationId xmlns="" xmlns:a16="http://schemas.microsoft.com/office/drawing/2014/main" id="{C8B385F6-1B54-4E50-A4C1-EC29D20B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GASB74 – plan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87475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Generally applies to financial reporting of an OPEB plan in stand-alone financial statements</a:t>
            </a:r>
          </a:p>
          <a:p>
            <a:r>
              <a:rPr lang="en-US" dirty="0">
                <a:solidFill>
                  <a:schemeClr val="tx1"/>
                </a:solidFill>
              </a:rPr>
              <a:t>Effective for financial statements for fiscal years beginning after 6/15/2016</a:t>
            </a:r>
          </a:p>
          <a:p>
            <a:r>
              <a:rPr lang="en-US" dirty="0">
                <a:solidFill>
                  <a:schemeClr val="tx1"/>
                </a:solidFill>
              </a:rPr>
              <a:t>Most MD governmental entities have 7/1 plan year, hence GASB74 is first effective for 7/1/2016-6/30/2017 plan year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6B50B96B-DD81-4E5E-A8DE-469C45C0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GASB74 – OPEB Trust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87475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Contributions and earnings on contributions are non revocable</a:t>
            </a:r>
          </a:p>
          <a:p>
            <a:r>
              <a:rPr lang="en-US" dirty="0">
                <a:solidFill>
                  <a:schemeClr val="tx1"/>
                </a:solidFill>
              </a:rPr>
              <a:t>OPEB plan assets are dedicated to providing OPEB benefits to plan members</a:t>
            </a:r>
          </a:p>
          <a:p>
            <a:r>
              <a:rPr lang="en-US" dirty="0">
                <a:solidFill>
                  <a:schemeClr val="tx1"/>
                </a:solidFill>
              </a:rPr>
              <a:t>OPEB plan assets are legally protected from creditors of employers, non-employer contributing entities, OPEB plan administrator, and creditors of plan members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1CB6D764-30DC-46F4-AF20-4F717911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269410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Assets that do not meet trust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87475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Report as assets of the employer</a:t>
            </a:r>
          </a:p>
          <a:p>
            <a:r>
              <a:rPr lang="en-US" dirty="0">
                <a:solidFill>
                  <a:schemeClr val="tx1"/>
                </a:solidFill>
              </a:rPr>
              <a:t>If held in fiduciary capacity, report as agency fund</a:t>
            </a:r>
          </a:p>
          <a:p>
            <a:r>
              <a:rPr lang="en-US" dirty="0">
                <a:solidFill>
                  <a:schemeClr val="tx1"/>
                </a:solidFill>
              </a:rPr>
              <a:t>May not be used as part of “crossover test” to determine discount rate</a:t>
            </a:r>
          </a:p>
          <a:p>
            <a:r>
              <a:rPr lang="en-US" dirty="0">
                <a:solidFill>
                  <a:schemeClr val="tx1"/>
                </a:solidFill>
              </a:rPr>
              <a:t>GASB74 OPEB plan reporting is NOT required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B6DBE0F5-E7D0-4FCA-B9B9-B58B674D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66942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GASB75 – Employer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26" y="1387475"/>
            <a:ext cx="8686800" cy="47847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GASB75 is effective for fiscal years beginning after 6/15/2017</a:t>
            </a:r>
          </a:p>
          <a:p>
            <a:r>
              <a:rPr lang="en-US" dirty="0">
                <a:solidFill>
                  <a:schemeClr val="tx1"/>
                </a:solidFill>
              </a:rPr>
              <a:t>Most MD governmental entities have 7/1 fiscal year, hence GASB75 is first effective for 7/1/2017-6/30/2018 fiscal year</a:t>
            </a:r>
          </a:p>
          <a:p>
            <a:r>
              <a:rPr lang="en-US" dirty="0">
                <a:solidFill>
                  <a:schemeClr val="tx1"/>
                </a:solidFill>
              </a:rPr>
              <a:t>Types of employers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Single employer: most MD entities are of this type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Agent employers (multiple ER OPEB plans)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Cost sharing employers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0557E60D-13D2-4510-8708-F22A80CE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105986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Typical MD </a:t>
            </a:r>
            <a:r>
              <a:rPr lang="en-US" sz="3200" dirty="0" err="1">
                <a:solidFill>
                  <a:schemeClr val="tx1"/>
                </a:solidFill>
              </a:rPr>
              <a:t>PLan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48" y="1387475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If OPEB plan does not issue a stand alone financial statement (OPEB plan is included in the financial report of a governmental entity subject to GASB75), government should present disclosure in a manner that avoids unnecessary duplication</a:t>
            </a:r>
          </a:p>
          <a:p>
            <a:r>
              <a:rPr lang="en-US" dirty="0">
                <a:solidFill>
                  <a:schemeClr val="tx1"/>
                </a:solidFill>
              </a:rPr>
              <a:t>Unfunded plans are subject to GASB 74 if the plan is administered through a trust that meets the requirements mentioned previously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A27EAAE5-D7DF-4FDB-8F21-EF0161D2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918739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Terminology</a:t>
            </a:r>
            <a:endParaRPr lang="en-US" sz="3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160511"/>
              </p:ext>
            </p:extLst>
          </p:nvPr>
        </p:nvGraphicFramePr>
        <p:xfrm>
          <a:off x="685799" y="1676400"/>
          <a:ext cx="792480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GASB 74/75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GASB 43/45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OPEB Liability (TOL)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Actuarial</a:t>
                      </a:r>
                      <a:r>
                        <a:rPr lang="en-US" baseline="0" dirty="0"/>
                        <a:t> Accrued Liability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Plan Fiduciary</a:t>
                      </a:r>
                      <a:r>
                        <a:rPr lang="en-US" baseline="0" dirty="0"/>
                        <a:t> Net 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Actuarial Value or Market Value of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 OPEB Liability (NOL)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Unfunded Actuarial Accrued Liability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OPEB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OPEB Cost (AOC)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Actuarially Determined Contribution (ADC) – sort</a:t>
                      </a:r>
                      <a:r>
                        <a:rPr lang="en-US" baseline="0" dirty="0"/>
                        <a:t>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Required Contribution (ARC)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0EF-6391-4AE2-A779-D0EBD847C709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9">
            <a:extLst>
              <a:ext uri="{FF2B5EF4-FFF2-40B4-BE49-F238E27FC236}">
                <a16:creationId xmlns="" xmlns:a16="http://schemas.microsoft.com/office/drawing/2014/main" id="{A2286DB3-1F81-4B3D-BEB9-FDA8C67CA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2334" y="85590"/>
            <a:ext cx="2895600" cy="288925"/>
          </a:xfrm>
        </p:spPr>
        <p:txBody>
          <a:bodyPr/>
          <a:lstStyle/>
          <a:p>
            <a:r>
              <a:rPr lang="en-US" dirty="0"/>
              <a:t>Bolton Partners Inc.</a:t>
            </a:r>
          </a:p>
        </p:txBody>
      </p:sp>
    </p:spTree>
    <p:extLst>
      <p:ext uri="{BB962C8B-B14F-4D97-AF65-F5344CB8AC3E}">
        <p14:creationId xmlns:p14="http://schemas.microsoft.com/office/powerpoint/2010/main" val="1894998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2424</TotalTime>
  <Words>2474</Words>
  <Application>Microsoft Office PowerPoint</Application>
  <PresentationFormat>On-screen Show (4:3)</PresentationFormat>
  <Paragraphs>696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Franklin Gothic Book</vt:lpstr>
      <vt:lpstr>Franklin Gothic Medium</vt:lpstr>
      <vt:lpstr>Wingdings 2</vt:lpstr>
      <vt:lpstr>Trek</vt:lpstr>
      <vt:lpstr>The New GASB 74/75 StandardS</vt:lpstr>
      <vt:lpstr>Major Changes To the GASB OPEB Standards</vt:lpstr>
      <vt:lpstr>Change in Focus</vt:lpstr>
      <vt:lpstr>GASB74 – plan accounting</vt:lpstr>
      <vt:lpstr>GASB74 – OPEB Trust Requirements</vt:lpstr>
      <vt:lpstr>Assets that do not meet trust requirements</vt:lpstr>
      <vt:lpstr>GASB75 – Employer accounting</vt:lpstr>
      <vt:lpstr>Typical MD PLan</vt:lpstr>
      <vt:lpstr>Terminology</vt:lpstr>
      <vt:lpstr>Terminology</vt:lpstr>
      <vt:lpstr>GASB75 – OPEB Trust</vt:lpstr>
      <vt:lpstr>Entry Age NOrmal</vt:lpstr>
      <vt:lpstr>Liability Calculations</vt:lpstr>
      <vt:lpstr>Measurement Date</vt:lpstr>
      <vt:lpstr>Measurement Date Example</vt:lpstr>
      <vt:lpstr>Actuarial Valuation Date</vt:lpstr>
      <vt:lpstr>Earliest Actuarial Valuation Date Example</vt:lpstr>
      <vt:lpstr>Example, FYE 2018</vt:lpstr>
      <vt:lpstr>Less Latitude in assumption setting </vt:lpstr>
      <vt:lpstr>Discount Rate Rules – PLans with assets</vt:lpstr>
      <vt:lpstr>Discount rate – Projected contributions</vt:lpstr>
      <vt:lpstr>Discount rate – PV of benefit payments</vt:lpstr>
      <vt:lpstr>Long term rate of return example</vt:lpstr>
      <vt:lpstr>Annual Expense - components</vt:lpstr>
      <vt:lpstr>Annual Expense - Amortization Period</vt:lpstr>
      <vt:lpstr>Comparison with FAS</vt:lpstr>
      <vt:lpstr>Increased Disclosure</vt:lpstr>
      <vt:lpstr>Increased Disclosure</vt:lpstr>
      <vt:lpstr>Implications for Plan sponsors</vt:lpstr>
      <vt:lpstr>Major Changes To the GASB OPEB Standards</vt:lpstr>
      <vt:lpstr>Appendix – Expense Illustration</vt:lpstr>
      <vt:lpstr>Expense Example – reconcile liability</vt:lpstr>
      <vt:lpstr>Expense Example – amortizations</vt:lpstr>
      <vt:lpstr>Expense Example – Reconcile assets</vt:lpstr>
      <vt:lpstr>Asset changes recognized in expense</vt:lpstr>
      <vt:lpstr>Expense Example – Asset gain/loss</vt:lpstr>
      <vt:lpstr>Expense Example</vt:lpstr>
      <vt:lpstr>Expense Example – Combined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OPEB  The New GASB75 Standard</dc:title>
  <dc:creator>Kbinder</dc:creator>
  <cp:lastModifiedBy>Susan Lee</cp:lastModifiedBy>
  <cp:revision>332</cp:revision>
  <cp:lastPrinted>2017-11-01T18:35:06Z</cp:lastPrinted>
  <dcterms:created xsi:type="dcterms:W3CDTF">2015-12-23T15:08:45Z</dcterms:created>
  <dcterms:modified xsi:type="dcterms:W3CDTF">2017-11-03T15:11:59Z</dcterms:modified>
</cp:coreProperties>
</file>