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9" r:id="rId1"/>
  </p:sldMasterIdLst>
  <p:notesMasterIdLst>
    <p:notesMasterId r:id="rId26"/>
  </p:notesMasterIdLst>
  <p:handoutMasterIdLst>
    <p:handoutMasterId r:id="rId27"/>
  </p:handoutMasterIdLst>
  <p:sldIdLst>
    <p:sldId id="266" r:id="rId2"/>
    <p:sldId id="268" r:id="rId3"/>
    <p:sldId id="269" r:id="rId4"/>
    <p:sldId id="274" r:id="rId5"/>
    <p:sldId id="270" r:id="rId6"/>
    <p:sldId id="271" r:id="rId7"/>
    <p:sldId id="272" r:id="rId8"/>
    <p:sldId id="273" r:id="rId9"/>
    <p:sldId id="275" r:id="rId10"/>
    <p:sldId id="276" r:id="rId11"/>
    <p:sldId id="277" r:id="rId12"/>
    <p:sldId id="278" r:id="rId13"/>
    <p:sldId id="279" r:id="rId14"/>
    <p:sldId id="280" r:id="rId15"/>
    <p:sldId id="284" r:id="rId16"/>
    <p:sldId id="285" r:id="rId17"/>
    <p:sldId id="281" r:id="rId18"/>
    <p:sldId id="286" r:id="rId19"/>
    <p:sldId id="287" r:id="rId20"/>
    <p:sldId id="282" r:id="rId21"/>
    <p:sldId id="288" r:id="rId22"/>
    <p:sldId id="289" r:id="rId23"/>
    <p:sldId id="290" r:id="rId24"/>
    <p:sldId id="283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4D7C"/>
    <a:srgbClr val="E27F26"/>
    <a:srgbClr val="74C4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35" autoAdjust="0"/>
    <p:restoredTop sz="94614"/>
  </p:normalViewPr>
  <p:slideViewPr>
    <p:cSldViewPr snapToGrid="0" showGuides="1">
      <p:cViewPr varScale="1">
        <p:scale>
          <a:sx n="67" d="100"/>
          <a:sy n="67" d="100"/>
        </p:scale>
        <p:origin x="1620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7" d="100"/>
          <a:sy n="67" d="100"/>
        </p:scale>
        <p:origin x="263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/>
              <a:t>Medicare Cost to GDP Ratio (%)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Sheet1!$F$1</c:f>
              <c:strCache>
                <c:ptCount val="1"/>
                <c:pt idx="0">
                  <c:v>Intermediate Projection</c:v>
                </c:pt>
              </c:strCache>
            </c:strRef>
          </c:tx>
          <c:spPr>
            <a:ln w="254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Sheet1!$E$2:$E$25</c:f>
              <c:numCache>
                <c:formatCode>General</c:formatCode>
                <c:ptCount val="2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2030</c:v>
                </c:pt>
                <c:pt idx="12">
                  <c:v>2035</c:v>
                </c:pt>
                <c:pt idx="13">
                  <c:v>2040</c:v>
                </c:pt>
                <c:pt idx="14">
                  <c:v>2045</c:v>
                </c:pt>
                <c:pt idx="15">
                  <c:v>2050</c:v>
                </c:pt>
                <c:pt idx="16">
                  <c:v>2055</c:v>
                </c:pt>
                <c:pt idx="17">
                  <c:v>2060</c:v>
                </c:pt>
                <c:pt idx="18">
                  <c:v>2065</c:v>
                </c:pt>
                <c:pt idx="19">
                  <c:v>2070</c:v>
                </c:pt>
                <c:pt idx="20">
                  <c:v>2075</c:v>
                </c:pt>
                <c:pt idx="21">
                  <c:v>2080</c:v>
                </c:pt>
                <c:pt idx="22">
                  <c:v>2085</c:v>
                </c:pt>
                <c:pt idx="23">
                  <c:v>2090</c:v>
                </c:pt>
              </c:numCache>
            </c:numRef>
          </c:xVal>
          <c:yVal>
            <c:numRef>
              <c:f>Sheet1!$F$2:$F$25</c:f>
              <c:numCache>
                <c:formatCode>General</c:formatCode>
                <c:ptCount val="24"/>
                <c:pt idx="0">
                  <c:v>3.61</c:v>
                </c:pt>
                <c:pt idx="1">
                  <c:v>3.63</c:v>
                </c:pt>
                <c:pt idx="2">
                  <c:v>3.65</c:v>
                </c:pt>
                <c:pt idx="3">
                  <c:v>3.72</c:v>
                </c:pt>
                <c:pt idx="4">
                  <c:v>3.82</c:v>
                </c:pt>
                <c:pt idx="5">
                  <c:v>3.93</c:v>
                </c:pt>
                <c:pt idx="6">
                  <c:v>4.04</c:v>
                </c:pt>
                <c:pt idx="7">
                  <c:v>4.16</c:v>
                </c:pt>
                <c:pt idx="8">
                  <c:v>4.29</c:v>
                </c:pt>
                <c:pt idx="9">
                  <c:v>4.41</c:v>
                </c:pt>
                <c:pt idx="10">
                  <c:v>4.5</c:v>
                </c:pt>
                <c:pt idx="11">
                  <c:v>5.1100000000000003</c:v>
                </c:pt>
                <c:pt idx="12">
                  <c:v>5.48</c:v>
                </c:pt>
                <c:pt idx="13">
                  <c:v>5.6400000000000006</c:v>
                </c:pt>
                <c:pt idx="14">
                  <c:v>5.68</c:v>
                </c:pt>
                <c:pt idx="15">
                  <c:v>5.7</c:v>
                </c:pt>
                <c:pt idx="16">
                  <c:v>5.71</c:v>
                </c:pt>
                <c:pt idx="17">
                  <c:v>5.7499999999999991</c:v>
                </c:pt>
                <c:pt idx="18">
                  <c:v>5.82</c:v>
                </c:pt>
                <c:pt idx="19">
                  <c:v>5.9</c:v>
                </c:pt>
                <c:pt idx="20">
                  <c:v>5.97</c:v>
                </c:pt>
                <c:pt idx="21">
                  <c:v>5.98</c:v>
                </c:pt>
                <c:pt idx="22">
                  <c:v>5.98</c:v>
                </c:pt>
                <c:pt idx="23">
                  <c:v>6.02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DCF3-42C1-97DE-0032F2C72ADF}"/>
            </c:ext>
          </c:extLst>
        </c:ser>
        <c:ser>
          <c:idx val="1"/>
          <c:order val="1"/>
          <c:tx>
            <c:strRef>
              <c:f>Sheet1!$G$1</c:f>
              <c:strCache>
                <c:ptCount val="1"/>
                <c:pt idx="0">
                  <c:v>Infl +0.5%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Sheet1!$E$2:$E$25</c:f>
              <c:numCache>
                <c:formatCode>General</c:formatCode>
                <c:ptCount val="2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2030</c:v>
                </c:pt>
                <c:pt idx="12">
                  <c:v>2035</c:v>
                </c:pt>
                <c:pt idx="13">
                  <c:v>2040</c:v>
                </c:pt>
                <c:pt idx="14">
                  <c:v>2045</c:v>
                </c:pt>
                <c:pt idx="15">
                  <c:v>2050</c:v>
                </c:pt>
                <c:pt idx="16">
                  <c:v>2055</c:v>
                </c:pt>
                <c:pt idx="17">
                  <c:v>2060</c:v>
                </c:pt>
                <c:pt idx="18">
                  <c:v>2065</c:v>
                </c:pt>
                <c:pt idx="19">
                  <c:v>2070</c:v>
                </c:pt>
                <c:pt idx="20">
                  <c:v>2075</c:v>
                </c:pt>
                <c:pt idx="21">
                  <c:v>2080</c:v>
                </c:pt>
                <c:pt idx="22">
                  <c:v>2085</c:v>
                </c:pt>
                <c:pt idx="23">
                  <c:v>2090</c:v>
                </c:pt>
              </c:numCache>
            </c:numRef>
          </c:xVal>
          <c:yVal>
            <c:numRef>
              <c:f>Sheet1!$G$2:$G$25</c:f>
              <c:numCache>
                <c:formatCode>General</c:formatCode>
                <c:ptCount val="24"/>
                <c:pt idx="0">
                  <c:v>3.61</c:v>
                </c:pt>
                <c:pt idx="1">
                  <c:v>3.6481499999999993</c:v>
                </c:pt>
                <c:pt idx="2">
                  <c:v>3.6865912499999989</c:v>
                </c:pt>
                <c:pt idx="3">
                  <c:v>3.7760794649999987</c:v>
                </c:pt>
                <c:pt idx="4">
                  <c:v>3.8969749123874982</c:v>
                </c:pt>
                <c:pt idx="5">
                  <c:v>4.0292374247935285</c:v>
                </c:pt>
                <c:pt idx="6">
                  <c:v>4.1627251379508099</c:v>
                </c:pt>
                <c:pt idx="7">
                  <c:v>4.3078022912734513</c:v>
                </c:pt>
                <c:pt idx="8">
                  <c:v>4.4646332184401256</c:v>
                </c:pt>
                <c:pt idx="9">
                  <c:v>4.6124656540297337</c:v>
                </c:pt>
                <c:pt idx="10">
                  <c:v>4.7301305941835521</c:v>
                </c:pt>
                <c:pt idx="11">
                  <c:v>5.5069587890750951</c:v>
                </c:pt>
                <c:pt idx="12">
                  <c:v>6.0548277629832672</c:v>
                </c:pt>
                <c:pt idx="13">
                  <c:v>6.3889670434873782</c:v>
                </c:pt>
                <c:pt idx="14">
                  <c:v>6.5967524708455345</c:v>
                </c:pt>
                <c:pt idx="15">
                  <c:v>6.787143275117864</c:v>
                </c:pt>
                <c:pt idx="16">
                  <c:v>6.9707350903395788</c:v>
                </c:pt>
                <c:pt idx="17">
                  <c:v>7.1968197194256263</c:v>
                </c:pt>
                <c:pt idx="18">
                  <c:v>7.4683742429237947</c:v>
                </c:pt>
                <c:pt idx="19">
                  <c:v>7.7622103613721336</c:v>
                </c:pt>
                <c:pt idx="20">
                  <c:v>8.0526354107193399</c:v>
                </c:pt>
                <c:pt idx="21">
                  <c:v>8.269803648915742</c:v>
                </c:pt>
                <c:pt idx="22">
                  <c:v>8.478626554174399</c:v>
                </c:pt>
                <c:pt idx="23">
                  <c:v>8.7508678004725073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DCF3-42C1-97DE-0032F2C72ADF}"/>
            </c:ext>
          </c:extLst>
        </c:ser>
        <c:ser>
          <c:idx val="2"/>
          <c:order val="2"/>
          <c:tx>
            <c:strRef>
              <c:f>Sheet1!$H$1</c:f>
              <c:strCache>
                <c:ptCount val="1"/>
                <c:pt idx="0">
                  <c:v>Infl -0.5%</c:v>
                </c:pt>
              </c:strCache>
            </c:strRef>
          </c:tx>
          <c:spPr>
            <a:ln w="25400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xVal>
            <c:numRef>
              <c:f>Sheet1!$E$2:$E$25</c:f>
              <c:numCache>
                <c:formatCode>General</c:formatCode>
                <c:ptCount val="2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2030</c:v>
                </c:pt>
                <c:pt idx="12">
                  <c:v>2035</c:v>
                </c:pt>
                <c:pt idx="13">
                  <c:v>2040</c:v>
                </c:pt>
                <c:pt idx="14">
                  <c:v>2045</c:v>
                </c:pt>
                <c:pt idx="15">
                  <c:v>2050</c:v>
                </c:pt>
                <c:pt idx="16">
                  <c:v>2055</c:v>
                </c:pt>
                <c:pt idx="17">
                  <c:v>2060</c:v>
                </c:pt>
                <c:pt idx="18">
                  <c:v>2065</c:v>
                </c:pt>
                <c:pt idx="19">
                  <c:v>2070</c:v>
                </c:pt>
                <c:pt idx="20">
                  <c:v>2075</c:v>
                </c:pt>
                <c:pt idx="21">
                  <c:v>2080</c:v>
                </c:pt>
                <c:pt idx="22">
                  <c:v>2085</c:v>
                </c:pt>
                <c:pt idx="23">
                  <c:v>2090</c:v>
                </c:pt>
              </c:numCache>
            </c:numRef>
          </c:xVal>
          <c:yVal>
            <c:numRef>
              <c:f>Sheet1!$H$2:$H$25</c:f>
              <c:numCache>
                <c:formatCode>General</c:formatCode>
                <c:ptCount val="24"/>
                <c:pt idx="0">
                  <c:v>3.61</c:v>
                </c:pt>
                <c:pt idx="1">
                  <c:v>3.6119402985074629</c:v>
                </c:pt>
                <c:pt idx="2">
                  <c:v>3.6137719363382104</c:v>
                </c:pt>
                <c:pt idx="3">
                  <c:v>3.6647533846324936</c:v>
                </c:pt>
                <c:pt idx="4">
                  <c:v>3.7445455328989801</c:v>
                </c:pt>
                <c:pt idx="5">
                  <c:v>3.8332067266528598</c:v>
                </c:pt>
                <c:pt idx="6">
                  <c:v>3.9208930349974187</c:v>
                </c:pt>
                <c:pt idx="7">
                  <c:v>4.0172688600535107</c:v>
                </c:pt>
                <c:pt idx="8">
                  <c:v>4.1221975243086399</c:v>
                </c:pt>
                <c:pt idx="9">
                  <c:v>4.2164216405620163</c:v>
                </c:pt>
                <c:pt idx="10">
                  <c:v>4.2810657331323148</c:v>
                </c:pt>
                <c:pt idx="11">
                  <c:v>4.7416552402393375</c:v>
                </c:pt>
                <c:pt idx="12">
                  <c:v>4.9597447153812606</c:v>
                </c:pt>
                <c:pt idx="13">
                  <c:v>4.9788330075086646</c:v>
                </c:pt>
                <c:pt idx="14">
                  <c:v>4.8906488673910768</c:v>
                </c:pt>
                <c:pt idx="15">
                  <c:v>4.7869919173668514</c:v>
                </c:pt>
                <c:pt idx="16">
                  <c:v>4.6772828944804576</c:v>
                </c:pt>
                <c:pt idx="17">
                  <c:v>4.594043103616702</c:v>
                </c:pt>
                <c:pt idx="18">
                  <c:v>4.5354449172246207</c:v>
                </c:pt>
                <c:pt idx="19">
                  <c:v>4.4845473620798142</c:v>
                </c:pt>
                <c:pt idx="20">
                  <c:v>4.4259920115787539</c:v>
                </c:pt>
                <c:pt idx="21">
                  <c:v>4.3242139134329465</c:v>
                </c:pt>
                <c:pt idx="22">
                  <c:v>4.2177114148745707</c:v>
                </c:pt>
                <c:pt idx="23">
                  <c:v>4.1413492725879344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DCF3-42C1-97DE-0032F2C72A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47596448"/>
        <c:axId val="347599976"/>
      </c:scatterChart>
      <c:valAx>
        <c:axId val="347596448"/>
        <c:scaling>
          <c:orientation val="minMax"/>
          <c:max val="209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7599976"/>
        <c:crosses val="autoZero"/>
        <c:crossBetween val="midCat"/>
      </c:valAx>
      <c:valAx>
        <c:axId val="347599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759644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Total Tax Revenues</a:t>
            </a:r>
            <a:r>
              <a:rPr lang="en-US" baseline="0"/>
              <a:t> as a % of GDP</a:t>
            </a:r>
          </a:p>
          <a:p>
            <a:pPr>
              <a:defRPr/>
            </a:pPr>
            <a:r>
              <a:rPr lang="en-US" baseline="0"/>
              <a:t>All Levels of Government, OECD 2014</a:t>
            </a:r>
            <a:endParaRPr lang="en-US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'[67b76ade-31ca-4ae1-85eb-5dbbf3353bfc.xls]OECD.Stat export'!$A$8:$A$42</c:f>
              <c:strCache>
                <c:ptCount val="35"/>
                <c:pt idx="0">
                  <c:v>Mexico (2013)</c:v>
                </c:pt>
                <c:pt idx="1">
                  <c:v>Chile</c:v>
                </c:pt>
                <c:pt idx="2">
                  <c:v>Korea</c:v>
                </c:pt>
                <c:pt idx="3">
                  <c:v>United States</c:v>
                </c:pt>
                <c:pt idx="4">
                  <c:v>Switzerland</c:v>
                </c:pt>
                <c:pt idx="5">
                  <c:v>Australia (2013)</c:v>
                </c:pt>
                <c:pt idx="6">
                  <c:v>Turkey</c:v>
                </c:pt>
                <c:pt idx="7">
                  <c:v>Ireland</c:v>
                </c:pt>
                <c:pt idx="8">
                  <c:v>Japan (2013)</c:v>
                </c:pt>
                <c:pt idx="9">
                  <c:v>Canada</c:v>
                </c:pt>
                <c:pt idx="10">
                  <c:v>Slovak Republic</c:v>
                </c:pt>
                <c:pt idx="11">
                  <c:v>Israel</c:v>
                </c:pt>
                <c:pt idx="12">
                  <c:v>Poland (2013)</c:v>
                </c:pt>
                <c:pt idx="13">
                  <c:v>New Zealand</c:v>
                </c:pt>
                <c:pt idx="14">
                  <c:v>United Kingdom</c:v>
                </c:pt>
                <c:pt idx="15">
                  <c:v>Estonia</c:v>
                </c:pt>
                <c:pt idx="16">
                  <c:v>Spain</c:v>
                </c:pt>
                <c:pt idx="17">
                  <c:v>Czech Republic</c:v>
                </c:pt>
                <c:pt idx="18">
                  <c:v>OECD - Average(2013)</c:v>
                </c:pt>
                <c:pt idx="19">
                  <c:v>Portugal</c:v>
                </c:pt>
                <c:pt idx="20">
                  <c:v>Greece</c:v>
                </c:pt>
                <c:pt idx="21">
                  <c:v>Germany</c:v>
                </c:pt>
                <c:pt idx="22">
                  <c:v>Slovenia</c:v>
                </c:pt>
                <c:pt idx="23">
                  <c:v>Netherlands (2013)</c:v>
                </c:pt>
                <c:pt idx="24">
                  <c:v>Luxembourg</c:v>
                </c:pt>
                <c:pt idx="25">
                  <c:v>Hungary</c:v>
                </c:pt>
                <c:pt idx="26">
                  <c:v>Iceland</c:v>
                </c:pt>
                <c:pt idx="27">
                  <c:v>Norway</c:v>
                </c:pt>
                <c:pt idx="28">
                  <c:v>Sweden</c:v>
                </c:pt>
                <c:pt idx="29">
                  <c:v>Austria</c:v>
                </c:pt>
                <c:pt idx="30">
                  <c:v>Italy</c:v>
                </c:pt>
                <c:pt idx="31">
                  <c:v>Finland</c:v>
                </c:pt>
                <c:pt idx="32">
                  <c:v>Belgium</c:v>
                </c:pt>
                <c:pt idx="33">
                  <c:v>France</c:v>
                </c:pt>
                <c:pt idx="34">
                  <c:v>Denmark</c:v>
                </c:pt>
              </c:strCache>
            </c:strRef>
          </c:cat>
          <c:val>
            <c:numRef>
              <c:f>'[67b76ade-31ca-4ae1-85eb-5dbbf3353bfc.xls]OECD.Stat export'!$F$8:$F$42</c:f>
              <c:numCache>
                <c:formatCode>#,##0.0_ ;\-#,##0.0\ </c:formatCode>
                <c:ptCount val="35"/>
                <c:pt idx="0">
                  <c:v>19.686</c:v>
                </c:pt>
                <c:pt idx="1">
                  <c:v>19.818999999999999</c:v>
                </c:pt>
                <c:pt idx="2">
                  <c:v>24.606999999999999</c:v>
                </c:pt>
                <c:pt idx="3">
                  <c:v>26.003</c:v>
                </c:pt>
                <c:pt idx="4">
                  <c:v>26.648</c:v>
                </c:pt>
                <c:pt idx="5">
                  <c:v>27.495999999999999</c:v>
                </c:pt>
                <c:pt idx="6">
                  <c:v>28.719000000000001</c:v>
                </c:pt>
                <c:pt idx="7">
                  <c:v>29.898</c:v>
                </c:pt>
                <c:pt idx="8">
                  <c:v>30.312999999999999</c:v>
                </c:pt>
                <c:pt idx="9">
                  <c:v>30.823</c:v>
                </c:pt>
                <c:pt idx="10">
                  <c:v>31.013000000000002</c:v>
                </c:pt>
                <c:pt idx="11">
                  <c:v>31.120999999999999</c:v>
                </c:pt>
                <c:pt idx="12">
                  <c:v>31.925000000000001</c:v>
                </c:pt>
                <c:pt idx="13">
                  <c:v>32.366</c:v>
                </c:pt>
                <c:pt idx="14">
                  <c:v>32.573</c:v>
                </c:pt>
                <c:pt idx="15">
                  <c:v>32.868000000000002</c:v>
                </c:pt>
                <c:pt idx="16">
                  <c:v>33.198999999999998</c:v>
                </c:pt>
                <c:pt idx="17">
                  <c:v>33.466000000000001</c:v>
                </c:pt>
                <c:pt idx="18">
                  <c:v>34.155000000000001</c:v>
                </c:pt>
                <c:pt idx="19">
                  <c:v>34.439</c:v>
                </c:pt>
                <c:pt idx="20">
                  <c:v>35.904000000000003</c:v>
                </c:pt>
                <c:pt idx="21">
                  <c:v>36.133000000000003</c:v>
                </c:pt>
                <c:pt idx="22">
                  <c:v>36.554000000000002</c:v>
                </c:pt>
                <c:pt idx="23">
                  <c:v>36.68</c:v>
                </c:pt>
                <c:pt idx="24">
                  <c:v>37.789000000000001</c:v>
                </c:pt>
                <c:pt idx="25">
                  <c:v>38.478999999999999</c:v>
                </c:pt>
                <c:pt idx="26">
                  <c:v>38.668999999999997</c:v>
                </c:pt>
                <c:pt idx="27">
                  <c:v>39.073</c:v>
                </c:pt>
                <c:pt idx="28">
                  <c:v>42.695999999999998</c:v>
                </c:pt>
                <c:pt idx="29">
                  <c:v>42.994999999999997</c:v>
                </c:pt>
                <c:pt idx="30">
                  <c:v>43.636000000000003</c:v>
                </c:pt>
                <c:pt idx="31">
                  <c:v>43.853000000000002</c:v>
                </c:pt>
                <c:pt idx="32">
                  <c:v>44.656999999999996</c:v>
                </c:pt>
                <c:pt idx="33">
                  <c:v>45.216000000000001</c:v>
                </c:pt>
                <c:pt idx="34">
                  <c:v>50.881999999999998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974-4516-8336-71D4E68C7F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7601152"/>
        <c:axId val="347598016"/>
      </c:barChart>
      <c:catAx>
        <c:axId val="3476011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47598016"/>
        <c:crossesAt val="0"/>
        <c:auto val="1"/>
        <c:lblAlgn val="ctr"/>
        <c:lblOffset val="100"/>
        <c:noMultiLvlLbl val="0"/>
      </c:catAx>
      <c:valAx>
        <c:axId val="347598016"/>
        <c:scaling>
          <c:orientation val="minMax"/>
          <c:max val="55"/>
          <c:min val="0"/>
        </c:scaling>
        <c:delete val="0"/>
        <c:axPos val="l"/>
        <c:majorGridlines/>
        <c:numFmt formatCode="#,##0.0_ ;\-#,##0.0\ " sourceLinked="1"/>
        <c:majorTickMark val="out"/>
        <c:minorTickMark val="none"/>
        <c:tickLblPos val="nextTo"/>
        <c:crossAx val="347601152"/>
        <c:crosses val="autoZero"/>
        <c:crossBetween val="between"/>
        <c:majorUnit val="5"/>
      </c:valAx>
    </c:plotArea>
    <c:plotVisOnly val="1"/>
    <c:dispBlanksAs val="gap"/>
    <c:showDLblsOverMax val="0"/>
  </c:chart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751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05C1D3-7D3C-7345-81B7-83ECE6346BB3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338505-BB72-D04B-9DD4-A82E2BFC5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100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38505-BB72-D04B-9DD4-A82E2BFC591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040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38505-BB72-D04B-9DD4-A82E2BFC591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5979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38505-BB72-D04B-9DD4-A82E2BFC5914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380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4F4D4-6F9F-4101-B420-EAE9BABB75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996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4F4D4-6F9F-4101-B420-EAE9BABB75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185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4F4D4-6F9F-4101-B420-EAE9BABB75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7021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/>
          </p:nvPr>
        </p:nvSpPr>
        <p:spPr>
          <a:xfrm>
            <a:off x="628650" y="1621229"/>
            <a:ext cx="7886700" cy="42132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2"/>
          </p:nvPr>
        </p:nvSpPr>
        <p:spPr>
          <a:xfrm>
            <a:off x="6565971" y="6495181"/>
            <a:ext cx="1879041" cy="1997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45012" y="6495181"/>
            <a:ext cx="484870" cy="1997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25C4F4D4-6F9F-4101-B420-EAE9BABB75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7198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Section Hea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-10048" y="5773196"/>
            <a:ext cx="9144000" cy="1104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507" y="1270000"/>
            <a:ext cx="7479173" cy="2105341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5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9040" y="3623250"/>
            <a:ext cx="3618769" cy="164777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962" y="5827208"/>
            <a:ext cx="1828800" cy="594534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7519" y="6493649"/>
            <a:ext cx="6159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024D7C"/>
                </a:solidFill>
              </a:defRPr>
            </a:lvl1pPr>
          </a:lstStyle>
          <a:p>
            <a:fld id="{25C4F4D4-6F9F-4101-B420-EAE9BABB75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1864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Section Head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6395590"/>
            <a:ext cx="4220308" cy="46241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507" y="1270000"/>
            <a:ext cx="7479173" cy="2105341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5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9040" y="3623250"/>
            <a:ext cx="3618769" cy="164777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25117" y="5833853"/>
            <a:ext cx="1822681" cy="597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8409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Section Header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5773195"/>
            <a:ext cx="9144000" cy="110490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507" y="1270000"/>
            <a:ext cx="7479173" cy="2105341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50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962" y="5827208"/>
            <a:ext cx="1828800" cy="59453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8809" y="3667642"/>
            <a:ext cx="3429000" cy="1558992"/>
          </a:xfrm>
          <a:prstGeom prst="rect">
            <a:avLst/>
          </a:prstGeom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7519" y="6493649"/>
            <a:ext cx="6159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024D7C"/>
                </a:solidFill>
              </a:defRPr>
            </a:lvl1pPr>
          </a:lstStyle>
          <a:p>
            <a:fld id="{25C4F4D4-6F9F-4101-B420-EAE9BABB75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7342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Section Header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5773196"/>
            <a:ext cx="9144000" cy="1104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507" y="1270000"/>
            <a:ext cx="7479173" cy="2105341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5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962" y="5827208"/>
            <a:ext cx="1828800" cy="59453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9040" y="3623250"/>
            <a:ext cx="3618769" cy="1647776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7519" y="6493649"/>
            <a:ext cx="6159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024D7C"/>
                </a:solidFill>
              </a:defRPr>
            </a:lvl1pPr>
          </a:lstStyle>
          <a:p>
            <a:fld id="{25C4F4D4-6F9F-4101-B420-EAE9BABB75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271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4F4D4-6F9F-4101-B420-EAE9BABB75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161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4F4D4-6F9F-4101-B420-EAE9BABB75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206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4F4D4-6F9F-4101-B420-EAE9BABB75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407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4F4D4-6F9F-4101-B420-EAE9BABB75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977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4F4D4-6F9F-4101-B420-EAE9BABB75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772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4F4D4-6F9F-4101-B420-EAE9BABB75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031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4F4D4-6F9F-4101-B420-EAE9BABB75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177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4F4D4-6F9F-4101-B420-EAE9BABB75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708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4F4D4-6F9F-4101-B420-EAE9BABB75B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288576"/>
            <a:ext cx="9144000" cy="59228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243280" y="6445078"/>
            <a:ext cx="914400" cy="299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363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3" r:id="rId13"/>
    <p:sldLayoutId id="2147483723" r:id="rId14"/>
    <p:sldLayoutId id="2147483724" r:id="rId15"/>
    <p:sldLayoutId id="2147483728" r:id="rId16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507" y="1270000"/>
            <a:ext cx="7479173" cy="4129314"/>
          </a:xfrm>
        </p:spPr>
        <p:txBody>
          <a:bodyPr/>
          <a:lstStyle/>
          <a:p>
            <a:r>
              <a:rPr lang="en-US" dirty="0"/>
              <a:t>Sustainability of Public Finance in the United States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3600" dirty="0"/>
              <a:t>Sven H. Sinclair, FSA, MAAA, PhD</a:t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MAAC Fall Meeting</a:t>
            </a:r>
            <a:br>
              <a:rPr lang="en-US" sz="3600" dirty="0"/>
            </a:br>
            <a:r>
              <a:rPr lang="en-US" sz="3600" dirty="0"/>
              <a:t>November 10, 2016</a:t>
            </a:r>
            <a:endParaRPr lang="en-US" sz="4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0144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Sustainable Solvency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Sustainable solvency for the financing of the program under a specified set of assumptions is achieved when the projected trust fund ratio is positive throughout the 75‑year projection period </a:t>
            </a:r>
            <a:r>
              <a:rPr lang="en-US" sz="2400" b="1" dirty="0"/>
              <a:t>and is either stable or rising at the end of the period</a:t>
            </a:r>
            <a:r>
              <a:rPr lang="en-US" sz="2400" dirty="0"/>
              <a:t>.</a:t>
            </a:r>
          </a:p>
          <a:p>
            <a:r>
              <a:rPr lang="en-US" sz="2400" dirty="0"/>
              <a:t>Changes that address the long-range actuarial balance, but then leave the financing to deteriorate on auto-pilot (like the 1983 reforms) fail the sustainable solvency test</a:t>
            </a:r>
          </a:p>
          <a:p>
            <a:r>
              <a:rPr lang="en-US" sz="2400" dirty="0"/>
              <a:t>Changes better aligned with annual balances are more likely to meet the sustainable solvency standard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>
                <a:solidFill>
                  <a:schemeClr val="tx1"/>
                </a:solidFill>
              </a:rPr>
              <a:pPr/>
              <a:t>10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6356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 Values Are Great, But…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To fulfill their mission, programs have to be sufficiently financed in every year (in every fiscal period)</a:t>
            </a:r>
          </a:p>
          <a:p>
            <a:r>
              <a:rPr lang="en-US" sz="2400" dirty="0"/>
              <a:t> Trust fund reserves enable surpluses from past years to be used in later years</a:t>
            </a:r>
          </a:p>
          <a:p>
            <a:r>
              <a:rPr lang="en-US" sz="2400" dirty="0"/>
              <a:t>But redeeming trust fund assets is an outlay for the general fund</a:t>
            </a:r>
          </a:p>
          <a:p>
            <a:r>
              <a:rPr lang="en-US" sz="2400" dirty="0"/>
              <a:t>Even if the assets were invested in the market, they would be claims on shares of other entities’ incomes</a:t>
            </a:r>
          </a:p>
          <a:p>
            <a:r>
              <a:rPr lang="en-US" sz="2400" dirty="0"/>
              <a:t>Eventually, any consumption must come from (roughly) contemporaneous production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>
                <a:solidFill>
                  <a:schemeClr val="tx1"/>
                </a:solidFill>
              </a:rPr>
              <a:pPr/>
              <a:t>11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0184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Is Driving Federal Expenditures?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Federal government is “an insurance company with an army”</a:t>
            </a:r>
          </a:p>
          <a:p>
            <a:pPr lvl="1"/>
            <a:r>
              <a:rPr lang="en-US" sz="2400" dirty="0"/>
              <a:t>Often said by Paul Krugman, who attributed it to Peter Fisher, the Under Secretary of the Treasury for Domestic Finance (2001-04)</a:t>
            </a:r>
          </a:p>
          <a:p>
            <a:r>
              <a:rPr lang="en-US" sz="2400" dirty="0"/>
              <a:t>Social insurance programs’ expenditures are largely driven by demographics (and health care costs)</a:t>
            </a:r>
          </a:p>
          <a:p>
            <a:r>
              <a:rPr lang="en-US" sz="2400" dirty="0"/>
              <a:t>Society is aging (world-wide)</a:t>
            </a:r>
          </a:p>
          <a:p>
            <a:pPr lvl="1"/>
            <a:r>
              <a:rPr lang="en-US" sz="2000" dirty="0"/>
              <a:t>Longer life spans</a:t>
            </a:r>
          </a:p>
          <a:p>
            <a:pPr lvl="1"/>
            <a:r>
              <a:rPr lang="en-US" sz="2000" dirty="0"/>
              <a:t>Lower birth rates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>
                <a:solidFill>
                  <a:schemeClr val="tx1"/>
                </a:solidFill>
              </a:rPr>
              <a:pPr/>
              <a:t>12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6322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OASDI Beneficiaries per 100 Covered Workers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2405" y="1669409"/>
            <a:ext cx="5634740" cy="4069535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>
                <a:solidFill>
                  <a:schemeClr val="tx1"/>
                </a:solidFill>
              </a:rPr>
              <a:pPr/>
              <a:t>13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5129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Whole World Is Aging</a:t>
            </a:r>
            <a:br>
              <a:rPr lang="en-US" dirty="0"/>
            </a:br>
            <a:r>
              <a:rPr lang="en-US" sz="3200" dirty="0"/>
              <a:t>We Are Staying </a:t>
            </a:r>
            <a:r>
              <a:rPr lang="en-US" sz="3200" i="1" dirty="0"/>
              <a:t>Relatively</a:t>
            </a:r>
            <a:r>
              <a:rPr lang="en-US" sz="3200" dirty="0"/>
              <a:t> Young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2"/>
          </p:nvPr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90" t="8897" r="2738" b="55356"/>
          <a:stretch/>
        </p:blipFill>
        <p:spPr>
          <a:xfrm>
            <a:off x="639052" y="1862357"/>
            <a:ext cx="7934296" cy="3724711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>
                <a:solidFill>
                  <a:schemeClr val="tx1"/>
                </a:solidFill>
              </a:rPr>
              <a:pPr/>
              <a:t>14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7407480" y="3212983"/>
            <a:ext cx="268448" cy="1929468"/>
          </a:xfrm>
          <a:prstGeom prst="ellipse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30510" y="5461233"/>
            <a:ext cx="17029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Source: OECD</a:t>
            </a:r>
          </a:p>
        </p:txBody>
      </p:sp>
    </p:spTree>
    <p:extLst>
      <p:ext uri="{BB962C8B-B14F-4D97-AF65-F5344CB8AC3E}">
        <p14:creationId xmlns:p14="http://schemas.microsoft.com/office/powerpoint/2010/main" val="34789066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Medicare: More Complicated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More parts</a:t>
            </a:r>
          </a:p>
          <a:p>
            <a:pPr lvl="1"/>
            <a:r>
              <a:rPr lang="en-US" sz="2100" dirty="0"/>
              <a:t>HI trust fund works much like the OASI and DI trust funds</a:t>
            </a:r>
          </a:p>
          <a:p>
            <a:pPr lvl="1"/>
            <a:r>
              <a:rPr lang="en-US" sz="2100" dirty="0"/>
              <a:t>The rest is financed through premiums and general revenues</a:t>
            </a:r>
          </a:p>
          <a:p>
            <a:r>
              <a:rPr lang="en-US" sz="2400" dirty="0"/>
              <a:t>Cost projections depend also on the rate of increase in prices and utilization of health care</a:t>
            </a:r>
          </a:p>
          <a:p>
            <a:r>
              <a:rPr lang="en-US" sz="2400" dirty="0"/>
              <a:t>Benefits not paid directly to beneficiary as cash, but to providers of services</a:t>
            </a:r>
          </a:p>
          <a:p>
            <a:pPr lvl="1"/>
            <a:r>
              <a:rPr lang="en-US" sz="2100" dirty="0"/>
              <a:t>Complicates the relation between what the government pays and what the beneficiary receives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>
                <a:solidFill>
                  <a:schemeClr val="tx1"/>
                </a:solidFill>
              </a:rPr>
              <a:pPr/>
              <a:t>15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81104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4F4D4-6F9F-4101-B420-EAE9BABB75B0}" type="slidenum">
              <a:rPr lang="en-US" smtClean="0"/>
              <a:pPr/>
              <a:t>16</a:t>
            </a:fld>
            <a:endParaRPr lang="en-US" dirty="0"/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xmlns="" id="{A17701A5-7A1A-4CE7-BEE5-CF8409B571A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4345968"/>
              </p:ext>
            </p:extLst>
          </p:nvPr>
        </p:nvGraphicFramePr>
        <p:xfrm>
          <a:off x="942535" y="815926"/>
          <a:ext cx="7104185" cy="50925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231787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Aging Population Requires Higher Spending on Social Insurance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2"/>
          </p:nvPr>
        </p:nvPicPr>
        <p:blipFill>
          <a:blip r:embed="rId2"/>
          <a:stretch>
            <a:fillRect/>
          </a:stretch>
        </p:blipFill>
        <p:spPr>
          <a:xfrm>
            <a:off x="1587947" y="1620838"/>
            <a:ext cx="5968105" cy="421322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>
                <a:solidFill>
                  <a:schemeClr val="tx1"/>
                </a:solidFill>
              </a:rPr>
              <a:pPr/>
              <a:t>17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8419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Federal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Discretionary spending: no long-term commitment</a:t>
            </a:r>
          </a:p>
          <a:p>
            <a:r>
              <a:rPr lang="en-US" sz="2400" dirty="0"/>
              <a:t>“Current law” convention projects current levels</a:t>
            </a:r>
          </a:p>
          <a:p>
            <a:r>
              <a:rPr lang="en-US" sz="2400" dirty="0"/>
              <a:t>Projections typically show a shrinking % of GDP</a:t>
            </a:r>
          </a:p>
          <a:p>
            <a:r>
              <a:rPr lang="en-US" sz="2400" dirty="0"/>
              <a:t>Not realistic, for example:</a:t>
            </a:r>
          </a:p>
          <a:p>
            <a:r>
              <a:rPr lang="en-US" sz="2400" dirty="0"/>
              <a:t>Defense – spending increases are common, may want to keep strengthening the military as the resources grow</a:t>
            </a:r>
          </a:p>
          <a:p>
            <a:r>
              <a:rPr lang="en-US" sz="2400" dirty="0"/>
              <a:t>Food stamps – keeping the program’s generosity constant probably requires ~constant % of GDP</a:t>
            </a:r>
          </a:p>
          <a:p>
            <a:r>
              <a:rPr lang="en-US" sz="2400" dirty="0"/>
              <a:t>“Current policy” discretionary spending is likely to grow proportionally with the GDP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445012" y="6555545"/>
            <a:ext cx="484870" cy="139353"/>
          </a:xfrm>
        </p:spPr>
        <p:txBody>
          <a:bodyPr/>
          <a:lstStyle/>
          <a:p>
            <a:fld id="{25C4F4D4-6F9F-4101-B420-EAE9BABB75B0}" type="slidenum">
              <a:rPr lang="en-US" smtClean="0">
                <a:solidFill>
                  <a:schemeClr val="tx1"/>
                </a:solidFill>
              </a:rPr>
              <a:pPr/>
              <a:t>18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1664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Federal Revenues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“Current law” income taxes increase slightly as a % of GDP due to bracket creep</a:t>
            </a:r>
          </a:p>
          <a:p>
            <a:r>
              <a:rPr lang="en-US" sz="2400" dirty="0"/>
              <a:t>“Current policy” tax revenues often assumed to grow proportionally with the GDP</a:t>
            </a:r>
          </a:p>
          <a:p>
            <a:r>
              <a:rPr lang="en-US" sz="2400" dirty="0"/>
              <a:t>This is in step with most discretionary programs (realistically) but not with health programs</a:t>
            </a:r>
          </a:p>
          <a:p>
            <a:r>
              <a:rPr lang="en-US" sz="2400" dirty="0"/>
              <a:t>Payroll taxes grow slightly slower than GDP</a:t>
            </a:r>
          </a:p>
          <a:p>
            <a:r>
              <a:rPr lang="en-US" sz="2400" dirty="0"/>
              <a:t>As the population ages, unless programs are cut, revenues must increase as % of GDP (or deficits will)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>
                <a:solidFill>
                  <a:schemeClr val="tx1"/>
                </a:solidFill>
              </a:rPr>
              <a:pPr/>
              <a:t>19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05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400" b="1" dirty="0"/>
              <a:t>Presentation Disclaimer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i="1" dirty="0"/>
              <a:t>Opinions expressed in this presentation are those of the author and should not be construed as the opinions or positions of the Social Security Administration or the United States Government.</a:t>
            </a:r>
            <a:endParaRPr lang="en-US" sz="22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>
                <a:solidFill>
                  <a:schemeClr val="tx1"/>
                </a:solidFill>
              </a:rPr>
              <a:pPr/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0857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We Have a Relatively Small Government Now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926158145"/>
              </p:ext>
            </p:extLst>
          </p:nvPr>
        </p:nvGraphicFramePr>
        <p:xfrm>
          <a:off x="653817" y="1629227"/>
          <a:ext cx="7886700" cy="4213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>
                <a:solidFill>
                  <a:schemeClr val="tx1"/>
                </a:solidFill>
              </a:rPr>
              <a:pPr/>
              <a:t>20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635852" y="3473036"/>
            <a:ext cx="394283" cy="2004969"/>
          </a:xfrm>
          <a:prstGeom prst="ellipse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3153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Budget Deficits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Accounting identities:</a:t>
            </a:r>
          </a:p>
          <a:p>
            <a:r>
              <a:rPr lang="en-US" sz="2400" dirty="0"/>
              <a:t>Y = C + I + G + NX</a:t>
            </a:r>
          </a:p>
          <a:p>
            <a:r>
              <a:rPr lang="en-US" sz="2400" dirty="0" err="1"/>
              <a:t>Spvt</a:t>
            </a:r>
            <a:r>
              <a:rPr lang="en-US" sz="2400" dirty="0"/>
              <a:t> = Y – T – C     </a:t>
            </a:r>
            <a:r>
              <a:rPr lang="en-US" sz="2400" dirty="0" err="1"/>
              <a:t>Spub</a:t>
            </a:r>
            <a:r>
              <a:rPr lang="en-US" sz="2400" dirty="0"/>
              <a:t> = T – G </a:t>
            </a:r>
          </a:p>
          <a:p>
            <a:r>
              <a:rPr lang="en-US" sz="2400" dirty="0"/>
              <a:t>S = </a:t>
            </a:r>
            <a:r>
              <a:rPr lang="en-US" sz="2400" dirty="0" err="1"/>
              <a:t>Spvt</a:t>
            </a:r>
            <a:r>
              <a:rPr lang="en-US" sz="2400" dirty="0"/>
              <a:t> + </a:t>
            </a:r>
            <a:r>
              <a:rPr lang="en-US" sz="2400" dirty="0" err="1"/>
              <a:t>Spub</a:t>
            </a:r>
            <a:r>
              <a:rPr lang="en-US" sz="2400" dirty="0"/>
              <a:t> = Y – C – G </a:t>
            </a:r>
          </a:p>
          <a:p>
            <a:r>
              <a:rPr lang="en-US" sz="2400" dirty="0"/>
              <a:t>Immediate direct effect of deficit is a decrease in national savings </a:t>
            </a:r>
          </a:p>
          <a:p>
            <a:r>
              <a:rPr lang="en-US" sz="2400" dirty="0"/>
              <a:t>S = I + NX, so S</a:t>
            </a:r>
            <a:r>
              <a:rPr lang="en-US" dirty="0"/>
              <a:t>↓→I↓ or NX</a:t>
            </a:r>
            <a:r>
              <a:rPr lang="en-US" sz="2400" dirty="0"/>
              <a:t>↓</a:t>
            </a:r>
          </a:p>
          <a:p>
            <a:r>
              <a:rPr lang="en-US" sz="2400" dirty="0"/>
              <a:t>Short-term effect on output:</a:t>
            </a:r>
          </a:p>
          <a:p>
            <a:r>
              <a:rPr lang="en-US" sz="2400" dirty="0"/>
              <a:t>G</a:t>
            </a:r>
            <a:r>
              <a:rPr lang="en-US" dirty="0"/>
              <a:t>↑</a:t>
            </a:r>
            <a:r>
              <a:rPr lang="en-US" sz="2400" dirty="0"/>
              <a:t>→Y↑ or T↓→C↑→Y↑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>
                <a:solidFill>
                  <a:schemeClr val="tx1"/>
                </a:solidFill>
              </a:rPr>
              <a:pPr/>
              <a:t>21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5949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Long-Run Effects of Budget Deficits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Reduced output and wealth (due to lower investment)</a:t>
            </a:r>
          </a:p>
          <a:p>
            <a:r>
              <a:rPr lang="en-US" sz="2400" dirty="0"/>
              <a:t>Foreign debt (due to trade deficit)</a:t>
            </a:r>
          </a:p>
          <a:p>
            <a:r>
              <a:rPr lang="en-US" sz="2400" dirty="0"/>
              <a:t>Increased future taxes (or reduced gov. spending)</a:t>
            </a:r>
          </a:p>
          <a:p>
            <a:pPr lvl="1"/>
            <a:r>
              <a:rPr lang="en-US" sz="2100" dirty="0"/>
              <a:t>But gov’t can often roll debt over forever</a:t>
            </a:r>
          </a:p>
          <a:p>
            <a:r>
              <a:rPr lang="en-US" sz="2400" dirty="0"/>
              <a:t>Redistribution – winners and losers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>
                <a:solidFill>
                  <a:schemeClr val="tx1"/>
                </a:solidFill>
              </a:rPr>
              <a:pPr/>
              <a:t>22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1273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 Deficit and Debt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Budget deficit: 2.4% of GDP in 2015 (3.2% in FY 2016)</a:t>
            </a:r>
          </a:p>
          <a:p>
            <a:r>
              <a:rPr lang="en-US" sz="2400" dirty="0"/>
              <a:t>Total public debt: 105% of GDP</a:t>
            </a:r>
          </a:p>
          <a:p>
            <a:r>
              <a:rPr lang="en-US" sz="2400" dirty="0"/>
              <a:t>Debt held by the public: 76% of GDP (34% foreign)</a:t>
            </a:r>
          </a:p>
          <a:p>
            <a:r>
              <a:rPr lang="en-US" sz="2400" dirty="0"/>
              <a:t>Trade deficit: 2.7% of GDP in 2015</a:t>
            </a:r>
          </a:p>
          <a:p>
            <a:r>
              <a:rPr lang="en-US" sz="2400" dirty="0"/>
              <a:t>Interest on debt: 2.4% od GDP in FY 2016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>
                <a:solidFill>
                  <a:schemeClr val="tx1"/>
                </a:solidFill>
              </a:rPr>
              <a:pPr/>
              <a:t>23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4473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Remarks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As population ages, social insurance programs will grow relative to GDP, in the US and world-wide</a:t>
            </a:r>
          </a:p>
          <a:p>
            <a:r>
              <a:rPr lang="en-US" dirty="0"/>
              <a:t>Current level of individual benefits can only be sustained with higher taxes</a:t>
            </a:r>
          </a:p>
          <a:p>
            <a:r>
              <a:rPr lang="en-US" dirty="0"/>
              <a:t>Society must decide what share of resources to allocate to these programs at any given time</a:t>
            </a:r>
          </a:p>
          <a:p>
            <a:pPr lvl="1"/>
            <a:r>
              <a:rPr lang="en-US" dirty="0"/>
              <a:t>This is ultimately a political question, not an actuarial one</a:t>
            </a:r>
          </a:p>
          <a:p>
            <a:r>
              <a:rPr lang="en-US" dirty="0"/>
              <a:t>Aggregate spending is essentially PAYG</a:t>
            </a:r>
          </a:p>
          <a:p>
            <a:pPr lvl="1"/>
            <a:r>
              <a:rPr lang="en-US" dirty="0"/>
              <a:t>Global economy as a whole cannot stockpile and save over extended periods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>
                <a:solidFill>
                  <a:schemeClr val="tx1"/>
                </a:solidFill>
              </a:rPr>
              <a:pPr/>
              <a:t>24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794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do we mean by “sustainable”?</a:t>
            </a:r>
            <a:br>
              <a:rPr lang="en-US" dirty="0"/>
            </a:br>
            <a:r>
              <a:rPr lang="en-US" dirty="0"/>
              <a:t>Example: Social Security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7587" y="1671099"/>
            <a:ext cx="6172200" cy="44577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>
                <a:solidFill>
                  <a:schemeClr val="tx1"/>
                </a:solidFill>
              </a:rPr>
              <a:pPr/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501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Social Security “Going Broke”?</a:t>
            </a:r>
            <a:br>
              <a:rPr lang="en-US" dirty="0"/>
            </a:br>
            <a:r>
              <a:rPr lang="en-US" dirty="0"/>
              <a:t>Be More Precise, Please!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trust funds fail the test of long-range close actuarial balance under the intermediate assumptions</a:t>
            </a:r>
          </a:p>
          <a:p>
            <a:r>
              <a:rPr lang="en-US" sz="2400" dirty="0"/>
              <a:t>Simplistically: Projected cost exceeds projected income</a:t>
            </a:r>
          </a:p>
          <a:p>
            <a:r>
              <a:rPr lang="en-US" sz="2400" dirty="0"/>
              <a:t>The combined OASDI trust fund reserves are projected to be depleted in 2034</a:t>
            </a:r>
          </a:p>
          <a:p>
            <a:pPr lvl="1"/>
            <a:r>
              <a:rPr lang="en-US" sz="2000" dirty="0"/>
              <a:t>Only 79% of scheduled benefits will be payable then (declining to 74% in 2090)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>
                <a:solidFill>
                  <a:schemeClr val="tx1"/>
                </a:solidFill>
              </a:rPr>
              <a:pPr/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436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Does Social Security Imbalance Lead to an “Exploding Debt”?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[</a:t>
            </a:r>
            <a:r>
              <a:rPr lang="en-US" sz="2400" dirty="0">
                <a:solidFill>
                  <a:srgbClr val="FFC000"/>
                </a:solidFill>
              </a:rPr>
              <a:t>Spoiler Alert</a:t>
            </a:r>
            <a:r>
              <a:rPr lang="en-US" sz="2400" dirty="0"/>
              <a:t>] </a:t>
            </a:r>
            <a:r>
              <a:rPr lang="en-US" sz="2400" b="1" dirty="0"/>
              <a:t>No.</a:t>
            </a:r>
          </a:p>
          <a:p>
            <a:r>
              <a:rPr lang="en-US" sz="2400" dirty="0"/>
              <a:t>OASI and DI trust funds have </a:t>
            </a:r>
            <a:r>
              <a:rPr lang="en-US" sz="2400" b="1" dirty="0"/>
              <a:t>no borrowing authority</a:t>
            </a:r>
          </a:p>
          <a:p>
            <a:r>
              <a:rPr lang="en-US" sz="2400" b="1" dirty="0"/>
              <a:t>Scheduled</a:t>
            </a:r>
            <a:r>
              <a:rPr lang="en-US" sz="2400" dirty="0"/>
              <a:t> (dashed line) vs. </a:t>
            </a:r>
            <a:r>
              <a:rPr lang="en-US" sz="2400" b="1" dirty="0"/>
              <a:t>payable</a:t>
            </a:r>
            <a:r>
              <a:rPr lang="en-US" sz="2400" dirty="0"/>
              <a:t> (solid line) benefits</a:t>
            </a:r>
          </a:p>
          <a:p>
            <a:r>
              <a:rPr lang="en-US" sz="2400" dirty="0"/>
              <a:t>Budget-scoring convention: presume all scheduled benefits are paid after reserve depletion, through transfers from the general fund of the Treasury</a:t>
            </a:r>
          </a:p>
          <a:p>
            <a:r>
              <a:rPr lang="en-US" sz="2400" dirty="0"/>
              <a:t>Illustrates the gap between scheduled benefits and revenues, but not outlays under current law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>
                <a:solidFill>
                  <a:schemeClr val="tx1"/>
                </a:solidFill>
              </a:rPr>
              <a:pPr/>
              <a:t>5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302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So, All Is Good, Right?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[</a:t>
            </a:r>
            <a:r>
              <a:rPr lang="en-US" sz="2400" dirty="0">
                <a:solidFill>
                  <a:srgbClr val="00B0F0"/>
                </a:solidFill>
              </a:rPr>
              <a:t>You guessed it</a:t>
            </a:r>
            <a:r>
              <a:rPr lang="en-US" sz="2400" dirty="0"/>
              <a:t>] </a:t>
            </a:r>
            <a:r>
              <a:rPr lang="en-US" sz="2400" b="1" dirty="0"/>
              <a:t>No.</a:t>
            </a:r>
          </a:p>
          <a:p>
            <a:r>
              <a:rPr lang="en-US" sz="2400" dirty="0"/>
              <a:t>Current law stipulates a benefit formula, to be applied indefinitely</a:t>
            </a:r>
          </a:p>
          <a:p>
            <a:r>
              <a:rPr lang="en-US" sz="2400" dirty="0"/>
              <a:t>Current law specifies income sources, mostly payroll taxes with rates that can only be changed by an act of Congress</a:t>
            </a:r>
          </a:p>
          <a:p>
            <a:r>
              <a:rPr lang="en-US" sz="2400" b="1" dirty="0"/>
              <a:t>Current-law obligations cannot be satisfied with current-law revenues</a:t>
            </a:r>
          </a:p>
          <a:p>
            <a:pPr lvl="1"/>
            <a:r>
              <a:rPr lang="en-US" sz="2000" dirty="0"/>
              <a:t>Unfunded obligation is $11.4 trillion over 75 years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>
                <a:solidFill>
                  <a:schemeClr val="tx1"/>
                </a:solidFill>
              </a:rPr>
              <a:pPr/>
              <a:t>6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058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Trillions and Trillions!? OMG!!!!!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sz="2400" b="1" i="1" dirty="0"/>
              <a:t>Don’t panic.</a:t>
            </a:r>
          </a:p>
          <a:p>
            <a:pPr marL="457200" lvl="1" indent="0">
              <a:buNone/>
            </a:pPr>
            <a:r>
              <a:rPr lang="en-US" sz="2400" dirty="0"/>
              <a:t>--Douglas Adams, </a:t>
            </a:r>
            <a:r>
              <a:rPr lang="en-US" sz="2400" i="1" dirty="0"/>
              <a:t>The Hitchhiker’s Guide to the Galaxy</a:t>
            </a:r>
          </a:p>
          <a:p>
            <a:r>
              <a:rPr lang="en-US" sz="2400" dirty="0"/>
              <a:t>Present values of 75-year cash flow streams can look huge. </a:t>
            </a:r>
          </a:p>
          <a:p>
            <a:pPr lvl="1"/>
            <a:r>
              <a:rPr lang="en-US" sz="2000" dirty="0"/>
              <a:t>PV of taxable payroll over the same period is $455 trillion. </a:t>
            </a:r>
          </a:p>
          <a:p>
            <a:pPr lvl="1"/>
            <a:r>
              <a:rPr lang="en-US" sz="2000" dirty="0"/>
              <a:t>PV of GDP is well </a:t>
            </a:r>
            <a:r>
              <a:rPr lang="en-US" sz="2000" b="1" dirty="0"/>
              <a:t>over $1 </a:t>
            </a:r>
            <a:r>
              <a:rPr lang="en-US" sz="2000" b="1" i="1" dirty="0"/>
              <a:t>quadrillion</a:t>
            </a:r>
            <a:r>
              <a:rPr lang="en-US" sz="2000" dirty="0"/>
              <a:t>.</a:t>
            </a:r>
          </a:p>
          <a:p>
            <a:r>
              <a:rPr lang="en-US" sz="2400" dirty="0"/>
              <a:t>Relative measures are much more informative:</a:t>
            </a:r>
          </a:p>
          <a:p>
            <a:pPr lvl="1"/>
            <a:r>
              <a:rPr lang="en-US" sz="2000" dirty="0"/>
              <a:t>UO is 2.49% of taxable payroll</a:t>
            </a:r>
          </a:p>
          <a:p>
            <a:pPr lvl="1"/>
            <a:r>
              <a:rPr lang="en-US" sz="2000" dirty="0"/>
              <a:t>UO is 0.9% of GDP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>
                <a:solidFill>
                  <a:schemeClr val="tx1"/>
                </a:solidFill>
              </a:rPr>
              <a:pPr/>
              <a:t>7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422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Stylized Fix and a Messy Reality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75-year actuarial deficit could be eliminated by increasing the payroll tax rate from 12.4% to 15.15% or cutting benefits by 17%</a:t>
            </a:r>
          </a:p>
          <a:p>
            <a:r>
              <a:rPr lang="en-US" sz="2400" dirty="0"/>
              <a:t>2016 Trustees Report uses these numbers to illustrate the magnitude of the change required, but it is not a proposed policy change</a:t>
            </a:r>
          </a:p>
          <a:p>
            <a:pPr lvl="1"/>
            <a:r>
              <a:rPr lang="en-US" sz="2000" dirty="0"/>
              <a:t>The Trustees Report does not recommend policy</a:t>
            </a:r>
          </a:p>
          <a:p>
            <a:pPr lvl="1"/>
            <a:r>
              <a:rPr lang="en-US" sz="2000" dirty="0"/>
              <a:t>Such a change would cause hardship to current beneficiaries</a:t>
            </a:r>
          </a:p>
          <a:p>
            <a:pPr lvl="1"/>
            <a:r>
              <a:rPr lang="en-US" sz="2000" dirty="0"/>
              <a:t>A flat change does not address the pattern of annual balances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>
                <a:solidFill>
                  <a:schemeClr val="tx1"/>
                </a:solidFill>
              </a:rPr>
              <a:pPr/>
              <a:t>8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4819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OASDI Annual Balances</a:t>
            </a:r>
            <a:br>
              <a:rPr lang="en-US" dirty="0"/>
            </a:br>
            <a:r>
              <a:rPr lang="en-US" sz="3200" dirty="0"/>
              <a:t>(Intermediate Projections)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2241550"/>
            <a:ext cx="4114800" cy="29718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>
                <a:solidFill>
                  <a:schemeClr val="tx1"/>
                </a:solidFill>
              </a:rPr>
              <a:pPr/>
              <a:t>9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9210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976</TotalTime>
  <Words>1222</Words>
  <Application>Microsoft Office PowerPoint</Application>
  <PresentationFormat>On-screen Show (4:3)</PresentationFormat>
  <Paragraphs>138</Paragraphs>
  <Slides>24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Office Theme</vt:lpstr>
      <vt:lpstr>Sustainability of Public Finance in the United States  Sven H. Sinclair, FSA, MAAA, PhD  MAAC Fall Meeting November 10, 2016</vt:lpstr>
      <vt:lpstr>Presentation Disclaimer </vt:lpstr>
      <vt:lpstr>What do we mean by “sustainable”? Example: Social Security</vt:lpstr>
      <vt:lpstr>Is Social Security “Going Broke”? Be More Precise, Please! </vt:lpstr>
      <vt:lpstr>Does Social Security Imbalance Lead to an “Exploding Debt”?</vt:lpstr>
      <vt:lpstr>So, All Is Good, Right?</vt:lpstr>
      <vt:lpstr>Trillions and Trillions!? OMG!!!!!</vt:lpstr>
      <vt:lpstr>A Stylized Fix and a Messy Reality</vt:lpstr>
      <vt:lpstr>OASDI Annual Balances (Intermediate Projections)</vt:lpstr>
      <vt:lpstr>Sustainable Solvency</vt:lpstr>
      <vt:lpstr>Present Values Are Great, But…</vt:lpstr>
      <vt:lpstr>What Is Driving Federal Expenditures?</vt:lpstr>
      <vt:lpstr>OASDI Beneficiaries per 100 Covered Workers</vt:lpstr>
      <vt:lpstr>The Whole World Is Aging We Are Staying Relatively Young</vt:lpstr>
      <vt:lpstr>Medicare: More Complicated</vt:lpstr>
      <vt:lpstr>PowerPoint Presentation</vt:lpstr>
      <vt:lpstr>Aging Population Requires Higher Spending on Social Insurance</vt:lpstr>
      <vt:lpstr>Other Federal Programs</vt:lpstr>
      <vt:lpstr>Federal Revenues</vt:lpstr>
      <vt:lpstr>We Have a Relatively Small Government Now</vt:lpstr>
      <vt:lpstr>What Do Budget Deficits Do?</vt:lpstr>
      <vt:lpstr>Long-Run Effects of Budget Deficits</vt:lpstr>
      <vt:lpstr>US Deficit and Debt Numbers</vt:lpstr>
      <vt:lpstr>Final Remarks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Sven Sinclair</dc:creator>
  <cp:lastModifiedBy>CHRISTIAN WOLFE</cp:lastModifiedBy>
  <cp:revision>53</cp:revision>
  <cp:lastPrinted>2015-07-27T19:55:15Z</cp:lastPrinted>
  <dcterms:created xsi:type="dcterms:W3CDTF">2015-12-03T16:09:35Z</dcterms:created>
  <dcterms:modified xsi:type="dcterms:W3CDTF">2016-11-10T13:38:20Z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-615114015</vt:i4>
  </property>
  <property fmtid="{D5CDD505-2E9C-101B-9397-08002B2CF9AE}" pid="3" name="_NewReviewCycle">
    <vt:lpwstr/>
  </property>
  <property fmtid="{D5CDD505-2E9C-101B-9397-08002B2CF9AE}" pid="4" name="_EmailSubject">
    <vt:lpwstr>Fall 2016 Slides</vt:lpwstr>
  </property>
  <property fmtid="{D5CDD505-2E9C-101B-9397-08002B2CF9AE}" pid="5" name="_AuthorEmail">
    <vt:lpwstr>Christian.Wolfe@cms.hhs.gov</vt:lpwstr>
  </property>
  <property fmtid="{D5CDD505-2E9C-101B-9397-08002B2CF9AE}" pid="6" name="_AuthorEmailDisplayName">
    <vt:lpwstr>Wolfe, Christian J. (CMS/OACT)</vt:lpwstr>
  </property>
  <property fmtid="{D5CDD505-2E9C-101B-9397-08002B2CF9AE}" pid="7" name="_PreviousAdHocReviewCycleID">
    <vt:i4>-330633635</vt:i4>
  </property>
</Properties>
</file>