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967" r:id="rId2"/>
    <p:sldId id="1008" r:id="rId3"/>
    <p:sldId id="1016" r:id="rId4"/>
    <p:sldId id="1056" r:id="rId5"/>
    <p:sldId id="1015" r:id="rId6"/>
    <p:sldId id="1047" r:id="rId7"/>
    <p:sldId id="1038" r:id="rId8"/>
    <p:sldId id="1040" r:id="rId9"/>
    <p:sldId id="1046" r:id="rId10"/>
    <p:sldId id="1055" r:id="rId11"/>
    <p:sldId id="1064" r:id="rId12"/>
    <p:sldId id="1071" r:id="rId13"/>
    <p:sldId id="1051" r:id="rId14"/>
    <p:sldId id="1075" r:id="rId15"/>
    <p:sldId id="1074" r:id="rId16"/>
    <p:sldId id="1067" r:id="rId17"/>
    <p:sldId id="1077" r:id="rId18"/>
    <p:sldId id="1018" r:id="rId19"/>
    <p:sldId id="1060" r:id="rId20"/>
    <p:sldId id="1059" r:id="rId21"/>
    <p:sldId id="1079" r:id="rId22"/>
    <p:sldId id="1080" r:id="rId23"/>
    <p:sldId id="1078" r:id="rId24"/>
  </p:sldIdLst>
  <p:sldSz cx="9144000" cy="6858000" type="screen4x3"/>
  <p:notesSz cx="7077075" cy="9385300"/>
  <p:defaultTextStyle>
    <a:defPPr>
      <a:defRPr lang="en-US"/>
    </a:defPPr>
    <a:lvl1pPr algn="l" rtl="0" eaLnBrk="0" fontAlgn="base" hangingPunct="0">
      <a:spcBef>
        <a:spcPct val="0"/>
      </a:spcBef>
      <a:spcAft>
        <a:spcPct val="0"/>
      </a:spcAft>
      <a:defRPr sz="16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6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6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6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600" b="1" kern="1200">
        <a:solidFill>
          <a:schemeClr val="tx1"/>
        </a:solidFill>
        <a:latin typeface="Times New Roman" pitchFamily="18" charset="0"/>
        <a:ea typeface="+mn-ea"/>
        <a:cs typeface="+mn-cs"/>
      </a:defRPr>
    </a:lvl5pPr>
    <a:lvl6pPr marL="2286000" algn="l" defTabSz="914400" rtl="0" eaLnBrk="1" latinLnBrk="0" hangingPunct="1">
      <a:defRPr sz="1600" b="1" kern="1200">
        <a:solidFill>
          <a:schemeClr val="tx1"/>
        </a:solidFill>
        <a:latin typeface="Times New Roman" pitchFamily="18" charset="0"/>
        <a:ea typeface="+mn-ea"/>
        <a:cs typeface="+mn-cs"/>
      </a:defRPr>
    </a:lvl6pPr>
    <a:lvl7pPr marL="2743200" algn="l" defTabSz="914400" rtl="0" eaLnBrk="1" latinLnBrk="0" hangingPunct="1">
      <a:defRPr sz="1600" b="1" kern="1200">
        <a:solidFill>
          <a:schemeClr val="tx1"/>
        </a:solidFill>
        <a:latin typeface="Times New Roman" pitchFamily="18" charset="0"/>
        <a:ea typeface="+mn-ea"/>
        <a:cs typeface="+mn-cs"/>
      </a:defRPr>
    </a:lvl7pPr>
    <a:lvl8pPr marL="3200400" algn="l" defTabSz="914400" rtl="0" eaLnBrk="1" latinLnBrk="0" hangingPunct="1">
      <a:defRPr sz="1600" b="1" kern="1200">
        <a:solidFill>
          <a:schemeClr val="tx1"/>
        </a:solidFill>
        <a:latin typeface="Times New Roman" pitchFamily="18" charset="0"/>
        <a:ea typeface="+mn-ea"/>
        <a:cs typeface="+mn-cs"/>
      </a:defRPr>
    </a:lvl8pPr>
    <a:lvl9pPr marL="3657600" algn="l" defTabSz="914400" rtl="0" eaLnBrk="1" latinLnBrk="0" hangingPunct="1">
      <a:defRPr sz="16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56">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CCFFFF"/>
    <a:srgbClr val="66FFFF"/>
    <a:srgbClr val="00CCFF"/>
    <a:srgbClr val="33CCFF"/>
    <a:srgbClr val="66CCFF"/>
    <a:srgbClr val="FFFF00"/>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05" autoAdjust="0"/>
    <p:restoredTop sz="86410" autoAdjust="0"/>
  </p:normalViewPr>
  <p:slideViewPr>
    <p:cSldViewPr>
      <p:cViewPr>
        <p:scale>
          <a:sx n="50" d="100"/>
          <a:sy n="50" d="100"/>
        </p:scale>
        <p:origin x="-940" y="-184"/>
      </p:cViewPr>
      <p:guideLst>
        <p:guide orient="horz" pos="2160"/>
        <p:guide pos="2880"/>
      </p:guideLst>
    </p:cSldViewPr>
  </p:slideViewPr>
  <p:outlineViewPr>
    <p:cViewPr varScale="1">
      <p:scale>
        <a:sx n="33" d="100"/>
        <a:sy n="33" d="100"/>
      </p:scale>
      <p:origin x="0" y="1924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3" d="100"/>
          <a:sy n="53" d="100"/>
        </p:scale>
        <p:origin x="2808" y="36"/>
      </p:cViewPr>
      <p:guideLst>
        <p:guide orient="horz" pos="2956"/>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4066" name="Rectangle 2"/>
          <p:cNvSpPr>
            <a:spLocks noGrp="1" noChangeArrowheads="1"/>
          </p:cNvSpPr>
          <p:nvPr>
            <p:ph type="hdr" sz="quarter"/>
          </p:nvPr>
        </p:nvSpPr>
        <p:spPr bwMode="auto">
          <a:xfrm>
            <a:off x="0" y="0"/>
            <a:ext cx="306705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64" tIns="47032" rIns="94064" bIns="47032" numCol="1" anchor="t" anchorCtr="0" compatLnSpc="1">
            <a:prstTxWarp prst="textNoShape">
              <a:avLst/>
            </a:prstTxWarp>
          </a:bodyPr>
          <a:lstStyle>
            <a:lvl1pPr defTabSz="941388" eaLnBrk="1" hangingPunct="1">
              <a:defRPr sz="1200" b="0"/>
            </a:lvl1pPr>
          </a:lstStyle>
          <a:p>
            <a:pPr>
              <a:defRPr/>
            </a:pPr>
            <a:endParaRPr lang="en-US" dirty="0"/>
          </a:p>
        </p:txBody>
      </p:sp>
      <p:sp>
        <p:nvSpPr>
          <p:cNvPr id="344067" name="Rectangle 3"/>
          <p:cNvSpPr>
            <a:spLocks noGrp="1" noChangeArrowheads="1"/>
          </p:cNvSpPr>
          <p:nvPr>
            <p:ph type="dt" sz="quarter" idx="1"/>
          </p:nvPr>
        </p:nvSpPr>
        <p:spPr bwMode="auto">
          <a:xfrm>
            <a:off x="4008438" y="0"/>
            <a:ext cx="306705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64" tIns="47032" rIns="94064" bIns="47032" numCol="1" anchor="t" anchorCtr="0" compatLnSpc="1">
            <a:prstTxWarp prst="textNoShape">
              <a:avLst/>
            </a:prstTxWarp>
          </a:bodyPr>
          <a:lstStyle>
            <a:lvl1pPr algn="r" defTabSz="941388" eaLnBrk="1" hangingPunct="1">
              <a:defRPr sz="1200" b="0"/>
            </a:lvl1pPr>
          </a:lstStyle>
          <a:p>
            <a:pPr>
              <a:defRPr/>
            </a:pPr>
            <a:endParaRPr lang="en-US" dirty="0"/>
          </a:p>
        </p:txBody>
      </p:sp>
      <p:sp>
        <p:nvSpPr>
          <p:cNvPr id="344068" name="Rectangle 4"/>
          <p:cNvSpPr>
            <a:spLocks noGrp="1" noChangeArrowheads="1"/>
          </p:cNvSpPr>
          <p:nvPr>
            <p:ph type="ftr" sz="quarter" idx="2"/>
          </p:nvPr>
        </p:nvSpPr>
        <p:spPr bwMode="auto">
          <a:xfrm>
            <a:off x="0" y="8913813"/>
            <a:ext cx="306705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64" tIns="47032" rIns="94064" bIns="47032" numCol="1" anchor="b" anchorCtr="0" compatLnSpc="1">
            <a:prstTxWarp prst="textNoShape">
              <a:avLst/>
            </a:prstTxWarp>
          </a:bodyPr>
          <a:lstStyle>
            <a:lvl1pPr defTabSz="941388" eaLnBrk="1" hangingPunct="1">
              <a:defRPr sz="1200" b="0"/>
            </a:lvl1pPr>
          </a:lstStyle>
          <a:p>
            <a:pPr>
              <a:defRPr/>
            </a:pPr>
            <a:endParaRPr lang="en-US" dirty="0"/>
          </a:p>
        </p:txBody>
      </p:sp>
      <p:sp>
        <p:nvSpPr>
          <p:cNvPr id="344069" name="Rectangle 5"/>
          <p:cNvSpPr>
            <a:spLocks noGrp="1" noChangeArrowheads="1"/>
          </p:cNvSpPr>
          <p:nvPr>
            <p:ph type="sldNum" sz="quarter" idx="3"/>
          </p:nvPr>
        </p:nvSpPr>
        <p:spPr bwMode="auto">
          <a:xfrm>
            <a:off x="4008438" y="8913813"/>
            <a:ext cx="306705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64" tIns="47032" rIns="94064" bIns="47032" numCol="1" anchor="b" anchorCtr="0" compatLnSpc="1">
            <a:prstTxWarp prst="textNoShape">
              <a:avLst/>
            </a:prstTxWarp>
          </a:bodyPr>
          <a:lstStyle>
            <a:lvl1pPr algn="r" defTabSz="941388" eaLnBrk="1" hangingPunct="1">
              <a:defRPr sz="1200" b="0" smtClean="0"/>
            </a:lvl1pPr>
          </a:lstStyle>
          <a:p>
            <a:pPr>
              <a:defRPr/>
            </a:pPr>
            <a:fld id="{7B51676B-0E7C-4231-B1CC-6695DCF4A54C}" type="slidenum">
              <a:rPr lang="en-US" altLang="en-US"/>
              <a:pPr>
                <a:defRPr/>
              </a:pPr>
              <a:t>‹#›</a:t>
            </a:fld>
            <a:endParaRPr lang="en-US" altLang="en-US" dirty="0"/>
          </a:p>
        </p:txBody>
      </p:sp>
    </p:spTree>
    <p:extLst>
      <p:ext uri="{BB962C8B-B14F-4D97-AF65-F5344CB8AC3E}">
        <p14:creationId xmlns:p14="http://schemas.microsoft.com/office/powerpoint/2010/main" val="485090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6418" name="Rectangle 2"/>
          <p:cNvSpPr>
            <a:spLocks noGrp="1" noChangeArrowheads="1"/>
          </p:cNvSpPr>
          <p:nvPr>
            <p:ph type="hdr" sz="quarter"/>
          </p:nvPr>
        </p:nvSpPr>
        <p:spPr bwMode="auto">
          <a:xfrm>
            <a:off x="0" y="0"/>
            <a:ext cx="306705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64" tIns="47032" rIns="94064" bIns="47032" numCol="1" anchor="t" anchorCtr="0" compatLnSpc="1">
            <a:prstTxWarp prst="textNoShape">
              <a:avLst/>
            </a:prstTxWarp>
          </a:bodyPr>
          <a:lstStyle>
            <a:lvl1pPr defTabSz="941388" eaLnBrk="1" hangingPunct="1">
              <a:defRPr sz="1200" b="0"/>
            </a:lvl1pPr>
          </a:lstStyle>
          <a:p>
            <a:pPr>
              <a:defRPr/>
            </a:pPr>
            <a:endParaRPr lang="en-US" dirty="0"/>
          </a:p>
        </p:txBody>
      </p:sp>
      <p:sp>
        <p:nvSpPr>
          <p:cNvPr id="316419" name="Rectangle 3"/>
          <p:cNvSpPr>
            <a:spLocks noGrp="1" noChangeArrowheads="1"/>
          </p:cNvSpPr>
          <p:nvPr>
            <p:ph type="dt" idx="1"/>
          </p:nvPr>
        </p:nvSpPr>
        <p:spPr bwMode="auto">
          <a:xfrm>
            <a:off x="4008438" y="0"/>
            <a:ext cx="306705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64" tIns="47032" rIns="94064" bIns="47032" numCol="1" anchor="t" anchorCtr="0" compatLnSpc="1">
            <a:prstTxWarp prst="textNoShape">
              <a:avLst/>
            </a:prstTxWarp>
          </a:bodyPr>
          <a:lstStyle>
            <a:lvl1pPr algn="r" defTabSz="941388" eaLnBrk="1" hangingPunct="1">
              <a:defRPr sz="1200" b="0"/>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208088" y="730250"/>
            <a:ext cx="5073650" cy="41148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6421" name="Rectangle 5"/>
          <p:cNvSpPr>
            <a:spLocks noGrp="1" noChangeArrowheads="1"/>
          </p:cNvSpPr>
          <p:nvPr>
            <p:ph type="body" sz="quarter" idx="3"/>
          </p:nvPr>
        </p:nvSpPr>
        <p:spPr bwMode="auto">
          <a:xfrm>
            <a:off x="1100138" y="5302250"/>
            <a:ext cx="5268912"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64" tIns="47032" rIns="94064" bIns="47032"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16422" name="Rectangle 6"/>
          <p:cNvSpPr>
            <a:spLocks noGrp="1" noChangeArrowheads="1"/>
          </p:cNvSpPr>
          <p:nvPr>
            <p:ph type="ftr" sz="quarter" idx="4"/>
          </p:nvPr>
        </p:nvSpPr>
        <p:spPr bwMode="auto">
          <a:xfrm>
            <a:off x="0" y="8913813"/>
            <a:ext cx="306705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64" tIns="47032" rIns="94064" bIns="47032" numCol="1" anchor="b" anchorCtr="0" compatLnSpc="1">
            <a:prstTxWarp prst="textNoShape">
              <a:avLst/>
            </a:prstTxWarp>
          </a:bodyPr>
          <a:lstStyle>
            <a:lvl1pPr defTabSz="941388" eaLnBrk="1" hangingPunct="1">
              <a:defRPr sz="1200" b="0"/>
            </a:lvl1pPr>
          </a:lstStyle>
          <a:p>
            <a:pPr>
              <a:defRPr/>
            </a:pPr>
            <a:endParaRPr lang="en-US" dirty="0"/>
          </a:p>
        </p:txBody>
      </p:sp>
      <p:sp>
        <p:nvSpPr>
          <p:cNvPr id="316423" name="Rectangle 7"/>
          <p:cNvSpPr>
            <a:spLocks noGrp="1" noChangeArrowheads="1"/>
          </p:cNvSpPr>
          <p:nvPr>
            <p:ph type="sldNum" sz="quarter" idx="5"/>
          </p:nvPr>
        </p:nvSpPr>
        <p:spPr bwMode="auto">
          <a:xfrm>
            <a:off x="4008438" y="8913813"/>
            <a:ext cx="306705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64" tIns="47032" rIns="94064" bIns="47032" numCol="1" anchor="b" anchorCtr="0" compatLnSpc="1">
            <a:prstTxWarp prst="textNoShape">
              <a:avLst/>
            </a:prstTxWarp>
          </a:bodyPr>
          <a:lstStyle>
            <a:lvl1pPr algn="r" defTabSz="941388" eaLnBrk="1" hangingPunct="1">
              <a:defRPr sz="1200" b="0" smtClean="0"/>
            </a:lvl1pPr>
          </a:lstStyle>
          <a:p>
            <a:pPr>
              <a:defRPr/>
            </a:pPr>
            <a:fld id="{8A4FDE58-8EB8-4D1B-9C9F-14D316CA3BB8}" type="slidenum">
              <a:rPr lang="en-US" altLang="en-US"/>
              <a:pPr>
                <a:defRPr/>
              </a:pPr>
              <a:t>‹#›</a:t>
            </a:fld>
            <a:endParaRPr lang="en-US" altLang="en-US" dirty="0"/>
          </a:p>
        </p:txBody>
      </p:sp>
    </p:spTree>
    <p:extLst>
      <p:ext uri="{BB962C8B-B14F-4D97-AF65-F5344CB8AC3E}">
        <p14:creationId xmlns:p14="http://schemas.microsoft.com/office/powerpoint/2010/main" val="27442079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3000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3000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3000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3000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1713" y="730250"/>
            <a:ext cx="5486400" cy="4114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4FDE58-8EB8-4D1B-9C9F-14D316CA3BB8}" type="slidenum">
              <a:rPr lang="en-US" altLang="en-US" smtClean="0"/>
              <a:pPr>
                <a:defRPr/>
              </a:pPr>
              <a:t>6</a:t>
            </a:fld>
            <a:endParaRPr lang="en-US" altLang="en-US" dirty="0"/>
          </a:p>
        </p:txBody>
      </p:sp>
    </p:spTree>
    <p:extLst>
      <p:ext uri="{BB962C8B-B14F-4D97-AF65-F5344CB8AC3E}">
        <p14:creationId xmlns:p14="http://schemas.microsoft.com/office/powerpoint/2010/main" val="2133548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1713" y="730250"/>
            <a:ext cx="5486400" cy="4114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4FDE58-8EB8-4D1B-9C9F-14D316CA3BB8}" type="slidenum">
              <a:rPr lang="en-US" altLang="en-US" smtClean="0"/>
              <a:pPr>
                <a:defRPr/>
              </a:pPr>
              <a:t>7</a:t>
            </a:fld>
            <a:endParaRPr lang="en-US" altLang="en-US" dirty="0"/>
          </a:p>
        </p:txBody>
      </p:sp>
    </p:spTree>
    <p:extLst>
      <p:ext uri="{BB962C8B-B14F-4D97-AF65-F5344CB8AC3E}">
        <p14:creationId xmlns:p14="http://schemas.microsoft.com/office/powerpoint/2010/main" val="350657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1713" y="730250"/>
            <a:ext cx="5486400" cy="4114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4FDE58-8EB8-4D1B-9C9F-14D316CA3BB8}" type="slidenum">
              <a:rPr lang="en-US" altLang="en-US" smtClean="0"/>
              <a:pPr>
                <a:defRPr/>
              </a:pPr>
              <a:t>8</a:t>
            </a:fld>
            <a:endParaRPr lang="en-US" altLang="en-US" dirty="0"/>
          </a:p>
        </p:txBody>
      </p:sp>
    </p:spTree>
    <p:extLst>
      <p:ext uri="{BB962C8B-B14F-4D97-AF65-F5344CB8AC3E}">
        <p14:creationId xmlns:p14="http://schemas.microsoft.com/office/powerpoint/2010/main" val="1095478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1713" y="730250"/>
            <a:ext cx="5486400" cy="4114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4FDE58-8EB8-4D1B-9C9F-14D316CA3BB8}" type="slidenum">
              <a:rPr lang="en-US" altLang="en-US" smtClean="0"/>
              <a:pPr>
                <a:defRPr/>
              </a:pPr>
              <a:t>9</a:t>
            </a:fld>
            <a:endParaRPr lang="en-US" altLang="en-US" dirty="0"/>
          </a:p>
        </p:txBody>
      </p:sp>
    </p:spTree>
    <p:extLst>
      <p:ext uri="{BB962C8B-B14F-4D97-AF65-F5344CB8AC3E}">
        <p14:creationId xmlns:p14="http://schemas.microsoft.com/office/powerpoint/2010/main" val="1248905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85800" y="6248400"/>
            <a:ext cx="1676400" cy="457200"/>
          </a:xfrm>
          <a:ln/>
        </p:spPr>
        <p:txBody>
          <a:bodyPr/>
          <a:lstStyle>
            <a:lvl1pPr>
              <a:defRPr/>
            </a:lvl1pPr>
          </a:lstStyle>
          <a:p>
            <a:pPr>
              <a:defRPr/>
            </a:pPr>
            <a:r>
              <a:rPr lang="en-US" altLang="en-US" dirty="0" smtClean="0"/>
              <a:t>11/6/2018</a:t>
            </a:r>
            <a:endParaRPr lang="en-US" altLang="en-US" dirty="0"/>
          </a:p>
        </p:txBody>
      </p:sp>
      <p:sp>
        <p:nvSpPr>
          <p:cNvPr id="5" name="Rectangle 5"/>
          <p:cNvSpPr>
            <a:spLocks noGrp="1" noChangeArrowheads="1"/>
          </p:cNvSpPr>
          <p:nvPr>
            <p:ph type="ftr" sz="quarter" idx="11"/>
          </p:nvPr>
        </p:nvSpPr>
        <p:spPr>
          <a:xfrm>
            <a:off x="2362200" y="6248400"/>
            <a:ext cx="4419600" cy="457200"/>
          </a:xfrm>
          <a:ln/>
        </p:spPr>
        <p:txBody>
          <a:bodyPr/>
          <a:lstStyle>
            <a:lvl1pPr>
              <a:defRPr/>
            </a:lvl1pPr>
          </a:lstStyle>
          <a:p>
            <a:pPr>
              <a:defRPr/>
            </a:pPr>
            <a:r>
              <a:rPr lang="en-US" altLang="en-US" dirty="0" smtClean="0"/>
              <a:t>MAAC Network Opportunities – Vigen</a:t>
            </a:r>
            <a:endParaRPr lang="en-US" altLang="en-US" dirty="0"/>
          </a:p>
        </p:txBody>
      </p:sp>
      <p:sp>
        <p:nvSpPr>
          <p:cNvPr id="6" name="Rectangle 6"/>
          <p:cNvSpPr>
            <a:spLocks noGrp="1" noChangeArrowheads="1"/>
          </p:cNvSpPr>
          <p:nvPr>
            <p:ph type="sldNum" sz="quarter" idx="12"/>
          </p:nvPr>
        </p:nvSpPr>
        <p:spPr>
          <a:xfrm>
            <a:off x="7010400" y="6248400"/>
            <a:ext cx="1447800" cy="457200"/>
          </a:xfrm>
          <a:ln/>
        </p:spPr>
        <p:txBody>
          <a:bodyPr/>
          <a:lstStyle>
            <a:lvl1pPr>
              <a:defRPr/>
            </a:lvl1pPr>
          </a:lstStyle>
          <a:p>
            <a:pPr>
              <a:defRPr/>
            </a:pPr>
            <a:fld id="{F4AE3412-69E2-4A92-BDA9-ED36A8CEF476}" type="slidenum">
              <a:rPr lang="en-US" altLang="en-US"/>
              <a:pPr>
                <a:defRPr/>
              </a:pPr>
              <a:t>‹#›</a:t>
            </a:fld>
            <a:endParaRPr lang="en-US" altLang="en-US" dirty="0"/>
          </a:p>
        </p:txBody>
      </p:sp>
    </p:spTree>
    <p:extLst>
      <p:ext uri="{BB962C8B-B14F-4D97-AF65-F5344CB8AC3E}">
        <p14:creationId xmlns:p14="http://schemas.microsoft.com/office/powerpoint/2010/main" val="3337550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11/6/2018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MAAC - Network Performance - Vigen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6D67B2C-1882-408D-BDB7-42CF53F289CA}" type="slidenum">
              <a:rPr lang="en-US" altLang="en-US"/>
              <a:pPr>
                <a:defRPr/>
              </a:pPr>
              <a:t>‹#›</a:t>
            </a:fld>
            <a:endParaRPr lang="en-US" altLang="en-US" dirty="0"/>
          </a:p>
        </p:txBody>
      </p:sp>
    </p:spTree>
    <p:extLst>
      <p:ext uri="{BB962C8B-B14F-4D97-AF65-F5344CB8AC3E}">
        <p14:creationId xmlns:p14="http://schemas.microsoft.com/office/powerpoint/2010/main" val="817424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11/6/2018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MAAC - Network Performance - Vigen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ECFE7BF-E207-4AC6-A322-4195121AF8AE}" type="slidenum">
              <a:rPr lang="en-US" altLang="en-US"/>
              <a:pPr>
                <a:defRPr/>
              </a:pPr>
              <a:t>‹#›</a:t>
            </a:fld>
            <a:endParaRPr lang="en-US" altLang="en-US" dirty="0"/>
          </a:p>
        </p:txBody>
      </p:sp>
    </p:spTree>
    <p:extLst>
      <p:ext uri="{BB962C8B-B14F-4D97-AF65-F5344CB8AC3E}">
        <p14:creationId xmlns:p14="http://schemas.microsoft.com/office/powerpoint/2010/main" val="2388155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43650" y="0"/>
            <a:ext cx="21145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1912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11/6/2018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MAAC - Network Performance - Vigen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8DDBD7A-9376-4B79-9401-BE92CBAE6B6B}" type="slidenum">
              <a:rPr lang="en-US" altLang="en-US"/>
              <a:pPr>
                <a:defRPr/>
              </a:pPr>
              <a:t>‹#›</a:t>
            </a:fld>
            <a:endParaRPr lang="en-US" altLang="en-US" dirty="0"/>
          </a:p>
        </p:txBody>
      </p:sp>
    </p:spTree>
    <p:extLst>
      <p:ext uri="{BB962C8B-B14F-4D97-AF65-F5344CB8AC3E}">
        <p14:creationId xmlns:p14="http://schemas.microsoft.com/office/powerpoint/2010/main" val="2767438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24000"/>
            <a:ext cx="7772400" cy="45720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11/6/2018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MAAC - Network Performance - Vigen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97DF0BF-C848-4082-85F4-144681274C54}" type="slidenum">
              <a:rPr lang="en-US" altLang="en-US"/>
              <a:pPr>
                <a:defRPr/>
              </a:pPr>
              <a:t>‹#›</a:t>
            </a:fld>
            <a:endParaRPr lang="en-US" altLang="en-US" dirty="0"/>
          </a:p>
        </p:txBody>
      </p:sp>
    </p:spTree>
    <p:extLst>
      <p:ext uri="{BB962C8B-B14F-4D97-AF65-F5344CB8AC3E}">
        <p14:creationId xmlns:p14="http://schemas.microsoft.com/office/powerpoint/2010/main" val="6869981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838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524000"/>
            <a:ext cx="38100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86200"/>
            <a:ext cx="38100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dirty="0" smtClean="0"/>
              <a:t>11/6/2018</a:t>
            </a:r>
            <a:endParaRPr lang="en-US" altLang="en-US" dirty="0"/>
          </a:p>
        </p:txBody>
      </p:sp>
      <p:sp>
        <p:nvSpPr>
          <p:cNvPr id="7" name="Rectangle 5"/>
          <p:cNvSpPr>
            <a:spLocks noGrp="1" noChangeArrowheads="1"/>
          </p:cNvSpPr>
          <p:nvPr>
            <p:ph type="ftr" sz="quarter" idx="11"/>
          </p:nvPr>
        </p:nvSpPr>
        <p:spPr>
          <a:ln/>
        </p:spPr>
        <p:txBody>
          <a:bodyPr/>
          <a:lstStyle>
            <a:lvl1pPr>
              <a:defRPr/>
            </a:lvl1pPr>
          </a:lstStyle>
          <a:p>
            <a:pPr>
              <a:defRPr/>
            </a:pPr>
            <a:r>
              <a:rPr lang="en-US" altLang="en-US" dirty="0" smtClean="0"/>
              <a:t>MAAC - Network Performance - Vigen</a:t>
            </a:r>
            <a:endParaRPr lang="en-US" alt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FDB313BF-F605-4488-AE62-F797B84EE7DD}" type="slidenum">
              <a:rPr lang="en-US" altLang="en-US"/>
              <a:pPr>
                <a:defRPr/>
              </a:pPr>
              <a:t>‹#›</a:t>
            </a:fld>
            <a:endParaRPr lang="en-US" altLang="en-US" dirty="0"/>
          </a:p>
        </p:txBody>
      </p:sp>
    </p:spTree>
    <p:extLst>
      <p:ext uri="{BB962C8B-B14F-4D97-AF65-F5344CB8AC3E}">
        <p14:creationId xmlns:p14="http://schemas.microsoft.com/office/powerpoint/2010/main" val="2549986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en-US" dirty="0" smtClean="0"/>
              <a:t>11/6/2018</a:t>
            </a:r>
            <a:endParaRPr lang="en-US" altLang="en-US" dirty="0"/>
          </a:p>
        </p:txBody>
      </p:sp>
      <p:sp>
        <p:nvSpPr>
          <p:cNvPr id="4" name="Footer Placeholder 3"/>
          <p:cNvSpPr>
            <a:spLocks noGrp="1"/>
          </p:cNvSpPr>
          <p:nvPr>
            <p:ph type="ftr" sz="quarter" idx="11"/>
          </p:nvPr>
        </p:nvSpPr>
        <p:spPr/>
        <p:txBody>
          <a:bodyPr/>
          <a:lstStyle/>
          <a:p>
            <a:pPr>
              <a:defRPr/>
            </a:pPr>
            <a:r>
              <a:rPr lang="en-US" altLang="en-US" dirty="0" smtClean="0"/>
              <a:t>MAAC - Network Performance - Vigen</a:t>
            </a:r>
            <a:endParaRPr lang="en-US" altLang="en-US" dirty="0"/>
          </a:p>
        </p:txBody>
      </p:sp>
      <p:sp>
        <p:nvSpPr>
          <p:cNvPr id="5" name="Slide Number Placeholder 4"/>
          <p:cNvSpPr>
            <a:spLocks noGrp="1"/>
          </p:cNvSpPr>
          <p:nvPr>
            <p:ph type="sldNum" sz="quarter" idx="12"/>
          </p:nvPr>
        </p:nvSpPr>
        <p:spPr/>
        <p:txBody>
          <a:bodyPr/>
          <a:lstStyle/>
          <a:p>
            <a:pPr>
              <a:defRPr/>
            </a:pPr>
            <a:fld id="{0320F3EC-E67E-4FA5-B04A-814B855933A4}" type="slidenum">
              <a:rPr lang="en-US" altLang="en-US" smtClean="0"/>
              <a:pPr>
                <a:defRPr/>
              </a:pPr>
              <a:t>‹#›</a:t>
            </a:fld>
            <a:endParaRPr lang="en-US" altLang="en-US" dirty="0"/>
          </a:p>
        </p:txBody>
      </p:sp>
    </p:spTree>
    <p:extLst>
      <p:ext uri="{BB962C8B-B14F-4D97-AF65-F5344CB8AC3E}">
        <p14:creationId xmlns:p14="http://schemas.microsoft.com/office/powerpoint/2010/main" val="2982185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219200"/>
            <a:ext cx="7772400" cy="4876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11/6/2018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MAAC Network Opportunities – Vigen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EDD0CCB-BDCD-470C-B88A-B2F3DEBA390B}" type="slidenum">
              <a:rPr lang="en-US" altLang="en-US"/>
              <a:pPr>
                <a:defRPr/>
              </a:pPr>
              <a:t>‹#›</a:t>
            </a:fld>
            <a:endParaRPr lang="en-US" altLang="en-US" dirty="0"/>
          </a:p>
        </p:txBody>
      </p:sp>
    </p:spTree>
    <p:extLst>
      <p:ext uri="{BB962C8B-B14F-4D97-AF65-F5344CB8AC3E}">
        <p14:creationId xmlns:p14="http://schemas.microsoft.com/office/powerpoint/2010/main" val="1075728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11/6/2018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MAAC Network Opportunities – Vigen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9024BFF-7E3D-476A-9099-5C8D4A387649}" type="slidenum">
              <a:rPr lang="en-US" altLang="en-US"/>
              <a:pPr>
                <a:defRPr/>
              </a:pPr>
              <a:t>‹#›</a:t>
            </a:fld>
            <a:endParaRPr lang="en-US" altLang="en-US" dirty="0"/>
          </a:p>
        </p:txBody>
      </p:sp>
    </p:spTree>
    <p:extLst>
      <p:ext uri="{BB962C8B-B14F-4D97-AF65-F5344CB8AC3E}">
        <p14:creationId xmlns:p14="http://schemas.microsoft.com/office/powerpoint/2010/main" val="195901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7"/>
          <p:cNvSpPr>
            <a:spLocks noGrp="1"/>
          </p:cNvSpPr>
          <p:nvPr>
            <p:ph type="dt" sz="half" idx="10"/>
          </p:nvPr>
        </p:nvSpPr>
        <p:spPr/>
        <p:txBody>
          <a:bodyPr/>
          <a:lstStyle/>
          <a:p>
            <a:pPr>
              <a:defRPr/>
            </a:pPr>
            <a:r>
              <a:rPr lang="en-US" altLang="en-US" dirty="0" smtClean="0"/>
              <a:t>11/6/2018</a:t>
            </a:r>
            <a:endParaRPr lang="en-US" altLang="en-US" dirty="0"/>
          </a:p>
        </p:txBody>
      </p:sp>
      <p:sp>
        <p:nvSpPr>
          <p:cNvPr id="9" name="Footer Placeholder 8"/>
          <p:cNvSpPr>
            <a:spLocks noGrp="1"/>
          </p:cNvSpPr>
          <p:nvPr>
            <p:ph type="ftr" sz="quarter" idx="11"/>
          </p:nvPr>
        </p:nvSpPr>
        <p:spPr/>
        <p:txBody>
          <a:bodyPr/>
          <a:lstStyle/>
          <a:p>
            <a:pPr>
              <a:defRPr/>
            </a:pPr>
            <a:r>
              <a:rPr lang="en-US" altLang="en-US" dirty="0" smtClean="0"/>
              <a:t>MAAC Network Opportunities – Vigen</a:t>
            </a:r>
            <a:endParaRPr lang="en-US" altLang="en-US" dirty="0"/>
          </a:p>
        </p:txBody>
      </p:sp>
      <p:sp>
        <p:nvSpPr>
          <p:cNvPr id="10" name="Slide Number Placeholder 9"/>
          <p:cNvSpPr>
            <a:spLocks noGrp="1"/>
          </p:cNvSpPr>
          <p:nvPr>
            <p:ph type="sldNum" sz="quarter" idx="12"/>
          </p:nvPr>
        </p:nvSpPr>
        <p:spPr/>
        <p:txBody>
          <a:bodyPr/>
          <a:lstStyle/>
          <a:p>
            <a:pPr>
              <a:defRPr/>
            </a:pPr>
            <a:fld id="{0320F3EC-E67E-4FA5-B04A-814B855933A4}" type="slidenum">
              <a:rPr lang="en-US" altLang="en-US" smtClean="0"/>
              <a:pPr>
                <a:defRPr/>
              </a:pPr>
              <a:t>‹#›</a:t>
            </a:fld>
            <a:endParaRPr lang="en-US" altLang="en-US" dirty="0"/>
          </a:p>
        </p:txBody>
      </p:sp>
    </p:spTree>
    <p:extLst>
      <p:ext uri="{BB962C8B-B14F-4D97-AF65-F5344CB8AC3E}">
        <p14:creationId xmlns:p14="http://schemas.microsoft.com/office/powerpoint/2010/main" val="3727984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7" y="2534443"/>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11/6/2018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smtClean="0"/>
              <a:t>MAAC Network Opportunities – Vigen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6D399883-B627-4CC2-A16E-290944E43D74}" type="slidenum">
              <a:rPr lang="en-US" altLang="en-US"/>
              <a:pPr>
                <a:defRPr/>
              </a:pPr>
              <a:t>‹#›</a:t>
            </a:fld>
            <a:endParaRPr lang="en-US" altLang="en-US" dirty="0"/>
          </a:p>
        </p:txBody>
      </p:sp>
    </p:spTree>
    <p:extLst>
      <p:ext uri="{BB962C8B-B14F-4D97-AF65-F5344CB8AC3E}">
        <p14:creationId xmlns:p14="http://schemas.microsoft.com/office/powerpoint/2010/main" val="1873268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11/6/2018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smtClean="0"/>
              <a:t>MAAC - Network Performance - Vigen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8803FE8-0EFD-4BA4-81DD-995B81DACA15}" type="slidenum">
              <a:rPr lang="en-US" altLang="en-US"/>
              <a:pPr>
                <a:defRPr/>
              </a:pPr>
              <a:t>‹#›</a:t>
            </a:fld>
            <a:endParaRPr lang="en-US" altLang="en-US" dirty="0"/>
          </a:p>
        </p:txBody>
      </p:sp>
    </p:spTree>
    <p:extLst>
      <p:ext uri="{BB962C8B-B14F-4D97-AF65-F5344CB8AC3E}">
        <p14:creationId xmlns:p14="http://schemas.microsoft.com/office/powerpoint/2010/main" val="1318451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11/6/2018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smtClean="0"/>
              <a:t>MAAC - Network Performance - Vigen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9CA15756-3087-499F-A26F-96965505F03F}" type="slidenum">
              <a:rPr lang="en-US" altLang="en-US"/>
              <a:pPr>
                <a:defRPr/>
              </a:pPr>
              <a:t>‹#›</a:t>
            </a:fld>
            <a:endParaRPr lang="en-US" altLang="en-US" dirty="0"/>
          </a:p>
        </p:txBody>
      </p:sp>
    </p:spTree>
    <p:extLst>
      <p:ext uri="{BB962C8B-B14F-4D97-AF65-F5344CB8AC3E}">
        <p14:creationId xmlns:p14="http://schemas.microsoft.com/office/powerpoint/2010/main" val="124823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11/6/2018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MAAC - Network Performance - Vigen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9A3C46B-E3AB-47D4-A7C7-53E35F2E2C50}" type="slidenum">
              <a:rPr lang="en-US" altLang="en-US"/>
              <a:pPr>
                <a:defRPr/>
              </a:pPr>
              <a:t>‹#›</a:t>
            </a:fld>
            <a:endParaRPr lang="en-US" altLang="en-US" dirty="0"/>
          </a:p>
        </p:txBody>
      </p:sp>
    </p:spTree>
    <p:extLst>
      <p:ext uri="{BB962C8B-B14F-4D97-AF65-F5344CB8AC3E}">
        <p14:creationId xmlns:p14="http://schemas.microsoft.com/office/powerpoint/2010/main" val="1442009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7772400" cy="838200"/>
          </a:xfrm>
          <a:prstGeom prst="rect">
            <a:avLst/>
          </a:prstGeom>
          <a:solidFill>
            <a:srgbClr val="00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	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r>
              <a:rPr lang="en-US" altLang="en-US" dirty="0" smtClean="0"/>
              <a:t>11/6/2018</a:t>
            </a:r>
            <a:endParaRPr lang="en-US" altLang="en-US" dirty="0"/>
          </a:p>
        </p:txBody>
      </p:sp>
      <p:sp>
        <p:nvSpPr>
          <p:cNvPr id="1029" name="Rectangle 5"/>
          <p:cNvSpPr>
            <a:spLocks noGrp="1" noChangeArrowheads="1"/>
          </p:cNvSpPr>
          <p:nvPr>
            <p:ph type="ftr" sz="quarter" idx="3"/>
          </p:nvPr>
        </p:nvSpPr>
        <p:spPr bwMode="auto">
          <a:xfrm>
            <a:off x="2743200" y="6248400"/>
            <a:ext cx="358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r>
              <a:rPr lang="en-US" altLang="en-US" dirty="0" smtClean="0"/>
              <a:t>MAAC - Network Performance - Vigen</a:t>
            </a:r>
            <a:endParaRPr lang="en-US" alt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lvl1pPr>
          </a:lstStyle>
          <a:p>
            <a:pPr>
              <a:defRPr/>
            </a:pPr>
            <a:fld id="{0320F3EC-E67E-4FA5-B04A-814B855933A4}"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iming>
    <p:tnLst>
      <p:par>
        <p:cTn id="1" dur="indefinite" restart="never" nodeType="tmRoot"/>
      </p:par>
    </p:tnLst>
  </p:timing>
  <p:hf hdr="0"/>
  <p:txStyles>
    <p:titleStyle>
      <a:lvl1pPr algn="l" rtl="0" eaLnBrk="0" fontAlgn="base" hangingPunct="0">
        <a:spcBef>
          <a:spcPct val="0"/>
        </a:spcBef>
        <a:spcAft>
          <a:spcPct val="0"/>
        </a:spcAft>
        <a:defRPr sz="2800" kern="1200">
          <a:solidFill>
            <a:schemeClr val="bg1"/>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2800">
          <a:solidFill>
            <a:schemeClr val="bg1"/>
          </a:solidFill>
          <a:effectLst>
            <a:outerShdw blurRad="38100" dist="38100" dir="2700000" algn="tl">
              <a:srgbClr val="000000"/>
            </a:outerShdw>
          </a:effectLst>
          <a:latin typeface="Times New Roman" panose="02020603050405020304" pitchFamily="18" charset="0"/>
        </a:defRPr>
      </a:lvl2pPr>
      <a:lvl3pPr algn="l" rtl="0" eaLnBrk="0" fontAlgn="base" hangingPunct="0">
        <a:spcBef>
          <a:spcPct val="0"/>
        </a:spcBef>
        <a:spcAft>
          <a:spcPct val="0"/>
        </a:spcAft>
        <a:defRPr sz="2800">
          <a:solidFill>
            <a:schemeClr val="bg1"/>
          </a:solidFill>
          <a:effectLst>
            <a:outerShdw blurRad="38100" dist="38100" dir="2700000" algn="tl">
              <a:srgbClr val="000000"/>
            </a:outerShdw>
          </a:effectLst>
          <a:latin typeface="Times New Roman" panose="02020603050405020304" pitchFamily="18" charset="0"/>
        </a:defRPr>
      </a:lvl3pPr>
      <a:lvl4pPr algn="l" rtl="0" eaLnBrk="0" fontAlgn="base" hangingPunct="0">
        <a:spcBef>
          <a:spcPct val="0"/>
        </a:spcBef>
        <a:spcAft>
          <a:spcPct val="0"/>
        </a:spcAft>
        <a:defRPr sz="2800">
          <a:solidFill>
            <a:schemeClr val="bg1"/>
          </a:solidFill>
          <a:effectLst>
            <a:outerShdw blurRad="38100" dist="38100" dir="2700000" algn="tl">
              <a:srgbClr val="000000"/>
            </a:outerShdw>
          </a:effectLst>
          <a:latin typeface="Times New Roman" panose="02020603050405020304" pitchFamily="18" charset="0"/>
        </a:defRPr>
      </a:lvl4pPr>
      <a:lvl5pPr algn="l" rtl="0" eaLnBrk="0" fontAlgn="base" hangingPunct="0">
        <a:spcBef>
          <a:spcPct val="0"/>
        </a:spcBef>
        <a:spcAft>
          <a:spcPct val="0"/>
        </a:spcAft>
        <a:defRPr sz="2800">
          <a:solidFill>
            <a:schemeClr val="bg1"/>
          </a:solidFill>
          <a:effectLst>
            <a:outerShdw blurRad="38100" dist="38100" dir="2700000" algn="tl">
              <a:srgbClr val="000000"/>
            </a:outerShdw>
          </a:effectLst>
          <a:latin typeface="Times New Roman" panose="02020603050405020304" pitchFamily="18" charset="0"/>
        </a:defRPr>
      </a:lvl5pPr>
      <a:lvl6pPr marL="457200" algn="l" rtl="0" fontAlgn="base">
        <a:spcBef>
          <a:spcPct val="0"/>
        </a:spcBef>
        <a:spcAft>
          <a:spcPct val="0"/>
        </a:spcAft>
        <a:defRPr sz="2800">
          <a:solidFill>
            <a:schemeClr val="bg1"/>
          </a:solidFill>
          <a:effectLst>
            <a:outerShdw blurRad="38100" dist="38100" dir="2700000" algn="tl">
              <a:srgbClr val="000000"/>
            </a:outerShdw>
          </a:effectLst>
          <a:latin typeface="Times New Roman" panose="02020603050405020304" pitchFamily="18" charset="0"/>
        </a:defRPr>
      </a:lvl6pPr>
      <a:lvl7pPr marL="914400" algn="l" rtl="0" fontAlgn="base">
        <a:spcBef>
          <a:spcPct val="0"/>
        </a:spcBef>
        <a:spcAft>
          <a:spcPct val="0"/>
        </a:spcAft>
        <a:defRPr sz="2800">
          <a:solidFill>
            <a:schemeClr val="bg1"/>
          </a:solidFill>
          <a:effectLst>
            <a:outerShdw blurRad="38100" dist="38100" dir="2700000" algn="tl">
              <a:srgbClr val="000000"/>
            </a:outerShdw>
          </a:effectLst>
          <a:latin typeface="Times New Roman" panose="02020603050405020304" pitchFamily="18" charset="0"/>
        </a:defRPr>
      </a:lvl7pPr>
      <a:lvl8pPr marL="1371600" algn="l" rtl="0" fontAlgn="base">
        <a:spcBef>
          <a:spcPct val="0"/>
        </a:spcBef>
        <a:spcAft>
          <a:spcPct val="0"/>
        </a:spcAft>
        <a:defRPr sz="2800">
          <a:solidFill>
            <a:schemeClr val="bg1"/>
          </a:solidFill>
          <a:effectLst>
            <a:outerShdw blurRad="38100" dist="38100" dir="2700000" algn="tl">
              <a:srgbClr val="000000"/>
            </a:outerShdw>
          </a:effectLst>
          <a:latin typeface="Times New Roman" panose="02020603050405020304" pitchFamily="18" charset="0"/>
        </a:defRPr>
      </a:lvl8pPr>
      <a:lvl9pPr marL="1828800" algn="l" rtl="0" fontAlgn="base">
        <a:spcBef>
          <a:spcPct val="0"/>
        </a:spcBef>
        <a:spcAft>
          <a:spcPct val="0"/>
        </a:spcAft>
        <a:defRPr sz="2800">
          <a:solidFill>
            <a:schemeClr val="bg1"/>
          </a:solidFill>
          <a:effectLst>
            <a:outerShdw blurRad="38100" dist="38100" dir="2700000" algn="tl">
              <a:srgbClr val="000000"/>
            </a:outerShdw>
          </a:effectLst>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38200"/>
            <a:ext cx="7315200" cy="2895600"/>
          </a:xfrm>
        </p:spPr>
        <p:txBody>
          <a:bodyPr/>
          <a:lstStyle/>
          <a:p>
            <a:r>
              <a:rPr lang="en-US" sz="3600" b="1" kern="1200" dirty="0" smtClean="0">
                <a:solidFill>
                  <a:schemeClr val="bg1"/>
                </a:solidFill>
                <a:effectLst/>
              </a:rPr>
              <a:t>Networks and/or </a:t>
            </a:r>
            <a:br>
              <a:rPr lang="en-US" sz="3600" b="1" kern="1200" dirty="0" smtClean="0">
                <a:solidFill>
                  <a:schemeClr val="bg1"/>
                </a:solidFill>
                <a:effectLst/>
              </a:rPr>
            </a:br>
            <a:r>
              <a:rPr lang="en-US" sz="3600" b="1" kern="1200" dirty="0" smtClean="0">
                <a:solidFill>
                  <a:schemeClr val="bg1"/>
                </a:solidFill>
                <a:effectLst/>
              </a:rPr>
              <a:t>Provider-based care</a:t>
            </a:r>
            <a:r>
              <a:rPr lang="en-US" sz="3600" b="1" kern="1200" baseline="0" dirty="0" smtClean="0">
                <a:solidFill>
                  <a:schemeClr val="bg1"/>
                </a:solidFill>
                <a:effectLst/>
              </a:rPr>
              <a:t> </a:t>
            </a:r>
            <a:br>
              <a:rPr lang="en-US" sz="3600" b="1" kern="1200" baseline="0" dirty="0" smtClean="0">
                <a:solidFill>
                  <a:schemeClr val="bg1"/>
                </a:solidFill>
                <a:effectLst/>
              </a:rPr>
            </a:br>
            <a:r>
              <a:rPr lang="en-US" sz="3600" b="1" dirty="0">
                <a:effectLst/>
              </a:rPr>
              <a:t/>
            </a:r>
            <a:br>
              <a:rPr lang="en-US" sz="3600" b="1" dirty="0">
                <a:effectLst/>
              </a:rPr>
            </a:br>
            <a:r>
              <a:rPr lang="en-US" sz="3600" b="1" kern="1200" baseline="0" dirty="0" smtClean="0">
                <a:solidFill>
                  <a:schemeClr val="bg1"/>
                </a:solidFill>
                <a:effectLst/>
              </a:rPr>
              <a:t>Financial Performance </a:t>
            </a:r>
            <a:r>
              <a:rPr lang="en-US" sz="3600" b="1" kern="1200" dirty="0" smtClean="0">
                <a:solidFill>
                  <a:schemeClr val="bg1"/>
                </a:solidFill>
                <a:effectLst/>
              </a:rPr>
              <a:t/>
            </a:r>
            <a:br>
              <a:rPr lang="en-US" sz="3600" b="1" kern="1200" dirty="0" smtClean="0">
                <a:solidFill>
                  <a:schemeClr val="bg1"/>
                </a:solidFill>
                <a:effectLst/>
              </a:rPr>
            </a:br>
            <a:endParaRPr lang="en-US" sz="3600" dirty="0">
              <a:effectLst/>
            </a:endParaRPr>
          </a:p>
        </p:txBody>
      </p:sp>
      <p:sp>
        <p:nvSpPr>
          <p:cNvPr id="3" name="Subtitle 2"/>
          <p:cNvSpPr>
            <a:spLocks noGrp="1"/>
          </p:cNvSpPr>
          <p:nvPr>
            <p:ph type="subTitle" idx="1"/>
          </p:nvPr>
        </p:nvSpPr>
        <p:spPr>
          <a:xfrm>
            <a:off x="1143000" y="4032250"/>
            <a:ext cx="6858000" cy="1655762"/>
          </a:xfrm>
        </p:spPr>
        <p:txBody>
          <a:bodyPr/>
          <a:lstStyle/>
          <a:p>
            <a:r>
              <a:rPr lang="en-US" altLang="en-US" dirty="0" smtClean="0"/>
              <a:t>	Greger </a:t>
            </a:r>
            <a:r>
              <a:rPr lang="en-US" altLang="en-US" dirty="0"/>
              <a:t>Vigen, FSA, MBA</a:t>
            </a:r>
            <a:r>
              <a:rPr lang="en-US" altLang="en-US" sz="1800" dirty="0"/>
              <a:t> </a:t>
            </a:r>
            <a:endParaRPr lang="en-US" altLang="en-US" sz="1800" dirty="0" smtClean="0"/>
          </a:p>
          <a:p>
            <a:r>
              <a:rPr lang="en-US" altLang="en-US" sz="1800" dirty="0"/>
              <a:t>	</a:t>
            </a:r>
            <a:r>
              <a:rPr lang="en-US" altLang="en-US" sz="1400" dirty="0" smtClean="0"/>
              <a:t>GregerVigen@yahoo.com</a:t>
            </a:r>
            <a:endParaRPr lang="en-US" sz="1400" dirty="0"/>
          </a:p>
        </p:txBody>
      </p:sp>
      <p:sp>
        <p:nvSpPr>
          <p:cNvPr id="4" name="Date Placeholder 3"/>
          <p:cNvSpPr>
            <a:spLocks noGrp="1"/>
          </p:cNvSpPr>
          <p:nvPr>
            <p:ph type="dt" sz="half" idx="10"/>
          </p:nvPr>
        </p:nvSpPr>
        <p:spPr/>
        <p:txBody>
          <a:bodyPr/>
          <a:lstStyle/>
          <a:p>
            <a:pPr>
              <a:defRPr/>
            </a:pPr>
            <a:r>
              <a:rPr lang="en-US" altLang="en-US" dirty="0" smtClean="0"/>
              <a:t>11/6/2018</a:t>
            </a:r>
            <a:endParaRPr lang="en-US" altLang="en-US" dirty="0"/>
          </a:p>
        </p:txBody>
      </p:sp>
      <p:sp>
        <p:nvSpPr>
          <p:cNvPr id="5" name="Footer Placeholder 4"/>
          <p:cNvSpPr>
            <a:spLocks noGrp="1"/>
          </p:cNvSpPr>
          <p:nvPr>
            <p:ph type="ftr" sz="quarter" idx="11"/>
          </p:nvPr>
        </p:nvSpPr>
        <p:spPr/>
        <p:txBody>
          <a:bodyPr/>
          <a:lstStyle/>
          <a:p>
            <a:pPr>
              <a:defRPr/>
            </a:pPr>
            <a:r>
              <a:rPr lang="en-US" altLang="en-US" dirty="0" smtClean="0"/>
              <a:t>MAAC - Network Performance - Vigen</a:t>
            </a:r>
            <a:endParaRPr lang="en-US" altLang="en-US" dirty="0"/>
          </a:p>
        </p:txBody>
      </p:sp>
      <p:sp>
        <p:nvSpPr>
          <p:cNvPr id="6" name="Slide Number Placeholder 5"/>
          <p:cNvSpPr>
            <a:spLocks noGrp="1"/>
          </p:cNvSpPr>
          <p:nvPr>
            <p:ph type="sldNum" sz="quarter" idx="12"/>
          </p:nvPr>
        </p:nvSpPr>
        <p:spPr/>
        <p:txBody>
          <a:bodyPr/>
          <a:lstStyle/>
          <a:p>
            <a:pPr>
              <a:defRPr/>
            </a:pPr>
            <a:fld id="{F4AE3412-69E2-4A92-BDA9-ED36A8CEF476}" type="slidenum">
              <a:rPr lang="en-US" altLang="en-US" smtClean="0"/>
              <a:pPr>
                <a:defRPr/>
              </a:pPr>
              <a:t>1</a:t>
            </a:fld>
            <a:endParaRPr lang="en-US" altLang="en-US" dirty="0"/>
          </a:p>
        </p:txBody>
      </p:sp>
    </p:spTree>
    <p:extLst>
      <p:ext uri="{BB962C8B-B14F-4D97-AF65-F5344CB8AC3E}">
        <p14:creationId xmlns:p14="http://schemas.microsoft.com/office/powerpoint/2010/main" val="3436243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58200" cy="838200"/>
          </a:xfrm>
        </p:spPr>
        <p:txBody>
          <a:bodyPr/>
          <a:lstStyle/>
          <a:p>
            <a:r>
              <a:rPr lang="en-US" dirty="0" smtClean="0"/>
              <a:t>	Commitment to "reduce waste"</a:t>
            </a:r>
            <a:endParaRPr lang="en-US" dirty="0"/>
          </a:p>
        </p:txBody>
      </p:sp>
      <p:sp>
        <p:nvSpPr>
          <p:cNvPr id="3" name="Content Placeholder 2"/>
          <p:cNvSpPr>
            <a:spLocks noGrp="1"/>
          </p:cNvSpPr>
          <p:nvPr>
            <p:ph idx="1"/>
          </p:nvPr>
        </p:nvSpPr>
        <p:spPr/>
        <p:txBody>
          <a:bodyPr/>
          <a:lstStyle/>
          <a:p>
            <a:r>
              <a:rPr lang="en-US" sz="2400" dirty="0" smtClean="0"/>
              <a:t>There is no</a:t>
            </a:r>
            <a:r>
              <a:rPr lang="en-US" sz="2400" baseline="0" dirty="0" smtClean="0"/>
              <a:t> common word </a:t>
            </a:r>
            <a:r>
              <a:rPr lang="en-US" sz="2400" dirty="0" smtClean="0"/>
              <a:t>used for expense management. Yet, wording </a:t>
            </a:r>
            <a:r>
              <a:rPr lang="en-US" sz="2400" dirty="0"/>
              <a:t>is important; the wrong words create </a:t>
            </a:r>
            <a:r>
              <a:rPr lang="en-US" sz="2400" dirty="0" smtClean="0"/>
              <a:t>confusion or tension.   </a:t>
            </a:r>
            <a:endParaRPr lang="en-US" sz="2400" dirty="0"/>
          </a:p>
          <a:p>
            <a:pPr lvl="0"/>
            <a:r>
              <a:rPr lang="en-US" sz="2400" dirty="0" smtClean="0"/>
              <a:t>This uses </a:t>
            </a:r>
            <a:r>
              <a:rPr lang="en-US" sz="2400" dirty="0"/>
              <a:t>the phrase </a:t>
            </a:r>
            <a:r>
              <a:rPr lang="en-US" sz="2400" dirty="0" smtClean="0"/>
              <a:t>"</a:t>
            </a:r>
            <a:r>
              <a:rPr lang="en-US" sz="2400" dirty="0"/>
              <a:t>reduce wasted services".  </a:t>
            </a:r>
            <a:r>
              <a:rPr lang="en-US" sz="2400" dirty="0" smtClean="0"/>
              <a:t>This </a:t>
            </a:r>
            <a:r>
              <a:rPr lang="en-US" sz="2400" dirty="0"/>
              <a:t>phrase </a:t>
            </a:r>
            <a:r>
              <a:rPr lang="en-US" sz="2400" dirty="0" smtClean="0"/>
              <a:t>was consistently used internally</a:t>
            </a:r>
            <a:r>
              <a:rPr lang="en-US" sz="2400" baseline="0" dirty="0" smtClean="0"/>
              <a:t> by </a:t>
            </a:r>
            <a:r>
              <a:rPr lang="en-US" sz="2400" dirty="0" smtClean="0"/>
              <a:t>a very successful Chief </a:t>
            </a:r>
            <a:r>
              <a:rPr lang="en-US" sz="2400" dirty="0"/>
              <a:t>Medical </a:t>
            </a:r>
            <a:r>
              <a:rPr lang="en-US" sz="2400" dirty="0" smtClean="0"/>
              <a:t>Officer.  </a:t>
            </a:r>
          </a:p>
          <a:p>
            <a:pPr lvl="0"/>
            <a:r>
              <a:rPr lang="en-US" sz="2400" dirty="0" smtClean="0"/>
              <a:t>Sustained affordability </a:t>
            </a:r>
            <a:r>
              <a:rPr lang="en-US" sz="2400" u="sng" dirty="0" smtClean="0"/>
              <a:t>requires</a:t>
            </a:r>
            <a:r>
              <a:rPr lang="en-US" sz="2400" dirty="0" smtClean="0"/>
              <a:t> reduction in wasted services.  This includes both claims and internal expenses (non-claim) within providers.  </a:t>
            </a:r>
          </a:p>
          <a:p>
            <a:pPr lvl="0"/>
            <a:r>
              <a:rPr lang="en-US" sz="2400" dirty="0" smtClean="0"/>
              <a:t>Some providers committed to reduce waste prefer to move away from FFS payments. This lets them focus on net income rather than just increasing revenue.  This is why some providers support capitation or two-sided risk.  </a:t>
            </a:r>
          </a:p>
        </p:txBody>
      </p:sp>
      <p:sp>
        <p:nvSpPr>
          <p:cNvPr id="4" name="Date Placeholder 3"/>
          <p:cNvSpPr>
            <a:spLocks noGrp="1"/>
          </p:cNvSpPr>
          <p:nvPr>
            <p:ph type="dt" sz="half" idx="10"/>
          </p:nvPr>
        </p:nvSpPr>
        <p:spPr/>
        <p:txBody>
          <a:bodyPr/>
          <a:lstStyle/>
          <a:p>
            <a:pPr>
              <a:defRPr/>
            </a:pPr>
            <a:r>
              <a:rPr lang="en-US" altLang="en-US" dirty="0" smtClean="0"/>
              <a:t>11/6/2018</a:t>
            </a:r>
            <a:endParaRPr lang="en-US" altLang="en-US" dirty="0"/>
          </a:p>
        </p:txBody>
      </p:sp>
      <p:sp>
        <p:nvSpPr>
          <p:cNvPr id="5" name="Footer Placeholder 4"/>
          <p:cNvSpPr>
            <a:spLocks noGrp="1"/>
          </p:cNvSpPr>
          <p:nvPr>
            <p:ph type="ftr" sz="quarter" idx="11"/>
          </p:nvPr>
        </p:nvSpPr>
        <p:spPr/>
        <p:txBody>
          <a:bodyPr/>
          <a:lstStyle/>
          <a:p>
            <a:pPr>
              <a:defRPr/>
            </a:pPr>
            <a:r>
              <a:rPr lang="en-US" altLang="en-US" dirty="0" smtClean="0"/>
              <a:t>MAAC - Network Performance - Vigen</a:t>
            </a:r>
            <a:endParaRPr lang="en-US" altLang="en-US" dirty="0"/>
          </a:p>
        </p:txBody>
      </p:sp>
      <p:sp>
        <p:nvSpPr>
          <p:cNvPr id="6" name="Slide Number Placeholder 5"/>
          <p:cNvSpPr>
            <a:spLocks noGrp="1"/>
          </p:cNvSpPr>
          <p:nvPr>
            <p:ph type="sldNum" sz="quarter" idx="12"/>
          </p:nvPr>
        </p:nvSpPr>
        <p:spPr/>
        <p:txBody>
          <a:bodyPr/>
          <a:lstStyle/>
          <a:p>
            <a:pPr>
              <a:defRPr/>
            </a:pPr>
            <a:fld id="{1EDD0CCB-BDCD-470C-B88A-B2F3DEBA390B}" type="slidenum">
              <a:rPr lang="en-US" altLang="en-US" smtClean="0"/>
              <a:pPr>
                <a:defRPr/>
              </a:pPr>
              <a:t>10</a:t>
            </a:fld>
            <a:endParaRPr lang="en-US" altLang="en-US" dirty="0"/>
          </a:p>
        </p:txBody>
      </p:sp>
    </p:spTree>
    <p:extLst>
      <p:ext uri="{BB962C8B-B14F-4D97-AF65-F5344CB8AC3E}">
        <p14:creationId xmlns:p14="http://schemas.microsoft.com/office/powerpoint/2010/main" val="3219021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990600"/>
            <a:ext cx="7886700" cy="2852737"/>
          </a:xfrm>
        </p:spPr>
        <p:txBody>
          <a:bodyPr/>
          <a:lstStyle/>
          <a:p>
            <a:pPr algn="ctr"/>
            <a:r>
              <a:rPr lang="en-US" sz="3600" dirty="0" smtClean="0"/>
              <a:t>Approaches to evaluate potential </a:t>
            </a:r>
            <a:br>
              <a:rPr lang="en-US" sz="3600" dirty="0" smtClean="0"/>
            </a:br>
            <a:r>
              <a:rPr lang="en-US" sz="3600" dirty="0" smtClean="0"/>
              <a:t>networks / managers</a:t>
            </a:r>
            <a:br>
              <a:rPr lang="en-US" sz="3600" dirty="0" smtClean="0"/>
            </a:br>
            <a:endParaRPr lang="en-US" sz="3600" dirty="0"/>
          </a:p>
        </p:txBody>
      </p:sp>
      <p:sp>
        <p:nvSpPr>
          <p:cNvPr id="7" name="Text Placeholder 6"/>
          <p:cNvSpPr>
            <a:spLocks noGrp="1"/>
          </p:cNvSpPr>
          <p:nvPr>
            <p:ph type="body" idx="1"/>
          </p:nvPr>
        </p:nvSpPr>
        <p:spPr>
          <a:xfrm>
            <a:off x="623888" y="3870325"/>
            <a:ext cx="7886700" cy="1997075"/>
          </a:xfrm>
        </p:spPr>
        <p:txBody>
          <a:bodyPr/>
          <a:lstStyle/>
          <a:p>
            <a:r>
              <a:rPr lang="en-US" dirty="0" smtClean="0"/>
              <a:t> </a:t>
            </a:r>
          </a:p>
        </p:txBody>
      </p:sp>
      <p:sp>
        <p:nvSpPr>
          <p:cNvPr id="4" name="Date Placeholder 3"/>
          <p:cNvSpPr>
            <a:spLocks noGrp="1"/>
          </p:cNvSpPr>
          <p:nvPr>
            <p:ph type="dt" sz="half" idx="10"/>
          </p:nvPr>
        </p:nvSpPr>
        <p:spPr/>
        <p:txBody>
          <a:bodyPr/>
          <a:lstStyle/>
          <a:p>
            <a:pPr>
              <a:defRPr/>
            </a:pPr>
            <a:r>
              <a:rPr lang="en-US" altLang="en-US" dirty="0" smtClean="0"/>
              <a:t>11/6/2018</a:t>
            </a:r>
            <a:endParaRPr lang="en-US" altLang="en-US" dirty="0"/>
          </a:p>
        </p:txBody>
      </p:sp>
      <p:sp>
        <p:nvSpPr>
          <p:cNvPr id="5" name="Footer Placeholder 4"/>
          <p:cNvSpPr>
            <a:spLocks noGrp="1"/>
          </p:cNvSpPr>
          <p:nvPr>
            <p:ph type="ftr" sz="quarter" idx="11"/>
          </p:nvPr>
        </p:nvSpPr>
        <p:spPr/>
        <p:txBody>
          <a:bodyPr/>
          <a:lstStyle/>
          <a:p>
            <a:pPr>
              <a:defRPr/>
            </a:pPr>
            <a:r>
              <a:rPr lang="en-US" altLang="en-US" dirty="0" smtClean="0"/>
              <a:t>MAAC - Network Performance - Vigen</a:t>
            </a:r>
            <a:endParaRPr lang="en-US" altLang="en-US" dirty="0"/>
          </a:p>
        </p:txBody>
      </p:sp>
      <p:sp>
        <p:nvSpPr>
          <p:cNvPr id="6" name="Slide Number Placeholder 5"/>
          <p:cNvSpPr>
            <a:spLocks noGrp="1"/>
          </p:cNvSpPr>
          <p:nvPr>
            <p:ph type="sldNum" sz="quarter" idx="12"/>
          </p:nvPr>
        </p:nvSpPr>
        <p:spPr/>
        <p:txBody>
          <a:bodyPr/>
          <a:lstStyle/>
          <a:p>
            <a:pPr>
              <a:defRPr/>
            </a:pPr>
            <a:fld id="{1EDD0CCB-BDCD-470C-B88A-B2F3DEBA390B}" type="slidenum">
              <a:rPr lang="en-US" altLang="en-US" smtClean="0"/>
              <a:pPr>
                <a:defRPr/>
              </a:pPr>
              <a:t>11</a:t>
            </a:fld>
            <a:endParaRPr lang="en-US" altLang="en-US" dirty="0"/>
          </a:p>
        </p:txBody>
      </p:sp>
    </p:spTree>
    <p:extLst>
      <p:ext uri="{BB962C8B-B14F-4D97-AF65-F5344CB8AC3E}">
        <p14:creationId xmlns:p14="http://schemas.microsoft.com/office/powerpoint/2010/main" val="2104268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kern="1200" dirty="0" smtClean="0">
                <a:solidFill>
                  <a:schemeClr val="bg1"/>
                </a:solidFill>
                <a:effectLst>
                  <a:outerShdw blurRad="38100" dist="38100" dir="2700000" algn="tl" rotWithShape="0">
                    <a:srgbClr val="000000"/>
                  </a:outerShdw>
                </a:effectLst>
                <a:latin typeface="+mj-lt"/>
                <a:ea typeface="+mj-ea"/>
                <a:cs typeface="+mj-cs"/>
              </a:rPr>
              <a:t>	Financial evaluation -</a:t>
            </a:r>
            <a:r>
              <a:rPr lang="en-US" sz="2800" kern="1200" baseline="0" dirty="0" smtClean="0">
                <a:solidFill>
                  <a:schemeClr val="bg1"/>
                </a:solidFill>
                <a:effectLst>
                  <a:outerShdw blurRad="38100" dist="38100" dir="2700000" algn="tl" rotWithShape="0">
                    <a:srgbClr val="000000"/>
                  </a:outerShdw>
                </a:effectLst>
                <a:latin typeface="+mj-lt"/>
                <a:ea typeface="+mj-ea"/>
                <a:cs typeface="+mj-cs"/>
              </a:rPr>
              <a:t> used in </a:t>
            </a:r>
            <a:r>
              <a:rPr lang="en-US" sz="2800" kern="1200" dirty="0" smtClean="0">
                <a:solidFill>
                  <a:schemeClr val="bg1"/>
                </a:solidFill>
                <a:effectLst>
                  <a:outerShdw blurRad="38100" dist="38100" dir="2700000" algn="tl" rotWithShape="0">
                    <a:srgbClr val="000000"/>
                  </a:outerShdw>
                </a:effectLst>
                <a:latin typeface="+mj-lt"/>
                <a:ea typeface="+mj-ea"/>
                <a:cs typeface="+mj-cs"/>
              </a:rPr>
              <a:t>private sector </a:t>
            </a:r>
            <a:br>
              <a:rPr lang="en-US" sz="2800" kern="1200" dirty="0" smtClean="0">
                <a:solidFill>
                  <a:schemeClr val="bg1"/>
                </a:solidFill>
                <a:effectLst>
                  <a:outerShdw blurRad="38100" dist="38100" dir="2700000" algn="tl" rotWithShape="0">
                    <a:srgbClr val="000000"/>
                  </a:outerShdw>
                </a:effectLst>
                <a:latin typeface="+mj-lt"/>
                <a:ea typeface="+mj-ea"/>
                <a:cs typeface="+mj-cs"/>
              </a:rPr>
            </a:br>
            <a:r>
              <a:rPr lang="en-US" dirty="0">
                <a:effectLst>
                  <a:outerShdw blurRad="38100" dist="38100" dir="2700000" algn="tl" rotWithShape="0">
                    <a:srgbClr val="000000"/>
                  </a:outerShdw>
                </a:effectLst>
              </a:rPr>
              <a:t>	</a:t>
            </a:r>
            <a:r>
              <a:rPr lang="en-US" sz="2800" kern="1200" dirty="0" smtClean="0">
                <a:solidFill>
                  <a:schemeClr val="bg1"/>
                </a:solidFill>
                <a:effectLst>
                  <a:outerShdw blurRad="38100" dist="38100" dir="2700000" algn="tl" rotWithShape="0">
                    <a:srgbClr val="000000"/>
                  </a:outerShdw>
                </a:effectLst>
                <a:latin typeface="+mj-lt"/>
                <a:ea typeface="+mj-ea"/>
                <a:cs typeface="+mj-cs"/>
              </a:rPr>
              <a:t>(if data available)</a:t>
            </a:r>
            <a:endParaRPr lang="en-US" dirty="0"/>
          </a:p>
        </p:txBody>
      </p:sp>
      <p:sp>
        <p:nvSpPr>
          <p:cNvPr id="3" name="Content Placeholder 2"/>
          <p:cNvSpPr>
            <a:spLocks noGrp="1"/>
          </p:cNvSpPr>
          <p:nvPr>
            <p:ph idx="1"/>
          </p:nvPr>
        </p:nvSpPr>
        <p:spPr/>
        <p:txBody>
          <a:bodyPr/>
          <a:lstStyle/>
          <a:p>
            <a:pPr lvl="0"/>
            <a:r>
              <a:rPr lang="en-US" sz="2400" dirty="0" smtClean="0"/>
              <a:t>Trends / cost drivers</a:t>
            </a:r>
          </a:p>
          <a:p>
            <a:pPr lvl="0"/>
            <a:r>
              <a:rPr lang="en-US" sz="2400" dirty="0" smtClean="0"/>
              <a:t>Local comparisons</a:t>
            </a:r>
          </a:p>
          <a:p>
            <a:pPr lvl="0"/>
            <a:r>
              <a:rPr lang="en-US" sz="2400" dirty="0" smtClean="0"/>
              <a:t>National comparison of utilization</a:t>
            </a:r>
            <a:r>
              <a:rPr lang="en-US" sz="2400" baseline="0" dirty="0" smtClean="0"/>
              <a:t> (or fee-adjusted total costs</a:t>
            </a:r>
            <a:r>
              <a:rPr lang="en-US" sz="2400" dirty="0" smtClean="0"/>
              <a:t> normalized to the same fee schedule)</a:t>
            </a:r>
          </a:p>
          <a:p>
            <a:pPr lvl="0"/>
            <a:r>
              <a:rPr lang="en-US" sz="2400" dirty="0" smtClean="0"/>
              <a:t>Specific metrics and rates: emergency treatment, complications, readmission, ambulatory sensitive care, case mix </a:t>
            </a:r>
            <a:r>
              <a:rPr lang="en-US" sz="2400" baseline="0" dirty="0" smtClean="0"/>
              <a:t>of DRGs, </a:t>
            </a:r>
            <a:r>
              <a:rPr lang="en-US" sz="2000" kern="1200" dirty="0" smtClean="0">
                <a:solidFill>
                  <a:schemeClr val="tx1"/>
                </a:solidFill>
                <a:effectLst/>
                <a:latin typeface="+mn-lt"/>
                <a:ea typeface="+mn-ea"/>
                <a:cs typeface="+mn-cs"/>
              </a:rPr>
              <a:t>etc.)</a:t>
            </a:r>
            <a:endParaRPr lang="en-US" sz="2400" baseline="0" dirty="0" smtClean="0"/>
          </a:p>
          <a:p>
            <a:pPr lvl="0"/>
            <a:r>
              <a:rPr lang="en-US" sz="2400" baseline="0" dirty="0" smtClean="0"/>
              <a:t>Full market analysis (all products)</a:t>
            </a:r>
          </a:p>
          <a:p>
            <a:pPr lvl="0"/>
            <a:r>
              <a:rPr lang="en-US" sz="2400" baseline="0" dirty="0" smtClean="0"/>
              <a:t>Risk adjustment based on pharmacy claims</a:t>
            </a:r>
            <a:endParaRPr lang="en-US" sz="2400" dirty="0" smtClean="0"/>
          </a:p>
          <a:p>
            <a:r>
              <a:rPr lang="en-US" sz="2400" dirty="0" smtClean="0"/>
              <a:t>Analyze higher performer</a:t>
            </a:r>
            <a:r>
              <a:rPr lang="en-US" sz="2400" baseline="0" dirty="0" smtClean="0"/>
              <a:t>s</a:t>
            </a:r>
            <a:endParaRPr lang="en-US" sz="2400" dirty="0"/>
          </a:p>
        </p:txBody>
      </p:sp>
      <p:sp>
        <p:nvSpPr>
          <p:cNvPr id="4" name="Date Placeholder 3"/>
          <p:cNvSpPr>
            <a:spLocks noGrp="1"/>
          </p:cNvSpPr>
          <p:nvPr>
            <p:ph type="dt" sz="half" idx="10"/>
          </p:nvPr>
        </p:nvSpPr>
        <p:spPr/>
        <p:txBody>
          <a:bodyPr/>
          <a:lstStyle/>
          <a:p>
            <a:pPr>
              <a:defRPr/>
            </a:pPr>
            <a:r>
              <a:rPr lang="en-US" altLang="en-US" dirty="0" smtClean="0"/>
              <a:t>11/6/2018</a:t>
            </a:r>
            <a:endParaRPr lang="en-US" altLang="en-US" dirty="0"/>
          </a:p>
        </p:txBody>
      </p:sp>
      <p:sp>
        <p:nvSpPr>
          <p:cNvPr id="5" name="Footer Placeholder 4"/>
          <p:cNvSpPr>
            <a:spLocks noGrp="1"/>
          </p:cNvSpPr>
          <p:nvPr>
            <p:ph type="ftr" sz="quarter" idx="11"/>
          </p:nvPr>
        </p:nvSpPr>
        <p:spPr/>
        <p:txBody>
          <a:bodyPr/>
          <a:lstStyle/>
          <a:p>
            <a:pPr>
              <a:defRPr/>
            </a:pPr>
            <a:r>
              <a:rPr lang="en-US" altLang="en-US" dirty="0" smtClean="0"/>
              <a:t>MAAC - Network Performance - Vigen</a:t>
            </a:r>
            <a:endParaRPr lang="en-US" altLang="en-US" dirty="0"/>
          </a:p>
        </p:txBody>
      </p:sp>
      <p:sp>
        <p:nvSpPr>
          <p:cNvPr id="6" name="Slide Number Placeholder 5"/>
          <p:cNvSpPr>
            <a:spLocks noGrp="1"/>
          </p:cNvSpPr>
          <p:nvPr>
            <p:ph type="sldNum" sz="quarter" idx="12"/>
          </p:nvPr>
        </p:nvSpPr>
        <p:spPr/>
        <p:txBody>
          <a:bodyPr/>
          <a:lstStyle/>
          <a:p>
            <a:pPr>
              <a:defRPr/>
            </a:pPr>
            <a:fld id="{1EDD0CCB-BDCD-470C-B88A-B2F3DEBA390B}" type="slidenum">
              <a:rPr lang="en-US" altLang="en-US" smtClean="0"/>
              <a:pPr>
                <a:defRPr/>
              </a:pPr>
              <a:t>12</a:t>
            </a:fld>
            <a:endParaRPr lang="en-US" altLang="en-US" dirty="0"/>
          </a:p>
        </p:txBody>
      </p:sp>
    </p:spTree>
    <p:extLst>
      <p:ext uri="{BB962C8B-B14F-4D97-AF65-F5344CB8AC3E}">
        <p14:creationId xmlns:p14="http://schemas.microsoft.com/office/powerpoint/2010/main" val="1791886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aseline="0" dirty="0" smtClean="0"/>
              <a:t>Business assessment</a:t>
            </a:r>
            <a:r>
              <a:rPr lang="en-US" dirty="0" smtClean="0"/>
              <a:t> </a:t>
            </a:r>
            <a:endParaRPr lang="en-US" dirty="0"/>
          </a:p>
        </p:txBody>
      </p:sp>
      <p:sp>
        <p:nvSpPr>
          <p:cNvPr id="3" name="Content Placeholder 2"/>
          <p:cNvSpPr>
            <a:spLocks noGrp="1"/>
          </p:cNvSpPr>
          <p:nvPr>
            <p:ph idx="1"/>
          </p:nvPr>
        </p:nvSpPr>
        <p:spPr/>
        <p:txBody>
          <a:bodyPr/>
          <a:lstStyle/>
          <a:p>
            <a:endParaRPr lang="en-US" sz="2400" dirty="0" smtClean="0"/>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400" kern="1200" baseline="0" dirty="0" smtClean="0">
                <a:solidFill>
                  <a:schemeClr val="tx1"/>
                </a:solidFill>
                <a:effectLst/>
                <a:latin typeface="+mn-lt"/>
                <a:ea typeface="+mn-ea"/>
                <a:cs typeface="+mn-cs"/>
              </a:rPr>
              <a:t>Goals (as discussed above)</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400" kern="1200" baseline="0" dirty="0" smtClean="0">
                <a:solidFill>
                  <a:schemeClr val="tx1"/>
                </a:solidFill>
                <a:effectLst/>
                <a:latin typeface="+mn-lt"/>
                <a:ea typeface="+mn-ea"/>
                <a:cs typeface="+mn-cs"/>
              </a:rPr>
              <a:t>Management approach</a:t>
            </a:r>
            <a:endParaRPr lang="en-US" sz="2400" dirty="0" smtClean="0">
              <a:effectLst/>
            </a:endParaRPr>
          </a:p>
          <a:p>
            <a:r>
              <a:rPr lang="en-US" sz="2400" dirty="0" smtClean="0"/>
              <a:t>Financial initiatives taken (specific to line of business)</a:t>
            </a:r>
          </a:p>
          <a:p>
            <a:r>
              <a:rPr lang="en-US" sz="2400" dirty="0" smtClean="0"/>
              <a:t>Care Coordination</a:t>
            </a:r>
            <a:r>
              <a:rPr lang="en-US" sz="2400" baseline="0" dirty="0" smtClean="0"/>
              <a:t> and Engagement</a:t>
            </a:r>
          </a:p>
          <a:p>
            <a:r>
              <a:rPr lang="en-US" sz="2400" baseline="0" dirty="0" smtClean="0"/>
              <a:t>Infrastructure to support provider action</a:t>
            </a:r>
          </a:p>
          <a:p>
            <a:r>
              <a:rPr lang="en-US" sz="2400" baseline="0" dirty="0" smtClean="0"/>
              <a:t>Payment alternatives</a:t>
            </a:r>
          </a:p>
          <a:p>
            <a:endParaRPr lang="en-US" baseline="0" dirty="0" smtClean="0"/>
          </a:p>
          <a:p>
            <a:r>
              <a:rPr lang="en-US" sz="2400" baseline="0" dirty="0" smtClean="0"/>
              <a:t>Additional details available in "Lessons from Higher Performance Networks" from PBGH (see Appendix)</a:t>
            </a:r>
          </a:p>
          <a:p>
            <a:endParaRPr lang="en-US" dirty="0" smtClean="0"/>
          </a:p>
        </p:txBody>
      </p:sp>
      <p:sp>
        <p:nvSpPr>
          <p:cNvPr id="4" name="Date Placeholder 3"/>
          <p:cNvSpPr>
            <a:spLocks noGrp="1"/>
          </p:cNvSpPr>
          <p:nvPr>
            <p:ph type="dt" sz="half" idx="10"/>
          </p:nvPr>
        </p:nvSpPr>
        <p:spPr/>
        <p:txBody>
          <a:bodyPr/>
          <a:lstStyle/>
          <a:p>
            <a:pPr>
              <a:defRPr/>
            </a:pPr>
            <a:r>
              <a:rPr lang="en-US" altLang="en-US" dirty="0" smtClean="0"/>
              <a:t>11/6/2018</a:t>
            </a:r>
            <a:endParaRPr lang="en-US" altLang="en-US" dirty="0"/>
          </a:p>
        </p:txBody>
      </p:sp>
      <p:sp>
        <p:nvSpPr>
          <p:cNvPr id="5" name="Footer Placeholder 4"/>
          <p:cNvSpPr>
            <a:spLocks noGrp="1"/>
          </p:cNvSpPr>
          <p:nvPr>
            <p:ph type="ftr" sz="quarter" idx="11"/>
          </p:nvPr>
        </p:nvSpPr>
        <p:spPr/>
        <p:txBody>
          <a:bodyPr/>
          <a:lstStyle/>
          <a:p>
            <a:pPr>
              <a:defRPr/>
            </a:pPr>
            <a:r>
              <a:rPr lang="en-US" altLang="en-US" dirty="0" smtClean="0"/>
              <a:t>MAAC - Network Performance - Vigen</a:t>
            </a:r>
            <a:endParaRPr lang="en-US" altLang="en-US" dirty="0"/>
          </a:p>
        </p:txBody>
      </p:sp>
      <p:sp>
        <p:nvSpPr>
          <p:cNvPr id="6" name="Slide Number Placeholder 5"/>
          <p:cNvSpPr>
            <a:spLocks noGrp="1"/>
          </p:cNvSpPr>
          <p:nvPr>
            <p:ph type="sldNum" sz="quarter" idx="12"/>
          </p:nvPr>
        </p:nvSpPr>
        <p:spPr/>
        <p:txBody>
          <a:bodyPr/>
          <a:lstStyle/>
          <a:p>
            <a:pPr>
              <a:defRPr/>
            </a:pPr>
            <a:fld id="{1EDD0CCB-BDCD-470C-B88A-B2F3DEBA390B}" type="slidenum">
              <a:rPr lang="en-US" altLang="en-US" smtClean="0"/>
              <a:pPr>
                <a:defRPr/>
              </a:pPr>
              <a:t>13</a:t>
            </a:fld>
            <a:endParaRPr lang="en-US" altLang="en-US" dirty="0"/>
          </a:p>
        </p:txBody>
      </p:sp>
    </p:spTree>
    <p:extLst>
      <p:ext uri="{BB962C8B-B14F-4D97-AF65-F5344CB8AC3E}">
        <p14:creationId xmlns:p14="http://schemas.microsoft.com/office/powerpoint/2010/main" val="3864601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	</a:t>
            </a:r>
            <a:r>
              <a:rPr lang="en-US" dirty="0" smtClean="0"/>
              <a:t>Payment alternatives</a:t>
            </a:r>
            <a:endParaRPr lang="en-US" dirty="0"/>
          </a:p>
        </p:txBody>
      </p:sp>
      <p:sp>
        <p:nvSpPr>
          <p:cNvPr id="3" name="Content Placeholder 2"/>
          <p:cNvSpPr>
            <a:spLocks noGrp="1"/>
          </p:cNvSpPr>
          <p:nvPr>
            <p:ph idx="1"/>
          </p:nvPr>
        </p:nvSpPr>
        <p:spPr>
          <a:xfrm>
            <a:off x="685800" y="1085850"/>
            <a:ext cx="7772400" cy="5162550"/>
          </a:xfrm>
        </p:spPr>
        <p:txBody>
          <a:bodyPr/>
          <a:lstStyle/>
          <a:p>
            <a:pPr lvl="0"/>
            <a:r>
              <a:rPr lang="en-US" sz="2400" kern="1200" baseline="0" dirty="0" smtClean="0">
                <a:solidFill>
                  <a:schemeClr val="tx1"/>
                </a:solidFill>
                <a:effectLst/>
                <a:latin typeface="+mn-lt"/>
                <a:ea typeface="+mn-ea"/>
                <a:cs typeface="+mn-cs"/>
              </a:rPr>
              <a:t>One major objective is transfer "risk </a:t>
            </a:r>
            <a:r>
              <a:rPr lang="en-US" sz="2400" u="sng" kern="1200" baseline="0" dirty="0" smtClean="0">
                <a:solidFill>
                  <a:schemeClr val="tx1"/>
                </a:solidFill>
                <a:effectLst/>
                <a:latin typeface="+mn-lt"/>
                <a:ea typeface="+mn-ea"/>
                <a:cs typeface="+mn-cs"/>
              </a:rPr>
              <a:t>and</a:t>
            </a:r>
            <a:r>
              <a:rPr lang="en-US" sz="2400" kern="1200" baseline="0" dirty="0" smtClean="0">
                <a:solidFill>
                  <a:schemeClr val="tx1"/>
                </a:solidFill>
                <a:effectLst/>
                <a:latin typeface="+mn-lt"/>
                <a:ea typeface="+mn-ea"/>
                <a:cs typeface="+mn-cs"/>
              </a:rPr>
              <a:t> responsibility" to providers since they have better opportunities to manage many risks.  </a:t>
            </a:r>
            <a:endParaRPr lang="en-US" sz="2400" baseline="0" dirty="0" smtClean="0"/>
          </a:p>
          <a:p>
            <a:pPr lvl="0"/>
            <a:r>
              <a:rPr lang="en-US" sz="2400" baseline="0" dirty="0" smtClean="0"/>
              <a:t>New payment system needs to support all three buyers goals and allow the providers to reduce waste.  </a:t>
            </a:r>
          </a:p>
          <a:p>
            <a:pPr lvl="0"/>
            <a:r>
              <a:rPr lang="en-US" sz="2400" dirty="0" smtClean="0"/>
              <a:t>Provider payment systems are subject to various state and federal laws.  </a:t>
            </a:r>
          </a:p>
          <a:p>
            <a:pPr lvl="0"/>
            <a:r>
              <a:rPr lang="en-US" sz="2400" dirty="0" smtClean="0"/>
              <a:t>Analysis is deeper than just the formal contract.  For example, some buyers create ongoing financial a</a:t>
            </a:r>
            <a:r>
              <a:rPr lang="en-US" sz="2400" baseline="0" dirty="0" smtClean="0"/>
              <a:t>nalysis for the management team.   This creates economies of scale for providers.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400" kern="1200" baseline="0" dirty="0" smtClean="0">
                <a:solidFill>
                  <a:schemeClr val="tx1"/>
                </a:solidFill>
                <a:effectLst/>
                <a:latin typeface="+mn-lt"/>
                <a:ea typeface="+mn-ea"/>
                <a:cs typeface="+mn-cs"/>
              </a:rPr>
              <a:t>Buyers focus on claims.  Providers focus on net income (including potential savings from less waste).  </a:t>
            </a:r>
            <a:endParaRPr lang="en-US" sz="2400" dirty="0" smtClean="0">
              <a:effectLst/>
            </a:endParaRPr>
          </a:p>
        </p:txBody>
      </p:sp>
      <p:sp>
        <p:nvSpPr>
          <p:cNvPr id="4" name="Date Placeholder 3"/>
          <p:cNvSpPr>
            <a:spLocks noGrp="1"/>
          </p:cNvSpPr>
          <p:nvPr>
            <p:ph type="dt" sz="half" idx="10"/>
          </p:nvPr>
        </p:nvSpPr>
        <p:spPr/>
        <p:txBody>
          <a:bodyPr/>
          <a:lstStyle/>
          <a:p>
            <a:pPr>
              <a:defRPr/>
            </a:pPr>
            <a:r>
              <a:rPr lang="en-US" altLang="en-US" dirty="0" smtClean="0"/>
              <a:t>11/6/2018</a:t>
            </a:r>
            <a:endParaRPr lang="en-US" altLang="en-US" dirty="0"/>
          </a:p>
        </p:txBody>
      </p:sp>
      <p:sp>
        <p:nvSpPr>
          <p:cNvPr id="5" name="Footer Placeholder 4"/>
          <p:cNvSpPr>
            <a:spLocks noGrp="1"/>
          </p:cNvSpPr>
          <p:nvPr>
            <p:ph type="ftr" sz="quarter" idx="11"/>
          </p:nvPr>
        </p:nvSpPr>
        <p:spPr/>
        <p:txBody>
          <a:bodyPr/>
          <a:lstStyle/>
          <a:p>
            <a:pPr>
              <a:defRPr/>
            </a:pPr>
            <a:r>
              <a:rPr lang="en-US" altLang="en-US" dirty="0" smtClean="0"/>
              <a:t>MAAC Network Opportunities – Vigen</a:t>
            </a:r>
            <a:endParaRPr lang="en-US" altLang="en-US" dirty="0"/>
          </a:p>
        </p:txBody>
      </p:sp>
      <p:sp>
        <p:nvSpPr>
          <p:cNvPr id="6" name="Slide Number Placeholder 5"/>
          <p:cNvSpPr>
            <a:spLocks noGrp="1"/>
          </p:cNvSpPr>
          <p:nvPr>
            <p:ph type="sldNum" sz="quarter" idx="12"/>
          </p:nvPr>
        </p:nvSpPr>
        <p:spPr/>
        <p:txBody>
          <a:bodyPr/>
          <a:lstStyle/>
          <a:p>
            <a:pPr>
              <a:defRPr/>
            </a:pPr>
            <a:fld id="{1EDD0CCB-BDCD-470C-B88A-B2F3DEBA390B}" type="slidenum">
              <a:rPr lang="en-US" altLang="en-US" smtClean="0"/>
              <a:pPr>
                <a:defRPr/>
              </a:pPr>
              <a:t>14</a:t>
            </a:fld>
            <a:endParaRPr lang="en-US" altLang="en-US" dirty="0"/>
          </a:p>
        </p:txBody>
      </p:sp>
    </p:spTree>
    <p:extLst>
      <p:ext uri="{BB962C8B-B14F-4D97-AF65-F5344CB8AC3E}">
        <p14:creationId xmlns:p14="http://schemas.microsoft.com/office/powerpoint/2010/main" val="2343689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kern="1200" dirty="0" smtClean="0">
                <a:solidFill>
                  <a:schemeClr val="bg1"/>
                </a:solidFill>
                <a:effectLst>
                  <a:outerShdw blurRad="38100" dist="38100" dir="2700000" algn="tl" rotWithShape="0">
                    <a:srgbClr val="000000"/>
                  </a:outerShdw>
                </a:effectLst>
                <a:latin typeface="+mj-lt"/>
                <a:ea typeface="+mj-ea"/>
                <a:cs typeface="+mj-cs"/>
              </a:rPr>
              <a:t>Overall payment</a:t>
            </a:r>
            <a:r>
              <a:rPr lang="en-US" sz="2800" kern="1200" baseline="0" dirty="0" smtClean="0">
                <a:solidFill>
                  <a:schemeClr val="bg1"/>
                </a:solidFill>
                <a:effectLst>
                  <a:outerShdw blurRad="38100" dist="38100" dir="2700000" algn="tl" rotWithShape="0">
                    <a:srgbClr val="000000"/>
                  </a:outerShdw>
                </a:effectLst>
                <a:latin typeface="+mj-lt"/>
                <a:ea typeface="+mj-ea"/>
                <a:cs typeface="+mj-cs"/>
              </a:rPr>
              <a:t> to organizations </a:t>
            </a:r>
            <a:endParaRPr lang="en-US" dirty="0"/>
          </a:p>
        </p:txBody>
      </p:sp>
      <p:sp>
        <p:nvSpPr>
          <p:cNvPr id="3" name="Content Placeholder 2"/>
          <p:cNvSpPr>
            <a:spLocks noGrp="1"/>
          </p:cNvSpPr>
          <p:nvPr>
            <p:ph idx="1"/>
          </p:nvPr>
        </p:nvSpPr>
        <p:spPr/>
        <p:txBody>
          <a:bodyPr/>
          <a:lstStyle/>
          <a:p>
            <a:r>
              <a:rPr lang="en-US" sz="2400" dirty="0" smtClean="0"/>
              <a:t>Strong payment systems/incentives work with experienced and committed providers.   No payment system works with providers focused on increasing revenue.  Weak or </a:t>
            </a:r>
            <a:r>
              <a:rPr lang="en-US" sz="2400" dirty="0" smtClean="0"/>
              <a:t>payment mediocre</a:t>
            </a:r>
            <a:r>
              <a:rPr lang="en-US" sz="2400" baseline="0" dirty="0" smtClean="0"/>
              <a:t> </a:t>
            </a:r>
            <a:r>
              <a:rPr lang="en-US" sz="2400" baseline="0" dirty="0" smtClean="0"/>
              <a:t>have </a:t>
            </a:r>
            <a:r>
              <a:rPr lang="en-US" sz="2400" baseline="0" dirty="0" smtClean="0"/>
              <a:t>little impact. </a:t>
            </a:r>
            <a:endParaRPr lang="en-US" sz="2400" dirty="0" smtClean="0"/>
          </a:p>
          <a:p>
            <a:r>
              <a:rPr lang="en-US" sz="2400" dirty="0" smtClean="0"/>
              <a:t>Payment systems and incentives need to be customized to the organization.   The private sector uses many approaches (partial capitation, risk pools,</a:t>
            </a:r>
            <a:r>
              <a:rPr lang="en-US" sz="2400" baseline="0" dirty="0" smtClean="0"/>
              <a:t> etc.)  Some services can be done by the buyer/carrier if there are major problems with economies of scale.  </a:t>
            </a:r>
          </a:p>
          <a:p>
            <a:r>
              <a:rPr lang="en-US" sz="2400" dirty="0" smtClean="0"/>
              <a:t>Payments</a:t>
            </a:r>
            <a:r>
              <a:rPr lang="en-US" sz="2400" baseline="0" dirty="0" smtClean="0"/>
              <a:t> to individual providers must</a:t>
            </a:r>
            <a:r>
              <a:rPr lang="en-US" sz="2400" dirty="0" smtClean="0"/>
              <a:t> work alongside overall payments.   </a:t>
            </a:r>
            <a:endParaRPr lang="en-US" sz="2400" dirty="0"/>
          </a:p>
        </p:txBody>
      </p:sp>
      <p:sp>
        <p:nvSpPr>
          <p:cNvPr id="4" name="Date Placeholder 3"/>
          <p:cNvSpPr>
            <a:spLocks noGrp="1"/>
          </p:cNvSpPr>
          <p:nvPr>
            <p:ph type="dt" sz="half" idx="10"/>
          </p:nvPr>
        </p:nvSpPr>
        <p:spPr/>
        <p:txBody>
          <a:bodyPr/>
          <a:lstStyle/>
          <a:p>
            <a:pPr>
              <a:defRPr/>
            </a:pPr>
            <a:r>
              <a:rPr lang="en-US" altLang="en-US" dirty="0" smtClean="0"/>
              <a:t>11/6/2018</a:t>
            </a:r>
            <a:endParaRPr lang="en-US" altLang="en-US" dirty="0"/>
          </a:p>
        </p:txBody>
      </p:sp>
      <p:sp>
        <p:nvSpPr>
          <p:cNvPr id="5" name="Footer Placeholder 4"/>
          <p:cNvSpPr>
            <a:spLocks noGrp="1"/>
          </p:cNvSpPr>
          <p:nvPr>
            <p:ph type="ftr" sz="quarter" idx="11"/>
          </p:nvPr>
        </p:nvSpPr>
        <p:spPr/>
        <p:txBody>
          <a:bodyPr/>
          <a:lstStyle/>
          <a:p>
            <a:pPr>
              <a:defRPr/>
            </a:pPr>
            <a:r>
              <a:rPr lang="en-US" altLang="en-US" dirty="0" smtClean="0"/>
              <a:t>MAAC Network Opportunities – Vigen</a:t>
            </a:r>
            <a:endParaRPr lang="en-US" altLang="en-US" dirty="0"/>
          </a:p>
        </p:txBody>
      </p:sp>
      <p:sp>
        <p:nvSpPr>
          <p:cNvPr id="6" name="Slide Number Placeholder 5"/>
          <p:cNvSpPr>
            <a:spLocks noGrp="1"/>
          </p:cNvSpPr>
          <p:nvPr>
            <p:ph type="sldNum" sz="quarter" idx="12"/>
          </p:nvPr>
        </p:nvSpPr>
        <p:spPr/>
        <p:txBody>
          <a:bodyPr/>
          <a:lstStyle/>
          <a:p>
            <a:pPr>
              <a:defRPr/>
            </a:pPr>
            <a:fld id="{1EDD0CCB-BDCD-470C-B88A-B2F3DEBA390B}" type="slidenum">
              <a:rPr lang="en-US" altLang="en-US" smtClean="0"/>
              <a:pPr>
                <a:defRPr/>
              </a:pPr>
              <a:t>15</a:t>
            </a:fld>
            <a:endParaRPr lang="en-US" altLang="en-US" dirty="0"/>
          </a:p>
        </p:txBody>
      </p:sp>
    </p:spTree>
    <p:extLst>
      <p:ext uri="{BB962C8B-B14F-4D97-AF65-F5344CB8AC3E}">
        <p14:creationId xmlns:p14="http://schemas.microsoft.com/office/powerpoint/2010/main" val="3058097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to individual providers</a:t>
            </a:r>
            <a:endParaRPr lang="en-US" dirty="0"/>
          </a:p>
        </p:txBody>
      </p:sp>
      <p:sp>
        <p:nvSpPr>
          <p:cNvPr id="3" name="Content Placeholder 2"/>
          <p:cNvSpPr>
            <a:spLocks noGrp="1"/>
          </p:cNvSpPr>
          <p:nvPr>
            <p:ph idx="1"/>
          </p:nvPr>
        </p:nvSpPr>
        <p:spPr/>
        <p:txBody>
          <a:bodyPr/>
          <a:lstStyle/>
          <a:p>
            <a:r>
              <a:rPr lang="en-US" sz="2400" dirty="0" smtClean="0"/>
              <a:t>Payment options to individual providers are precisely </a:t>
            </a:r>
            <a:r>
              <a:rPr lang="en-US" sz="2400" dirty="0" smtClean="0"/>
              <a:t>targeted.  </a:t>
            </a:r>
            <a:r>
              <a:rPr lang="en-US" sz="2400" dirty="0" smtClean="0"/>
              <a:t>There</a:t>
            </a:r>
            <a:r>
              <a:rPr lang="en-US" sz="2400" baseline="0" dirty="0" smtClean="0"/>
              <a:t> is a toolkit of payment options; a specific payment option is used for specific services and types of providers. </a:t>
            </a:r>
          </a:p>
          <a:p>
            <a:r>
              <a:rPr lang="en-US" sz="2400" baseline="0" dirty="0" smtClean="0"/>
              <a:t>Many provider-based networks consider provider payment as compensation to an employee rather than payment for services from a outside contractor.  </a:t>
            </a:r>
          </a:p>
          <a:p>
            <a:r>
              <a:rPr lang="en-US" sz="2400" baseline="0" dirty="0" smtClean="0"/>
              <a:t>Payments come in many business forms:  </a:t>
            </a:r>
          </a:p>
          <a:p>
            <a:pPr lvl="1"/>
            <a:r>
              <a:rPr lang="en-US" sz="2400" baseline="0" dirty="0" smtClean="0"/>
              <a:t>Financial performance: Capitation</a:t>
            </a:r>
            <a:r>
              <a:rPr lang="en-US" sz="2400" baseline="0" dirty="0" smtClean="0"/>
              <a:t>, gainsharing, etc.</a:t>
            </a:r>
          </a:p>
          <a:p>
            <a:pPr lvl="1"/>
            <a:r>
              <a:rPr lang="en-US" sz="2400" baseline="0" dirty="0" smtClean="0"/>
              <a:t>Fewer administrative tasks to</a:t>
            </a:r>
            <a:r>
              <a:rPr lang="en-US" sz="2400" dirty="0" smtClean="0"/>
              <a:t> reduce expenses</a:t>
            </a:r>
            <a:endParaRPr lang="en-US" sz="2400" baseline="0" dirty="0" smtClean="0"/>
          </a:p>
          <a:p>
            <a:pPr lvl="1"/>
            <a:r>
              <a:rPr lang="en-US" sz="2400" baseline="0" dirty="0" smtClean="0"/>
              <a:t>Fees may be flat with growing upside-only bonuses</a:t>
            </a:r>
          </a:p>
          <a:p>
            <a:pPr lvl="1"/>
            <a:r>
              <a:rPr lang="en-US" sz="2400" baseline="0" dirty="0" smtClean="0"/>
              <a:t>Incentives can be paid for specific tasks.  </a:t>
            </a:r>
            <a:endParaRPr lang="en-US" sz="2400" dirty="0" smtClean="0"/>
          </a:p>
          <a:p>
            <a:endParaRPr lang="en-US" dirty="0"/>
          </a:p>
        </p:txBody>
      </p:sp>
      <p:sp>
        <p:nvSpPr>
          <p:cNvPr id="4" name="Date Placeholder 3"/>
          <p:cNvSpPr>
            <a:spLocks noGrp="1"/>
          </p:cNvSpPr>
          <p:nvPr>
            <p:ph type="dt" sz="half" idx="10"/>
          </p:nvPr>
        </p:nvSpPr>
        <p:spPr/>
        <p:txBody>
          <a:bodyPr/>
          <a:lstStyle/>
          <a:p>
            <a:pPr>
              <a:defRPr/>
            </a:pPr>
            <a:r>
              <a:rPr lang="en-US" altLang="en-US" dirty="0" smtClean="0"/>
              <a:t>11/6/2018</a:t>
            </a:r>
            <a:endParaRPr lang="en-US" altLang="en-US" dirty="0"/>
          </a:p>
        </p:txBody>
      </p:sp>
      <p:sp>
        <p:nvSpPr>
          <p:cNvPr id="5" name="Footer Placeholder 4"/>
          <p:cNvSpPr>
            <a:spLocks noGrp="1"/>
          </p:cNvSpPr>
          <p:nvPr>
            <p:ph type="ftr" sz="quarter" idx="11"/>
          </p:nvPr>
        </p:nvSpPr>
        <p:spPr/>
        <p:txBody>
          <a:bodyPr/>
          <a:lstStyle/>
          <a:p>
            <a:pPr>
              <a:defRPr/>
            </a:pPr>
            <a:r>
              <a:rPr lang="en-US" altLang="en-US" dirty="0" smtClean="0"/>
              <a:t>MAAC Network Opportunities – Vigen</a:t>
            </a:r>
            <a:endParaRPr lang="en-US" altLang="en-US" dirty="0"/>
          </a:p>
        </p:txBody>
      </p:sp>
      <p:sp>
        <p:nvSpPr>
          <p:cNvPr id="6" name="Slide Number Placeholder 5"/>
          <p:cNvSpPr>
            <a:spLocks noGrp="1"/>
          </p:cNvSpPr>
          <p:nvPr>
            <p:ph type="sldNum" sz="quarter" idx="12"/>
          </p:nvPr>
        </p:nvSpPr>
        <p:spPr/>
        <p:txBody>
          <a:bodyPr/>
          <a:lstStyle/>
          <a:p>
            <a:pPr>
              <a:defRPr/>
            </a:pPr>
            <a:fld id="{1EDD0CCB-BDCD-470C-B88A-B2F3DEBA390B}" type="slidenum">
              <a:rPr lang="en-US" altLang="en-US" smtClean="0"/>
              <a:pPr>
                <a:defRPr/>
              </a:pPr>
              <a:t>16</a:t>
            </a:fld>
            <a:endParaRPr lang="en-US" altLang="en-US" dirty="0"/>
          </a:p>
        </p:txBody>
      </p:sp>
    </p:spTree>
    <p:extLst>
      <p:ext uri="{BB962C8B-B14F-4D97-AF65-F5344CB8AC3E}">
        <p14:creationId xmlns:p14="http://schemas.microsoft.com/office/powerpoint/2010/main" val="867904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comments</a:t>
            </a:r>
            <a:endParaRPr lang="en-US" dirty="0"/>
          </a:p>
        </p:txBody>
      </p:sp>
      <p:sp>
        <p:nvSpPr>
          <p:cNvPr id="3" name="Content Placeholder 2"/>
          <p:cNvSpPr>
            <a:spLocks noGrp="1"/>
          </p:cNvSpPr>
          <p:nvPr>
            <p:ph idx="1"/>
          </p:nvPr>
        </p:nvSpPr>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400" kern="1200" dirty="0" smtClean="0">
                <a:solidFill>
                  <a:schemeClr val="tx1"/>
                </a:solidFill>
                <a:effectLst/>
                <a:latin typeface="+mn-lt"/>
                <a:ea typeface="+mn-ea"/>
                <a:cs typeface="+mn-cs"/>
              </a:rPr>
              <a:t>This is a very important</a:t>
            </a:r>
            <a:r>
              <a:rPr lang="en-US" sz="2400" kern="1200" baseline="0" dirty="0" smtClean="0">
                <a:solidFill>
                  <a:schemeClr val="tx1"/>
                </a:solidFill>
                <a:effectLst/>
                <a:latin typeface="+mn-lt"/>
                <a:ea typeface="+mn-ea"/>
                <a:cs typeface="+mn-cs"/>
              </a:rPr>
              <a:t> time; an opportunity to have a big impact </a:t>
            </a:r>
            <a:endParaRPr lang="en-US" sz="2400" dirty="0" smtClean="0">
              <a:effectLs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US" sz="2400" kern="1200" dirty="0" smtClean="0">
              <a:solidFill>
                <a:schemeClr val="tx1"/>
              </a:solidFill>
              <a:effectLst/>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400" kern="1200" dirty="0" smtClean="0">
                <a:solidFill>
                  <a:schemeClr val="tx1"/>
                </a:solidFill>
                <a:effectLst/>
                <a:latin typeface="+mn-lt"/>
                <a:ea typeface="+mn-ea"/>
                <a:cs typeface="+mn-cs"/>
              </a:rPr>
              <a:t>Actuaries</a:t>
            </a:r>
            <a:r>
              <a:rPr lang="en-US" sz="2400" kern="1200" baseline="0" dirty="0" smtClean="0">
                <a:solidFill>
                  <a:schemeClr val="tx1"/>
                </a:solidFill>
                <a:effectLst/>
                <a:latin typeface="+mn-lt"/>
                <a:ea typeface="+mn-ea"/>
                <a:cs typeface="+mn-cs"/>
              </a:rPr>
              <a:t> with a broad vision of their role have many opportunities to grow their skills and careers.  </a:t>
            </a:r>
          </a:p>
          <a:p>
            <a:pPr marL="742950" marR="0" lvl="1" indent="-342900" algn="l" defTabSz="914400" rtl="0" eaLnBrk="0" fontAlgn="base" latinLnBrk="0" hangingPunct="0">
              <a:lnSpc>
                <a:spcPct val="100000"/>
              </a:lnSpc>
              <a:spcBef>
                <a:spcPct val="20000"/>
              </a:spcBef>
              <a:spcAft>
                <a:spcPct val="0"/>
              </a:spcAft>
              <a:buClrTx/>
              <a:buSzTx/>
              <a:buFontTx/>
              <a:buChar char="•"/>
              <a:tabLst/>
              <a:defRPr/>
            </a:pPr>
            <a:r>
              <a:rPr lang="en-US" sz="2400" kern="1200" baseline="0" dirty="0" smtClean="0">
                <a:solidFill>
                  <a:schemeClr val="tx1"/>
                </a:solidFill>
                <a:effectLst/>
                <a:latin typeface="+mn-lt"/>
                <a:ea typeface="+mn-ea"/>
                <a:cs typeface="+mn-cs"/>
              </a:rPr>
              <a:t>Different analysis</a:t>
            </a:r>
          </a:p>
          <a:p>
            <a:pPr marL="742950" marR="0" lvl="1" indent="-342900" algn="l" defTabSz="914400" rtl="0" eaLnBrk="0" fontAlgn="base" latinLnBrk="0" hangingPunct="0">
              <a:lnSpc>
                <a:spcPct val="100000"/>
              </a:lnSpc>
              <a:spcBef>
                <a:spcPct val="20000"/>
              </a:spcBef>
              <a:spcAft>
                <a:spcPct val="0"/>
              </a:spcAft>
              <a:buClrTx/>
              <a:buSzTx/>
              <a:buFontTx/>
              <a:buChar char="•"/>
              <a:tabLst/>
              <a:defRPr/>
            </a:pPr>
            <a:r>
              <a:rPr lang="en-US" sz="2400" kern="1200" baseline="0" dirty="0" smtClean="0">
                <a:solidFill>
                  <a:schemeClr val="tx1"/>
                </a:solidFill>
                <a:effectLst/>
                <a:latin typeface="+mn-lt"/>
                <a:ea typeface="+mn-ea"/>
                <a:cs typeface="+mn-cs"/>
              </a:rPr>
              <a:t>Different audiences</a:t>
            </a:r>
          </a:p>
          <a:p>
            <a:pPr marL="742950" marR="0" lvl="1" indent="-342900" algn="l" defTabSz="914400" rtl="0" eaLnBrk="0" fontAlgn="base" latinLnBrk="0" hangingPunct="0">
              <a:lnSpc>
                <a:spcPct val="100000"/>
              </a:lnSpc>
              <a:spcBef>
                <a:spcPct val="20000"/>
              </a:spcBef>
              <a:spcAft>
                <a:spcPct val="0"/>
              </a:spcAft>
              <a:buClrTx/>
              <a:buSzTx/>
              <a:buFontTx/>
              <a:buChar char="•"/>
              <a:tabLst/>
              <a:defRPr/>
            </a:pPr>
            <a:r>
              <a:rPr lang="en-US" sz="2400" kern="1200" baseline="0" dirty="0" smtClean="0">
                <a:solidFill>
                  <a:schemeClr val="tx1"/>
                </a:solidFill>
                <a:effectLst/>
                <a:latin typeface="+mn-lt"/>
                <a:ea typeface="+mn-ea"/>
                <a:cs typeface="+mn-cs"/>
              </a:rPr>
              <a:t>A new view inside the health system</a:t>
            </a:r>
          </a:p>
          <a:p>
            <a:pPr marL="742950" marR="0" lvl="1" indent="-342900" algn="l" defTabSz="914400" rtl="0" eaLnBrk="0" fontAlgn="base" latinLnBrk="0" hangingPunct="0">
              <a:lnSpc>
                <a:spcPct val="100000"/>
              </a:lnSpc>
              <a:spcBef>
                <a:spcPct val="20000"/>
              </a:spcBef>
              <a:spcAft>
                <a:spcPct val="0"/>
              </a:spcAft>
              <a:buClrTx/>
              <a:buSzTx/>
              <a:buFontTx/>
              <a:buChar char="•"/>
              <a:tabLst/>
              <a:defRPr/>
            </a:pPr>
            <a:r>
              <a:rPr lang="en-US" sz="2400" kern="1200" baseline="0" dirty="0" smtClean="0">
                <a:solidFill>
                  <a:schemeClr val="tx1"/>
                </a:solidFill>
                <a:effectLst/>
                <a:latin typeface="+mn-lt"/>
                <a:ea typeface="+mn-ea"/>
                <a:cs typeface="+mn-cs"/>
              </a:rPr>
              <a:t>Develop new provider-based solutions to old problems </a:t>
            </a:r>
          </a:p>
          <a:p>
            <a:pPr marL="742950" marR="0" lvl="1" indent="-342900" algn="l" defTabSz="914400" rtl="0" eaLnBrk="0" fontAlgn="base" latinLnBrk="0" hangingPunct="0">
              <a:lnSpc>
                <a:spcPct val="100000"/>
              </a:lnSpc>
              <a:spcBef>
                <a:spcPct val="20000"/>
              </a:spcBef>
              <a:spcAft>
                <a:spcPct val="0"/>
              </a:spcAft>
              <a:buClrTx/>
              <a:buSzTx/>
              <a:buFontTx/>
              <a:buChar char="•"/>
              <a:tabLst/>
              <a:defRPr/>
            </a:pPr>
            <a:r>
              <a:rPr lang="en-US" sz="2400" kern="1200" dirty="0" smtClean="0">
                <a:solidFill>
                  <a:schemeClr val="tx1"/>
                </a:solidFill>
                <a:effectLst/>
                <a:latin typeface="+mn-lt"/>
                <a:ea typeface="+mn-ea"/>
                <a:cs typeface="+mn-cs"/>
              </a:rPr>
              <a:t>Learn new data sources</a:t>
            </a:r>
          </a:p>
          <a:p>
            <a:pPr marL="742950" marR="0" lvl="1" indent="-342900" algn="l" defTabSz="914400" rtl="0" eaLnBrk="0" fontAlgn="base" latinLnBrk="0" hangingPunct="0">
              <a:lnSpc>
                <a:spcPct val="100000"/>
              </a:lnSpc>
              <a:spcBef>
                <a:spcPct val="20000"/>
              </a:spcBef>
              <a:spcAft>
                <a:spcPct val="0"/>
              </a:spcAft>
              <a:buClrTx/>
              <a:buSzTx/>
              <a:buFontTx/>
              <a:buChar char="•"/>
              <a:tabLst/>
              <a:defRPr/>
            </a:pPr>
            <a:r>
              <a:rPr lang="en-US" sz="2400" baseline="0" dirty="0" smtClean="0"/>
              <a:t>More time on expense management</a:t>
            </a:r>
            <a:endParaRPr lang="en-US" sz="2400" dirty="0"/>
          </a:p>
        </p:txBody>
      </p:sp>
      <p:sp>
        <p:nvSpPr>
          <p:cNvPr id="4" name="Date Placeholder 3"/>
          <p:cNvSpPr>
            <a:spLocks noGrp="1"/>
          </p:cNvSpPr>
          <p:nvPr>
            <p:ph type="dt" sz="half" idx="10"/>
          </p:nvPr>
        </p:nvSpPr>
        <p:spPr/>
        <p:txBody>
          <a:bodyPr/>
          <a:lstStyle/>
          <a:p>
            <a:pPr>
              <a:defRPr/>
            </a:pPr>
            <a:r>
              <a:rPr lang="en-US" altLang="en-US" dirty="0" smtClean="0"/>
              <a:t>11/6/2018</a:t>
            </a:r>
            <a:endParaRPr lang="en-US" altLang="en-US" dirty="0"/>
          </a:p>
        </p:txBody>
      </p:sp>
      <p:sp>
        <p:nvSpPr>
          <p:cNvPr id="5" name="Footer Placeholder 4"/>
          <p:cNvSpPr>
            <a:spLocks noGrp="1"/>
          </p:cNvSpPr>
          <p:nvPr>
            <p:ph type="ftr" sz="quarter" idx="11"/>
          </p:nvPr>
        </p:nvSpPr>
        <p:spPr/>
        <p:txBody>
          <a:bodyPr/>
          <a:lstStyle/>
          <a:p>
            <a:pPr>
              <a:defRPr/>
            </a:pPr>
            <a:r>
              <a:rPr lang="en-US" altLang="en-US" dirty="0" smtClean="0"/>
              <a:t>MAAC Network Opportunities – Vigen</a:t>
            </a:r>
            <a:endParaRPr lang="en-US" altLang="en-US" dirty="0"/>
          </a:p>
        </p:txBody>
      </p:sp>
      <p:sp>
        <p:nvSpPr>
          <p:cNvPr id="6" name="Slide Number Placeholder 5"/>
          <p:cNvSpPr>
            <a:spLocks noGrp="1"/>
          </p:cNvSpPr>
          <p:nvPr>
            <p:ph type="sldNum" sz="quarter" idx="12"/>
          </p:nvPr>
        </p:nvSpPr>
        <p:spPr/>
        <p:txBody>
          <a:bodyPr/>
          <a:lstStyle/>
          <a:p>
            <a:pPr>
              <a:defRPr/>
            </a:pPr>
            <a:fld id="{1EDD0CCB-BDCD-470C-B88A-B2F3DEBA390B}" type="slidenum">
              <a:rPr lang="en-US" altLang="en-US" smtClean="0"/>
              <a:pPr>
                <a:defRPr/>
              </a:pPr>
              <a:t>17</a:t>
            </a:fld>
            <a:endParaRPr lang="en-US" altLang="en-US" dirty="0"/>
          </a:p>
        </p:txBody>
      </p:sp>
    </p:spTree>
    <p:extLst>
      <p:ext uri="{BB962C8B-B14F-4D97-AF65-F5344CB8AC3E}">
        <p14:creationId xmlns:p14="http://schemas.microsoft.com/office/powerpoint/2010/main" val="226020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altLang="en-US" dirty="0" smtClean="0"/>
              <a:t>11/6/2018</a:t>
            </a:r>
            <a:endParaRPr lang="en-US" altLang="en-US" dirty="0"/>
          </a:p>
        </p:txBody>
      </p:sp>
      <p:sp>
        <p:nvSpPr>
          <p:cNvPr id="5" name="Footer Placeholder 4"/>
          <p:cNvSpPr>
            <a:spLocks noGrp="1"/>
          </p:cNvSpPr>
          <p:nvPr>
            <p:ph type="ftr" sz="quarter" idx="11"/>
          </p:nvPr>
        </p:nvSpPr>
        <p:spPr/>
        <p:txBody>
          <a:bodyPr/>
          <a:lstStyle/>
          <a:p>
            <a:pPr>
              <a:defRPr/>
            </a:pPr>
            <a:r>
              <a:rPr lang="en-US" altLang="en-US" dirty="0" smtClean="0"/>
              <a:t>MAAC - Network Performance - Vigen</a:t>
            </a:r>
            <a:endParaRPr lang="en-US" altLang="en-US" dirty="0"/>
          </a:p>
        </p:txBody>
      </p:sp>
      <p:sp>
        <p:nvSpPr>
          <p:cNvPr id="6" name="Slide Number Placeholder 5"/>
          <p:cNvSpPr>
            <a:spLocks noGrp="1"/>
          </p:cNvSpPr>
          <p:nvPr>
            <p:ph type="sldNum" sz="quarter" idx="12"/>
          </p:nvPr>
        </p:nvSpPr>
        <p:spPr/>
        <p:txBody>
          <a:bodyPr/>
          <a:lstStyle/>
          <a:p>
            <a:pPr>
              <a:defRPr/>
            </a:pPr>
            <a:fld id="{1EDD0CCB-BDCD-470C-B88A-B2F3DEBA390B}" type="slidenum">
              <a:rPr lang="en-US" altLang="en-US" smtClean="0"/>
              <a:pPr>
                <a:defRPr/>
              </a:pPr>
              <a:t>18</a:t>
            </a:fld>
            <a:endParaRPr lang="en-US" altLang="en-US" dirty="0"/>
          </a:p>
        </p:txBody>
      </p:sp>
    </p:spTree>
    <p:extLst>
      <p:ext uri="{BB962C8B-B14F-4D97-AF65-F5344CB8AC3E}">
        <p14:creationId xmlns:p14="http://schemas.microsoft.com/office/powerpoint/2010/main" val="2738735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990600"/>
            <a:ext cx="7886700" cy="2852737"/>
          </a:xfrm>
        </p:spPr>
        <p:txBody>
          <a:bodyPr/>
          <a:lstStyle/>
          <a:p>
            <a:pPr algn="ctr"/>
            <a:r>
              <a:rPr lang="en-US" sz="3600" dirty="0" smtClean="0"/>
              <a:t>Appendix </a:t>
            </a:r>
            <a:r>
              <a:rPr lang="en-US" sz="3600" dirty="0"/>
              <a:t/>
            </a:r>
            <a:br>
              <a:rPr lang="en-US" sz="3600" dirty="0"/>
            </a:br>
            <a:endParaRPr lang="en-US" sz="3600" dirty="0"/>
          </a:p>
        </p:txBody>
      </p:sp>
      <p:sp>
        <p:nvSpPr>
          <p:cNvPr id="7" name="Text Placeholder 6"/>
          <p:cNvSpPr>
            <a:spLocks noGrp="1"/>
          </p:cNvSpPr>
          <p:nvPr>
            <p:ph type="body" idx="1"/>
          </p:nvPr>
        </p:nvSpPr>
        <p:spPr>
          <a:xfrm>
            <a:off x="623888" y="3870325"/>
            <a:ext cx="7886700" cy="1997075"/>
          </a:xfrm>
        </p:spPr>
        <p:txBody>
          <a:bodyPr/>
          <a:lstStyle/>
          <a:p>
            <a:r>
              <a:rPr lang="en-US" dirty="0" smtClean="0"/>
              <a:t> </a:t>
            </a:r>
          </a:p>
        </p:txBody>
      </p:sp>
      <p:sp>
        <p:nvSpPr>
          <p:cNvPr id="4" name="Date Placeholder 3"/>
          <p:cNvSpPr>
            <a:spLocks noGrp="1"/>
          </p:cNvSpPr>
          <p:nvPr>
            <p:ph type="dt" sz="half" idx="10"/>
          </p:nvPr>
        </p:nvSpPr>
        <p:spPr/>
        <p:txBody>
          <a:bodyPr/>
          <a:lstStyle/>
          <a:p>
            <a:pPr>
              <a:defRPr/>
            </a:pPr>
            <a:r>
              <a:rPr lang="en-US" altLang="en-US" dirty="0" smtClean="0"/>
              <a:t>11/6/2018</a:t>
            </a:r>
            <a:endParaRPr lang="en-US" altLang="en-US" dirty="0"/>
          </a:p>
        </p:txBody>
      </p:sp>
      <p:sp>
        <p:nvSpPr>
          <p:cNvPr id="5" name="Footer Placeholder 4"/>
          <p:cNvSpPr>
            <a:spLocks noGrp="1"/>
          </p:cNvSpPr>
          <p:nvPr>
            <p:ph type="ftr" sz="quarter" idx="11"/>
          </p:nvPr>
        </p:nvSpPr>
        <p:spPr/>
        <p:txBody>
          <a:bodyPr/>
          <a:lstStyle/>
          <a:p>
            <a:pPr>
              <a:defRPr/>
            </a:pPr>
            <a:r>
              <a:rPr lang="en-US" altLang="en-US" dirty="0" smtClean="0"/>
              <a:t>MAAC - Network Performance - Vigen</a:t>
            </a:r>
            <a:endParaRPr lang="en-US" altLang="en-US" dirty="0"/>
          </a:p>
        </p:txBody>
      </p:sp>
      <p:sp>
        <p:nvSpPr>
          <p:cNvPr id="6" name="Slide Number Placeholder 5"/>
          <p:cNvSpPr>
            <a:spLocks noGrp="1"/>
          </p:cNvSpPr>
          <p:nvPr>
            <p:ph type="sldNum" sz="quarter" idx="12"/>
          </p:nvPr>
        </p:nvSpPr>
        <p:spPr/>
        <p:txBody>
          <a:bodyPr/>
          <a:lstStyle/>
          <a:p>
            <a:pPr>
              <a:defRPr/>
            </a:pPr>
            <a:fld id="{1EDD0CCB-BDCD-470C-B88A-B2F3DEBA390B}" type="slidenum">
              <a:rPr lang="en-US" altLang="en-US" smtClean="0"/>
              <a:pPr>
                <a:defRPr/>
              </a:pPr>
              <a:t>19</a:t>
            </a:fld>
            <a:endParaRPr lang="en-US" altLang="en-US" dirty="0"/>
          </a:p>
        </p:txBody>
      </p:sp>
    </p:spTree>
    <p:extLst>
      <p:ext uri="{BB962C8B-B14F-4D97-AF65-F5344CB8AC3E}">
        <p14:creationId xmlns:p14="http://schemas.microsoft.com/office/powerpoint/2010/main" val="681750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Agenda </a:t>
            </a:r>
            <a:r>
              <a:rPr lang="en-US" baseline="0" dirty="0" smtClean="0"/>
              <a:t>for today's session</a:t>
            </a:r>
            <a:endParaRPr lang="en-US" dirty="0"/>
          </a:p>
        </p:txBody>
      </p:sp>
      <p:sp>
        <p:nvSpPr>
          <p:cNvPr id="3" name="Content Placeholder 2"/>
          <p:cNvSpPr>
            <a:spLocks noGrp="1"/>
          </p:cNvSpPr>
          <p:nvPr>
            <p:ph idx="1"/>
          </p:nvPr>
        </p:nvSpPr>
        <p:spPr/>
        <p:txBody>
          <a:bodyPr/>
          <a:lstStyle/>
          <a:p>
            <a:pPr lvl="0"/>
            <a:endParaRPr lang="en-US" sz="2400" baseline="0" dirty="0" smtClean="0"/>
          </a:p>
          <a:p>
            <a:pPr lvl="0"/>
            <a:r>
              <a:rPr lang="en-US" sz="2400" baseline="0" dirty="0" smtClean="0"/>
              <a:t>Highlight </a:t>
            </a:r>
            <a:r>
              <a:rPr lang="en-US" sz="2400" dirty="0" smtClean="0"/>
              <a:t>the </a:t>
            </a:r>
            <a:r>
              <a:rPr lang="en-US" sz="2400" baseline="0" dirty="0" smtClean="0"/>
              <a:t>value of networks and differences across various populations/lines-of-business</a:t>
            </a:r>
          </a:p>
          <a:p>
            <a:pPr lvl="0"/>
            <a:r>
              <a:rPr lang="en-US" sz="2400" baseline="0" dirty="0" smtClean="0"/>
              <a:t>Review</a:t>
            </a:r>
            <a:r>
              <a:rPr lang="en-US" sz="2400" dirty="0" smtClean="0"/>
              <a:t> two important financial issues  </a:t>
            </a:r>
          </a:p>
          <a:p>
            <a:pPr lvl="1"/>
            <a:r>
              <a:rPr lang="en-US" sz="2400" baseline="0" dirty="0" smtClean="0"/>
              <a:t>Identify potential allies based on core goals</a:t>
            </a:r>
            <a:endParaRPr lang="en-US" sz="2400" dirty="0" smtClean="0"/>
          </a:p>
          <a:p>
            <a:pPr lvl="1"/>
            <a:r>
              <a:rPr lang="en-US" sz="2400" dirty="0"/>
              <a:t>Approaches to evaluate potential </a:t>
            </a:r>
            <a:r>
              <a:rPr lang="en-US" sz="2400" dirty="0" smtClean="0"/>
              <a:t>networks </a:t>
            </a:r>
            <a:r>
              <a:rPr lang="en-US" sz="2400" dirty="0"/>
              <a:t>/ managers</a:t>
            </a:r>
            <a:br>
              <a:rPr lang="en-US" sz="2400" dirty="0"/>
            </a:br>
            <a:endParaRPr lang="en-US" sz="2400" dirty="0" smtClean="0"/>
          </a:p>
          <a:p>
            <a:pPr lvl="0"/>
            <a:r>
              <a:rPr lang="en-US" sz="2400" baseline="0" dirty="0" smtClean="0"/>
              <a:t>Answer questions </a:t>
            </a:r>
          </a:p>
          <a:p>
            <a:pPr lvl="0"/>
            <a:endParaRPr lang="en-US" sz="2400" dirty="0" smtClean="0"/>
          </a:p>
          <a:p>
            <a:pPr lvl="0"/>
            <a:r>
              <a:rPr lang="en-US" sz="2400" dirty="0" smtClean="0"/>
              <a:t>There</a:t>
            </a:r>
            <a:r>
              <a:rPr lang="en-US" sz="2400" baseline="0" dirty="0" smtClean="0"/>
              <a:t> is an appendix with </a:t>
            </a:r>
            <a:r>
              <a:rPr lang="en-US" sz="2400" dirty="0" smtClean="0"/>
              <a:t>references</a:t>
            </a:r>
            <a:r>
              <a:rPr lang="en-US" sz="2400" baseline="0" dirty="0" smtClean="0"/>
              <a:t> and examples </a:t>
            </a:r>
          </a:p>
          <a:p>
            <a:pPr lvl="0"/>
            <a:endParaRPr lang="en-US" baseline="0" dirty="0" smtClean="0"/>
          </a:p>
          <a:p>
            <a:pPr lvl="0"/>
            <a:endParaRPr lang="en-US" baseline="0" dirty="0" smtClean="0"/>
          </a:p>
          <a:p>
            <a:endParaRPr lang="en-US" dirty="0"/>
          </a:p>
        </p:txBody>
      </p:sp>
      <p:sp>
        <p:nvSpPr>
          <p:cNvPr id="4" name="Date Placeholder 3"/>
          <p:cNvSpPr>
            <a:spLocks noGrp="1"/>
          </p:cNvSpPr>
          <p:nvPr>
            <p:ph type="dt" sz="half" idx="10"/>
          </p:nvPr>
        </p:nvSpPr>
        <p:spPr/>
        <p:txBody>
          <a:bodyPr/>
          <a:lstStyle/>
          <a:p>
            <a:pPr>
              <a:defRPr/>
            </a:pPr>
            <a:r>
              <a:rPr lang="en-US" altLang="en-US" dirty="0" smtClean="0"/>
              <a:t>11/6/2018</a:t>
            </a:r>
            <a:endParaRPr lang="en-US" altLang="en-US" dirty="0"/>
          </a:p>
        </p:txBody>
      </p:sp>
      <p:sp>
        <p:nvSpPr>
          <p:cNvPr id="5" name="Footer Placeholder 4"/>
          <p:cNvSpPr>
            <a:spLocks noGrp="1"/>
          </p:cNvSpPr>
          <p:nvPr>
            <p:ph type="ftr" sz="quarter" idx="11"/>
          </p:nvPr>
        </p:nvSpPr>
        <p:spPr/>
        <p:txBody>
          <a:bodyPr/>
          <a:lstStyle/>
          <a:p>
            <a:pPr>
              <a:defRPr/>
            </a:pPr>
            <a:r>
              <a:rPr lang="en-US" altLang="en-US" dirty="0" smtClean="0"/>
              <a:t>MAAC - Network Performance - Vigen</a:t>
            </a:r>
            <a:endParaRPr lang="en-US" altLang="en-US" dirty="0"/>
          </a:p>
        </p:txBody>
      </p:sp>
      <p:sp>
        <p:nvSpPr>
          <p:cNvPr id="6" name="Slide Number Placeholder 5"/>
          <p:cNvSpPr>
            <a:spLocks noGrp="1"/>
          </p:cNvSpPr>
          <p:nvPr>
            <p:ph type="sldNum" sz="quarter" idx="12"/>
          </p:nvPr>
        </p:nvSpPr>
        <p:spPr/>
        <p:txBody>
          <a:bodyPr/>
          <a:lstStyle/>
          <a:p>
            <a:pPr>
              <a:defRPr/>
            </a:pPr>
            <a:fld id="{1EDD0CCB-BDCD-470C-B88A-B2F3DEBA390B}" type="slidenum">
              <a:rPr lang="en-US" altLang="en-US" smtClean="0"/>
              <a:pPr>
                <a:defRPr/>
              </a:pPr>
              <a:t>2</a:t>
            </a:fld>
            <a:endParaRPr lang="en-US" altLang="en-US" dirty="0"/>
          </a:p>
        </p:txBody>
      </p:sp>
    </p:spTree>
    <p:extLst>
      <p:ext uri="{BB962C8B-B14F-4D97-AF65-F5344CB8AC3E}">
        <p14:creationId xmlns:p14="http://schemas.microsoft.com/office/powerpoint/2010/main" val="3405004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Exchange Case Study #1</a:t>
            </a:r>
            <a:endParaRPr lang="en-US" dirty="0"/>
          </a:p>
        </p:txBody>
      </p:sp>
      <p:sp>
        <p:nvSpPr>
          <p:cNvPr id="5" name="Date Placeholder 4"/>
          <p:cNvSpPr>
            <a:spLocks noGrp="1"/>
          </p:cNvSpPr>
          <p:nvPr>
            <p:ph type="dt" sz="half" idx="10"/>
          </p:nvPr>
        </p:nvSpPr>
        <p:spPr/>
        <p:txBody>
          <a:bodyPr/>
          <a:lstStyle/>
          <a:p>
            <a:pPr>
              <a:defRPr/>
            </a:pPr>
            <a:r>
              <a:rPr lang="en-US" altLang="en-US" dirty="0" smtClean="0"/>
              <a:t>11/6/2018</a:t>
            </a:r>
            <a:endParaRPr lang="en-US" altLang="en-US" dirty="0"/>
          </a:p>
        </p:txBody>
      </p:sp>
      <p:sp>
        <p:nvSpPr>
          <p:cNvPr id="6" name="Footer Placeholder 5"/>
          <p:cNvSpPr>
            <a:spLocks noGrp="1"/>
          </p:cNvSpPr>
          <p:nvPr>
            <p:ph type="ftr" sz="quarter" idx="11"/>
          </p:nvPr>
        </p:nvSpPr>
        <p:spPr/>
        <p:txBody>
          <a:bodyPr/>
          <a:lstStyle/>
          <a:p>
            <a:pPr>
              <a:defRPr/>
            </a:pPr>
            <a:r>
              <a:rPr lang="en-US" altLang="en-US" dirty="0" smtClean="0"/>
              <a:t>MAAC Network Opportunities – Vigen</a:t>
            </a:r>
            <a:endParaRPr lang="en-US" altLang="en-US" dirty="0"/>
          </a:p>
        </p:txBody>
      </p:sp>
      <p:sp>
        <p:nvSpPr>
          <p:cNvPr id="7" name="Slide Number Placeholder 6"/>
          <p:cNvSpPr>
            <a:spLocks noGrp="1"/>
          </p:cNvSpPr>
          <p:nvPr>
            <p:ph type="sldNum" sz="quarter" idx="12"/>
          </p:nvPr>
        </p:nvSpPr>
        <p:spPr/>
        <p:txBody>
          <a:bodyPr/>
          <a:lstStyle/>
          <a:p>
            <a:pPr>
              <a:defRPr/>
            </a:pPr>
            <a:fld id="{0320F3EC-E67E-4FA5-B04A-814B855933A4}" type="slidenum">
              <a:rPr lang="en-US" altLang="en-US" smtClean="0"/>
              <a:pPr>
                <a:defRPr/>
              </a:pPr>
              <a:t>20</a:t>
            </a:fld>
            <a:endParaRPr lang="en-US" altLang="en-US" dirty="0"/>
          </a:p>
        </p:txBody>
      </p:sp>
      <p:pic>
        <p:nvPicPr>
          <p:cNvPr id="10" name="Picture 9"/>
          <p:cNvPicPr/>
          <p:nvPr/>
        </p:nvPicPr>
        <p:blipFill>
          <a:blip r:embed="rId2">
            <a:extLst>
              <a:ext uri="{28A0092B-C50C-407E-A947-70E740481C1C}">
                <a14:useLocalDpi xmlns:a14="http://schemas.microsoft.com/office/drawing/2010/main" val="0"/>
              </a:ext>
            </a:extLst>
          </a:blip>
          <a:srcRect/>
          <a:stretch>
            <a:fillRect/>
          </a:stretch>
        </p:blipFill>
        <p:spPr bwMode="auto">
          <a:xfrm>
            <a:off x="704850" y="857250"/>
            <a:ext cx="7848600" cy="5391150"/>
          </a:xfrm>
          <a:prstGeom prst="rect">
            <a:avLst/>
          </a:prstGeom>
          <a:noFill/>
        </p:spPr>
      </p:pic>
    </p:spTree>
    <p:extLst>
      <p:ext uri="{BB962C8B-B14F-4D97-AF65-F5344CB8AC3E}">
        <p14:creationId xmlns:p14="http://schemas.microsoft.com/office/powerpoint/2010/main" val="3963343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Exchange Case Study #2</a:t>
            </a:r>
            <a:endParaRPr lang="en-US" dirty="0"/>
          </a:p>
        </p:txBody>
      </p:sp>
      <p:sp>
        <p:nvSpPr>
          <p:cNvPr id="5" name="Date Placeholder 4"/>
          <p:cNvSpPr>
            <a:spLocks noGrp="1"/>
          </p:cNvSpPr>
          <p:nvPr>
            <p:ph type="dt" sz="half" idx="10"/>
          </p:nvPr>
        </p:nvSpPr>
        <p:spPr/>
        <p:txBody>
          <a:bodyPr/>
          <a:lstStyle/>
          <a:p>
            <a:pPr>
              <a:defRPr/>
            </a:pPr>
            <a:r>
              <a:rPr lang="en-US" altLang="en-US" dirty="0" smtClean="0"/>
              <a:t>11/6/2018</a:t>
            </a:r>
            <a:endParaRPr lang="en-US" altLang="en-US" dirty="0"/>
          </a:p>
        </p:txBody>
      </p:sp>
      <p:sp>
        <p:nvSpPr>
          <p:cNvPr id="6" name="Footer Placeholder 5"/>
          <p:cNvSpPr>
            <a:spLocks noGrp="1"/>
          </p:cNvSpPr>
          <p:nvPr>
            <p:ph type="ftr" sz="quarter" idx="11"/>
          </p:nvPr>
        </p:nvSpPr>
        <p:spPr/>
        <p:txBody>
          <a:bodyPr/>
          <a:lstStyle/>
          <a:p>
            <a:pPr>
              <a:defRPr/>
            </a:pPr>
            <a:r>
              <a:rPr lang="en-US" altLang="en-US" dirty="0" smtClean="0"/>
              <a:t>MAAC Network Opportunities – Vigen</a:t>
            </a:r>
            <a:endParaRPr lang="en-US" altLang="en-US" dirty="0"/>
          </a:p>
        </p:txBody>
      </p:sp>
      <p:sp>
        <p:nvSpPr>
          <p:cNvPr id="7" name="Slide Number Placeholder 6"/>
          <p:cNvSpPr>
            <a:spLocks noGrp="1"/>
          </p:cNvSpPr>
          <p:nvPr>
            <p:ph type="sldNum" sz="quarter" idx="12"/>
          </p:nvPr>
        </p:nvSpPr>
        <p:spPr/>
        <p:txBody>
          <a:bodyPr/>
          <a:lstStyle/>
          <a:p>
            <a:pPr>
              <a:defRPr/>
            </a:pPr>
            <a:fld id="{0320F3EC-E67E-4FA5-B04A-814B855933A4}" type="slidenum">
              <a:rPr lang="en-US" altLang="en-US" smtClean="0"/>
              <a:pPr>
                <a:defRPr/>
              </a:pPr>
              <a:t>21</a:t>
            </a:fld>
            <a:endParaRPr lang="en-US" altLang="en-US" dirty="0"/>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990600" y="914400"/>
            <a:ext cx="7086600" cy="5219700"/>
          </a:xfrm>
          <a:prstGeom prst="rect">
            <a:avLst/>
          </a:prstGeom>
          <a:noFill/>
        </p:spPr>
      </p:pic>
    </p:spTree>
    <p:extLst>
      <p:ext uri="{BB962C8B-B14F-4D97-AF65-F5344CB8AC3E}">
        <p14:creationId xmlns:p14="http://schemas.microsoft.com/office/powerpoint/2010/main" val="2633644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Exchange Case Study #3</a:t>
            </a:r>
            <a:endParaRPr lang="en-US" dirty="0"/>
          </a:p>
        </p:txBody>
      </p:sp>
      <p:sp>
        <p:nvSpPr>
          <p:cNvPr id="5" name="Date Placeholder 4"/>
          <p:cNvSpPr>
            <a:spLocks noGrp="1"/>
          </p:cNvSpPr>
          <p:nvPr>
            <p:ph type="dt" sz="half" idx="10"/>
          </p:nvPr>
        </p:nvSpPr>
        <p:spPr/>
        <p:txBody>
          <a:bodyPr/>
          <a:lstStyle/>
          <a:p>
            <a:pPr>
              <a:defRPr/>
            </a:pPr>
            <a:r>
              <a:rPr lang="en-US" altLang="en-US" dirty="0" smtClean="0"/>
              <a:t>11/6/2018</a:t>
            </a:r>
            <a:endParaRPr lang="en-US" altLang="en-US" dirty="0"/>
          </a:p>
        </p:txBody>
      </p:sp>
      <p:sp>
        <p:nvSpPr>
          <p:cNvPr id="6" name="Footer Placeholder 5"/>
          <p:cNvSpPr>
            <a:spLocks noGrp="1"/>
          </p:cNvSpPr>
          <p:nvPr>
            <p:ph type="ftr" sz="quarter" idx="11"/>
          </p:nvPr>
        </p:nvSpPr>
        <p:spPr/>
        <p:txBody>
          <a:bodyPr/>
          <a:lstStyle/>
          <a:p>
            <a:pPr>
              <a:defRPr/>
            </a:pPr>
            <a:r>
              <a:rPr lang="en-US" altLang="en-US" dirty="0" smtClean="0"/>
              <a:t>MAAC Network Opportunities – Vigen</a:t>
            </a:r>
            <a:endParaRPr lang="en-US" altLang="en-US" dirty="0"/>
          </a:p>
        </p:txBody>
      </p:sp>
      <p:sp>
        <p:nvSpPr>
          <p:cNvPr id="7" name="Slide Number Placeholder 6"/>
          <p:cNvSpPr>
            <a:spLocks noGrp="1"/>
          </p:cNvSpPr>
          <p:nvPr>
            <p:ph type="sldNum" sz="quarter" idx="12"/>
          </p:nvPr>
        </p:nvSpPr>
        <p:spPr/>
        <p:txBody>
          <a:bodyPr/>
          <a:lstStyle/>
          <a:p>
            <a:pPr>
              <a:defRPr/>
            </a:pPr>
            <a:fld id="{0320F3EC-E67E-4FA5-B04A-814B855933A4}" type="slidenum">
              <a:rPr lang="en-US" altLang="en-US" smtClean="0"/>
              <a:pPr>
                <a:defRPr/>
              </a:pPr>
              <a:t>22</a:t>
            </a:fld>
            <a:endParaRPr lang="en-US" altLang="en-US" dirty="0"/>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990600" y="838200"/>
            <a:ext cx="7086600" cy="5257800"/>
          </a:xfrm>
          <a:prstGeom prst="rect">
            <a:avLst/>
          </a:prstGeom>
          <a:noFill/>
        </p:spPr>
      </p:pic>
    </p:spTree>
    <p:extLst>
      <p:ext uri="{BB962C8B-B14F-4D97-AF65-F5344CB8AC3E}">
        <p14:creationId xmlns:p14="http://schemas.microsoft.com/office/powerpoint/2010/main" val="2035020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Public papers </a:t>
            </a:r>
            <a:br>
              <a:rPr lang="en-US" dirty="0" smtClean="0"/>
            </a:br>
            <a:r>
              <a:rPr lang="en-US" dirty="0" smtClean="0"/>
              <a:t>	Networks and provider measurement</a:t>
            </a:r>
            <a:endParaRPr lang="en-US" dirty="0"/>
          </a:p>
        </p:txBody>
      </p:sp>
      <p:sp>
        <p:nvSpPr>
          <p:cNvPr id="3" name="Content Placeholder 2"/>
          <p:cNvSpPr>
            <a:spLocks noGrp="1"/>
          </p:cNvSpPr>
          <p:nvPr>
            <p:ph idx="1"/>
          </p:nvPr>
        </p:nvSpPr>
        <p:spPr/>
        <p:txBody>
          <a:bodyPr/>
          <a:lstStyle/>
          <a:p>
            <a:r>
              <a:rPr lang="en-US" sz="2400" b="1" dirty="0" smtClean="0"/>
              <a:t>Performance In and Out of Exchanges</a:t>
            </a:r>
          </a:p>
          <a:p>
            <a:r>
              <a:rPr lang="en-US" dirty="0" smtClean="0"/>
              <a:t>https://www.soa.org/research-reports/2018/provider-networks-performance/</a:t>
            </a:r>
            <a:endParaRPr lang="en-US" b="1" dirty="0" smtClean="0"/>
          </a:p>
          <a:p>
            <a:r>
              <a:rPr lang="en-US" sz="2400" b="1" dirty="0" smtClean="0"/>
              <a:t>Lessons from Higher Performing Networks</a:t>
            </a:r>
          </a:p>
          <a:p>
            <a:r>
              <a:rPr lang="en-US" dirty="0" smtClean="0"/>
              <a:t>http://www.pbgh.org/storage/documents/commentary/HiPerfNetworkBrief_Final3.pdf</a:t>
            </a:r>
          </a:p>
          <a:p>
            <a:r>
              <a:rPr lang="en-US" dirty="0" smtClean="0"/>
              <a:t>http://www.pbgh.org/storage/documents/commentary/HiPerfNetworkBrief_ExecSummary.pdf</a:t>
            </a:r>
          </a:p>
          <a:p>
            <a:r>
              <a:rPr lang="en-US" sz="2400" b="1" dirty="0" smtClean="0"/>
              <a:t>Measurement of Healthcare Quality and Efficiency</a:t>
            </a:r>
            <a:endParaRPr lang="en-US" sz="2400" dirty="0" smtClean="0"/>
          </a:p>
          <a:p>
            <a:r>
              <a:rPr lang="en-US" dirty="0" smtClean="0"/>
              <a:t>https://www.soa.org/resources/research-reports/2013/research-quality-report/</a:t>
            </a:r>
          </a:p>
          <a:p>
            <a:endParaRPr lang="en-US" sz="2400" b="1" dirty="0" smtClean="0"/>
          </a:p>
          <a:p>
            <a:r>
              <a:rPr lang="en-US" sz="2400" b="1" dirty="0" smtClean="0"/>
              <a:t>Primary Care (in process)</a:t>
            </a:r>
            <a:endParaRPr lang="en-US" dirty="0"/>
          </a:p>
        </p:txBody>
      </p:sp>
      <p:sp>
        <p:nvSpPr>
          <p:cNvPr id="4" name="Date Placeholder 3"/>
          <p:cNvSpPr>
            <a:spLocks noGrp="1"/>
          </p:cNvSpPr>
          <p:nvPr>
            <p:ph type="dt" sz="half" idx="10"/>
          </p:nvPr>
        </p:nvSpPr>
        <p:spPr/>
        <p:txBody>
          <a:bodyPr/>
          <a:lstStyle/>
          <a:p>
            <a:pPr>
              <a:defRPr/>
            </a:pPr>
            <a:r>
              <a:rPr lang="en-US" altLang="en-US" dirty="0" smtClean="0"/>
              <a:t>11/6/2018</a:t>
            </a:r>
            <a:endParaRPr lang="en-US" altLang="en-US" dirty="0"/>
          </a:p>
        </p:txBody>
      </p:sp>
      <p:sp>
        <p:nvSpPr>
          <p:cNvPr id="5" name="Footer Placeholder 4"/>
          <p:cNvSpPr>
            <a:spLocks noGrp="1"/>
          </p:cNvSpPr>
          <p:nvPr>
            <p:ph type="ftr" sz="quarter" idx="11"/>
          </p:nvPr>
        </p:nvSpPr>
        <p:spPr/>
        <p:txBody>
          <a:bodyPr/>
          <a:lstStyle/>
          <a:p>
            <a:pPr>
              <a:defRPr/>
            </a:pPr>
            <a:r>
              <a:rPr lang="en-US" altLang="en-US" dirty="0" smtClean="0"/>
              <a:t>MAAC Network Opportunities – Vigen</a:t>
            </a:r>
            <a:endParaRPr lang="en-US" altLang="en-US" dirty="0"/>
          </a:p>
        </p:txBody>
      </p:sp>
      <p:sp>
        <p:nvSpPr>
          <p:cNvPr id="6" name="Slide Number Placeholder 5"/>
          <p:cNvSpPr>
            <a:spLocks noGrp="1"/>
          </p:cNvSpPr>
          <p:nvPr>
            <p:ph type="sldNum" sz="quarter" idx="12"/>
          </p:nvPr>
        </p:nvSpPr>
        <p:spPr/>
        <p:txBody>
          <a:bodyPr/>
          <a:lstStyle/>
          <a:p>
            <a:pPr>
              <a:defRPr/>
            </a:pPr>
            <a:fld id="{1EDD0CCB-BDCD-470C-B88A-B2F3DEBA390B}" type="slidenum">
              <a:rPr lang="en-US" altLang="en-US" smtClean="0"/>
              <a:pPr>
                <a:defRPr/>
              </a:pPr>
              <a:t>23</a:t>
            </a:fld>
            <a:endParaRPr lang="en-US" altLang="en-US" dirty="0"/>
          </a:p>
        </p:txBody>
      </p:sp>
    </p:spTree>
    <p:extLst>
      <p:ext uri="{BB962C8B-B14F-4D97-AF65-F5344CB8AC3E}">
        <p14:creationId xmlns:p14="http://schemas.microsoft.com/office/powerpoint/2010/main" val="4262586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Sustained value from higher performance 	networks (those</a:t>
            </a:r>
            <a:r>
              <a:rPr lang="en-US" baseline="0" dirty="0" smtClean="0"/>
              <a:t> done well)</a:t>
            </a:r>
            <a:endParaRPr lang="en-US" dirty="0"/>
          </a:p>
        </p:txBody>
      </p:sp>
      <p:sp>
        <p:nvSpPr>
          <p:cNvPr id="3" name="Content Placeholder 2"/>
          <p:cNvSpPr>
            <a:spLocks noGrp="1"/>
          </p:cNvSpPr>
          <p:nvPr>
            <p:ph idx="1"/>
          </p:nvPr>
        </p:nvSpPr>
        <p:spPr/>
        <p:txBody>
          <a:bodyPr/>
          <a:lstStyle/>
          <a:p>
            <a:r>
              <a:rPr lang="en-US" sz="2400" dirty="0" smtClean="0"/>
              <a:t>Some providers and networks have sustained higher performance in some locations and lines of business. </a:t>
            </a:r>
          </a:p>
          <a:p>
            <a:r>
              <a:rPr lang="en-US" sz="2400" dirty="0" smtClean="0"/>
              <a:t>But</a:t>
            </a:r>
            <a:r>
              <a:rPr lang="en-US" sz="2400" dirty="0"/>
              <a:t>, </a:t>
            </a:r>
            <a:r>
              <a:rPr lang="en-US" sz="2400" dirty="0" smtClean="0"/>
              <a:t>there </a:t>
            </a:r>
            <a:r>
              <a:rPr lang="en-US" sz="2400" dirty="0"/>
              <a:t>are still many mediocre </a:t>
            </a:r>
            <a:r>
              <a:rPr lang="en-US" sz="2400" dirty="0" smtClean="0"/>
              <a:t>or poor networks</a:t>
            </a:r>
            <a:r>
              <a:rPr lang="en-US" sz="2400" dirty="0"/>
              <a:t>. </a:t>
            </a:r>
            <a:r>
              <a:rPr lang="en-US" sz="2400" dirty="0" smtClean="0"/>
              <a:t>Stronger </a:t>
            </a:r>
            <a:r>
              <a:rPr lang="en-US" sz="2400" dirty="0" smtClean="0"/>
              <a:t>financial performance </a:t>
            </a:r>
            <a:r>
              <a:rPr lang="en-US" sz="2400" dirty="0"/>
              <a:t>is not automatic. </a:t>
            </a:r>
            <a:endParaRPr lang="en-US" sz="2400" dirty="0" smtClean="0"/>
          </a:p>
          <a:p>
            <a:r>
              <a:rPr lang="en-US" sz="2400" dirty="0" smtClean="0"/>
              <a:t>This starts with actions from the Primary Buyer (those who pay most of the costs).  They may manage the program themselves or delegate to carriers, providers, or others.  </a:t>
            </a:r>
          </a:p>
          <a:p>
            <a:r>
              <a:rPr lang="en-US" sz="2400" dirty="0" smtClean="0"/>
              <a:t>Successful programs do not just "transfer risk".  </a:t>
            </a:r>
            <a:r>
              <a:rPr lang="en-US" sz="2400" dirty="0"/>
              <a:t>They </a:t>
            </a:r>
            <a:r>
              <a:rPr lang="en-US" sz="2400" dirty="0" smtClean="0"/>
              <a:t>"</a:t>
            </a:r>
            <a:r>
              <a:rPr lang="en-US" sz="2400" dirty="0"/>
              <a:t>transfer risk </a:t>
            </a:r>
            <a:r>
              <a:rPr lang="en-US" sz="2400" dirty="0" smtClean="0"/>
              <a:t>and </a:t>
            </a:r>
            <a:r>
              <a:rPr lang="en-US" sz="2400" dirty="0"/>
              <a:t>responsibility" selectively</a:t>
            </a:r>
            <a:r>
              <a:rPr lang="en-US" sz="2400" dirty="0" smtClean="0"/>
              <a:t>.  In some cases, full risk and responsibility can go to large, aligned, and capable providers.   But, often risk and responsibility are targeted (by size, type of provider, and capabilities).</a:t>
            </a:r>
          </a:p>
        </p:txBody>
      </p:sp>
      <p:sp>
        <p:nvSpPr>
          <p:cNvPr id="4" name="Date Placeholder 3"/>
          <p:cNvSpPr>
            <a:spLocks noGrp="1"/>
          </p:cNvSpPr>
          <p:nvPr>
            <p:ph type="dt" sz="half" idx="10"/>
          </p:nvPr>
        </p:nvSpPr>
        <p:spPr/>
        <p:txBody>
          <a:bodyPr/>
          <a:lstStyle/>
          <a:p>
            <a:pPr>
              <a:defRPr/>
            </a:pPr>
            <a:r>
              <a:rPr lang="en-US" altLang="en-US" dirty="0" smtClean="0"/>
              <a:t>11/6/2018</a:t>
            </a:r>
            <a:endParaRPr lang="en-US" altLang="en-US" dirty="0"/>
          </a:p>
        </p:txBody>
      </p:sp>
      <p:sp>
        <p:nvSpPr>
          <p:cNvPr id="5" name="Footer Placeholder 4"/>
          <p:cNvSpPr>
            <a:spLocks noGrp="1"/>
          </p:cNvSpPr>
          <p:nvPr>
            <p:ph type="ftr" sz="quarter" idx="11"/>
          </p:nvPr>
        </p:nvSpPr>
        <p:spPr/>
        <p:txBody>
          <a:bodyPr/>
          <a:lstStyle/>
          <a:p>
            <a:pPr>
              <a:defRPr/>
            </a:pPr>
            <a:r>
              <a:rPr lang="en-US" altLang="en-US" dirty="0" smtClean="0"/>
              <a:t>MAAC - Network Performance - Vigen</a:t>
            </a:r>
            <a:endParaRPr lang="en-US" altLang="en-US" dirty="0"/>
          </a:p>
        </p:txBody>
      </p:sp>
      <p:sp>
        <p:nvSpPr>
          <p:cNvPr id="6" name="Slide Number Placeholder 5"/>
          <p:cNvSpPr>
            <a:spLocks noGrp="1"/>
          </p:cNvSpPr>
          <p:nvPr>
            <p:ph type="sldNum" sz="quarter" idx="12"/>
          </p:nvPr>
        </p:nvSpPr>
        <p:spPr/>
        <p:txBody>
          <a:bodyPr/>
          <a:lstStyle/>
          <a:p>
            <a:pPr>
              <a:defRPr/>
            </a:pPr>
            <a:fld id="{1EDD0CCB-BDCD-470C-B88A-B2F3DEBA390B}" type="slidenum">
              <a:rPr lang="en-US" altLang="en-US" smtClean="0"/>
              <a:pPr>
                <a:defRPr/>
              </a:pPr>
              <a:t>3</a:t>
            </a:fld>
            <a:endParaRPr lang="en-US" altLang="en-US" dirty="0"/>
          </a:p>
        </p:txBody>
      </p:sp>
    </p:spTree>
    <p:extLst>
      <p:ext uri="{BB962C8B-B14F-4D97-AF65-F5344CB8AC3E}">
        <p14:creationId xmlns:p14="http://schemas.microsoft.com/office/powerpoint/2010/main" val="672723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Differences by Population </a:t>
            </a:r>
            <a:br>
              <a:rPr lang="en-US" dirty="0" smtClean="0"/>
            </a:br>
            <a:r>
              <a:rPr lang="en-US" dirty="0"/>
              <a:t>	</a:t>
            </a:r>
            <a:r>
              <a:rPr lang="en-US" dirty="0" smtClean="0"/>
              <a:t>and Line-of-Business</a:t>
            </a:r>
            <a:endParaRPr lang="en-US" dirty="0"/>
          </a:p>
        </p:txBody>
      </p:sp>
      <p:sp>
        <p:nvSpPr>
          <p:cNvPr id="3" name="Content Placeholder 2"/>
          <p:cNvSpPr>
            <a:spLocks noGrp="1"/>
          </p:cNvSpPr>
          <p:nvPr>
            <p:ph idx="1"/>
          </p:nvPr>
        </p:nvSpPr>
        <p:spPr/>
        <p:txBody>
          <a:bodyPr/>
          <a:lstStyle/>
          <a:p>
            <a:r>
              <a:rPr lang="en-US" sz="2400" dirty="0" smtClean="0"/>
              <a:t>There are major differences in data sources, provider fees, financial arrangements, pharmacy coverage, and network size, and other factors </a:t>
            </a:r>
          </a:p>
          <a:p>
            <a:r>
              <a:rPr lang="en-US" sz="2400" dirty="0" smtClean="0"/>
              <a:t>Some financial levers are the same across populations (such as admissions and emergency care). But, others are far more important for certain populations.  For example:</a:t>
            </a:r>
          </a:p>
          <a:p>
            <a:pPr lvl="1"/>
            <a:r>
              <a:rPr lang="en-US" sz="2400" dirty="0" smtClean="0"/>
              <a:t>Medicare - high risk patients and post-acute care</a:t>
            </a:r>
          </a:p>
          <a:p>
            <a:pPr lvl="1"/>
            <a:r>
              <a:rPr lang="en-US" sz="2400" dirty="0" smtClean="0"/>
              <a:t>Commercial - hospital fees and variations in state regulatory approaches to</a:t>
            </a:r>
            <a:r>
              <a:rPr lang="en-US" sz="2400" dirty="0"/>
              <a:t> </a:t>
            </a:r>
            <a:r>
              <a:rPr lang="en-US" sz="2400" dirty="0" smtClean="0"/>
              <a:t>networks</a:t>
            </a:r>
          </a:p>
          <a:p>
            <a:pPr lvl="1"/>
            <a:r>
              <a:rPr lang="en-US" sz="2400" dirty="0" smtClean="0"/>
              <a:t>Exchange - same as above plus participation levels</a:t>
            </a:r>
          </a:p>
          <a:p>
            <a:r>
              <a:rPr lang="en-US" sz="2400" dirty="0" smtClean="0"/>
              <a:t>Medicaid - </a:t>
            </a:r>
            <a:r>
              <a:rPr lang="en-US" sz="2400" dirty="0"/>
              <a:t>maternity </a:t>
            </a:r>
            <a:r>
              <a:rPr lang="en-US" sz="2400" dirty="0" smtClean="0"/>
              <a:t>and behavioral health</a:t>
            </a:r>
          </a:p>
          <a:p>
            <a:pPr lvl="1"/>
            <a:endParaRPr lang="en-US" sz="2400" dirty="0" smtClean="0"/>
          </a:p>
          <a:p>
            <a:endParaRPr lang="en-US" dirty="0"/>
          </a:p>
        </p:txBody>
      </p:sp>
      <p:sp>
        <p:nvSpPr>
          <p:cNvPr id="4" name="Date Placeholder 3"/>
          <p:cNvSpPr>
            <a:spLocks noGrp="1"/>
          </p:cNvSpPr>
          <p:nvPr>
            <p:ph type="dt" sz="half" idx="10"/>
          </p:nvPr>
        </p:nvSpPr>
        <p:spPr/>
        <p:txBody>
          <a:bodyPr/>
          <a:lstStyle/>
          <a:p>
            <a:pPr>
              <a:defRPr/>
            </a:pPr>
            <a:r>
              <a:rPr lang="en-US" altLang="en-US" dirty="0" smtClean="0"/>
              <a:t>11/6/2018</a:t>
            </a:r>
            <a:endParaRPr lang="en-US" altLang="en-US" dirty="0"/>
          </a:p>
        </p:txBody>
      </p:sp>
      <p:sp>
        <p:nvSpPr>
          <p:cNvPr id="5" name="Footer Placeholder 4"/>
          <p:cNvSpPr>
            <a:spLocks noGrp="1"/>
          </p:cNvSpPr>
          <p:nvPr>
            <p:ph type="ftr" sz="quarter" idx="11"/>
          </p:nvPr>
        </p:nvSpPr>
        <p:spPr/>
        <p:txBody>
          <a:bodyPr/>
          <a:lstStyle/>
          <a:p>
            <a:pPr>
              <a:defRPr/>
            </a:pPr>
            <a:r>
              <a:rPr lang="en-US" altLang="en-US" dirty="0" smtClean="0"/>
              <a:t>MAAC Network Opportunities – Vigen</a:t>
            </a:r>
            <a:endParaRPr lang="en-US" altLang="en-US" dirty="0"/>
          </a:p>
        </p:txBody>
      </p:sp>
      <p:sp>
        <p:nvSpPr>
          <p:cNvPr id="6" name="Slide Number Placeholder 5"/>
          <p:cNvSpPr>
            <a:spLocks noGrp="1"/>
          </p:cNvSpPr>
          <p:nvPr>
            <p:ph type="sldNum" sz="quarter" idx="12"/>
          </p:nvPr>
        </p:nvSpPr>
        <p:spPr/>
        <p:txBody>
          <a:bodyPr/>
          <a:lstStyle/>
          <a:p>
            <a:pPr>
              <a:defRPr/>
            </a:pPr>
            <a:fld id="{1EDD0CCB-BDCD-470C-B88A-B2F3DEBA390B}" type="slidenum">
              <a:rPr lang="en-US" altLang="en-US" smtClean="0"/>
              <a:pPr>
                <a:defRPr/>
              </a:pPr>
              <a:t>4</a:t>
            </a:fld>
            <a:endParaRPr lang="en-US" altLang="en-US" dirty="0"/>
          </a:p>
        </p:txBody>
      </p:sp>
    </p:spTree>
    <p:extLst>
      <p:ext uri="{BB962C8B-B14F-4D97-AF65-F5344CB8AC3E}">
        <p14:creationId xmlns:p14="http://schemas.microsoft.com/office/powerpoint/2010/main" val="3706459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990600"/>
            <a:ext cx="7886700" cy="2852737"/>
          </a:xfrm>
        </p:spPr>
        <p:txBody>
          <a:bodyPr/>
          <a:lstStyle/>
          <a:p>
            <a:pPr algn="ctr"/>
            <a:r>
              <a:rPr lang="en-US" sz="3600" dirty="0" smtClean="0"/>
              <a:t>Identify allies based on core goals</a:t>
            </a:r>
            <a:br>
              <a:rPr lang="en-US" sz="3600" dirty="0" smtClean="0"/>
            </a:br>
            <a:r>
              <a:rPr lang="en-US" sz="3600" dirty="0"/>
              <a:t/>
            </a:r>
            <a:br>
              <a:rPr lang="en-US" sz="3600" dirty="0"/>
            </a:br>
            <a:endParaRPr lang="en-US" sz="3600" dirty="0"/>
          </a:p>
        </p:txBody>
      </p:sp>
      <p:sp>
        <p:nvSpPr>
          <p:cNvPr id="7" name="Text Placeholder 6"/>
          <p:cNvSpPr>
            <a:spLocks noGrp="1"/>
          </p:cNvSpPr>
          <p:nvPr>
            <p:ph type="body" idx="1"/>
          </p:nvPr>
        </p:nvSpPr>
        <p:spPr>
          <a:xfrm>
            <a:off x="623888" y="3870325"/>
            <a:ext cx="7886700" cy="1997075"/>
          </a:xfrm>
        </p:spPr>
        <p:txBody>
          <a:bodyPr/>
          <a:lstStyle/>
          <a:p>
            <a:r>
              <a:rPr lang="en-US" dirty="0" smtClean="0"/>
              <a:t> </a:t>
            </a:r>
          </a:p>
        </p:txBody>
      </p:sp>
      <p:sp>
        <p:nvSpPr>
          <p:cNvPr id="4" name="Date Placeholder 3"/>
          <p:cNvSpPr>
            <a:spLocks noGrp="1"/>
          </p:cNvSpPr>
          <p:nvPr>
            <p:ph type="dt" sz="half" idx="10"/>
          </p:nvPr>
        </p:nvSpPr>
        <p:spPr/>
        <p:txBody>
          <a:bodyPr/>
          <a:lstStyle/>
          <a:p>
            <a:pPr>
              <a:defRPr/>
            </a:pPr>
            <a:r>
              <a:rPr lang="en-US" altLang="en-US" dirty="0" smtClean="0"/>
              <a:t>11/6/2018</a:t>
            </a:r>
            <a:endParaRPr lang="en-US" altLang="en-US" dirty="0"/>
          </a:p>
        </p:txBody>
      </p:sp>
      <p:sp>
        <p:nvSpPr>
          <p:cNvPr id="5" name="Footer Placeholder 4"/>
          <p:cNvSpPr>
            <a:spLocks noGrp="1"/>
          </p:cNvSpPr>
          <p:nvPr>
            <p:ph type="ftr" sz="quarter" idx="11"/>
          </p:nvPr>
        </p:nvSpPr>
        <p:spPr/>
        <p:txBody>
          <a:bodyPr/>
          <a:lstStyle/>
          <a:p>
            <a:pPr>
              <a:defRPr/>
            </a:pPr>
            <a:r>
              <a:rPr lang="en-US" altLang="en-US" dirty="0" smtClean="0"/>
              <a:t>MAAC - Network Performance - Vigen</a:t>
            </a:r>
            <a:endParaRPr lang="en-US" altLang="en-US" dirty="0"/>
          </a:p>
        </p:txBody>
      </p:sp>
      <p:sp>
        <p:nvSpPr>
          <p:cNvPr id="6" name="Slide Number Placeholder 5"/>
          <p:cNvSpPr>
            <a:spLocks noGrp="1"/>
          </p:cNvSpPr>
          <p:nvPr>
            <p:ph type="sldNum" sz="quarter" idx="12"/>
          </p:nvPr>
        </p:nvSpPr>
        <p:spPr/>
        <p:txBody>
          <a:bodyPr/>
          <a:lstStyle/>
          <a:p>
            <a:pPr>
              <a:defRPr/>
            </a:pPr>
            <a:fld id="{1EDD0CCB-BDCD-470C-B88A-B2F3DEBA390B}" type="slidenum">
              <a:rPr lang="en-US" altLang="en-US" smtClean="0"/>
              <a:pPr>
                <a:defRPr/>
              </a:pPr>
              <a:t>5</a:t>
            </a:fld>
            <a:endParaRPr lang="en-US" altLang="en-US" dirty="0"/>
          </a:p>
        </p:txBody>
      </p:sp>
    </p:spTree>
    <p:extLst>
      <p:ext uri="{BB962C8B-B14F-4D97-AF65-F5344CB8AC3E}">
        <p14:creationId xmlns:p14="http://schemas.microsoft.com/office/powerpoint/2010/main" val="119313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r>
              <a:rPr lang="en-US" baseline="0" dirty="0" smtClean="0"/>
              <a:t> start with a discussion of goals</a:t>
            </a:r>
            <a:endParaRPr lang="en-US" dirty="0"/>
          </a:p>
        </p:txBody>
      </p:sp>
      <p:sp>
        <p:nvSpPr>
          <p:cNvPr id="3" name="Content Placeholder 2"/>
          <p:cNvSpPr>
            <a:spLocks noGrp="1"/>
          </p:cNvSpPr>
          <p:nvPr>
            <p:ph idx="1"/>
          </p:nvPr>
        </p:nvSpPr>
        <p:spPr/>
        <p:txBody>
          <a:bodyPr/>
          <a:lstStyle/>
          <a:p>
            <a:r>
              <a:rPr lang="en-US" sz="2400" dirty="0"/>
              <a:t>Healthcare is </a:t>
            </a:r>
            <a:r>
              <a:rPr lang="en-US" sz="2400" dirty="0" smtClean="0"/>
              <a:t>both a policy</a:t>
            </a:r>
            <a:r>
              <a:rPr lang="en-US" sz="2400" baseline="0" dirty="0" smtClean="0"/>
              <a:t> and business issue </a:t>
            </a:r>
            <a:r>
              <a:rPr lang="en-US" sz="2400" dirty="0" smtClean="0"/>
              <a:t>for providers.</a:t>
            </a:r>
            <a:r>
              <a:rPr lang="en-US" sz="2400" baseline="0" dirty="0" smtClean="0"/>
              <a:t>   This is a reminder of the </a:t>
            </a:r>
            <a:r>
              <a:rPr lang="en-US" sz="2400" dirty="0" smtClean="0"/>
              <a:t>provider </a:t>
            </a:r>
            <a:r>
              <a:rPr lang="en-US" sz="2400" dirty="0"/>
              <a:t>business goals.  </a:t>
            </a:r>
          </a:p>
          <a:p>
            <a:r>
              <a:rPr lang="en-US" sz="2400" dirty="0" smtClean="0"/>
              <a:t>More providers are willing to improve financial performance (with the right business offer).  However, some are not interested.  </a:t>
            </a:r>
            <a:endParaRPr lang="en-US" sz="2400" baseline="0" dirty="0" smtClean="0"/>
          </a:p>
          <a:p>
            <a:r>
              <a:rPr lang="en-US" sz="2400" kern="1200" dirty="0" smtClean="0">
                <a:solidFill>
                  <a:schemeClr val="tx1"/>
                </a:solidFill>
                <a:effectLst/>
                <a:latin typeface="+mn-lt"/>
                <a:ea typeface="+mn-ea"/>
                <a:cs typeface="+mn-cs"/>
              </a:rPr>
              <a:t>Buyers must understand their depth of any provider commitment to financial performance.</a:t>
            </a:r>
          </a:p>
          <a:p>
            <a:r>
              <a:rPr lang="en-US" sz="2400" dirty="0" smtClean="0"/>
              <a:t>Words like "value" and "accountable" have become very common but are used in many different ways.  A provider may only focus on </a:t>
            </a:r>
            <a:r>
              <a:rPr lang="en-US" sz="2400" dirty="0" smtClean="0"/>
              <a:t>one </a:t>
            </a:r>
            <a:r>
              <a:rPr lang="en-US" sz="2400" dirty="0" smtClean="0"/>
              <a:t>of the three major buyer goals but, still call themselves a "value" provider.</a:t>
            </a:r>
          </a:p>
          <a:p>
            <a:endParaRPr lang="en-US" sz="2400" baseline="0" dirty="0" smtClean="0"/>
          </a:p>
          <a:p>
            <a:endParaRPr lang="en-US" dirty="0"/>
          </a:p>
        </p:txBody>
      </p:sp>
      <p:sp>
        <p:nvSpPr>
          <p:cNvPr id="4" name="Date Placeholder 3"/>
          <p:cNvSpPr>
            <a:spLocks noGrp="1"/>
          </p:cNvSpPr>
          <p:nvPr>
            <p:ph type="dt" sz="half" idx="10"/>
          </p:nvPr>
        </p:nvSpPr>
        <p:spPr/>
        <p:txBody>
          <a:bodyPr/>
          <a:lstStyle/>
          <a:p>
            <a:pPr>
              <a:defRPr/>
            </a:pPr>
            <a:r>
              <a:rPr lang="en-US" altLang="en-US" dirty="0" smtClean="0"/>
              <a:t>11/6/2018</a:t>
            </a:r>
            <a:endParaRPr lang="en-US" altLang="en-US" dirty="0"/>
          </a:p>
        </p:txBody>
      </p:sp>
      <p:sp>
        <p:nvSpPr>
          <p:cNvPr id="5" name="Footer Placeholder 4"/>
          <p:cNvSpPr>
            <a:spLocks noGrp="1"/>
          </p:cNvSpPr>
          <p:nvPr>
            <p:ph type="ftr" sz="quarter" idx="11"/>
          </p:nvPr>
        </p:nvSpPr>
        <p:spPr/>
        <p:txBody>
          <a:bodyPr/>
          <a:lstStyle/>
          <a:p>
            <a:pPr>
              <a:defRPr/>
            </a:pPr>
            <a:r>
              <a:rPr lang="en-US" altLang="en-US" dirty="0" smtClean="0"/>
              <a:t>MAAC - Network Performance - Vigen</a:t>
            </a:r>
            <a:endParaRPr lang="en-US" altLang="en-US" dirty="0"/>
          </a:p>
        </p:txBody>
      </p:sp>
      <p:sp>
        <p:nvSpPr>
          <p:cNvPr id="6" name="Slide Number Placeholder 5"/>
          <p:cNvSpPr>
            <a:spLocks noGrp="1"/>
          </p:cNvSpPr>
          <p:nvPr>
            <p:ph type="sldNum" sz="quarter" idx="12"/>
          </p:nvPr>
        </p:nvSpPr>
        <p:spPr/>
        <p:txBody>
          <a:bodyPr/>
          <a:lstStyle/>
          <a:p>
            <a:pPr>
              <a:defRPr/>
            </a:pPr>
            <a:fld id="{1EDD0CCB-BDCD-470C-B88A-B2F3DEBA390B}" type="slidenum">
              <a:rPr lang="en-US" altLang="en-US" smtClean="0"/>
              <a:pPr>
                <a:defRPr/>
              </a:pPr>
              <a:t>6</a:t>
            </a:fld>
            <a:endParaRPr lang="en-US" altLang="en-US" dirty="0"/>
          </a:p>
        </p:txBody>
      </p:sp>
    </p:spTree>
    <p:extLst>
      <p:ext uri="{BB962C8B-B14F-4D97-AF65-F5344CB8AC3E}">
        <p14:creationId xmlns:p14="http://schemas.microsoft.com/office/powerpoint/2010/main" val="3475759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Core goals - buyers </a:t>
            </a:r>
            <a:endParaRPr lang="en-US" dirty="0"/>
          </a:p>
        </p:txBody>
      </p:sp>
      <p:sp>
        <p:nvSpPr>
          <p:cNvPr id="3" name="Content Placeholder 2"/>
          <p:cNvSpPr>
            <a:spLocks noGrp="1"/>
          </p:cNvSpPr>
          <p:nvPr>
            <p:ph sz="half" idx="1"/>
          </p:nvPr>
        </p:nvSpPr>
        <p:spPr>
          <a:xfrm>
            <a:off x="685800" y="990600"/>
            <a:ext cx="3810000" cy="5029200"/>
          </a:xfrm>
        </p:spPr>
        <p:txBody>
          <a:bodyPr/>
          <a:lstStyle/>
          <a:p>
            <a:pPr marL="0" indent="0" algn="ctr">
              <a:buNone/>
            </a:pPr>
            <a:r>
              <a:rPr lang="en-US" sz="3200" dirty="0" smtClean="0"/>
              <a:t>Buyer goals </a:t>
            </a:r>
          </a:p>
          <a:p>
            <a:pPr marL="0" indent="0" algn="ctr">
              <a:buNone/>
            </a:pPr>
            <a:r>
              <a:rPr lang="en-US" dirty="0" smtClean="0"/>
              <a:t>(six</a:t>
            </a:r>
            <a:r>
              <a:rPr lang="en-US" dirty="0"/>
              <a:t>-</a:t>
            </a:r>
            <a:r>
              <a:rPr lang="en-US" baseline="0" dirty="0" smtClean="0"/>
              <a:t>word triple aim from CMS)</a:t>
            </a:r>
          </a:p>
          <a:p>
            <a:pPr marL="0" indent="0" algn="ctr">
              <a:buNone/>
            </a:pPr>
            <a:endParaRPr lang="en-US" dirty="0" smtClean="0"/>
          </a:p>
          <a:p>
            <a:pPr>
              <a:buFont typeface="Wingdings" panose="05000000000000000000" pitchFamily="2" charset="2"/>
              <a:buChar char="ü"/>
            </a:pPr>
            <a:r>
              <a:rPr lang="en-US" sz="2800" dirty="0" smtClean="0">
                <a:solidFill>
                  <a:srgbClr val="0070C0"/>
                </a:solidFill>
              </a:rPr>
              <a:t>Better Care</a:t>
            </a:r>
          </a:p>
          <a:p>
            <a:endParaRPr lang="en-US" sz="2800" dirty="0" smtClean="0">
              <a:solidFill>
                <a:srgbClr val="0070C0"/>
              </a:solidFill>
            </a:endParaRPr>
          </a:p>
          <a:p>
            <a:pPr>
              <a:buFont typeface="Wingdings" panose="05000000000000000000" pitchFamily="2" charset="2"/>
              <a:buChar char="ü"/>
            </a:pPr>
            <a:r>
              <a:rPr lang="en-US" sz="2800" dirty="0">
                <a:solidFill>
                  <a:srgbClr val="0070C0"/>
                </a:solidFill>
              </a:rPr>
              <a:t>Healthier P</a:t>
            </a:r>
            <a:r>
              <a:rPr lang="en-US" sz="2800" dirty="0" smtClean="0">
                <a:solidFill>
                  <a:srgbClr val="0070C0"/>
                </a:solidFill>
              </a:rPr>
              <a:t>eople</a:t>
            </a:r>
            <a:endParaRPr lang="en-US" sz="2800" dirty="0">
              <a:solidFill>
                <a:srgbClr val="0070C0"/>
              </a:solidFill>
            </a:endParaRPr>
          </a:p>
          <a:p>
            <a:endParaRPr lang="en-US" sz="2800" dirty="0" smtClean="0"/>
          </a:p>
          <a:p>
            <a:pPr>
              <a:spcBef>
                <a:spcPts val="0"/>
              </a:spcBef>
            </a:pPr>
            <a:r>
              <a:rPr lang="en-US" sz="2800" dirty="0" smtClean="0"/>
              <a:t>Smarter Spending </a:t>
            </a:r>
            <a:r>
              <a:rPr lang="en-US" sz="1600" dirty="0" smtClean="0"/>
              <a:t>(CMS)</a:t>
            </a:r>
          </a:p>
          <a:p>
            <a:pPr marL="400050" lvl="1" indent="0">
              <a:spcBef>
                <a:spcPts val="0"/>
              </a:spcBef>
              <a:buNone/>
            </a:pPr>
            <a:r>
              <a:rPr lang="en-US" sz="2800" dirty="0" smtClean="0"/>
              <a:t>Affordable  </a:t>
            </a:r>
            <a:r>
              <a:rPr lang="en-US" sz="1600" dirty="0"/>
              <a:t>(buyers)</a:t>
            </a:r>
            <a:endParaRPr lang="en-US" sz="1600" dirty="0" smtClean="0"/>
          </a:p>
          <a:p>
            <a:pPr marL="400050" lvl="1" indent="0">
              <a:spcBef>
                <a:spcPts val="0"/>
              </a:spcBef>
              <a:buNone/>
            </a:pPr>
            <a:r>
              <a:rPr lang="en-US" sz="2800" dirty="0" smtClean="0"/>
              <a:t>Sustainable </a:t>
            </a:r>
            <a:r>
              <a:rPr lang="en-US" sz="1600" dirty="0" smtClean="0">
                <a:solidFill>
                  <a:srgbClr val="000000"/>
                </a:solidFill>
                <a:latin typeface="Times New Roman" panose="02020603050405020304" pitchFamily="18" charset="0"/>
              </a:rPr>
              <a:t>(public)</a:t>
            </a:r>
            <a:endParaRPr lang="en-US" sz="1600" dirty="0" smtClean="0"/>
          </a:p>
          <a:p>
            <a:pPr marL="0" indent="0">
              <a:spcBef>
                <a:spcPts val="0"/>
              </a:spcBef>
              <a:buNone/>
            </a:pPr>
            <a:endParaRPr lang="en-US" sz="1600" dirty="0" smtClean="0"/>
          </a:p>
          <a:p>
            <a:endParaRPr lang="en-US" sz="1600" dirty="0" smtClean="0"/>
          </a:p>
          <a:p>
            <a:endParaRPr lang="en-US" sz="2800" dirty="0" smtClean="0"/>
          </a:p>
          <a:p>
            <a:endParaRPr lang="en-US" dirty="0"/>
          </a:p>
        </p:txBody>
      </p:sp>
      <p:sp>
        <p:nvSpPr>
          <p:cNvPr id="7" name="Content Placeholder 6"/>
          <p:cNvSpPr>
            <a:spLocks noGrp="1"/>
          </p:cNvSpPr>
          <p:nvPr>
            <p:ph sz="half" idx="2"/>
          </p:nvPr>
        </p:nvSpPr>
        <p:spPr>
          <a:xfrm>
            <a:off x="4648200" y="1066800"/>
            <a:ext cx="3810000" cy="5029200"/>
          </a:xfrm>
        </p:spPr>
        <p:txBody>
          <a:bodyPr/>
          <a:lstStyle/>
          <a:p>
            <a:pPr marL="0" indent="0" algn="ctr">
              <a:buNone/>
            </a:pPr>
            <a:r>
              <a:rPr lang="en-US" sz="3200" dirty="0" smtClean="0"/>
              <a:t> </a:t>
            </a:r>
          </a:p>
          <a:p>
            <a:endParaRPr lang="en-US" sz="2800" dirty="0" smtClean="0"/>
          </a:p>
          <a:p>
            <a:pPr marL="0" indent="0">
              <a:buNone/>
            </a:pPr>
            <a:endParaRPr lang="en-US" sz="2400" dirty="0"/>
          </a:p>
        </p:txBody>
      </p:sp>
      <p:sp>
        <p:nvSpPr>
          <p:cNvPr id="4" name="Date Placeholder 3"/>
          <p:cNvSpPr>
            <a:spLocks noGrp="1"/>
          </p:cNvSpPr>
          <p:nvPr>
            <p:ph type="dt" sz="half" idx="10"/>
          </p:nvPr>
        </p:nvSpPr>
        <p:spPr>
          <a:xfrm>
            <a:off x="685800" y="6248400"/>
            <a:ext cx="1905000" cy="457200"/>
          </a:xfrm>
        </p:spPr>
        <p:txBody>
          <a:bodyPr/>
          <a:lstStyle/>
          <a:p>
            <a:pPr>
              <a:defRPr/>
            </a:pPr>
            <a:r>
              <a:rPr lang="en-US" altLang="en-US" dirty="0" smtClean="0"/>
              <a:t>11/6/2018</a:t>
            </a:r>
            <a:endParaRPr lang="en-US" altLang="en-US" dirty="0"/>
          </a:p>
        </p:txBody>
      </p:sp>
      <p:sp>
        <p:nvSpPr>
          <p:cNvPr id="5" name="Footer Placeholder 4"/>
          <p:cNvSpPr>
            <a:spLocks noGrp="1"/>
          </p:cNvSpPr>
          <p:nvPr>
            <p:ph type="ftr" sz="quarter" idx="11"/>
          </p:nvPr>
        </p:nvSpPr>
        <p:spPr>
          <a:xfrm>
            <a:off x="2743200" y="6248400"/>
            <a:ext cx="3581400" cy="457200"/>
          </a:xfrm>
        </p:spPr>
        <p:txBody>
          <a:bodyPr/>
          <a:lstStyle/>
          <a:p>
            <a:pPr>
              <a:defRPr/>
            </a:pPr>
            <a:r>
              <a:rPr lang="en-US" altLang="en-US" dirty="0" smtClean="0"/>
              <a:t>MAAC - Network Performance - Vigen</a:t>
            </a:r>
            <a:endParaRPr lang="en-US" altLang="en-US" dirty="0"/>
          </a:p>
        </p:txBody>
      </p:sp>
      <p:sp>
        <p:nvSpPr>
          <p:cNvPr id="6" name="Slide Number Placeholder 5"/>
          <p:cNvSpPr>
            <a:spLocks noGrp="1"/>
          </p:cNvSpPr>
          <p:nvPr>
            <p:ph type="sldNum" sz="quarter" idx="12"/>
          </p:nvPr>
        </p:nvSpPr>
        <p:spPr>
          <a:xfrm>
            <a:off x="6553200" y="6248400"/>
            <a:ext cx="1905000" cy="457200"/>
          </a:xfrm>
        </p:spPr>
        <p:txBody>
          <a:bodyPr/>
          <a:lstStyle/>
          <a:p>
            <a:pPr>
              <a:defRPr/>
            </a:pPr>
            <a:fld id="{1EDD0CCB-BDCD-470C-B88A-B2F3DEBA390B}" type="slidenum">
              <a:rPr lang="en-US" altLang="en-US" smtClean="0"/>
              <a:pPr>
                <a:defRPr/>
              </a:pPr>
              <a:t>7</a:t>
            </a:fld>
            <a:endParaRPr lang="en-US" altLang="en-US" dirty="0"/>
          </a:p>
        </p:txBody>
      </p:sp>
    </p:spTree>
    <p:extLst>
      <p:ext uri="{BB962C8B-B14F-4D97-AF65-F5344CB8AC3E}">
        <p14:creationId xmlns:p14="http://schemas.microsoft.com/office/powerpoint/2010/main" val="2641925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Possible core goals - providers and carriers </a:t>
            </a:r>
            <a:endParaRPr lang="en-US" dirty="0"/>
          </a:p>
        </p:txBody>
      </p:sp>
      <p:sp>
        <p:nvSpPr>
          <p:cNvPr id="3" name="Content Placeholder 2"/>
          <p:cNvSpPr>
            <a:spLocks noGrp="1"/>
          </p:cNvSpPr>
          <p:nvPr>
            <p:ph sz="half" idx="1"/>
          </p:nvPr>
        </p:nvSpPr>
        <p:spPr>
          <a:xfrm>
            <a:off x="685800" y="990600"/>
            <a:ext cx="3810000" cy="5029200"/>
          </a:xfrm>
        </p:spPr>
        <p:txBody>
          <a:bodyPr/>
          <a:lstStyle/>
          <a:p>
            <a:pPr marL="0" indent="0" algn="ctr">
              <a:buNone/>
            </a:pPr>
            <a:r>
              <a:rPr lang="en-US" sz="3200" dirty="0" smtClean="0"/>
              <a:t>Buyer goals </a:t>
            </a:r>
          </a:p>
          <a:p>
            <a:pPr marL="0" indent="0" algn="ctr">
              <a:buNone/>
            </a:pPr>
            <a:r>
              <a:rPr lang="en-US" dirty="0" smtClean="0"/>
              <a:t>(six-</a:t>
            </a:r>
            <a:r>
              <a:rPr lang="en-US" baseline="0" dirty="0" smtClean="0"/>
              <a:t>word triple aim from CMS)</a:t>
            </a:r>
          </a:p>
          <a:p>
            <a:pPr marL="0" indent="0" algn="ctr">
              <a:buNone/>
            </a:pPr>
            <a:endParaRPr lang="en-US" dirty="0" smtClean="0"/>
          </a:p>
          <a:p>
            <a:pPr>
              <a:buFont typeface="Wingdings" panose="05000000000000000000" pitchFamily="2" charset="2"/>
              <a:buChar char="ü"/>
            </a:pPr>
            <a:r>
              <a:rPr lang="en-US" sz="2800" dirty="0" smtClean="0">
                <a:solidFill>
                  <a:srgbClr val="0070C0"/>
                </a:solidFill>
              </a:rPr>
              <a:t>Better Care</a:t>
            </a:r>
          </a:p>
          <a:p>
            <a:endParaRPr lang="en-US" sz="2800" dirty="0" smtClean="0">
              <a:solidFill>
                <a:srgbClr val="0070C0"/>
              </a:solidFill>
            </a:endParaRPr>
          </a:p>
          <a:p>
            <a:pPr>
              <a:buFont typeface="Wingdings" panose="05000000000000000000" pitchFamily="2" charset="2"/>
              <a:buChar char="ü"/>
            </a:pPr>
            <a:r>
              <a:rPr lang="en-US" sz="2800" dirty="0" smtClean="0">
                <a:solidFill>
                  <a:srgbClr val="0070C0"/>
                </a:solidFill>
              </a:rPr>
              <a:t>Healthier People</a:t>
            </a:r>
          </a:p>
          <a:p>
            <a:endParaRPr lang="en-US" sz="2800" dirty="0" smtClean="0"/>
          </a:p>
          <a:p>
            <a:pPr>
              <a:spcBef>
                <a:spcPts val="0"/>
              </a:spcBef>
            </a:pPr>
            <a:r>
              <a:rPr lang="en-US" sz="2800" dirty="0" smtClean="0"/>
              <a:t>Smarter Spending </a:t>
            </a:r>
            <a:r>
              <a:rPr lang="en-US" sz="1600" dirty="0" smtClean="0"/>
              <a:t>(CMS)</a:t>
            </a:r>
          </a:p>
          <a:p>
            <a:pPr marL="400050" lvl="1" indent="0">
              <a:spcBef>
                <a:spcPts val="0"/>
              </a:spcBef>
              <a:buNone/>
            </a:pPr>
            <a:r>
              <a:rPr lang="en-US" sz="2800" dirty="0" smtClean="0"/>
              <a:t>Affordable  </a:t>
            </a:r>
            <a:r>
              <a:rPr lang="en-US" sz="1600" dirty="0" smtClean="0"/>
              <a:t>(buyers)</a:t>
            </a:r>
          </a:p>
          <a:p>
            <a:pPr marL="400050" lvl="1" indent="0">
              <a:spcBef>
                <a:spcPts val="0"/>
              </a:spcBef>
              <a:buNone/>
            </a:pPr>
            <a:r>
              <a:rPr lang="en-US" sz="2800" dirty="0" smtClean="0"/>
              <a:t>Sustainable </a:t>
            </a:r>
            <a:r>
              <a:rPr lang="en-US" sz="1600" dirty="0" smtClean="0">
                <a:solidFill>
                  <a:srgbClr val="000000"/>
                </a:solidFill>
                <a:latin typeface="Times New Roman" panose="02020603050405020304" pitchFamily="18" charset="0"/>
              </a:rPr>
              <a:t>(public)</a:t>
            </a:r>
            <a:endParaRPr lang="en-US" sz="1600" dirty="0" smtClean="0"/>
          </a:p>
          <a:p>
            <a:pPr>
              <a:spcBef>
                <a:spcPts val="0"/>
              </a:spcBef>
            </a:pPr>
            <a:endParaRPr lang="en-US" sz="1600" dirty="0" smtClean="0"/>
          </a:p>
          <a:p>
            <a:endParaRPr lang="en-US" sz="1600" dirty="0" smtClean="0"/>
          </a:p>
          <a:p>
            <a:endParaRPr lang="en-US" sz="2800" dirty="0" smtClean="0"/>
          </a:p>
          <a:p>
            <a:endParaRPr lang="en-US" dirty="0"/>
          </a:p>
        </p:txBody>
      </p:sp>
      <p:sp>
        <p:nvSpPr>
          <p:cNvPr id="7" name="Content Placeholder 6"/>
          <p:cNvSpPr>
            <a:spLocks noGrp="1"/>
          </p:cNvSpPr>
          <p:nvPr>
            <p:ph sz="half" idx="2"/>
          </p:nvPr>
        </p:nvSpPr>
        <p:spPr>
          <a:xfrm>
            <a:off x="4648200" y="1066800"/>
            <a:ext cx="3810000" cy="5029200"/>
          </a:xfrm>
        </p:spPr>
        <p:txBody>
          <a:bodyPr/>
          <a:lstStyle/>
          <a:p>
            <a:pPr marL="0" indent="0" algn="ctr">
              <a:buNone/>
            </a:pPr>
            <a:r>
              <a:rPr lang="en-US" sz="3200" dirty="0" smtClean="0"/>
              <a:t>Business</a:t>
            </a:r>
          </a:p>
          <a:p>
            <a:endParaRPr lang="en-US" sz="2800" dirty="0" smtClean="0"/>
          </a:p>
          <a:p>
            <a:endParaRPr lang="en-US" sz="2800" dirty="0" smtClean="0"/>
          </a:p>
          <a:p>
            <a:pPr>
              <a:buFont typeface="Wingdings" panose="05000000000000000000" pitchFamily="2" charset="2"/>
              <a:buChar char="ü"/>
            </a:pPr>
            <a:r>
              <a:rPr lang="en-US" sz="2800" dirty="0" smtClean="0">
                <a:solidFill>
                  <a:srgbClr val="0070C0"/>
                </a:solidFill>
              </a:rPr>
              <a:t>Increase revenue</a:t>
            </a:r>
          </a:p>
          <a:p>
            <a:endParaRPr lang="en-US" sz="2800" dirty="0" smtClean="0"/>
          </a:p>
          <a:p>
            <a:r>
              <a:rPr lang="en-US" sz="2800" dirty="0" smtClean="0"/>
              <a:t>Manage Expenses</a:t>
            </a:r>
          </a:p>
          <a:p>
            <a:endParaRPr lang="en-US" sz="2800" dirty="0"/>
          </a:p>
          <a:p>
            <a:r>
              <a:rPr lang="en-US" sz="2800" b="1" dirty="0">
                <a:solidFill>
                  <a:srgbClr val="00B050"/>
                </a:solidFill>
              </a:rPr>
              <a:t>= Net income</a:t>
            </a:r>
          </a:p>
          <a:p>
            <a:endParaRPr lang="en-US" sz="2800" dirty="0"/>
          </a:p>
        </p:txBody>
      </p:sp>
      <p:sp>
        <p:nvSpPr>
          <p:cNvPr id="4" name="Date Placeholder 3"/>
          <p:cNvSpPr>
            <a:spLocks noGrp="1"/>
          </p:cNvSpPr>
          <p:nvPr>
            <p:ph type="dt" sz="half" idx="10"/>
          </p:nvPr>
        </p:nvSpPr>
        <p:spPr>
          <a:xfrm>
            <a:off x="685800" y="6248400"/>
            <a:ext cx="1905000" cy="457200"/>
          </a:xfrm>
        </p:spPr>
        <p:txBody>
          <a:bodyPr/>
          <a:lstStyle/>
          <a:p>
            <a:pPr>
              <a:defRPr/>
            </a:pPr>
            <a:r>
              <a:rPr lang="en-US" altLang="en-US" dirty="0" smtClean="0"/>
              <a:t>11/6/2018</a:t>
            </a:r>
            <a:endParaRPr lang="en-US" altLang="en-US" dirty="0"/>
          </a:p>
        </p:txBody>
      </p:sp>
      <p:sp>
        <p:nvSpPr>
          <p:cNvPr id="5" name="Footer Placeholder 4"/>
          <p:cNvSpPr>
            <a:spLocks noGrp="1"/>
          </p:cNvSpPr>
          <p:nvPr>
            <p:ph type="ftr" sz="quarter" idx="11"/>
          </p:nvPr>
        </p:nvSpPr>
        <p:spPr>
          <a:xfrm>
            <a:off x="2743200" y="6248400"/>
            <a:ext cx="3581400" cy="457200"/>
          </a:xfrm>
        </p:spPr>
        <p:txBody>
          <a:bodyPr/>
          <a:lstStyle/>
          <a:p>
            <a:pPr>
              <a:defRPr/>
            </a:pPr>
            <a:r>
              <a:rPr lang="en-US" altLang="en-US" dirty="0" smtClean="0"/>
              <a:t>MAAC - Network Performance - Vigen</a:t>
            </a:r>
            <a:endParaRPr lang="en-US" altLang="en-US" dirty="0"/>
          </a:p>
        </p:txBody>
      </p:sp>
      <p:sp>
        <p:nvSpPr>
          <p:cNvPr id="6" name="Slide Number Placeholder 5"/>
          <p:cNvSpPr>
            <a:spLocks noGrp="1"/>
          </p:cNvSpPr>
          <p:nvPr>
            <p:ph type="sldNum" sz="quarter" idx="12"/>
          </p:nvPr>
        </p:nvSpPr>
        <p:spPr>
          <a:xfrm>
            <a:off x="6553200" y="6248400"/>
            <a:ext cx="1905000" cy="457200"/>
          </a:xfrm>
        </p:spPr>
        <p:txBody>
          <a:bodyPr/>
          <a:lstStyle/>
          <a:p>
            <a:pPr>
              <a:defRPr/>
            </a:pPr>
            <a:fld id="{1EDD0CCB-BDCD-470C-B88A-B2F3DEBA390B}" type="slidenum">
              <a:rPr lang="en-US" altLang="en-US" smtClean="0"/>
              <a:pPr>
                <a:defRPr/>
              </a:pPr>
              <a:t>8</a:t>
            </a:fld>
            <a:endParaRPr lang="en-US" altLang="en-US" dirty="0"/>
          </a:p>
        </p:txBody>
      </p:sp>
    </p:spTree>
    <p:extLst>
      <p:ext uri="{BB962C8B-B14F-4D97-AF65-F5344CB8AC3E}">
        <p14:creationId xmlns:p14="http://schemas.microsoft.com/office/powerpoint/2010/main" val="53250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Hospital</a:t>
            </a:r>
            <a:r>
              <a:rPr lang="en-US" baseline="0" dirty="0" smtClean="0"/>
              <a:t> goals (executive survey)</a:t>
            </a:r>
            <a:endParaRPr lang="en-US" dirty="0"/>
          </a:p>
        </p:txBody>
      </p:sp>
      <p:sp>
        <p:nvSpPr>
          <p:cNvPr id="3" name="Content Placeholder 2"/>
          <p:cNvSpPr>
            <a:spLocks noGrp="1"/>
          </p:cNvSpPr>
          <p:nvPr>
            <p:ph idx="1"/>
          </p:nvPr>
        </p:nvSpPr>
        <p:spPr>
          <a:xfrm>
            <a:off x="381000" y="5486400"/>
            <a:ext cx="8229600" cy="533400"/>
          </a:xfrm>
        </p:spPr>
        <p:txBody>
          <a:bodyPr/>
          <a:lstStyle/>
          <a:p>
            <a:r>
              <a:rPr lang="en-US" dirty="0"/>
              <a:t>https://www.advisory.com/research/health-care-advisory-board/blogs/at-the-helm/2017/04/hcab-topic-poll</a:t>
            </a:r>
          </a:p>
          <a:p>
            <a:endParaRPr lang="en-US" dirty="0">
              <a:solidFill>
                <a:schemeClr val="accent2"/>
              </a:solidFill>
            </a:endParaRPr>
          </a:p>
        </p:txBody>
      </p:sp>
      <p:sp>
        <p:nvSpPr>
          <p:cNvPr id="4" name="Date Placeholder 3"/>
          <p:cNvSpPr>
            <a:spLocks noGrp="1"/>
          </p:cNvSpPr>
          <p:nvPr>
            <p:ph type="dt" sz="half" idx="10"/>
          </p:nvPr>
        </p:nvSpPr>
        <p:spPr/>
        <p:txBody>
          <a:bodyPr/>
          <a:lstStyle/>
          <a:p>
            <a:pPr>
              <a:defRPr/>
            </a:pPr>
            <a:r>
              <a:rPr lang="en-US" altLang="en-US" dirty="0" smtClean="0"/>
              <a:t>11/6/2018</a:t>
            </a:r>
            <a:endParaRPr lang="en-US" altLang="en-US" dirty="0"/>
          </a:p>
        </p:txBody>
      </p:sp>
      <p:sp>
        <p:nvSpPr>
          <p:cNvPr id="5" name="Footer Placeholder 4"/>
          <p:cNvSpPr>
            <a:spLocks noGrp="1"/>
          </p:cNvSpPr>
          <p:nvPr>
            <p:ph type="ftr" sz="quarter" idx="11"/>
          </p:nvPr>
        </p:nvSpPr>
        <p:spPr/>
        <p:txBody>
          <a:bodyPr/>
          <a:lstStyle/>
          <a:p>
            <a:pPr>
              <a:defRPr/>
            </a:pPr>
            <a:r>
              <a:rPr lang="en-US" altLang="en-US" dirty="0" smtClean="0"/>
              <a:t>MAAC - Network Performance - Vigen</a:t>
            </a:r>
            <a:endParaRPr lang="en-US" altLang="en-US" dirty="0"/>
          </a:p>
        </p:txBody>
      </p:sp>
      <p:sp>
        <p:nvSpPr>
          <p:cNvPr id="6" name="Slide Number Placeholder 5"/>
          <p:cNvSpPr>
            <a:spLocks noGrp="1"/>
          </p:cNvSpPr>
          <p:nvPr>
            <p:ph type="sldNum" sz="quarter" idx="12"/>
          </p:nvPr>
        </p:nvSpPr>
        <p:spPr/>
        <p:txBody>
          <a:bodyPr/>
          <a:lstStyle/>
          <a:p>
            <a:pPr>
              <a:defRPr/>
            </a:pPr>
            <a:fld id="{1EDD0CCB-BDCD-470C-B88A-B2F3DEBA390B}" type="slidenum">
              <a:rPr lang="en-US" altLang="en-US" smtClean="0"/>
              <a:pPr>
                <a:defRPr/>
              </a:pPr>
              <a:t>9</a:t>
            </a:fld>
            <a:endParaRPr lang="en-US" altLang="en-US" dirty="0"/>
          </a:p>
        </p:txBody>
      </p:sp>
      <p:pic>
        <p:nvPicPr>
          <p:cNvPr id="7" name="Picture 6" descr="focus on generating incremental revenue vs reducing expense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914400"/>
            <a:ext cx="7848599" cy="4572000"/>
          </a:xfrm>
          <a:prstGeom prst="rect">
            <a:avLst/>
          </a:prstGeom>
          <a:noFill/>
          <a:ln>
            <a:noFill/>
          </a:ln>
        </p:spPr>
      </p:pic>
    </p:spTree>
    <p:extLst>
      <p:ext uri="{BB962C8B-B14F-4D97-AF65-F5344CB8AC3E}">
        <p14:creationId xmlns:p14="http://schemas.microsoft.com/office/powerpoint/2010/main" val="2566157069"/>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Fireworks</Template>
  <TotalTime>19104</TotalTime>
  <Words>1202</Words>
  <Application>Microsoft Office PowerPoint</Application>
  <PresentationFormat>On-screen Show (4:3)</PresentationFormat>
  <Paragraphs>211</Paragraphs>
  <Slides>23</Slides>
  <Notes>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Networks and/or  Provider-based care   Financial Performance  </vt:lpstr>
      <vt:lpstr> Agenda for today's session</vt:lpstr>
      <vt:lpstr> Sustained value from higher performance  networks (those done well)</vt:lpstr>
      <vt:lpstr> Differences by Population   and Line-of-Business</vt:lpstr>
      <vt:lpstr>Identify allies based on core goals  </vt:lpstr>
      <vt:lpstr>Why start with a discussion of goals</vt:lpstr>
      <vt:lpstr> Core goals - buyers </vt:lpstr>
      <vt:lpstr> Possible core goals - providers and carriers </vt:lpstr>
      <vt:lpstr> Hospital goals (executive survey)</vt:lpstr>
      <vt:lpstr> Commitment to "reduce waste"</vt:lpstr>
      <vt:lpstr>Approaches to evaluate potential  networks / managers </vt:lpstr>
      <vt:lpstr> Financial evaluation - used in private sector   (if data available)</vt:lpstr>
      <vt:lpstr> Business assessment </vt:lpstr>
      <vt:lpstr> Payment alternatives</vt:lpstr>
      <vt:lpstr>Overall payment to organizations </vt:lpstr>
      <vt:lpstr>Payment to individual providers</vt:lpstr>
      <vt:lpstr>Closing comments</vt:lpstr>
      <vt:lpstr>Questions</vt:lpstr>
      <vt:lpstr>Appendix  </vt:lpstr>
      <vt:lpstr> Exchange Case Study #1</vt:lpstr>
      <vt:lpstr> Exchange Case Study #2</vt:lpstr>
      <vt:lpstr> Exchange Case Study #3</vt:lpstr>
      <vt:lpstr> Public papers   Networks and provider measurement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dc:title>
  <dc:creator>GV</dc:creator>
  <cp:lastModifiedBy>Cheryl</cp:lastModifiedBy>
  <cp:revision>674</cp:revision>
  <dcterms:created xsi:type="dcterms:W3CDTF">2007-10-12T18:54:12Z</dcterms:created>
  <dcterms:modified xsi:type="dcterms:W3CDTF">2018-11-02T16:54:05Z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444816538</vt:i4>
  </property>
  <property fmtid="{D5CDD505-2E9C-101B-9397-08002B2CF9AE}" pid="3" name="_NewReviewCycle">
    <vt:lpwstr/>
  </property>
  <property fmtid="{D5CDD505-2E9C-101B-9397-08002B2CF9AE}" pid="4" name="_EmailSubject">
    <vt:lpwstr/>
  </property>
  <property fmtid="{D5CDD505-2E9C-101B-9397-08002B2CF9AE}" pid="5" name="_AuthorEmail">
    <vt:lpwstr>Chelsea.A.Shudtz@ssa.gov</vt:lpwstr>
  </property>
  <property fmtid="{D5CDD505-2E9C-101B-9397-08002B2CF9AE}" pid="6" name="_AuthorEmailDisplayName">
    <vt:lpwstr>Shudtz, Chelsea A.</vt:lpwstr>
  </property>
</Properties>
</file>