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1" r:id="rId2"/>
  </p:sldMasterIdLst>
  <p:notesMasterIdLst>
    <p:notesMasterId r:id="rId30"/>
  </p:notesMasterIdLst>
  <p:handoutMasterIdLst>
    <p:handoutMasterId r:id="rId31"/>
  </p:handoutMasterIdLst>
  <p:sldIdLst>
    <p:sldId id="270" r:id="rId3"/>
    <p:sldId id="340" r:id="rId4"/>
    <p:sldId id="341" r:id="rId5"/>
    <p:sldId id="371" r:id="rId6"/>
    <p:sldId id="342" r:id="rId7"/>
    <p:sldId id="343" r:id="rId8"/>
    <p:sldId id="344" r:id="rId9"/>
    <p:sldId id="345" r:id="rId10"/>
    <p:sldId id="347" r:id="rId11"/>
    <p:sldId id="346" r:id="rId12"/>
    <p:sldId id="349" r:id="rId13"/>
    <p:sldId id="350" r:id="rId14"/>
    <p:sldId id="351" r:id="rId15"/>
    <p:sldId id="352" r:id="rId16"/>
    <p:sldId id="348" r:id="rId17"/>
    <p:sldId id="373" r:id="rId18"/>
    <p:sldId id="353" r:id="rId19"/>
    <p:sldId id="374" r:id="rId20"/>
    <p:sldId id="369" r:id="rId21"/>
    <p:sldId id="370" r:id="rId22"/>
    <p:sldId id="372" r:id="rId23"/>
    <p:sldId id="377" r:id="rId24"/>
    <p:sldId id="375" r:id="rId25"/>
    <p:sldId id="380" r:id="rId26"/>
    <p:sldId id="362" r:id="rId27"/>
    <p:sldId id="378" r:id="rId28"/>
    <p:sldId id="361" r:id="rId29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36" userDrawn="1">
          <p15:clr>
            <a:srgbClr val="A4A3A4"/>
          </p15:clr>
        </p15:guide>
        <p15:guide id="2" pos="36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6F1A80"/>
    <a:srgbClr val="FFFFCC"/>
    <a:srgbClr val="3399FF"/>
    <a:srgbClr val="FFFF99"/>
    <a:srgbClr val="333399"/>
    <a:srgbClr val="CCFFFF"/>
    <a:srgbClr val="F5F4C7"/>
    <a:srgbClr val="0033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0734" autoAdjust="0"/>
  </p:normalViewPr>
  <p:slideViewPr>
    <p:cSldViewPr snapToGrid="0">
      <p:cViewPr varScale="1">
        <p:scale>
          <a:sx n="64" d="100"/>
          <a:sy n="64" d="100"/>
        </p:scale>
        <p:origin x="846" y="60"/>
      </p:cViewPr>
      <p:guideLst>
        <p:guide orient="horz" pos="3336"/>
        <p:guide pos="36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-2496" y="-90"/>
      </p:cViewPr>
      <p:guideLst>
        <p:guide orient="horz" pos="2928"/>
        <p:guide pos="2209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922BC7-318B-461C-B7C6-30B4117C6C9A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F98B3265-A7A7-4081-A314-1D82151412E9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Expansion proposed.</a:t>
          </a:r>
          <a:endParaRPr lang="en-US" dirty="0">
            <a:solidFill>
              <a:schemeClr val="bg1"/>
            </a:solidFill>
          </a:endParaRPr>
        </a:p>
      </dgm:t>
    </dgm:pt>
    <dgm:pt modelId="{BDF45CD2-67F2-4187-BF68-EF7C62DD7E2D}" type="parTrans" cxnId="{0F46C9BE-A839-4C1D-9504-E29936B2F905}">
      <dgm:prSet/>
      <dgm:spPr/>
      <dgm:t>
        <a:bodyPr/>
        <a:lstStyle/>
        <a:p>
          <a:endParaRPr lang="en-US"/>
        </a:p>
      </dgm:t>
    </dgm:pt>
    <dgm:pt modelId="{813001B4-5F14-42F1-A4B2-DDB9F1E90334}" type="sibTrans" cxnId="{0F46C9BE-A839-4C1D-9504-E29936B2F905}">
      <dgm:prSet/>
      <dgm:spPr/>
      <dgm:t>
        <a:bodyPr/>
        <a:lstStyle/>
        <a:p>
          <a:endParaRPr lang="en-US"/>
        </a:p>
      </dgm:t>
    </dgm:pt>
    <dgm:pt modelId="{5D07A8AC-E639-498F-A74C-EF904B10759A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Reviewed primary evidence (HCIA Y-USA). </a:t>
          </a:r>
          <a:endParaRPr lang="en-US" dirty="0">
            <a:solidFill>
              <a:schemeClr val="bg1"/>
            </a:solidFill>
          </a:endParaRPr>
        </a:p>
      </dgm:t>
    </dgm:pt>
    <dgm:pt modelId="{1FC8B34A-6D94-4C0E-B79E-730C32AB0531}" type="parTrans" cxnId="{D1CEFF2A-5A4B-42D6-873A-3115C3632CA1}">
      <dgm:prSet/>
      <dgm:spPr/>
      <dgm:t>
        <a:bodyPr/>
        <a:lstStyle/>
        <a:p>
          <a:endParaRPr lang="en-US"/>
        </a:p>
      </dgm:t>
    </dgm:pt>
    <dgm:pt modelId="{E089D4B8-30CA-4AC1-9A4C-035C54663714}" type="sibTrans" cxnId="{D1CEFF2A-5A4B-42D6-873A-3115C3632CA1}">
      <dgm:prSet/>
      <dgm:spPr/>
      <dgm:t>
        <a:bodyPr/>
        <a:lstStyle/>
        <a:p>
          <a:endParaRPr lang="en-US"/>
        </a:p>
      </dgm:t>
    </dgm:pt>
    <dgm:pt modelId="{BE49B965-5321-43D9-BD22-DD3AB347BDDB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Reviewed secondary evidence.</a:t>
          </a:r>
          <a:endParaRPr lang="en-US" dirty="0">
            <a:solidFill>
              <a:schemeClr val="bg1"/>
            </a:solidFill>
          </a:endParaRPr>
        </a:p>
      </dgm:t>
    </dgm:pt>
    <dgm:pt modelId="{CA2CC970-2938-4C96-8CF7-7F8C49081C54}" type="parTrans" cxnId="{3489ABC2-3CC6-4663-B5C6-B094EBA34D2E}">
      <dgm:prSet/>
      <dgm:spPr/>
      <dgm:t>
        <a:bodyPr/>
        <a:lstStyle/>
        <a:p>
          <a:endParaRPr lang="en-US"/>
        </a:p>
      </dgm:t>
    </dgm:pt>
    <dgm:pt modelId="{CB8226F2-819D-4A03-A30F-D9E07ED3BA46}" type="sibTrans" cxnId="{3489ABC2-3CC6-4663-B5C6-B094EBA34D2E}">
      <dgm:prSet/>
      <dgm:spPr/>
      <dgm:t>
        <a:bodyPr/>
        <a:lstStyle/>
        <a:p>
          <a:endParaRPr lang="en-US"/>
        </a:p>
      </dgm:t>
    </dgm:pt>
    <dgm:pt modelId="{02E2E443-FFA0-43AE-884B-9DF92D45D6F9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Modelled projected cost impact of expansion.</a:t>
          </a:r>
          <a:endParaRPr lang="en-US" dirty="0">
            <a:solidFill>
              <a:schemeClr val="bg1"/>
            </a:solidFill>
          </a:endParaRPr>
        </a:p>
      </dgm:t>
    </dgm:pt>
    <dgm:pt modelId="{E5D5D51F-E91E-43DA-8856-A0112C7B37DA}" type="parTrans" cxnId="{D18E0403-E0A8-447F-B849-1F0D3E642652}">
      <dgm:prSet/>
      <dgm:spPr/>
      <dgm:t>
        <a:bodyPr/>
        <a:lstStyle/>
        <a:p>
          <a:endParaRPr lang="en-US"/>
        </a:p>
      </dgm:t>
    </dgm:pt>
    <dgm:pt modelId="{B36E2A35-1BE5-4FFB-9A7A-FBBAAA330422}" type="sibTrans" cxnId="{D18E0403-E0A8-447F-B849-1F0D3E642652}">
      <dgm:prSet/>
      <dgm:spPr/>
      <dgm:t>
        <a:bodyPr/>
        <a:lstStyle/>
        <a:p>
          <a:endParaRPr lang="en-US"/>
        </a:p>
      </dgm:t>
    </dgm:pt>
    <dgm:pt modelId="{28BFB6B8-EC06-4661-B9CD-50A5D5B60819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Guidance issued for  interpretation of expansion requirements.</a:t>
          </a:r>
          <a:endParaRPr lang="en-US" dirty="0">
            <a:solidFill>
              <a:schemeClr val="bg1"/>
            </a:solidFill>
          </a:endParaRPr>
        </a:p>
      </dgm:t>
    </dgm:pt>
    <dgm:pt modelId="{E4E02019-D23C-44EE-ACD2-DA1B1057C6BB}" type="parTrans" cxnId="{806283B9-A7D3-4286-9D76-7BB1C31346E9}">
      <dgm:prSet/>
      <dgm:spPr/>
      <dgm:t>
        <a:bodyPr/>
        <a:lstStyle/>
        <a:p>
          <a:endParaRPr lang="en-US"/>
        </a:p>
      </dgm:t>
    </dgm:pt>
    <dgm:pt modelId="{CDDDDD4A-8DA1-4D5B-B5BE-4855B573B0C9}" type="sibTrans" cxnId="{806283B9-A7D3-4286-9D76-7BB1C31346E9}">
      <dgm:prSet/>
      <dgm:spPr/>
      <dgm:t>
        <a:bodyPr/>
        <a:lstStyle/>
        <a:p>
          <a:endParaRPr lang="en-US"/>
        </a:p>
      </dgm:t>
    </dgm:pt>
    <dgm:pt modelId="{9414F7BA-D522-41A4-BB45-91EDBF33C7B3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Discussed findings with CMMI.</a:t>
          </a:r>
          <a:endParaRPr lang="en-US" dirty="0">
            <a:solidFill>
              <a:schemeClr val="bg1"/>
            </a:solidFill>
          </a:endParaRPr>
        </a:p>
      </dgm:t>
    </dgm:pt>
    <dgm:pt modelId="{8288DE6F-3FA3-48D7-9D71-B8C9986C50EF}" type="parTrans" cxnId="{C04EC0D4-9D0C-44CF-8DE8-955EB65B1030}">
      <dgm:prSet/>
      <dgm:spPr/>
      <dgm:t>
        <a:bodyPr/>
        <a:lstStyle/>
        <a:p>
          <a:endParaRPr lang="en-US"/>
        </a:p>
      </dgm:t>
    </dgm:pt>
    <dgm:pt modelId="{2825B4AC-7849-4D1C-BD8A-075ADB3E0A47}" type="sibTrans" cxnId="{C04EC0D4-9D0C-44CF-8DE8-955EB65B1030}">
      <dgm:prSet/>
      <dgm:spPr/>
      <dgm:t>
        <a:bodyPr/>
        <a:lstStyle/>
        <a:p>
          <a:endParaRPr lang="en-US"/>
        </a:p>
      </dgm:t>
    </dgm:pt>
    <dgm:pt modelId="{704EB4FB-0EA2-4184-9420-90F423B10F6F}" type="pres">
      <dgm:prSet presAssocID="{FE922BC7-318B-461C-B7C6-30B4117C6C9A}" presName="arrowDiagram" presStyleCnt="0">
        <dgm:presLayoutVars>
          <dgm:chMax val="5"/>
          <dgm:dir/>
          <dgm:resizeHandles val="exact"/>
        </dgm:presLayoutVars>
      </dgm:prSet>
      <dgm:spPr/>
    </dgm:pt>
    <dgm:pt modelId="{7D7667B2-BB4D-462D-B9C0-37A96C7BA7BA}" type="pres">
      <dgm:prSet presAssocID="{FE922BC7-318B-461C-B7C6-30B4117C6C9A}" presName="arrow" presStyleLbl="bgShp" presStyleIdx="0" presStyleCnt="1"/>
      <dgm:spPr>
        <a:solidFill>
          <a:schemeClr val="bg2"/>
        </a:solidFill>
      </dgm:spPr>
    </dgm:pt>
    <dgm:pt modelId="{E6A95621-40E4-4539-8FA7-828A9FCC59BC}" type="pres">
      <dgm:prSet presAssocID="{FE922BC7-318B-461C-B7C6-30B4117C6C9A}" presName="arrowDiagram4" presStyleCnt="0"/>
      <dgm:spPr/>
    </dgm:pt>
    <dgm:pt modelId="{5EEC8EA0-B4CD-40CA-994E-33B79A9FE931}" type="pres">
      <dgm:prSet presAssocID="{F98B3265-A7A7-4081-A314-1D82151412E9}" presName="bullet4a" presStyleLbl="node1" presStyleIdx="0" presStyleCnt="4"/>
      <dgm:spPr/>
    </dgm:pt>
    <dgm:pt modelId="{58A8BBDE-5D93-47C5-B708-C51B7EBB51AE}" type="pres">
      <dgm:prSet presAssocID="{F98B3265-A7A7-4081-A314-1D82151412E9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D2E14-3D73-4391-BA99-EAD8172FC1FA}" type="pres">
      <dgm:prSet presAssocID="{5D07A8AC-E639-498F-A74C-EF904B10759A}" presName="bullet4b" presStyleLbl="node1" presStyleIdx="1" presStyleCnt="4"/>
      <dgm:spPr/>
    </dgm:pt>
    <dgm:pt modelId="{2967D800-878F-466D-BBEB-4D7F3FCDC6C9}" type="pres">
      <dgm:prSet presAssocID="{5D07A8AC-E639-498F-A74C-EF904B10759A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48A8F7-BB1A-4B27-9E58-703E7C4688A4}" type="pres">
      <dgm:prSet presAssocID="{02E2E443-FFA0-43AE-884B-9DF92D45D6F9}" presName="bullet4c" presStyleLbl="node1" presStyleIdx="2" presStyleCnt="4"/>
      <dgm:spPr/>
    </dgm:pt>
    <dgm:pt modelId="{90CDEE86-9924-41CC-823E-7CC0AA61C4EF}" type="pres">
      <dgm:prSet presAssocID="{02E2E443-FFA0-43AE-884B-9DF92D45D6F9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22BEFD-9A0B-4258-8F9C-609750DBBE28}" type="pres">
      <dgm:prSet presAssocID="{28BFB6B8-EC06-4661-B9CD-50A5D5B60819}" presName="bullet4d" presStyleLbl="node1" presStyleIdx="3" presStyleCnt="4"/>
      <dgm:spPr/>
    </dgm:pt>
    <dgm:pt modelId="{DA52F907-01B0-4F2E-9336-64EE6ACA20BC}" type="pres">
      <dgm:prSet presAssocID="{28BFB6B8-EC06-4661-B9CD-50A5D5B60819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4D565A-73DF-4A57-954C-5D7BEF795959}" type="presOf" srcId="{02E2E443-FFA0-43AE-884B-9DF92D45D6F9}" destId="{90CDEE86-9924-41CC-823E-7CC0AA61C4EF}" srcOrd="0" destOrd="0" presId="urn:microsoft.com/office/officeart/2005/8/layout/arrow2"/>
    <dgm:cxn modelId="{3489ABC2-3CC6-4663-B5C6-B094EBA34D2E}" srcId="{5D07A8AC-E639-498F-A74C-EF904B10759A}" destId="{BE49B965-5321-43D9-BD22-DD3AB347BDDB}" srcOrd="0" destOrd="0" parTransId="{CA2CC970-2938-4C96-8CF7-7F8C49081C54}" sibTransId="{CB8226F2-819D-4A03-A30F-D9E07ED3BA46}"/>
    <dgm:cxn modelId="{B2F94017-4DA9-4A3F-8CE4-88629EF17278}" type="presOf" srcId="{5D07A8AC-E639-498F-A74C-EF904B10759A}" destId="{2967D800-878F-466D-BBEB-4D7F3FCDC6C9}" srcOrd="0" destOrd="0" presId="urn:microsoft.com/office/officeart/2005/8/layout/arrow2"/>
    <dgm:cxn modelId="{D1CEFF2A-5A4B-42D6-873A-3115C3632CA1}" srcId="{FE922BC7-318B-461C-B7C6-30B4117C6C9A}" destId="{5D07A8AC-E639-498F-A74C-EF904B10759A}" srcOrd="1" destOrd="0" parTransId="{1FC8B34A-6D94-4C0E-B79E-730C32AB0531}" sibTransId="{E089D4B8-30CA-4AC1-9A4C-035C54663714}"/>
    <dgm:cxn modelId="{2A620F66-D163-4964-B169-3CC6FDDF2AF1}" type="presOf" srcId="{F98B3265-A7A7-4081-A314-1D82151412E9}" destId="{58A8BBDE-5D93-47C5-B708-C51B7EBB51AE}" srcOrd="0" destOrd="0" presId="urn:microsoft.com/office/officeart/2005/8/layout/arrow2"/>
    <dgm:cxn modelId="{054AC79E-E268-4C53-A153-D74A56247AE8}" type="presOf" srcId="{BE49B965-5321-43D9-BD22-DD3AB347BDDB}" destId="{2967D800-878F-466D-BBEB-4D7F3FCDC6C9}" srcOrd="0" destOrd="1" presId="urn:microsoft.com/office/officeart/2005/8/layout/arrow2"/>
    <dgm:cxn modelId="{36B3AF94-867D-405E-A33C-02A8FCB2DFBB}" type="presOf" srcId="{FE922BC7-318B-461C-B7C6-30B4117C6C9A}" destId="{704EB4FB-0EA2-4184-9420-90F423B10F6F}" srcOrd="0" destOrd="0" presId="urn:microsoft.com/office/officeart/2005/8/layout/arrow2"/>
    <dgm:cxn modelId="{3FC6C5B9-3C7B-443B-BEAD-E44B8CC14864}" type="presOf" srcId="{28BFB6B8-EC06-4661-B9CD-50A5D5B60819}" destId="{DA52F907-01B0-4F2E-9336-64EE6ACA20BC}" srcOrd="0" destOrd="0" presId="urn:microsoft.com/office/officeart/2005/8/layout/arrow2"/>
    <dgm:cxn modelId="{806283B9-A7D3-4286-9D76-7BB1C31346E9}" srcId="{FE922BC7-318B-461C-B7C6-30B4117C6C9A}" destId="{28BFB6B8-EC06-4661-B9CD-50A5D5B60819}" srcOrd="3" destOrd="0" parTransId="{E4E02019-D23C-44EE-ACD2-DA1B1057C6BB}" sibTransId="{CDDDDD4A-8DA1-4D5B-B5BE-4855B573B0C9}"/>
    <dgm:cxn modelId="{0F46C9BE-A839-4C1D-9504-E29936B2F905}" srcId="{FE922BC7-318B-461C-B7C6-30B4117C6C9A}" destId="{F98B3265-A7A7-4081-A314-1D82151412E9}" srcOrd="0" destOrd="0" parTransId="{BDF45CD2-67F2-4187-BF68-EF7C62DD7E2D}" sibTransId="{813001B4-5F14-42F1-A4B2-DDB9F1E90334}"/>
    <dgm:cxn modelId="{1367FBD2-D837-4322-BAE1-1774602BD77C}" type="presOf" srcId="{9414F7BA-D522-41A4-BB45-91EDBF33C7B3}" destId="{90CDEE86-9924-41CC-823E-7CC0AA61C4EF}" srcOrd="0" destOrd="1" presId="urn:microsoft.com/office/officeart/2005/8/layout/arrow2"/>
    <dgm:cxn modelId="{C04EC0D4-9D0C-44CF-8DE8-955EB65B1030}" srcId="{02E2E443-FFA0-43AE-884B-9DF92D45D6F9}" destId="{9414F7BA-D522-41A4-BB45-91EDBF33C7B3}" srcOrd="0" destOrd="0" parTransId="{8288DE6F-3FA3-48D7-9D71-B8C9986C50EF}" sibTransId="{2825B4AC-7849-4D1C-BD8A-075ADB3E0A47}"/>
    <dgm:cxn modelId="{D18E0403-E0A8-447F-B849-1F0D3E642652}" srcId="{FE922BC7-318B-461C-B7C6-30B4117C6C9A}" destId="{02E2E443-FFA0-43AE-884B-9DF92D45D6F9}" srcOrd="2" destOrd="0" parTransId="{E5D5D51F-E91E-43DA-8856-A0112C7B37DA}" sibTransId="{B36E2A35-1BE5-4FFB-9A7A-FBBAAA330422}"/>
    <dgm:cxn modelId="{2FF1DB18-F3C2-4E8B-9B10-83637DE3D05D}" type="presParOf" srcId="{704EB4FB-0EA2-4184-9420-90F423B10F6F}" destId="{7D7667B2-BB4D-462D-B9C0-37A96C7BA7BA}" srcOrd="0" destOrd="0" presId="urn:microsoft.com/office/officeart/2005/8/layout/arrow2"/>
    <dgm:cxn modelId="{84D19444-F051-4A3E-B303-EE50E8F263C8}" type="presParOf" srcId="{704EB4FB-0EA2-4184-9420-90F423B10F6F}" destId="{E6A95621-40E4-4539-8FA7-828A9FCC59BC}" srcOrd="1" destOrd="0" presId="urn:microsoft.com/office/officeart/2005/8/layout/arrow2"/>
    <dgm:cxn modelId="{0DD4E488-4702-4263-B2FB-E92DD324B99C}" type="presParOf" srcId="{E6A95621-40E4-4539-8FA7-828A9FCC59BC}" destId="{5EEC8EA0-B4CD-40CA-994E-33B79A9FE931}" srcOrd="0" destOrd="0" presId="urn:microsoft.com/office/officeart/2005/8/layout/arrow2"/>
    <dgm:cxn modelId="{953F6292-4A38-498F-A607-5367366FF679}" type="presParOf" srcId="{E6A95621-40E4-4539-8FA7-828A9FCC59BC}" destId="{58A8BBDE-5D93-47C5-B708-C51B7EBB51AE}" srcOrd="1" destOrd="0" presId="urn:microsoft.com/office/officeart/2005/8/layout/arrow2"/>
    <dgm:cxn modelId="{17461F64-FD94-4D94-99E7-BF14EA532659}" type="presParOf" srcId="{E6A95621-40E4-4539-8FA7-828A9FCC59BC}" destId="{F9CD2E14-3D73-4391-BA99-EAD8172FC1FA}" srcOrd="2" destOrd="0" presId="urn:microsoft.com/office/officeart/2005/8/layout/arrow2"/>
    <dgm:cxn modelId="{A61B793F-EB7B-4BC6-ACC2-C6B42C28CAB8}" type="presParOf" srcId="{E6A95621-40E4-4539-8FA7-828A9FCC59BC}" destId="{2967D800-878F-466D-BBEB-4D7F3FCDC6C9}" srcOrd="3" destOrd="0" presId="urn:microsoft.com/office/officeart/2005/8/layout/arrow2"/>
    <dgm:cxn modelId="{96C37281-1B72-49DC-B33F-48B46F982738}" type="presParOf" srcId="{E6A95621-40E4-4539-8FA7-828A9FCC59BC}" destId="{6548A8F7-BB1A-4B27-9E58-703E7C4688A4}" srcOrd="4" destOrd="0" presId="urn:microsoft.com/office/officeart/2005/8/layout/arrow2"/>
    <dgm:cxn modelId="{DA4642FC-8C0D-4EBA-A9AE-C931AD0F50E1}" type="presParOf" srcId="{E6A95621-40E4-4539-8FA7-828A9FCC59BC}" destId="{90CDEE86-9924-41CC-823E-7CC0AA61C4EF}" srcOrd="5" destOrd="0" presId="urn:microsoft.com/office/officeart/2005/8/layout/arrow2"/>
    <dgm:cxn modelId="{63A57A41-F72E-4183-AC53-C490EC0B45C9}" type="presParOf" srcId="{E6A95621-40E4-4539-8FA7-828A9FCC59BC}" destId="{6322BEFD-9A0B-4258-8F9C-609750DBBE28}" srcOrd="6" destOrd="0" presId="urn:microsoft.com/office/officeart/2005/8/layout/arrow2"/>
    <dgm:cxn modelId="{C72AFE56-7214-4AF7-B67A-18988AC9EF5D}" type="presParOf" srcId="{E6A95621-40E4-4539-8FA7-828A9FCC59BC}" destId="{DA52F907-01B0-4F2E-9336-64EE6ACA20BC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t" anchorCtr="0" compatLnSpc="1">
            <a:prstTxWarp prst="textNoShape">
              <a:avLst/>
            </a:prstTxWarp>
          </a:bodyPr>
          <a:lstStyle>
            <a:lvl1pPr defTabSz="931140">
              <a:defRPr sz="1200"/>
            </a:lvl1pPr>
          </a:lstStyle>
          <a:p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1"/>
            <a:ext cx="3037840" cy="46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t" anchorCtr="0" compatLnSpc="1">
            <a:prstTxWarp prst="textNoShape">
              <a:avLst/>
            </a:prstTxWarp>
          </a:bodyPr>
          <a:lstStyle>
            <a:lvl1pPr algn="r" defTabSz="931140">
              <a:defRPr sz="1200"/>
            </a:lvl1pPr>
          </a:lstStyle>
          <a:p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182"/>
            <a:ext cx="3037840" cy="46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b" anchorCtr="0" compatLnSpc="1">
            <a:prstTxWarp prst="textNoShape">
              <a:avLst/>
            </a:prstTxWarp>
          </a:bodyPr>
          <a:lstStyle>
            <a:lvl1pPr defTabSz="931140">
              <a:defRPr sz="12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182"/>
            <a:ext cx="3037840" cy="46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b" anchorCtr="0" compatLnSpc="1">
            <a:prstTxWarp prst="textNoShape">
              <a:avLst/>
            </a:prstTxWarp>
          </a:bodyPr>
          <a:lstStyle>
            <a:lvl1pPr algn="r" defTabSz="931140">
              <a:defRPr sz="1200"/>
            </a:lvl1pPr>
          </a:lstStyle>
          <a:p>
            <a:fld id="{E6F31635-475E-4AD2-82CF-6B5C4FF709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76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37840" cy="46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t" anchorCtr="0" compatLnSpc="1">
            <a:prstTxWarp prst="textNoShape">
              <a:avLst/>
            </a:prstTxWarp>
          </a:bodyPr>
          <a:lstStyle>
            <a:lvl1pPr defTabSz="931140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1"/>
            <a:ext cx="3037840" cy="46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t" anchorCtr="0" compatLnSpc="1">
            <a:prstTxWarp prst="textNoShape">
              <a:avLst/>
            </a:prstTxWarp>
          </a:bodyPr>
          <a:lstStyle>
            <a:lvl1pPr algn="r" defTabSz="931140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45025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6388"/>
            <a:ext cx="5608320" cy="4182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589"/>
            <a:ext cx="3037840" cy="46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b" anchorCtr="0" compatLnSpc="1">
            <a:prstTxWarp prst="textNoShape">
              <a:avLst/>
            </a:prstTxWarp>
          </a:bodyPr>
          <a:lstStyle>
            <a:lvl1pPr defTabSz="931140">
              <a:defRPr sz="1200"/>
            </a:lvl1pPr>
          </a:lstStyle>
          <a:p>
            <a:endParaRPr lang="en-US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589"/>
            <a:ext cx="3037840" cy="46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44" tIns="46572" rIns="93144" bIns="46572" numCol="1" anchor="b" anchorCtr="0" compatLnSpc="1">
            <a:prstTxWarp prst="textNoShape">
              <a:avLst/>
            </a:prstTxWarp>
          </a:bodyPr>
          <a:lstStyle>
            <a:lvl1pPr algn="r" defTabSz="931140">
              <a:defRPr sz="1200"/>
            </a:lvl1pPr>
          </a:lstStyle>
          <a:p>
            <a:fld id="{D8C9EE3D-9E8F-46CD-B863-9D58DD0230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629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296FA9-F06A-4952-A08A-A302F6AF71B8}" type="slidenum">
              <a:rPr lang="en-US"/>
              <a:pPr/>
              <a:t>1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3004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9EE3D-9E8F-46CD-B863-9D58DD0230A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20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9EE3D-9E8F-46CD-B863-9D58DD0230A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096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9EE3D-9E8F-46CD-B863-9D58DD0230A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28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9EE3D-9E8F-46CD-B863-9D58DD0230A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56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9EE3D-9E8F-46CD-B863-9D58DD0230A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138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7C6BE-9F2C-4DB4-BF6C-39FF52307C4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7718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9EE3D-9E8F-46CD-B863-9D58DD0230A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7862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9EE3D-9E8F-46CD-B863-9D58DD0230A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19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9EE3D-9E8F-46CD-B863-9D58DD0230A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344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9EE3D-9E8F-46CD-B863-9D58DD0230A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700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9EE3D-9E8F-46CD-B863-9D58DD0230A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141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9EE3D-9E8F-46CD-B863-9D58DD0230A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604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9EE3D-9E8F-46CD-B863-9D58DD0230A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66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9EE3D-9E8F-46CD-B863-9D58DD0230A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9079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9EE3D-9E8F-46CD-B863-9D58DD0230A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694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9EE3D-9E8F-46CD-B863-9D58DD0230A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7063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9EE3D-9E8F-46CD-B863-9D58DD0230A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786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9EE3D-9E8F-46CD-B863-9D58DD0230A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927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9EE3D-9E8F-46CD-B863-9D58DD0230A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1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9EE3D-9E8F-46CD-B863-9D58DD0230A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243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9EE3D-9E8F-46CD-B863-9D58DD0230A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166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9EE3D-9E8F-46CD-B863-9D58DD0230A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239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9EE3D-9E8F-46CD-B863-9D58DD0230A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42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9EE3D-9E8F-46CD-B863-9D58DD0230A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8245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C9EE3D-9E8F-46CD-B863-9D58DD0230A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060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hyperlink" Target="file:///C:\Documents%20and%20Settings\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rds.yahoo.com/S=96062857/K=medical/v=2/SID=e/l=II/R=397/SS=i/OID=68c644398765b1b0/SIG=1hr2p4h9p/EXP=1104428561/*-http:/images.search.yahoo.com/search/images/view?back=http://images.search.yahoo.com/search/images?p=medical&amp;toggle=1&amp;ei=UTF-8&amp;imgsz=all&amp;fr=FP-tab-img-t-192&amp;b=381&amp;h=193&amp;w=206&amp;imgcurl=www.workpartners.com/images/photo-medical-services.jpg&amp;imgurl=www.workpartners.com/images/photo-medical-services.jpg&amp;size=11.0kB&amp;name=photo-medical-services.jpg&amp;rcurl=http://www.workpartners.com/medical-services.htm&amp;rurl=http://www.workpartners.com/medical-services.htm&amp;p=medical&amp;type=jpeg&amp;no=397&amp;tt=1,483,666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6" Type="http://schemas.openxmlformats.org/officeDocument/2006/relationships/hyperlink" Target="file:///C:\Documents%20and%20Settings\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://rds.yahoo.com/S=96062857/K=medical/v=2/SID=e/l=II/R=397/SS=i/OID=68c644398765b1b0/SIG=1hr2p4h9p/EXP=1104428561/*-http:/images.search.yahoo.com/search/images/view?back=http://images.search.yahoo.com/search/images?p=medical&amp;toggle=1&amp;ei=UTF-8&amp;imgsz=all&amp;fr=FP-tab-img-t-192&amp;b=381&amp;h=193&amp;w=206&amp;imgcurl=www.workpartners.com/images/photo-medical-services.jpg&amp;imgurl=www.workpartners.com/images/photo-medical-services.jpg&amp;size=11.0kB&amp;name=photo-medical-services.jpg&amp;rcurl=http://www.workpartners.com/medical-services.htm&amp;rurl=http://www.workpartners.com/medical-services.htm&amp;p=medical&amp;type=jpeg&amp;no=397&amp;tt=1,483,666" TargetMode="Externa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 userDrawn="1"/>
        </p:nvSpPr>
        <p:spPr bwMode="auto">
          <a:xfrm>
            <a:off x="1905000" y="3200400"/>
            <a:ext cx="7239000" cy="1981200"/>
          </a:xfrm>
          <a:prstGeom prst="rect">
            <a:avLst/>
          </a:prstGeom>
          <a:gradFill rotWithShape="0">
            <a:gsLst>
              <a:gs pos="0">
                <a:srgbClr val="003399">
                  <a:gamma/>
                  <a:tint val="42353"/>
                  <a:invGamma/>
                </a:srgbClr>
              </a:gs>
              <a:gs pos="100000">
                <a:srgbClr val="0033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4035" name="Rectangle 3"/>
          <p:cNvSpPr>
            <a:spLocks noChangeArrowheads="1"/>
          </p:cNvSpPr>
          <p:nvPr userDrawn="1"/>
        </p:nvSpPr>
        <p:spPr bwMode="auto">
          <a:xfrm>
            <a:off x="0" y="1371600"/>
            <a:ext cx="9144000" cy="17526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5451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chemeClr val="bg1"/>
              </a:solidFill>
            </a:endParaRPr>
          </a:p>
        </p:txBody>
      </p:sp>
      <p:pic>
        <p:nvPicPr>
          <p:cNvPr id="44037" name="Picture 5" descr="j0321056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0" y="32004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8" name="Text Box 6"/>
          <p:cNvSpPr txBox="1">
            <a:spLocks noChangeArrowheads="1"/>
          </p:cNvSpPr>
          <p:nvPr userDrawn="1"/>
        </p:nvSpPr>
        <p:spPr bwMode="auto">
          <a:xfrm>
            <a:off x="1376363" y="338138"/>
            <a:ext cx="6797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4000" b="1">
                <a:solidFill>
                  <a:schemeClr val="bg1"/>
                </a:solidFill>
              </a:rPr>
              <a:t>OFFICE OF THE ACTUARY</a:t>
            </a:r>
          </a:p>
        </p:txBody>
      </p:sp>
      <p:sp>
        <p:nvSpPr>
          <p:cNvPr id="44039" name="Text Box 7"/>
          <p:cNvSpPr txBox="1">
            <a:spLocks noChangeArrowheads="1"/>
          </p:cNvSpPr>
          <p:nvPr userDrawn="1"/>
        </p:nvSpPr>
        <p:spPr bwMode="auto">
          <a:xfrm>
            <a:off x="228600" y="1905000"/>
            <a:ext cx="891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4000" b="1">
                <a:solidFill>
                  <a:srgbClr val="003399"/>
                </a:solidFill>
              </a:rPr>
              <a:t>“Health Care in the 21</a:t>
            </a:r>
            <a:r>
              <a:rPr lang="en-US" sz="4000" b="1" baseline="30000">
                <a:solidFill>
                  <a:srgbClr val="003399"/>
                </a:solidFill>
              </a:rPr>
              <a:t>st</a:t>
            </a:r>
            <a:r>
              <a:rPr lang="en-US" sz="4000" b="1">
                <a:solidFill>
                  <a:srgbClr val="003399"/>
                </a:solidFill>
              </a:rPr>
              <a:t> Century”</a:t>
            </a:r>
          </a:p>
        </p:txBody>
      </p:sp>
      <p:sp>
        <p:nvSpPr>
          <p:cNvPr id="44040" name="Rectangle 8"/>
          <p:cNvSpPr>
            <a:spLocks noChangeArrowheads="1"/>
          </p:cNvSpPr>
          <p:nvPr userDrawn="1"/>
        </p:nvSpPr>
        <p:spPr bwMode="auto">
          <a:xfrm>
            <a:off x="0" y="5181600"/>
            <a:ext cx="2743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4041" name="Picture 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5638800"/>
            <a:ext cx="1714500" cy="766763"/>
          </a:xfrm>
          <a:prstGeom prst="rect">
            <a:avLst/>
          </a:prstGeom>
          <a:noFill/>
        </p:spPr>
      </p:pic>
      <p:sp>
        <p:nvSpPr>
          <p:cNvPr id="44042" name="Rectangle 10"/>
          <p:cNvSpPr>
            <a:spLocks noChangeArrowheads="1"/>
          </p:cNvSpPr>
          <p:nvPr userDrawn="1"/>
        </p:nvSpPr>
        <p:spPr bwMode="auto">
          <a:xfrm>
            <a:off x="4038600" y="5181600"/>
            <a:ext cx="5105400" cy="13716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CC66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4043" name="Picture 11" descr="Go to fullsize imag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1905000" y="5181600"/>
            <a:ext cx="2133600" cy="1676400"/>
          </a:xfrm>
          <a:prstGeom prst="rect">
            <a:avLst/>
          </a:prstGeom>
          <a:noFill/>
        </p:spPr>
      </p:pic>
      <p:sp>
        <p:nvSpPr>
          <p:cNvPr id="44044" name="Text Box 12"/>
          <p:cNvSpPr txBox="1">
            <a:spLocks noChangeArrowheads="1"/>
          </p:cNvSpPr>
          <p:nvPr userDrawn="1"/>
        </p:nvSpPr>
        <p:spPr bwMode="auto">
          <a:xfrm>
            <a:off x="2057400" y="4191000"/>
            <a:ext cx="69342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r>
              <a:rPr lang="en-US" sz="2800" b="1">
                <a:solidFill>
                  <a:schemeClr val="bg1"/>
                </a:solidFill>
              </a:rPr>
              <a:t>Richard S. Foster, FSA</a:t>
            </a:r>
          </a:p>
          <a:p>
            <a:pPr algn="r" eaLnBrk="1" hangingPunct="1"/>
            <a:r>
              <a:rPr lang="en-US" sz="2800" b="1">
                <a:solidFill>
                  <a:schemeClr val="bg1"/>
                </a:solidFill>
              </a:rPr>
              <a:t>Chief Actuary</a:t>
            </a:r>
          </a:p>
          <a:p>
            <a:pPr algn="r" eaLnBrk="1" hangingPunct="1"/>
            <a:endParaRPr lang="en-US" sz="2800" b="1">
              <a:solidFill>
                <a:schemeClr val="bg1"/>
              </a:solidFill>
            </a:endParaRPr>
          </a:p>
          <a:p>
            <a:pPr algn="r" eaLnBrk="1" hangingPunct="1"/>
            <a:endParaRPr lang="en-US" sz="2800" b="1">
              <a:solidFill>
                <a:schemeClr val="bg1"/>
              </a:solidFill>
            </a:endParaRPr>
          </a:p>
          <a:p>
            <a:pPr algn="r" eaLnBrk="1" hangingPunct="1"/>
            <a:endParaRPr lang="en-US" sz="2800" b="1">
              <a:solidFill>
                <a:srgbClr val="003399"/>
              </a:solidFill>
            </a:endParaRPr>
          </a:p>
        </p:txBody>
      </p:sp>
      <p:pic>
        <p:nvPicPr>
          <p:cNvPr id="44045" name="Picture 13" descr="HHS bird logo">
            <a:hlinkClick r:id="rId6" action="ppaction://hlinkfile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77250" y="5829300"/>
            <a:ext cx="514350" cy="5715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08F8FB-10B9-4867-9616-B6B35C1D9D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19812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7912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31B8B0-B5DC-4FB4-90AE-03C57B217B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 userDrawn="1"/>
        </p:nvSpPr>
        <p:spPr bwMode="auto">
          <a:xfrm>
            <a:off x="1905000" y="3200400"/>
            <a:ext cx="7239000" cy="1981200"/>
          </a:xfrm>
          <a:prstGeom prst="rect">
            <a:avLst/>
          </a:prstGeom>
          <a:gradFill rotWithShape="0">
            <a:gsLst>
              <a:gs pos="0">
                <a:srgbClr val="003399">
                  <a:gamma/>
                  <a:tint val="42353"/>
                  <a:invGamma/>
                </a:srgbClr>
              </a:gs>
              <a:gs pos="100000">
                <a:srgbClr val="0033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48131" name="Rectangle 3"/>
          <p:cNvSpPr>
            <a:spLocks noChangeArrowheads="1"/>
          </p:cNvSpPr>
          <p:nvPr userDrawn="1"/>
        </p:nvSpPr>
        <p:spPr bwMode="auto">
          <a:xfrm>
            <a:off x="0" y="1371600"/>
            <a:ext cx="9144000" cy="17526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5451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chemeClr val="bg1"/>
              </a:solidFill>
            </a:endParaRPr>
          </a:p>
        </p:txBody>
      </p:sp>
      <p:pic>
        <p:nvPicPr>
          <p:cNvPr id="48133" name="Picture 5" descr="j0321056"/>
          <p:cNvPicPr>
            <a:picLocks noChangeAspect="1" noChangeArrowheads="1"/>
          </p:cNvPicPr>
          <p:nvPr userDrawn="1"/>
        </p:nvPicPr>
        <p:blipFill>
          <a:blip r:embed="rId2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0" y="32004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4" name="Text Box 6"/>
          <p:cNvSpPr txBox="1">
            <a:spLocks noChangeArrowheads="1"/>
          </p:cNvSpPr>
          <p:nvPr userDrawn="1"/>
        </p:nvSpPr>
        <p:spPr bwMode="auto">
          <a:xfrm>
            <a:off x="1376363" y="338138"/>
            <a:ext cx="67976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sz="4000" b="1">
                <a:solidFill>
                  <a:schemeClr val="bg1"/>
                </a:solidFill>
              </a:rPr>
              <a:t>OFFICE OF THE ACTUARY</a:t>
            </a:r>
          </a:p>
        </p:txBody>
      </p:sp>
      <p:sp>
        <p:nvSpPr>
          <p:cNvPr id="48135" name="Text Box 7"/>
          <p:cNvSpPr txBox="1">
            <a:spLocks noChangeArrowheads="1"/>
          </p:cNvSpPr>
          <p:nvPr userDrawn="1"/>
        </p:nvSpPr>
        <p:spPr bwMode="auto">
          <a:xfrm>
            <a:off x="228600" y="1905000"/>
            <a:ext cx="891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4000" b="1">
                <a:solidFill>
                  <a:srgbClr val="003399"/>
                </a:solidFill>
              </a:rPr>
              <a:t>“Health Care in the 21</a:t>
            </a:r>
            <a:r>
              <a:rPr lang="en-US" sz="4000" b="1" baseline="30000">
                <a:solidFill>
                  <a:srgbClr val="003399"/>
                </a:solidFill>
              </a:rPr>
              <a:t>st</a:t>
            </a:r>
            <a:r>
              <a:rPr lang="en-US" sz="4000" b="1">
                <a:solidFill>
                  <a:srgbClr val="003399"/>
                </a:solidFill>
              </a:rPr>
              <a:t> Century”</a:t>
            </a:r>
          </a:p>
        </p:txBody>
      </p:sp>
      <p:sp>
        <p:nvSpPr>
          <p:cNvPr id="48136" name="Rectangle 8"/>
          <p:cNvSpPr>
            <a:spLocks noChangeArrowheads="1"/>
          </p:cNvSpPr>
          <p:nvPr userDrawn="1"/>
        </p:nvSpPr>
        <p:spPr bwMode="auto">
          <a:xfrm>
            <a:off x="0" y="5181600"/>
            <a:ext cx="2743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8137" name="Picture 9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" y="5638800"/>
            <a:ext cx="1714500" cy="766763"/>
          </a:xfrm>
          <a:prstGeom prst="rect">
            <a:avLst/>
          </a:prstGeom>
          <a:noFill/>
        </p:spPr>
      </p:pic>
      <p:sp>
        <p:nvSpPr>
          <p:cNvPr id="48138" name="Rectangle 10"/>
          <p:cNvSpPr>
            <a:spLocks noChangeArrowheads="1"/>
          </p:cNvSpPr>
          <p:nvPr userDrawn="1"/>
        </p:nvSpPr>
        <p:spPr bwMode="auto">
          <a:xfrm>
            <a:off x="4038600" y="5181600"/>
            <a:ext cx="5105400" cy="13716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CC66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8139" name="Picture 11" descr="Go to fullsize imag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1905000" y="5181600"/>
            <a:ext cx="2133600" cy="1676400"/>
          </a:xfrm>
          <a:prstGeom prst="rect">
            <a:avLst/>
          </a:prstGeom>
          <a:noFill/>
        </p:spPr>
      </p:pic>
      <p:sp>
        <p:nvSpPr>
          <p:cNvPr id="48140" name="Text Box 12"/>
          <p:cNvSpPr txBox="1">
            <a:spLocks noChangeArrowheads="1"/>
          </p:cNvSpPr>
          <p:nvPr userDrawn="1"/>
        </p:nvSpPr>
        <p:spPr bwMode="auto">
          <a:xfrm>
            <a:off x="2057400" y="4191000"/>
            <a:ext cx="69342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r>
              <a:rPr lang="en-US" sz="2800" b="1">
                <a:solidFill>
                  <a:schemeClr val="bg1"/>
                </a:solidFill>
              </a:rPr>
              <a:t>Richard S. Foster, FSA</a:t>
            </a:r>
          </a:p>
          <a:p>
            <a:pPr algn="r" eaLnBrk="1" hangingPunct="1"/>
            <a:r>
              <a:rPr lang="en-US" sz="2800" b="1">
                <a:solidFill>
                  <a:schemeClr val="bg1"/>
                </a:solidFill>
              </a:rPr>
              <a:t>Chief Actuary</a:t>
            </a:r>
          </a:p>
          <a:p>
            <a:pPr algn="r" eaLnBrk="1" hangingPunct="1"/>
            <a:endParaRPr lang="en-US" sz="2800" b="1">
              <a:solidFill>
                <a:schemeClr val="bg1"/>
              </a:solidFill>
            </a:endParaRPr>
          </a:p>
          <a:p>
            <a:pPr algn="r" eaLnBrk="1" hangingPunct="1"/>
            <a:endParaRPr lang="en-US" sz="2800" b="1">
              <a:solidFill>
                <a:schemeClr val="bg1"/>
              </a:solidFill>
            </a:endParaRPr>
          </a:p>
          <a:p>
            <a:pPr algn="r" eaLnBrk="1" hangingPunct="1"/>
            <a:endParaRPr lang="en-US" sz="2800" b="1">
              <a:solidFill>
                <a:srgbClr val="003399"/>
              </a:solidFill>
            </a:endParaRPr>
          </a:p>
        </p:txBody>
      </p:sp>
      <p:pic>
        <p:nvPicPr>
          <p:cNvPr id="48141" name="Picture 13" descr="HHS bird logo">
            <a:hlinkClick r:id="rId6" action="ppaction://hlinkfile"/>
          </p:cNvPr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77250" y="5829300"/>
            <a:ext cx="514350" cy="5715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E96E38-1C7B-45F1-BD14-4B7E6761F5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4DEA91-E9A5-4CAA-A648-C284AC4ECA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C5E5793-7A0D-422C-A5B5-05F1D8738C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0AF109-F585-40DF-89EF-C49693CA39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57F3E01-B54B-45DE-B7DB-3B2ED5FD05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B2E0F3D-E067-473E-9BD3-67CA84D2B3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FF5959F-0BD8-406E-A976-0006E3D23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79690F-61CC-4CC8-A2F6-9E7ABCA0F1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CD0F16-16B9-4831-AE3B-D7B1D95B7D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D65DEE-DC9C-4921-BA98-A6FDA4FCA9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52400"/>
            <a:ext cx="19812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52400"/>
            <a:ext cx="57912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C46037F-392D-43F6-A6EE-A188D9C501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8E21BCA-559E-4230-A4DB-1A26EECDFA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0"/>
            <a:ext cx="3886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F03EF9-2CE1-4ADE-BD74-90C0AF03A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AA7C70E-BDED-4074-BF1E-1562A26BD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698B2A-C232-44B4-8727-00F62FAA62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374F238-81FC-4AFA-8FDF-CF6CCE86B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A9C8775-CBAB-4D80-B5F4-74C6D867AC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B8D5EEB-D28E-4EF0-A47B-3C8105E067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w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92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8050" y="6343650"/>
            <a:ext cx="344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436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bg1"/>
                </a:solidFill>
                <a:latin typeface="Tahoma" charset="0"/>
              </a:defRPr>
            </a:lvl1pPr>
          </a:lstStyle>
          <a:p>
            <a:fld id="{CA70F67A-9ED3-4986-9687-18E8C7AF071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1485900" y="1219200"/>
            <a:ext cx="72771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1447800" y="228600"/>
            <a:ext cx="7315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16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52400"/>
            <a:ext cx="731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43017" name="Line 9"/>
          <p:cNvSpPr>
            <a:spLocks noChangeShapeType="1"/>
          </p:cNvSpPr>
          <p:nvPr/>
        </p:nvSpPr>
        <p:spPr bwMode="auto">
          <a:xfrm>
            <a:off x="304800" y="1371600"/>
            <a:ext cx="0" cy="510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152400" y="1295400"/>
            <a:ext cx="0" cy="4572000"/>
          </a:xfrm>
          <a:prstGeom prst="line">
            <a:avLst/>
          </a:prstGeom>
          <a:noFill/>
          <a:ln w="9525">
            <a:solidFill>
              <a:srgbClr val="FFCC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609600"/>
            <a:ext cx="1371600" cy="609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33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0" y="0"/>
            <a:ext cx="1371600" cy="6096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3671888" y="3152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3022" name="Object 14"/>
          <p:cNvGraphicFramePr>
            <a:graphicFrameLocks noChangeAspect="1"/>
          </p:cNvGraphicFramePr>
          <p:nvPr/>
        </p:nvGraphicFramePr>
        <p:xfrm>
          <a:off x="76200" y="434975"/>
          <a:ext cx="10668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80" r:id="rId14" imgW="1468120" imgH="439420" progId="Word.Picture.8">
                  <p:embed/>
                </p:oleObj>
              </mc:Choice>
              <mc:Fallback>
                <p:oleObj r:id="rId14" imgW="1468120" imgH="439420" progId="Word.Picture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34975"/>
                        <a:ext cx="1066800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CC66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CC66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CC66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CC66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CC66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CC66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CC66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CC66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FFCC66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924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48050" y="6343650"/>
            <a:ext cx="3448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chemeClr val="bg1"/>
                </a:solidFill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436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bg1"/>
                </a:solidFill>
                <a:latin typeface="Tahoma" charset="0"/>
              </a:defRPr>
            </a:lvl1pPr>
          </a:lstStyle>
          <a:p>
            <a:fld id="{994B6BF1-688A-416A-BFB4-ED8A2733B9B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1485900" y="1219200"/>
            <a:ext cx="72771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1447800" y="228600"/>
            <a:ext cx="73152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52400"/>
            <a:ext cx="7315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Slide Title</a:t>
            </a:r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>
            <a:off x="304800" y="1371600"/>
            <a:ext cx="0" cy="5105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152400" y="1295400"/>
            <a:ext cx="0" cy="4572000"/>
          </a:xfrm>
          <a:prstGeom prst="line">
            <a:avLst/>
          </a:prstGeom>
          <a:noFill/>
          <a:ln w="9525">
            <a:solidFill>
              <a:srgbClr val="FFCC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5" name="Rectangle 11"/>
          <p:cNvSpPr>
            <a:spLocks noChangeArrowheads="1"/>
          </p:cNvSpPr>
          <p:nvPr/>
        </p:nvSpPr>
        <p:spPr bwMode="auto">
          <a:xfrm>
            <a:off x="0" y="609600"/>
            <a:ext cx="1371600" cy="6096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0033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Rectangle 12"/>
          <p:cNvSpPr>
            <a:spLocks noChangeArrowheads="1"/>
          </p:cNvSpPr>
          <p:nvPr/>
        </p:nvSpPr>
        <p:spPr bwMode="auto">
          <a:xfrm>
            <a:off x="0" y="0"/>
            <a:ext cx="1371600" cy="6096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Rectangle 13"/>
          <p:cNvSpPr>
            <a:spLocks noChangeArrowheads="1"/>
          </p:cNvSpPr>
          <p:nvPr/>
        </p:nvSpPr>
        <p:spPr bwMode="auto">
          <a:xfrm>
            <a:off x="3671888" y="3152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47118" name="Object 14"/>
          <p:cNvGraphicFramePr>
            <a:graphicFrameLocks noChangeAspect="1"/>
          </p:cNvGraphicFramePr>
          <p:nvPr/>
        </p:nvGraphicFramePr>
        <p:xfrm>
          <a:off x="76200" y="434975"/>
          <a:ext cx="1066800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576" r:id="rId14" imgW="1468120" imgH="439420" progId="Word.Picture.8">
                  <p:embed/>
                </p:oleObj>
              </mc:Choice>
              <mc:Fallback>
                <p:oleObj r:id="rId14" imgW="1468120" imgH="439420" progId="Word.Picture.8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34975"/>
                        <a:ext cx="1066800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rgbClr val="FFCC6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CC66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CC66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CC66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CC66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CC66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CC66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CC66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CC66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1"/>
        </a:buClr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hyperlink" Target="http://rds.yahoo.com/S=96062857/K=medical/v=2/SID=e/l=II/R=397/SS=i/OID=68c644398765b1b0/SIG=1hr2p4h9p/EXP=1104428561/*-http:/images.search.yahoo.com/search/images/view?back=http://images.search.yahoo.com/search/images?p=medical&amp;toggle=1&amp;ei=UTF-8&amp;imgsz=all&amp;fr=FP-tab-img-t-192&amp;b=381&amp;h=193&amp;w=206&amp;imgcurl=www.workpartners.com/images/photo-medical-services.jpg&amp;imgurl=www.workpartners.com/images/photo-medical-services.jpg&amp;size=11.0kB&amp;name=photo-medical-services.jpg&amp;rcurl=http://www.workpartners.com/medical-services.htm&amp;rurl=http://www.workpartners.com/medical-services.htm&amp;p=medical&amp;type=jpeg&amp;no=397&amp;tt=1,483,666" TargetMode="Externa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gradFill rotWithShape="0">
            <a:gsLst>
              <a:gs pos="0">
                <a:srgbClr val="003399"/>
              </a:gs>
              <a:gs pos="100000">
                <a:srgbClr val="003399">
                  <a:gamma/>
                  <a:tint val="54510"/>
                  <a:invGamma/>
                </a:srgbClr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>
              <a:solidFill>
                <a:schemeClr val="bg1"/>
              </a:solidFill>
            </a:endParaRPr>
          </a:p>
        </p:txBody>
      </p:sp>
      <p:sp>
        <p:nvSpPr>
          <p:cNvPr id="24591" name="Rectangle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905000" y="3200400"/>
            <a:ext cx="7239000" cy="1981200"/>
          </a:xfrm>
          <a:prstGeom prst="rect">
            <a:avLst/>
          </a:prstGeom>
          <a:gradFill rotWithShape="0">
            <a:gsLst>
              <a:gs pos="0">
                <a:srgbClr val="003399">
                  <a:gamma/>
                  <a:tint val="42353"/>
                  <a:invGamma/>
                </a:srgbClr>
              </a:gs>
              <a:gs pos="100000">
                <a:srgbClr val="003399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1371600"/>
            <a:ext cx="9144000" cy="175260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82" name="Picture 6" descr="j0321056"/>
          <p:cNvPicPr>
            <a:picLocks noChangeAspect="1" noChangeArrowheads="1"/>
          </p:cNvPicPr>
          <p:nvPr/>
        </p:nvPicPr>
        <p:blipFill>
          <a:blip r:embed="rId3" cstate="print">
            <a:lum bright="40000" contrast="-70000"/>
          </a:blip>
          <a:srcRect/>
          <a:stretch>
            <a:fillRect/>
          </a:stretch>
        </p:blipFill>
        <p:spPr bwMode="auto">
          <a:xfrm>
            <a:off x="0" y="3200400"/>
            <a:ext cx="1905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2697163" y="534988"/>
            <a:ext cx="4156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1" hangingPunct="1"/>
            <a:r>
              <a:rPr lang="en-US" b="1">
                <a:solidFill>
                  <a:schemeClr val="bg1"/>
                </a:solidFill>
              </a:rPr>
              <a:t>OFFICE OF THE ACTUARY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228600" y="1600200"/>
            <a:ext cx="89154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003399"/>
                </a:solidFill>
              </a:rPr>
              <a:t>Medicare Diabetes Prevention Program</a:t>
            </a:r>
          </a:p>
          <a:p>
            <a:pPr algn="ctr" eaLnBrk="1" hangingPunct="1"/>
            <a:r>
              <a:rPr lang="en-US" b="1" dirty="0" smtClean="0">
                <a:solidFill>
                  <a:srgbClr val="003399"/>
                </a:solidFill>
              </a:rPr>
              <a:t>Presentation for the Middle Atlantic Actuarial Club</a:t>
            </a:r>
            <a:endParaRPr lang="en-US" b="1" dirty="0">
              <a:solidFill>
                <a:srgbClr val="003399"/>
              </a:solidFill>
            </a:endParaRPr>
          </a:p>
          <a:p>
            <a:pPr algn="ctr" eaLnBrk="1" hangingPunct="1"/>
            <a:r>
              <a:rPr lang="en-US" b="1" smtClean="0">
                <a:solidFill>
                  <a:srgbClr val="003399"/>
                </a:solidFill>
              </a:rPr>
              <a:t>November 10, </a:t>
            </a:r>
            <a:r>
              <a:rPr lang="en-US" b="1" dirty="0" smtClean="0">
                <a:solidFill>
                  <a:srgbClr val="003399"/>
                </a:solidFill>
              </a:rPr>
              <a:t>2016</a:t>
            </a:r>
            <a:endParaRPr lang="en-US" b="1" dirty="0">
              <a:solidFill>
                <a:srgbClr val="003399"/>
              </a:solidFill>
            </a:endParaRPr>
          </a:p>
        </p:txBody>
      </p:sp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5181600"/>
            <a:ext cx="27432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" y="5638800"/>
            <a:ext cx="1714500" cy="766763"/>
          </a:xfrm>
          <a:prstGeom prst="rect">
            <a:avLst/>
          </a:prstGeom>
          <a:noFill/>
        </p:spPr>
      </p:pic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4038600" y="5181600"/>
            <a:ext cx="5105400" cy="13716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FCC66">
                  <a:gamma/>
                  <a:tint val="0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88" name="Picture 12" descr="Go to fullsize imag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lum bright="50000" contrast="-70000"/>
          </a:blip>
          <a:srcRect/>
          <a:stretch>
            <a:fillRect/>
          </a:stretch>
        </p:blipFill>
        <p:spPr bwMode="auto">
          <a:xfrm>
            <a:off x="1905000" y="5181600"/>
            <a:ext cx="2133600" cy="1676400"/>
          </a:xfrm>
          <a:prstGeom prst="rect">
            <a:avLst/>
          </a:prstGeom>
          <a:noFill/>
        </p:spPr>
      </p:pic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2057400" y="4191000"/>
            <a:ext cx="6934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r>
              <a:rPr lang="en-US" sz="2800" b="1" dirty="0" smtClean="0">
                <a:solidFill>
                  <a:schemeClr val="bg1"/>
                </a:solidFill>
              </a:rPr>
              <a:t>Matthew Rader, ASA</a:t>
            </a:r>
            <a:endParaRPr lang="en-US" sz="2800" b="1" dirty="0">
              <a:solidFill>
                <a:schemeClr val="bg1"/>
              </a:solidFill>
            </a:endParaRPr>
          </a:p>
          <a:p>
            <a:pPr algn="r" eaLnBrk="1" hangingPunct="1"/>
            <a:endParaRPr lang="en-US" sz="2800" b="1" dirty="0">
              <a:solidFill>
                <a:schemeClr val="bg1"/>
              </a:solidFill>
            </a:endParaRPr>
          </a:p>
          <a:p>
            <a:pPr algn="r" eaLnBrk="1" hangingPunct="1"/>
            <a:endParaRPr lang="en-US" sz="2800" b="1" dirty="0">
              <a:solidFill>
                <a:schemeClr val="bg1"/>
              </a:solidFill>
            </a:endParaRPr>
          </a:p>
          <a:p>
            <a:pPr algn="r" eaLnBrk="1" hangingPunct="1"/>
            <a:endParaRPr lang="en-US" sz="2800" b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ifferences between MDPP and DPPs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Payments (Cost of program)</a:t>
            </a:r>
          </a:p>
          <a:p>
            <a:pPr lvl="1"/>
            <a:r>
              <a:rPr lang="en-US" dirty="0" smtClean="0"/>
              <a:t>MDPP will be an added Medicare benefit to DPRP programs, eliminating start-up costs. </a:t>
            </a:r>
            <a:r>
              <a:rPr lang="en-US" dirty="0"/>
              <a:t>P</a:t>
            </a:r>
            <a:r>
              <a:rPr lang="en-US" dirty="0" smtClean="0"/>
              <a:t>articipant performance payments will be the only program cost.</a:t>
            </a:r>
          </a:p>
          <a:p>
            <a:pPr lvl="1"/>
            <a:r>
              <a:rPr lang="en-US" dirty="0" smtClean="0"/>
              <a:t>Other programs include front end start-up costs. Performance payment model was not tested in HCIA or DPPCT. DPRP programs have variable payment systems. </a:t>
            </a:r>
          </a:p>
          <a:p>
            <a:r>
              <a:rPr lang="en-US" dirty="0" smtClean="0"/>
              <a:t>Weight loss</a:t>
            </a:r>
          </a:p>
          <a:p>
            <a:pPr lvl="1"/>
            <a:r>
              <a:rPr lang="en-US" dirty="0" smtClean="0"/>
              <a:t>All programs target 5% weight loss except DPPCT (7%).</a:t>
            </a:r>
          </a:p>
          <a:p>
            <a:pPr marL="3429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HCIA Y-USA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of March 2015, almost 7,000 participants.</a:t>
            </a:r>
          </a:p>
          <a:p>
            <a:r>
              <a:rPr lang="en-US" dirty="0" smtClean="0"/>
              <a:t>Almost 6,000 participants attended 4 or more sessions.</a:t>
            </a:r>
          </a:p>
          <a:p>
            <a:r>
              <a:rPr lang="en-US" dirty="0" smtClean="0"/>
              <a:t>Over 60% of participants between ages 65 and 75.</a:t>
            </a:r>
          </a:p>
          <a:p>
            <a:r>
              <a:rPr lang="en-US" dirty="0" smtClean="0"/>
              <a:t>Average weight loss among participants that attended at least 4 sessions = 4.7%, 5.2% for participants attending at least 9 sessions. (Year 1 evaluation results)</a:t>
            </a:r>
          </a:p>
          <a:p>
            <a:r>
              <a:rPr lang="en-US" dirty="0" smtClean="0"/>
              <a:t>Of participants attending at least 4 sessions, 44% achieved weight loss goal.</a:t>
            </a:r>
          </a:p>
          <a:p>
            <a:r>
              <a:rPr lang="en-US" dirty="0" smtClean="0"/>
              <a:t>The following slides show average quarterly spending for participants within the intervention and comparison groups.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7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</a:t>
            </a:r>
            <a:r>
              <a:rPr lang="en-US" dirty="0" smtClean="0"/>
              <a:t>HCIA Y-USA </a:t>
            </a:r>
            <a:r>
              <a:rPr lang="en-US" dirty="0"/>
              <a:t>(contd.)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2846" y="1362456"/>
            <a:ext cx="8496354" cy="47359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0862" y="6324188"/>
            <a:ext cx="4288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https://innovation.cms.gov/Files/reports/hcia-ymcadpp-evalrpt.pdf</a:t>
            </a:r>
          </a:p>
        </p:txBody>
      </p:sp>
    </p:spTree>
    <p:extLst>
      <p:ext uri="{BB962C8B-B14F-4D97-AF65-F5344CB8AC3E}">
        <p14:creationId xmlns:p14="http://schemas.microsoft.com/office/powerpoint/2010/main" val="83218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</a:t>
            </a:r>
            <a:r>
              <a:rPr lang="en-US" dirty="0" smtClean="0"/>
              <a:t>HCIA Y-USA (contd.)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4289242"/>
              </p:ext>
            </p:extLst>
          </p:nvPr>
        </p:nvGraphicFramePr>
        <p:xfrm>
          <a:off x="521209" y="2467392"/>
          <a:ext cx="8317990" cy="3732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3598"/>
                <a:gridCol w="1663598"/>
                <a:gridCol w="1663598"/>
                <a:gridCol w="1663598"/>
                <a:gridCol w="1663598"/>
              </a:tblGrid>
              <a:tr h="107009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Quarter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Coefficient ($)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Std</a:t>
                      </a:r>
                      <a:r>
                        <a:rPr lang="en-US" sz="2000" dirty="0" smtClean="0"/>
                        <a:t> Error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P-Values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Unique Participants</a:t>
                      </a:r>
                      <a:r>
                        <a:rPr lang="en-US" sz="2000" baseline="0" dirty="0" smtClean="0"/>
                        <a:t> in Quarter</a:t>
                      </a:r>
                      <a:endParaRPr lang="en-US" sz="2000" dirty="0"/>
                    </a:p>
                  </a:txBody>
                  <a:tcPr/>
                </a:tc>
              </a:tr>
              <a:tr h="3327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+mn-lt"/>
                          <a:cs typeface="Arial"/>
                        </a:rPr>
                        <a:t>I1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+mn-lt"/>
                          <a:cs typeface="Arial"/>
                        </a:rPr>
                        <a:t>−</a:t>
                      </a:r>
                      <a:r>
                        <a:rPr sz="2000" spc="-5" dirty="0">
                          <a:latin typeface="+mn-lt"/>
                          <a:cs typeface="Arial"/>
                        </a:rPr>
                        <a:t>411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+mn-lt"/>
                          <a:cs typeface="Arial"/>
                        </a:rPr>
                        <a:t>119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3035" algn="ctr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+mn-lt"/>
                          <a:cs typeface="Arial"/>
                        </a:rPr>
                        <a:t>0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.</a:t>
                      </a:r>
                      <a:r>
                        <a:rPr sz="2000" spc="-5" dirty="0">
                          <a:latin typeface="+mn-lt"/>
                          <a:cs typeface="Arial"/>
                        </a:rPr>
                        <a:t>001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3035"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+mn-lt"/>
                          <a:cs typeface="Arial"/>
                        </a:rPr>
                        <a:t>1,679</a:t>
                      </a:r>
                    </a:p>
                  </a:txBody>
                  <a:tcPr marL="0" marR="0" marT="0" marB="0"/>
                </a:tc>
              </a:tr>
              <a:tr h="3327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+mn-lt"/>
                          <a:cs typeface="Arial"/>
                        </a:rPr>
                        <a:t>I2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+mn-lt"/>
                          <a:cs typeface="Arial"/>
                        </a:rPr>
                        <a:t>−</a:t>
                      </a:r>
                      <a:r>
                        <a:rPr sz="2000" spc="-5" dirty="0">
                          <a:latin typeface="+mn-lt"/>
                          <a:cs typeface="Arial"/>
                        </a:rPr>
                        <a:t>495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+mn-lt"/>
                          <a:cs typeface="Arial"/>
                        </a:rPr>
                        <a:t>165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3035" algn="ctr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+mn-lt"/>
                          <a:cs typeface="Arial"/>
                        </a:rPr>
                        <a:t>0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.</a:t>
                      </a:r>
                      <a:r>
                        <a:rPr sz="2000" spc="-5" dirty="0">
                          <a:latin typeface="+mn-lt"/>
                          <a:cs typeface="Arial"/>
                        </a:rPr>
                        <a:t>003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3035"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+mn-lt"/>
                          <a:cs typeface="Arial"/>
                        </a:rPr>
                        <a:t>1,429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327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+mn-lt"/>
                          <a:cs typeface="Arial"/>
                        </a:rPr>
                        <a:t>I3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+mn-lt"/>
                          <a:cs typeface="Arial"/>
                        </a:rPr>
                        <a:t>−</a:t>
                      </a:r>
                      <a:r>
                        <a:rPr sz="2000" spc="-5" dirty="0">
                          <a:latin typeface="+mn-lt"/>
                          <a:cs typeface="Arial"/>
                        </a:rPr>
                        <a:t>636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+mn-lt"/>
                          <a:cs typeface="Arial"/>
                        </a:rPr>
                        <a:t>152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34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+mn-lt"/>
                          <a:cs typeface="Arial"/>
                        </a:rPr>
                        <a:t>&lt;.</a:t>
                      </a:r>
                      <a:r>
                        <a:rPr sz="2000" spc="-5" dirty="0">
                          <a:latin typeface="+mn-lt"/>
                          <a:cs typeface="Arial"/>
                        </a:rPr>
                        <a:t>0001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3345"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+mn-lt"/>
                          <a:cs typeface="Arial"/>
                        </a:rPr>
                        <a:t>1,136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327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+mn-lt"/>
                          <a:cs typeface="Arial"/>
                        </a:rPr>
                        <a:t>I4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+mn-lt"/>
                          <a:cs typeface="Arial"/>
                        </a:rPr>
                        <a:t>−</a:t>
                      </a:r>
                      <a:r>
                        <a:rPr sz="2000" spc="-5" dirty="0">
                          <a:latin typeface="+mn-lt"/>
                          <a:cs typeface="Arial"/>
                        </a:rPr>
                        <a:t>517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+mn-lt"/>
                          <a:cs typeface="Arial"/>
                        </a:rPr>
                        <a:t>248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3035" algn="ctr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+mn-lt"/>
                          <a:cs typeface="Arial"/>
                        </a:rPr>
                        <a:t>0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.</a:t>
                      </a:r>
                      <a:r>
                        <a:rPr sz="2000" spc="-5" dirty="0">
                          <a:latin typeface="+mn-lt"/>
                          <a:cs typeface="Arial"/>
                        </a:rPr>
                        <a:t>038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3035"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+mn-lt"/>
                          <a:cs typeface="Arial"/>
                        </a:rPr>
                        <a:t>765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327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+mn-lt"/>
                          <a:cs typeface="Arial"/>
                        </a:rPr>
                        <a:t>I5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+mn-lt"/>
                          <a:cs typeface="Arial"/>
                        </a:rPr>
                        <a:t>−</a:t>
                      </a:r>
                      <a:r>
                        <a:rPr sz="2000" spc="-5" dirty="0">
                          <a:latin typeface="+mn-lt"/>
                          <a:cs typeface="Arial"/>
                        </a:rPr>
                        <a:t>591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+mn-lt"/>
                          <a:cs typeface="Arial"/>
                        </a:rPr>
                        <a:t>260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3035" algn="ctr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+mn-lt"/>
                          <a:cs typeface="Arial"/>
                        </a:rPr>
                        <a:t>0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.</a:t>
                      </a:r>
                      <a:r>
                        <a:rPr sz="2000" spc="-5" dirty="0">
                          <a:latin typeface="+mn-lt"/>
                          <a:cs typeface="Arial"/>
                        </a:rPr>
                        <a:t>023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3035"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+mn-lt"/>
                          <a:cs typeface="Arial"/>
                        </a:rPr>
                        <a:t>515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327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+mn-lt"/>
                          <a:cs typeface="Arial"/>
                        </a:rPr>
                        <a:t>I6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910" algn="ctr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+mn-lt"/>
                          <a:cs typeface="Arial"/>
                        </a:rPr>
                        <a:t>128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+mn-lt"/>
                          <a:cs typeface="Arial"/>
                        </a:rPr>
                        <a:t>322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3035" algn="ctr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+mn-lt"/>
                          <a:cs typeface="Arial"/>
                        </a:rPr>
                        <a:t>0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.</a:t>
                      </a:r>
                      <a:r>
                        <a:rPr sz="2000" spc="-5" dirty="0">
                          <a:latin typeface="+mn-lt"/>
                          <a:cs typeface="Arial"/>
                        </a:rPr>
                        <a:t>691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3035"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+mn-lt"/>
                          <a:cs typeface="Arial"/>
                        </a:rPr>
                        <a:t>362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327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+mn-lt"/>
                          <a:cs typeface="Arial"/>
                        </a:rPr>
                        <a:t>I7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275" algn="ctr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+mn-lt"/>
                          <a:cs typeface="Arial"/>
                        </a:rPr>
                        <a:t>319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+mn-lt"/>
                          <a:cs typeface="Arial"/>
                        </a:rPr>
                        <a:t>381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3035" algn="ctr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+mn-lt"/>
                          <a:cs typeface="Arial"/>
                        </a:rPr>
                        <a:t>0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.</a:t>
                      </a:r>
                      <a:r>
                        <a:rPr sz="2000" spc="-5" dirty="0">
                          <a:latin typeface="+mn-lt"/>
                          <a:cs typeface="Arial"/>
                        </a:rPr>
                        <a:t>403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3035"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+mn-lt"/>
                          <a:cs typeface="Arial"/>
                        </a:rPr>
                        <a:t>138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327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+mn-lt"/>
                          <a:cs typeface="Arial"/>
                        </a:rPr>
                        <a:t>I8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7145" algn="ctr">
                        <a:lnSpc>
                          <a:spcPct val="100000"/>
                        </a:lnSpc>
                      </a:pPr>
                      <a:r>
                        <a:rPr sz="2000" dirty="0">
                          <a:latin typeface="+mn-lt"/>
                          <a:cs typeface="Arial"/>
                        </a:rPr>
                        <a:t>−</a:t>
                      </a:r>
                      <a:r>
                        <a:rPr sz="2000" spc="-5" dirty="0">
                          <a:latin typeface="+mn-lt"/>
                          <a:cs typeface="Arial"/>
                        </a:rPr>
                        <a:t>833</a:t>
                      </a:r>
                      <a:endParaRPr sz="200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9685" algn="ctr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+mn-lt"/>
                          <a:cs typeface="Arial"/>
                        </a:rPr>
                        <a:t>399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3035" algn="ctr">
                        <a:lnSpc>
                          <a:spcPct val="100000"/>
                        </a:lnSpc>
                      </a:pPr>
                      <a:r>
                        <a:rPr sz="2000" spc="-5" dirty="0">
                          <a:latin typeface="+mn-lt"/>
                          <a:cs typeface="Arial"/>
                        </a:rPr>
                        <a:t>0</a:t>
                      </a:r>
                      <a:r>
                        <a:rPr sz="2000" dirty="0">
                          <a:latin typeface="+mn-lt"/>
                          <a:cs typeface="Arial"/>
                        </a:rPr>
                        <a:t>.</a:t>
                      </a:r>
                      <a:r>
                        <a:rPr sz="2000" spc="-5" dirty="0">
                          <a:latin typeface="+mn-lt"/>
                          <a:cs typeface="Arial"/>
                        </a:rPr>
                        <a:t>037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53035" algn="ctr">
                        <a:lnSpc>
                          <a:spcPct val="100000"/>
                        </a:lnSpc>
                      </a:pPr>
                      <a:r>
                        <a:rPr lang="en-US" sz="2000" dirty="0" smtClean="0">
                          <a:latin typeface="+mn-lt"/>
                          <a:cs typeface="Arial"/>
                        </a:rPr>
                        <a:t>57</a:t>
                      </a:r>
                      <a:endParaRPr sz="2000" dirty="0">
                        <a:latin typeface="+mn-lt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2907" y="1344275"/>
            <a:ext cx="7002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chemeClr val="bg1"/>
                </a:solidFill>
              </a:rPr>
              <a:t>Difference-In-Differences OLS Regression Estimates for </a:t>
            </a:r>
          </a:p>
          <a:p>
            <a:r>
              <a:rPr lang="en-US" sz="2200" b="1" dirty="0" smtClean="0">
                <a:solidFill>
                  <a:schemeClr val="bg1"/>
                </a:solidFill>
              </a:rPr>
              <a:t>Quarterly Medicare Spending per Participant</a:t>
            </a:r>
            <a:endParaRPr lang="en-US" sz="22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8856" y="6329202"/>
            <a:ext cx="42883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https://innovation.cms.gov/Files/reports/hcia-ymcadpp-evalrpt.pdf</a:t>
            </a:r>
          </a:p>
        </p:txBody>
      </p:sp>
    </p:spTree>
    <p:extLst>
      <p:ext uri="{BB962C8B-B14F-4D97-AF65-F5344CB8AC3E}">
        <p14:creationId xmlns:p14="http://schemas.microsoft.com/office/powerpoint/2010/main" val="307306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</a:t>
            </a:r>
            <a:r>
              <a:rPr lang="en-US" dirty="0" smtClean="0"/>
              <a:t>HCIA Y-USA </a:t>
            </a:r>
            <a:r>
              <a:rPr lang="en-US" dirty="0"/>
              <a:t>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Results are preliminary – data for later program quarters are limited. </a:t>
            </a:r>
            <a:endParaRPr lang="en-US" dirty="0"/>
          </a:p>
          <a:p>
            <a:r>
              <a:rPr lang="en-US" dirty="0" smtClean="0"/>
              <a:t>Model was not conducted as a randomized control trial.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903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Other DPP Programs: DPPCT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175" dirty="0" smtClean="0"/>
              <a:t>1,079 participants in the lifestyle intervention – average starting age was 50.6.</a:t>
            </a:r>
          </a:p>
          <a:p>
            <a:r>
              <a:rPr lang="en-US" sz="2175" dirty="0" smtClean="0"/>
              <a:t>Reduced </a:t>
            </a:r>
            <a:r>
              <a:rPr lang="en-US" sz="2175" dirty="0"/>
              <a:t>diabetes by 58% within 3 years of the DPP </a:t>
            </a:r>
            <a:r>
              <a:rPr lang="en-US" sz="2175" dirty="0" smtClean="0"/>
              <a:t>program.</a:t>
            </a:r>
            <a:r>
              <a:rPr lang="en-US" sz="2175" baseline="30000" dirty="0" smtClean="0"/>
              <a:t>1</a:t>
            </a:r>
          </a:p>
          <a:p>
            <a:r>
              <a:rPr lang="en-US" sz="2175" dirty="0" smtClean="0"/>
              <a:t>After </a:t>
            </a:r>
            <a:r>
              <a:rPr lang="en-US" sz="2175" dirty="0"/>
              <a:t>a 15-year follow-up, diabetes was reduced by 27% in the lifestyle intervention group when compared to the placebo </a:t>
            </a:r>
            <a:r>
              <a:rPr lang="en-US" sz="2175" dirty="0" smtClean="0"/>
              <a:t>group.</a:t>
            </a:r>
            <a:r>
              <a:rPr lang="en-US" sz="2175" baseline="30000" dirty="0" smtClean="0"/>
              <a:t>2</a:t>
            </a:r>
          </a:p>
          <a:p>
            <a:r>
              <a:rPr lang="en-US" sz="2175" dirty="0" smtClean="0"/>
              <a:t>After </a:t>
            </a:r>
            <a:r>
              <a:rPr lang="en-US" sz="2175" dirty="0"/>
              <a:t>3 years </a:t>
            </a:r>
            <a:r>
              <a:rPr lang="en-US" sz="2175" dirty="0" smtClean="0"/>
              <a:t>placebo group was offered </a:t>
            </a:r>
            <a:r>
              <a:rPr lang="en-US" sz="2175" dirty="0"/>
              <a:t>the lifestyle intervention, so difficult to determine long term effectiveness</a:t>
            </a:r>
            <a:r>
              <a:rPr lang="en-US" sz="2175" dirty="0" smtClean="0"/>
              <a:t>.</a:t>
            </a:r>
          </a:p>
          <a:p>
            <a:pPr marL="0" indent="0">
              <a:buNone/>
            </a:pPr>
            <a:endParaRPr lang="en-US" sz="2175" dirty="0" smtClean="0"/>
          </a:p>
          <a:p>
            <a:pPr marL="0" indent="0">
              <a:buNone/>
            </a:pPr>
            <a:endParaRPr lang="en-US" sz="2175" dirty="0"/>
          </a:p>
          <a:p>
            <a:pPr marL="342900" lvl="1" indent="0">
              <a:buNone/>
            </a:pPr>
            <a:endParaRPr lang="en-US" sz="2175" dirty="0"/>
          </a:p>
          <a:p>
            <a:pPr marL="0" indent="0">
              <a:buNone/>
            </a:pPr>
            <a:endParaRPr lang="en-US" sz="2475" dirty="0"/>
          </a:p>
          <a:p>
            <a:pPr lvl="1"/>
            <a:endParaRPr lang="en-US" sz="2175" dirty="0"/>
          </a:p>
          <a:p>
            <a:pPr lvl="1"/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42924" y="6172200"/>
            <a:ext cx="6543675" cy="457200"/>
          </a:xfrm>
        </p:spPr>
        <p:txBody>
          <a:bodyPr/>
          <a:lstStyle/>
          <a:p>
            <a:pPr algn="l"/>
            <a:r>
              <a:rPr lang="pt-BR" sz="1200" baseline="30000" dirty="0" smtClean="0">
                <a:latin typeface="+mn-lt"/>
              </a:rPr>
              <a:t>1</a:t>
            </a:r>
            <a:r>
              <a:rPr lang="pt-BR" sz="1200" dirty="0" smtClean="0">
                <a:latin typeface="+mn-lt"/>
              </a:rPr>
              <a:t>Diabetes Care 25:2165–2171, 2002.</a:t>
            </a:r>
          </a:p>
          <a:p>
            <a:pPr algn="l"/>
            <a:r>
              <a:rPr lang="pt-BR" sz="1200" baseline="30000" dirty="0" smtClean="0">
                <a:latin typeface="+mn-lt"/>
              </a:rPr>
              <a:t>2</a:t>
            </a:r>
            <a:r>
              <a:rPr lang="pt-BR" sz="1200" dirty="0" smtClean="0">
                <a:latin typeface="+mn-lt"/>
              </a:rPr>
              <a:t>See http://dx.doi.org/10.1016/S2213-8587(15)00291-0</a:t>
            </a:r>
            <a:r>
              <a:rPr lang="pt-B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Effectiveness of Other DPP Programs:</a:t>
            </a:r>
            <a:r>
              <a:rPr lang="en-US" dirty="0" smtClean="0"/>
              <a:t> </a:t>
            </a:r>
            <a:r>
              <a:rPr lang="en-US" dirty="0"/>
              <a:t>CDC DPRP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696 recognized DPPs as of September 2015</a:t>
            </a:r>
          </a:p>
          <a:p>
            <a:r>
              <a:rPr lang="en-US" dirty="0" smtClean="0"/>
              <a:t>Based on available CDC data:</a:t>
            </a:r>
          </a:p>
          <a:p>
            <a:pPr lvl="1"/>
            <a:r>
              <a:rPr lang="en-US" dirty="0" smtClean="0"/>
              <a:t>31% of participants are aged 65 or older</a:t>
            </a:r>
          </a:p>
          <a:p>
            <a:pPr lvl="1"/>
            <a:r>
              <a:rPr lang="en-US" dirty="0" smtClean="0"/>
              <a:t>More than 80% of age 65+ are between ages 65 and 75</a:t>
            </a:r>
          </a:p>
          <a:p>
            <a:pPr lvl="1"/>
            <a:r>
              <a:rPr lang="en-US" dirty="0" smtClean="0"/>
              <a:t>5.2 percent average weight loss for aged 65+ attending 4+ sessions </a:t>
            </a:r>
          </a:p>
          <a:p>
            <a:pPr lvl="1"/>
            <a:r>
              <a:rPr lang="en-US" dirty="0" smtClean="0"/>
              <a:t>Aged 65+ participants had higher adherence rates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825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Effectiveness of Other DPP Programs: Large Nat. Carrier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Less than 10% of participants are aged 65 or older.</a:t>
            </a:r>
          </a:p>
          <a:p>
            <a:r>
              <a:rPr lang="en-US" dirty="0" smtClean="0"/>
              <a:t>Average weight loss by number of sessions attended: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289864"/>
              </p:ext>
            </p:extLst>
          </p:nvPr>
        </p:nvGraphicFramePr>
        <p:xfrm>
          <a:off x="1028700" y="2959100"/>
          <a:ext cx="7329488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4744"/>
                <a:gridCol w="3664744"/>
              </a:tblGrid>
              <a:tr h="6654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#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of sessions attended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Average weight loss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54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1-3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0.2 percent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54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4-8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1.4 percent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54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9-15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3.8 percent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6548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16+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6.2 percent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223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52425"/>
            <a:ext cx="7315200" cy="1047750"/>
          </a:xfrm>
        </p:spPr>
        <p:txBody>
          <a:bodyPr/>
          <a:lstStyle/>
          <a:p>
            <a:r>
              <a:rPr lang="en-US" dirty="0"/>
              <a:t>Effectiveness of Other DPP Programs: </a:t>
            </a:r>
            <a:r>
              <a:rPr lang="en-US" dirty="0" smtClean="0"/>
              <a:t>Nat. Carrier (contd.)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 participant gross savings were positive in the first 3 years of the intervention and nearly covered the approximately $200 per participant costs.</a:t>
            </a:r>
          </a:p>
          <a:p>
            <a:r>
              <a:rPr lang="en-US" dirty="0" smtClean="0"/>
              <a:t>Including </a:t>
            </a:r>
            <a:r>
              <a:rPr lang="en-US" dirty="0"/>
              <a:t>the cost of the intervention, program was expected to achieve breakeven savings during year 4.</a:t>
            </a:r>
          </a:p>
          <a:p>
            <a:r>
              <a:rPr lang="en-US" dirty="0"/>
              <a:t>Spending reductions achieved for participants aged 55 or older were slightly higher than average when compared to the entire intervention group.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21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Savings Impact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Spend X dollars to reduce the incidence rate of diabetes for participants (performance payments for attending training and achieving weight loss).</a:t>
            </a:r>
          </a:p>
          <a:p>
            <a:r>
              <a:rPr lang="en-US" dirty="0" smtClean="0"/>
              <a:t>Reduced diabetes progression rates for a portion of MDPP participants is worth Y dollars.</a:t>
            </a:r>
          </a:p>
          <a:p>
            <a:r>
              <a:rPr lang="en-US" dirty="0" smtClean="0"/>
              <a:t>If X&lt;Y then positive savings.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455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Path to Actuarial Certification</a:t>
            </a:r>
          </a:p>
          <a:p>
            <a:r>
              <a:rPr lang="en-US" dirty="0" smtClean="0"/>
              <a:t>MDPP Expansion Program Description</a:t>
            </a:r>
          </a:p>
          <a:p>
            <a:r>
              <a:rPr lang="en-US" dirty="0"/>
              <a:t>D</a:t>
            </a:r>
            <a:r>
              <a:rPr lang="en-US" dirty="0" smtClean="0"/>
              <a:t>ifferences between MDPP and other DPPs</a:t>
            </a:r>
          </a:p>
          <a:p>
            <a:r>
              <a:rPr lang="en-US" dirty="0" smtClean="0"/>
              <a:t>Effectiveness of HCIA Y-USA</a:t>
            </a:r>
          </a:p>
          <a:p>
            <a:r>
              <a:rPr lang="en-US" dirty="0" smtClean="0"/>
              <a:t>Effectiveness of Other DPP Programs</a:t>
            </a:r>
          </a:p>
          <a:p>
            <a:r>
              <a:rPr lang="en-US" dirty="0" smtClean="0"/>
              <a:t>Savings Impact Model</a:t>
            </a:r>
          </a:p>
          <a:p>
            <a:r>
              <a:rPr lang="en-US" dirty="0" smtClean="0"/>
              <a:t>Conclusions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Savings Impact Model (contd.)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Projected average lifetime per participant savings from the delay or prevention of diabetes progression. </a:t>
            </a:r>
          </a:p>
          <a:p>
            <a:pPr lvl="1"/>
            <a:r>
              <a:rPr lang="en-US" dirty="0" smtClean="0"/>
              <a:t>No savings from participants who never would’ve transitioned to diabetes.</a:t>
            </a:r>
          </a:p>
          <a:p>
            <a:pPr lvl="1"/>
            <a:r>
              <a:rPr lang="en-US" dirty="0" smtClean="0"/>
              <a:t>No savings if diabetes progression isn’t slowed.</a:t>
            </a:r>
          </a:p>
        </p:txBody>
      </p:sp>
    </p:spTree>
    <p:extLst>
      <p:ext uri="{BB962C8B-B14F-4D97-AF65-F5344CB8AC3E}">
        <p14:creationId xmlns:p14="http://schemas.microsoft.com/office/powerpoint/2010/main" val="25763195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Savings Impact Model 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534634" cy="4736592"/>
          </a:xfrm>
        </p:spPr>
        <p:txBody>
          <a:bodyPr/>
          <a:lstStyle/>
          <a:p>
            <a:r>
              <a:rPr lang="en-US" dirty="0"/>
              <a:t>Key Model Inputs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Marginal Medicare costs of diabetes vs </a:t>
            </a:r>
            <a:r>
              <a:rPr lang="en-US" dirty="0" smtClean="0"/>
              <a:t>pre-diabetes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/>
              <a:t>Mortality rates of </a:t>
            </a:r>
            <a:r>
              <a:rPr lang="en-US" dirty="0" smtClean="0"/>
              <a:t>diabetes </a:t>
            </a:r>
            <a:r>
              <a:rPr lang="en-US" dirty="0"/>
              <a:t>vs. </a:t>
            </a:r>
            <a:r>
              <a:rPr lang="en-US" dirty="0" smtClean="0"/>
              <a:t>pre-diabetes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Diabetes progression rates with and without </a:t>
            </a:r>
            <a:r>
              <a:rPr lang="en-US" dirty="0" smtClean="0"/>
              <a:t>program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Performance payment amounts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7" name="Up Arrow 6"/>
          <p:cNvSpPr/>
          <p:nvPr/>
        </p:nvSpPr>
        <p:spPr bwMode="auto">
          <a:xfrm>
            <a:off x="8449034" y="2079504"/>
            <a:ext cx="475488" cy="429768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8462750" y="2948180"/>
            <a:ext cx="484632" cy="48157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8462750" y="4733542"/>
            <a:ext cx="484632" cy="481574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Up Arrow 10"/>
          <p:cNvSpPr/>
          <p:nvPr/>
        </p:nvSpPr>
        <p:spPr bwMode="auto">
          <a:xfrm>
            <a:off x="8462750" y="3866764"/>
            <a:ext cx="475488" cy="429768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232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Savings Impact Model (contd.): Diabetes Progression Rates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5108" y="1413602"/>
            <a:ext cx="7971431" cy="47768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6853" y="6353741"/>
            <a:ext cx="23679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200" dirty="0">
                <a:solidFill>
                  <a:srgbClr val="FFFFFF"/>
                </a:solidFill>
              </a:rPr>
              <a:t>Diabetes Care 33:1665–1673, 2010</a:t>
            </a:r>
            <a:endParaRPr lang="en-US" sz="1200" dirty="0">
              <a:solidFill>
                <a:srgbClr val="FFFFFF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 flipV="1">
            <a:off x="1115568" y="3291840"/>
            <a:ext cx="7150608" cy="914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115568" y="4050792"/>
            <a:ext cx="7150608" cy="274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98397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Savings Impact Model (contd</a:t>
            </a:r>
            <a:r>
              <a:rPr lang="en-US" dirty="0" smtClean="0"/>
              <a:t>.):</a:t>
            </a:r>
            <a:br>
              <a:rPr lang="en-US" dirty="0" smtClean="0"/>
            </a:br>
            <a:r>
              <a:rPr lang="en-US" dirty="0" smtClean="0"/>
              <a:t>Mortality Improvement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0352" y="1399032"/>
            <a:ext cx="8244840" cy="48519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4048" y="6243925"/>
            <a:ext cx="82661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chemeClr val="bg1"/>
                </a:solidFill>
              </a:rPr>
              <a:t>Diabetes Care </a:t>
            </a:r>
            <a:r>
              <a:rPr lang="pt-BR" sz="1200" dirty="0" smtClean="0">
                <a:solidFill>
                  <a:schemeClr val="bg1"/>
                </a:solidFill>
              </a:rPr>
              <a:t>2014;37:2557–2564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145536" y="2587752"/>
            <a:ext cx="585216" cy="273405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066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Certification: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Taking into account the evaluation, the Secretary may, through rulemaking, expand (including implementation on a nationwide basis) the duration and the scope of a model that is being tested if-</a:t>
            </a:r>
          </a:p>
          <a:p>
            <a:pPr lvl="1"/>
            <a:r>
              <a:rPr lang="en-US" dirty="0" smtClean="0"/>
              <a:t>The Secretary determines that such expansion is expected to-</a:t>
            </a:r>
          </a:p>
          <a:p>
            <a:pPr lvl="2"/>
            <a:r>
              <a:rPr lang="en-US" dirty="0" smtClean="0"/>
              <a:t>Reduce spending under applicable title without reducing the quality of care; or</a:t>
            </a:r>
          </a:p>
          <a:p>
            <a:pPr lvl="2"/>
            <a:r>
              <a:rPr lang="en-US" dirty="0" smtClean="0"/>
              <a:t>Improve the quality of patient care without increasing spending;</a:t>
            </a:r>
          </a:p>
          <a:p>
            <a:pPr lvl="1"/>
            <a:r>
              <a:rPr lang="en-US" dirty="0" smtClean="0"/>
              <a:t>The Chief Actuary of the Centers for Medicare &amp; Medicaid Services certifies that such expansion would reduce (or would not result in any increase in) net program spending under applicable titles.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93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 Regarding Mortality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Regarding the actuarial certification of prevention </a:t>
            </a:r>
            <a:r>
              <a:rPr lang="en-US" dirty="0"/>
              <a:t>m</a:t>
            </a:r>
            <a:r>
              <a:rPr lang="en-US" dirty="0" smtClean="0"/>
              <a:t>odels</a:t>
            </a:r>
            <a:r>
              <a:rPr lang="en-US" dirty="0"/>
              <a:t>, “The Centers for Medicare &amp; Medicaid Services has made a determination that costs associated with expected improvements in longevity are not appropriate for consideration in the evaluation of net program spending</a:t>
            </a:r>
            <a:r>
              <a:rPr lang="en-US" dirty="0" smtClean="0"/>
              <a:t>.”</a:t>
            </a:r>
          </a:p>
          <a:p>
            <a:r>
              <a:rPr lang="en-US" dirty="0" smtClean="0"/>
              <a:t>With this guidance, we were able to assume the same mortality rates for pre-diabetes and diabetes when modeling projected program savings.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7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Savings Impact </a:t>
            </a:r>
            <a:r>
              <a:rPr lang="en-US" dirty="0" smtClean="0"/>
              <a:t>Model: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Annual marginal diabetes costs versus lifetime marginal diabetes costs.</a:t>
            </a:r>
            <a:endParaRPr lang="en-US" dirty="0"/>
          </a:p>
          <a:p>
            <a:r>
              <a:rPr lang="en-US" dirty="0" smtClean="0"/>
              <a:t>Ignoring mortality improvements provided a significant buffer, allowing other assumptions to change and still result in budget neutrality.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03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Evaluation </a:t>
            </a:r>
            <a:r>
              <a:rPr lang="en-US" dirty="0"/>
              <a:t>results from </a:t>
            </a:r>
            <a:r>
              <a:rPr lang="en-US" dirty="0" smtClean="0"/>
              <a:t>HCIA Y-USA</a:t>
            </a:r>
            <a:r>
              <a:rPr lang="en-US" dirty="0"/>
              <a:t>, CDC, and </a:t>
            </a:r>
            <a:r>
              <a:rPr lang="en-US" dirty="0" smtClean="0"/>
              <a:t>Large National Carrier indicate </a:t>
            </a:r>
            <a:r>
              <a:rPr lang="en-US" dirty="0"/>
              <a:t>that beneficiaries participating in diabetes prevention programs have achieved success with losing weight and reducing the incidence of </a:t>
            </a:r>
            <a:r>
              <a:rPr lang="en-US" dirty="0" smtClean="0"/>
              <a:t>diabetes. </a:t>
            </a:r>
          </a:p>
          <a:p>
            <a:r>
              <a:rPr lang="en-US" dirty="0" smtClean="0"/>
              <a:t>Results support reductions in medical spending in the near term.</a:t>
            </a:r>
          </a:p>
          <a:p>
            <a:r>
              <a:rPr lang="en-US" dirty="0"/>
              <a:t>Modelling showed high probability of savings greater than or equal to zero when improvements in mortality were ignored.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1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Taking into account the evaluation, the Secretary may, through rulemaking, expand (including implementation on a nationwide basis) the duration and the scope of a model that is being tested if-</a:t>
            </a:r>
          </a:p>
          <a:p>
            <a:pPr lvl="1"/>
            <a:r>
              <a:rPr lang="en-US" dirty="0" smtClean="0"/>
              <a:t>The Secretary determines that such expansion is expected to-</a:t>
            </a:r>
          </a:p>
          <a:p>
            <a:pPr lvl="2"/>
            <a:r>
              <a:rPr lang="en-US" dirty="0" smtClean="0"/>
              <a:t>Reduce spending under applicable title without reducing the quality of care; or</a:t>
            </a:r>
          </a:p>
          <a:p>
            <a:pPr lvl="2"/>
            <a:r>
              <a:rPr lang="en-US" dirty="0" smtClean="0"/>
              <a:t>Improve the quality of patient care without increasing spending;</a:t>
            </a:r>
          </a:p>
          <a:p>
            <a:pPr lvl="1"/>
            <a:r>
              <a:rPr lang="en-US" dirty="0" smtClean="0"/>
              <a:t>The Chief Actuary of the Centers for Medicare &amp; Medicaid Services certifies that such expansion would reduce (or would not result in any increase in) net program spending under applicable titles.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4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to Actuarial Certification</a:t>
            </a:r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621082"/>
              </p:ext>
            </p:extLst>
          </p:nvPr>
        </p:nvGraphicFramePr>
        <p:xfrm>
          <a:off x="914400" y="1600200"/>
          <a:ext cx="5934456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981200"/>
            <a:ext cx="2088896" cy="156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9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MDPP Expansion Program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participants are Medicare beneficiaries within pre-diabetes definition.</a:t>
            </a:r>
          </a:p>
          <a:p>
            <a:r>
              <a:rPr lang="en-US" dirty="0" smtClean="0"/>
              <a:t>16 “core” sessions given in a group-based setting provide training in dietary change, increased physical activity and behavioral change.</a:t>
            </a:r>
          </a:p>
          <a:p>
            <a:r>
              <a:rPr lang="en-US" dirty="0" smtClean="0"/>
              <a:t>Post-core (i.e. maintenance) sessions ensure that participants maintain healthy behaviors. </a:t>
            </a:r>
          </a:p>
          <a:p>
            <a:r>
              <a:rPr lang="en-US" dirty="0" smtClean="0"/>
              <a:t>Primary goal: At least 5% average weight loss among participants.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9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MDPP Expansion Program Description: Medicare Payments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567813"/>
              </p:ext>
            </p:extLst>
          </p:nvPr>
        </p:nvGraphicFramePr>
        <p:xfrm>
          <a:off x="642937" y="1371600"/>
          <a:ext cx="5127669" cy="4740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7623"/>
                <a:gridCol w="950046"/>
              </a:tblGrid>
              <a:tr h="59467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Incentive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Incentive</a:t>
                      </a:r>
                      <a:r>
                        <a:rPr lang="en-US" sz="1600" baseline="0" dirty="0" smtClean="0"/>
                        <a:t> Payment</a:t>
                      </a:r>
                      <a:endParaRPr lang="en-US" sz="1600" dirty="0"/>
                    </a:p>
                  </a:txBody>
                  <a:tcPr marL="68580" marR="68580" marT="34290" marB="34290"/>
                </a:tc>
              </a:tr>
              <a:tr h="32546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1/16 sessions attended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$25 </a:t>
                      </a:r>
                    </a:p>
                  </a:txBody>
                  <a:tcPr marL="9525" marR="9525" marT="9525" marB="0"/>
                </a:tc>
              </a:tr>
              <a:tr h="32546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4/16 sessions attended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+$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50 </a:t>
                      </a:r>
                    </a:p>
                  </a:txBody>
                  <a:tcPr marL="9525" marR="9525" marT="9525" marB="0"/>
                </a:tc>
              </a:tr>
              <a:tr h="325463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9/16 sessions attended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+$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100 </a:t>
                      </a:r>
                    </a:p>
                  </a:txBody>
                  <a:tcPr marL="9525" marR="9525" marT="9525" marB="0"/>
                </a:tc>
              </a:tr>
              <a:tr h="414896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5% weight loss from baseline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+$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160 </a:t>
                      </a:r>
                    </a:p>
                  </a:txBody>
                  <a:tcPr marL="9525" marR="9525" marT="9525" marB="0"/>
                </a:tc>
              </a:tr>
              <a:tr h="39878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9% weight loss from baseline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+$</a:t>
                      </a:r>
                      <a:r>
                        <a:rPr lang="en-US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25 </a:t>
                      </a:r>
                    </a:p>
                  </a:txBody>
                  <a:tcPr marL="9525" marR="9525" marT="9525" marB="0"/>
                </a:tc>
              </a:tr>
              <a:tr h="39878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6600CC"/>
                          </a:solidFill>
                          <a:effectLst/>
                          <a:latin typeface="+mn-lt"/>
                        </a:rPr>
                        <a:t>3 Maintenance sessions attended and 5% weight loss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6600CC"/>
                          </a:solidFill>
                          <a:effectLst/>
                          <a:latin typeface="+mn-lt"/>
                        </a:rPr>
                        <a:t>$45 </a:t>
                      </a:r>
                    </a:p>
                  </a:txBody>
                  <a:tcPr marL="9525" marR="9525" marT="9525" marB="0"/>
                </a:tc>
              </a:tr>
              <a:tr h="39878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6600CC"/>
                          </a:solidFill>
                          <a:effectLst/>
                          <a:latin typeface="+mn-lt"/>
                        </a:rPr>
                        <a:t>6 Maintenance sessions attended and 5% weight loss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6600CC"/>
                          </a:solidFill>
                          <a:effectLst/>
                          <a:latin typeface="+mn-lt"/>
                        </a:rPr>
                        <a:t>+$</a:t>
                      </a:r>
                      <a:r>
                        <a:rPr lang="en-US" sz="1400" b="0" i="0" u="none" strike="noStrike" dirty="0">
                          <a:solidFill>
                            <a:srgbClr val="6600CC"/>
                          </a:solidFill>
                          <a:effectLst/>
                          <a:latin typeface="+mn-lt"/>
                        </a:rPr>
                        <a:t>45 </a:t>
                      </a:r>
                    </a:p>
                  </a:txBody>
                  <a:tcPr marL="9525" marR="9525" marT="9525" marB="0"/>
                </a:tc>
              </a:tr>
              <a:tr h="39878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Maintenance sessions attended and 5% weight loss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$45 </a:t>
                      </a:r>
                    </a:p>
                  </a:txBody>
                  <a:tcPr marL="9525" marR="9525" marT="9525" marB="0"/>
                </a:tc>
              </a:tr>
              <a:tr h="362235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 Maintenance sessions attended and 5% weight loss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+$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 </a:t>
                      </a:r>
                    </a:p>
                  </a:txBody>
                  <a:tcPr marL="9525" marR="9525" marT="9525" marB="0"/>
                </a:tc>
              </a:tr>
              <a:tr h="39878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Maintenance sessions attended and 5% weight loss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+$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 </a:t>
                      </a:r>
                    </a:p>
                  </a:txBody>
                  <a:tcPr marL="9525" marR="9525" marT="9525" marB="0"/>
                </a:tc>
              </a:tr>
              <a:tr h="39878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 Maintenance sessions attended and 5% weight loss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+$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 </a:t>
                      </a: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6078366" y="2057400"/>
            <a:ext cx="0" cy="147161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86139" y="2316152"/>
            <a:ext cx="2885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Maximum 16 core sessions provided </a:t>
            </a:r>
            <a:r>
              <a:rPr lang="en-US" sz="1400" dirty="0" smtClean="0">
                <a:solidFill>
                  <a:srgbClr val="FF0000"/>
                </a:solidFill>
              </a:rPr>
              <a:t>over 16 to </a:t>
            </a:r>
            <a:r>
              <a:rPr lang="en-US" sz="1400" dirty="0">
                <a:solidFill>
                  <a:srgbClr val="FF0000"/>
                </a:solidFill>
              </a:rPr>
              <a:t>26 weeks.</a:t>
            </a:r>
          </a:p>
          <a:p>
            <a:r>
              <a:rPr lang="en-US" sz="1400" dirty="0">
                <a:solidFill>
                  <a:srgbClr val="FF0000"/>
                </a:solidFill>
              </a:rPr>
              <a:t>Maximum Payment w/weight loss = $360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78366" y="3779698"/>
            <a:ext cx="0" cy="626292"/>
          </a:xfrm>
          <a:prstGeom prst="line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202326" y="3857754"/>
            <a:ext cx="30085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Maximum Payment </a:t>
            </a:r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w/ </a:t>
            </a:r>
            <a:r>
              <a:rPr lang="en-US" sz="1400" dirty="0" err="1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w.l</a:t>
            </a:r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. 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= $90</a:t>
            </a:r>
          </a:p>
          <a:p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First </a:t>
            </a:r>
            <a:r>
              <a:rPr lang="en-US" sz="14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Year Maximum Payment = $450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078366" y="4600575"/>
            <a:ext cx="0" cy="15305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86139" y="5058052"/>
            <a:ext cx="29274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Maximum annual payment years 2+ 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=$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180</a:t>
            </a:r>
          </a:p>
        </p:txBody>
      </p:sp>
    </p:spTree>
    <p:extLst>
      <p:ext uri="{BB962C8B-B14F-4D97-AF65-F5344CB8AC3E}">
        <p14:creationId xmlns:p14="http://schemas.microsoft.com/office/powerpoint/2010/main" val="384392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Other DPP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HCIA YMCA of the USA DPP (HCIA Y-USA) – Program funded through the Health Care Innovation Awards</a:t>
            </a:r>
          </a:p>
          <a:p>
            <a:r>
              <a:rPr lang="en-US" dirty="0" smtClean="0"/>
              <a:t>DPP Clinical Trial (DPPCT) </a:t>
            </a:r>
            <a:r>
              <a:rPr lang="en-US" dirty="0"/>
              <a:t>- 27-center </a:t>
            </a:r>
            <a:r>
              <a:rPr lang="en-US" dirty="0" smtClean="0"/>
              <a:t>randomized clinical </a:t>
            </a:r>
            <a:r>
              <a:rPr lang="en-US" dirty="0"/>
              <a:t>trial to determine </a:t>
            </a:r>
            <a:r>
              <a:rPr lang="en-US" dirty="0" smtClean="0"/>
              <a:t>whether lifestyle </a:t>
            </a:r>
            <a:r>
              <a:rPr lang="en-US" dirty="0"/>
              <a:t>intervention or </a:t>
            </a:r>
            <a:r>
              <a:rPr lang="en-US" dirty="0" smtClean="0"/>
              <a:t>pharmacological therapy </a:t>
            </a:r>
            <a:r>
              <a:rPr lang="en-US" dirty="0"/>
              <a:t>(metformin) would prevent </a:t>
            </a:r>
            <a:r>
              <a:rPr lang="en-US" dirty="0" smtClean="0"/>
              <a:t>or delay </a:t>
            </a:r>
            <a:r>
              <a:rPr lang="en-US" dirty="0"/>
              <a:t>the onset of diabetes</a:t>
            </a:r>
            <a:endParaRPr lang="en-US" dirty="0" smtClean="0"/>
          </a:p>
          <a:p>
            <a:r>
              <a:rPr lang="en-US" dirty="0" smtClean="0"/>
              <a:t>CDC DPRP recognized DPPs (DPRP) – CDC recognizes DPPs nationwide through its Diabetes Prevention Recognition Program</a:t>
            </a:r>
          </a:p>
          <a:p>
            <a:r>
              <a:rPr lang="en-US" dirty="0" smtClean="0"/>
              <a:t>Large National Carrier – 1 of the DPPs recognized by the CDC DPRP.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79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ifferences between MDPP and other DPPs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Participant Ages</a:t>
            </a:r>
          </a:p>
          <a:p>
            <a:pPr lvl="1"/>
            <a:r>
              <a:rPr lang="en-US" dirty="0" smtClean="0"/>
              <a:t>MDPP will focus only on Medicare beneficiaries.</a:t>
            </a:r>
          </a:p>
          <a:p>
            <a:pPr lvl="1"/>
            <a:r>
              <a:rPr lang="en-US" dirty="0" smtClean="0"/>
              <a:t>HCIA Y-USA is the only other program with this focus.</a:t>
            </a:r>
          </a:p>
          <a:p>
            <a:r>
              <a:rPr lang="en-US" dirty="0"/>
              <a:t>Individual vs. Group Sessions</a:t>
            </a:r>
          </a:p>
          <a:p>
            <a:pPr lvl="1"/>
            <a:r>
              <a:rPr lang="en-US" dirty="0"/>
              <a:t>MDPP will only offer group sessions.</a:t>
            </a:r>
          </a:p>
          <a:p>
            <a:pPr lvl="1"/>
            <a:r>
              <a:rPr lang="en-US" dirty="0"/>
              <a:t>Other programs include both individual and group sessions, with the DPPCT focusing on individual sessions.</a:t>
            </a:r>
          </a:p>
          <a:p>
            <a:pPr marL="0" indent="-5715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3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between MDPP </a:t>
            </a:r>
            <a:r>
              <a:rPr lang="en-US" dirty="0" smtClean="0"/>
              <a:t>and </a:t>
            </a:r>
            <a:r>
              <a:rPr lang="en-US" dirty="0"/>
              <a:t>other </a:t>
            </a:r>
            <a:r>
              <a:rPr lang="en-US" dirty="0" smtClean="0"/>
              <a:t>DPPs </a:t>
            </a:r>
            <a:r>
              <a:rPr lang="en-US" dirty="0"/>
              <a:t>(contd.)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Maintenance Sessions</a:t>
            </a:r>
          </a:p>
          <a:p>
            <a:pPr lvl="1"/>
            <a:r>
              <a:rPr lang="en-US" dirty="0" smtClean="0"/>
              <a:t>MDPP is the only program that provides maintenance sessions indefinitely</a:t>
            </a:r>
          </a:p>
          <a:p>
            <a:r>
              <a:rPr lang="en-US" dirty="0" smtClean="0"/>
              <a:t>Pre-diabetes Definition</a:t>
            </a:r>
          </a:p>
          <a:p>
            <a:pPr lvl="1"/>
            <a:r>
              <a:rPr lang="en-US" dirty="0" smtClean="0"/>
              <a:t>MDPP uses an adjusted pre-diabetes definition by targeting only participants with an Impaired Fasting Glucose of 110 to 125 mg/dl</a:t>
            </a:r>
          </a:p>
          <a:p>
            <a:pPr lvl="1"/>
            <a:r>
              <a:rPr lang="en-US" dirty="0" smtClean="0"/>
              <a:t>Other programs use the American Diabetes Association range of 100 to 125 mg/dl for this metric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6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I2009">
  <a:themeElements>
    <a:clrScheme name="MMA Conferences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MA Conferences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MA Conferences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MA Conferences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A Conferences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A Conferences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A Conferenc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A Conferenc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MA Conferenc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MMA Conferences Template">
  <a:themeElements>
    <a:clrScheme name="1_MMA Conferences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MMA Conferences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MMA Conferences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MA Conferences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MA Conferences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MA Conferences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MA Conferenc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MA Conferenc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MA Conferenc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AEI2009</Template>
  <TotalTime>32126</TotalTime>
  <Words>1615</Words>
  <Application>Microsoft Office PowerPoint</Application>
  <PresentationFormat>On-screen Show (4:3)</PresentationFormat>
  <Paragraphs>267</Paragraphs>
  <Slides>27</Slides>
  <Notes>26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Tahoma</vt:lpstr>
      <vt:lpstr>Times New Roman</vt:lpstr>
      <vt:lpstr>AEI2009</vt:lpstr>
      <vt:lpstr>1_MMA Conferences Template</vt:lpstr>
      <vt:lpstr>Microsoft Word Picture</vt:lpstr>
      <vt:lpstr>PowerPoint Presentation</vt:lpstr>
      <vt:lpstr>Agenda</vt:lpstr>
      <vt:lpstr>Requirements for Certification</vt:lpstr>
      <vt:lpstr>Path to Actuarial Certification</vt:lpstr>
      <vt:lpstr>MDPP Expansion Program Description</vt:lpstr>
      <vt:lpstr>MDPP Expansion Program Description: Medicare Payments</vt:lpstr>
      <vt:lpstr>Overview of Other DPP Programs</vt:lpstr>
      <vt:lpstr>Differences between MDPP and other DPPs</vt:lpstr>
      <vt:lpstr>Differences between MDPP and other DPPs (contd.)</vt:lpstr>
      <vt:lpstr>Differences between MDPP and DPPs (contd.)</vt:lpstr>
      <vt:lpstr>Effectiveness of HCIA Y-USA</vt:lpstr>
      <vt:lpstr>Effectiveness of HCIA Y-USA (contd.)</vt:lpstr>
      <vt:lpstr>Effectiveness of HCIA Y-USA (contd.)</vt:lpstr>
      <vt:lpstr>Effectiveness of HCIA Y-USA (contd.)</vt:lpstr>
      <vt:lpstr>Effectiveness of Other DPP Programs: DPPCT</vt:lpstr>
      <vt:lpstr>Effectiveness of Other DPP Programs: CDC DPRP</vt:lpstr>
      <vt:lpstr>Effectiveness of Other DPP Programs: Large Nat. Carrier </vt:lpstr>
      <vt:lpstr>Effectiveness of Other DPP Programs: Nat. Carrier (contd.) </vt:lpstr>
      <vt:lpstr>Savings Impact Model</vt:lpstr>
      <vt:lpstr>Savings Impact Model (contd.)</vt:lpstr>
      <vt:lpstr>Savings Impact Model (contd.)</vt:lpstr>
      <vt:lpstr>Savings Impact Model (contd.): Diabetes Progression Rates</vt:lpstr>
      <vt:lpstr>Savings Impact Model (contd.): Mortality Improvement</vt:lpstr>
      <vt:lpstr>Requirements for Certification: Revisited</vt:lpstr>
      <vt:lpstr>Guidance Regarding Mortality Improvement</vt:lpstr>
      <vt:lpstr>Savings Impact Model: Revisited</vt:lpstr>
      <vt:lpstr>Conclusions</vt:lpstr>
    </vt:vector>
  </TitlesOfParts>
  <Company>CMS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Matthew Rader</dc:creator>
  <cp:lastModifiedBy>CHRISTIAN WOLFE</cp:lastModifiedBy>
  <cp:revision>890</cp:revision>
  <cp:lastPrinted>2016-07-20T17:06:09Z</cp:lastPrinted>
  <dcterms:created xsi:type="dcterms:W3CDTF">2010-07-28T19:16:52Z</dcterms:created>
  <dcterms:modified xsi:type="dcterms:W3CDTF">2016-11-10T12:22:36Z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-842302848</vt:i4>
  </property>
  <property fmtid="{D5CDD505-2E9C-101B-9397-08002B2CF9AE}" pid="3" name="_NewReviewCycle">
    <vt:lpwstr/>
  </property>
  <property fmtid="{D5CDD505-2E9C-101B-9397-08002B2CF9AE}" pid="4" name="_EmailSubject">
    <vt:lpwstr>Fall 2016 Slides</vt:lpwstr>
  </property>
  <property fmtid="{D5CDD505-2E9C-101B-9397-08002B2CF9AE}" pid="5" name="_AuthorEmail">
    <vt:lpwstr>Christian.Wolfe@cms.hhs.gov</vt:lpwstr>
  </property>
  <property fmtid="{D5CDD505-2E9C-101B-9397-08002B2CF9AE}" pid="6" name="_AuthorEmailDisplayName">
    <vt:lpwstr>Wolfe, Christian J. (CMS/OACT)</vt:lpwstr>
  </property>
  <property fmtid="{D5CDD505-2E9C-101B-9397-08002B2CF9AE}" pid="7" name="_PreviousAdHocReviewCycleID">
    <vt:i4>288805969</vt:i4>
  </property>
</Properties>
</file>