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7" r:id="rId1"/>
  </p:sldMasterIdLst>
  <p:notesMasterIdLst>
    <p:notesMasterId r:id="rId53"/>
  </p:notesMasterIdLst>
  <p:handoutMasterIdLst>
    <p:handoutMasterId r:id="rId54"/>
  </p:handoutMasterIdLst>
  <p:sldIdLst>
    <p:sldId id="256" r:id="rId2"/>
    <p:sldId id="423" r:id="rId3"/>
    <p:sldId id="458" r:id="rId4"/>
    <p:sldId id="435" r:id="rId5"/>
    <p:sldId id="442" r:id="rId6"/>
    <p:sldId id="437" r:id="rId7"/>
    <p:sldId id="438" r:id="rId8"/>
    <p:sldId id="443" r:id="rId9"/>
    <p:sldId id="444" r:id="rId10"/>
    <p:sldId id="445" r:id="rId11"/>
    <p:sldId id="446" r:id="rId12"/>
    <p:sldId id="436" r:id="rId13"/>
    <p:sldId id="439" r:id="rId14"/>
    <p:sldId id="441" r:id="rId15"/>
    <p:sldId id="447" r:id="rId16"/>
    <p:sldId id="452" r:id="rId17"/>
    <p:sldId id="453" r:id="rId18"/>
    <p:sldId id="454" r:id="rId19"/>
    <p:sldId id="455" r:id="rId20"/>
    <p:sldId id="456" r:id="rId21"/>
    <p:sldId id="463" r:id="rId22"/>
    <p:sldId id="462" r:id="rId23"/>
    <p:sldId id="451" r:id="rId24"/>
    <p:sldId id="448" r:id="rId25"/>
    <p:sldId id="449" r:id="rId26"/>
    <p:sldId id="450" r:id="rId27"/>
    <p:sldId id="459" r:id="rId28"/>
    <p:sldId id="460" r:id="rId29"/>
    <p:sldId id="461" r:id="rId30"/>
    <p:sldId id="464" r:id="rId31"/>
    <p:sldId id="465" r:id="rId32"/>
    <p:sldId id="466" r:id="rId33"/>
    <p:sldId id="467" r:id="rId34"/>
    <p:sldId id="468" r:id="rId35"/>
    <p:sldId id="469" r:id="rId36"/>
    <p:sldId id="470" r:id="rId37"/>
    <p:sldId id="357" r:id="rId38"/>
    <p:sldId id="471" r:id="rId39"/>
    <p:sldId id="472" r:id="rId40"/>
    <p:sldId id="473" r:id="rId41"/>
    <p:sldId id="474" r:id="rId42"/>
    <p:sldId id="475" r:id="rId43"/>
    <p:sldId id="476" r:id="rId44"/>
    <p:sldId id="477" r:id="rId45"/>
    <p:sldId id="478" r:id="rId46"/>
    <p:sldId id="479" r:id="rId47"/>
    <p:sldId id="480" r:id="rId48"/>
    <p:sldId id="481" r:id="rId49"/>
    <p:sldId id="482" r:id="rId50"/>
    <p:sldId id="483" r:id="rId51"/>
    <p:sldId id="440" r:id="rId5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eh, Johanna P." initials="MJP" lastIdx="1" clrIdx="0">
    <p:extLst>
      <p:ext uri="{19B8F6BF-5375-455C-9EA6-DF929625EA0E}">
        <p15:presenceInfo xmlns:p15="http://schemas.microsoft.com/office/powerpoint/2012/main" userId="S-1-5-21-2587397230-3316739918-3431996274-62408" providerId="AD"/>
      </p:ext>
    </p:extLst>
  </p:cmAuthor>
  <p:cmAuthor id="2" name="Bosley, Tiffany" initials="BT" lastIdx="1" clrIdx="1">
    <p:extLst>
      <p:ext uri="{19B8F6BF-5375-455C-9EA6-DF929625EA0E}">
        <p15:presenceInfo xmlns:p15="http://schemas.microsoft.com/office/powerpoint/2012/main" userId="S-1-5-21-2587397230-3316739918-3431996274-1277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24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19" autoAdjust="0"/>
    <p:restoredTop sz="87442" autoAdjust="0"/>
  </p:normalViewPr>
  <p:slideViewPr>
    <p:cSldViewPr>
      <p:cViewPr varScale="1">
        <p:scale>
          <a:sx n="61" d="100"/>
          <a:sy n="61" d="100"/>
        </p:scale>
        <p:origin x="84" y="461"/>
      </p:cViewPr>
      <p:guideLst>
        <p:guide orient="horz" pos="2160"/>
        <p:guide pos="3840"/>
      </p:guideLst>
    </p:cSldViewPr>
  </p:slideViewPr>
  <p:outlineViewPr>
    <p:cViewPr>
      <p:scale>
        <a:sx n="33" d="100"/>
        <a:sy n="33" d="100"/>
      </p:scale>
      <p:origin x="0" y="-8100"/>
    </p:cViewPr>
  </p:outlineViewPr>
  <p:notesTextViewPr>
    <p:cViewPr>
      <p:scale>
        <a:sx n="100" d="100"/>
        <a:sy n="100" d="100"/>
      </p:scale>
      <p:origin x="0" y="0"/>
    </p:cViewPr>
  </p:notesTextViewPr>
  <p:sorterViewPr>
    <p:cViewPr>
      <p:scale>
        <a:sx n="66" d="100"/>
        <a:sy n="66" d="100"/>
      </p:scale>
      <p:origin x="0" y="-3486"/>
    </p:cViewPr>
  </p:sorterViewPr>
  <p:notesViewPr>
    <p:cSldViewPr>
      <p:cViewPr varScale="1">
        <p:scale>
          <a:sx n="68" d="100"/>
          <a:sy n="68" d="100"/>
        </p:scale>
        <p:origin x="1817"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3550"/>
          </a:xfrm>
          <a:prstGeom prst="rect">
            <a:avLst/>
          </a:prstGeom>
        </p:spPr>
        <p:txBody>
          <a:bodyPr vert="horz" lIns="93142" tIns="46570" rIns="93142" bIns="46570"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3970339" y="1"/>
            <a:ext cx="3038475" cy="463550"/>
          </a:xfrm>
          <a:prstGeom prst="rect">
            <a:avLst/>
          </a:prstGeom>
        </p:spPr>
        <p:txBody>
          <a:bodyPr vert="horz" lIns="93142" tIns="46570" rIns="93142" bIns="46570" rtlCol="0"/>
          <a:lstStyle>
            <a:lvl1pPr algn="r" fontAlgn="auto">
              <a:spcBef>
                <a:spcPts val="0"/>
              </a:spcBef>
              <a:spcAft>
                <a:spcPts val="0"/>
              </a:spcAft>
              <a:defRPr sz="1300">
                <a:latin typeface="+mn-lt"/>
                <a:cs typeface="+mn-cs"/>
              </a:defRPr>
            </a:lvl1pPr>
          </a:lstStyle>
          <a:p>
            <a:pPr>
              <a:defRPr/>
            </a:pPr>
            <a:fld id="{6E2D799D-41B9-4854-AB68-026DE2F0CF91}" type="datetimeFigureOut">
              <a:rPr lang="en-US"/>
              <a:pPr>
                <a:defRPr/>
              </a:pPr>
              <a:t>11/18/2019</a:t>
            </a:fld>
            <a:endParaRPr lang="en-US"/>
          </a:p>
        </p:txBody>
      </p:sp>
      <p:sp>
        <p:nvSpPr>
          <p:cNvPr id="4" name="Footer Placeholder 3"/>
          <p:cNvSpPr>
            <a:spLocks noGrp="1"/>
          </p:cNvSpPr>
          <p:nvPr>
            <p:ph type="ftr" sz="quarter" idx="2"/>
          </p:nvPr>
        </p:nvSpPr>
        <p:spPr>
          <a:xfrm>
            <a:off x="2" y="8831263"/>
            <a:ext cx="3038475" cy="463550"/>
          </a:xfrm>
          <a:prstGeom prst="rect">
            <a:avLst/>
          </a:prstGeom>
        </p:spPr>
        <p:txBody>
          <a:bodyPr vert="horz" lIns="93142" tIns="46570" rIns="93142" bIns="46570" rtlCol="0" anchor="b"/>
          <a:lstStyle>
            <a:lvl1pPr algn="l" fontAlgn="auto">
              <a:spcBef>
                <a:spcPts val="0"/>
              </a:spcBef>
              <a:spcAft>
                <a:spcPts val="0"/>
              </a:spcAft>
              <a:defRPr sz="1300">
                <a:latin typeface="+mn-lt"/>
                <a:cs typeface="+mn-cs"/>
              </a:defRPr>
            </a:lvl1pPr>
          </a:lstStyle>
          <a:p>
            <a:pPr>
              <a:defRPr/>
            </a:pPr>
            <a:r>
              <a:rPr lang="en-US" smtClean="0"/>
              <a:t>OCACT/SSA - Disability Incidence</a:t>
            </a:r>
            <a:endParaRPr lang="en-US"/>
          </a:p>
        </p:txBody>
      </p:sp>
      <p:sp>
        <p:nvSpPr>
          <p:cNvPr id="5" name="Slide Number Placeholder 4"/>
          <p:cNvSpPr>
            <a:spLocks noGrp="1"/>
          </p:cNvSpPr>
          <p:nvPr>
            <p:ph type="sldNum" sz="quarter" idx="3"/>
          </p:nvPr>
        </p:nvSpPr>
        <p:spPr>
          <a:xfrm>
            <a:off x="3970339" y="8831263"/>
            <a:ext cx="3038475" cy="463550"/>
          </a:xfrm>
          <a:prstGeom prst="rect">
            <a:avLst/>
          </a:prstGeom>
        </p:spPr>
        <p:txBody>
          <a:bodyPr vert="horz" lIns="93142" tIns="46570" rIns="93142" bIns="46570" rtlCol="0" anchor="b"/>
          <a:lstStyle>
            <a:lvl1pPr algn="r" fontAlgn="auto">
              <a:spcBef>
                <a:spcPts val="0"/>
              </a:spcBef>
              <a:spcAft>
                <a:spcPts val="0"/>
              </a:spcAft>
              <a:defRPr sz="1300">
                <a:latin typeface="+mn-lt"/>
                <a:cs typeface="+mn-cs"/>
              </a:defRPr>
            </a:lvl1pPr>
          </a:lstStyle>
          <a:p>
            <a:pPr>
              <a:defRPr/>
            </a:pPr>
            <a:fld id="{FFCA2BE9-7253-4F66-85A2-9C03EA36AD7B}" type="slidenum">
              <a:rPr lang="en-US"/>
              <a:pPr>
                <a:defRPr/>
              </a:pPr>
              <a:t>‹#›</a:t>
            </a:fld>
            <a:endParaRPr lang="en-US"/>
          </a:p>
        </p:txBody>
      </p:sp>
    </p:spTree>
    <p:extLst>
      <p:ext uri="{BB962C8B-B14F-4D97-AF65-F5344CB8AC3E}">
        <p14:creationId xmlns:p14="http://schemas.microsoft.com/office/powerpoint/2010/main" val="28195706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3550"/>
          </a:xfrm>
          <a:prstGeom prst="rect">
            <a:avLst/>
          </a:prstGeom>
        </p:spPr>
        <p:txBody>
          <a:bodyPr vert="horz" lIns="93142" tIns="46570" rIns="93142" bIns="46570"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970339" y="1"/>
            <a:ext cx="3038475" cy="463550"/>
          </a:xfrm>
          <a:prstGeom prst="rect">
            <a:avLst/>
          </a:prstGeom>
        </p:spPr>
        <p:txBody>
          <a:bodyPr vert="horz" lIns="93142" tIns="46570" rIns="93142" bIns="46570" rtlCol="0"/>
          <a:lstStyle>
            <a:lvl1pPr algn="r" fontAlgn="auto">
              <a:spcBef>
                <a:spcPts val="0"/>
              </a:spcBef>
              <a:spcAft>
                <a:spcPts val="0"/>
              </a:spcAft>
              <a:defRPr sz="1300">
                <a:latin typeface="+mn-lt"/>
                <a:cs typeface="+mn-cs"/>
              </a:defRPr>
            </a:lvl1pPr>
          </a:lstStyle>
          <a:p>
            <a:pPr>
              <a:defRPr/>
            </a:pPr>
            <a:fld id="{36704028-D750-48FC-AB5F-1A93049D9423}" type="datetimeFigureOut">
              <a:rPr lang="en-US"/>
              <a:pPr>
                <a:defRPr/>
              </a:pPr>
              <a:t>11/18/2019</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42" tIns="46570" rIns="93142" bIns="46570" rtlCol="0" anchor="ctr"/>
          <a:lstStyle/>
          <a:p>
            <a:pPr lvl="0"/>
            <a:endParaRPr lang="en-US" noProof="0"/>
          </a:p>
        </p:txBody>
      </p:sp>
      <p:sp>
        <p:nvSpPr>
          <p:cNvPr id="5" name="Notes Placeholder 4"/>
          <p:cNvSpPr>
            <a:spLocks noGrp="1"/>
          </p:cNvSpPr>
          <p:nvPr>
            <p:ph type="body" sz="quarter" idx="3"/>
          </p:nvPr>
        </p:nvSpPr>
        <p:spPr>
          <a:xfrm>
            <a:off x="701676" y="4416427"/>
            <a:ext cx="5607050" cy="4181475"/>
          </a:xfrm>
          <a:prstGeom prst="rect">
            <a:avLst/>
          </a:prstGeom>
        </p:spPr>
        <p:txBody>
          <a:bodyPr vert="horz" lIns="93142" tIns="46570" rIns="93142" bIns="4657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31263"/>
            <a:ext cx="3038475" cy="463550"/>
          </a:xfrm>
          <a:prstGeom prst="rect">
            <a:avLst/>
          </a:prstGeom>
        </p:spPr>
        <p:txBody>
          <a:bodyPr vert="horz" lIns="93142" tIns="46570" rIns="93142" bIns="46570" rtlCol="0" anchor="b"/>
          <a:lstStyle>
            <a:lvl1pPr algn="l" fontAlgn="auto">
              <a:spcBef>
                <a:spcPts val="0"/>
              </a:spcBef>
              <a:spcAft>
                <a:spcPts val="0"/>
              </a:spcAft>
              <a:defRPr sz="1300">
                <a:latin typeface="+mn-lt"/>
                <a:cs typeface="+mn-cs"/>
              </a:defRPr>
            </a:lvl1pPr>
          </a:lstStyle>
          <a:p>
            <a:pPr>
              <a:defRPr/>
            </a:pPr>
            <a:r>
              <a:rPr lang="en-US" smtClean="0"/>
              <a:t>OCACT/SSA - Disability Incidence</a:t>
            </a:r>
            <a:endParaRPr lang="en-US"/>
          </a:p>
        </p:txBody>
      </p:sp>
      <p:sp>
        <p:nvSpPr>
          <p:cNvPr id="7" name="Slide Number Placeholder 6"/>
          <p:cNvSpPr>
            <a:spLocks noGrp="1"/>
          </p:cNvSpPr>
          <p:nvPr>
            <p:ph type="sldNum" sz="quarter" idx="5"/>
          </p:nvPr>
        </p:nvSpPr>
        <p:spPr>
          <a:xfrm>
            <a:off x="3970339" y="8831263"/>
            <a:ext cx="3038475" cy="463550"/>
          </a:xfrm>
          <a:prstGeom prst="rect">
            <a:avLst/>
          </a:prstGeom>
        </p:spPr>
        <p:txBody>
          <a:bodyPr vert="horz" lIns="93142" tIns="46570" rIns="93142" bIns="46570" rtlCol="0" anchor="b"/>
          <a:lstStyle>
            <a:lvl1pPr algn="r" fontAlgn="auto">
              <a:spcBef>
                <a:spcPts val="0"/>
              </a:spcBef>
              <a:spcAft>
                <a:spcPts val="0"/>
              </a:spcAft>
              <a:defRPr sz="1300">
                <a:latin typeface="+mn-lt"/>
                <a:cs typeface="+mn-cs"/>
              </a:defRPr>
            </a:lvl1pPr>
          </a:lstStyle>
          <a:p>
            <a:pPr>
              <a:defRPr/>
            </a:pPr>
            <a:fld id="{163C097E-E7F9-47F7-BEAC-44E240DBA652}" type="slidenum">
              <a:rPr lang="en-US"/>
              <a:pPr>
                <a:defRPr/>
              </a:pPr>
              <a:t>‹#›</a:t>
            </a:fld>
            <a:endParaRPr lang="en-US"/>
          </a:p>
        </p:txBody>
      </p:sp>
    </p:spTree>
    <p:extLst>
      <p:ext uri="{BB962C8B-B14F-4D97-AF65-F5344CB8AC3E}">
        <p14:creationId xmlns:p14="http://schemas.microsoft.com/office/powerpoint/2010/main" val="314465714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xfrm>
            <a:off x="406400" y="698500"/>
            <a:ext cx="6197600" cy="3486150"/>
          </a:xfrm>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10</a:t>
            </a:fld>
            <a:endParaRPr lang="en-US"/>
          </a:p>
        </p:txBody>
      </p:sp>
    </p:spTree>
    <p:extLst>
      <p:ext uri="{BB962C8B-B14F-4D97-AF65-F5344CB8AC3E}">
        <p14:creationId xmlns:p14="http://schemas.microsoft.com/office/powerpoint/2010/main" val="1372241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11</a:t>
            </a:fld>
            <a:endParaRPr lang="en-US"/>
          </a:p>
        </p:txBody>
      </p:sp>
    </p:spTree>
    <p:extLst>
      <p:ext uri="{BB962C8B-B14F-4D97-AF65-F5344CB8AC3E}">
        <p14:creationId xmlns:p14="http://schemas.microsoft.com/office/powerpoint/2010/main" val="2681723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12</a:t>
            </a:fld>
            <a:endParaRPr lang="en-US"/>
          </a:p>
        </p:txBody>
      </p:sp>
    </p:spTree>
    <p:extLst>
      <p:ext uri="{BB962C8B-B14F-4D97-AF65-F5344CB8AC3E}">
        <p14:creationId xmlns:p14="http://schemas.microsoft.com/office/powerpoint/2010/main" val="2874239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13</a:t>
            </a:fld>
            <a:endParaRPr lang="en-US"/>
          </a:p>
        </p:txBody>
      </p:sp>
    </p:spTree>
    <p:extLst>
      <p:ext uri="{BB962C8B-B14F-4D97-AF65-F5344CB8AC3E}">
        <p14:creationId xmlns:p14="http://schemas.microsoft.com/office/powerpoint/2010/main" val="1377953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14</a:t>
            </a:fld>
            <a:endParaRPr lang="en-US"/>
          </a:p>
        </p:txBody>
      </p:sp>
    </p:spTree>
    <p:extLst>
      <p:ext uri="{BB962C8B-B14F-4D97-AF65-F5344CB8AC3E}">
        <p14:creationId xmlns:p14="http://schemas.microsoft.com/office/powerpoint/2010/main" val="873101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15</a:t>
            </a:fld>
            <a:endParaRPr lang="en-US"/>
          </a:p>
        </p:txBody>
      </p:sp>
    </p:spTree>
    <p:extLst>
      <p:ext uri="{BB962C8B-B14F-4D97-AF65-F5344CB8AC3E}">
        <p14:creationId xmlns:p14="http://schemas.microsoft.com/office/powerpoint/2010/main" val="3849044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16</a:t>
            </a:fld>
            <a:endParaRPr lang="en-US"/>
          </a:p>
        </p:txBody>
      </p:sp>
    </p:spTree>
    <p:extLst>
      <p:ext uri="{BB962C8B-B14F-4D97-AF65-F5344CB8AC3E}">
        <p14:creationId xmlns:p14="http://schemas.microsoft.com/office/powerpoint/2010/main" val="3819572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17</a:t>
            </a:fld>
            <a:endParaRPr lang="en-US"/>
          </a:p>
        </p:txBody>
      </p:sp>
    </p:spTree>
    <p:extLst>
      <p:ext uri="{BB962C8B-B14F-4D97-AF65-F5344CB8AC3E}">
        <p14:creationId xmlns:p14="http://schemas.microsoft.com/office/powerpoint/2010/main" val="2927964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18</a:t>
            </a:fld>
            <a:endParaRPr lang="en-US"/>
          </a:p>
        </p:txBody>
      </p:sp>
    </p:spTree>
    <p:extLst>
      <p:ext uri="{BB962C8B-B14F-4D97-AF65-F5344CB8AC3E}">
        <p14:creationId xmlns:p14="http://schemas.microsoft.com/office/powerpoint/2010/main" val="1255649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19</a:t>
            </a:fld>
            <a:endParaRPr lang="en-US"/>
          </a:p>
        </p:txBody>
      </p:sp>
    </p:spTree>
    <p:extLst>
      <p:ext uri="{BB962C8B-B14F-4D97-AF65-F5344CB8AC3E}">
        <p14:creationId xmlns:p14="http://schemas.microsoft.com/office/powerpoint/2010/main" val="5710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a:t>
            </a:fld>
            <a:endParaRPr lang="en-US"/>
          </a:p>
        </p:txBody>
      </p:sp>
    </p:spTree>
    <p:extLst>
      <p:ext uri="{BB962C8B-B14F-4D97-AF65-F5344CB8AC3E}">
        <p14:creationId xmlns:p14="http://schemas.microsoft.com/office/powerpoint/2010/main" val="410610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20</a:t>
            </a:fld>
            <a:endParaRPr lang="en-US"/>
          </a:p>
        </p:txBody>
      </p:sp>
    </p:spTree>
    <p:extLst>
      <p:ext uri="{BB962C8B-B14F-4D97-AF65-F5344CB8AC3E}">
        <p14:creationId xmlns:p14="http://schemas.microsoft.com/office/powerpoint/2010/main" val="3213222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21</a:t>
            </a:fld>
            <a:endParaRPr lang="en-US"/>
          </a:p>
        </p:txBody>
      </p:sp>
    </p:spTree>
    <p:extLst>
      <p:ext uri="{BB962C8B-B14F-4D97-AF65-F5344CB8AC3E}">
        <p14:creationId xmlns:p14="http://schemas.microsoft.com/office/powerpoint/2010/main" val="262188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22</a:t>
            </a:fld>
            <a:endParaRPr lang="en-US"/>
          </a:p>
        </p:txBody>
      </p:sp>
    </p:spTree>
    <p:extLst>
      <p:ext uri="{BB962C8B-B14F-4D97-AF65-F5344CB8AC3E}">
        <p14:creationId xmlns:p14="http://schemas.microsoft.com/office/powerpoint/2010/main" val="1211263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23</a:t>
            </a:fld>
            <a:endParaRPr lang="en-US"/>
          </a:p>
        </p:txBody>
      </p:sp>
    </p:spTree>
    <p:extLst>
      <p:ext uri="{BB962C8B-B14F-4D97-AF65-F5344CB8AC3E}">
        <p14:creationId xmlns:p14="http://schemas.microsoft.com/office/powerpoint/2010/main" val="2148427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24</a:t>
            </a:fld>
            <a:endParaRPr lang="en-US"/>
          </a:p>
        </p:txBody>
      </p:sp>
    </p:spTree>
    <p:extLst>
      <p:ext uri="{BB962C8B-B14F-4D97-AF65-F5344CB8AC3E}">
        <p14:creationId xmlns:p14="http://schemas.microsoft.com/office/powerpoint/2010/main" val="2455949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25</a:t>
            </a:fld>
            <a:endParaRPr lang="en-US"/>
          </a:p>
        </p:txBody>
      </p:sp>
    </p:spTree>
    <p:extLst>
      <p:ext uri="{BB962C8B-B14F-4D97-AF65-F5344CB8AC3E}">
        <p14:creationId xmlns:p14="http://schemas.microsoft.com/office/powerpoint/2010/main" val="2573549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26</a:t>
            </a:fld>
            <a:endParaRPr lang="en-US"/>
          </a:p>
        </p:txBody>
      </p:sp>
    </p:spTree>
    <p:extLst>
      <p:ext uri="{BB962C8B-B14F-4D97-AF65-F5344CB8AC3E}">
        <p14:creationId xmlns:p14="http://schemas.microsoft.com/office/powerpoint/2010/main" val="2431293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27</a:t>
            </a:fld>
            <a:endParaRPr lang="en-US"/>
          </a:p>
        </p:txBody>
      </p:sp>
    </p:spTree>
    <p:extLst>
      <p:ext uri="{BB962C8B-B14F-4D97-AF65-F5344CB8AC3E}">
        <p14:creationId xmlns:p14="http://schemas.microsoft.com/office/powerpoint/2010/main" val="42118006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28</a:t>
            </a:fld>
            <a:endParaRPr lang="en-US"/>
          </a:p>
        </p:txBody>
      </p:sp>
    </p:spTree>
    <p:extLst>
      <p:ext uri="{BB962C8B-B14F-4D97-AF65-F5344CB8AC3E}">
        <p14:creationId xmlns:p14="http://schemas.microsoft.com/office/powerpoint/2010/main" val="4562290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29</a:t>
            </a:fld>
            <a:endParaRPr lang="en-US"/>
          </a:p>
        </p:txBody>
      </p:sp>
    </p:spTree>
    <p:extLst>
      <p:ext uri="{BB962C8B-B14F-4D97-AF65-F5344CB8AC3E}">
        <p14:creationId xmlns:p14="http://schemas.microsoft.com/office/powerpoint/2010/main" val="237101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a:t>
            </a:fld>
            <a:endParaRPr lang="en-US"/>
          </a:p>
        </p:txBody>
      </p:sp>
    </p:spTree>
    <p:extLst>
      <p:ext uri="{BB962C8B-B14F-4D97-AF65-F5344CB8AC3E}">
        <p14:creationId xmlns:p14="http://schemas.microsoft.com/office/powerpoint/2010/main" val="248141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30</a:t>
            </a:fld>
            <a:endParaRPr lang="en-US"/>
          </a:p>
        </p:txBody>
      </p:sp>
    </p:spTree>
    <p:extLst>
      <p:ext uri="{BB962C8B-B14F-4D97-AF65-F5344CB8AC3E}">
        <p14:creationId xmlns:p14="http://schemas.microsoft.com/office/powerpoint/2010/main" val="25864666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31</a:t>
            </a:fld>
            <a:endParaRPr lang="en-US"/>
          </a:p>
        </p:txBody>
      </p:sp>
    </p:spTree>
    <p:extLst>
      <p:ext uri="{BB962C8B-B14F-4D97-AF65-F5344CB8AC3E}">
        <p14:creationId xmlns:p14="http://schemas.microsoft.com/office/powerpoint/2010/main" val="4757294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32</a:t>
            </a:fld>
            <a:endParaRPr lang="en-US"/>
          </a:p>
        </p:txBody>
      </p:sp>
    </p:spTree>
    <p:extLst>
      <p:ext uri="{BB962C8B-B14F-4D97-AF65-F5344CB8AC3E}">
        <p14:creationId xmlns:p14="http://schemas.microsoft.com/office/powerpoint/2010/main" val="12461504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33</a:t>
            </a:fld>
            <a:endParaRPr lang="en-US"/>
          </a:p>
        </p:txBody>
      </p:sp>
    </p:spTree>
    <p:extLst>
      <p:ext uri="{BB962C8B-B14F-4D97-AF65-F5344CB8AC3E}">
        <p14:creationId xmlns:p14="http://schemas.microsoft.com/office/powerpoint/2010/main" val="337935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34</a:t>
            </a:fld>
            <a:endParaRPr lang="en-US"/>
          </a:p>
        </p:txBody>
      </p:sp>
    </p:spTree>
    <p:extLst>
      <p:ext uri="{BB962C8B-B14F-4D97-AF65-F5344CB8AC3E}">
        <p14:creationId xmlns:p14="http://schemas.microsoft.com/office/powerpoint/2010/main" val="41918574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35</a:t>
            </a:fld>
            <a:endParaRPr lang="en-US"/>
          </a:p>
        </p:txBody>
      </p:sp>
    </p:spTree>
    <p:extLst>
      <p:ext uri="{BB962C8B-B14F-4D97-AF65-F5344CB8AC3E}">
        <p14:creationId xmlns:p14="http://schemas.microsoft.com/office/powerpoint/2010/main" val="34825111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36</a:t>
            </a:fld>
            <a:endParaRPr lang="en-US"/>
          </a:p>
        </p:txBody>
      </p:sp>
    </p:spTree>
    <p:extLst>
      <p:ext uri="{BB962C8B-B14F-4D97-AF65-F5344CB8AC3E}">
        <p14:creationId xmlns:p14="http://schemas.microsoft.com/office/powerpoint/2010/main" val="3380067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37</a:t>
            </a:fld>
            <a:endParaRPr lang="en-US"/>
          </a:p>
        </p:txBody>
      </p:sp>
    </p:spTree>
    <p:extLst>
      <p:ext uri="{BB962C8B-B14F-4D97-AF65-F5344CB8AC3E}">
        <p14:creationId xmlns:p14="http://schemas.microsoft.com/office/powerpoint/2010/main" val="1873387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38</a:t>
            </a:fld>
            <a:endParaRPr lang="en-US"/>
          </a:p>
        </p:txBody>
      </p:sp>
    </p:spTree>
    <p:extLst>
      <p:ext uri="{BB962C8B-B14F-4D97-AF65-F5344CB8AC3E}">
        <p14:creationId xmlns:p14="http://schemas.microsoft.com/office/powerpoint/2010/main" val="28796083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235">
              <a:defRPr/>
            </a:pPr>
            <a:endParaRPr lang="en-US" baseline="0" dirty="0"/>
          </a:p>
        </p:txBody>
      </p:sp>
      <p:sp>
        <p:nvSpPr>
          <p:cNvPr id="4" name="Slide Number Placeholder 3"/>
          <p:cNvSpPr>
            <a:spLocks noGrp="1"/>
          </p:cNvSpPr>
          <p:nvPr>
            <p:ph type="sldNum" sz="quarter" idx="10"/>
          </p:nvPr>
        </p:nvSpPr>
        <p:spPr/>
        <p:txBody>
          <a:bodyPr/>
          <a:lstStyle/>
          <a:p>
            <a:fld id="{28EDD7CD-66FE-4E0C-A94A-4C12EE621EE0}" type="slidenum">
              <a:rPr lang="en-US" smtClean="0"/>
              <a:t>39</a:t>
            </a:fld>
            <a:endParaRPr lang="en-US"/>
          </a:p>
        </p:txBody>
      </p:sp>
    </p:spTree>
    <p:extLst>
      <p:ext uri="{BB962C8B-B14F-4D97-AF65-F5344CB8AC3E}">
        <p14:creationId xmlns:p14="http://schemas.microsoft.com/office/powerpoint/2010/main" val="3968842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4</a:t>
            </a:fld>
            <a:endParaRPr lang="en-US"/>
          </a:p>
        </p:txBody>
      </p:sp>
    </p:spTree>
    <p:extLst>
      <p:ext uri="{BB962C8B-B14F-4D97-AF65-F5344CB8AC3E}">
        <p14:creationId xmlns:p14="http://schemas.microsoft.com/office/powerpoint/2010/main" val="8706320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40</a:t>
            </a:fld>
            <a:endParaRPr lang="en-US"/>
          </a:p>
        </p:txBody>
      </p:sp>
    </p:spTree>
    <p:extLst>
      <p:ext uri="{BB962C8B-B14F-4D97-AF65-F5344CB8AC3E}">
        <p14:creationId xmlns:p14="http://schemas.microsoft.com/office/powerpoint/2010/main" val="35366753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41</a:t>
            </a:fld>
            <a:endParaRPr lang="en-US"/>
          </a:p>
        </p:txBody>
      </p:sp>
    </p:spTree>
    <p:extLst>
      <p:ext uri="{BB962C8B-B14F-4D97-AF65-F5344CB8AC3E}">
        <p14:creationId xmlns:p14="http://schemas.microsoft.com/office/powerpoint/2010/main" val="9667779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42</a:t>
            </a:fld>
            <a:endParaRPr lang="en-US"/>
          </a:p>
        </p:txBody>
      </p:sp>
    </p:spTree>
    <p:extLst>
      <p:ext uri="{BB962C8B-B14F-4D97-AF65-F5344CB8AC3E}">
        <p14:creationId xmlns:p14="http://schemas.microsoft.com/office/powerpoint/2010/main" val="35108770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Tree>
    <p:extLst>
      <p:ext uri="{BB962C8B-B14F-4D97-AF65-F5344CB8AC3E}">
        <p14:creationId xmlns:p14="http://schemas.microsoft.com/office/powerpoint/2010/main" val="23528606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3024415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45</a:t>
            </a:fld>
            <a:endParaRPr lang="en-US"/>
          </a:p>
        </p:txBody>
      </p:sp>
    </p:spTree>
    <p:extLst>
      <p:ext uri="{BB962C8B-B14F-4D97-AF65-F5344CB8AC3E}">
        <p14:creationId xmlns:p14="http://schemas.microsoft.com/office/powerpoint/2010/main" val="25255894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838969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47</a:t>
            </a:fld>
            <a:endParaRPr lang="en-US"/>
          </a:p>
        </p:txBody>
      </p:sp>
    </p:spTree>
    <p:extLst>
      <p:ext uri="{BB962C8B-B14F-4D97-AF65-F5344CB8AC3E}">
        <p14:creationId xmlns:p14="http://schemas.microsoft.com/office/powerpoint/2010/main" val="6492263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0641170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D7CD-66FE-4E0C-A94A-4C12EE621EE0}" type="slidenum">
              <a:rPr lang="en-US" smtClean="0"/>
              <a:t>49</a:t>
            </a:fld>
            <a:endParaRPr lang="en-US"/>
          </a:p>
        </p:txBody>
      </p:sp>
    </p:spTree>
    <p:extLst>
      <p:ext uri="{BB962C8B-B14F-4D97-AF65-F5344CB8AC3E}">
        <p14:creationId xmlns:p14="http://schemas.microsoft.com/office/powerpoint/2010/main" val="3158027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5</a:t>
            </a:fld>
            <a:endParaRPr lang="en-US"/>
          </a:p>
        </p:txBody>
      </p:sp>
    </p:spTree>
    <p:extLst>
      <p:ext uri="{BB962C8B-B14F-4D97-AF65-F5344CB8AC3E}">
        <p14:creationId xmlns:p14="http://schemas.microsoft.com/office/powerpoint/2010/main" val="19550537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EDD7CD-66FE-4E0C-A94A-4C12EE621EE0}" type="slidenum">
              <a:rPr lang="en-US" smtClean="0"/>
              <a:t>50</a:t>
            </a:fld>
            <a:endParaRPr lang="en-US"/>
          </a:p>
        </p:txBody>
      </p:sp>
    </p:spTree>
    <p:extLst>
      <p:ext uri="{BB962C8B-B14F-4D97-AF65-F5344CB8AC3E}">
        <p14:creationId xmlns:p14="http://schemas.microsoft.com/office/powerpoint/2010/main" val="32181734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51</a:t>
            </a:fld>
            <a:endParaRPr lang="en-US"/>
          </a:p>
        </p:txBody>
      </p:sp>
    </p:spTree>
    <p:extLst>
      <p:ext uri="{BB962C8B-B14F-4D97-AF65-F5344CB8AC3E}">
        <p14:creationId xmlns:p14="http://schemas.microsoft.com/office/powerpoint/2010/main" val="134914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6</a:t>
            </a:fld>
            <a:endParaRPr lang="en-US"/>
          </a:p>
        </p:txBody>
      </p:sp>
    </p:spTree>
    <p:extLst>
      <p:ext uri="{BB962C8B-B14F-4D97-AF65-F5344CB8AC3E}">
        <p14:creationId xmlns:p14="http://schemas.microsoft.com/office/powerpoint/2010/main" val="357894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7</a:t>
            </a:fld>
            <a:endParaRPr lang="en-US"/>
          </a:p>
        </p:txBody>
      </p:sp>
    </p:spTree>
    <p:extLst>
      <p:ext uri="{BB962C8B-B14F-4D97-AF65-F5344CB8AC3E}">
        <p14:creationId xmlns:p14="http://schemas.microsoft.com/office/powerpoint/2010/main" val="2678266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8</a:t>
            </a:fld>
            <a:endParaRPr lang="en-US"/>
          </a:p>
        </p:txBody>
      </p:sp>
    </p:spTree>
    <p:extLst>
      <p:ext uri="{BB962C8B-B14F-4D97-AF65-F5344CB8AC3E}">
        <p14:creationId xmlns:p14="http://schemas.microsoft.com/office/powerpoint/2010/main" val="318453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OCACT/SSA - Disability Incidence</a:t>
            </a:r>
            <a:endParaRPr lang="en-US"/>
          </a:p>
        </p:txBody>
      </p:sp>
      <p:sp>
        <p:nvSpPr>
          <p:cNvPr id="5" name="Slide Number Placeholder 4"/>
          <p:cNvSpPr>
            <a:spLocks noGrp="1"/>
          </p:cNvSpPr>
          <p:nvPr>
            <p:ph type="sldNum" sz="quarter" idx="11"/>
          </p:nvPr>
        </p:nvSpPr>
        <p:spPr/>
        <p:txBody>
          <a:bodyPr/>
          <a:lstStyle/>
          <a:p>
            <a:pPr>
              <a:defRPr/>
            </a:pPr>
            <a:fld id="{163C097E-E7F9-47F7-BEAC-44E240DBA652}" type="slidenum">
              <a:rPr lang="en-US" smtClean="0"/>
              <a:pPr>
                <a:defRPr/>
              </a:pPr>
              <a:t>9</a:t>
            </a:fld>
            <a:endParaRPr lang="en-US"/>
          </a:p>
        </p:txBody>
      </p:sp>
    </p:spTree>
    <p:extLst>
      <p:ext uri="{BB962C8B-B14F-4D97-AF65-F5344CB8AC3E}">
        <p14:creationId xmlns:p14="http://schemas.microsoft.com/office/powerpoint/2010/main" val="395749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18"/>
          <p:cNvSpPr>
            <a:spLocks noChangeArrowheads="1"/>
          </p:cNvSpPr>
          <p:nvPr/>
        </p:nvSpPr>
        <p:spPr bwMode="white">
          <a:xfrm>
            <a:off x="11988800" y="3175"/>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11"/>
          <p:cNvSpPr>
            <a:spLocks noChangeArrowheads="1"/>
          </p:cNvSpPr>
          <p:nvPr userDrawn="1"/>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6"/>
          <p:cNvSpPr>
            <a:spLocks noChangeShapeType="1"/>
          </p:cNvSpPr>
          <p:nvPr/>
        </p:nvSpPr>
        <p:spPr bwMode="auto">
          <a:xfrm>
            <a:off x="207434" y="241935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9"/>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914400" y="381000"/>
            <a:ext cx="103632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4A553B6E-7681-4D00-93E4-20E959FBAC5F}" type="datetime1">
              <a:rPr lang="en-US" smtClean="0"/>
              <a:t>11/18/2019</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5049E7-1587-451B-B4EB-C39E1D589617}" type="datetime1">
              <a:rPr lang="en-US" smtClean="0"/>
              <a:t>11/18/2019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8"/>
          <p:cNvSpPr>
            <a:spLocks noChangeArrowheads="1"/>
          </p:cNvSpPr>
          <p:nvPr/>
        </p:nvSpPr>
        <p:spPr bwMode="white">
          <a:xfrm>
            <a:off x="0" y="1"/>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10"/>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11"/>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12"/>
          <p:cNvSpPr>
            <a:spLocks noChangeShapeType="1"/>
          </p:cNvSpPr>
          <p:nvPr/>
        </p:nvSpPr>
        <p:spPr bwMode="auto">
          <a:xfrm rot="5400000">
            <a:off x="6402388"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lang="en-US" smtClean="0"/>
              <a:t>Click to edit Master title style</a:t>
            </a:r>
            <a:endParaRPr lang="en-US"/>
          </a:p>
        </p:txBody>
      </p:sp>
      <p:sp>
        <p:nvSpPr>
          <p:cNvPr id="14" name="Date Placeholder 3"/>
          <p:cNvSpPr>
            <a:spLocks noGrp="1"/>
          </p:cNvSpPr>
          <p:nvPr>
            <p:ph type="dt" sz="half" idx="11"/>
          </p:nvPr>
        </p:nvSpPr>
        <p:spPr/>
        <p:txBody>
          <a:bodyPr/>
          <a:lstStyle>
            <a:lvl1pPr>
              <a:defRPr/>
            </a:lvl1pPr>
          </a:lstStyle>
          <a:p>
            <a:pPr>
              <a:defRPr/>
            </a:pPr>
            <a:fld id="{7ECABDFE-242B-4DE5-94A1-A725F4EF76B6}" type="datetime1">
              <a:rPr lang="en-US" smtClean="0"/>
              <a:t>11/18/2019</a:t>
            </a:fld>
            <a:endParaRPr lang="en-US"/>
          </a:p>
        </p:txBody>
      </p:sp>
      <p:sp>
        <p:nvSpPr>
          <p:cNvPr id="15" name="Footer Placeholder 4"/>
          <p:cNvSpPr>
            <a:spLocks noGrp="1"/>
          </p:cNvSpPr>
          <p:nvPr>
            <p:ph type="ftr" sz="quarter" idx="12"/>
          </p:nvPr>
        </p:nvSpPr>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402336" y="1527048"/>
            <a:ext cx="1133856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004BA8-44F5-48EC-9E6B-2E8EB2D2FB89}" type="datetime1">
              <a:rPr lang="en-US" smtClean="0"/>
              <a:t>11/18/2019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18"/>
          <p:cNvSpPr>
            <a:spLocks noChangeArrowheads="1"/>
          </p:cNvSpPr>
          <p:nvPr/>
        </p:nvSpPr>
        <p:spPr bwMode="white">
          <a:xfrm>
            <a:off x="203200" y="2286000"/>
            <a:ext cx="11777133"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11"/>
          <p:cNvSpPr>
            <a:spLocks noChangeArrowheads="1"/>
          </p:cNvSpPr>
          <p:nvPr/>
        </p:nvSpPr>
        <p:spPr bwMode="auto">
          <a:xfrm>
            <a:off x="207434" y="142875"/>
            <a:ext cx="11777133"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12"/>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3"/>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7"/>
          <p:cNvSpPr>
            <a:spLocks noChangeShapeType="1"/>
          </p:cNvSpPr>
          <p:nvPr/>
        </p:nvSpPr>
        <p:spPr bwMode="auto">
          <a:xfrm>
            <a:off x="203200" y="2438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3" name="Text Placeholder 2"/>
          <p:cNvSpPr>
            <a:spLocks noGrp="1"/>
          </p:cNvSpPr>
          <p:nvPr>
            <p:ph type="body" idx="1"/>
          </p:nvPr>
        </p:nvSpPr>
        <p:spPr>
          <a:xfrm>
            <a:off x="1824568" y="2743200"/>
            <a:ext cx="8640232"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963084" y="533400"/>
            <a:ext cx="103632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a:t>OCACT/SSA</a:t>
            </a:r>
          </a:p>
        </p:txBody>
      </p:sp>
      <p:sp>
        <p:nvSpPr>
          <p:cNvPr id="16" name="Date Placeholder 3"/>
          <p:cNvSpPr>
            <a:spLocks noGrp="1"/>
          </p:cNvSpPr>
          <p:nvPr>
            <p:ph type="dt" sz="half" idx="11"/>
          </p:nvPr>
        </p:nvSpPr>
        <p:spPr/>
        <p:txBody>
          <a:bodyPr/>
          <a:lstStyle>
            <a:lvl1pPr>
              <a:defRPr/>
            </a:lvl1pPr>
          </a:lstStyle>
          <a:p>
            <a:pPr>
              <a:defRPr/>
            </a:pPr>
            <a:fld id="{BCDC1B7D-3244-4921-9877-0699400C6408}" type="datetime1">
              <a:rPr lang="en-US" smtClean="0"/>
              <a:t>11/18/2019</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6083301" y="1576388"/>
            <a:ext cx="12700"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402336" y="228600"/>
            <a:ext cx="113792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7721601" y="6410326"/>
            <a:ext cx="4059767" cy="365125"/>
          </a:xfrm>
        </p:spPr>
        <p:txBody>
          <a:bodyPr/>
          <a:lstStyle>
            <a:lvl1pPr>
              <a:defRPr/>
            </a:lvl1pPr>
          </a:lstStyle>
          <a:p>
            <a:pPr>
              <a:defRPr/>
            </a:pPr>
            <a:fld id="{72D97F1C-128F-4988-95DF-B1AD9C41B0BF}" type="datetime1">
              <a:rPr lang="en-US" smtClean="0"/>
              <a:t>11/18/2019</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6096000" y="2200276"/>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0"/>
          <p:cNvSpPr/>
          <p:nvPr/>
        </p:nvSpPr>
        <p:spPr>
          <a:xfrm>
            <a:off x="203200" y="1371600"/>
            <a:ext cx="11777133"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94734" y="6391275"/>
            <a:ext cx="11777133"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4"/>
          <p:cNvSpPr>
            <a:spLocks noChangeShapeType="1"/>
          </p:cNvSpPr>
          <p:nvPr/>
        </p:nvSpPr>
        <p:spPr bwMode="auto">
          <a:xfrm>
            <a:off x="203200" y="1279525"/>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7"/>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402336" y="2471383"/>
            <a:ext cx="5388864"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6400800" y="2471383"/>
            <a:ext cx="53848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29EC7E88-58C5-41A7-8BC7-23BC6E27F29E}" type="datetime1">
              <a:rPr lang="en-US" smtClean="0"/>
              <a:t>11/18/2019</a:t>
            </a:fld>
            <a:endParaRPr lang="en-US"/>
          </a:p>
        </p:txBody>
      </p:sp>
      <p:sp>
        <p:nvSpPr>
          <p:cNvPr id="19" name="Footer Placeholder 7"/>
          <p:cNvSpPr>
            <a:spLocks noGrp="1"/>
          </p:cNvSpPr>
          <p:nvPr>
            <p:ph type="ftr" sz="quarter" idx="11"/>
          </p:nvPr>
        </p:nvSpPr>
        <p:spPr>
          <a:xfrm>
            <a:off x="406400" y="6410326"/>
            <a:ext cx="4775200" cy="365125"/>
          </a:xfrm>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B2216AB-965B-481A-AF6B-2A4E6855DF49}" type="datetime1">
              <a:rPr lang="en-US" smtClean="0"/>
              <a:t>11/18/2019</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OCACT/SSA</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7"/>
          <p:cNvSpPr>
            <a:spLocks noChangeArrowheads="1"/>
          </p:cNvSpPr>
          <p:nvPr/>
        </p:nvSpPr>
        <p:spPr bwMode="white">
          <a:xfrm>
            <a:off x="0" y="1"/>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4"/>
          <p:cNvSpPr>
            <a:spLocks noChangeArrowheads="1"/>
          </p:cNvSpPr>
          <p:nvPr userDrawn="1"/>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5"/>
          <p:cNvSpPr>
            <a:spLocks noChangeArrowheads="1"/>
          </p:cNvSpPr>
          <p:nvPr/>
        </p:nvSpPr>
        <p:spPr bwMode="auto">
          <a:xfrm>
            <a:off x="203200" y="15875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CFA07D99-E50F-4E52-830B-241804262704}" type="datetime1">
              <a:rPr lang="en-US" smtClean="0"/>
              <a:t>11/18/2019</a:t>
            </a:fld>
            <a:endParaRPr lang="en-US"/>
          </a:p>
        </p:txBody>
      </p:sp>
      <p:sp>
        <p:nvSpPr>
          <p:cNvPr id="9" name="Footer Placeholder 2"/>
          <p:cNvSpPr>
            <a:spLocks noGrp="1"/>
          </p:cNvSpPr>
          <p:nvPr>
            <p:ph type="ftr" sz="quarter" idx="11"/>
          </p:nvPr>
        </p:nvSpPr>
        <p:spPr/>
        <p:txBody>
          <a:bodyPr/>
          <a:lstStyle>
            <a:lvl1pPr>
              <a:defRPr/>
            </a:lvl1pPr>
          </a:lstStyle>
          <a:p>
            <a:pPr>
              <a:defRPr/>
            </a:pPr>
            <a:r>
              <a:rPr lang="en-US"/>
              <a:t>OCACT/SSA</a:t>
            </a:r>
          </a:p>
        </p:txBody>
      </p:sp>
      <p:sp>
        <p:nvSpPr>
          <p:cNvPr id="10" name="Slide Number Placeholder 3"/>
          <p:cNvSpPr>
            <a:spLocks noGrp="1"/>
          </p:cNvSpPr>
          <p:nvPr>
            <p:ph type="sldNum" sz="quarter" idx="12"/>
          </p:nvPr>
        </p:nvSpPr>
        <p:spPr>
          <a:xfrm>
            <a:off x="5689600" y="6324601"/>
            <a:ext cx="812800" cy="441325"/>
          </a:xfrm>
          <a:prstGeom prst="rect">
            <a:avLst/>
          </a:prstGeom>
        </p:spPr>
        <p:txBody>
          <a:bodyPr/>
          <a:lstStyle>
            <a:lvl1pPr>
              <a:defRPr smtClean="0">
                <a:solidFill>
                  <a:srgbClr val="FFFFFF"/>
                </a:solidFill>
              </a:defRPr>
            </a:lvl1pPr>
          </a:lstStyle>
          <a:p>
            <a:pPr>
              <a:defRPr/>
            </a:pPr>
            <a:fld id="{4B5A0AB1-45E6-4BF3-A15F-7635F32C9D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203200" y="152400"/>
            <a:ext cx="11777133"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15"/>
          <p:cNvSpPr>
            <a:spLocks noChangeArrowheads="1"/>
          </p:cNvSpPr>
          <p:nvPr/>
        </p:nvSpPr>
        <p:spPr bwMode="white">
          <a:xfrm>
            <a:off x="0" y="1"/>
            <a:ext cx="12192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12"/>
          <p:cNvSpPr/>
          <p:nvPr userDrawn="1"/>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7"/>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8"/>
          <p:cNvSpPr>
            <a:spLocks noChangeShapeType="1"/>
          </p:cNvSpPr>
          <p:nvPr userDrawn="1"/>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20"/>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508000" y="914400"/>
            <a:ext cx="31496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4165600" y="685800"/>
            <a:ext cx="7518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4"/>
          <p:cNvSpPr>
            <a:spLocks noGrp="1"/>
          </p:cNvSpPr>
          <p:nvPr>
            <p:ph type="dt" sz="half" idx="11"/>
          </p:nvPr>
        </p:nvSpPr>
        <p:spPr/>
        <p:txBody>
          <a:bodyPr/>
          <a:lstStyle>
            <a:lvl1pPr>
              <a:defRPr/>
            </a:lvl1pPr>
          </a:lstStyle>
          <a:p>
            <a:pPr>
              <a:defRPr/>
            </a:pPr>
            <a:fld id="{934994E2-033E-4AE2-8BD6-957485BAB276}" type="datetime1">
              <a:rPr lang="en-US" smtClean="0"/>
              <a:t>11/18/2019</a:t>
            </a:fld>
            <a:endParaRPr lang="en-US"/>
          </a:p>
        </p:txBody>
      </p:sp>
      <p:sp>
        <p:nvSpPr>
          <p:cNvPr id="18" name="Footer Placeholder 5"/>
          <p:cNvSpPr>
            <a:spLocks noGrp="1"/>
          </p:cNvSpPr>
          <p:nvPr>
            <p:ph type="ftr" sz="quarter" idx="12"/>
          </p:nvPr>
        </p:nvSpPr>
        <p:spPr>
          <a:xfrm>
            <a:off x="402168" y="6410326"/>
            <a:ext cx="4510617" cy="366713"/>
          </a:xfrm>
        </p:spPr>
        <p:txBody>
          <a:bodyPr/>
          <a:lstStyle>
            <a:lvl1pPr>
              <a:defRPr/>
            </a:lvl1pPr>
          </a:lstStyle>
          <a:p>
            <a:pPr>
              <a:defRPr/>
            </a:pPr>
            <a:r>
              <a:rPr lang="en-US"/>
              <a:t>OCACT/SSA</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19"/>
          <p:cNvSpPr>
            <a:spLocks noChangeArrowheads="1"/>
          </p:cNvSpPr>
          <p:nvPr/>
        </p:nvSpPr>
        <p:spPr bwMode="auto">
          <a:xfrm>
            <a:off x="203200" y="152401"/>
            <a:ext cx="11777133"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4"/>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5" name="Rectangle 21"/>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000500" y="609600"/>
            <a:ext cx="78232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7" name="Date Placeholder 4"/>
          <p:cNvSpPr>
            <a:spLocks noGrp="1"/>
          </p:cNvSpPr>
          <p:nvPr>
            <p:ph type="dt" sz="half" idx="11"/>
          </p:nvPr>
        </p:nvSpPr>
        <p:spPr>
          <a:xfrm>
            <a:off x="7717367" y="6405564"/>
            <a:ext cx="4059767" cy="365125"/>
          </a:xfrm>
        </p:spPr>
        <p:txBody>
          <a:bodyPr/>
          <a:lstStyle>
            <a:lvl1pPr>
              <a:defRPr/>
            </a:lvl1pPr>
          </a:lstStyle>
          <a:p>
            <a:pPr>
              <a:defRPr/>
            </a:pPr>
            <a:fld id="{F6E8F6D8-AF1B-4860-8821-7D8C436CE227}" type="datetime1">
              <a:rPr lang="en-US" smtClean="0"/>
              <a:t>11/18/2019</a:t>
            </a:fld>
            <a:endParaRPr lang="en-US"/>
          </a:p>
        </p:txBody>
      </p:sp>
      <p:sp>
        <p:nvSpPr>
          <p:cNvPr id="18" name="Footer Placeholder 5"/>
          <p:cNvSpPr>
            <a:spLocks noGrp="1"/>
          </p:cNvSpPr>
          <p:nvPr>
            <p:ph type="ftr" sz="quarter" idx="12"/>
          </p:nvPr>
        </p:nvSpPr>
        <p:spPr>
          <a:xfrm>
            <a:off x="402168" y="6410326"/>
            <a:ext cx="4779433" cy="366713"/>
          </a:xfrm>
        </p:spPr>
        <p:txBody>
          <a:bodyPr/>
          <a:lstStyle>
            <a:lvl1pPr>
              <a:defRPr/>
            </a:lvl1pPr>
          </a:lstStyle>
          <a:p>
            <a:pPr>
              <a:defRPr/>
            </a:pPr>
            <a:r>
              <a:rPr lang="en-US"/>
              <a:t>OCACT/SSA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1"/>
            <a:ext cx="12192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schemeClr val="bg1"/>
              </a:solidFill>
            </a:endParaRPr>
          </a:p>
        </p:txBody>
      </p:sp>
      <p:sp>
        <p:nvSpPr>
          <p:cNvPr id="14" name="Date Placeholder 13"/>
          <p:cNvSpPr>
            <a:spLocks noGrp="1"/>
          </p:cNvSpPr>
          <p:nvPr>
            <p:ph type="dt" sz="half" idx="2"/>
          </p:nvPr>
        </p:nvSpPr>
        <p:spPr>
          <a:xfrm>
            <a:off x="7721601" y="6405564"/>
            <a:ext cx="4059767" cy="365125"/>
          </a:xfrm>
          <a:prstGeom prst="rect">
            <a:avLst/>
          </a:prstGeom>
        </p:spPr>
        <p:txBody>
          <a:bodyPr vert="horz"/>
          <a:lstStyle>
            <a:lvl1pPr algn="r" eaLnBrk="1" latinLnBrk="0" hangingPunct="1">
              <a:defRPr kumimoji="0" sz="1400" smtClean="0">
                <a:solidFill>
                  <a:srgbClr val="FFFFFF"/>
                </a:solidFill>
              </a:defRPr>
            </a:lvl1pPr>
          </a:lstStyle>
          <a:p>
            <a:pPr>
              <a:defRPr/>
            </a:pPr>
            <a:fld id="{5ACD9196-48BD-4129-AC57-769A3A6B4C83}" type="datetime1">
              <a:rPr lang="en-US" smtClean="0"/>
              <a:t>11/18/2019</a:t>
            </a:fld>
            <a:endParaRPr lang="en-US"/>
          </a:p>
        </p:txBody>
      </p:sp>
      <p:sp>
        <p:nvSpPr>
          <p:cNvPr id="3" name="Footer Placeholder 2"/>
          <p:cNvSpPr>
            <a:spLocks noGrp="1"/>
          </p:cNvSpPr>
          <p:nvPr>
            <p:ph type="ftr" sz="quarter" idx="3"/>
          </p:nvPr>
        </p:nvSpPr>
        <p:spPr>
          <a:xfrm>
            <a:off x="406400" y="6410326"/>
            <a:ext cx="4775200" cy="366713"/>
          </a:xfrm>
          <a:prstGeom prst="rect">
            <a:avLst/>
          </a:prstGeom>
        </p:spPr>
        <p:txBody>
          <a:bodyPr vert="horz"/>
          <a:lstStyle>
            <a:lvl1pPr algn="l" eaLnBrk="1" latinLnBrk="0" hangingPunct="1">
              <a:defRPr kumimoji="0" sz="1200" smtClean="0">
                <a:solidFill>
                  <a:srgbClr val="FFFFFF"/>
                </a:solidFill>
              </a:defRPr>
            </a:lvl1pPr>
          </a:lstStyle>
          <a:p>
            <a:pPr>
              <a:defRPr/>
            </a:pPr>
            <a:r>
              <a:rPr lang="en-US"/>
              <a:t>OCACT/SSA</a:t>
            </a:r>
          </a:p>
        </p:txBody>
      </p:sp>
      <p:sp>
        <p:nvSpPr>
          <p:cNvPr id="8" name="Rectangle 7"/>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203200" y="1276350"/>
            <a:ext cx="1177713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038" name="Title Placeholder 21"/>
          <p:cNvSpPr>
            <a:spLocks noGrp="1"/>
          </p:cNvSpPr>
          <p:nvPr>
            <p:ph type="title"/>
          </p:nvPr>
        </p:nvSpPr>
        <p:spPr bwMode="auto">
          <a:xfrm>
            <a:off x="402167" y="228601"/>
            <a:ext cx="113792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402167" y="1524000"/>
            <a:ext cx="113792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Slide Number Placeholder 1"/>
          <p:cNvSpPr>
            <a:spLocks noGrp="1"/>
          </p:cNvSpPr>
          <p:nvPr>
            <p:ph type="sldNum" sz="quarter" idx="4"/>
          </p:nvPr>
        </p:nvSpPr>
        <p:spPr>
          <a:xfrm>
            <a:off x="3759200" y="6356351"/>
            <a:ext cx="2844800" cy="365125"/>
          </a:xfrm>
          <a:prstGeom prst="rect">
            <a:avLst/>
          </a:prstGeom>
        </p:spPr>
        <p:txBody>
          <a:bodyPr vert="horz" lIns="91440" tIns="45720" rIns="91440" bIns="45720" rtlCol="0" anchor="ctr"/>
          <a:lstStyle>
            <a:lvl1pPr algn="r">
              <a:defRPr sz="1200">
                <a:solidFill>
                  <a:schemeClr val="bg1"/>
                </a:solidFill>
              </a:defRPr>
            </a:lvl1pPr>
          </a:lstStyle>
          <a:p>
            <a:fld id="{81C80E7A-1071-4F4D-87BB-AF8542F787A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iming>
    <p:tnLst>
      <p:par>
        <p:cTn id="1" dur="indefinite" restart="never" nodeType="tmRoot"/>
      </p:par>
    </p:tnLst>
  </p:timing>
  <p:hf hdr="0" dt="0"/>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ssa.gov/OACT/TR/2019/index.html" TargetMode="External"/><Relationship Id="rId7" Type="http://schemas.openxmlformats.org/officeDocument/2006/relationships/hyperlink" Target="mailto:actuary@ssa.gov"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s://www.ssa.gov/OACT/TR/2019/2019_Long-Range_Disability_Assumptions.pdf" TargetMode="External"/><Relationship Id="rId5" Type="http://schemas.openxmlformats.org/officeDocument/2006/relationships/hyperlink" Target="https://www.ssa.gov/OACT/TR/2019/2019_LR_Model_Documentation.pdf" TargetMode="External"/><Relationship Id="rId4" Type="http://schemas.openxmlformats.org/officeDocument/2006/relationships/hyperlink" Target="https://www.ssa.gov/OACT/ssir/SSI19/index.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3505200"/>
            <a:ext cx="6400800" cy="2362200"/>
          </a:xfrm>
        </p:spPr>
        <p:txBody>
          <a:bodyPr>
            <a:normAutofit/>
          </a:bodyPr>
          <a:lstStyle/>
          <a:p>
            <a:r>
              <a:rPr lang="en-US" sz="2400" cap="none" dirty="0"/>
              <a:t>Office of the Chief Actuary</a:t>
            </a:r>
          </a:p>
          <a:p>
            <a:r>
              <a:rPr lang="en-US" sz="2400" cap="none" dirty="0"/>
              <a:t>Social Security Administration</a:t>
            </a:r>
          </a:p>
          <a:p>
            <a:endParaRPr lang="en-US" sz="2400" cap="none" dirty="0"/>
          </a:p>
          <a:p>
            <a:r>
              <a:rPr lang="en-US" sz="2400" cap="none" dirty="0" smtClean="0"/>
              <a:t>MAAC Presentation</a:t>
            </a:r>
            <a:endParaRPr lang="en-US" sz="2400" cap="none" dirty="0"/>
          </a:p>
          <a:p>
            <a:r>
              <a:rPr lang="en-US" sz="2400" cap="none" dirty="0" smtClean="0"/>
              <a:t>November 19, 2019</a:t>
            </a:r>
            <a:endParaRPr lang="en-US" sz="2400" cap="none" dirty="0"/>
          </a:p>
        </p:txBody>
      </p:sp>
      <p:sp>
        <p:nvSpPr>
          <p:cNvPr id="15364" name="Title 1"/>
          <p:cNvSpPr>
            <a:spLocks noGrp="1"/>
          </p:cNvSpPr>
          <p:nvPr>
            <p:ph type="ctrTitle"/>
          </p:nvPr>
        </p:nvSpPr>
        <p:spPr>
          <a:xfrm>
            <a:off x="533400" y="838200"/>
            <a:ext cx="11430000" cy="1676400"/>
          </a:xfrm>
        </p:spPr>
        <p:txBody>
          <a:bodyPr/>
          <a:lstStyle/>
          <a:p>
            <a:r>
              <a:rPr lang="en-US" sz="5400" dirty="0" smtClean="0"/>
              <a:t>Disability Application Experience of the OASDI and SSI Programs</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Process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File an application for benefits:</a:t>
            </a:r>
          </a:p>
          <a:p>
            <a:pPr lvl="1"/>
            <a:r>
              <a:rPr lang="en-US" dirty="0" smtClean="0"/>
              <a:t>At any of SSA’s 1,300 field offices (FOs)</a:t>
            </a:r>
          </a:p>
          <a:p>
            <a:pPr lvl="1"/>
            <a:r>
              <a:rPr lang="en-US" dirty="0" smtClean="0"/>
              <a:t>Over the telephone through the 800-number system</a:t>
            </a:r>
            <a:endParaRPr lang="en-US" dirty="0"/>
          </a:p>
          <a:p>
            <a:pPr lvl="1"/>
            <a:r>
              <a:rPr lang="en-US" dirty="0" smtClean="0"/>
              <a:t>Over the internet (for most Social Security and some SSI claimants)</a:t>
            </a:r>
          </a:p>
          <a:p>
            <a:r>
              <a:rPr lang="en-US" dirty="0" smtClean="0"/>
              <a:t>Separate applications for Social Security and SSI, even for claimants filing for both</a:t>
            </a:r>
          </a:p>
          <a:p>
            <a:r>
              <a:rPr lang="en-US" dirty="0" smtClean="0"/>
              <a:t>FOs/PSCs evaluate whether the claimant is</a:t>
            </a:r>
          </a:p>
          <a:p>
            <a:pPr lvl="1"/>
            <a:r>
              <a:rPr lang="en-US" dirty="0" smtClean="0"/>
              <a:t>Working at SGA (if an adult)</a:t>
            </a:r>
          </a:p>
          <a:p>
            <a:pPr lvl="1"/>
            <a:r>
              <a:rPr lang="en-US" dirty="0"/>
              <a:t>Insured for benefits </a:t>
            </a:r>
            <a:r>
              <a:rPr lang="en-US" dirty="0" smtClean="0"/>
              <a:t>(for </a:t>
            </a:r>
            <a:r>
              <a:rPr lang="en-US" dirty="0"/>
              <a:t>Social Security </a:t>
            </a:r>
            <a:r>
              <a:rPr lang="en-US" dirty="0" smtClean="0"/>
              <a:t>benefits)</a:t>
            </a:r>
          </a:p>
          <a:p>
            <a:pPr lvl="1"/>
            <a:r>
              <a:rPr lang="en-US" dirty="0" smtClean="0"/>
              <a:t>Not a clear denial (for </a:t>
            </a:r>
            <a:r>
              <a:rPr lang="en-US" dirty="0"/>
              <a:t>SSI </a:t>
            </a:r>
            <a:r>
              <a:rPr lang="en-US" dirty="0" smtClean="0"/>
              <a:t>payments)</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10</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328070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Process (Cont’d)</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sz="1400" dirty="0" smtClean="0"/>
          </a:p>
          <a:p>
            <a:r>
              <a:rPr lang="en-US" dirty="0" smtClean="0"/>
              <a:t>If FOs cannot deny a claim, gather medical evidence and forward to claimant’s state Disability Determination Services (DDS)</a:t>
            </a:r>
          </a:p>
          <a:p>
            <a:pPr lvl="1"/>
            <a:r>
              <a:rPr lang="en-US" dirty="0" smtClean="0"/>
              <a:t>Responsible for determining if claimant is disabled according to the appropriate criteria</a:t>
            </a:r>
          </a:p>
          <a:p>
            <a:pPr lvl="1"/>
            <a:r>
              <a:rPr lang="en-US" dirty="0" smtClean="0"/>
              <a:t>Each state has at least one DDS, some have multiple</a:t>
            </a:r>
          </a:p>
          <a:p>
            <a:r>
              <a:rPr lang="en-US" dirty="0" smtClean="0"/>
              <a:t>For denials, there is an administrative appeals process</a:t>
            </a:r>
          </a:p>
          <a:p>
            <a:pPr lvl="1"/>
            <a:r>
              <a:rPr lang="en-US" dirty="0" smtClean="0"/>
              <a:t>Reconsideration at the DDSs</a:t>
            </a:r>
          </a:p>
          <a:p>
            <a:pPr lvl="1"/>
            <a:r>
              <a:rPr lang="en-US" dirty="0" smtClean="0"/>
              <a:t>Hearing before an Administrative Law Judge</a:t>
            </a:r>
          </a:p>
          <a:p>
            <a:pPr lvl="1"/>
            <a:r>
              <a:rPr lang="en-US" dirty="0" smtClean="0"/>
              <a:t>Appeals Council</a:t>
            </a:r>
          </a:p>
          <a:p>
            <a:r>
              <a:rPr lang="en-US" dirty="0" smtClean="0"/>
              <a:t>After all appeals are exhausted, claimant can appeal to the Federal Court system</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11</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843517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Benefit Applications in Fiscal Year 2019</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sz="1500" dirty="0" smtClean="0"/>
          </a:p>
          <a:p>
            <a:r>
              <a:rPr lang="en-US" dirty="0" smtClean="0"/>
              <a:t>In fiscal year 2019 (Oct 2018-Sep 2019), SSA field offices received 10.0 million applications for benefits.</a:t>
            </a:r>
          </a:p>
          <a:p>
            <a:pPr lvl="1"/>
            <a:r>
              <a:rPr lang="en-US" dirty="0" smtClean="0"/>
              <a:t>6.9 million Social Security claims</a:t>
            </a:r>
          </a:p>
          <a:p>
            <a:pPr lvl="2"/>
            <a:r>
              <a:rPr lang="en-US" dirty="0" smtClean="0"/>
              <a:t>4.8 million retired worker and non-disabled auxiliary claims</a:t>
            </a:r>
          </a:p>
          <a:p>
            <a:pPr lvl="2"/>
            <a:r>
              <a:rPr lang="en-US" dirty="0" smtClean="0"/>
              <a:t>2.1 million disability claims</a:t>
            </a:r>
          </a:p>
          <a:p>
            <a:pPr lvl="1"/>
            <a:r>
              <a:rPr lang="en-US" dirty="0"/>
              <a:t>1.8 million SSI </a:t>
            </a:r>
            <a:r>
              <a:rPr lang="en-US" dirty="0" smtClean="0"/>
              <a:t>claims</a:t>
            </a:r>
          </a:p>
          <a:p>
            <a:pPr lvl="2"/>
            <a:r>
              <a:rPr lang="en-US" dirty="0" smtClean="0"/>
              <a:t>0.2 million based on age (65 or older and not alleging disability)</a:t>
            </a:r>
          </a:p>
          <a:p>
            <a:pPr lvl="2"/>
            <a:r>
              <a:rPr lang="en-US" dirty="0" smtClean="0"/>
              <a:t>1.6 million disability claims</a:t>
            </a:r>
          </a:p>
          <a:p>
            <a:pPr lvl="1"/>
            <a:r>
              <a:rPr lang="en-US" dirty="0" smtClean="0"/>
              <a:t>1.4 million claims for Medicare benefits (HI and/or SMI)</a:t>
            </a:r>
          </a:p>
          <a:p>
            <a:r>
              <a:rPr lang="en-US" dirty="0" smtClean="0"/>
              <a:t>Includes claims filed at field offices as well as claims taken through SSA’s 800 number and claims filed on the internet</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12</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58566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Why does OCACT care about applications?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Estimate applications for baseline projections</a:t>
            </a:r>
          </a:p>
          <a:p>
            <a:pPr lvl="1"/>
            <a:r>
              <a:rPr lang="en-US" dirty="0" smtClean="0"/>
              <a:t>Social Security Trustees Report</a:t>
            </a:r>
          </a:p>
          <a:p>
            <a:pPr lvl="1"/>
            <a:r>
              <a:rPr lang="en-US" dirty="0" smtClean="0"/>
              <a:t>SSI Annual Report</a:t>
            </a:r>
          </a:p>
          <a:p>
            <a:pPr lvl="1"/>
            <a:r>
              <a:rPr lang="en-US" dirty="0" smtClean="0"/>
              <a:t>President’s Budget projections</a:t>
            </a:r>
          </a:p>
          <a:p>
            <a:r>
              <a:rPr lang="en-US" dirty="0"/>
              <a:t>Evaluate effects on incidence </a:t>
            </a:r>
            <a:r>
              <a:rPr lang="en-US" dirty="0" smtClean="0"/>
              <a:t>rates</a:t>
            </a:r>
          </a:p>
          <a:p>
            <a:r>
              <a:rPr lang="en-US" dirty="0" smtClean="0"/>
              <a:t>Informative for estimates of legislative and regulatory proposals</a:t>
            </a:r>
          </a:p>
          <a:p>
            <a:r>
              <a:rPr lang="en-US" dirty="0" smtClean="0"/>
              <a:t>SSA uses our application projections in the formulation of its administrative budget</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13</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352983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Applications Are Expensive!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sz="1000" dirty="0" smtClean="0"/>
          </a:p>
          <a:p>
            <a:r>
              <a:rPr lang="en-US" dirty="0" smtClean="0"/>
              <a:t>October 2019 – 15% of Social Security beneficiaries were disabled</a:t>
            </a:r>
          </a:p>
          <a:p>
            <a:r>
              <a:rPr lang="en-US" dirty="0" smtClean="0"/>
              <a:t>In FY 2019</a:t>
            </a:r>
          </a:p>
          <a:p>
            <a:pPr lvl="1"/>
            <a:r>
              <a:rPr lang="en-US" dirty="0" smtClean="0"/>
              <a:t>About 31% of Social Security benefit applications alleged disability</a:t>
            </a:r>
          </a:p>
          <a:p>
            <a:pPr lvl="1"/>
            <a:r>
              <a:rPr lang="en-US" dirty="0" smtClean="0"/>
              <a:t>Over 90% of SSI claims involve disability</a:t>
            </a:r>
          </a:p>
          <a:p>
            <a:r>
              <a:rPr lang="en-US" dirty="0"/>
              <a:t>Average cost to process disability claim = $1,300 in FY 2018</a:t>
            </a:r>
          </a:p>
          <a:p>
            <a:pPr lvl="1"/>
            <a:r>
              <a:rPr lang="en-US" dirty="0"/>
              <a:t>Does not account for appeals costs – can be several thousand dollars </a:t>
            </a:r>
            <a:r>
              <a:rPr lang="en-US" dirty="0" smtClean="0"/>
              <a:t>more</a:t>
            </a:r>
          </a:p>
          <a:p>
            <a:r>
              <a:rPr lang="en-US" dirty="0" smtClean="0"/>
              <a:t>Total administrative expenses</a:t>
            </a:r>
          </a:p>
          <a:p>
            <a:pPr lvl="1"/>
            <a:r>
              <a:rPr lang="en-US" dirty="0" smtClean="0"/>
              <a:t>Social Security – DI is about 41% of all OASDI administrative expenses ($2.8 billion for DI vs $3.9 billion for OASI in FY19)</a:t>
            </a:r>
          </a:p>
          <a:p>
            <a:pPr lvl="1"/>
            <a:r>
              <a:rPr lang="en-US" dirty="0" smtClean="0"/>
              <a:t>In FY 2018, SSI administrative expenses were $4.4 billion – SSI is primarily disability-driven</a:t>
            </a:r>
            <a:endParaRPr lang="en-US" dirty="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14</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234109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Field Office Disability Receipt Experience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15</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8" name="Picture 7"/>
          <p:cNvPicPr>
            <a:picLocks noChangeAspect="1"/>
          </p:cNvPicPr>
          <p:nvPr/>
        </p:nvPicPr>
        <p:blipFill>
          <a:blip r:embed="rId3"/>
          <a:stretch>
            <a:fillRect/>
          </a:stretch>
        </p:blipFill>
        <p:spPr>
          <a:xfrm>
            <a:off x="1905000" y="987426"/>
            <a:ext cx="8610600" cy="5353050"/>
          </a:xfrm>
          <a:prstGeom prst="rect">
            <a:avLst/>
          </a:prstGeom>
        </p:spPr>
      </p:pic>
    </p:spTree>
    <p:extLst>
      <p:ext uri="{BB962C8B-B14F-4D97-AF65-F5344CB8AC3E}">
        <p14:creationId xmlns:p14="http://schemas.microsoft.com/office/powerpoint/2010/main" val="3191550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Field Office Disability Receipt Experience (Cont’d)</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16</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828800" y="987426"/>
            <a:ext cx="8763000" cy="5353050"/>
          </a:xfrm>
          <a:prstGeom prst="rect">
            <a:avLst/>
          </a:prstGeom>
        </p:spPr>
      </p:pic>
    </p:spTree>
    <p:extLst>
      <p:ext uri="{BB962C8B-B14F-4D97-AF65-F5344CB8AC3E}">
        <p14:creationId xmlns:p14="http://schemas.microsoft.com/office/powerpoint/2010/main" val="1509132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Field Office Disability Receipt Experience (Cont’d)</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17</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828800" y="987426"/>
            <a:ext cx="8763000" cy="5353050"/>
          </a:xfrm>
          <a:prstGeom prst="rect">
            <a:avLst/>
          </a:prstGeom>
        </p:spPr>
      </p:pic>
    </p:spTree>
    <p:extLst>
      <p:ext uri="{BB962C8B-B14F-4D97-AF65-F5344CB8AC3E}">
        <p14:creationId xmlns:p14="http://schemas.microsoft.com/office/powerpoint/2010/main" val="647508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Field Office Disability Receipt Experience by State (OASDI)</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18</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371600" y="995885"/>
            <a:ext cx="9525000" cy="5344591"/>
          </a:xfrm>
          <a:prstGeom prst="rect">
            <a:avLst/>
          </a:prstGeom>
        </p:spPr>
      </p:pic>
    </p:spTree>
    <p:extLst>
      <p:ext uri="{BB962C8B-B14F-4D97-AF65-F5344CB8AC3E}">
        <p14:creationId xmlns:p14="http://schemas.microsoft.com/office/powerpoint/2010/main" val="1490544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Field Office Disability Receipt Experience by State (SSI)</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19</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371600" y="987426"/>
            <a:ext cx="9525000" cy="5353050"/>
          </a:xfrm>
          <a:prstGeom prst="rect">
            <a:avLst/>
          </a:prstGeom>
        </p:spPr>
      </p:pic>
    </p:spTree>
    <p:extLst>
      <p:ext uri="{BB962C8B-B14F-4D97-AF65-F5344CB8AC3E}">
        <p14:creationId xmlns:p14="http://schemas.microsoft.com/office/powerpoint/2010/main" val="36762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Plan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pPr marL="514350" indent="-514350">
              <a:buFont typeface="+mj-lt"/>
              <a:buAutoNum type="arabicPeriod"/>
            </a:pPr>
            <a:r>
              <a:rPr lang="en-US" dirty="0" smtClean="0"/>
              <a:t>Background</a:t>
            </a:r>
          </a:p>
          <a:p>
            <a:pPr marL="731838" lvl="1" indent="-457200">
              <a:buFont typeface="+mj-lt"/>
              <a:buAutoNum type="arabicPeriod"/>
            </a:pPr>
            <a:r>
              <a:rPr lang="en-US" dirty="0" smtClean="0">
                <a:solidFill>
                  <a:schemeClr val="tx1"/>
                </a:solidFill>
              </a:rPr>
              <a:t>SSA programs and composition</a:t>
            </a:r>
          </a:p>
          <a:p>
            <a:pPr marL="731838" lvl="1" indent="-457200">
              <a:buFont typeface="+mj-lt"/>
              <a:buAutoNum type="arabicPeriod"/>
            </a:pPr>
            <a:r>
              <a:rPr lang="en-US" dirty="0" smtClean="0">
                <a:solidFill>
                  <a:schemeClr val="tx1"/>
                </a:solidFill>
              </a:rPr>
              <a:t>Types of disability benefits</a:t>
            </a:r>
          </a:p>
          <a:p>
            <a:pPr marL="731838" lvl="1" indent="-457200">
              <a:buFont typeface="+mj-lt"/>
              <a:buAutoNum type="arabicPeriod"/>
            </a:pPr>
            <a:r>
              <a:rPr lang="en-US" dirty="0" smtClean="0">
                <a:solidFill>
                  <a:schemeClr val="tx1"/>
                </a:solidFill>
              </a:rPr>
              <a:t>Application and decision process</a:t>
            </a:r>
          </a:p>
          <a:p>
            <a:pPr marL="731838" lvl="1" indent="-457200">
              <a:buFont typeface="+mj-lt"/>
              <a:buAutoNum type="arabicPeriod"/>
            </a:pPr>
            <a:r>
              <a:rPr lang="en-US" dirty="0" smtClean="0">
                <a:solidFill>
                  <a:schemeClr val="tx1"/>
                </a:solidFill>
              </a:rPr>
              <a:t>Total SSA application</a:t>
            </a:r>
          </a:p>
          <a:p>
            <a:pPr marL="514350" indent="-514350">
              <a:buFont typeface="+mj-lt"/>
              <a:buAutoNum type="arabicPeriod"/>
            </a:pPr>
            <a:r>
              <a:rPr lang="en-US" dirty="0" smtClean="0"/>
              <a:t>Disability experience – Applications by:</a:t>
            </a:r>
            <a:endParaRPr lang="en-US" dirty="0" smtClean="0">
              <a:solidFill>
                <a:schemeClr val="tx1"/>
              </a:solidFill>
            </a:endParaRPr>
          </a:p>
          <a:p>
            <a:pPr marL="788988" lvl="1" indent="-514350">
              <a:buFont typeface="+mj-lt"/>
              <a:buAutoNum type="arabicPeriod"/>
            </a:pPr>
            <a:r>
              <a:rPr lang="en-US" dirty="0" smtClean="0"/>
              <a:t>Field office apps by program and geography</a:t>
            </a:r>
          </a:p>
          <a:p>
            <a:pPr marL="788988" lvl="1" indent="-514350">
              <a:buFont typeface="+mj-lt"/>
              <a:buAutoNum type="arabicPeriod"/>
            </a:pPr>
            <a:r>
              <a:rPr lang="en-US" dirty="0" smtClean="0"/>
              <a:t>DDS receipt by program, impairment</a:t>
            </a:r>
          </a:p>
          <a:p>
            <a:pPr marL="731838" lvl="1" indent="-457200">
              <a:buFont typeface="+mj-lt"/>
              <a:buAutoNum type="arabicPeriod"/>
            </a:pPr>
            <a:r>
              <a:rPr lang="en-US" dirty="0" smtClean="0"/>
              <a:t>DI receipt rates</a:t>
            </a:r>
          </a:p>
          <a:p>
            <a:pPr marL="731838" lvl="1" indent="-457200">
              <a:buFont typeface="+mj-lt"/>
              <a:buAutoNum type="arabicPeriod"/>
            </a:pPr>
            <a:r>
              <a:rPr lang="en-US" dirty="0" smtClean="0"/>
              <a:t>SSI receipt rates</a:t>
            </a:r>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392689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11734800" cy="758825"/>
          </a:xfrm>
        </p:spPr>
        <p:txBody>
          <a:bodyPr/>
          <a:lstStyle/>
          <a:p>
            <a:r>
              <a:rPr lang="en-US" dirty="0" smtClean="0">
                <a:solidFill>
                  <a:schemeClr val="accent3">
                    <a:lumMod val="75000"/>
                  </a:schemeClr>
                </a:solidFill>
              </a:rPr>
              <a:t>Field Office Disability Receipt Experience by ACA Expansion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20</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406400" y="1524000"/>
            <a:ext cx="11404600" cy="4724400"/>
          </a:xfrm>
          <a:prstGeom prst="rect">
            <a:avLst/>
          </a:prstGeom>
          <a:solidFill>
            <a:schemeClr val="bg1"/>
          </a:solidFill>
        </p:spPr>
      </p:pic>
    </p:spTree>
    <p:extLst>
      <p:ext uri="{BB962C8B-B14F-4D97-AF65-F5344CB8AC3E}">
        <p14:creationId xmlns:p14="http://schemas.microsoft.com/office/powerpoint/2010/main" val="3734256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11734800" cy="758825"/>
          </a:xfrm>
        </p:spPr>
        <p:txBody>
          <a:bodyPr/>
          <a:lstStyle/>
          <a:p>
            <a:r>
              <a:rPr lang="en-US" dirty="0" smtClean="0">
                <a:solidFill>
                  <a:schemeClr val="accent3">
                    <a:lumMod val="75000"/>
                  </a:schemeClr>
                </a:solidFill>
              </a:rPr>
              <a:t>Field Office Disability Receipt Experience by Rural vs Urban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21</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3718179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11734800" cy="758825"/>
          </a:xfrm>
        </p:spPr>
        <p:txBody>
          <a:bodyPr/>
          <a:lstStyle/>
          <a:p>
            <a:r>
              <a:rPr lang="en-US" dirty="0" smtClean="0">
                <a:solidFill>
                  <a:schemeClr val="accent3">
                    <a:lumMod val="75000"/>
                  </a:schemeClr>
                </a:solidFill>
              </a:rPr>
              <a:t>Field Office Disability Receipt Experience by Rural vs Urban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22</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3198350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Initial DDS Receipt Experience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23</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165837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Initial DDS Receipt Experience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24</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1533272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Initial DDS Receipt Experience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25</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1023679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Initial DDS Receipt Experience</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26</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524000" y="987426"/>
            <a:ext cx="9144000" cy="5353050"/>
          </a:xfrm>
          <a:prstGeom prst="rect">
            <a:avLst/>
          </a:prstGeom>
        </p:spPr>
      </p:pic>
    </p:spTree>
    <p:extLst>
      <p:ext uri="{BB962C8B-B14F-4D97-AF65-F5344CB8AC3E}">
        <p14:creationId xmlns:p14="http://schemas.microsoft.com/office/powerpoint/2010/main" val="666608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Receipts by Impairment - OASDI</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27</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994312" y="987426"/>
            <a:ext cx="10203376" cy="5353050"/>
          </a:xfrm>
          <a:prstGeom prst="rect">
            <a:avLst/>
          </a:prstGeom>
        </p:spPr>
      </p:pic>
    </p:spTree>
    <p:extLst>
      <p:ext uri="{BB962C8B-B14F-4D97-AF65-F5344CB8AC3E}">
        <p14:creationId xmlns:p14="http://schemas.microsoft.com/office/powerpoint/2010/main" val="32450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Receipts by Impairment – SSI Adults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28</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994312" y="987426"/>
            <a:ext cx="10203376" cy="5353050"/>
          </a:xfrm>
          <a:prstGeom prst="rect">
            <a:avLst/>
          </a:prstGeom>
        </p:spPr>
      </p:pic>
    </p:spTree>
    <p:extLst>
      <p:ext uri="{BB962C8B-B14F-4D97-AF65-F5344CB8AC3E}">
        <p14:creationId xmlns:p14="http://schemas.microsoft.com/office/powerpoint/2010/main" val="40527682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Receipts by Impairment – SSI Children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29</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994312" y="987426"/>
            <a:ext cx="10203376" cy="5353050"/>
          </a:xfrm>
          <a:prstGeom prst="rect">
            <a:avLst/>
          </a:prstGeom>
        </p:spPr>
      </p:pic>
    </p:spTree>
    <p:extLst>
      <p:ext uri="{BB962C8B-B14F-4D97-AF65-F5344CB8AC3E}">
        <p14:creationId xmlns:p14="http://schemas.microsoft.com/office/powerpoint/2010/main" val="1893270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Programs Administered by SSA</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SSA administers two major benefits programs</a:t>
            </a:r>
          </a:p>
          <a:p>
            <a:pPr lvl="1"/>
            <a:r>
              <a:rPr lang="en-US" dirty="0" smtClean="0">
                <a:solidFill>
                  <a:schemeClr val="tx1"/>
                </a:solidFill>
              </a:rPr>
              <a:t>Social Security (comprised of the separate OASI and DI programs)</a:t>
            </a:r>
          </a:p>
          <a:p>
            <a:pPr lvl="1"/>
            <a:r>
              <a:rPr lang="en-US" dirty="0" smtClean="0">
                <a:solidFill>
                  <a:schemeClr val="tx1"/>
                </a:solidFill>
              </a:rPr>
              <a:t>Supplemental Security Income (SSI)</a:t>
            </a:r>
          </a:p>
          <a:p>
            <a:r>
              <a:rPr lang="en-US" dirty="0" smtClean="0"/>
              <a:t>Disability benefits payable under both</a:t>
            </a:r>
            <a:endParaRPr lang="en-US" dirty="0" smtClean="0">
              <a:solidFill>
                <a:schemeClr val="tx1"/>
              </a:solidFill>
            </a:endParaRPr>
          </a:p>
          <a:p>
            <a:r>
              <a:rPr lang="en-US" dirty="0" smtClean="0"/>
              <a:t>Social Security Disability</a:t>
            </a:r>
          </a:p>
          <a:p>
            <a:pPr lvl="1"/>
            <a:r>
              <a:rPr lang="en-US" dirty="0" smtClean="0"/>
              <a:t>DI is primarily disability benefits, along with benefits to dependents</a:t>
            </a:r>
          </a:p>
          <a:p>
            <a:pPr lvl="1"/>
            <a:r>
              <a:rPr lang="en-US" dirty="0" smtClean="0"/>
              <a:t>OASI pays disability benefits to several relatively small groups (widows, adult children)</a:t>
            </a:r>
          </a:p>
          <a:p>
            <a:r>
              <a:rPr lang="en-US" dirty="0" smtClean="0">
                <a:solidFill>
                  <a:schemeClr val="tx1"/>
                </a:solidFill>
              </a:rPr>
              <a:t>SSI: Primarily comprised of disabled recipients</a:t>
            </a:r>
          </a:p>
          <a:p>
            <a:pPr marL="0" indent="0">
              <a:buNone/>
            </a:pPr>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5337420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Application Receipt Rates</a:t>
            </a:r>
            <a:endParaRPr lang="en-US" b="1" dirty="0">
              <a:solidFill>
                <a:schemeClr val="tx1"/>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DI Workers – Initial DDS receipts relative to exposed population</a:t>
            </a:r>
          </a:p>
          <a:p>
            <a:pPr lvl="1"/>
            <a:r>
              <a:rPr lang="en-US" dirty="0" smtClean="0"/>
              <a:t>Number insured less number already on DI rolls</a:t>
            </a:r>
          </a:p>
          <a:p>
            <a:pPr lvl="1"/>
            <a:endParaRPr lang="en-US" dirty="0" smtClean="0"/>
          </a:p>
          <a:p>
            <a:r>
              <a:rPr lang="en-US" dirty="0" smtClean="0"/>
              <a:t>SSI – Field office applications relative to exposed population</a:t>
            </a:r>
          </a:p>
          <a:p>
            <a:pPr lvl="1"/>
            <a:r>
              <a:rPr lang="en-US" dirty="0" smtClean="0"/>
              <a:t>Total population less other than legal immigrant population less those already in SSI receipt</a:t>
            </a:r>
          </a:p>
          <a:p>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30</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8214263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Rates (DI)</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31</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371600" y="996952"/>
            <a:ext cx="9448800" cy="5333997"/>
          </a:xfrm>
          <a:prstGeom prst="rect">
            <a:avLst/>
          </a:prstGeom>
        </p:spPr>
      </p:pic>
    </p:spTree>
    <p:extLst>
      <p:ext uri="{BB962C8B-B14F-4D97-AF65-F5344CB8AC3E}">
        <p14:creationId xmlns:p14="http://schemas.microsoft.com/office/powerpoint/2010/main" val="2694259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Rates (SSI)</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32</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9" name="Picture 8"/>
          <p:cNvPicPr>
            <a:picLocks noChangeAspect="1"/>
          </p:cNvPicPr>
          <p:nvPr/>
        </p:nvPicPr>
        <p:blipFill>
          <a:blip r:embed="rId3"/>
          <a:stretch>
            <a:fillRect/>
          </a:stretch>
        </p:blipFill>
        <p:spPr>
          <a:xfrm>
            <a:off x="1371600" y="987426"/>
            <a:ext cx="9448800" cy="5343523"/>
          </a:xfrm>
          <a:prstGeom prst="rect">
            <a:avLst/>
          </a:prstGeom>
        </p:spPr>
      </p:pic>
    </p:spTree>
    <p:extLst>
      <p:ext uri="{BB962C8B-B14F-4D97-AF65-F5344CB8AC3E}">
        <p14:creationId xmlns:p14="http://schemas.microsoft.com/office/powerpoint/2010/main" val="3587979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Rates (DI males)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33</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371600" y="987426"/>
            <a:ext cx="9448800" cy="5343523"/>
          </a:xfrm>
          <a:prstGeom prst="rect">
            <a:avLst/>
          </a:prstGeom>
        </p:spPr>
      </p:pic>
    </p:spTree>
    <p:extLst>
      <p:ext uri="{BB962C8B-B14F-4D97-AF65-F5344CB8AC3E}">
        <p14:creationId xmlns:p14="http://schemas.microsoft.com/office/powerpoint/2010/main" val="1635335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Rates (DI females)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34</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371600" y="987426"/>
            <a:ext cx="9448800" cy="5343523"/>
          </a:xfrm>
          <a:prstGeom prst="rect">
            <a:avLst/>
          </a:prstGeom>
        </p:spPr>
      </p:pic>
    </p:spTree>
    <p:extLst>
      <p:ext uri="{BB962C8B-B14F-4D97-AF65-F5344CB8AC3E}">
        <p14:creationId xmlns:p14="http://schemas.microsoft.com/office/powerpoint/2010/main" val="670676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 Ratios (DI males)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35</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1371600" y="987426"/>
            <a:ext cx="9448800" cy="5343523"/>
          </a:xfrm>
          <a:prstGeom prst="rect">
            <a:avLst/>
          </a:prstGeom>
        </p:spPr>
      </p:pic>
    </p:spTree>
    <p:extLst>
      <p:ext uri="{BB962C8B-B14F-4D97-AF65-F5344CB8AC3E}">
        <p14:creationId xmlns:p14="http://schemas.microsoft.com/office/powerpoint/2010/main" val="357843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Application Receipt Rate Ratios (DI females)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36</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7" name="Picture 6"/>
          <p:cNvPicPr>
            <a:picLocks noChangeAspect="1"/>
          </p:cNvPicPr>
          <p:nvPr/>
        </p:nvPicPr>
        <p:blipFill>
          <a:blip r:embed="rId3"/>
          <a:stretch>
            <a:fillRect/>
          </a:stretch>
        </p:blipFill>
        <p:spPr>
          <a:xfrm>
            <a:off x="1371600" y="987426"/>
            <a:ext cx="9448800" cy="5343523"/>
          </a:xfrm>
          <a:prstGeom prst="rect">
            <a:avLst/>
          </a:prstGeom>
        </p:spPr>
      </p:pic>
    </p:spTree>
    <p:extLst>
      <p:ext uri="{BB962C8B-B14F-4D97-AF65-F5344CB8AC3E}">
        <p14:creationId xmlns:p14="http://schemas.microsoft.com/office/powerpoint/2010/main" val="18665346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Recent Favorable Disability Experience</a:t>
            </a:r>
            <a:endParaRPr lang="en-US" b="1" dirty="0">
              <a:solidFill>
                <a:srgbClr val="0070C0"/>
              </a:solidFill>
            </a:endParaRPr>
          </a:p>
        </p:txBody>
      </p:sp>
      <p:sp>
        <p:nvSpPr>
          <p:cNvPr id="3" name="Content Placeholder 2"/>
          <p:cNvSpPr>
            <a:spLocks noGrp="1"/>
          </p:cNvSpPr>
          <p:nvPr>
            <p:ph sz="quarter" idx="1"/>
          </p:nvPr>
        </p:nvSpPr>
        <p:spPr>
          <a:xfrm>
            <a:off x="609600" y="1371600"/>
            <a:ext cx="10972800" cy="5029200"/>
          </a:xfrm>
        </p:spPr>
        <p:txBody>
          <a:bodyPr/>
          <a:lstStyle/>
          <a:p>
            <a:r>
              <a:rPr lang="en-US" dirty="0" smtClean="0"/>
              <a:t>Applications and incidence are at historic low levels</a:t>
            </a:r>
          </a:p>
          <a:p>
            <a:r>
              <a:rPr lang="en-US" dirty="0" smtClean="0"/>
              <a:t>Numbers of beneficiaries /recipients have been declining since 2013</a:t>
            </a:r>
          </a:p>
          <a:p>
            <a:r>
              <a:rPr lang="en-US" dirty="0" smtClean="0"/>
              <a:t>Prevalence rates have peaked and are dropping</a:t>
            </a:r>
          </a:p>
          <a:p>
            <a:r>
              <a:rPr lang="en-US" dirty="0" smtClean="0"/>
              <a:t>What about the future: </a:t>
            </a:r>
            <a:r>
              <a:rPr lang="en-US" dirty="0" smtClean="0">
                <a:solidFill>
                  <a:schemeClr val="tx1"/>
                </a:solidFill>
              </a:rPr>
              <a:t>Are declines temporary, or the new state? </a:t>
            </a:r>
          </a:p>
          <a:p>
            <a:pPr lvl="1"/>
            <a:r>
              <a:rPr lang="en-US" dirty="0" smtClean="0"/>
              <a:t>Economy and jobs—</a:t>
            </a:r>
            <a:r>
              <a:rPr lang="en-US" i="1" dirty="0" smtClean="0"/>
              <a:t>temporary </a:t>
            </a:r>
          </a:p>
          <a:p>
            <a:pPr lvl="1"/>
            <a:r>
              <a:rPr lang="en-US" dirty="0" smtClean="0"/>
              <a:t>Drop in hearings allowance rates—</a:t>
            </a:r>
            <a:r>
              <a:rPr lang="en-US" i="1" dirty="0" smtClean="0"/>
              <a:t>temporary? </a:t>
            </a:r>
          </a:p>
          <a:p>
            <a:pPr lvl="1"/>
            <a:r>
              <a:rPr lang="en-US" dirty="0" smtClean="0"/>
              <a:t>Changing nature of work in the economy</a:t>
            </a:r>
          </a:p>
          <a:p>
            <a:pPr lvl="1"/>
            <a:r>
              <a:rPr lang="en-US" dirty="0" smtClean="0"/>
              <a:t>Increased access to health care (ACA)</a:t>
            </a:r>
          </a:p>
          <a:p>
            <a:pPr lvl="1"/>
            <a:r>
              <a:rPr lang="en-US" dirty="0" smtClean="0"/>
              <a:t>Field office consolidations</a:t>
            </a:r>
          </a:p>
          <a:p>
            <a:pPr lvl="1"/>
            <a:r>
              <a:rPr lang="en-US" dirty="0" smtClean="0"/>
              <a:t>Attorney representation</a:t>
            </a:r>
          </a:p>
          <a:p>
            <a:pPr lvl="1"/>
            <a:r>
              <a:rPr lang="en-US" dirty="0" smtClean="0"/>
              <a:t>Something more fundamental?</a:t>
            </a:r>
          </a:p>
          <a:p>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37</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27542833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Long-Range Disability Projection Model</a:t>
            </a:r>
            <a:endParaRPr lang="en-US" dirty="0"/>
          </a:p>
        </p:txBody>
      </p:sp>
      <p:sp>
        <p:nvSpPr>
          <p:cNvPr id="3" name="Subtitle 2"/>
          <p:cNvSpPr>
            <a:spLocks noGrp="1"/>
          </p:cNvSpPr>
          <p:nvPr>
            <p:ph type="subTitle" idx="1"/>
          </p:nvPr>
        </p:nvSpPr>
        <p:spPr/>
        <p:txBody>
          <a:bodyPr/>
          <a:lstStyle/>
          <a:p>
            <a:r>
              <a:rPr lang="en-US" sz="2400" cap="none" dirty="0"/>
              <a:t>Office of the Chief Actuary</a:t>
            </a:r>
          </a:p>
          <a:p>
            <a:r>
              <a:rPr lang="en-US" sz="2400" cap="none" dirty="0"/>
              <a:t>Social Security Administration</a:t>
            </a:r>
          </a:p>
          <a:p>
            <a:endParaRPr lang="en-US" sz="2400" cap="none" dirty="0"/>
          </a:p>
          <a:p>
            <a:r>
              <a:rPr lang="en-US" sz="2400" cap="none" dirty="0"/>
              <a:t>MAAC Presentation</a:t>
            </a:r>
          </a:p>
          <a:p>
            <a:r>
              <a:rPr lang="en-US" sz="2400" cap="none" dirty="0"/>
              <a:t>November 19, 2019</a:t>
            </a:r>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913741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smtClean="0"/>
              <a:t> The </a:t>
            </a:r>
            <a:r>
              <a:rPr lang="en-US" dirty="0"/>
              <a:t>Social Security Administration pays monthly disability benefits to disability-insured workers who meet the definition of “disability”.  If they meet certain requirements, spouses and children of disabled-worker beneficiaries may also receive monthly benefits.</a:t>
            </a:r>
          </a:p>
          <a:p>
            <a:pPr>
              <a:buFont typeface="Arial" panose="020B0604020202020204" pitchFamily="34" charset="0"/>
              <a:buChar char="•"/>
            </a:pPr>
            <a:r>
              <a:rPr lang="en-US" dirty="0" smtClean="0"/>
              <a:t> 155 million workers under age 66 are insured against becoming unable to work</a:t>
            </a:r>
          </a:p>
          <a:p>
            <a:pPr>
              <a:buFont typeface="Arial" panose="020B0604020202020204" pitchFamily="34" charset="0"/>
              <a:buChar char="•"/>
            </a:pPr>
            <a:r>
              <a:rPr lang="en-US" dirty="0" smtClean="0"/>
              <a:t> 8.5 million workers now receive DI benefits</a:t>
            </a:r>
          </a:p>
          <a:p>
            <a:pPr lvl="1">
              <a:buFont typeface="Courier New" panose="02070309020205020404" pitchFamily="49" charset="0"/>
              <a:buChar char="o"/>
            </a:pPr>
            <a:r>
              <a:rPr lang="en-US" dirty="0" smtClean="0">
                <a:solidFill>
                  <a:schemeClr val="tx1"/>
                </a:solidFill>
              </a:rPr>
              <a:t>1.6 million “dependents” – mostly children</a:t>
            </a:r>
          </a:p>
          <a:p>
            <a:pPr>
              <a:buFont typeface="Arial" panose="020B0604020202020204" pitchFamily="34" charset="0"/>
              <a:buChar char="•"/>
            </a:pPr>
            <a:r>
              <a:rPr lang="en-US" dirty="0" smtClean="0"/>
              <a:t> Many more protected from loss of insured status</a:t>
            </a:r>
          </a:p>
          <a:p>
            <a:pPr lvl="1">
              <a:buFont typeface="Courier New" panose="02070309020205020404" pitchFamily="49" charset="0"/>
              <a:buChar char="o"/>
            </a:pPr>
            <a:r>
              <a:rPr lang="en-US" dirty="0" smtClean="0">
                <a:solidFill>
                  <a:schemeClr val="tx1"/>
                </a:solidFill>
              </a:rPr>
              <a:t>And from low retirement benefits</a:t>
            </a:r>
          </a:p>
          <a:p>
            <a:pPr>
              <a:buFont typeface="Arial" panose="020B0604020202020204" pitchFamily="34" charset="0"/>
              <a:buChar char="•"/>
            </a:pPr>
            <a:r>
              <a:rPr lang="en-US" dirty="0" smtClean="0"/>
              <a:t> Benefits replace 40% to 45% of career earnings on average</a:t>
            </a:r>
          </a:p>
          <a:p>
            <a:pPr lvl="1">
              <a:buFont typeface="Courier New" panose="02070309020205020404" pitchFamily="49" charset="0"/>
              <a:buChar char="o"/>
            </a:pPr>
            <a:r>
              <a:rPr lang="en-US" dirty="0" smtClean="0">
                <a:solidFill>
                  <a:schemeClr val="tx1"/>
                </a:solidFill>
              </a:rPr>
              <a:t>About 80% for very-low earner, about 28% for steady maximum earner</a:t>
            </a:r>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77484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Social Security Beneficiary Composition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marL="0" indent="0">
              <a:buNone/>
            </a:pPr>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4</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6" name="Picture 5"/>
          <p:cNvPicPr>
            <a:picLocks noChangeAspect="1"/>
          </p:cNvPicPr>
          <p:nvPr/>
        </p:nvPicPr>
        <p:blipFill>
          <a:blip r:embed="rId3"/>
          <a:stretch>
            <a:fillRect/>
          </a:stretch>
        </p:blipFill>
        <p:spPr>
          <a:xfrm>
            <a:off x="2514600" y="1830438"/>
            <a:ext cx="7315200" cy="4125864"/>
          </a:xfrm>
          <a:prstGeom prst="rect">
            <a:avLst/>
          </a:prstGeom>
        </p:spPr>
      </p:pic>
      <p:sp>
        <p:nvSpPr>
          <p:cNvPr id="7" name="TextBox 6"/>
          <p:cNvSpPr txBox="1"/>
          <p:nvPr/>
        </p:nvSpPr>
        <p:spPr>
          <a:xfrm>
            <a:off x="2514600" y="1447800"/>
            <a:ext cx="7315200" cy="382638"/>
          </a:xfrm>
          <a:prstGeom prst="rect">
            <a:avLst/>
          </a:prstGeom>
          <a:solidFill>
            <a:schemeClr val="bg1"/>
          </a:solidFill>
        </p:spPr>
        <p:txBody>
          <a:bodyPr wrap="square" rtlCol="0">
            <a:spAutoFit/>
          </a:bodyPr>
          <a:lstStyle/>
          <a:p>
            <a:pPr algn="ctr"/>
            <a:r>
              <a:rPr lang="en-US" dirty="0" smtClean="0"/>
              <a:t>Figure 1: Distribution of OASDI Beneficiaries</a:t>
            </a:r>
            <a:endParaRPr lang="en-US" dirty="0"/>
          </a:p>
        </p:txBody>
      </p:sp>
    </p:spTree>
    <p:extLst>
      <p:ext uri="{BB962C8B-B14F-4D97-AF65-F5344CB8AC3E}">
        <p14:creationId xmlns:p14="http://schemas.microsoft.com/office/powerpoint/2010/main" val="2443405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Long-Range Disability Model</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The </a:t>
            </a:r>
            <a:r>
              <a:rPr lang="en-US" sz="2400" dirty="0"/>
              <a:t>long-range disability model projects the number of disabled-worker beneficiaries in current-payment status at the end of each year by age at entitlement, sex, and duration from entitlement</a:t>
            </a:r>
            <a:r>
              <a:rPr lang="en-US" sz="2400" dirty="0" smtClean="0"/>
              <a:t>.</a:t>
            </a:r>
          </a:p>
          <a:p>
            <a:pPr marL="0" indent="0">
              <a:buNone/>
            </a:pPr>
            <a:endParaRPr lang="en-US" sz="2400" dirty="0"/>
          </a:p>
          <a:p>
            <a:pPr>
              <a:buFont typeface="Arial" panose="020B0604020202020204" pitchFamily="34" charset="0"/>
              <a:buChar char="•"/>
            </a:pPr>
            <a:r>
              <a:rPr lang="en-US" sz="2400" dirty="0"/>
              <a:t> We calculate the number of disabled-worker beneficiaries at the end of year by adding the number of newly entitled during the year and subtracting the number who leave the disability rolls during the year to the number of disabled-worker beneficiaries at the </a:t>
            </a:r>
            <a:r>
              <a:rPr lang="en-US" sz="2400" dirty="0" smtClean="0"/>
              <a:t>beginning </a:t>
            </a:r>
            <a:r>
              <a:rPr lang="en-US" sz="2400" dirty="0"/>
              <a:t>of the year.</a:t>
            </a:r>
          </a:p>
          <a:p>
            <a:pPr marL="0" indent="0">
              <a:buNone/>
            </a:pPr>
            <a:r>
              <a:rPr lang="en-US" sz="2400" dirty="0"/>
              <a:t>          </a:t>
            </a:r>
            <a:r>
              <a:rPr lang="en-US" sz="2000" dirty="0"/>
              <a:t>Currently </a:t>
            </a:r>
            <a:r>
              <a:rPr lang="en-US" sz="2000" dirty="0" err="1"/>
              <a:t>Entitled</a:t>
            </a:r>
            <a:r>
              <a:rPr lang="en-US" sz="2000" baseline="-25000" dirty="0" err="1"/>
              <a:t>EOY</a:t>
            </a:r>
            <a:r>
              <a:rPr lang="en-US" sz="2000" dirty="0"/>
              <a:t> = Currently </a:t>
            </a:r>
            <a:r>
              <a:rPr lang="en-US" sz="2000" dirty="0" err="1"/>
              <a:t>Entitled</a:t>
            </a:r>
            <a:r>
              <a:rPr lang="en-US" sz="2000" baseline="-25000" dirty="0" err="1"/>
              <a:t>BOY</a:t>
            </a:r>
            <a:r>
              <a:rPr lang="en-US" sz="2000" dirty="0"/>
              <a:t> + New Entitlements(year) – Exits(year)</a:t>
            </a:r>
          </a:p>
          <a:p>
            <a:endParaRPr lang="en-US" dirty="0"/>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0057242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Long-Range Disability Model</a:t>
            </a:r>
            <a:endParaRPr lang="en-US" dirty="0"/>
          </a:p>
        </p:txBody>
      </p:sp>
      <p:sp>
        <p:nvSpPr>
          <p:cNvPr id="3" name="Content Placeholder 2"/>
          <p:cNvSpPr>
            <a:spLocks noGrp="1"/>
          </p:cNvSpPr>
          <p:nvPr>
            <p:ph idx="1"/>
          </p:nvPr>
        </p:nvSpPr>
        <p:spPr/>
        <p:txBody>
          <a:bodyPr>
            <a:normAutofit/>
          </a:bodyPr>
          <a:lstStyle/>
          <a:p>
            <a:r>
              <a:rPr lang="en-US" sz="2400" dirty="0" smtClean="0"/>
              <a:t>New Entitlements(year) = </a:t>
            </a:r>
            <a:r>
              <a:rPr lang="en-US" sz="2400" dirty="0" err="1" smtClean="0"/>
              <a:t>Exposure</a:t>
            </a:r>
            <a:r>
              <a:rPr lang="en-US" sz="2400" baseline="-25000" dirty="0" err="1" smtClean="0"/>
              <a:t>BOY</a:t>
            </a:r>
            <a:r>
              <a:rPr lang="en-US" sz="2400" dirty="0" smtClean="0"/>
              <a:t> * Incidence Rate(year)</a:t>
            </a:r>
          </a:p>
          <a:p>
            <a:endParaRPr lang="en-US" dirty="0" smtClean="0"/>
          </a:p>
          <a:p>
            <a:r>
              <a:rPr lang="en-US" sz="2400" dirty="0"/>
              <a:t>Disabled-worker beneficiaries who leave the disability rolls do so by  </a:t>
            </a:r>
          </a:p>
          <a:p>
            <a:pPr lvl="1"/>
            <a:r>
              <a:rPr lang="en-US" sz="2000" dirty="0">
                <a:solidFill>
                  <a:schemeClr val="tx1"/>
                </a:solidFill>
              </a:rPr>
              <a:t>recovering from disabilities,</a:t>
            </a:r>
          </a:p>
          <a:p>
            <a:pPr lvl="1"/>
            <a:r>
              <a:rPr lang="en-US" sz="2000" dirty="0">
                <a:solidFill>
                  <a:schemeClr val="tx1"/>
                </a:solidFill>
              </a:rPr>
              <a:t>dying, and </a:t>
            </a:r>
          </a:p>
          <a:p>
            <a:pPr lvl="1"/>
            <a:r>
              <a:rPr lang="en-US" sz="2000" dirty="0">
                <a:solidFill>
                  <a:schemeClr val="tx1"/>
                </a:solidFill>
              </a:rPr>
              <a:t>converting to retired worker status</a:t>
            </a:r>
            <a:r>
              <a:rPr lang="en-US" sz="2000" dirty="0" smtClean="0">
                <a:solidFill>
                  <a:schemeClr val="tx1"/>
                </a:solidFill>
              </a:rPr>
              <a:t>.</a:t>
            </a:r>
            <a:endParaRPr lang="en-US" sz="2400" dirty="0" smtClean="0">
              <a:solidFill>
                <a:schemeClr val="tx1"/>
              </a:solidFill>
            </a:endParaRPr>
          </a:p>
          <a:p>
            <a:endParaRPr lang="en-US" sz="2400" dirty="0" smtClean="0"/>
          </a:p>
          <a:p>
            <a:r>
              <a:rPr lang="en-US" sz="2400" dirty="0" smtClean="0"/>
              <a:t>Exits(year) = Recoveries(year) + Deaths(year) + Conversions(year)</a:t>
            </a:r>
          </a:p>
          <a:p>
            <a:pPr lvl="1"/>
            <a:r>
              <a:rPr lang="en-US" sz="2000" dirty="0" smtClean="0">
                <a:solidFill>
                  <a:schemeClr val="tx1"/>
                </a:solidFill>
              </a:rPr>
              <a:t>Recoveries(year) = Currently </a:t>
            </a:r>
            <a:r>
              <a:rPr lang="en-US" sz="2000" dirty="0" err="1" smtClean="0">
                <a:solidFill>
                  <a:schemeClr val="tx1"/>
                </a:solidFill>
              </a:rPr>
              <a:t>Entitled</a:t>
            </a:r>
            <a:r>
              <a:rPr lang="en-US" sz="2000" baseline="-25000" dirty="0" err="1" smtClean="0">
                <a:solidFill>
                  <a:schemeClr val="tx1"/>
                </a:solidFill>
              </a:rPr>
              <a:t>BOY</a:t>
            </a:r>
            <a:r>
              <a:rPr lang="en-US" sz="2000" dirty="0" smtClean="0">
                <a:solidFill>
                  <a:schemeClr val="tx1"/>
                </a:solidFill>
              </a:rPr>
              <a:t> * Recovery Rate(year)</a:t>
            </a:r>
          </a:p>
          <a:p>
            <a:pPr lvl="1"/>
            <a:r>
              <a:rPr lang="en-US" sz="2000" dirty="0" smtClean="0">
                <a:solidFill>
                  <a:schemeClr val="tx1"/>
                </a:solidFill>
              </a:rPr>
              <a:t>Deaths(year) = Currently </a:t>
            </a:r>
            <a:r>
              <a:rPr lang="en-US" sz="2000" dirty="0" err="1" smtClean="0">
                <a:solidFill>
                  <a:schemeClr val="tx1"/>
                </a:solidFill>
              </a:rPr>
              <a:t>Entitled</a:t>
            </a:r>
            <a:r>
              <a:rPr lang="en-US" sz="2000" baseline="-25000" dirty="0" err="1" smtClean="0">
                <a:solidFill>
                  <a:schemeClr val="tx1"/>
                </a:solidFill>
              </a:rPr>
              <a:t>BOY</a:t>
            </a:r>
            <a:r>
              <a:rPr lang="en-US" sz="2000" dirty="0" smtClean="0">
                <a:solidFill>
                  <a:schemeClr val="tx1"/>
                </a:solidFill>
              </a:rPr>
              <a:t> * Death Rate(year)</a:t>
            </a:r>
            <a:endParaRPr lang="en-US" sz="2000" dirty="0">
              <a:solidFill>
                <a:schemeClr val="tx1"/>
              </a:solidFill>
            </a:endParaRPr>
          </a:p>
          <a:p>
            <a:pPr lvl="1"/>
            <a:endParaRPr lang="en-US" dirty="0" smtClean="0"/>
          </a:p>
          <a:p>
            <a:endParaRPr lang="en-US" dirty="0" smtClean="0"/>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3111665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rates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 In the 2019 TR, the ultimate age-sex-adjusted disability incidence rate was 5.2 per 1,000 exposed.</a:t>
            </a:r>
          </a:p>
          <a:p>
            <a:pPr marL="0" indent="0">
              <a:buNone/>
            </a:pPr>
            <a:endParaRPr lang="en-US" sz="2400" dirty="0" smtClean="0"/>
          </a:p>
          <a:p>
            <a:pPr>
              <a:buFont typeface="Arial" panose="020B0604020202020204" pitchFamily="34" charset="0"/>
              <a:buChar char="•"/>
            </a:pPr>
            <a:r>
              <a:rPr lang="en-US" sz="2400" dirty="0" smtClean="0"/>
              <a:t> The </a:t>
            </a:r>
            <a:r>
              <a:rPr lang="en-US" sz="2400" dirty="0"/>
              <a:t>5.2 incidence rate equals the historical average experienced from 1995 through 2018 and is slightly higher than the most recent ten-year historical average (5.1 awards per thousand) experienced from 2009 through 2018</a:t>
            </a:r>
            <a:r>
              <a:rPr lang="en-US" sz="2400" dirty="0" smtClean="0"/>
              <a:t>.</a:t>
            </a:r>
          </a:p>
        </p:txBody>
      </p:sp>
      <p:sp>
        <p:nvSpPr>
          <p:cNvPr id="5" name="Slide Number Placeholder 4"/>
          <p:cNvSpPr>
            <a:spLocks noGrp="1"/>
          </p:cNvSpPr>
          <p:nvPr>
            <p:ph type="sldNum" sz="quarter" idx="4294967295"/>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21438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96AD461-0C6D-4AC0-97A9-93597228EECA}" type="slidenum">
              <a:rPr lang="en-US"/>
              <a:pPr>
                <a:defRPr/>
              </a:pPr>
              <a:t>43</a:t>
            </a:fld>
            <a:endParaRPr lang="en-US"/>
          </a:p>
        </p:txBody>
      </p:sp>
      <p:sp>
        <p:nvSpPr>
          <p:cNvPr id="19458" name="Rectangle 2"/>
          <p:cNvSpPr>
            <a:spLocks noGrp="1"/>
          </p:cNvSpPr>
          <p:nvPr>
            <p:ph type="title" idx="4294967295"/>
          </p:nvPr>
        </p:nvSpPr>
        <p:spPr>
          <a:xfrm>
            <a:off x="0" y="138113"/>
            <a:ext cx="12192000" cy="555625"/>
          </a:xfrm>
        </p:spPr>
        <p:txBody>
          <a:bodyPr>
            <a:normAutofit fontScale="90000"/>
          </a:bodyPr>
          <a:lstStyle/>
          <a:p>
            <a:pPr algn="ctr"/>
            <a:r>
              <a:rPr lang="en-US" sz="3200" dirty="0"/>
              <a:t>Effect of the </a:t>
            </a:r>
            <a:r>
              <a:rPr lang="en-US" sz="3200" dirty="0" smtClean="0"/>
              <a:t>Economy </a:t>
            </a:r>
            <a:r>
              <a:rPr lang="en-US" sz="3200" dirty="0"/>
              <a:t>on DI </a:t>
            </a:r>
            <a:r>
              <a:rPr lang="en-US" sz="3200" dirty="0" smtClean="0"/>
              <a:t>Incidence Rate—2019 </a:t>
            </a:r>
            <a:r>
              <a:rPr lang="en-US" sz="3200" dirty="0"/>
              <a:t>TR</a:t>
            </a:r>
          </a:p>
        </p:txBody>
      </p:sp>
      <p:sp>
        <p:nvSpPr>
          <p:cNvPr id="7" name="Content Placeholder 6"/>
          <p:cNvSpPr>
            <a:spLocks noGrp="1"/>
          </p:cNvSpPr>
          <p:nvPr>
            <p:ph idx="4294967295"/>
          </p:nvPr>
        </p:nvSpPr>
        <p:spPr>
          <a:xfrm>
            <a:off x="2133600" y="1846263"/>
            <a:ext cx="10058400" cy="4022725"/>
          </a:xfrm>
        </p:spPr>
        <p:txBody>
          <a:bodyPr/>
          <a:lstStyle/>
          <a:p>
            <a:r>
              <a:rPr lang="en-US" dirty="0" smtClean="0"/>
              <a:t> </a:t>
            </a:r>
            <a:endParaRPr lang="en-US" dirty="0"/>
          </a:p>
        </p:txBody>
      </p:sp>
      <p:pic>
        <p:nvPicPr>
          <p:cNvPr id="2" name="Picture 1"/>
          <p:cNvPicPr>
            <a:picLocks noChangeAspect="1"/>
          </p:cNvPicPr>
          <p:nvPr/>
        </p:nvPicPr>
        <p:blipFill>
          <a:blip r:embed="rId3"/>
          <a:stretch>
            <a:fillRect/>
          </a:stretch>
        </p:blipFill>
        <p:spPr>
          <a:xfrm>
            <a:off x="1270244" y="707428"/>
            <a:ext cx="9712472" cy="5934919"/>
          </a:xfrm>
          <a:prstGeom prst="rect">
            <a:avLst/>
          </a:prstGeom>
        </p:spPr>
      </p:pic>
    </p:spTree>
    <p:extLst>
      <p:ext uri="{BB962C8B-B14F-4D97-AF65-F5344CB8AC3E}">
        <p14:creationId xmlns:p14="http://schemas.microsoft.com/office/powerpoint/2010/main" val="2640461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96AD461-0C6D-4AC0-97A9-93597228EECA}" type="slidenum">
              <a:rPr lang="en-US"/>
              <a:pPr>
                <a:defRPr/>
              </a:pPr>
              <a:t>44</a:t>
            </a:fld>
            <a:endParaRPr lang="en-US"/>
          </a:p>
        </p:txBody>
      </p:sp>
      <p:sp>
        <p:nvSpPr>
          <p:cNvPr id="19458" name="Rectangle 2"/>
          <p:cNvSpPr>
            <a:spLocks noGrp="1"/>
          </p:cNvSpPr>
          <p:nvPr>
            <p:ph type="title" idx="4294967295"/>
          </p:nvPr>
        </p:nvSpPr>
        <p:spPr>
          <a:xfrm>
            <a:off x="0" y="138113"/>
            <a:ext cx="12192000" cy="1019355"/>
          </a:xfrm>
        </p:spPr>
        <p:txBody>
          <a:bodyPr>
            <a:normAutofit fontScale="90000"/>
          </a:bodyPr>
          <a:lstStyle/>
          <a:p>
            <a:pPr algn="ctr"/>
            <a:r>
              <a:rPr lang="en-US" sz="3200" dirty="0" smtClean="0"/>
              <a:t>New Disabled-Worker Awards per 1,000 Exposed</a:t>
            </a:r>
            <a:br>
              <a:rPr lang="en-US" sz="3200" dirty="0" smtClean="0"/>
            </a:br>
            <a:r>
              <a:rPr lang="en-US" sz="3200" dirty="0" smtClean="0"/>
              <a:t>Age-Adjusted (2000), 2019 TR</a:t>
            </a:r>
            <a:endParaRPr lang="en-US" sz="3200" dirty="0"/>
          </a:p>
        </p:txBody>
      </p:sp>
      <p:sp>
        <p:nvSpPr>
          <p:cNvPr id="7" name="Content Placeholder 6"/>
          <p:cNvSpPr>
            <a:spLocks noGrp="1"/>
          </p:cNvSpPr>
          <p:nvPr>
            <p:ph idx="4294967295"/>
          </p:nvPr>
        </p:nvSpPr>
        <p:spPr>
          <a:xfrm>
            <a:off x="2133600" y="1846263"/>
            <a:ext cx="10058400" cy="4022725"/>
          </a:xfrm>
        </p:spPr>
        <p:txBody>
          <a:bodyPr/>
          <a:lstStyle/>
          <a:p>
            <a:r>
              <a:rPr lang="en-US" dirty="0" smtClean="0"/>
              <a:t> </a:t>
            </a:r>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292506" y="1284535"/>
            <a:ext cx="9606988" cy="4879852"/>
          </a:xfrm>
          <a:prstGeom prst="rect">
            <a:avLst/>
          </a:prstGeom>
          <a:noFill/>
        </p:spPr>
      </p:pic>
    </p:spTree>
    <p:extLst>
      <p:ext uri="{BB962C8B-B14F-4D97-AF65-F5344CB8AC3E}">
        <p14:creationId xmlns:p14="http://schemas.microsoft.com/office/powerpoint/2010/main" val="42186893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 Death </a:t>
            </a:r>
            <a:r>
              <a:rPr lang="en-US" sz="2400" dirty="0"/>
              <a:t>rates are much higher for the disabled population than the general </a:t>
            </a:r>
            <a:r>
              <a:rPr lang="en-US" sz="2400" dirty="0" smtClean="0"/>
              <a:t>population.</a:t>
            </a:r>
          </a:p>
          <a:p>
            <a:pPr marL="0" indent="0">
              <a:buNone/>
            </a:pPr>
            <a:endParaRPr lang="en-US" sz="2400" dirty="0" smtClean="0"/>
          </a:p>
          <a:p>
            <a:pPr>
              <a:buFont typeface="Arial" panose="020B0604020202020204" pitchFamily="34" charset="0"/>
              <a:buChar char="•"/>
            </a:pPr>
            <a:r>
              <a:rPr lang="en-US" sz="2400" dirty="0" smtClean="0"/>
              <a:t> In the model, the base </a:t>
            </a:r>
            <a:r>
              <a:rPr lang="en-US" sz="2400" dirty="0"/>
              <a:t>probabilities of </a:t>
            </a:r>
            <a:r>
              <a:rPr lang="en-US" sz="2400" dirty="0" smtClean="0"/>
              <a:t>death by </a:t>
            </a:r>
            <a:r>
              <a:rPr lang="en-US" sz="2400" dirty="0"/>
              <a:t>duration, age, and sex are applied to the disabled-worker population</a:t>
            </a:r>
            <a:r>
              <a:rPr lang="en-US" sz="2400" dirty="0" smtClean="0"/>
              <a:t>.</a:t>
            </a:r>
          </a:p>
          <a:p>
            <a:pPr marL="0" indent="0">
              <a:buNone/>
            </a:pPr>
            <a:endParaRPr lang="en-US" sz="2400" dirty="0" smtClean="0"/>
          </a:p>
          <a:p>
            <a:pPr>
              <a:buFont typeface="Arial" panose="020B0604020202020204" pitchFamily="34" charset="0"/>
              <a:buChar char="•"/>
            </a:pPr>
            <a:r>
              <a:rPr lang="en-US" sz="2400" dirty="0" smtClean="0"/>
              <a:t> Death Projection</a:t>
            </a:r>
          </a:p>
          <a:p>
            <a:pPr lvl="1">
              <a:buFont typeface="Courier New" panose="02070309020205020404" pitchFamily="49" charset="0"/>
              <a:buChar char="o"/>
            </a:pPr>
            <a:r>
              <a:rPr lang="en-US" sz="2200" dirty="0" smtClean="0">
                <a:solidFill>
                  <a:schemeClr val="tx1"/>
                </a:solidFill>
              </a:rPr>
              <a:t>First Year – 10 year Regression</a:t>
            </a:r>
          </a:p>
          <a:p>
            <a:pPr lvl="1">
              <a:buFont typeface="Courier New" panose="02070309020205020404" pitchFamily="49" charset="0"/>
              <a:buChar char="o"/>
            </a:pPr>
            <a:r>
              <a:rPr lang="en-US" sz="2200" dirty="0" smtClean="0">
                <a:solidFill>
                  <a:schemeClr val="tx1"/>
                </a:solidFill>
              </a:rPr>
              <a:t>Mortality Improvement – General Population</a:t>
            </a:r>
            <a:endParaRPr lang="en-US" sz="2200" dirty="0">
              <a:solidFill>
                <a:schemeClr val="tx1"/>
              </a:solidFill>
            </a:endParaRPr>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3109814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96AD461-0C6D-4AC0-97A9-93597228EECA}" type="slidenum">
              <a:rPr lang="en-US"/>
              <a:pPr>
                <a:defRPr/>
              </a:pPr>
              <a:t>46</a:t>
            </a:fld>
            <a:endParaRPr lang="en-US"/>
          </a:p>
        </p:txBody>
      </p:sp>
      <p:sp>
        <p:nvSpPr>
          <p:cNvPr id="19458" name="Rectangle 2"/>
          <p:cNvSpPr>
            <a:spLocks noGrp="1"/>
          </p:cNvSpPr>
          <p:nvPr>
            <p:ph type="title" idx="4294967295"/>
          </p:nvPr>
        </p:nvSpPr>
        <p:spPr>
          <a:xfrm>
            <a:off x="0" y="138113"/>
            <a:ext cx="12192000" cy="1019355"/>
          </a:xfrm>
        </p:spPr>
        <p:txBody>
          <a:bodyPr>
            <a:normAutofit fontScale="90000"/>
          </a:bodyPr>
          <a:lstStyle/>
          <a:p>
            <a:pPr algn="ctr"/>
            <a:r>
              <a:rPr lang="en-US" sz="3200" dirty="0" smtClean="0"/>
              <a:t>Age-Sex-Adjusted Comparison of SSA General Population to </a:t>
            </a:r>
            <a:br>
              <a:rPr lang="en-US" sz="3200" dirty="0" smtClean="0"/>
            </a:br>
            <a:r>
              <a:rPr lang="en-US" sz="3200" dirty="0" smtClean="0"/>
              <a:t>Disabled-Worker Death Rates</a:t>
            </a:r>
            <a:endParaRPr lang="en-US" sz="3200" dirty="0"/>
          </a:p>
        </p:txBody>
      </p:sp>
      <p:sp>
        <p:nvSpPr>
          <p:cNvPr id="7" name="Content Placeholder 6"/>
          <p:cNvSpPr>
            <a:spLocks noGrp="1"/>
          </p:cNvSpPr>
          <p:nvPr>
            <p:ph idx="4294967295"/>
          </p:nvPr>
        </p:nvSpPr>
        <p:spPr>
          <a:xfrm>
            <a:off x="2133600" y="1846263"/>
            <a:ext cx="10058400" cy="4022725"/>
          </a:xfrm>
        </p:spPr>
        <p:txBody>
          <a:bodyPr/>
          <a:lstStyle/>
          <a:p>
            <a:r>
              <a:rPr lang="en-US" dirty="0" smtClean="0"/>
              <a:t> </a:t>
            </a:r>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655180" y="1319513"/>
            <a:ext cx="9005104" cy="4907665"/>
          </a:xfrm>
          <a:prstGeom prst="rect">
            <a:avLst/>
          </a:prstGeom>
          <a:noFill/>
        </p:spPr>
      </p:pic>
    </p:spTree>
    <p:extLst>
      <p:ext uri="{BB962C8B-B14F-4D97-AF65-F5344CB8AC3E}">
        <p14:creationId xmlns:p14="http://schemas.microsoft.com/office/powerpoint/2010/main" val="25184647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Rates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 Disabled-worker </a:t>
            </a:r>
            <a:r>
              <a:rPr lang="en-US" sz="2400" dirty="0"/>
              <a:t>beneficiaries who </a:t>
            </a:r>
            <a:r>
              <a:rPr lang="en-US" sz="2400" dirty="0" smtClean="0"/>
              <a:t>recover from their medically-determinable disabling condition or return </a:t>
            </a:r>
            <a:r>
              <a:rPr lang="en-US" sz="2400" dirty="0"/>
              <a:t>to substantial work for an extended period are deemed to have recovered, and their benefits are then terminated. </a:t>
            </a:r>
            <a:endParaRPr lang="en-US" sz="2400" dirty="0" smtClean="0"/>
          </a:p>
          <a:p>
            <a:pPr marL="0" indent="0">
              <a:buNone/>
            </a:pPr>
            <a:endParaRPr lang="en-US" sz="2400" dirty="0" smtClean="0"/>
          </a:p>
          <a:p>
            <a:pPr>
              <a:buFont typeface="Arial" panose="020B0604020202020204" pitchFamily="34" charset="0"/>
              <a:buChar char="•"/>
            </a:pPr>
            <a:r>
              <a:rPr lang="en-US" sz="2400" dirty="0" smtClean="0"/>
              <a:t> The </a:t>
            </a:r>
            <a:r>
              <a:rPr lang="en-US" sz="2400" dirty="0"/>
              <a:t>ultimate disability recovery rate </a:t>
            </a:r>
            <a:r>
              <a:rPr lang="en-US" sz="2400" dirty="0" smtClean="0"/>
              <a:t>is </a:t>
            </a:r>
            <a:r>
              <a:rPr lang="en-US" sz="2400" dirty="0"/>
              <a:t>equal to the average recovery rate by age group and sex for the years 1985-2005, excluding </a:t>
            </a:r>
            <a:r>
              <a:rPr lang="en-US" sz="2400" dirty="0" smtClean="0"/>
              <a:t>1997.</a:t>
            </a:r>
          </a:p>
          <a:p>
            <a:pPr marL="0" indent="0">
              <a:buNone/>
            </a:pPr>
            <a:endParaRPr lang="en-US" sz="2400" dirty="0" smtClean="0"/>
          </a:p>
          <a:p>
            <a:pPr>
              <a:buFont typeface="Arial" panose="020B0604020202020204" pitchFamily="34" charset="0"/>
              <a:buChar char="•"/>
            </a:pPr>
            <a:r>
              <a:rPr lang="en-US" sz="2400" dirty="0" smtClean="0"/>
              <a:t> The </a:t>
            </a:r>
            <a:r>
              <a:rPr lang="en-US" sz="2400" dirty="0"/>
              <a:t>projected age-sex-adjusted recovery rate (medical improvement and return to work) </a:t>
            </a:r>
            <a:r>
              <a:rPr lang="en-US" sz="2400" dirty="0" smtClean="0"/>
              <a:t>in the 2019 TR is </a:t>
            </a:r>
            <a:r>
              <a:rPr lang="en-US" sz="2400" dirty="0"/>
              <a:t>10.3 per </a:t>
            </a:r>
            <a:r>
              <a:rPr lang="en-US" sz="2400" dirty="0" smtClean="0"/>
              <a:t>thousand.</a:t>
            </a:r>
            <a:endParaRPr lang="en-US" sz="2400" dirty="0"/>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14940789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96AD461-0C6D-4AC0-97A9-93597228EECA}" type="slidenum">
              <a:rPr lang="en-US"/>
              <a:pPr>
                <a:defRPr/>
              </a:pPr>
              <a:t>48</a:t>
            </a:fld>
            <a:endParaRPr lang="en-US"/>
          </a:p>
        </p:txBody>
      </p:sp>
      <p:sp>
        <p:nvSpPr>
          <p:cNvPr id="19458" name="Rectangle 2"/>
          <p:cNvSpPr>
            <a:spLocks noGrp="1"/>
          </p:cNvSpPr>
          <p:nvPr>
            <p:ph type="title" idx="4294967295"/>
          </p:nvPr>
        </p:nvSpPr>
        <p:spPr>
          <a:xfrm>
            <a:off x="0" y="138113"/>
            <a:ext cx="12192000" cy="1019355"/>
          </a:xfrm>
        </p:spPr>
        <p:txBody>
          <a:bodyPr>
            <a:normAutofit fontScale="90000"/>
          </a:bodyPr>
          <a:lstStyle/>
          <a:p>
            <a:pPr algn="ctr"/>
            <a:r>
              <a:rPr lang="en-US" sz="3200" dirty="0" smtClean="0"/>
              <a:t>Disabled-Worker Recoveries per 1,000 Beneficiaries</a:t>
            </a:r>
            <a:br>
              <a:rPr lang="en-US" sz="3200" dirty="0" smtClean="0"/>
            </a:br>
            <a:r>
              <a:rPr lang="en-US" sz="3200" dirty="0" smtClean="0"/>
              <a:t>Age-Sex-Adjusted (2000), 2019 TR</a:t>
            </a:r>
            <a:endParaRPr lang="en-US" sz="3200" dirty="0"/>
          </a:p>
        </p:txBody>
      </p:sp>
      <p:sp>
        <p:nvSpPr>
          <p:cNvPr id="7" name="Content Placeholder 6"/>
          <p:cNvSpPr>
            <a:spLocks noGrp="1"/>
          </p:cNvSpPr>
          <p:nvPr>
            <p:ph idx="4294967295"/>
          </p:nvPr>
        </p:nvSpPr>
        <p:spPr>
          <a:xfrm>
            <a:off x="2133600" y="1846263"/>
            <a:ext cx="10058400" cy="4022725"/>
          </a:xfrm>
        </p:spPr>
        <p:txBody>
          <a:bodyPr/>
          <a:lstStyle/>
          <a:p>
            <a:r>
              <a:rPr lang="en-US" dirty="0" smtClean="0"/>
              <a:t> </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1137941" y="1390951"/>
            <a:ext cx="9916118" cy="4933348"/>
          </a:xfrm>
          <a:prstGeom prst="rect">
            <a:avLst/>
          </a:prstGeom>
          <a:noFill/>
        </p:spPr>
      </p:pic>
    </p:spTree>
    <p:extLst>
      <p:ext uri="{BB962C8B-B14F-4D97-AF65-F5344CB8AC3E}">
        <p14:creationId xmlns:p14="http://schemas.microsoft.com/office/powerpoint/2010/main" val="13983067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sp>
        <p:nvSpPr>
          <p:cNvPr id="7" name="Title 6"/>
          <p:cNvSpPr>
            <a:spLocks noGrp="1"/>
          </p:cNvSpPr>
          <p:nvPr>
            <p:ph type="title" idx="4294967295"/>
          </p:nvPr>
        </p:nvSpPr>
        <p:spPr>
          <a:xfrm>
            <a:off x="0" y="287339"/>
            <a:ext cx="12192000" cy="852530"/>
          </a:xfrm>
        </p:spPr>
        <p:txBody>
          <a:bodyPr>
            <a:normAutofit/>
          </a:bodyPr>
          <a:lstStyle/>
          <a:p>
            <a:pPr algn="ctr"/>
            <a:r>
              <a:rPr lang="en-US" sz="3600" dirty="0" smtClean="0"/>
              <a:t>Disabled Worker Prevalence Rates</a:t>
            </a:r>
            <a:r>
              <a:rPr lang="en-US" sz="3600" dirty="0"/>
              <a:t> </a:t>
            </a:r>
            <a:r>
              <a:rPr lang="en-US" sz="3600" dirty="0" smtClean="0"/>
              <a:t>(all through age 64)</a:t>
            </a:r>
            <a:endParaRPr lang="en-US" sz="3600" dirty="0"/>
          </a:p>
        </p:txBody>
      </p:sp>
      <p:pic>
        <p:nvPicPr>
          <p:cNvPr id="6" name="Picture 5"/>
          <p:cNvPicPr>
            <a:picLocks noChangeAspect="1"/>
          </p:cNvPicPr>
          <p:nvPr/>
        </p:nvPicPr>
        <p:blipFill>
          <a:blip r:embed="rId3"/>
          <a:stretch>
            <a:fillRect/>
          </a:stretch>
        </p:blipFill>
        <p:spPr>
          <a:xfrm>
            <a:off x="2011641" y="1139869"/>
            <a:ext cx="8168718" cy="4926676"/>
          </a:xfrm>
          <a:prstGeom prst="rect">
            <a:avLst/>
          </a:prstGeom>
        </p:spPr>
      </p:pic>
    </p:spTree>
    <p:extLst>
      <p:ext uri="{BB962C8B-B14F-4D97-AF65-F5344CB8AC3E}">
        <p14:creationId xmlns:p14="http://schemas.microsoft.com/office/powerpoint/2010/main" val="185198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Supplemental Security Income Recipient Composition</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pPr marL="0" indent="0">
              <a:buNone/>
            </a:pPr>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5</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pic>
        <p:nvPicPr>
          <p:cNvPr id="8" name="Picture 7"/>
          <p:cNvPicPr>
            <a:picLocks noChangeAspect="1"/>
          </p:cNvPicPr>
          <p:nvPr/>
        </p:nvPicPr>
        <p:blipFill>
          <a:blip r:embed="rId3"/>
          <a:stretch>
            <a:fillRect/>
          </a:stretch>
        </p:blipFill>
        <p:spPr>
          <a:xfrm>
            <a:off x="2438400" y="1799400"/>
            <a:ext cx="7315200" cy="3991800"/>
          </a:xfrm>
          <a:prstGeom prst="rect">
            <a:avLst/>
          </a:prstGeom>
        </p:spPr>
      </p:pic>
      <p:sp>
        <p:nvSpPr>
          <p:cNvPr id="7" name="TextBox 6"/>
          <p:cNvSpPr txBox="1"/>
          <p:nvPr/>
        </p:nvSpPr>
        <p:spPr>
          <a:xfrm>
            <a:off x="2438400" y="1416762"/>
            <a:ext cx="7315200" cy="382638"/>
          </a:xfrm>
          <a:prstGeom prst="rect">
            <a:avLst/>
          </a:prstGeom>
          <a:solidFill>
            <a:schemeClr val="bg1"/>
          </a:solidFill>
        </p:spPr>
        <p:txBody>
          <a:bodyPr wrap="square" rtlCol="0">
            <a:spAutoFit/>
          </a:bodyPr>
          <a:lstStyle/>
          <a:p>
            <a:pPr algn="ctr"/>
            <a:r>
              <a:rPr lang="en-US" dirty="0" smtClean="0"/>
              <a:t>Figure 2: Distribution of SSI Recipients</a:t>
            </a:r>
            <a:endParaRPr lang="en-US" dirty="0"/>
          </a:p>
        </p:txBody>
      </p:sp>
    </p:spTree>
    <p:extLst>
      <p:ext uri="{BB962C8B-B14F-4D97-AF65-F5344CB8AC3E}">
        <p14:creationId xmlns:p14="http://schemas.microsoft.com/office/powerpoint/2010/main" val="29595552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Dependent Beneficiary of </a:t>
            </a:r>
            <a:r>
              <a:rPr lang="en-US" sz="4400" dirty="0" smtClean="0"/>
              <a:t>Disabled </a:t>
            </a:r>
            <a:r>
              <a:rPr lang="en-US" sz="4400" dirty="0"/>
              <a:t>W</a:t>
            </a:r>
            <a:r>
              <a:rPr lang="en-US" sz="4400" dirty="0" smtClean="0"/>
              <a:t>orkers</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The disability model also projects the number of future dependent beneficiaries of disabled workers by category, age, and sex. </a:t>
            </a:r>
          </a:p>
          <a:p>
            <a:pPr lvl="1">
              <a:buFont typeface="Courier New" panose="02070309020205020404" pitchFamily="49" charset="0"/>
              <a:buChar char="o"/>
            </a:pPr>
            <a:r>
              <a:rPr lang="en-US" sz="2000" dirty="0">
                <a:solidFill>
                  <a:schemeClr val="tx1"/>
                </a:solidFill>
              </a:rPr>
              <a:t>Six categories: minor child, student child, disabled adult child, young spouse, married aged spouse and divorced aged spouse.  </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We </a:t>
            </a:r>
            <a:r>
              <a:rPr lang="en-US" sz="2400" dirty="0"/>
              <a:t>generate the numbers of dependent beneficiaries of disabled workers </a:t>
            </a:r>
            <a:r>
              <a:rPr lang="en-US" sz="2400" dirty="0" smtClean="0"/>
              <a:t>by </a:t>
            </a:r>
            <a:r>
              <a:rPr lang="en-US" sz="2400" dirty="0"/>
              <a:t>multiplying the relevant subset of the SSA area population (Exposures) by a series of probabilities that relate to the regulations and requirements for obtaining benefits (Linkages)</a:t>
            </a:r>
          </a:p>
          <a:p>
            <a:pPr lvl="1">
              <a:buFont typeface="Courier New" panose="02070309020205020404" pitchFamily="49" charset="0"/>
              <a:buChar char="o"/>
            </a:pPr>
            <a:r>
              <a:rPr lang="en-US" sz="2000" dirty="0">
                <a:solidFill>
                  <a:schemeClr val="tx1"/>
                </a:solidFill>
              </a:rPr>
              <a:t>Dependent Beneficiaries of DIB</a:t>
            </a:r>
            <a:r>
              <a:rPr lang="en-US" sz="2000" baseline="-25000" dirty="0">
                <a:solidFill>
                  <a:schemeClr val="tx1"/>
                </a:solidFill>
              </a:rPr>
              <a:t>EOY</a:t>
            </a:r>
            <a:r>
              <a:rPr lang="en-US" sz="2000" dirty="0">
                <a:solidFill>
                  <a:schemeClr val="tx1"/>
                </a:solidFill>
              </a:rPr>
              <a:t> = </a:t>
            </a:r>
            <a:r>
              <a:rPr lang="en-US" sz="2000" dirty="0" err="1">
                <a:solidFill>
                  <a:schemeClr val="tx1"/>
                </a:solidFill>
              </a:rPr>
              <a:t>Exposures</a:t>
            </a:r>
            <a:r>
              <a:rPr lang="en-US" sz="2000" baseline="-25000" dirty="0" err="1">
                <a:solidFill>
                  <a:schemeClr val="tx1"/>
                </a:solidFill>
              </a:rPr>
              <a:t>EOY</a:t>
            </a:r>
            <a:r>
              <a:rPr lang="en-US" sz="2000" dirty="0">
                <a:solidFill>
                  <a:schemeClr val="tx1"/>
                </a:solidFill>
              </a:rPr>
              <a:t> * </a:t>
            </a:r>
            <a:r>
              <a:rPr lang="en-US" sz="2000" dirty="0" err="1">
                <a:solidFill>
                  <a:schemeClr val="tx1"/>
                </a:solidFill>
              </a:rPr>
              <a:t>Linkages</a:t>
            </a:r>
            <a:r>
              <a:rPr lang="en-US" sz="2000" baseline="-25000" dirty="0" err="1">
                <a:solidFill>
                  <a:schemeClr val="tx1"/>
                </a:solidFill>
              </a:rPr>
              <a:t>EOY</a:t>
            </a:r>
            <a:endParaRPr lang="en-US" sz="2000" baseline="-25000" dirty="0">
              <a:solidFill>
                <a:schemeClr val="tx1"/>
              </a:solidFill>
            </a:endParaRPr>
          </a:p>
        </p:txBody>
      </p:sp>
      <p:sp>
        <p:nvSpPr>
          <p:cNvPr id="4" name="Slide Number Placeholder 3"/>
          <p:cNvSpPr>
            <a:spLocks noGrp="1"/>
          </p:cNvSpPr>
          <p:nvPr>
            <p:ph type="sldNum" sz="quarter" idx="4294967295"/>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2617445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Resource information</a:t>
            </a:r>
            <a:endParaRPr lang="en-US" dirty="0">
              <a:solidFill>
                <a:schemeClr val="accent3">
                  <a:lumMod val="75000"/>
                </a:schemeClr>
              </a:solidFill>
            </a:endParaRPr>
          </a:p>
        </p:txBody>
      </p:sp>
      <p:sp>
        <p:nvSpPr>
          <p:cNvPr id="3" name="Content Placeholder 2"/>
          <p:cNvSpPr>
            <a:spLocks noGrp="1"/>
          </p:cNvSpPr>
          <p:nvPr>
            <p:ph sz="quarter" idx="1"/>
          </p:nvPr>
        </p:nvSpPr>
        <p:spPr>
          <a:xfrm>
            <a:off x="402167" y="1371600"/>
            <a:ext cx="11180233" cy="5029200"/>
          </a:xfrm>
        </p:spPr>
        <p:txBody>
          <a:bodyPr/>
          <a:lstStyle/>
          <a:p>
            <a:endParaRPr lang="en-US" dirty="0" smtClean="0"/>
          </a:p>
          <a:p>
            <a:pPr marL="0" indent="0">
              <a:buNone/>
            </a:pPr>
            <a:r>
              <a:rPr lang="en-US" sz="2200" dirty="0" smtClean="0"/>
              <a:t>2019 Social Security </a:t>
            </a:r>
            <a:r>
              <a:rPr lang="en-US" sz="2200" dirty="0"/>
              <a:t>Trustees Report: </a:t>
            </a:r>
            <a:r>
              <a:rPr lang="en-US" sz="2200" dirty="0">
                <a:hlinkClick r:id="rId3"/>
              </a:rPr>
              <a:t>https://</a:t>
            </a:r>
            <a:r>
              <a:rPr lang="en-US" sz="2200" dirty="0" smtClean="0">
                <a:hlinkClick r:id="rId3"/>
              </a:rPr>
              <a:t>www.ssa.gov/OACT/TR/2019/index.html</a:t>
            </a:r>
            <a:endParaRPr lang="en-US" sz="2200" dirty="0" smtClean="0"/>
          </a:p>
          <a:p>
            <a:pPr marL="0" indent="0">
              <a:buNone/>
            </a:pPr>
            <a:endParaRPr lang="en-US" sz="2000" dirty="0"/>
          </a:p>
          <a:p>
            <a:pPr marL="0" indent="0">
              <a:buNone/>
            </a:pPr>
            <a:r>
              <a:rPr lang="en-US" sz="2200" dirty="0" smtClean="0"/>
              <a:t>2019 SSI </a:t>
            </a:r>
            <a:r>
              <a:rPr lang="en-US" sz="2200" dirty="0"/>
              <a:t>Annual Report: </a:t>
            </a:r>
            <a:r>
              <a:rPr lang="en-US" sz="2200" dirty="0">
                <a:hlinkClick r:id="rId4"/>
              </a:rPr>
              <a:t>https://</a:t>
            </a:r>
            <a:r>
              <a:rPr lang="en-US" sz="2200" dirty="0" smtClean="0">
                <a:hlinkClick r:id="rId4"/>
              </a:rPr>
              <a:t>www.ssa.gov/OACT/ssir/SSI19/index.html</a:t>
            </a:r>
            <a:endParaRPr lang="en-US" sz="2200" dirty="0" smtClean="0"/>
          </a:p>
          <a:p>
            <a:pPr marL="0" indent="0">
              <a:buNone/>
            </a:pPr>
            <a:endParaRPr lang="en-US" sz="2000" dirty="0" smtClean="0"/>
          </a:p>
          <a:p>
            <a:pPr marL="0" indent="0">
              <a:buNone/>
            </a:pPr>
            <a:r>
              <a:rPr lang="en-US" sz="2200" dirty="0" smtClean="0"/>
              <a:t>2019TR Long-Range Model Documentation: </a:t>
            </a:r>
            <a:endParaRPr lang="en-US" sz="2200" dirty="0"/>
          </a:p>
          <a:p>
            <a:pPr marL="0" indent="0">
              <a:buNone/>
            </a:pPr>
            <a:r>
              <a:rPr lang="en-US" sz="2200" dirty="0">
                <a:hlinkClick r:id="rId5"/>
              </a:rPr>
              <a:t>https://www.ssa.gov/OACT/TR/2019/2019_LR_Model_Documentation.pdf</a:t>
            </a:r>
            <a:endParaRPr lang="en-US" sz="2200" dirty="0"/>
          </a:p>
          <a:p>
            <a:pPr marL="0" indent="0">
              <a:buNone/>
            </a:pPr>
            <a:endParaRPr lang="en-US" sz="2000" dirty="0"/>
          </a:p>
          <a:p>
            <a:pPr marL="0" indent="0">
              <a:buNone/>
            </a:pPr>
            <a:r>
              <a:rPr lang="en-US" sz="2200" dirty="0" smtClean="0"/>
              <a:t>2019TR Long-Range Disability Assumption Memo: </a:t>
            </a:r>
            <a:endParaRPr lang="en-US" sz="2200" dirty="0"/>
          </a:p>
          <a:p>
            <a:pPr marL="0" indent="0">
              <a:buNone/>
            </a:pPr>
            <a:r>
              <a:rPr lang="en-US" sz="2200" dirty="0">
                <a:hlinkClick r:id="rId6"/>
              </a:rPr>
              <a:t>https://www.ssa.gov/OACT/TR/2019/2019_Long-Range_Disability_Assumptions.pdf</a:t>
            </a:r>
            <a:endParaRPr lang="en-US" sz="2200" dirty="0"/>
          </a:p>
          <a:p>
            <a:pPr marL="0" indent="0">
              <a:buNone/>
            </a:pPr>
            <a:endParaRPr lang="en-US" sz="2000" dirty="0"/>
          </a:p>
          <a:p>
            <a:pPr marL="0" indent="0">
              <a:buNone/>
            </a:pPr>
            <a:r>
              <a:rPr lang="en-US" sz="2200" dirty="0" smtClean="0"/>
              <a:t>Contact us by email at </a:t>
            </a:r>
            <a:r>
              <a:rPr lang="en-US" sz="2200" dirty="0" smtClean="0">
                <a:hlinkClick r:id="rId7"/>
              </a:rPr>
              <a:t>actuary@ssa.gov</a:t>
            </a:r>
            <a:r>
              <a:rPr lang="en-US" sz="2200" dirty="0" smtClean="0"/>
              <a:t>.</a:t>
            </a:r>
            <a:r>
              <a:rPr lang="en-US" sz="2000" dirty="0" smtClean="0"/>
              <a:t> </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51</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3951498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Benefit Types</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Social Security Disability</a:t>
            </a:r>
          </a:p>
          <a:p>
            <a:pPr lvl="1"/>
            <a:r>
              <a:rPr lang="en-US" dirty="0" smtClean="0">
                <a:solidFill>
                  <a:schemeClr val="tx1"/>
                </a:solidFill>
              </a:rPr>
              <a:t>Disabled workers – insured for benefits on their own earnings history</a:t>
            </a:r>
          </a:p>
          <a:p>
            <a:pPr lvl="2"/>
            <a:r>
              <a:rPr lang="en-US" dirty="0" smtClean="0">
                <a:solidFill>
                  <a:schemeClr val="tx1"/>
                </a:solidFill>
              </a:rPr>
              <a:t>Generally need 20 QCs out of the last 40 quarters (age 31+)</a:t>
            </a:r>
          </a:p>
          <a:p>
            <a:pPr lvl="2"/>
            <a:r>
              <a:rPr lang="en-US" dirty="0" smtClean="0"/>
              <a:t>Reclassified as retired workers upon attainment of NRA</a:t>
            </a:r>
          </a:p>
          <a:p>
            <a:pPr lvl="2"/>
            <a:r>
              <a:rPr lang="en-US" dirty="0" smtClean="0">
                <a:solidFill>
                  <a:schemeClr val="tx1"/>
                </a:solidFill>
              </a:rPr>
              <a:t>8.4 million, 86% of disabled beneficiaries in 10/19</a:t>
            </a:r>
          </a:p>
          <a:p>
            <a:pPr lvl="1"/>
            <a:r>
              <a:rPr lang="en-US" dirty="0" smtClean="0">
                <a:solidFill>
                  <a:schemeClr val="tx1"/>
                </a:solidFill>
              </a:rPr>
              <a:t>Disabled adult children – at least age 16 with a disability beginning before age 22</a:t>
            </a:r>
          </a:p>
          <a:p>
            <a:pPr lvl="2"/>
            <a:r>
              <a:rPr lang="en-US" dirty="0" smtClean="0">
                <a:solidFill>
                  <a:schemeClr val="tx1"/>
                </a:solidFill>
              </a:rPr>
              <a:t>Children of a beneficiary entitled to Social Security (retired or disabled worker) </a:t>
            </a:r>
          </a:p>
          <a:p>
            <a:pPr lvl="2"/>
            <a:r>
              <a:rPr lang="en-US" dirty="0" smtClean="0"/>
              <a:t>Surviving children of a deceased worker who had the appropriate insured status</a:t>
            </a:r>
          </a:p>
          <a:p>
            <a:pPr lvl="2"/>
            <a:r>
              <a:rPr lang="en-US" dirty="0" smtClean="0"/>
              <a:t>1.1 million, 12% of all disabled beneficiaries in 10/19</a:t>
            </a:r>
          </a:p>
          <a:p>
            <a:pPr lvl="1"/>
            <a:r>
              <a:rPr lang="en-US" dirty="0" smtClean="0">
                <a:solidFill>
                  <a:schemeClr val="tx1"/>
                </a:solidFill>
              </a:rPr>
              <a:t>Disabled widow(</a:t>
            </a:r>
            <a:r>
              <a:rPr lang="en-US" dirty="0" err="1" smtClean="0">
                <a:solidFill>
                  <a:schemeClr val="tx1"/>
                </a:solidFill>
              </a:rPr>
              <a:t>er</a:t>
            </a:r>
            <a:r>
              <a:rPr lang="en-US" dirty="0" smtClean="0">
                <a:solidFill>
                  <a:schemeClr val="tx1"/>
                </a:solidFill>
              </a:rPr>
              <a:t>)s – at least age 50, survivor of a deceased spouse and disabled</a:t>
            </a:r>
            <a:endParaRPr lang="en-US" dirty="0">
              <a:solidFill>
                <a:schemeClr val="tx1"/>
              </a:solidFill>
            </a:endParaRPr>
          </a:p>
          <a:p>
            <a:pPr lvl="2"/>
            <a:r>
              <a:rPr lang="en-US" dirty="0" smtClean="0">
                <a:solidFill>
                  <a:schemeClr val="tx1"/>
                </a:solidFill>
              </a:rPr>
              <a:t>0.2 million, 3% </a:t>
            </a:r>
          </a:p>
          <a:p>
            <a:pPr marL="0" indent="0">
              <a:buNone/>
            </a:pPr>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6</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2778428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Disability Benefit Types (Cont’d)</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SSI Adult Disability</a:t>
            </a:r>
          </a:p>
          <a:p>
            <a:pPr lvl="1"/>
            <a:r>
              <a:rPr lang="en-US" dirty="0" smtClean="0"/>
              <a:t>Ages 18 and older and disabled</a:t>
            </a:r>
          </a:p>
          <a:p>
            <a:pPr lvl="1"/>
            <a:r>
              <a:rPr lang="en-US" dirty="0" smtClean="0"/>
              <a:t>Unlike Social Security, generally not reclassified as “Aged” at attainment of age 65</a:t>
            </a:r>
          </a:p>
          <a:p>
            <a:pPr lvl="1"/>
            <a:r>
              <a:rPr lang="en-US" dirty="0" smtClean="0"/>
              <a:t>4.7 million 18-64, 67% of SSI disabled in 10/19</a:t>
            </a:r>
          </a:p>
          <a:p>
            <a:pPr lvl="1"/>
            <a:r>
              <a:rPr lang="en-US" dirty="0" smtClean="0"/>
              <a:t>1.1 million 65 or older, 16% of SSI disabled in 10/19</a:t>
            </a:r>
          </a:p>
          <a:p>
            <a:r>
              <a:rPr lang="en-US" dirty="0" smtClean="0"/>
              <a:t>SSI Childhood Disability</a:t>
            </a:r>
          </a:p>
          <a:p>
            <a:pPr lvl="1"/>
            <a:r>
              <a:rPr lang="en-US" dirty="0" smtClean="0">
                <a:solidFill>
                  <a:schemeClr val="tx1"/>
                </a:solidFill>
              </a:rPr>
              <a:t>Under age 18</a:t>
            </a:r>
          </a:p>
          <a:p>
            <a:pPr lvl="1"/>
            <a:r>
              <a:rPr lang="en-US" dirty="0" smtClean="0">
                <a:solidFill>
                  <a:schemeClr val="tx1"/>
                </a:solidFill>
              </a:rPr>
              <a:t>Definition of disability different than other categories (Social Security, SSI adults)</a:t>
            </a:r>
          </a:p>
          <a:p>
            <a:pPr lvl="1"/>
            <a:r>
              <a:rPr lang="en-US" dirty="0" smtClean="0">
                <a:solidFill>
                  <a:schemeClr val="tx1"/>
                </a:solidFill>
              </a:rPr>
              <a:t>At attainment of age 18, re-evaluated to see if they meet the adult definition</a:t>
            </a:r>
          </a:p>
          <a:p>
            <a:pPr marL="0" indent="0">
              <a:buNone/>
            </a:pPr>
            <a:endParaRPr lang="en-US" dirty="0" smtClean="0"/>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7</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265156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Definition of Disability</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Adult Disability Standard</a:t>
            </a:r>
          </a:p>
          <a:p>
            <a:pPr lvl="1"/>
            <a:r>
              <a:rPr lang="en-US" dirty="0" smtClean="0"/>
              <a:t>Applies to adults age 18 or older</a:t>
            </a:r>
          </a:p>
          <a:p>
            <a:pPr lvl="1"/>
            <a:r>
              <a:rPr lang="en-US" dirty="0" smtClean="0"/>
              <a:t>Inability to engage in substantial gainful activity (SGA) due to a medically determinable impairment expected to result in death or last at least 12 months</a:t>
            </a:r>
          </a:p>
          <a:p>
            <a:pPr lvl="2"/>
            <a:r>
              <a:rPr lang="en-US" dirty="0" smtClean="0"/>
              <a:t>Includes mental and physical impairments</a:t>
            </a:r>
          </a:p>
          <a:p>
            <a:pPr lvl="1"/>
            <a:r>
              <a:rPr lang="en-US" dirty="0" smtClean="0"/>
              <a:t>SGA = $1,220 per month in 2019. Adjusted by average wages each year</a:t>
            </a:r>
          </a:p>
          <a:p>
            <a:pPr lvl="1"/>
            <a:r>
              <a:rPr lang="en-US" dirty="0" smtClean="0"/>
              <a:t>Working at or above SGA generally results in a finding of not disabled at application</a:t>
            </a:r>
          </a:p>
          <a:p>
            <a:pPr lvl="2"/>
            <a:r>
              <a:rPr lang="en-US" dirty="0" smtClean="0"/>
              <a:t>Post-entitlement: Periodic reviews to ensure beneficiaries still meet the definition of disability (MIRS)</a:t>
            </a:r>
          </a:p>
          <a:p>
            <a:pPr lvl="2"/>
            <a:r>
              <a:rPr lang="en-US" dirty="0" smtClean="0"/>
              <a:t>Post-entitlement: Rules regarding working at or above SGA are different</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8</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27266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Definition of Disability (Cont’d)</a:t>
            </a:r>
            <a:endParaRPr lang="en-US" dirty="0">
              <a:solidFill>
                <a:schemeClr val="accent3">
                  <a:lumMod val="75000"/>
                </a:schemeClr>
              </a:solidFill>
            </a:endParaRPr>
          </a:p>
        </p:txBody>
      </p:sp>
      <p:sp>
        <p:nvSpPr>
          <p:cNvPr id="3" name="Content Placeholder 2"/>
          <p:cNvSpPr>
            <a:spLocks noGrp="1"/>
          </p:cNvSpPr>
          <p:nvPr>
            <p:ph sz="quarter" idx="1"/>
          </p:nvPr>
        </p:nvSpPr>
        <p:spPr>
          <a:xfrm>
            <a:off x="609600" y="1371600"/>
            <a:ext cx="10972800" cy="5029200"/>
          </a:xfrm>
        </p:spPr>
        <p:txBody>
          <a:bodyPr/>
          <a:lstStyle/>
          <a:p>
            <a:endParaRPr lang="en-US" dirty="0" smtClean="0"/>
          </a:p>
          <a:p>
            <a:r>
              <a:rPr lang="en-US" dirty="0" smtClean="0"/>
              <a:t>Childhood Disability Standard</a:t>
            </a:r>
          </a:p>
          <a:p>
            <a:pPr lvl="1"/>
            <a:r>
              <a:rPr lang="en-US" dirty="0" smtClean="0"/>
              <a:t>Applies to children under age 18 applying for SSI</a:t>
            </a:r>
          </a:p>
          <a:p>
            <a:pPr lvl="1"/>
            <a:r>
              <a:rPr lang="en-US" dirty="0" smtClean="0"/>
              <a:t>Has </a:t>
            </a:r>
            <a:r>
              <a:rPr lang="en-US" dirty="0"/>
              <a:t>a medically determinable impairment </a:t>
            </a:r>
            <a:r>
              <a:rPr lang="en-US" dirty="0" smtClean="0"/>
              <a:t>that results in marked and severe functional limitations that is expected </a:t>
            </a:r>
            <a:r>
              <a:rPr lang="en-US" dirty="0"/>
              <a:t>to result in death or last at least 12 months</a:t>
            </a:r>
          </a:p>
          <a:p>
            <a:pPr lvl="1"/>
            <a:r>
              <a:rPr lang="en-US" dirty="0" smtClean="0"/>
              <a:t>Concept of SGA does not apply</a:t>
            </a:r>
          </a:p>
          <a:p>
            <a:pPr lvl="1"/>
            <a:r>
              <a:rPr lang="en-US" dirty="0" smtClean="0"/>
              <a:t>Post-entitlement periodic reviews to ensure beneficiaries still meet the definition of disability (MIRS)</a:t>
            </a:r>
          </a:p>
          <a:p>
            <a:pPr lvl="1"/>
            <a:r>
              <a:rPr lang="en-US" dirty="0" smtClean="0"/>
              <a:t>Upon attainment of age 18, the recipient is re-evaluated under the adult criteria; terminated if definition not met</a:t>
            </a:r>
          </a:p>
          <a:p>
            <a:endParaRPr lang="en-US" dirty="0" smtClean="0"/>
          </a:p>
          <a:p>
            <a:endParaRPr lang="en-US" dirty="0"/>
          </a:p>
        </p:txBody>
      </p:sp>
      <p:sp>
        <p:nvSpPr>
          <p:cNvPr id="5" name="Slide Number Placeholder 3"/>
          <p:cNvSpPr txBox="1">
            <a:spLocks/>
          </p:cNvSpPr>
          <p:nvPr/>
        </p:nvSpPr>
        <p:spPr>
          <a:xfrm>
            <a:off x="5886450" y="6340476"/>
            <a:ext cx="457200" cy="4413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3429DF6-D8EC-494E-89B4-6B65EEC63403}" type="slidenum">
              <a:rPr lang="en-US" smtClean="0"/>
              <a:t>9</a:t>
            </a:fld>
            <a:endParaRPr lang="en-US" dirty="0"/>
          </a:p>
        </p:txBody>
      </p:sp>
      <p:sp>
        <p:nvSpPr>
          <p:cNvPr id="4" name="Footer Placeholder 3"/>
          <p:cNvSpPr>
            <a:spLocks noGrp="1"/>
          </p:cNvSpPr>
          <p:nvPr>
            <p:ph type="ftr" sz="quarter" idx="11"/>
          </p:nvPr>
        </p:nvSpPr>
        <p:spPr/>
        <p:txBody>
          <a:bodyPr/>
          <a:lstStyle/>
          <a:p>
            <a:pPr>
              <a:defRPr/>
            </a:pPr>
            <a:r>
              <a:rPr lang="en-US" smtClean="0"/>
              <a:t>OCACT/SSA</a:t>
            </a:r>
            <a:endParaRPr lang="en-US"/>
          </a:p>
        </p:txBody>
      </p:sp>
    </p:spTree>
    <p:extLst>
      <p:ext uri="{BB962C8B-B14F-4D97-AF65-F5344CB8AC3E}">
        <p14:creationId xmlns:p14="http://schemas.microsoft.com/office/powerpoint/2010/main" val="11914989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11029</TotalTime>
  <Words>2182</Words>
  <Application>Microsoft Office PowerPoint</Application>
  <PresentationFormat>Widescreen</PresentationFormat>
  <Paragraphs>509</Paragraphs>
  <Slides>51</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Courier New</vt:lpstr>
      <vt:lpstr>Georgia</vt:lpstr>
      <vt:lpstr>Wingdings</vt:lpstr>
      <vt:lpstr>Wingdings 2</vt:lpstr>
      <vt:lpstr>Civic</vt:lpstr>
      <vt:lpstr>Disability Application Experience of the OASDI and SSI Programs</vt:lpstr>
      <vt:lpstr>Plan</vt:lpstr>
      <vt:lpstr>Programs Administered by SSA</vt:lpstr>
      <vt:lpstr>Social Security Beneficiary Composition</vt:lpstr>
      <vt:lpstr>Supplemental Security Income Recipient Composition</vt:lpstr>
      <vt:lpstr>Disability Benefit Types</vt:lpstr>
      <vt:lpstr>Disability Benefit Types (Cont’d)</vt:lpstr>
      <vt:lpstr>Definition of Disability</vt:lpstr>
      <vt:lpstr>Definition of Disability (Cont’d)</vt:lpstr>
      <vt:lpstr>Application Process</vt:lpstr>
      <vt:lpstr>Application Process (Cont’d)</vt:lpstr>
      <vt:lpstr>Benefit Applications in Fiscal Year 2019</vt:lpstr>
      <vt:lpstr>Why does OCACT care about applications?</vt:lpstr>
      <vt:lpstr>Disability Applications Are Expensive!</vt:lpstr>
      <vt:lpstr>Field Office Disability Receipt Experience</vt:lpstr>
      <vt:lpstr>Field Office Disability Receipt Experience (Cont’d)</vt:lpstr>
      <vt:lpstr>Field Office Disability Receipt Experience (Cont’d)</vt:lpstr>
      <vt:lpstr>Field Office Disability Receipt Experience by State (OASDI)</vt:lpstr>
      <vt:lpstr>Field Office Disability Receipt Experience by State (SSI)</vt:lpstr>
      <vt:lpstr>Field Office Disability Receipt Experience by ACA Expansion</vt:lpstr>
      <vt:lpstr>Field Office Disability Receipt Experience by Rural vs Urban</vt:lpstr>
      <vt:lpstr>Field Office Disability Receipt Experience by Rural vs Urban</vt:lpstr>
      <vt:lpstr>Initial DDS Receipt Experience</vt:lpstr>
      <vt:lpstr>Initial DDS Receipt Experience</vt:lpstr>
      <vt:lpstr>Initial DDS Receipt Experience</vt:lpstr>
      <vt:lpstr>Initial DDS Receipt Experience</vt:lpstr>
      <vt:lpstr>Disability Receipts by Impairment - OASDI</vt:lpstr>
      <vt:lpstr>Disability Receipts by Impairment – SSI Adults</vt:lpstr>
      <vt:lpstr>Disability Receipts by Impairment – SSI Children</vt:lpstr>
      <vt:lpstr>Application Receipt Rates</vt:lpstr>
      <vt:lpstr>Application Receipt Rates (DI)</vt:lpstr>
      <vt:lpstr>Application Receipt Rates (SSI)</vt:lpstr>
      <vt:lpstr>Application Receipt Rates (DI males)</vt:lpstr>
      <vt:lpstr>Application Receipt Rates (DI females)</vt:lpstr>
      <vt:lpstr>Application Receipt Rate Ratios (DI males)</vt:lpstr>
      <vt:lpstr>Application Receipt Rate Ratios (DI females)</vt:lpstr>
      <vt:lpstr>Recent Favorable Disability Experience</vt:lpstr>
      <vt:lpstr>Long-Range Disability Projection Model</vt:lpstr>
      <vt:lpstr>Overview</vt:lpstr>
      <vt:lpstr>Long-Range Disability Model</vt:lpstr>
      <vt:lpstr>Long-Range Disability Model</vt:lpstr>
      <vt:lpstr>Incidence rates</vt:lpstr>
      <vt:lpstr>Effect of the Economy on DI Incidence Rate—2019 TR</vt:lpstr>
      <vt:lpstr>New Disabled-Worker Awards per 1,000 Exposed Age-Adjusted (2000), 2019 TR</vt:lpstr>
      <vt:lpstr>Deaths</vt:lpstr>
      <vt:lpstr>Age-Sex-Adjusted Comparison of SSA General Population to  Disabled-Worker Death Rates</vt:lpstr>
      <vt:lpstr>Recovery Rates</vt:lpstr>
      <vt:lpstr>Disabled-Worker Recoveries per 1,000 Beneficiaries Age-Sex-Adjusted (2000), 2019 TR</vt:lpstr>
      <vt:lpstr>Disabled Worker Prevalence Rates (all through age 64)</vt:lpstr>
      <vt:lpstr>Dependent Beneficiary of Disabled Workers</vt:lpstr>
      <vt:lpstr>Resource information</vt:lpstr>
    </vt:vector>
  </TitlesOfParts>
  <Company>Social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Working Group</dc:title>
  <dc:creator>021826</dc:creator>
  <cp:lastModifiedBy>Bosley, Tiffany</cp:lastModifiedBy>
  <cp:revision>185</cp:revision>
  <cp:lastPrinted>2019-11-18T12:08:58Z</cp:lastPrinted>
  <dcterms:created xsi:type="dcterms:W3CDTF">2009-07-24T19:24:34Z</dcterms:created>
  <dcterms:modified xsi:type="dcterms:W3CDTF">2019-11-18T19:06:42Z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177358698</vt:i4>
  </property>
  <property fmtid="{D5CDD505-2E9C-101B-9397-08002B2CF9AE}" pid="3" name="_NewReviewCycle">
    <vt:lpwstr/>
  </property>
  <property fmtid="{D5CDD505-2E9C-101B-9397-08002B2CF9AE}" pid="4" name="_EmailSubject">
    <vt:lpwstr/>
  </property>
  <property fmtid="{D5CDD505-2E9C-101B-9397-08002B2CF9AE}" pid="5" name="_AuthorEmail">
    <vt:lpwstr>Chelsea.A.Shudtz@ssa.gov</vt:lpwstr>
  </property>
  <property fmtid="{D5CDD505-2E9C-101B-9397-08002B2CF9AE}" pid="6" name="_AuthorEmailDisplayName">
    <vt:lpwstr>Shudtz, Chelsea A.</vt:lpwstr>
  </property>
  <property fmtid="{D5CDD505-2E9C-101B-9397-08002B2CF9AE}" pid="7" name="_PreviousAdHocReviewCycleID">
    <vt:i4>1471118643</vt:i4>
  </property>
</Properties>
</file>