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4" r:id="rId1"/>
  </p:sldMasterIdLst>
  <p:notesMasterIdLst>
    <p:notesMasterId r:id="rId63"/>
  </p:notesMasterIdLst>
  <p:handoutMasterIdLst>
    <p:handoutMasterId r:id="rId64"/>
  </p:handoutMasterIdLst>
  <p:sldIdLst>
    <p:sldId id="256" r:id="rId2"/>
    <p:sldId id="282" r:id="rId3"/>
    <p:sldId id="283" r:id="rId4"/>
    <p:sldId id="284" r:id="rId5"/>
    <p:sldId id="285" r:id="rId6"/>
    <p:sldId id="286" r:id="rId7"/>
    <p:sldId id="358" r:id="rId8"/>
    <p:sldId id="287" r:id="rId9"/>
    <p:sldId id="291" r:id="rId10"/>
    <p:sldId id="292" r:id="rId11"/>
    <p:sldId id="359" r:id="rId12"/>
    <p:sldId id="297" r:id="rId13"/>
    <p:sldId id="298" r:id="rId14"/>
    <p:sldId id="294" r:id="rId15"/>
    <p:sldId id="289" r:id="rId16"/>
    <p:sldId id="281" r:id="rId17"/>
    <p:sldId id="261" r:id="rId18"/>
    <p:sldId id="278" r:id="rId19"/>
    <p:sldId id="263" r:id="rId20"/>
    <p:sldId id="264" r:id="rId21"/>
    <p:sldId id="265" r:id="rId22"/>
    <p:sldId id="266" r:id="rId23"/>
    <p:sldId id="279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80" r:id="rId33"/>
    <p:sldId id="276" r:id="rId34"/>
    <p:sldId id="290" r:id="rId35"/>
    <p:sldId id="328" r:id="rId36"/>
    <p:sldId id="329" r:id="rId37"/>
    <p:sldId id="330" r:id="rId38"/>
    <p:sldId id="331" r:id="rId39"/>
    <p:sldId id="332" r:id="rId40"/>
    <p:sldId id="333" r:id="rId41"/>
    <p:sldId id="334" r:id="rId42"/>
    <p:sldId id="357" r:id="rId43"/>
    <p:sldId id="337" r:id="rId44"/>
    <p:sldId id="336" r:id="rId45"/>
    <p:sldId id="338" r:id="rId46"/>
    <p:sldId id="339" r:id="rId47"/>
    <p:sldId id="354" r:id="rId48"/>
    <p:sldId id="341" r:id="rId49"/>
    <p:sldId id="355" r:id="rId50"/>
    <p:sldId id="343" r:id="rId51"/>
    <p:sldId id="356" r:id="rId52"/>
    <p:sldId id="345" r:id="rId53"/>
    <p:sldId id="346" r:id="rId54"/>
    <p:sldId id="347" r:id="rId55"/>
    <p:sldId id="348" r:id="rId56"/>
    <p:sldId id="350" r:id="rId57"/>
    <p:sldId id="349" r:id="rId58"/>
    <p:sldId id="351" r:id="rId59"/>
    <p:sldId id="352" r:id="rId60"/>
    <p:sldId id="353" r:id="rId61"/>
    <p:sldId id="326" r:id="rId6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65656-B188-4F5F-99CB-0FE28C888BD8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2DFFE2-E611-4F7C-92AD-AE86A4B3AF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932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056FE4B-A627-44A2-9100-D0C60135729B}" type="datetimeFigureOut">
              <a:rPr lang="en-US" smtClean="0"/>
              <a:t>11/2/2018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232558-3DF7-4E1A-AAEE-331767AF01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63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80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230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0113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396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5828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8480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372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155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087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0947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86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03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1933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095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040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5634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7904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824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025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7066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7796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92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21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68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968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037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7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338505-BB72-D04B-9DD4-A82E2BFC59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800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98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62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718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838200" y="1610469"/>
            <a:ext cx="10515600" cy="42132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72754" y="6554743"/>
            <a:ext cx="646493" cy="199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fld id="{25C4F4D4-6F9F-4101-B420-EAE9BABB75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40BD4F-F78D-4F54-9534-3943EAD903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41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719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13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8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236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71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88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460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405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0BD4F-F78D-4F54-9534-3943EAD90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88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OACT/NOTES/pdf_studies/study124.pdf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8.emf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9.emf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0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1.emf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sa.gov/OACT/NOTES/ran5/index.html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ssa.gov/OACT/NOTES/ran7/index.html" TargetMode="Externa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Longevity Trends and their Implications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Michael Morris</a:t>
            </a:r>
          </a:p>
          <a:p>
            <a:pPr algn="l"/>
            <a:r>
              <a:rPr lang="en-US" dirty="0" smtClean="0"/>
              <a:t>Tiffany </a:t>
            </a:r>
            <a:r>
              <a:rPr lang="en-US" dirty="0" err="1" smtClean="0"/>
              <a:t>Bosley</a:t>
            </a:r>
            <a:endParaRPr lang="en-US" dirty="0" smtClean="0"/>
          </a:p>
          <a:p>
            <a:pPr algn="l"/>
            <a:r>
              <a:rPr lang="en-US" dirty="0" smtClean="0"/>
              <a:t>Michael Clingman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270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Rates of Decline in Central Death Rates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DD3E-ED0F-9E44-B529-64B69BE037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618782"/>
            <a:ext cx="10515600" cy="48235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Historical average annual declines in central death rates are </a:t>
            </a:r>
            <a:r>
              <a:rPr lang="en-US" dirty="0" smtClean="0"/>
              <a:t>calculated: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Over the most recent 10 year period 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For 21 age groups, 2 sexes, and 5 causes of death </a:t>
            </a:r>
          </a:p>
          <a:p>
            <a:pPr>
              <a:lnSpc>
                <a:spcPct val="80000"/>
              </a:lnSpc>
            </a:pPr>
            <a:r>
              <a:rPr lang="en-US" dirty="0"/>
              <a:t>Ultimate average annual declines in central death rates are determined by the </a:t>
            </a:r>
            <a:r>
              <a:rPr lang="en-US" dirty="0" smtClean="0"/>
              <a:t>Trustees.</a:t>
            </a:r>
            <a:endParaRPr lang="en-US" dirty="0"/>
          </a:p>
          <a:p>
            <a:pPr lvl="1">
              <a:lnSpc>
                <a:spcPct val="80000"/>
              </a:lnSpc>
            </a:pPr>
            <a:r>
              <a:rPr lang="en-US" dirty="0"/>
              <a:t>Reached in the 24</a:t>
            </a:r>
            <a:r>
              <a:rPr lang="en-US" baseline="30000" dirty="0"/>
              <a:t>th</a:t>
            </a:r>
            <a:r>
              <a:rPr lang="en-US" dirty="0"/>
              <a:t> year following the year of the Trustees Report (2042)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For 5 age groups and 5 causes of death.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Male and female rates are </a:t>
            </a:r>
            <a:r>
              <a:rPr lang="en-US" dirty="0" smtClean="0"/>
              <a:t>the same.</a:t>
            </a: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Formula is used to transition from the average annual declines over the historical period to the ultimate rates of decline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39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Average Annual Rate of Decline in Age-adjusted </a:t>
            </a:r>
            <a:br>
              <a:rPr lang="en-US" dirty="0"/>
            </a:br>
            <a:r>
              <a:rPr lang="en-US" dirty="0"/>
              <a:t>Central Death Rates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224049" y="5777346"/>
            <a:ext cx="974390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Based on the intermediate </a:t>
            </a:r>
            <a:r>
              <a:rPr lang="en-US" sz="2400" dirty="0" smtClean="0"/>
              <a:t>assumptions of </a:t>
            </a:r>
            <a:r>
              <a:rPr lang="en-US" sz="2400" dirty="0"/>
              <a:t>the 2018 Trustees Report</a:t>
            </a:r>
          </a:p>
          <a:p>
            <a:pPr algn="ctr"/>
            <a:r>
              <a:rPr lang="en-US" sz="1400" dirty="0"/>
              <a:t>(Using the 2010 Census Resident Population as the </a:t>
            </a:r>
            <a:r>
              <a:rPr lang="en-US" sz="1400" dirty="0" smtClean="0"/>
              <a:t>standard </a:t>
            </a:r>
            <a:r>
              <a:rPr lang="en-US" sz="1400" dirty="0"/>
              <a:t>population for age adjusting)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036" y="1545172"/>
            <a:ext cx="8347928" cy="423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5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26" y="365125"/>
            <a:ext cx="11853949" cy="15164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Historical and Intermediate Projections of Annual Percentage Reduction in Central Death Rates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Ages 65-84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0729" y="2155878"/>
            <a:ext cx="8310542" cy="435753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39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026" y="365125"/>
            <a:ext cx="11853949" cy="151643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Historical and Intermediate Projections of Annual Percentage Reduction in Central Death Rates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Ages </a:t>
            </a:r>
            <a:r>
              <a:rPr lang="en-US" dirty="0" smtClean="0"/>
              <a:t>85+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68" y="2163479"/>
            <a:ext cx="8318465" cy="436168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7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Other Considerations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DD3E-ED0F-9E44-B529-64B69BE037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618782"/>
            <a:ext cx="10515600" cy="4823582"/>
          </a:xfrm>
        </p:spPr>
        <p:txBody>
          <a:bodyPr>
            <a:normAutofit/>
          </a:bodyPr>
          <a:lstStyle/>
          <a:p>
            <a:r>
              <a:rPr lang="en-US" dirty="0"/>
              <a:t>Death rates by marital status</a:t>
            </a:r>
          </a:p>
          <a:p>
            <a:r>
              <a:rPr lang="en-US" dirty="0"/>
              <a:t>Differential mortality between the disabled and non-disabled.</a:t>
            </a:r>
          </a:p>
          <a:p>
            <a:r>
              <a:rPr lang="en-US" dirty="0"/>
              <a:t>Mortality differential by earnings </a:t>
            </a:r>
            <a:r>
              <a:rPr lang="en-US" dirty="0" smtClean="0"/>
              <a:t>levels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6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Mortality by Career-Average Earnings Level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0272" y="4669277"/>
            <a:ext cx="4591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Tiffany Bosley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926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Mortality By Career-Average Earnings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DD3E-ED0F-9E44-B529-64B69BE037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Previous research has shown higher income levels are associated with lower mortality rates.</a:t>
            </a:r>
          </a:p>
          <a:p>
            <a:r>
              <a:rPr lang="en-US" dirty="0" smtClean="0"/>
              <a:t>Higher lifetime earnings are also likely to be associated with lower mortality rates.  This relationship is important for analyzing and projecting the costs for the Social Security program.</a:t>
            </a:r>
          </a:p>
          <a:p>
            <a:r>
              <a:rPr lang="en-US" dirty="0" smtClean="0"/>
              <a:t>Average indexed monthly earnings (AIME) is a useful measure of a person’s lifetime earnings.</a:t>
            </a:r>
          </a:p>
          <a:p>
            <a:r>
              <a:rPr lang="en-US" dirty="0" smtClean="0"/>
              <a:t>We analyzed the relationship between AIME levels and mortality rates for Social Security retired-worker beneficiaries.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4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Mortality By Career-Average Earnings Level 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DD3E-ED0F-9E44-B529-64B69BE037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Compared the death rates among retired-worker beneficiaries by sex, age group, and lifetime career-average earnings level (AIME) to the annual death rate among retired-worker beneficiaries for that sex and age group.</a:t>
            </a:r>
          </a:p>
          <a:p>
            <a:endParaRPr lang="en-US" dirty="0" smtClean="0"/>
          </a:p>
          <a:p>
            <a:r>
              <a:rPr lang="en-US" dirty="0" smtClean="0"/>
              <a:t>For each sex and age group, we calculated the relative mortality ratios at various AIME levels.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6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and Methods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881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DD3E-ED0F-9E44-B529-64B69BE037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Data Source: Social Security Administration’s June 2017 Master Beneficiary Record (MBR) file.</a:t>
            </a:r>
          </a:p>
          <a:p>
            <a:r>
              <a:rPr lang="en-US" dirty="0" smtClean="0"/>
              <a:t>Excluded:</a:t>
            </a:r>
          </a:p>
          <a:p>
            <a:pPr lvl="1"/>
            <a:r>
              <a:rPr lang="en-US" dirty="0" smtClean="0"/>
              <a:t>Windfall Elimination Provision</a:t>
            </a:r>
          </a:p>
          <a:p>
            <a:pPr lvl="1"/>
            <a:r>
              <a:rPr lang="en-US" dirty="0" smtClean="0"/>
              <a:t>Totalization agreements</a:t>
            </a:r>
          </a:p>
          <a:p>
            <a:pPr lvl="1"/>
            <a:r>
              <a:rPr lang="en-US" dirty="0" smtClean="0"/>
              <a:t>AMW PIA benefit calculation</a:t>
            </a:r>
          </a:p>
          <a:p>
            <a:pPr lvl="1"/>
            <a:r>
              <a:rPr lang="en-US" dirty="0" smtClean="0"/>
              <a:t>Previously entitled for a Social Security disability benefit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12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Mortality Projections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0272" y="4669277"/>
            <a:ext cx="4591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Michael Morris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593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Average Indexed Monthly Earnings Calculation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DD3E-ED0F-9E44-B529-64B69BE037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At age 62, index earnings to reflect the change in general wage levels that occurred during the worker’s years of employment.</a:t>
            </a:r>
          </a:p>
          <a:p>
            <a:endParaRPr lang="en-US" dirty="0" smtClean="0"/>
          </a:p>
          <a:p>
            <a:r>
              <a:rPr lang="en-US" dirty="0" smtClean="0"/>
              <a:t>Up to 35 years of earnings are needed to compute the average indexed monthly earnings.</a:t>
            </a:r>
          </a:p>
          <a:p>
            <a:endParaRPr lang="en-US" dirty="0" smtClean="0"/>
          </a:p>
          <a:p>
            <a:r>
              <a:rPr lang="en-US" dirty="0" smtClean="0"/>
              <a:t>AIME = Average of the highest 35 years of indexed earnings / 12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167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AIME Quintiles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852970" y="1609725"/>
            <a:ext cx="6486059" cy="421322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Calculations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DD3E-ED0F-9E44-B529-64B69BE037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each record, we determined:</a:t>
            </a:r>
          </a:p>
          <a:p>
            <a:pPr lvl="1"/>
            <a:r>
              <a:rPr lang="en-US" dirty="0" smtClean="0"/>
              <a:t>Sex and age</a:t>
            </a:r>
          </a:p>
          <a:p>
            <a:pPr lvl="1"/>
            <a:r>
              <a:rPr lang="en-US" dirty="0" smtClean="0"/>
              <a:t>AIME level</a:t>
            </a:r>
          </a:p>
          <a:p>
            <a:pPr lvl="1"/>
            <a:r>
              <a:rPr lang="en-US" dirty="0" smtClean="0"/>
              <a:t>Exposure: Active, Death, Termination Other Than Death</a:t>
            </a:r>
          </a:p>
          <a:p>
            <a:pPr lvl="1"/>
            <a:r>
              <a:rPr lang="en-US" dirty="0" smtClean="0"/>
              <a:t>Deaths</a:t>
            </a:r>
          </a:p>
          <a:p>
            <a:r>
              <a:rPr lang="en-US" dirty="0" smtClean="0"/>
              <a:t>Group data by sex, age group, and AIME level, and calculated annual death rates by dividing the number of death by the years of exposure.</a:t>
            </a:r>
          </a:p>
          <a:p>
            <a:r>
              <a:rPr lang="en-US" dirty="0" smtClean="0"/>
              <a:t>Relative Mortality Ratio – divide the death rates for each AIME level by the death rate for everyone in the sex and age group at all AIME levels.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17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by AIME Quintile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723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DD3E-ED0F-9E44-B529-64B69BE037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observed lower death rates for retired-worker beneficiaries with higher-than-average AIME levels, and higher </a:t>
            </a:r>
            <a:r>
              <a:rPr lang="en-US" dirty="0" smtClean="0"/>
              <a:t>death </a:t>
            </a:r>
            <a:r>
              <a:rPr lang="en-US" dirty="0"/>
              <a:t>rates for retired-worker beneficiaries with lower-than-average AIME levels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At older ages, the differences in death rates across AIME levels diminish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Trends from 1995-2015 show the spread in death rates among the AIME levels remaining fairly steady.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942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84"/>
            <a:ext cx="10515600" cy="60268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Age Group 65-69 Relative Mortality Ratios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697887" y="1048906"/>
            <a:ext cx="6796225" cy="493836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36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Male / Female Comparison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DD3E-ED0F-9E44-B529-64B69BE037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Females generally follow the same relative mortality pattern as males, in the higher earners have lower mortality.</a:t>
            </a:r>
          </a:p>
          <a:p>
            <a:endParaRPr lang="en-US" dirty="0"/>
          </a:p>
          <a:p>
            <a:r>
              <a:rPr lang="en-US" dirty="0" smtClean="0"/>
              <a:t>Spreads in the female relative mortality ratios among AIME quintiles are smaller than those for males.</a:t>
            </a:r>
          </a:p>
          <a:p>
            <a:endParaRPr lang="en-US" dirty="0"/>
          </a:p>
          <a:p>
            <a:r>
              <a:rPr lang="en-US" dirty="0" smtClean="0"/>
              <a:t>Questions: Is the socioeconomic status gradient smaller for women? Or are earnings a less accurate measure of socioeconomic status for women?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11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84"/>
            <a:ext cx="10515600" cy="60268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Age Group 65-69 Relative Mortality Ratios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84215" y="1284514"/>
            <a:ext cx="5617882" cy="40821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955" y="1284514"/>
            <a:ext cx="5623116" cy="408214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81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Age Groups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DD3E-ED0F-9E44-B529-64B69BE037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Spread in relative mortality ratios among the quintiles decreases at older ages.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949" y="2341517"/>
            <a:ext cx="7792102" cy="356412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288971" y="3605881"/>
            <a:ext cx="631372" cy="9035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288971" y="4870245"/>
            <a:ext cx="631372" cy="9035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07828" y="3605880"/>
            <a:ext cx="631372" cy="9035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207828" y="4870243"/>
            <a:ext cx="631372" cy="9035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03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84"/>
            <a:ext cx="10515600" cy="60268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Age Groups 70-74 and 75-79 Relative Mortality Ratios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330594" y="1102425"/>
            <a:ext cx="5631236" cy="40918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8402" y="1102425"/>
            <a:ext cx="5649686" cy="410525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59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Data Sources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DD3E-ED0F-9E44-B529-64B69BE037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2092607"/>
            <a:ext cx="10515600" cy="4213225"/>
          </a:xfrm>
        </p:spPr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/>
              <a:t>under </a:t>
            </a:r>
            <a:r>
              <a:rPr lang="en-US" dirty="0" smtClean="0"/>
              <a:t>age 65: </a:t>
            </a:r>
          </a:p>
          <a:p>
            <a:pPr lvl="1"/>
            <a:r>
              <a:rPr lang="en-US" dirty="0" smtClean="0"/>
              <a:t>Deaths </a:t>
            </a:r>
            <a:r>
              <a:rPr lang="en-US" dirty="0"/>
              <a:t>from the National Center for Health </a:t>
            </a:r>
            <a:r>
              <a:rPr lang="en-US" dirty="0" smtClean="0"/>
              <a:t>Statistics</a:t>
            </a:r>
          </a:p>
          <a:p>
            <a:pPr lvl="1"/>
            <a:r>
              <a:rPr lang="en-US" dirty="0" smtClean="0"/>
              <a:t>Resident </a:t>
            </a:r>
            <a:r>
              <a:rPr lang="en-US" dirty="0"/>
              <a:t>population from the Census</a:t>
            </a:r>
            <a:r>
              <a:rPr lang="en-US" sz="2000" dirty="0"/>
              <a:t> </a:t>
            </a:r>
            <a:r>
              <a:rPr lang="en-US" dirty="0"/>
              <a:t>Bureau</a:t>
            </a:r>
          </a:p>
          <a:p>
            <a:r>
              <a:rPr lang="en-US" dirty="0"/>
              <a:t>For ages 65 and over:</a:t>
            </a:r>
          </a:p>
          <a:p>
            <a:pPr lvl="1"/>
            <a:r>
              <a:rPr lang="en-US" dirty="0"/>
              <a:t>Deaths and enrollments of the Medicare population.</a:t>
            </a:r>
            <a:endParaRPr lang="en-US" sz="1600" dirty="0"/>
          </a:p>
          <a:p>
            <a:r>
              <a:rPr lang="en-US" dirty="0"/>
              <a:t>For </a:t>
            </a:r>
            <a:r>
              <a:rPr lang="en-US" dirty="0" smtClean="0"/>
              <a:t>all ages:</a:t>
            </a:r>
            <a:endParaRPr lang="en-US" dirty="0"/>
          </a:p>
          <a:p>
            <a:pPr lvl="1"/>
            <a:r>
              <a:rPr lang="en-US" dirty="0" smtClean="0"/>
              <a:t>Deaths by cause from the National Center for Health Statistics.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97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84"/>
            <a:ext cx="10515600" cy="60268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Age Group 62-64 Relative Mortality Ratios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11730" y="935598"/>
            <a:ext cx="5694365" cy="413771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484" y="936172"/>
            <a:ext cx="5692786" cy="41365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25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DD3E-ED0F-9E44-B529-64B69BE037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Higher AIME levels correlate with lower mortality rates, while lower AIME levels correlate with higher mortality rates.</a:t>
            </a:r>
          </a:p>
          <a:p>
            <a:endParaRPr lang="en-US" dirty="0" smtClean="0"/>
          </a:p>
          <a:p>
            <a:r>
              <a:rPr lang="en-US" dirty="0" smtClean="0"/>
              <a:t>The trends from 1995 to 2015 show that the spread in relative mortality ratios among the AIME quintiles remain fairly steady. </a:t>
            </a:r>
            <a:r>
              <a:rPr lang="en-US" dirty="0"/>
              <a:t> </a:t>
            </a:r>
            <a:r>
              <a:rPr lang="en-US" dirty="0" smtClean="0"/>
              <a:t> The spreads widens, but not significantly, and even slightly compresses for some age groups in recent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329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3484"/>
            <a:ext cx="10515600" cy="602688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Age Group 65-69 Relative Mortality Ratios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2673531" y="936172"/>
            <a:ext cx="6844937" cy="48408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Mortality by Career-Average Earnings Level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DD3E-ED0F-9E44-B529-64B69BE037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Link to the Mortality by Career-Average Earnings Level Study -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://www.ssa.gov/OACT/NOTES/pdf_studies/study124.pdf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Internal Rates of Return and Moneys Worth Ratios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Possible Application of Mortality Differential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00272" y="4669277"/>
            <a:ext cx="4591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Michael Clingman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of the work in OCACT involves looking at the Social Security OASDI program as a whole.</a:t>
            </a:r>
          </a:p>
          <a:p>
            <a:r>
              <a:rPr lang="en-US" dirty="0" smtClean="0"/>
              <a:t>With the Internal Rate of Return (IRR) and Moneys Worth (MW) programs OCACT analyzes the effects of Social Security on individuals and their families in recurring annual actuarial notes.</a:t>
            </a:r>
          </a:p>
          <a:p>
            <a:r>
              <a:rPr lang="en-US" dirty="0" smtClean="0"/>
              <a:t>We do these analyses using hypothetical workers with either “scaled” earnings or maximum taxable earnings and across four different family combinations.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49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Scaled earnings are designed to represent typical earnings patterns</a:t>
            </a:r>
          </a:p>
          <a:p>
            <a:pPr lvl="1"/>
            <a:r>
              <a:rPr lang="en-US" dirty="0" smtClean="0"/>
              <a:t>Lower earnings at younger ages when worker starting out in the workforce</a:t>
            </a:r>
          </a:p>
          <a:p>
            <a:pPr lvl="1"/>
            <a:r>
              <a:rPr lang="en-US" dirty="0" smtClean="0"/>
              <a:t>Rising earnings as worker gains experience and expertise</a:t>
            </a:r>
          </a:p>
          <a:p>
            <a:pPr lvl="1"/>
            <a:r>
              <a:rPr lang="en-US" dirty="0" smtClean="0"/>
              <a:t>Leveling off or drop in earnings at older ages as some workers take early retirement or move to part time or less demanding work</a:t>
            </a:r>
          </a:p>
          <a:p>
            <a:r>
              <a:rPr lang="en-US" dirty="0" smtClean="0"/>
              <a:t>Maximum taxable earnings are the maximum amount of earnings that are subject to FICA taxes each year -- $132,900 in 2019</a:t>
            </a:r>
          </a:p>
          <a:p>
            <a:pPr lvl="1"/>
            <a:r>
              <a:rPr lang="en-US" dirty="0" smtClean="0"/>
              <a:t>This is also the maximum amount of earnings for each year used in benefit computations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5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Hypothetical Workers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types of hypothetical worker earnings</a:t>
            </a:r>
          </a:p>
          <a:p>
            <a:pPr lvl="1"/>
            <a:r>
              <a:rPr lang="en-US" dirty="0" smtClean="0"/>
              <a:t>Scaled: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Very Low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Low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Medium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High</a:t>
            </a:r>
          </a:p>
          <a:p>
            <a:pPr lvl="1"/>
            <a:r>
              <a:rPr lang="en-US" dirty="0" smtClean="0"/>
              <a:t>Maximum</a:t>
            </a:r>
          </a:p>
          <a:p>
            <a:pPr marL="1371600" lvl="2" indent="-457200">
              <a:buFont typeface="+mj-lt"/>
              <a:buAutoNum type="arabicPeriod" startAt="5"/>
            </a:pPr>
            <a:r>
              <a:rPr lang="en-US" dirty="0" smtClean="0"/>
              <a:t>Earnings at taxable maximum</a:t>
            </a:r>
          </a:p>
          <a:p>
            <a:r>
              <a:rPr lang="en-US" dirty="0" smtClean="0"/>
              <a:t>Earnings in each year</a:t>
            </a:r>
          </a:p>
          <a:p>
            <a:pPr lvl="1"/>
            <a:r>
              <a:rPr lang="en-US" dirty="0" smtClean="0"/>
              <a:t>Scaled earnings = scaled factor for age in year * average wage in year</a:t>
            </a:r>
          </a:p>
          <a:p>
            <a:pPr lvl="1"/>
            <a:r>
              <a:rPr lang="en-US" dirty="0" smtClean="0"/>
              <a:t>Maximum earnings = taxable maximum in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74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Hypothetical Workers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Scaled Factors</a:t>
            </a:r>
          </a:p>
          <a:p>
            <a:pPr lvl="1"/>
            <a:r>
              <a:rPr lang="en-US" dirty="0" smtClean="0"/>
              <a:t>“Raw” scaled factors are determined for each age using 20 years of recent actual earnings from a sample of fully entitled workers up to age 62 and not receiving Social Security benefits.</a:t>
            </a:r>
          </a:p>
          <a:p>
            <a:pPr lvl="1"/>
            <a:r>
              <a:rPr lang="en-US" dirty="0" smtClean="0"/>
              <a:t>For ages 62 and over the data did not show a consistent pattern due to the large number of retirees. We assume that earnings stay constant in nominal dollars to obtain preliminary factors.</a:t>
            </a:r>
          </a:p>
          <a:p>
            <a:pPr lvl="1"/>
            <a:r>
              <a:rPr lang="en-US" dirty="0" smtClean="0"/>
              <a:t>We apply an adjustment factor to the preliminary factors so that a hypothetical medium worker, born in 1960 and retiring at age 65 in 2025, would have career average earnings equal to the average wage in 2024.</a:t>
            </a:r>
          </a:p>
          <a:p>
            <a:pPr lvl="1"/>
            <a:r>
              <a:rPr lang="en-US" dirty="0" smtClean="0"/>
              <a:t>Scaled factors for very low, low, and high scaled workers are set at 25%, 45%, and 160% of the medium scaled factors.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3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Hypothetical Workers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hypothetical workers give a wide range of typical earnings histories from the very low representing a minimum wage worker to the maximum representing a worker with the highest possible benefits and taxes paid.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100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Projecting Mortality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DD3E-ED0F-9E44-B529-64B69BE037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618782"/>
            <a:ext cx="10515600" cy="4823582"/>
          </a:xfrm>
        </p:spPr>
        <p:txBody>
          <a:bodyPr>
            <a:normAutofit/>
          </a:bodyPr>
          <a:lstStyle/>
          <a:p>
            <a:r>
              <a:rPr lang="en-US" dirty="0" smtClean="0"/>
              <a:t>Mortality rates are assumed to decline in the future.  But how fast?</a:t>
            </a:r>
          </a:p>
          <a:p>
            <a:r>
              <a:rPr lang="en-US" dirty="0" smtClean="0"/>
              <a:t>The annual Trustees Report (TR) uses three sets of (deterministic) projections:</a:t>
            </a:r>
          </a:p>
          <a:p>
            <a:pPr lvl="1"/>
            <a:r>
              <a:rPr lang="en-US" dirty="0" smtClean="0"/>
              <a:t>Low cost (alternative I)</a:t>
            </a:r>
          </a:p>
          <a:p>
            <a:pPr lvl="1"/>
            <a:r>
              <a:rPr lang="en-US" dirty="0" smtClean="0"/>
              <a:t>Intermediate </a:t>
            </a:r>
            <a:r>
              <a:rPr lang="en-US" dirty="0"/>
              <a:t>(alternative </a:t>
            </a:r>
            <a:r>
              <a:rPr lang="en-US" dirty="0" smtClean="0"/>
              <a:t>II)</a:t>
            </a:r>
          </a:p>
          <a:p>
            <a:pPr lvl="1"/>
            <a:r>
              <a:rPr lang="en-US" dirty="0" smtClean="0"/>
              <a:t>High cost </a:t>
            </a:r>
            <a:r>
              <a:rPr lang="en-US" dirty="0"/>
              <a:t>(alternative </a:t>
            </a:r>
            <a:r>
              <a:rPr lang="en-US" dirty="0" smtClean="0"/>
              <a:t>III)</a:t>
            </a:r>
          </a:p>
          <a:p>
            <a:r>
              <a:rPr lang="en-US" dirty="0" smtClean="0"/>
              <a:t>Stochastic projections</a:t>
            </a:r>
          </a:p>
          <a:p>
            <a:r>
              <a:rPr lang="en-US" dirty="0" smtClean="0"/>
              <a:t>The 2018 intermediate projections assumed significant mortality declines in the future, as shown by:</a:t>
            </a:r>
          </a:p>
          <a:p>
            <a:pPr lvl="1"/>
            <a:r>
              <a:rPr lang="en-US" dirty="0" smtClean="0"/>
              <a:t>Calendar year life expectancy at birth</a:t>
            </a:r>
          </a:p>
          <a:p>
            <a:pPr lvl="1"/>
            <a:r>
              <a:rPr lang="en-US" dirty="0" smtClean="0"/>
              <a:t>Calendar year life expectancy at age 65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40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Scaled earnings begin at age 21</a:t>
            </a:r>
          </a:p>
          <a:p>
            <a:pPr lvl="0"/>
            <a:r>
              <a:rPr lang="en-US" dirty="0"/>
              <a:t>Maximum earnings begin at age 22</a:t>
            </a:r>
          </a:p>
          <a:p>
            <a:pPr lvl="0"/>
            <a:r>
              <a:rPr lang="en-US" dirty="0"/>
              <a:t>Workers remain in continuous employment until either retirement at age 65, death, or disability</a:t>
            </a:r>
          </a:p>
          <a:p>
            <a:pPr lvl="0"/>
            <a:r>
              <a:rPr lang="en-US" dirty="0"/>
              <a:t>If a worker becomes disabled, he or she may continue receiving benefits until death or </a:t>
            </a:r>
            <a:r>
              <a:rPr lang="en-US" dirty="0" smtClean="0"/>
              <a:t>may recover </a:t>
            </a:r>
            <a:r>
              <a:rPr lang="en-US" dirty="0"/>
              <a:t>before age 65 and </a:t>
            </a:r>
            <a:r>
              <a:rPr lang="en-US" dirty="0" smtClean="0"/>
              <a:t>return </a:t>
            </a:r>
            <a:r>
              <a:rPr lang="en-US" dirty="0"/>
              <a:t>to the workforce.</a:t>
            </a:r>
          </a:p>
          <a:p>
            <a:r>
              <a:rPr lang="en-US" dirty="0"/>
              <a:t>Family members will receive all benefits for which they are eligible.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96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There are numerous possible family structures. We chose to analyze four family types.</a:t>
            </a:r>
          </a:p>
          <a:p>
            <a:pPr lvl="0"/>
            <a:r>
              <a:rPr lang="en-US" dirty="0" smtClean="0"/>
              <a:t>Family </a:t>
            </a:r>
            <a:r>
              <a:rPr lang="en-US" dirty="0"/>
              <a:t>types are: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Single Male Worker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Single Female Worker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One-earner Couple with Male Worker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Two-earner </a:t>
            </a:r>
            <a:r>
              <a:rPr lang="en-US" dirty="0" smtClean="0"/>
              <a:t>Couple</a:t>
            </a:r>
          </a:p>
          <a:p>
            <a:pPr lvl="0"/>
            <a:r>
              <a:rPr lang="en-US" dirty="0"/>
              <a:t>Hypothetical couples are assumed to:</a:t>
            </a:r>
          </a:p>
          <a:p>
            <a:pPr lvl="1"/>
            <a:r>
              <a:rPr lang="en-US" dirty="0"/>
              <a:t>be the same </a:t>
            </a:r>
            <a:r>
              <a:rPr lang="en-US" dirty="0" smtClean="0"/>
              <a:t>age</a:t>
            </a:r>
            <a:endParaRPr lang="en-US" dirty="0"/>
          </a:p>
          <a:p>
            <a:pPr lvl="1"/>
            <a:r>
              <a:rPr lang="en-US" dirty="0"/>
              <a:t>marry at age 22 and stay married</a:t>
            </a:r>
          </a:p>
          <a:p>
            <a:pPr lvl="1"/>
            <a:r>
              <a:rPr lang="en-US" dirty="0"/>
              <a:t>have children at ages 27 and 29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Internal Rate of Return (IRR)</a:t>
            </a:r>
          </a:p>
          <a:p>
            <a:pPr lvl="1"/>
            <a:r>
              <a:rPr lang="en-US" dirty="0"/>
              <a:t>IRR = the real (above inflation) interest rate which results in PV(Benefits Received) = PV(Taxes Paid)</a:t>
            </a:r>
          </a:p>
          <a:p>
            <a:pPr lvl="1"/>
            <a:r>
              <a:rPr lang="en-US" dirty="0"/>
              <a:t>If one thinks of the taxes paid as an investment, then the IRR is the return on the investment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Moneys Worth (MW)</a:t>
            </a:r>
          </a:p>
          <a:p>
            <a:pPr lvl="1"/>
            <a:r>
              <a:rPr lang="en-US" dirty="0" smtClean="0"/>
              <a:t>MW </a:t>
            </a:r>
            <a:r>
              <a:rPr lang="en-US" dirty="0"/>
              <a:t>= PV(Benefit Received) / PV(Taxes Paid)</a:t>
            </a:r>
          </a:p>
          <a:p>
            <a:pPr lvl="1"/>
            <a:r>
              <a:rPr lang="en-US" dirty="0"/>
              <a:t>Measure of whether the worker gets his/her “money’s worth” from the program.</a:t>
            </a:r>
          </a:p>
          <a:p>
            <a:pPr lvl="1"/>
            <a:r>
              <a:rPr lang="en-US" dirty="0"/>
              <a:t>Effective interest rates of the Trust Funds are used in present value calculations.</a:t>
            </a:r>
          </a:p>
          <a:p>
            <a:r>
              <a:rPr lang="en-US" dirty="0" smtClean="0"/>
              <a:t>In this presentation we will focus mainly on IRR. The analysis for MW is similar.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effects on IRR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</a:t>
            </a:r>
            <a:r>
              <a:rPr lang="en-US" dirty="0" smtClean="0"/>
              <a:t>computed IRR values </a:t>
            </a:r>
            <a:r>
              <a:rPr lang="en-US" dirty="0"/>
              <a:t>for different birth cohorts. Results varied </a:t>
            </a:r>
            <a:r>
              <a:rPr lang="en-US" dirty="0" smtClean="0"/>
              <a:t>over time </a:t>
            </a:r>
            <a:r>
              <a:rPr lang="en-US" dirty="0"/>
              <a:t>for various reasons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Mortality </a:t>
            </a:r>
            <a:r>
              <a:rPr lang="en-US" dirty="0"/>
              <a:t>effects:</a:t>
            </a:r>
          </a:p>
          <a:p>
            <a:pPr lvl="1"/>
            <a:r>
              <a:rPr lang="en-US" dirty="0" smtClean="0"/>
              <a:t>Later cohorts generally have lower mortality rates than earlier ones.</a:t>
            </a:r>
          </a:p>
          <a:p>
            <a:pPr lvl="1"/>
            <a:r>
              <a:rPr lang="en-US" dirty="0" smtClean="0"/>
              <a:t>Lower </a:t>
            </a:r>
            <a:r>
              <a:rPr lang="en-US" dirty="0"/>
              <a:t>mortality leads to longer life, more benefits being paid, and </a:t>
            </a:r>
            <a:r>
              <a:rPr lang="en-US" dirty="0" smtClean="0"/>
              <a:t>higher IRR.</a:t>
            </a:r>
            <a:endParaRPr lang="en-US" dirty="0"/>
          </a:p>
          <a:p>
            <a:pPr lvl="1"/>
            <a:r>
              <a:rPr lang="en-US" dirty="0"/>
              <a:t>This is partially offset for couples where there can be survivor benefits.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effects on IRR results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Tax rate effect</a:t>
            </a:r>
          </a:p>
          <a:p>
            <a:pPr lvl="1"/>
            <a:r>
              <a:rPr lang="en-US" dirty="0" smtClean="0"/>
              <a:t>Social </a:t>
            </a:r>
            <a:r>
              <a:rPr lang="en-US" dirty="0"/>
              <a:t>Security benefit computations are based on taxable </a:t>
            </a:r>
            <a:r>
              <a:rPr lang="en-US" dirty="0" smtClean="0"/>
              <a:t>earnings.</a:t>
            </a:r>
            <a:endParaRPr lang="en-US" dirty="0"/>
          </a:p>
          <a:p>
            <a:pPr lvl="1"/>
            <a:r>
              <a:rPr lang="en-US" dirty="0"/>
              <a:t>The tax rate does not affect the benefit </a:t>
            </a:r>
            <a:r>
              <a:rPr lang="en-US" dirty="0" smtClean="0"/>
              <a:t>computation.</a:t>
            </a:r>
            <a:endParaRPr lang="en-US" dirty="0"/>
          </a:p>
          <a:p>
            <a:pPr lvl="1"/>
            <a:r>
              <a:rPr lang="en-US" dirty="0"/>
              <a:t>All other things being equal, lower tax rates </a:t>
            </a:r>
            <a:r>
              <a:rPr lang="en-US" dirty="0" smtClean="0"/>
              <a:t>increase IRR while </a:t>
            </a:r>
            <a:r>
              <a:rPr lang="en-US" dirty="0"/>
              <a:t>higher tax rates </a:t>
            </a:r>
            <a:r>
              <a:rPr lang="en-US" dirty="0" smtClean="0"/>
              <a:t>decrease them.</a:t>
            </a:r>
            <a:endParaRPr lang="en-US" dirty="0"/>
          </a:p>
          <a:p>
            <a:pPr lvl="1"/>
            <a:r>
              <a:rPr lang="en-US" dirty="0"/>
              <a:t>Tax rates increased from 2% </a:t>
            </a:r>
            <a:r>
              <a:rPr lang="en-US" dirty="0" smtClean="0"/>
              <a:t>employer/employee combined </a:t>
            </a:r>
            <a:r>
              <a:rPr lang="en-US" dirty="0"/>
              <a:t>in 1937 to 12.4% in 1990 and </a:t>
            </a:r>
            <a:r>
              <a:rPr lang="en-US" dirty="0" smtClean="0"/>
              <a:t>have largely stayed </a:t>
            </a:r>
            <a:r>
              <a:rPr lang="en-US" dirty="0"/>
              <a:t>steady since then.</a:t>
            </a:r>
          </a:p>
          <a:p>
            <a:pPr lvl="1"/>
            <a:r>
              <a:rPr lang="en-US" dirty="0"/>
              <a:t>So earlier cohorts have </a:t>
            </a:r>
            <a:r>
              <a:rPr lang="en-US" dirty="0" smtClean="0"/>
              <a:t>higher IRR.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34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effects on IRR results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Other </a:t>
            </a:r>
            <a:r>
              <a:rPr lang="en-US" dirty="0" smtClean="0"/>
              <a:t>time effects</a:t>
            </a:r>
            <a:r>
              <a:rPr lang="en-US" dirty="0"/>
              <a:t>:</a:t>
            </a:r>
          </a:p>
          <a:p>
            <a:pPr lvl="1"/>
            <a:r>
              <a:rPr lang="en-US" dirty="0" smtClean="0"/>
              <a:t>Increases </a:t>
            </a:r>
            <a:r>
              <a:rPr lang="en-US" dirty="0"/>
              <a:t>in wage base</a:t>
            </a:r>
          </a:p>
          <a:p>
            <a:pPr lvl="1"/>
            <a:r>
              <a:rPr lang="en-US" dirty="0"/>
              <a:t>Increase in normal retirement age</a:t>
            </a:r>
          </a:p>
          <a:p>
            <a:pPr lvl="1"/>
            <a:r>
              <a:rPr lang="en-US" dirty="0"/>
              <a:t>Changes to benefit </a:t>
            </a:r>
            <a:r>
              <a:rPr lang="en-US" dirty="0" smtClean="0"/>
              <a:t>formula (more or less generous)</a:t>
            </a:r>
          </a:p>
          <a:p>
            <a:pPr lvl="1"/>
            <a:r>
              <a:rPr lang="en-US" dirty="0" smtClean="0"/>
              <a:t>(MW results are also affected by fluctuating interest rates)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3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effects on IRR results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Combined results:</a:t>
            </a:r>
          </a:p>
          <a:p>
            <a:pPr lvl="1"/>
            <a:r>
              <a:rPr lang="en-US" dirty="0" smtClean="0"/>
              <a:t>From the 1920 to 1949 cohort there is a large drop in IRR due to increasing tax rates.</a:t>
            </a:r>
          </a:p>
          <a:p>
            <a:pPr lvl="1"/>
            <a:r>
              <a:rPr lang="en-US" dirty="0" smtClean="0"/>
              <a:t>For scaled workers there is an increase in IRR from the 1949 to 2004 cohort due to improving mortality.</a:t>
            </a:r>
          </a:p>
          <a:p>
            <a:pPr lvl="1"/>
            <a:r>
              <a:rPr lang="en-US" dirty="0" smtClean="0"/>
              <a:t>For maximum earners, the increase in IRR from the 1949 to 1964 cohort due to mortality improvements is offset by increases in the taxable maximum.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76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83423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5" name="Worksheet" r:id="rId3" imgW="7223760" imgH="6042817" progId="Excel.Sheet.12">
                  <p:embed/>
                </p:oleObj>
              </mc:Choice>
              <mc:Fallback>
                <p:oleObj name="Worksheet" r:id="rId3" imgW="7223760" imgH="60428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23291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Earnings level effects IRR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Benefits increase with higher earnings but are also progressive: </a:t>
            </a:r>
          </a:p>
          <a:p>
            <a:pPr lvl="1"/>
            <a:r>
              <a:rPr lang="en-US" dirty="0"/>
              <a:t>A worker with higher earnings will obtain a higher absolute </a:t>
            </a:r>
            <a:r>
              <a:rPr lang="en-US" dirty="0" smtClean="0"/>
              <a:t>benefit.</a:t>
            </a:r>
            <a:endParaRPr lang="en-US" dirty="0"/>
          </a:p>
          <a:p>
            <a:pPr lvl="1"/>
            <a:r>
              <a:rPr lang="en-US" dirty="0"/>
              <a:t>A worker with lower earnings will receive a higher benefit relative to his/her pre-retirement income.</a:t>
            </a:r>
          </a:p>
          <a:p>
            <a:pPr lvl="1"/>
            <a:r>
              <a:rPr lang="en-US" dirty="0"/>
              <a:t>All other things being equal, a worker with lower earnings will have </a:t>
            </a:r>
            <a:r>
              <a:rPr lang="en-US" dirty="0" smtClean="0"/>
              <a:t>a higher IRR.</a:t>
            </a:r>
          </a:p>
          <a:p>
            <a:pPr lvl="1"/>
            <a:r>
              <a:rPr lang="en-US" dirty="0" smtClean="0"/>
              <a:t>Highlighted values in the following table show how IRR decreases for the 1964 cohort single male worker as the earnings level goes up.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38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9744092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9" name="Worksheet" r:id="rId3" imgW="7223760" imgH="6042817" progId="Excel.Sheet.12">
                  <p:embed/>
                </p:oleObj>
              </mc:Choice>
              <mc:Fallback>
                <p:oleObj name="Worksheet" r:id="rId3" imgW="7223760" imgH="60428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49633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Life Expectancy at Birth</a:t>
            </a:r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296" y="1453724"/>
            <a:ext cx="8327409" cy="522883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Family effects on IRR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 effects</a:t>
            </a:r>
          </a:p>
          <a:p>
            <a:pPr lvl="1"/>
            <a:r>
              <a:rPr lang="en-US" dirty="0"/>
              <a:t>Single females have </a:t>
            </a:r>
            <a:r>
              <a:rPr lang="en-US" dirty="0" smtClean="0"/>
              <a:t>higher IRR values </a:t>
            </a:r>
            <a:r>
              <a:rPr lang="en-US" dirty="0"/>
              <a:t>than single males due to increased female longevity.</a:t>
            </a:r>
          </a:p>
          <a:p>
            <a:pPr lvl="1"/>
            <a:r>
              <a:rPr lang="en-US" dirty="0"/>
              <a:t>One-earner couples have higher </a:t>
            </a:r>
            <a:r>
              <a:rPr lang="en-US" dirty="0" smtClean="0"/>
              <a:t>values </a:t>
            </a:r>
            <a:r>
              <a:rPr lang="en-US" dirty="0"/>
              <a:t>than single workers due to spouse, child, and survivor benefits.</a:t>
            </a:r>
          </a:p>
          <a:p>
            <a:pPr lvl="1"/>
            <a:r>
              <a:rPr lang="en-US" dirty="0"/>
              <a:t>Two-earner couples with the same earnings have </a:t>
            </a:r>
            <a:r>
              <a:rPr lang="en-US" dirty="0" smtClean="0"/>
              <a:t>IRR values </a:t>
            </a:r>
            <a:r>
              <a:rPr lang="en-US" dirty="0"/>
              <a:t>approximately equal to those for single female workers. </a:t>
            </a:r>
            <a:r>
              <a:rPr lang="en-US" dirty="0" smtClean="0"/>
              <a:t>The </a:t>
            </a:r>
            <a:r>
              <a:rPr lang="en-US" dirty="0"/>
              <a:t>lower male benefit is approximately offset by child benefits</a:t>
            </a:r>
            <a:r>
              <a:rPr lang="en-US" dirty="0" smtClean="0"/>
              <a:t>. (To simplify the presentation, this category was left off the charts but is in the written actuarial note. Results are similar to those for the single female worker.)</a:t>
            </a:r>
          </a:p>
          <a:p>
            <a:pPr lvl="1"/>
            <a:r>
              <a:rPr lang="en-US" dirty="0" smtClean="0"/>
              <a:t>Highlighted values in the following chart show how IRR increases for the 1964 cohort medium earner category across family types.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4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2552635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3" name="Worksheet" r:id="rId3" imgW="7223760" imgH="6042817" progId="Excel.Sheet.12">
                  <p:embed/>
                </p:oleObj>
              </mc:Choice>
              <mc:Fallback>
                <p:oleObj name="Worksheet" r:id="rId3" imgW="7223760" imgH="60428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2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178926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to Present Law Scheduled Scenario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2017 and 2018 Trustees Reports predict that, if Congress does nothing, the Social Security Trust </a:t>
            </a:r>
            <a:r>
              <a:rPr lang="en-US" dirty="0" smtClean="0"/>
              <a:t>Fund reserves </a:t>
            </a:r>
            <a:r>
              <a:rPr lang="en-US" dirty="0"/>
              <a:t>will deplete in 2034. To avoid this situation Congress </a:t>
            </a:r>
            <a:r>
              <a:rPr lang="en-US" dirty="0" smtClean="0"/>
              <a:t>has 3 </a:t>
            </a:r>
            <a:r>
              <a:rPr lang="en-US" dirty="0"/>
              <a:t>basic options: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Transfer money from general </a:t>
            </a:r>
            <a:r>
              <a:rPr lang="en-US" dirty="0" smtClean="0"/>
              <a:t>revenues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Increase </a:t>
            </a:r>
            <a:r>
              <a:rPr lang="en-US" dirty="0" smtClean="0"/>
              <a:t>taxes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Reduce </a:t>
            </a:r>
            <a:r>
              <a:rPr lang="en-US" dirty="0" smtClean="0"/>
              <a:t>benefits</a:t>
            </a:r>
            <a:endParaRPr lang="en-US" dirty="0"/>
          </a:p>
          <a:p>
            <a:r>
              <a:rPr lang="en-US" dirty="0" smtClean="0"/>
              <a:t>If Congress were to fully cover the shortfall with general revenues then we would get the “Present Law Scheduled” scenario.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07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to Present Law Scheduled Scenario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illustrative purposes our office came up with 2 </a:t>
            </a:r>
            <a:r>
              <a:rPr lang="en-US" dirty="0" smtClean="0"/>
              <a:t>simple scenarios that represent possible options for increasing taxes or reducing benefits.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Increased Payroll Tax Scenario: Payroll tax rates are increased each year so that there are sufficient funds to pay present law benefits.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Payable Benefits Scenario: Benefits are reduced each year so that the total benefits paid plus administrative costs equals the tax income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Since any solution chosen by Congress would likely be some combination of the 3 basic options, these 3 scenarios give a reasonable range of future IRR results.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5313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996225" y="1171977"/>
          <a:ext cx="8345510" cy="49712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Worksheet" r:id="rId3" imgW="4419600" imgH="2295498" progId="Excel.Sheet.12">
                  <p:embed/>
                </p:oleObj>
              </mc:Choice>
              <mc:Fallback>
                <p:oleObj name="Worksheet" r:id="rId3" imgW="4419600" imgH="2295498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96225" y="1171977"/>
                        <a:ext cx="8345510" cy="49712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05565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Alternatives to Present Law Scheduled Scenario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following 2 tables show the effects of the Increased Payroll Tax and Payable Benefits scenarios on IRR and MW values.</a:t>
            </a:r>
          </a:p>
          <a:p>
            <a:r>
              <a:rPr lang="en-US" dirty="0" smtClean="0"/>
              <a:t>The Increased Payroll Tax Scenario:</a:t>
            </a:r>
          </a:p>
          <a:p>
            <a:pPr lvl="1"/>
            <a:r>
              <a:rPr lang="en-US" dirty="0" smtClean="0"/>
              <a:t>This scenario only affects workers with earnings after 2033 – the 1985 and 2004 cohorts in the table.</a:t>
            </a:r>
          </a:p>
          <a:p>
            <a:pPr lvl="1"/>
            <a:r>
              <a:rPr lang="en-US" dirty="0"/>
              <a:t>Affected values for the Medium Scaled Earner are highlighted in green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The Payable Benefits Scenario:</a:t>
            </a:r>
          </a:p>
          <a:p>
            <a:pPr lvl="1"/>
            <a:r>
              <a:rPr lang="en-US" dirty="0" smtClean="0"/>
              <a:t>The scenario affects all cohorts still potentially receiving a benefit in 2034.</a:t>
            </a:r>
          </a:p>
          <a:p>
            <a:pPr lvl="1"/>
            <a:r>
              <a:rPr lang="en-US" dirty="0" smtClean="0"/>
              <a:t>Reduction is larger than for the Increased Payroll Tax Scenario for all affected cohorts</a:t>
            </a:r>
          </a:p>
          <a:p>
            <a:pPr lvl="1"/>
            <a:r>
              <a:rPr lang="en-US" dirty="0"/>
              <a:t>Affected values for the Medium Scaled Earner are highlighted in red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both scenarios, later cohorts are generally more affected than earlier ones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0905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2191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Worksheet" r:id="rId3" imgW="7029531" imgH="6114956" progId="Excel.Sheet.12">
                  <p:embed/>
                </p:oleObj>
              </mc:Choice>
              <mc:Fallback>
                <p:oleObj name="Worksheet" r:id="rId3" imgW="7029531" imgH="6114956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199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1778230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0" y="0"/>
          <a:ext cx="1219199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5" name="Worksheet" r:id="rId3" imgW="7029531" imgH="6114956" progId="Excel.Sheet.12">
                  <p:embed/>
                </p:oleObj>
              </mc:Choice>
              <mc:Fallback>
                <p:oleObj name="Worksheet" r:id="rId3" imgW="7029531" imgH="6114956" progId="Excel.Sheet.12">
                  <p:embed/>
                  <p:pic>
                    <p:nvPicPr>
                      <p:cNvPr id="2" name="Object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19199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95483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Mortality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IRR and MW results </a:t>
            </a:r>
            <a:r>
              <a:rPr lang="en-US" dirty="0" smtClean="0"/>
              <a:t>published in December 2017 and earlier used </a:t>
            </a:r>
            <a:r>
              <a:rPr lang="en-US" dirty="0"/>
              <a:t>the same mortality rates for workers at all earnings levels.</a:t>
            </a:r>
          </a:p>
          <a:p>
            <a:pPr lvl="0"/>
            <a:r>
              <a:rPr lang="en-US" dirty="0"/>
              <a:t>We saw from Tiffany’s presentation that mortality varies with earnings </a:t>
            </a:r>
            <a:r>
              <a:rPr lang="en-US" dirty="0" smtClean="0"/>
              <a:t>levels – higher earners have lower mortality.</a:t>
            </a:r>
          </a:p>
          <a:p>
            <a:pPr lvl="0"/>
            <a:r>
              <a:rPr lang="en-US" dirty="0" smtClean="0"/>
              <a:t>Differential mortality would improve IRR and MW results for higher earners but worsen them for lower earners.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0546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Mortality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dirty="0" smtClean="0"/>
              <a:t>We </a:t>
            </a:r>
            <a:r>
              <a:rPr lang="en-US" dirty="0"/>
              <a:t>plan to apply differential mortality to </a:t>
            </a:r>
            <a:r>
              <a:rPr lang="en-US" dirty="0" smtClean="0"/>
              <a:t>the IRR/MW </a:t>
            </a:r>
            <a:r>
              <a:rPr lang="en-US" dirty="0"/>
              <a:t>calculations in the future.</a:t>
            </a:r>
          </a:p>
          <a:p>
            <a:pPr lvl="0"/>
            <a:r>
              <a:rPr lang="en-US" dirty="0"/>
              <a:t>We have differential mortality rates after entitlement from Tiffany’s study.</a:t>
            </a:r>
          </a:p>
          <a:p>
            <a:pPr lvl="0"/>
            <a:r>
              <a:rPr lang="en-US" dirty="0"/>
              <a:t>We need to estimate differential </a:t>
            </a:r>
            <a:r>
              <a:rPr lang="en-US" dirty="0" smtClean="0"/>
              <a:t>mortality rates </a:t>
            </a:r>
            <a:r>
              <a:rPr lang="en-US" dirty="0"/>
              <a:t>by earnings levels prior to </a:t>
            </a:r>
            <a:r>
              <a:rPr lang="en-US" dirty="0" smtClean="0"/>
              <a:t>entitlement and also differential disability incidence and termination rates</a:t>
            </a:r>
            <a:endParaRPr lang="en-US" dirty="0"/>
          </a:p>
          <a:p>
            <a:pPr lvl="1"/>
            <a:r>
              <a:rPr lang="en-US" dirty="0" smtClean="0"/>
              <a:t>One </a:t>
            </a:r>
            <a:r>
              <a:rPr lang="en-US" dirty="0"/>
              <a:t>issue is incomplete death data, especially at younger ages.</a:t>
            </a:r>
          </a:p>
          <a:p>
            <a:pPr lvl="1"/>
            <a:r>
              <a:rPr lang="en-US" dirty="0"/>
              <a:t>There is no requirement to report deaths to SSA if there is no beneficiary.</a:t>
            </a:r>
          </a:p>
          <a:p>
            <a:pPr lvl="1"/>
            <a:r>
              <a:rPr lang="en-US" dirty="0"/>
              <a:t>May extrapolate </a:t>
            </a:r>
            <a:r>
              <a:rPr lang="en-US" dirty="0" smtClean="0"/>
              <a:t>the </a:t>
            </a:r>
            <a:r>
              <a:rPr lang="en-US" dirty="0"/>
              <a:t>results </a:t>
            </a:r>
            <a:r>
              <a:rPr lang="en-US" dirty="0" smtClean="0"/>
              <a:t>of Tiffany’s study to </a:t>
            </a:r>
            <a:r>
              <a:rPr lang="en-US" dirty="0"/>
              <a:t>younger ages, informed by partial data we have.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845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Life Expectancy at Age 65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288" y="1444578"/>
            <a:ext cx="8283425" cy="523036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953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MW and IRR Actuarial Notes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DD3E-ED0F-9E44-B529-64B69BE03793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Link to the Internal Rate of Return note -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www.ssa.gov/OACT/NOTES/ran5/index.html</a:t>
            </a:r>
            <a:endParaRPr lang="en-US" dirty="0" smtClean="0"/>
          </a:p>
          <a:p>
            <a:r>
              <a:rPr lang="en-US" dirty="0" smtClean="0"/>
              <a:t>Link to the </a:t>
            </a:r>
            <a:r>
              <a:rPr lang="en-US" dirty="0"/>
              <a:t>Moneys Worth Ratios note - </a:t>
            </a:r>
            <a:r>
              <a:rPr lang="en-US" dirty="0">
                <a:hlinkClick r:id="rId4"/>
              </a:rPr>
              <a:t>https://www.ssa.gov/OACT/NOTES/ran7/index.html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56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52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5516" y="100799"/>
            <a:ext cx="5660968" cy="6645913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0BD4F-F78D-4F54-9534-3943EAD903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201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Projecting Mortality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DD3E-ED0F-9E44-B529-64B69BE037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618782"/>
            <a:ext cx="10515600" cy="48235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/>
              <a:t>Incorporating future mortality improvement results in a new calendar year life table each year.   </a:t>
            </a:r>
          </a:p>
          <a:p>
            <a:pPr>
              <a:lnSpc>
                <a:spcPct val="80000"/>
              </a:lnSpc>
            </a:pPr>
            <a:r>
              <a:rPr lang="en-US" dirty="0"/>
              <a:t>Assumptions as to the percent reduction in mortality </a:t>
            </a:r>
            <a:r>
              <a:rPr lang="en-US" dirty="0" smtClean="0"/>
              <a:t>rates by:</a:t>
            </a:r>
            <a:endParaRPr lang="en-US" sz="3200" dirty="0"/>
          </a:p>
          <a:p>
            <a:pPr lvl="1">
              <a:lnSpc>
                <a:spcPct val="80000"/>
              </a:lnSpc>
            </a:pPr>
            <a:r>
              <a:rPr lang="en-US" sz="2800" dirty="0" smtClean="0"/>
              <a:t>Age group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Cause of death</a:t>
            </a:r>
            <a:endParaRPr lang="en-US" sz="2800" dirty="0"/>
          </a:p>
          <a:p>
            <a:pPr>
              <a:lnSpc>
                <a:spcPct val="80000"/>
              </a:lnSpc>
            </a:pPr>
            <a:r>
              <a:rPr lang="en-US" dirty="0"/>
              <a:t>Central death rates are the key variables used in the projections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A central death rate is the number of deaths during the year divided by the mid-year population.</a:t>
            </a:r>
          </a:p>
          <a:p>
            <a:pPr lvl="1">
              <a:lnSpc>
                <a:spcPct val="80000"/>
              </a:lnSpc>
            </a:pPr>
            <a:r>
              <a:rPr lang="en-US" sz="2800" dirty="0" smtClean="0"/>
              <a:t>Central </a:t>
            </a:r>
            <a:r>
              <a:rPr lang="en-US" sz="2800" dirty="0"/>
              <a:t>death rates for the starting year</a:t>
            </a:r>
          </a:p>
          <a:p>
            <a:pPr lvl="1">
              <a:lnSpc>
                <a:spcPct val="80000"/>
              </a:lnSpc>
            </a:pPr>
            <a:r>
              <a:rPr lang="en-US" sz="2800" dirty="0"/>
              <a:t>Rate of decline in the central death </a:t>
            </a:r>
            <a:r>
              <a:rPr lang="en-US" sz="2800" dirty="0" smtClean="0"/>
              <a:t>rates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32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A294E-2D8C-4B4F-A78D-4BC131F6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Central Death Rates for the Starting Year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DDD3E-ED0F-9E44-B529-64B69BE0379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8200" y="1618782"/>
            <a:ext cx="10515600" cy="4823582"/>
          </a:xfrm>
        </p:spPr>
        <p:txBody>
          <a:bodyPr>
            <a:normAutofit/>
          </a:bodyPr>
          <a:lstStyle/>
          <a:p>
            <a:r>
              <a:rPr lang="en-US" dirty="0"/>
              <a:t>Annual historical central death rates calculated</a:t>
            </a:r>
          </a:p>
          <a:p>
            <a:pPr lvl="1"/>
            <a:r>
              <a:rPr lang="en-US" dirty="0"/>
              <a:t>For 21 age groups, 2 sexes, and 5 causes of death.</a:t>
            </a:r>
          </a:p>
          <a:p>
            <a:r>
              <a:rPr lang="en-US" dirty="0"/>
              <a:t>Last year of final data (2015 NCHS and 2015 Medicare) is not used as the starting year.</a:t>
            </a:r>
          </a:p>
          <a:p>
            <a:r>
              <a:rPr lang="en-US" dirty="0" smtClean="0"/>
              <a:t>Instead, starting </a:t>
            </a:r>
            <a:r>
              <a:rPr lang="en-US" dirty="0"/>
              <a:t>year values are determined using the last 12 </a:t>
            </a:r>
            <a:r>
              <a:rPr lang="en-US" dirty="0" smtClean="0"/>
              <a:t>years </a:t>
            </a:r>
            <a:r>
              <a:rPr lang="en-US" dirty="0"/>
              <a:t>of historical central death rates</a:t>
            </a:r>
          </a:p>
          <a:p>
            <a:pPr lvl="1"/>
            <a:r>
              <a:rPr lang="en-US" dirty="0"/>
              <a:t>Computed as the values for the most recent year falling on a weighted least square 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5C4F4D4-6F9F-4101-B420-EAE9BABB75B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9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1256</TotalTime>
  <Words>2774</Words>
  <Application>Microsoft Office PowerPoint</Application>
  <PresentationFormat>Widescreen</PresentationFormat>
  <Paragraphs>336</Paragraphs>
  <Slides>61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6" baseType="lpstr">
      <vt:lpstr>Arial</vt:lpstr>
      <vt:lpstr>Calibri</vt:lpstr>
      <vt:lpstr>Calibri Light</vt:lpstr>
      <vt:lpstr>Office Theme</vt:lpstr>
      <vt:lpstr>Worksheet</vt:lpstr>
      <vt:lpstr>Longevity Trends and their Implications</vt:lpstr>
      <vt:lpstr>Mortality Projections</vt:lpstr>
      <vt:lpstr>Data Sources</vt:lpstr>
      <vt:lpstr>Projecting Mortality</vt:lpstr>
      <vt:lpstr>Life Expectancy at Birth</vt:lpstr>
      <vt:lpstr>Life Expectancy at Age 65</vt:lpstr>
      <vt:lpstr>PowerPoint Presentation</vt:lpstr>
      <vt:lpstr>Projecting Mortality</vt:lpstr>
      <vt:lpstr>Central Death Rates for the Starting Year</vt:lpstr>
      <vt:lpstr>Rates of Decline in Central Death Rates</vt:lpstr>
      <vt:lpstr>Average Annual Rate of Decline in Age-adjusted  Central Death Rates</vt:lpstr>
      <vt:lpstr>Historical and Intermediate Projections of Annual Percentage Reduction in Central Death Rates:  Ages 65-84</vt:lpstr>
      <vt:lpstr>Historical and Intermediate Projections of Annual Percentage Reduction in Central Death Rates:  Ages 85+</vt:lpstr>
      <vt:lpstr>Other Considerations</vt:lpstr>
      <vt:lpstr>Mortality by Career-Average Earnings Level</vt:lpstr>
      <vt:lpstr>Mortality By Career-Average Earnings Level</vt:lpstr>
      <vt:lpstr>Mortality By Career-Average Earnings Level Study</vt:lpstr>
      <vt:lpstr>Data and Methods</vt:lpstr>
      <vt:lpstr>Data</vt:lpstr>
      <vt:lpstr>Average Indexed Monthly Earnings Calculation</vt:lpstr>
      <vt:lpstr>AIME Quintiles</vt:lpstr>
      <vt:lpstr>Calculations</vt:lpstr>
      <vt:lpstr>Results by AIME Quintile</vt:lpstr>
      <vt:lpstr>Results</vt:lpstr>
      <vt:lpstr>Age Group 65-69 Relative Mortality Ratios</vt:lpstr>
      <vt:lpstr>Male / Female Comparison</vt:lpstr>
      <vt:lpstr>Age Group 65-69 Relative Mortality Ratios</vt:lpstr>
      <vt:lpstr>Age Groups</vt:lpstr>
      <vt:lpstr>Age Groups 70-74 and 75-79 Relative Mortality Ratios</vt:lpstr>
      <vt:lpstr>Age Group 62-64 Relative Mortality Ratios</vt:lpstr>
      <vt:lpstr>Conclusion</vt:lpstr>
      <vt:lpstr>Age Group 65-69 Relative Mortality Ratios</vt:lpstr>
      <vt:lpstr>Mortality by Career-Average Earnings Level</vt:lpstr>
      <vt:lpstr>Internal Rates of Return and Moneys Worth Ratios</vt:lpstr>
      <vt:lpstr>Introduction</vt:lpstr>
      <vt:lpstr>Introduction (continued)</vt:lpstr>
      <vt:lpstr>Hypothetical Workers</vt:lpstr>
      <vt:lpstr>Hypothetical Workers (continued)</vt:lpstr>
      <vt:lpstr>Hypothetical Workers (continued)</vt:lpstr>
      <vt:lpstr>Assumptions</vt:lpstr>
      <vt:lpstr>Assumptions (continued)</vt:lpstr>
      <vt:lpstr>Definitions</vt:lpstr>
      <vt:lpstr>Time effects on IRR results</vt:lpstr>
      <vt:lpstr>Time effects on IRR results (Continued)</vt:lpstr>
      <vt:lpstr>Time effects on IRR results (Continued)</vt:lpstr>
      <vt:lpstr>Time effects on IRR results (Continued)</vt:lpstr>
      <vt:lpstr>PowerPoint Presentation</vt:lpstr>
      <vt:lpstr>Earnings level effects IRR results</vt:lpstr>
      <vt:lpstr>PowerPoint Presentation</vt:lpstr>
      <vt:lpstr>Family effects on IRR results</vt:lpstr>
      <vt:lpstr>PowerPoint Presentation</vt:lpstr>
      <vt:lpstr>Alternatives to Present Law Scheduled Scenario</vt:lpstr>
      <vt:lpstr>Alternatives to Present Law Scheduled Scenario (continued)</vt:lpstr>
      <vt:lpstr>PowerPoint Presentation</vt:lpstr>
      <vt:lpstr>Alternatives to Present Law Scheduled Scenario (continued)</vt:lpstr>
      <vt:lpstr>PowerPoint Presentation</vt:lpstr>
      <vt:lpstr>PowerPoint Presentation</vt:lpstr>
      <vt:lpstr>Differential Mortality</vt:lpstr>
      <vt:lpstr>Differential Mortality (continued)</vt:lpstr>
      <vt:lpstr>MW and IRR Actuarial Notes</vt:lpstr>
      <vt:lpstr>Questions?</vt:lpstr>
    </vt:vector>
  </TitlesOfParts>
  <Company>Social Security Administration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Longevity Trends and its Implications</dc:title>
  <dc:creator>Bosley, Tiffany</dc:creator>
  <cp:lastModifiedBy>Morris, M.</cp:lastModifiedBy>
  <cp:revision>57</cp:revision>
  <cp:lastPrinted>2018-11-02T17:05:28Z</cp:lastPrinted>
  <dcterms:created xsi:type="dcterms:W3CDTF">2018-10-22T17:06:02Z</dcterms:created>
  <dcterms:modified xsi:type="dcterms:W3CDTF">2018-11-02T18:54:23Z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177358698</vt:i4>
  </property>
  <property fmtid="{D5CDD505-2E9C-101B-9397-08002B2CF9AE}" pid="3" name="_NewReviewCycle">
    <vt:lpwstr/>
  </property>
  <property fmtid="{D5CDD505-2E9C-101B-9397-08002B2CF9AE}" pid="4" name="_EmailSubject">
    <vt:lpwstr/>
  </property>
  <property fmtid="{D5CDD505-2E9C-101B-9397-08002B2CF9AE}" pid="5" name="_AuthorEmail">
    <vt:lpwstr>Chelsea.A.Shudtz@ssa.gov</vt:lpwstr>
  </property>
  <property fmtid="{D5CDD505-2E9C-101B-9397-08002B2CF9AE}" pid="6" name="_AuthorEmailDisplayName">
    <vt:lpwstr>Shudtz, Chelsea A.</vt:lpwstr>
  </property>
  <property fmtid="{D5CDD505-2E9C-101B-9397-08002B2CF9AE}" pid="7" name="_PreviousAdHocReviewCycleID">
    <vt:i4>-1246667585</vt:i4>
  </property>
</Properties>
</file>