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4"/>
  </p:sldMasterIdLst>
  <p:notesMasterIdLst>
    <p:notesMasterId r:id="rId37"/>
  </p:notesMasterIdLst>
  <p:handoutMasterIdLst>
    <p:handoutMasterId r:id="rId38"/>
  </p:handoutMasterIdLst>
  <p:sldIdLst>
    <p:sldId id="350" r:id="rId5"/>
    <p:sldId id="281" r:id="rId6"/>
    <p:sldId id="405" r:id="rId7"/>
    <p:sldId id="261" r:id="rId8"/>
    <p:sldId id="390" r:id="rId9"/>
    <p:sldId id="394" r:id="rId10"/>
    <p:sldId id="391" r:id="rId11"/>
    <p:sldId id="395" r:id="rId12"/>
    <p:sldId id="280" r:id="rId13"/>
    <p:sldId id="349" r:id="rId14"/>
    <p:sldId id="259" r:id="rId15"/>
    <p:sldId id="258" r:id="rId16"/>
    <p:sldId id="364" r:id="rId17"/>
    <p:sldId id="406" r:id="rId18"/>
    <p:sldId id="396" r:id="rId19"/>
    <p:sldId id="397" r:id="rId20"/>
    <p:sldId id="398" r:id="rId21"/>
    <p:sldId id="399" r:id="rId22"/>
    <p:sldId id="365" r:id="rId23"/>
    <p:sldId id="295" r:id="rId24"/>
    <p:sldId id="301" r:id="rId25"/>
    <p:sldId id="321" r:id="rId26"/>
    <p:sldId id="303" r:id="rId27"/>
    <p:sldId id="400" r:id="rId28"/>
    <p:sldId id="401" r:id="rId29"/>
    <p:sldId id="402" r:id="rId30"/>
    <p:sldId id="404" r:id="rId31"/>
    <p:sldId id="403" r:id="rId32"/>
    <p:sldId id="355" r:id="rId33"/>
    <p:sldId id="356" r:id="rId34"/>
    <p:sldId id="357" r:id="rId35"/>
    <p:sldId id="358" r:id="rId36"/>
  </p:sldIdLst>
  <p:sldSz cx="7680325" cy="4937125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55">
          <p15:clr>
            <a:srgbClr val="A4A3A4"/>
          </p15:clr>
        </p15:guide>
        <p15:guide id="2" pos="24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9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6E73"/>
    <a:srgbClr val="00FF00"/>
    <a:srgbClr val="3C8C93"/>
    <a:srgbClr val="000058"/>
    <a:srgbClr val="0000FF"/>
    <a:srgbClr val="000086"/>
    <a:srgbClr val="FF00FF"/>
    <a:srgbClr val="3399FF"/>
    <a:srgbClr val="00C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33" autoAdjust="0"/>
  </p:normalViewPr>
  <p:slideViewPr>
    <p:cSldViewPr>
      <p:cViewPr varScale="1">
        <p:scale>
          <a:sx n="158" d="100"/>
          <a:sy n="158" d="100"/>
        </p:scale>
        <p:origin x="1116" y="138"/>
      </p:cViewPr>
      <p:guideLst>
        <p:guide orient="horz" pos="1555"/>
        <p:guide pos="24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12"/>
    </p:cViewPr>
  </p:sorterViewPr>
  <p:notesViewPr>
    <p:cSldViewPr>
      <p:cViewPr varScale="1">
        <p:scale>
          <a:sx n="70" d="100"/>
          <a:sy n="70" d="100"/>
        </p:scale>
        <p:origin x="-3216" y="-102"/>
      </p:cViewPr>
      <p:guideLst>
        <p:guide orient="horz" pos="2880"/>
        <p:guide pos="21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5299" cy="457200"/>
          </a:xfrm>
          <a:prstGeom prst="rect">
            <a:avLst/>
          </a:prstGeom>
        </p:spPr>
        <p:txBody>
          <a:bodyPr vert="horz" lIns="89690" tIns="44845" rIns="89690" bIns="44845" rtlCol="0"/>
          <a:lstStyle>
            <a:lvl1pPr algn="l"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353" y="0"/>
            <a:ext cx="3025299" cy="457200"/>
          </a:xfrm>
          <a:prstGeom prst="rect">
            <a:avLst/>
          </a:prstGeom>
        </p:spPr>
        <p:txBody>
          <a:bodyPr vert="horz" lIns="89690" tIns="44845" rIns="89690" bIns="44845" rtlCol="0"/>
          <a:lstStyle>
            <a:lvl1pPr algn="r"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35"/>
            <a:ext cx="3025299" cy="457200"/>
          </a:xfrm>
          <a:prstGeom prst="rect">
            <a:avLst/>
          </a:prstGeom>
        </p:spPr>
        <p:txBody>
          <a:bodyPr vert="horz" lIns="89690" tIns="44845" rIns="89690" bIns="44845" rtlCol="0" anchor="b"/>
          <a:lstStyle>
            <a:lvl1pPr algn="l"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353" y="8685235"/>
            <a:ext cx="3025299" cy="457200"/>
          </a:xfrm>
          <a:prstGeom prst="rect">
            <a:avLst/>
          </a:prstGeom>
        </p:spPr>
        <p:txBody>
          <a:bodyPr vert="horz" lIns="89690" tIns="44845" rIns="89690" bIns="44845" rtlCol="0" anchor="b"/>
          <a:lstStyle>
            <a:lvl1pPr algn="r"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2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2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3353" y="0"/>
            <a:ext cx="30252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2325" y="685800"/>
            <a:ext cx="5335588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024" y="4343400"/>
            <a:ext cx="558419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35"/>
            <a:ext cx="30252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3353" y="8685235"/>
            <a:ext cx="30252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284F649D-B332-4148-A139-0E0DC121C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27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7419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664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 chart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87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4558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6846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In their July 2016 projections, CBO no longer provides projections for the 75-year horizon. Now they stop at the 30-year horizon , i.e. in 2046. As a result, this chart does not look as visually compelling as it did last year – because only about a dozen years go by after the depleting of the trust funds. </a:t>
            </a:r>
          </a:p>
          <a:p>
            <a:r>
              <a:rPr lang="en-US" baseline="0" dirty="0" smtClean="0"/>
              <a:t>To make the point more vividly, we might want to consider using the chart from last year’s presentation. </a:t>
            </a:r>
          </a:p>
          <a:p>
            <a:r>
              <a:rPr lang="en-US" baseline="0" dirty="0" smtClean="0"/>
              <a:t>Also note that the CBO’s baseline changed quite a bit from their 2015 repot to their 2016 report – the 2016 report shows significantly higher future federal debt compared to the 2015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87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779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842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15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622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9401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2398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2002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4490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11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EBE56-74A1-417A-B42B-96869915C0A1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384D-AD65-469D-A8FA-896672C125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BC560-E996-4A79-B4FD-69D1AD4277A3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E3EC-B9D4-40B2-8182-F1460891B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0EC36-E6B3-4359-9EA3-83A06F778807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2443E-047D-4233-826A-0F202BE01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21D86-6D87-44FA-9DD3-B4B29A89AC9F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2B291-65B2-4218-A7A5-639DDC31DA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01C0-E8AF-4AFC-8B6B-27401575D71C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535B4-D29B-4538-8DD3-BED2A334AE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C6062-536A-4279-AD2F-B95531F14799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360C1-1682-43AB-B68E-728047269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0ECB-BF3A-41AA-938E-CB9235C73E33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15199-D6E2-43E9-B967-3417F003D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A32ED-DEDA-4838-8977-A8A574C3BC3C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43800-D042-40F0-BA5F-16FBDDB7D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5BDCD-9B1E-47B3-AC2E-0514155582A4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339E6-83B5-46D0-B8E6-ED07C62DFB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5956B-4336-4F8F-9D2E-D9C34562A782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4ECFE-EEBB-4AE9-9A4D-BD8C1C075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F8AEC-990C-4FA4-8588-19909A3EB9CC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5532A-9FB1-4053-A97E-997C993177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198438"/>
            <a:ext cx="691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237" tIns="32118" rIns="64237" bIns="321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150938"/>
            <a:ext cx="6911975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237" tIns="32118" rIns="64237" bIns="32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175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237" tIns="32118" rIns="64237" bIns="32118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fld id="{3FFA7FA9-0E11-4DBB-A12C-0332D1C8D1C2}" type="datetime8">
              <a:rPr lang="en-US"/>
              <a:pPr>
                <a:defRPr/>
              </a:pPr>
              <a:t>11/6/2017 5:17 PM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4138" y="4495800"/>
            <a:ext cx="2432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237" tIns="32118" rIns="64237" bIns="32118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237" tIns="32118" rIns="64237" bIns="32118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614A4AF-F10A-48B0-AAEE-453BD3B792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hf hdr="0" ftr="0" dt="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241300" indent="-241300" algn="l" defTabSz="6429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01613" algn="l" defTabSz="6429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803275" indent="-160338" algn="l" defTabSz="64293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23950" indent="-160338" algn="l" defTabSz="642938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44625" indent="-160338" algn="l" defTabSz="642938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4175" y="493713"/>
            <a:ext cx="6911975" cy="3916362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dirty="0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</a:rPr>
              <a:t>Social Security Actuarial Status</a:t>
            </a:r>
          </a:p>
          <a:p>
            <a:pPr algn="ctr" eaLnBrk="1" hangingPunct="1">
              <a:buFontTx/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The 2017 Annual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Trustees Report </a:t>
            </a:r>
          </a:p>
          <a:p>
            <a:pPr algn="ctr" eaLnBrk="1" hangingPunct="1">
              <a:buFontTx/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and Proposals to Change the Law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FontTx/>
              <a:buNone/>
            </a:pPr>
            <a:endParaRPr lang="en-US" sz="2000" b="1" dirty="0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1700" b="1" i="1" dirty="0" smtClean="0">
                <a:solidFill>
                  <a:schemeClr val="accent1">
                    <a:lumMod val="50000"/>
                  </a:schemeClr>
                </a:solidFill>
              </a:rPr>
              <a:t>Presented by </a:t>
            </a:r>
            <a:r>
              <a:rPr lang="en-US" sz="1700" b="1" i="1" dirty="0" smtClean="0">
                <a:solidFill>
                  <a:schemeClr val="accent1">
                    <a:lumMod val="50000"/>
                  </a:schemeClr>
                </a:solidFill>
              </a:rPr>
              <a:t>Steve </a:t>
            </a:r>
            <a:r>
              <a:rPr lang="en-US" sz="1700" b="1" i="1" dirty="0" smtClean="0">
                <a:solidFill>
                  <a:schemeClr val="accent1">
                    <a:lumMod val="50000"/>
                  </a:schemeClr>
                </a:solidFill>
              </a:rPr>
              <a:t>Goss, Chief Actuary, SSA</a:t>
            </a:r>
          </a:p>
          <a:p>
            <a:pPr algn="ctr" eaLnBrk="1" hangingPunct="1">
              <a:buNone/>
            </a:pPr>
            <a:r>
              <a:rPr lang="en-US" sz="1700" b="1" i="1" dirty="0" smtClean="0">
                <a:solidFill>
                  <a:schemeClr val="accent1">
                    <a:lumMod val="50000"/>
                  </a:schemeClr>
                </a:solidFill>
              </a:rPr>
              <a:t>Middle Atlantic Actuarial Club Annual Meeting</a:t>
            </a:r>
            <a:endParaRPr lang="en-US" sz="17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1700" b="1" i="1" smtClean="0">
                <a:solidFill>
                  <a:schemeClr val="accent1">
                    <a:lumMod val="50000"/>
                  </a:schemeClr>
                </a:solidFill>
              </a:rPr>
              <a:t>November 8, </a:t>
            </a:r>
            <a:r>
              <a:rPr lang="en-US" sz="1700" b="1" i="1" dirty="0" smtClean="0">
                <a:solidFill>
                  <a:schemeClr val="accent1">
                    <a:lumMod val="50000"/>
                  </a:schemeClr>
                </a:solidFill>
              </a:rPr>
              <a:t>2017</a:t>
            </a:r>
            <a:endParaRPr lang="en-US" sz="17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36252A16-1347-4DF5-AC71-559649B1448D}" type="slidenum">
              <a:rPr lang="en-US" sz="1000" b="1">
                <a:solidFill>
                  <a:schemeClr val="accent2"/>
                </a:solidFill>
              </a:rPr>
              <a:pPr algn="r" defTabSz="642938"/>
              <a:t>10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680325" cy="944563"/>
          </a:xfrm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accent2"/>
                </a:solidFill>
              </a:rPr>
              <a:t>OASDI Annual Cost and Non-Interest Income as Percent of Taxable Payroll </a:t>
            </a:r>
            <a:br>
              <a:rPr lang="en-US" sz="1400" b="1" dirty="0" smtClean="0">
                <a:solidFill>
                  <a:schemeClr val="accent2"/>
                </a:solidFill>
              </a:rPr>
            </a:br>
            <a:r>
              <a:rPr lang="en-US" sz="1400" b="1" dirty="0" smtClean="0">
                <a:solidFill>
                  <a:schemeClr val="accent2"/>
                </a:solidFill>
              </a:rPr>
              <a:t>Persistent Negative Annual Cash-Flow Balance Starting in 2010 </a:t>
            </a:r>
            <a:r>
              <a:rPr lang="en-US" sz="1400" dirty="0" smtClean="0">
                <a:solidFill>
                  <a:schemeClr val="accent2"/>
                </a:solidFill>
              </a:rPr>
              <a:t/>
            </a:r>
            <a:br>
              <a:rPr lang="en-US" sz="1400" dirty="0" smtClean="0">
                <a:solidFill>
                  <a:schemeClr val="accent2"/>
                </a:solidFill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77% of scheduled benefits still payable at trust fund reserve depletion</a:t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Annual deficit in 2091: 4.48 percent of payroll — 0.13 percent larger than last year</a:t>
            </a:r>
            <a:endParaRPr lang="en-US" sz="1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062" y="914400"/>
            <a:ext cx="6172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CE5E65EE-7CB0-4E59-A1E2-F36F49C4F0ED}" type="slidenum">
              <a:rPr lang="en-US" sz="1000" b="1">
                <a:solidFill>
                  <a:schemeClr val="accent2"/>
                </a:solidFill>
              </a:rPr>
              <a:pPr algn="r" defTabSz="642938"/>
              <a:t>11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680325" cy="1020763"/>
          </a:xfrm>
        </p:spPr>
        <p:txBody>
          <a:bodyPr/>
          <a:lstStyle/>
          <a:p>
            <a:pPr eaLnBrk="1" hangingPunct="1"/>
            <a:r>
              <a:rPr lang="en-US" sz="2200" b="1" dirty="0" smtClean="0">
                <a:solidFill>
                  <a:schemeClr val="accent2"/>
                </a:solidFill>
              </a:rPr>
              <a:t>SUSTAINABILITY:  </a:t>
            </a:r>
            <a:r>
              <a:rPr lang="en-US" sz="2200" b="1" u="sng" dirty="0" smtClean="0">
                <a:solidFill>
                  <a:schemeClr val="accent2"/>
                </a:solidFill>
              </a:rPr>
              <a:t>OASDI</a:t>
            </a:r>
            <a:r>
              <a:rPr lang="en-US" sz="2200" b="1" dirty="0" smtClean="0">
                <a:solidFill>
                  <a:schemeClr val="accent2"/>
                </a:solidFill>
              </a:rPr>
              <a:t> Cost as Percent of GDP </a:t>
            </a:r>
            <a:r>
              <a:rPr lang="en-US" sz="1700" b="1" dirty="0" smtClean="0">
                <a:solidFill>
                  <a:schemeClr val="accent2"/>
                </a:solidFill>
              </a:rPr>
              <a:t/>
            </a:r>
            <a:br>
              <a:rPr lang="en-US" sz="1700" b="1" dirty="0" smtClean="0">
                <a:solidFill>
                  <a:schemeClr val="accent2"/>
                </a:solidFill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Rises from a 4.2-percent average in 1990-2008, to about 6.1% by 2037, then </a:t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declines to under 5.9% by 2050, and generally increases to 6.1% by 2091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62" y="944562"/>
            <a:ext cx="6172200" cy="3551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03F07CD2-6FB9-4E01-B847-D9DFFB0F649E}" type="slidenum">
              <a:rPr lang="en-US" sz="1000" b="1">
                <a:solidFill>
                  <a:schemeClr val="accent2"/>
                </a:solidFill>
              </a:rPr>
              <a:pPr algn="r" defTabSz="642938"/>
              <a:t>12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975"/>
            <a:ext cx="7680325" cy="879475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2"/>
                </a:solidFill>
              </a:rPr>
              <a:t>OASDI Beneficiaries per 100 Workers</a:t>
            </a:r>
            <a:r>
              <a:rPr lang="en-US" sz="1700" dirty="0" smtClean="0">
                <a:solidFill>
                  <a:schemeClr val="tx1"/>
                </a:solidFill>
              </a:rPr>
              <a:t/>
            </a:r>
            <a:br>
              <a:rPr lang="en-US" sz="1700" dirty="0" smtClean="0">
                <a:solidFill>
                  <a:schemeClr val="tx1"/>
                </a:solidFill>
              </a:rPr>
            </a:br>
            <a:endParaRPr lang="en-US" sz="17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56" y="563562"/>
            <a:ext cx="6246812" cy="3932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136525"/>
            <a:ext cx="6911975" cy="768350"/>
          </a:xfrm>
        </p:spPr>
        <p:txBody>
          <a:bodyPr anchor="t"/>
          <a:lstStyle/>
          <a:p>
            <a:r>
              <a:rPr lang="en-US" altLang="en-US" sz="2400" b="1" dirty="0" smtClean="0">
                <a:solidFill>
                  <a:schemeClr val="accent2"/>
                </a:solidFill>
              </a:rPr>
              <a:t>Aging (change in age distribution)</a:t>
            </a: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1400" dirty="0" smtClean="0">
                <a:solidFill>
                  <a:schemeClr val="accent1">
                    <a:lumMod val="50000"/>
                  </a:schemeClr>
                </a:solidFill>
              </a:rPr>
              <a:t>mainly due to drop in birth rates</a:t>
            </a:r>
          </a:p>
        </p:txBody>
      </p:sp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F5011A-621C-4DC8-B7A4-64D3CB4E5EC6}" type="slidenum">
              <a:rPr lang="en-US" b="1" smtClean="0">
                <a:solidFill>
                  <a:schemeClr val="accent2"/>
                </a:solidFill>
              </a:rPr>
              <a:pPr/>
              <a:t>13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62" y="761997"/>
            <a:ext cx="6388100" cy="3733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03F07CD2-6FB9-4E01-B847-D9DFFB0F649E}" type="slidenum">
              <a:rPr lang="en-US" sz="1000" b="1">
                <a:solidFill>
                  <a:schemeClr val="accent2"/>
                </a:solidFill>
              </a:rPr>
              <a:pPr algn="r" defTabSz="642938"/>
              <a:t>14</a:t>
            </a:fld>
            <a:endParaRPr lang="en-US" sz="1000" b="1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964" y="186665"/>
            <a:ext cx="6282397" cy="456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088" y="109538"/>
            <a:ext cx="7424737" cy="911224"/>
          </a:xfrm>
        </p:spPr>
        <p:txBody>
          <a:bodyPr lIns="72515" tIns="36258" rIns="72515" bIns="36258" anchor="b"/>
          <a:lstStyle/>
          <a:p>
            <a:r>
              <a:rPr lang="en-US" sz="1900" b="1" dirty="0" smtClean="0">
                <a:solidFill>
                  <a:schemeClr val="accent2"/>
                </a:solidFill>
              </a:rPr>
              <a:t>Changing Adult Age Distribution: Boomers increase of prime disability age (45-64) is over -----  Next is increasing share at retirement age (65+) as boomers replaced at working ages</a:t>
            </a:r>
            <a:endParaRPr lang="en-US" sz="1900" b="1" i="1" dirty="0" smtClean="0">
              <a:solidFill>
                <a:schemeClr val="accent2"/>
              </a:solidFill>
            </a:endParaRPr>
          </a:p>
        </p:txBody>
      </p:sp>
      <p:sp>
        <p:nvSpPr>
          <p:cNvPr id="552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9A3F2C-4370-4ABE-A02F-158048167739}" type="slidenum">
              <a:rPr lang="en-US" b="1" smtClean="0">
                <a:solidFill>
                  <a:schemeClr val="accent2"/>
                </a:solidFill>
              </a:rPr>
              <a:pPr/>
              <a:t>15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562" y="1020762"/>
            <a:ext cx="6369516" cy="369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136525"/>
            <a:ext cx="6911975" cy="768350"/>
          </a:xfrm>
        </p:spPr>
        <p:txBody>
          <a:bodyPr anchor="t"/>
          <a:lstStyle/>
          <a:p>
            <a:r>
              <a:rPr lang="en-US" altLang="en-US" sz="2000" b="1" dirty="0" smtClean="0">
                <a:solidFill>
                  <a:schemeClr val="accent2"/>
                </a:solidFill>
              </a:rPr>
              <a:t>Mortality Experience: All Ages</a:t>
            </a:r>
            <a:br>
              <a:rPr lang="en-US" altLang="en-US" sz="2000" b="1" dirty="0" smtClean="0">
                <a:solidFill>
                  <a:schemeClr val="accent2"/>
                </a:solidFill>
              </a:rPr>
            </a:br>
            <a:r>
              <a:rPr lang="en-US" altLang="en-US" sz="1800" dirty="0" smtClean="0">
                <a:solidFill>
                  <a:schemeClr val="accent1">
                    <a:lumMod val="50000"/>
                  </a:schemeClr>
                </a:solidFill>
              </a:rPr>
              <a:t>Reductions continue to fall short of expectations</a:t>
            </a:r>
          </a:p>
        </p:txBody>
      </p:sp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9F1292-E066-49F3-86FF-7E3BB5865377}" type="slidenum">
              <a:rPr lang="en-US" b="1" smtClean="0">
                <a:solidFill>
                  <a:schemeClr val="accent2"/>
                </a:solidFill>
              </a:rPr>
              <a:pPr/>
              <a:t>16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62" y="792163"/>
            <a:ext cx="6477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2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136525"/>
            <a:ext cx="6911975" cy="768350"/>
          </a:xfrm>
        </p:spPr>
        <p:txBody>
          <a:bodyPr anchor="t"/>
          <a:lstStyle/>
          <a:p>
            <a:r>
              <a:rPr lang="en-US" altLang="en-US" sz="2000" b="1" dirty="0" smtClean="0">
                <a:solidFill>
                  <a:schemeClr val="accent2"/>
                </a:solidFill>
              </a:rPr>
              <a:t>Mortality Experience: Ages 65 and Older</a:t>
            </a:r>
            <a:br>
              <a:rPr lang="en-US" altLang="en-US" sz="2000" b="1" dirty="0" smtClean="0">
                <a:solidFill>
                  <a:schemeClr val="accent2"/>
                </a:solidFill>
              </a:rPr>
            </a:b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altLang="en-US" sz="1800" dirty="0" smtClean="0">
                <a:solidFill>
                  <a:schemeClr val="accent1">
                    <a:lumMod val="50000"/>
                  </a:schemeClr>
                </a:solidFill>
              </a:rPr>
              <a:t>eductions since 2009 continue to fall short of expectations</a:t>
            </a:r>
          </a:p>
        </p:txBody>
      </p:sp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CBE40E-8204-4DBE-8352-E2B5214CEB1D}" type="slidenum">
              <a:rPr lang="en-US" b="1" smtClean="0">
                <a:solidFill>
                  <a:schemeClr val="accent2"/>
                </a:solidFill>
              </a:rPr>
              <a:pPr/>
              <a:t>17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62" y="792162"/>
            <a:ext cx="647699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136525"/>
            <a:ext cx="6911975" cy="768350"/>
          </a:xfrm>
        </p:spPr>
        <p:txBody>
          <a:bodyPr anchor="t"/>
          <a:lstStyle/>
          <a:p>
            <a:r>
              <a:rPr lang="en-US" altLang="en-US" sz="2000" b="1" dirty="0" smtClean="0">
                <a:solidFill>
                  <a:schemeClr val="accent2"/>
                </a:solidFill>
              </a:rPr>
              <a:t>Mortality Experience: Ages under 65 </a:t>
            </a:r>
            <a:br>
              <a:rPr lang="en-US" altLang="en-US" sz="2000" b="1" dirty="0" smtClean="0">
                <a:solidFill>
                  <a:schemeClr val="accent2"/>
                </a:solidFill>
              </a:rPr>
            </a:br>
            <a:r>
              <a:rPr lang="en-US" altLang="en-US" sz="1800" smtClean="0">
                <a:solidFill>
                  <a:schemeClr val="accent1">
                    <a:lumMod val="50000"/>
                  </a:schemeClr>
                </a:solidFill>
              </a:rPr>
              <a:t>Actual </a:t>
            </a:r>
            <a:r>
              <a:rPr lang="en-US" altLang="en-US" sz="1800" i="1" smtClean="0">
                <a:solidFill>
                  <a:schemeClr val="accent1">
                    <a:lumMod val="50000"/>
                  </a:schemeClr>
                </a:solidFill>
              </a:rPr>
              <a:t>Increase</a:t>
            </a:r>
            <a:r>
              <a:rPr lang="en-US" altLang="en-US" sz="180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1800" dirty="0" smtClean="0">
                <a:solidFill>
                  <a:schemeClr val="accent1">
                    <a:lumMod val="50000"/>
                  </a:schemeClr>
                </a:solidFill>
              </a:rPr>
              <a:t>since 2010</a:t>
            </a:r>
          </a:p>
        </p:txBody>
      </p:sp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CBE40E-8204-4DBE-8352-E2B5214CEB1D}" type="slidenum">
              <a:rPr lang="en-US" b="1" smtClean="0">
                <a:solidFill>
                  <a:schemeClr val="accent2"/>
                </a:solidFill>
              </a:rPr>
              <a:pPr/>
              <a:t>18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6928" y="793814"/>
            <a:ext cx="6327648" cy="381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5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5E000F22-F71B-4DF1-B051-CB0F3ECF3B75}" type="slidenum">
              <a:rPr lang="en-US" sz="1000" b="1">
                <a:solidFill>
                  <a:schemeClr val="accent2"/>
                </a:solidFill>
              </a:rPr>
              <a:pPr algn="r" defTabSz="642938"/>
              <a:t>19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182563"/>
            <a:ext cx="6911975" cy="185737"/>
          </a:xfrm>
        </p:spPr>
        <p:txBody>
          <a:bodyPr/>
          <a:lstStyle/>
          <a:p>
            <a:pPr eaLnBrk="1" hangingPunct="1"/>
            <a:r>
              <a:rPr lang="en-US" sz="2800" smtClean="0"/>
              <a:t> 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8763" y="903288"/>
            <a:ext cx="7162800" cy="36988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ts val="275"/>
              </a:spcBef>
              <a:spcAft>
                <a:spcPts val="425"/>
              </a:spcAft>
              <a:buFontTx/>
              <a:buNone/>
            </a:pPr>
            <a:r>
              <a:rPr lang="en-US" sz="1900" b="1" i="1" u="sng" dirty="0" smtClean="0">
                <a:solidFill>
                  <a:schemeClr val="accent1">
                    <a:lumMod val="50000"/>
                  </a:schemeClr>
                </a:solidFill>
              </a:rPr>
              <a:t>Actuarial Balance—Net Change of -0.17 percent of payroll</a:t>
            </a:r>
          </a:p>
          <a:p>
            <a:pPr eaLnBrk="1" hangingPunct="1">
              <a:lnSpc>
                <a:spcPct val="80000"/>
              </a:lnSpc>
              <a:spcBef>
                <a:spcPts val="275"/>
              </a:spcBef>
              <a:spcAft>
                <a:spcPts val="425"/>
              </a:spcAft>
              <a:buFontTx/>
              <a:buNone/>
            </a:pPr>
            <a:endParaRPr lang="en-US" sz="800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75"/>
              </a:spcBef>
              <a:spcAft>
                <a:spcPts val="425"/>
              </a:spcAft>
            </a:pP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Valuation Period				         			-0.05 percent</a:t>
            </a:r>
            <a:endParaRPr lang="en-US" sz="1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275"/>
              </a:spcBef>
              <a:spcAft>
                <a:spcPts val="425"/>
              </a:spcAft>
              <a:buNone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ts val="275"/>
              </a:spcBef>
              <a:spcAft>
                <a:spcPts val="425"/>
              </a:spcAft>
            </a:pP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igher recent mortality	 					+0.04 percent</a:t>
            </a:r>
          </a:p>
          <a:p>
            <a:pPr eaLnBrk="1" hangingPunct="1">
              <a:lnSpc>
                <a:spcPct val="80000"/>
              </a:lnSpc>
              <a:spcBef>
                <a:spcPts val="275"/>
              </a:spcBef>
              <a:spcAft>
                <a:spcPts val="425"/>
              </a:spcAft>
            </a:pP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Lower recent fertility, immigration and other data updates  	-0.07 percent</a:t>
            </a:r>
          </a:p>
          <a:p>
            <a:pPr eaLnBrk="1" hangingPunct="1">
              <a:lnSpc>
                <a:spcPct val="80000"/>
              </a:lnSpc>
              <a:spcBef>
                <a:spcPts val="275"/>
              </a:spcBef>
              <a:spcAft>
                <a:spcPts val="425"/>
              </a:spcAft>
              <a:buFontTx/>
              <a:buNone/>
            </a:pPr>
            <a:endParaRPr lang="en-US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75"/>
              </a:spcBef>
            </a:pP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Lower level of productivity &amp; GDP (down by about 1 percent)	-0.02 percent</a:t>
            </a:r>
          </a:p>
          <a:p>
            <a:pPr eaLnBrk="1" hangingPunct="1">
              <a:lnSpc>
                <a:spcPct val="80000"/>
              </a:lnSpc>
              <a:spcBef>
                <a:spcPts val="275"/>
              </a:spcBef>
            </a:pP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Lower </a:t>
            </a:r>
            <a:r>
              <a:rPr lang="en-US" sz="1500" b="1" dirty="0" err="1" smtClean="0">
                <a:solidFill>
                  <a:schemeClr val="accent1">
                    <a:lumMod val="50000"/>
                  </a:schemeClr>
                </a:solidFill>
              </a:rPr>
              <a:t>avg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 real wage differential in near- and long-term	-0.03 percent</a:t>
            </a:r>
          </a:p>
          <a:p>
            <a:pPr eaLnBrk="1" hangingPunct="1">
              <a:lnSpc>
                <a:spcPct val="80000"/>
              </a:lnSpc>
              <a:spcBef>
                <a:spcPts val="275"/>
              </a:spcBef>
            </a:pP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tarting values and other near-term economic assumptions 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	-0.03 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percent</a:t>
            </a:r>
          </a:p>
          <a:p>
            <a:pPr marL="0" indent="0" eaLnBrk="1" hangingPunct="1">
              <a:lnSpc>
                <a:spcPct val="80000"/>
              </a:lnSpc>
              <a:spcBef>
                <a:spcPts val="275"/>
              </a:spcBef>
              <a:buNone/>
            </a:pPr>
            <a:endParaRPr lang="en-US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75"/>
              </a:spcBef>
            </a:pP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Lower 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recent and near-term disability applications and </a:t>
            </a:r>
            <a:b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incidence rate 					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+0.03 percent</a:t>
            </a:r>
            <a:endParaRPr lang="en-US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75"/>
              </a:spcBef>
              <a:buFontTx/>
              <a:buNone/>
            </a:pPr>
            <a:endParaRPr lang="en-US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75"/>
              </a:spcBef>
            </a:pP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</a:rPr>
              <a:t>Other new data and methods improvements			-0.04 percent</a:t>
            </a:r>
          </a:p>
          <a:p>
            <a:pPr eaLnBrk="1" hangingPunct="1">
              <a:lnSpc>
                <a:spcPct val="80000"/>
              </a:lnSpc>
              <a:spcBef>
                <a:spcPts val="275"/>
              </a:spcBef>
            </a:pPr>
            <a:endParaRPr lang="en-US" sz="1500" b="1" dirty="0" smtClean="0">
              <a:solidFill>
                <a:srgbClr val="3C8C93"/>
              </a:solidFill>
            </a:endParaRPr>
          </a:p>
        </p:txBody>
      </p:sp>
      <p:sp>
        <p:nvSpPr>
          <p:cNvPr id="35844" name="Rectangle 2"/>
          <p:cNvSpPr txBox="1">
            <a:spLocks noChangeArrowheads="1"/>
          </p:cNvSpPr>
          <p:nvPr/>
        </p:nvSpPr>
        <p:spPr bwMode="auto">
          <a:xfrm>
            <a:off x="0" y="182563"/>
            <a:ext cx="76803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 anchor="ctr"/>
          <a:lstStyle/>
          <a:p>
            <a:pPr marL="0" lvl="1" algn="ctr" defTabSz="642938"/>
            <a:r>
              <a:rPr lang="en-US" sz="2400" b="1" dirty="0">
                <a:solidFill>
                  <a:schemeClr val="accent2"/>
                </a:solidFill>
              </a:rPr>
              <a:t>Principal Reasons for Change in </a:t>
            </a:r>
            <a:r>
              <a:rPr lang="en-US" sz="2400" b="1" dirty="0" smtClean="0">
                <a:solidFill>
                  <a:schemeClr val="accent2"/>
                </a:solidFill>
              </a:rPr>
              <a:t>2017 </a:t>
            </a:r>
            <a:r>
              <a:rPr lang="en-US" sz="2400" b="1" dirty="0">
                <a:solidFill>
                  <a:schemeClr val="accent2"/>
                </a:solidFill>
              </a:rPr>
              <a:t>Report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9075"/>
            <a:ext cx="7680325" cy="823913"/>
          </a:xfrm>
          <a:noFill/>
          <a:ln>
            <a:noFill/>
          </a:ln>
        </p:spPr>
        <p:txBody>
          <a:bodyPr/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 What Is the Legislative Mandate for the Annual Report?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042988"/>
            <a:ext cx="6911975" cy="3422650"/>
          </a:xfrm>
        </p:spPr>
        <p:txBody>
          <a:bodyPr/>
          <a:lstStyle/>
          <a:p>
            <a:pPr marL="428625" indent="-428625">
              <a:buFontTx/>
              <a:buAutoNum type="arabicParenR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Trust Fund operations of the past year and the next five years</a:t>
            </a:r>
          </a:p>
          <a:p>
            <a:pPr marL="428625" indent="-428625">
              <a:buFontTx/>
              <a:buAutoNum type="arabicParenR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Actuarial status of the trust funds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This means the ability to meet the cost of scheduled benefits with scheduled revenue and trust fund reserves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 the extent to which scheduled revenue will fall short, forcing cuts or delays in benefits in the absence of legislative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change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75-year projections under intermediate assumptions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CEA0F4AB-5FC2-4759-AE22-8BA830F3253E}" type="slidenum">
              <a:rPr lang="en-US" b="1" smtClean="0">
                <a:solidFill>
                  <a:schemeClr val="accent2"/>
                </a:solidFill>
              </a:rPr>
              <a:pPr defTabSz="642938"/>
              <a:t>2</a:t>
            </a:fld>
            <a:endParaRPr lang="en-US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9538"/>
            <a:ext cx="7680325" cy="835025"/>
          </a:xfrm>
          <a:noFill/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Uncertainty Illustrations</a:t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1500" b="1" i="1" dirty="0" smtClean="0">
                <a:solidFill>
                  <a:srgbClr val="3C8C93"/>
                </a:solidFill>
              </a:rPr>
              <a:t>Unrealistically narrow stochastic results due to lack of central tendency variation</a:t>
            </a:r>
          </a:p>
        </p:txBody>
      </p:sp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58A77-E5FE-4A91-9CC1-5A8F830379DF}" type="slidenum">
              <a:rPr lang="en-US" b="1" smtClean="0">
                <a:solidFill>
                  <a:schemeClr val="accent2"/>
                </a:solidFill>
              </a:rPr>
              <a:pPr/>
              <a:t>20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62" y="944563"/>
            <a:ext cx="6400800" cy="3581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7509" y="0"/>
            <a:ext cx="7680325" cy="639763"/>
          </a:xfrm>
          <a:noFill/>
        </p:spPr>
        <p:txBody>
          <a:bodyPr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Replacement Rates Based on the 2017TR</a:t>
            </a:r>
            <a:endParaRPr lang="en-US" sz="1400" b="1" i="1" dirty="0" smtClean="0">
              <a:solidFill>
                <a:srgbClr val="CC3300"/>
              </a:solidFill>
            </a:endParaRPr>
          </a:p>
        </p:txBody>
      </p:sp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792163" y="4333875"/>
            <a:ext cx="656748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>
            <a:spAutoFit/>
          </a:bodyPr>
          <a:lstStyle/>
          <a:p>
            <a:pPr defTabSz="642938"/>
            <a:r>
              <a:rPr lang="en-US" sz="1100" dirty="0">
                <a:solidFill>
                  <a:schemeClr val="accent2"/>
                </a:solidFill>
              </a:rPr>
              <a:t>Source: Annual Recurring Actuarial Note #9 at www.ssa.gov/oact/NOTES/ran9/index.html</a:t>
            </a:r>
          </a:p>
        </p:txBody>
      </p:sp>
      <p:sp>
        <p:nvSpPr>
          <p:cNvPr id="419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EF6F30EA-8CD7-47FB-BF55-B9B3CA7321C8}" type="slidenum">
              <a:rPr lang="en-US" b="1" smtClean="0">
                <a:solidFill>
                  <a:schemeClr val="accent2"/>
                </a:solidFill>
              </a:rPr>
              <a:pPr defTabSz="642938"/>
              <a:t>21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2" y="639762"/>
            <a:ext cx="6248400" cy="3694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384175" y="109538"/>
            <a:ext cx="6911975" cy="712787"/>
          </a:xfrm>
          <a:noFill/>
        </p:spPr>
        <p:txBody>
          <a:bodyPr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How About at Age 62, Where Most Start Benefits?</a:t>
            </a:r>
          </a:p>
        </p:txBody>
      </p:sp>
      <p:sp>
        <p:nvSpPr>
          <p:cNvPr id="43010" name="TextBox 7"/>
          <p:cNvSpPr txBox="1">
            <a:spLocks noChangeArrowheads="1"/>
          </p:cNvSpPr>
          <p:nvPr/>
        </p:nvSpPr>
        <p:spPr bwMode="auto">
          <a:xfrm>
            <a:off x="792163" y="4333875"/>
            <a:ext cx="656748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>
            <a:spAutoFit/>
          </a:bodyPr>
          <a:lstStyle/>
          <a:p>
            <a:pPr defTabSz="642938"/>
            <a:r>
              <a:rPr lang="en-US" sz="1100">
                <a:solidFill>
                  <a:schemeClr val="accent2"/>
                </a:solidFill>
              </a:rPr>
              <a:t>Source: Annual Recurring Actuarial Note #9 at www.ssa.gov/oact/NOTES/ran9/index.html</a:t>
            </a:r>
          </a:p>
        </p:txBody>
      </p:sp>
      <p:sp>
        <p:nvSpPr>
          <p:cNvPr id="430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E71CE360-D8C6-47A8-B914-89013157C626}" type="slidenum">
              <a:rPr lang="en-US" b="1" smtClean="0">
                <a:solidFill>
                  <a:schemeClr val="accent2"/>
                </a:solidFill>
              </a:rPr>
              <a:pPr defTabSz="642938"/>
              <a:t>22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62" y="639762"/>
            <a:ext cx="6248400" cy="3694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438"/>
            <a:ext cx="7680325" cy="569912"/>
          </a:xfrm>
          <a:noFill/>
        </p:spPr>
        <p:txBody>
          <a:bodyPr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Payable Benefits Under the Law, After Trust </a:t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>Fund Reserves Are Depleted, Are Even Lower</a:t>
            </a:r>
            <a:endParaRPr lang="en-US" sz="2000" b="1" i="1" dirty="0" smtClean="0">
              <a:solidFill>
                <a:srgbClr val="CC3300"/>
              </a:solidFill>
            </a:endParaRPr>
          </a:p>
        </p:txBody>
      </p:sp>
      <p:sp>
        <p:nvSpPr>
          <p:cNvPr id="44034" name="TextBox 7"/>
          <p:cNvSpPr txBox="1">
            <a:spLocks noChangeArrowheads="1"/>
          </p:cNvSpPr>
          <p:nvPr/>
        </p:nvSpPr>
        <p:spPr bwMode="auto">
          <a:xfrm>
            <a:off x="792163" y="4333875"/>
            <a:ext cx="656748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>
            <a:spAutoFit/>
          </a:bodyPr>
          <a:lstStyle/>
          <a:p>
            <a:pPr defTabSz="642938"/>
            <a:r>
              <a:rPr lang="en-US" sz="1100">
                <a:solidFill>
                  <a:schemeClr val="accent2"/>
                </a:solidFill>
              </a:rPr>
              <a:t>Source: Annual Recurring Actuarial Note #9 at www.ssa.gov/oact/NOTES/ran9/index.html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95BEC348-0E7F-41C2-BF75-A851CAEA01A1}" type="slidenum">
              <a:rPr lang="en-US" b="1" smtClean="0">
                <a:solidFill>
                  <a:schemeClr val="accent2"/>
                </a:solidFill>
              </a:rPr>
              <a:pPr defTabSz="642938"/>
              <a:t>23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62" y="868363"/>
            <a:ext cx="6248400" cy="3465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7F11CD-15B6-4400-9431-E07EF017B937}" type="slidenum">
              <a:rPr lang="en-US" b="1" smtClean="0">
                <a:solidFill>
                  <a:schemeClr val="accent2"/>
                </a:solidFill>
              </a:rPr>
              <a:pPr/>
              <a:t>24</a:t>
            </a:fld>
            <a:endParaRPr lang="en-US" b="1" smtClean="0">
              <a:solidFill>
                <a:schemeClr val="accent2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198438"/>
            <a:ext cx="7359650" cy="822325"/>
          </a:xfrm>
          <a:noFill/>
        </p:spPr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But, Wait—How About Budget Scoring?</a:t>
            </a: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</a:rPr>
              <a:t>Don’t entitlements just keep borrowing?</a:t>
            </a:r>
          </a:p>
        </p:txBody>
      </p:sp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792163" y="4503738"/>
            <a:ext cx="63230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Source: Congressional Budget Office, June </a:t>
            </a:r>
            <a:r>
              <a:rPr lang="en-US" sz="1100" dirty="0" smtClean="0">
                <a:solidFill>
                  <a:schemeClr val="accent2"/>
                </a:solidFill>
              </a:rPr>
              <a:t>2016</a:t>
            </a:r>
            <a:endParaRPr lang="en-US" sz="1100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362" y="1028701"/>
            <a:ext cx="5573488" cy="35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9538"/>
            <a:ext cx="7680325" cy="877887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Actually, NO.  Budget Scoring Is Inconsistent </a:t>
            </a:r>
            <a:r>
              <a:rPr lang="en-US" sz="2500" b="1" dirty="0">
                <a:solidFill>
                  <a:schemeClr val="accent2"/>
                </a:solidFill>
              </a:rPr>
              <a:t>W</a:t>
            </a:r>
            <a:r>
              <a:rPr lang="en-US" sz="2500" b="1" dirty="0" smtClean="0">
                <a:solidFill>
                  <a:schemeClr val="accent2"/>
                </a:solidFill>
              </a:rPr>
              <a:t>ith the Law, and All Past Experience.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588" y="931863"/>
            <a:ext cx="7232650" cy="356711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3038" indent="-173038"/>
            <a:r>
              <a:rPr lang="en-US" i="1" u="sng" dirty="0" smtClean="0"/>
              <a:t>See Actuarial Opinion in the </a:t>
            </a:r>
            <a:r>
              <a:rPr lang="en-US" i="1" u="sng" dirty="0" smtClean="0">
                <a:solidFill>
                  <a:srgbClr val="00FF00"/>
                </a:solidFill>
              </a:rPr>
              <a:t>2017 TR </a:t>
            </a:r>
            <a:r>
              <a:rPr lang="en-US" sz="1600" i="1" u="sng" dirty="0" smtClean="0">
                <a:solidFill>
                  <a:srgbClr val="00FF00"/>
                </a:solidFill>
              </a:rPr>
              <a:t>(also 2014, 2015, and 2016 TR)</a:t>
            </a:r>
            <a:endParaRPr lang="en-US" sz="1600" dirty="0" smtClean="0">
              <a:solidFill>
                <a:srgbClr val="00FF00"/>
              </a:solidFill>
            </a:endParaRPr>
          </a:p>
          <a:p>
            <a:pPr marL="914400" lvl="2" indent="-360363">
              <a:buFontTx/>
              <a:buAutoNum type="arabicParenR"/>
            </a:pPr>
            <a:r>
              <a:rPr lang="en-US" dirty="0" smtClean="0"/>
              <a:t>After reserves deplete, $12.5 trillion unfunded obligation through 2091 cannot be paid under the law.</a:t>
            </a:r>
          </a:p>
          <a:p>
            <a:pPr marL="1381125" lvl="3" indent="-300038"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Budget deems these “expenditures” creating publicly held debt</a:t>
            </a:r>
          </a:p>
          <a:p>
            <a:pPr marL="914400" lvl="2" indent="-360363">
              <a:buFontTx/>
              <a:buAutoNum type="arabicParenR"/>
            </a:pPr>
            <a:r>
              <a:rPr lang="en-US" dirty="0" smtClean="0"/>
              <a:t>Reserve redemptions spend excess “earmarked” revenues invested in an earlier year.</a:t>
            </a:r>
          </a:p>
          <a:p>
            <a:pPr marL="1381125" lvl="3" indent="-300038"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Budget deems these “a draw on other Federal resources”</a:t>
            </a:r>
          </a:p>
          <a:p>
            <a:pPr marL="914400" lvl="2" indent="-360363">
              <a:buFontTx/>
              <a:buAutoNum type="arabicParenR"/>
            </a:pPr>
            <a:r>
              <a:rPr lang="en-US" dirty="0" smtClean="0"/>
              <a:t>Trust Fund operations have NO direct effect on total Federal debt subject to ceiling in any year—and no </a:t>
            </a:r>
            <a:r>
              <a:rPr lang="en-US" i="1" dirty="0" smtClean="0"/>
              <a:t>net </a:t>
            </a:r>
            <a:r>
              <a:rPr lang="en-US" dirty="0" smtClean="0"/>
              <a:t>effect on publicly held debt.</a:t>
            </a:r>
          </a:p>
          <a:p>
            <a:pPr marL="1381125" lvl="3" indent="-300038"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Budget says redemptions increase Federal debt held by the public and often gives no credit for reserve accumulation</a:t>
            </a:r>
          </a:p>
        </p:txBody>
      </p:sp>
      <p:sp>
        <p:nvSpPr>
          <p:cNvPr id="460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2402FC-7FF1-42A0-95AA-C67ED0D1E353}" type="slidenum">
              <a:rPr lang="en-US" b="1" smtClean="0">
                <a:solidFill>
                  <a:schemeClr val="accent2"/>
                </a:solidFill>
              </a:rPr>
              <a:pPr/>
              <a:t>25</a:t>
            </a:fld>
            <a:endParaRPr lang="en-US" b="1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7FCBA-D49D-44D8-9232-529458AB590A}" type="slidenum">
              <a:rPr lang="en-US" b="1" smtClean="0">
                <a:solidFill>
                  <a:schemeClr val="accent2"/>
                </a:solidFill>
              </a:rPr>
              <a:pPr/>
              <a:t>26</a:t>
            </a:fld>
            <a:endParaRPr lang="en-US" b="1" smtClean="0">
              <a:solidFill>
                <a:schemeClr val="accent2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106363"/>
            <a:ext cx="6911975" cy="746125"/>
          </a:xfrm>
          <a:noFill/>
        </p:spPr>
        <p:txBody>
          <a:bodyPr/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So—What </a:t>
            </a:r>
            <a:r>
              <a:rPr lang="en-US" sz="2200" b="1" dirty="0">
                <a:solidFill>
                  <a:schemeClr val="accent2"/>
                </a:solidFill>
              </a:rPr>
              <a:t>I</a:t>
            </a:r>
            <a:r>
              <a:rPr lang="en-US" sz="2200" b="1" dirty="0" smtClean="0">
                <a:solidFill>
                  <a:schemeClr val="accent2"/>
                </a:solidFill>
              </a:rPr>
              <a:t>f We Project Federal Debt Consistent With the Law?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0" y="852488"/>
            <a:ext cx="6400800" cy="372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ACB392-9423-4921-A2BB-8E264795C2BB}" type="slidenum">
              <a:rPr lang="en-US" b="1" smtClean="0">
                <a:solidFill>
                  <a:schemeClr val="accent2"/>
                </a:solidFill>
              </a:rPr>
              <a:pPr/>
              <a:t>27</a:t>
            </a:fld>
            <a:endParaRPr lang="en-US" b="1" smtClean="0">
              <a:solidFill>
                <a:schemeClr val="accent2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106363"/>
            <a:ext cx="6911975" cy="746125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So—What If We Project Federal Debt Consistent With the Law?   Projection to 2090 back in 2015</a:t>
            </a:r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3" y="868363"/>
            <a:ext cx="6400800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16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210236-DA4A-4132-80A1-CD59DF61DA17}" type="slidenum">
              <a:rPr lang="en-US" b="1" smtClean="0">
                <a:solidFill>
                  <a:schemeClr val="accent2"/>
                </a:solidFill>
              </a:rPr>
              <a:pPr/>
              <a:t>28</a:t>
            </a:fld>
            <a:endParaRPr lang="en-US" b="1" smtClean="0">
              <a:solidFill>
                <a:schemeClr val="accent2"/>
              </a:solidFill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198438"/>
            <a:ext cx="6911975" cy="733425"/>
          </a:xfrm>
        </p:spPr>
        <p:txBody>
          <a:bodyPr/>
          <a:lstStyle/>
          <a:p>
            <a:r>
              <a:rPr lang="en-US" b="1" smtClean="0">
                <a:solidFill>
                  <a:schemeClr val="accent2"/>
                </a:solidFill>
              </a:rPr>
              <a:t>The Bottom Line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877888"/>
            <a:ext cx="6911975" cy="3724275"/>
          </a:xfrm>
        </p:spPr>
        <p:txBody>
          <a:bodyPr/>
          <a:lstStyle/>
          <a:p>
            <a:r>
              <a:rPr lang="en-US" dirty="0" smtClean="0"/>
              <a:t>Long-term projections provide information to assess solvency </a:t>
            </a:r>
            <a:r>
              <a:rPr lang="en-US" smtClean="0"/>
              <a:t>and changes </a:t>
            </a:r>
            <a:r>
              <a:rPr lang="en-US" dirty="0" smtClean="0"/>
              <a:t>needed to </a:t>
            </a:r>
            <a:r>
              <a:rPr lang="en-US" smtClean="0"/>
              <a:t>eliminate shortfalls</a:t>
            </a:r>
            <a:endParaRPr lang="en-US" dirty="0" smtClean="0"/>
          </a:p>
          <a:p>
            <a:r>
              <a:rPr lang="en-US" dirty="0" smtClean="0"/>
              <a:t>If trust fund reserves were to deplete: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Full benefits cannot be paid timely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NO pressure on the Budget or Federal Debt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So Congress must and WILL act, as always</a:t>
            </a:r>
          </a:p>
          <a:p>
            <a:r>
              <a:rPr lang="en-US" dirty="0" smtClean="0"/>
              <a:t>Straightforward solutions: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Add revenue and/or lower cost for OASDI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Comprehensive changes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implemented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by 2034</a:t>
            </a:r>
          </a:p>
        </p:txBody>
      </p:sp>
    </p:spTree>
    <p:extLst>
      <p:ext uri="{BB962C8B-B14F-4D97-AF65-F5344CB8AC3E}">
        <p14:creationId xmlns:p14="http://schemas.microsoft.com/office/powerpoint/2010/main" val="15510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438"/>
            <a:ext cx="7680325" cy="460375"/>
          </a:xfrm>
          <a:noFill/>
        </p:spPr>
        <p:txBody>
          <a:bodyPr/>
          <a:lstStyle/>
          <a:p>
            <a:pPr marL="588963" indent="-588963"/>
            <a:r>
              <a:rPr lang="en-US" sz="2600" b="1" dirty="0" smtClean="0">
                <a:solidFill>
                  <a:schemeClr val="accent2"/>
                </a:solidFill>
              </a:rPr>
              <a:t>How to Fix Social Security Long-Term</a:t>
            </a:r>
            <a:r>
              <a:rPr lang="en-US" sz="2600" dirty="0" smtClean="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792163"/>
            <a:ext cx="6961188" cy="3810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300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300" dirty="0" smtClean="0">
                <a:solidFill>
                  <a:schemeClr val="accent1">
                    <a:lumMod val="50000"/>
                  </a:schemeClr>
                </a:solidFill>
              </a:rPr>
              <a:t>ake choices addressing OASDI deficits 2034-2091: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Raise scheduled revenue after 2033 by about 33%: increase revenue from 4.6 to 6.1% of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GDP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Reduce scheduled benefits after 2033 by about 25%: lower benefits from 6.1 to 4.6% of GDP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Or some combination of the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two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Invest trust funds for higher return? </a:t>
            </a:r>
          </a:p>
          <a:p>
            <a:pPr marL="803275" lvl="3">
              <a:lnSpc>
                <a:spcPct val="90000"/>
              </a:lnSpc>
              <a:spcBef>
                <a:spcPts val="600"/>
              </a:spcBef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Limited help—it is a PAYGO world</a:t>
            </a:r>
          </a:p>
          <a:p>
            <a:pPr marL="803275" lvl="3">
              <a:lnSpc>
                <a:spcPct val="900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So invest in coming generations of workers</a:t>
            </a:r>
          </a:p>
        </p:txBody>
      </p:sp>
      <p:sp>
        <p:nvSpPr>
          <p:cNvPr id="491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08F6A957-DC81-46B7-96E7-44745FAD6A8A}" type="slidenum">
              <a:rPr lang="en-US" b="1" smtClean="0">
                <a:solidFill>
                  <a:schemeClr val="accent2"/>
                </a:solidFill>
              </a:rPr>
              <a:pPr defTabSz="642938"/>
              <a:t>29</a:t>
            </a:fld>
            <a:endParaRPr lang="en-US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9075"/>
            <a:ext cx="7680325" cy="823913"/>
          </a:xfrm>
          <a:noFill/>
          <a:ln>
            <a:noFill/>
          </a:ln>
        </p:spPr>
        <p:txBody>
          <a:bodyPr/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 Also—Full Scope Audit of the 75-year projections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042988"/>
            <a:ext cx="6911975" cy="3422650"/>
          </a:xfrm>
        </p:spPr>
        <p:txBody>
          <a:bodyPr/>
          <a:lstStyle/>
          <a:p>
            <a:pPr marL="428625" indent="-428625">
              <a:buFontTx/>
              <a:buAutoNum type="arabicParenR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Statement of Social Insurance in the Agency Financial Statement, and in the Federal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Govt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Consolidated Financial Statement</a:t>
            </a:r>
          </a:p>
          <a:p>
            <a:pPr marL="428625" indent="-428625">
              <a:buFontTx/>
              <a:buAutoNum type="arabicParenR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28625" indent="-428625">
              <a:buFontTx/>
              <a:buAutoNum type="arabicParenR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Mandated by the FASAB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This year KPMG, actuaries, economists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 accountants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We are anticipating a clean opinion---again!!</a:t>
            </a:r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CEA0F4AB-5FC2-4759-AE22-8BA830F3253E}" type="slidenum">
              <a:rPr lang="en-US" b="1" smtClean="0">
                <a:solidFill>
                  <a:schemeClr val="accent2"/>
                </a:solidFill>
              </a:rPr>
              <a:pPr defTabSz="642938"/>
              <a:t>3</a:t>
            </a:fld>
            <a:endParaRPr lang="en-US" b="1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438"/>
            <a:ext cx="7680325" cy="460375"/>
          </a:xfrm>
        </p:spPr>
        <p:txBody>
          <a:bodyPr/>
          <a:lstStyle/>
          <a:p>
            <a:pPr marL="588963" indent="-588963"/>
            <a:r>
              <a:rPr lang="en-US" sz="2800" b="1" smtClean="0">
                <a:solidFill>
                  <a:schemeClr val="accent2"/>
                </a:solidFill>
              </a:rPr>
              <a:t>Ways to Lower Cost</a:t>
            </a:r>
            <a:r>
              <a:rPr lang="en-US" sz="2800" smtClean="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768350"/>
            <a:ext cx="6911975" cy="378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Lower benefits for retirees—not disabled?</a:t>
            </a:r>
          </a:p>
          <a:p>
            <a:pPr lvl="1">
              <a:lnSpc>
                <a:spcPct val="90000"/>
              </a:lnSpc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Increase normal retirement age (lowers OASDI cost, but increases DI cost)</a:t>
            </a:r>
          </a:p>
          <a:p>
            <a:pPr lvl="1">
              <a:lnSpc>
                <a:spcPct val="90000"/>
              </a:lnSpc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Can exempt long-career low earners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Lower benefits mainly for high earners?</a:t>
            </a:r>
          </a:p>
          <a:p>
            <a:pPr lvl="1">
              <a:lnSpc>
                <a:spcPct val="90000"/>
              </a:lnSpc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Reduce PIA above some level</a:t>
            </a:r>
          </a:p>
          <a:p>
            <a:pPr lvl="1">
              <a:lnSpc>
                <a:spcPct val="90000"/>
              </a:lnSpc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Often combined with increasing PIA below some level, subject to work year requirements</a:t>
            </a:r>
          </a:p>
          <a:p>
            <a:pPr>
              <a:lnSpc>
                <a:spcPct val="90000"/>
              </a:lnSpc>
            </a:pPr>
            <a:endParaRPr lang="en-US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Lower benefits mainly for the oldest old?</a:t>
            </a:r>
          </a:p>
          <a:p>
            <a:pPr lvl="1">
              <a:lnSpc>
                <a:spcPct val="90000"/>
              </a:lnSpc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Reduce the COLA</a:t>
            </a:r>
          </a:p>
          <a:p>
            <a:pPr lvl="1">
              <a:lnSpc>
                <a:spcPct val="90000"/>
              </a:lnSpc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Some say increase it with the CPI-E (based on purchases of consumers over age 62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5017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80E30ABD-189C-4A87-A69A-79991AE6C54A}" type="slidenum">
              <a:rPr lang="en-US" b="1" smtClean="0">
                <a:solidFill>
                  <a:schemeClr val="accent2"/>
                </a:solidFill>
              </a:rPr>
              <a:pPr defTabSz="642938"/>
              <a:t>30</a:t>
            </a:fld>
            <a:endParaRPr lang="en-US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2563"/>
            <a:ext cx="7680325" cy="460375"/>
          </a:xfrm>
        </p:spPr>
        <p:txBody>
          <a:bodyPr/>
          <a:lstStyle/>
          <a:p>
            <a:pPr marL="588963" indent="-588963"/>
            <a:r>
              <a:rPr lang="en-US" sz="2800" b="1" smtClean="0">
                <a:solidFill>
                  <a:schemeClr val="accent2"/>
                </a:solidFill>
              </a:rPr>
              <a:t>Ways to Increase Revenue</a:t>
            </a:r>
            <a:r>
              <a:rPr lang="en-US" sz="2800" smtClean="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712788"/>
            <a:ext cx="7104063" cy="3840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Raise tax on highest earners?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Increase taxable maximum amount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Some tax on all earnings above the maximum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Tax employer group health insurance premiums?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Affects only middle class if taxable maximum remains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Maintain larger trust fund reserves?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Added interest can lower needed taxes</a:t>
            </a:r>
          </a:p>
          <a:p>
            <a:pPr>
              <a:lnSpc>
                <a:spcPct val="90000"/>
              </a:lnSpc>
            </a:pPr>
            <a:endParaRPr lang="en-US" sz="2500" dirty="0" smtClean="0"/>
          </a:p>
        </p:txBody>
      </p:sp>
      <p:sp>
        <p:nvSpPr>
          <p:cNvPr id="5222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6AFE652F-DDCD-4CF5-A985-AFE363D5F238}" type="slidenum">
              <a:rPr lang="en-US" b="1" smtClean="0">
                <a:solidFill>
                  <a:schemeClr val="accent2"/>
                </a:solidFill>
              </a:rPr>
              <a:pPr defTabSz="642938"/>
              <a:t>31</a:t>
            </a:fld>
            <a:endParaRPr lang="en-US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For More Information Go To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http://www.ssa.gov/oact/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 you will find: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and all prior OASDI Trustees Reports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Detailed single-year tables for recent reports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Our estimates for comprehensive proposals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Our estimates for the individual provisions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Actuarial notes; including replacement rates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Actuarial studies; including stochastic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Extensive databases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Congressional testimonies</a:t>
            </a:r>
          </a:p>
        </p:txBody>
      </p:sp>
      <p:sp>
        <p:nvSpPr>
          <p:cNvPr id="532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576AD4E5-045F-415E-A13F-91C45365F7FC}" type="slidenum">
              <a:rPr lang="en-US" b="1" smtClean="0">
                <a:solidFill>
                  <a:schemeClr val="accent2"/>
                </a:solidFill>
              </a:rPr>
              <a:pPr defTabSz="642938"/>
              <a:t>32</a:t>
            </a:fld>
            <a:endParaRPr lang="en-US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6263" y="1535113"/>
            <a:ext cx="6527800" cy="1058862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350" y="124315"/>
            <a:ext cx="7415211" cy="74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37" tIns="32118" rIns="64237" bIns="32118" anchor="ctr">
            <a:spAutoFit/>
          </a:bodyPr>
          <a:lstStyle/>
          <a:p>
            <a:pPr marL="0" lvl="1" algn="ctr" defTabSz="642938" eaLnBrk="0" hangingPunct="0">
              <a:buFont typeface="Symbol" pitchFamily="18" charset="2"/>
              <a:buNone/>
              <a:tabLst>
                <a:tab pos="642938" algn="l"/>
              </a:tabLst>
              <a:defRPr/>
            </a:pPr>
            <a:r>
              <a:rPr lang="en-US" sz="1400" b="1" dirty="0">
                <a:solidFill>
                  <a:schemeClr val="accent2"/>
                </a:solidFill>
                <a:cs typeface="Times New Roman" pitchFamily="18" charset="0"/>
              </a:rPr>
              <a:t>SOLVENCY:  OASDI Trust Fund Reserve Depletion 2034  </a:t>
            </a:r>
            <a:r>
              <a:rPr lang="en-US" sz="1200" dirty="0">
                <a:solidFill>
                  <a:schemeClr val="accent2"/>
                </a:solidFill>
                <a:cs typeface="Times New Roman" pitchFamily="18" charset="0"/>
              </a:rPr>
              <a:t>(same as last year)</a:t>
            </a:r>
            <a:endParaRPr lang="en-US" sz="1200" dirty="0">
              <a:solidFill>
                <a:schemeClr val="accent2"/>
              </a:solidFill>
            </a:endParaRPr>
          </a:p>
          <a:p>
            <a:pPr marL="914400" lvl="4" indent="-114300" defTabSz="642938" eaLnBrk="0" hangingPunct="0">
              <a:buFont typeface="Courier New" pitchFamily="49" charset="0"/>
              <a:buChar char="o"/>
              <a:tabLst>
                <a:tab pos="642938" algn="l"/>
              </a:tabLs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Reserve depletion date varied from 2029 to 2042 in reports </a:t>
            </a: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over the past 25 years </a:t>
            </a:r>
            <a:r>
              <a:rPr lang="en-US" sz="1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</a:t>
            </a: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1992-2017) </a:t>
            </a:r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4" indent="-114300" defTabSz="642938" eaLnBrk="0" hangingPunct="0">
              <a:buFont typeface="Courier New" pitchFamily="49" charset="0"/>
              <a:buChar char="o"/>
              <a:tabLst>
                <a:tab pos="642938" algn="l"/>
              </a:tabLs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1000" b="1" i="1" u="sng" dirty="0">
                <a:solidFill>
                  <a:srgbClr val="FF0000"/>
                </a:solidFill>
                <a:cs typeface="Times New Roman" pitchFamily="18" charset="0"/>
              </a:rPr>
              <a:t>DI Trust Fund — reserve depletion in </a:t>
            </a:r>
            <a:r>
              <a:rPr lang="en-US" sz="1000" b="1" i="1" u="sng" dirty="0" smtClean="0">
                <a:solidFill>
                  <a:srgbClr val="FF0000"/>
                </a:solidFill>
                <a:cs typeface="Times New Roman" pitchFamily="18" charset="0"/>
              </a:rPr>
              <a:t>2028, five </a:t>
            </a:r>
            <a:r>
              <a:rPr lang="en-US" sz="1000" b="1" i="1" u="sng" dirty="0">
                <a:solidFill>
                  <a:srgbClr val="FF0000"/>
                </a:solidFill>
                <a:cs typeface="Times New Roman" pitchFamily="18" charset="0"/>
              </a:rPr>
              <a:t>years later than last year</a:t>
            </a:r>
          </a:p>
          <a:p>
            <a:pPr marL="1143000" lvl="5" indent="-114300" defTabSz="642938" eaLnBrk="0" hangingPunct="0">
              <a:buFont typeface="Courier New" pitchFamily="49" charset="0"/>
              <a:buChar char="o"/>
              <a:tabLst>
                <a:tab pos="642938" algn="l"/>
              </a:tabLst>
              <a:defRPr/>
            </a:pP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Due </a:t>
            </a:r>
            <a:r>
              <a:rPr lang="en-US" sz="1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largely to lower </a:t>
            </a: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recent and near-term disability applications and incidence </a:t>
            </a:r>
            <a:r>
              <a:rPr lang="en-US" sz="1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rate </a:t>
            </a: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en-US" sz="1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2913EA77-C771-46C0-A7C0-03F51D8CEF96}" type="slidenum">
              <a:rPr lang="en-US" sz="1000" b="1">
                <a:solidFill>
                  <a:schemeClr val="accent2"/>
                </a:solidFill>
              </a:rPr>
              <a:pPr algn="r" defTabSz="642938"/>
              <a:t>4</a:t>
            </a:fld>
            <a:endParaRPr lang="en-US" sz="1000" b="1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55" y="958080"/>
            <a:ext cx="6172199" cy="3537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6263" y="1535113"/>
            <a:ext cx="6527800" cy="1058862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34962" y="1200"/>
            <a:ext cx="6961188" cy="98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37" tIns="32118" rIns="64237" bIns="32118" anchor="ctr">
            <a:spAutoFit/>
          </a:bodyPr>
          <a:lstStyle/>
          <a:p>
            <a:pPr marL="0" lvl="1" algn="ctr" defTabSz="642938" eaLnBrk="0" hangingPunct="0">
              <a:buFont typeface="Symbol" pitchFamily="18" charset="2"/>
              <a:buNone/>
              <a:tabLst>
                <a:tab pos="642938" algn="l"/>
              </a:tabLst>
              <a:defRPr/>
            </a:pPr>
            <a:r>
              <a:rPr lang="en-US" sz="1800" b="1" dirty="0" smtClean="0">
                <a:solidFill>
                  <a:schemeClr val="accent2"/>
                </a:solidFill>
                <a:cs typeface="Times New Roman" pitchFamily="18" charset="0"/>
              </a:rPr>
              <a:t>Applications for Disability Benefits Continue to Fall</a:t>
            </a:r>
            <a:endParaRPr lang="en-US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lvl="1" algn="ctr" defTabSz="642938" eaLnBrk="0" hangingPunct="0">
              <a:buFont typeface="Symbol" pitchFamily="18" charset="2"/>
              <a:buNone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At the peak of the last economic cycle in 2007, applications were low, but increased rapidly in the recession to over 2 million in 2010.  In 2016, with the economy still below the sustainable full-employment level</a:t>
            </a:r>
            <a:r>
              <a:rPr lang="en-US" sz="140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, applications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have dropped below the </a:t>
            </a:r>
            <a:r>
              <a:rPr lang="en-US" sz="140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2007 level </a:t>
            </a:r>
            <a:endParaRPr lang="en-US" sz="1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2913EA77-C771-46C0-A7C0-03F51D8CEF96}" type="slidenum">
              <a:rPr lang="en-US" sz="1000" b="1">
                <a:solidFill>
                  <a:schemeClr val="accent2"/>
                </a:solidFill>
              </a:rPr>
              <a:pPr algn="r" defTabSz="642938"/>
              <a:t>5</a:t>
            </a:fld>
            <a:endParaRPr lang="en-US" sz="1000" b="1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06" y="989393"/>
            <a:ext cx="6387114" cy="367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7676EBE9-9379-4A15-9533-23329B7D64CC}" type="slidenum">
              <a:rPr lang="en-US" sz="1000" b="1">
                <a:solidFill>
                  <a:schemeClr val="accent2"/>
                </a:solidFill>
              </a:rPr>
              <a:pPr algn="r" defTabSz="642938"/>
              <a:t>6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680325" cy="76835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2"/>
                </a:solidFill>
              </a:rPr>
              <a:t>Employment Remains below Full Employment</a:t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Despite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the low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unemployment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rate (4.8 percent in 2016), </a:t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employment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is estimated </a:t>
            </a:r>
            <a:r>
              <a:rPr lang="en-US" sz="1400" smtClean="0">
                <a:solidFill>
                  <a:schemeClr val="accent1">
                    <a:lumMod val="50000"/>
                  </a:schemeClr>
                </a:solidFill>
              </a:rPr>
              <a:t>to be about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2 percent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below </a:t>
            </a: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full </a:t>
            </a:r>
            <a:r>
              <a:rPr lang="en-US" sz="1400" smtClean="0">
                <a:solidFill>
                  <a:schemeClr val="accent1">
                    <a:lumMod val="50000"/>
                  </a:schemeClr>
                </a:solidFill>
              </a:rPr>
              <a:t>employment level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62" y="773798"/>
            <a:ext cx="6400800" cy="377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2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6263" y="1535113"/>
            <a:ext cx="6527800" cy="1058862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351" y="108922"/>
            <a:ext cx="7673974" cy="77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37" tIns="32118" rIns="64237" bIns="32118" anchor="ctr">
            <a:spAutoFit/>
          </a:bodyPr>
          <a:lstStyle/>
          <a:p>
            <a:pPr marL="0" lvl="1" algn="ctr" defTabSz="642938" eaLnBrk="0" hangingPunct="0">
              <a:buFont typeface="Symbol" pitchFamily="18" charset="2"/>
              <a:buNone/>
              <a:tabLst>
                <a:tab pos="642938" algn="l"/>
              </a:tabLst>
              <a:defRPr/>
            </a:pPr>
            <a:r>
              <a:rPr lang="en-US" sz="1800" b="1" dirty="0" smtClean="0">
                <a:solidFill>
                  <a:schemeClr val="accent2"/>
                </a:solidFill>
                <a:cs typeface="Times New Roman" pitchFamily="18" charset="0"/>
              </a:rPr>
              <a:t>Disability Incidence Rate Falls to Historic Lows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lvl="4" algn="ctr" defTabSz="642938" eaLnBrk="0" hangingPunct="0">
              <a:tabLst>
                <a:tab pos="642938" algn="l"/>
              </a:tabLst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DI disabled worker incidence rate rose sharply in the recession, and has </a:t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declined since the peak in 2010 to an extraordinarily low level for 2016</a:t>
            </a: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2913EA77-C771-46C0-A7C0-03F51D8CEF96}" type="slidenum">
              <a:rPr lang="en-US" sz="1000" b="1">
                <a:solidFill>
                  <a:schemeClr val="accent2"/>
                </a:solidFill>
              </a:rPr>
              <a:pPr algn="r" defTabSz="642938"/>
              <a:t>7</a:t>
            </a:fld>
            <a:endParaRPr lang="en-US" sz="1000" b="1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28" y="855455"/>
            <a:ext cx="6400070" cy="364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4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84175" y="198438"/>
            <a:ext cx="6911975" cy="623887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2"/>
                </a:solidFill>
              </a:rPr>
              <a:t>Fewer Disabled Worker Beneficiaries </a:t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Fewer now and in near term based on recent applications and incidence rates</a:t>
            </a:r>
          </a:p>
        </p:txBody>
      </p:sp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FB2FE623-E580-4B85-BEDD-CE06460F5A0C}" type="slidenum">
              <a:rPr lang="en-US" b="1" smtClean="0">
                <a:solidFill>
                  <a:schemeClr val="accent2"/>
                </a:solidFill>
              </a:rPr>
              <a:pPr defTabSz="642938"/>
              <a:t>8</a:t>
            </a:fld>
            <a:endParaRPr lang="en-US" b="1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62" y="822325"/>
            <a:ext cx="6172199" cy="375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5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/>
          <a:lstStyle/>
          <a:p>
            <a:pPr algn="r" defTabSz="642938"/>
            <a:fld id="{E3B8FFDC-9535-4CCB-A9C3-576124A4D596}" type="slidenum">
              <a:rPr lang="en-US" sz="1000" b="1">
                <a:solidFill>
                  <a:schemeClr val="accent2"/>
                </a:solidFill>
              </a:rPr>
              <a:pPr algn="r" defTabSz="642938"/>
              <a:t>9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88" y="106363"/>
            <a:ext cx="7680326" cy="768350"/>
          </a:xfrm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accent2"/>
                </a:solidFill>
              </a:rPr>
              <a:t>DI Annual Cost and Non-Interest Income as Percent of Taxable Payroll </a:t>
            </a:r>
            <a:br>
              <a:rPr lang="en-US" sz="1400" b="1" dirty="0" smtClean="0">
                <a:solidFill>
                  <a:schemeClr val="accent2"/>
                </a:solidFill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93% of scheduled benefits still payable at trust fund reserve depletion</a:t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Annual deficit in 2091: 0.38 percent of payroll — 0.01 percent smaller than last year</a:t>
            </a:r>
            <a:endParaRPr lang="en-US" sz="1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856520"/>
            <a:ext cx="6248400" cy="3638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2288F16151C4FBF2E33BE1BA5114C" ma:contentTypeVersion="0" ma:contentTypeDescription="Create a new document." ma:contentTypeScope="" ma:versionID="c10460d0871a6cf4108845ce686683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FE015D-19C6-4F32-94D1-B17811315DA7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5FC77D9-C69E-4206-92BA-D01B1251D3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E622F3-C48E-4D87-88CD-DE7376F605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21521</TotalTime>
  <Words>1117</Words>
  <Application>Microsoft Office PowerPoint</Application>
  <PresentationFormat>Custom</PresentationFormat>
  <Paragraphs>163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Courier New</vt:lpstr>
      <vt:lpstr>Symbol</vt:lpstr>
      <vt:lpstr>Times New Roman</vt:lpstr>
      <vt:lpstr>Wingdings</vt:lpstr>
      <vt:lpstr>Default Design</vt:lpstr>
      <vt:lpstr>PowerPoint Presentation</vt:lpstr>
      <vt:lpstr> What Is the Legislative Mandate for the Annual Report?</vt:lpstr>
      <vt:lpstr> Also—Full Scope Audit of the 75-year projections</vt:lpstr>
      <vt:lpstr> </vt:lpstr>
      <vt:lpstr> </vt:lpstr>
      <vt:lpstr>Employment Remains below Full Employment Despite the low unemployment rate (4.8 percent in 2016),  employment is estimated to be about 2 percent below full employment level</vt:lpstr>
      <vt:lpstr> </vt:lpstr>
      <vt:lpstr>Fewer Disabled Worker Beneficiaries  Fewer now and in near term based on recent applications and incidence rates</vt:lpstr>
      <vt:lpstr>DI Annual Cost and Non-Interest Income as Percent of Taxable Payroll  93% of scheduled benefits still payable at trust fund reserve depletion Annual deficit in 2091: 0.38 percent of payroll — 0.01 percent smaller than last year</vt:lpstr>
      <vt:lpstr>OASDI Annual Cost and Non-Interest Income as Percent of Taxable Payroll  Persistent Negative Annual Cash-Flow Balance Starting in 2010  77% of scheduled benefits still payable at trust fund reserve depletion Annual deficit in 2091: 4.48 percent of payroll — 0.13 percent larger than last year</vt:lpstr>
      <vt:lpstr>SUSTAINABILITY:  OASDI Cost as Percent of GDP  Rises from a 4.2-percent average in 1990-2008, to about 6.1% by 2037, then  declines to under 5.9% by 2050, and generally increases to 6.1% by 2091</vt:lpstr>
      <vt:lpstr>OASDI Beneficiaries per 100 Workers </vt:lpstr>
      <vt:lpstr>Aging (change in age distribution) mainly due to drop in birth rates</vt:lpstr>
      <vt:lpstr>PowerPoint Presentation</vt:lpstr>
      <vt:lpstr>Changing Adult Age Distribution: Boomers increase of prime disability age (45-64) is over -----  Next is increasing share at retirement age (65+) as boomers replaced at working ages</vt:lpstr>
      <vt:lpstr>Mortality Experience: All Ages Reductions continue to fall short of expectations</vt:lpstr>
      <vt:lpstr>Mortality Experience: Ages 65 and Older Reductions since 2009 continue to fall short of expectations</vt:lpstr>
      <vt:lpstr>Mortality Experience: Ages under 65  Actual Increase since 2010</vt:lpstr>
      <vt:lpstr>  </vt:lpstr>
      <vt:lpstr>Uncertainty Illustrations Unrealistically narrow stochastic results due to lack of central tendency variation</vt:lpstr>
      <vt:lpstr>Replacement Rates Based on the 2017TR</vt:lpstr>
      <vt:lpstr>How About at Age 62, Where Most Start Benefits?</vt:lpstr>
      <vt:lpstr>Payable Benefits Under the Law, After Trust  Fund Reserves Are Depleted, Are Even Lower</vt:lpstr>
      <vt:lpstr>But, Wait—How About Budget Scoring? Don’t entitlements just keep borrowing?</vt:lpstr>
      <vt:lpstr>Actually, NO.  Budget Scoring Is Inconsistent With the Law, and All Past Experience.</vt:lpstr>
      <vt:lpstr>So—What If We Project Federal Debt Consistent With the Law?</vt:lpstr>
      <vt:lpstr>So—What If We Project Federal Debt Consistent With the Law?   Projection to 2090 back in 2015</vt:lpstr>
      <vt:lpstr>The Bottom Line</vt:lpstr>
      <vt:lpstr>How to Fix Social Security Long-Term  </vt:lpstr>
      <vt:lpstr>Ways to Lower Cost  </vt:lpstr>
      <vt:lpstr>Ways to Increase Revenue  </vt:lpstr>
      <vt:lpstr>For More Information Go To http://www.ssa.gov/oact/</vt:lpstr>
    </vt:vector>
  </TitlesOfParts>
  <Company>SSA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Goss</dc:creator>
  <cp:lastModifiedBy>Goss, Stephen C.</cp:lastModifiedBy>
  <cp:revision>502</cp:revision>
  <cp:lastPrinted>2017-07-10T18:00:17Z</cp:lastPrinted>
  <dcterms:created xsi:type="dcterms:W3CDTF">2009-07-28T13:13:03Z</dcterms:created>
  <dcterms:modified xsi:type="dcterms:W3CDTF">2017-11-06T22:31:28Z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0x010100C372288F16151C4FBF2E33BE1BA5114C</vt:lpwstr>
  </property>
  <property fmtid="{D5CDD505-2E9C-101B-9397-08002B2CF9AE}" pid="3" name="_AdHocReviewCycleID">
    <vt:i4>-977848102</vt:i4>
  </property>
  <property fmtid="{D5CDD505-2E9C-101B-9397-08002B2CF9AE}" pid="4" name="_NewReviewCycle">
    <vt:lpwstr/>
  </property>
  <property fmtid="{D5CDD505-2E9C-101B-9397-08002B2CF9AE}" pid="5" name="_EmailSubject">
    <vt:lpwstr>MAAC items presentations slides</vt:lpwstr>
  </property>
  <property fmtid="{D5CDD505-2E9C-101B-9397-08002B2CF9AE}" pid="6" name="_AuthorEmail">
    <vt:lpwstr>Kyle.E.Burkhalter@ssa.gov</vt:lpwstr>
  </property>
  <property fmtid="{D5CDD505-2E9C-101B-9397-08002B2CF9AE}" pid="7" name="_AuthorEmailDisplayName">
    <vt:lpwstr>Burkhalter, Kyle E.</vt:lpwstr>
  </property>
  <property fmtid="{D5CDD505-2E9C-101B-9397-08002B2CF9AE}" pid="8" name="_PreviousAdHocReviewCycleID">
    <vt:i4>-2121386619</vt:i4>
  </property>
</Properties>
</file>