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350" r:id="rId2"/>
    <p:sldId id="377" r:id="rId3"/>
    <p:sldId id="378" r:id="rId4"/>
    <p:sldId id="379" r:id="rId5"/>
    <p:sldId id="380" r:id="rId6"/>
    <p:sldId id="401" r:id="rId7"/>
    <p:sldId id="370" r:id="rId8"/>
    <p:sldId id="353" r:id="rId9"/>
    <p:sldId id="330" r:id="rId10"/>
    <p:sldId id="381" r:id="rId11"/>
    <p:sldId id="382" r:id="rId12"/>
    <p:sldId id="383" r:id="rId13"/>
    <p:sldId id="385" r:id="rId14"/>
    <p:sldId id="386" r:id="rId15"/>
    <p:sldId id="388" r:id="rId16"/>
    <p:sldId id="389" r:id="rId17"/>
    <p:sldId id="394" r:id="rId18"/>
    <p:sldId id="395" r:id="rId19"/>
    <p:sldId id="396" r:id="rId20"/>
    <p:sldId id="397" r:id="rId21"/>
    <p:sldId id="398" r:id="rId22"/>
    <p:sldId id="399" r:id="rId23"/>
    <p:sldId id="400" r:id="rId24"/>
  </p:sldIdLst>
  <p:sldSz cx="7680325" cy="4937125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55">
          <p15:clr>
            <a:srgbClr val="A4A3A4"/>
          </p15:clr>
        </p15:guide>
        <p15:guide id="2" pos="24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C93"/>
    <a:srgbClr val="000058"/>
    <a:srgbClr val="0000FF"/>
    <a:srgbClr val="000086"/>
    <a:srgbClr val="FF00FF"/>
    <a:srgbClr val="3399FF"/>
    <a:srgbClr val="00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90" autoAdjust="0"/>
    <p:restoredTop sz="86422" autoAdjust="0"/>
  </p:normalViewPr>
  <p:slideViewPr>
    <p:cSldViewPr>
      <p:cViewPr varScale="1">
        <p:scale>
          <a:sx n="105" d="100"/>
          <a:sy n="105" d="100"/>
        </p:scale>
        <p:origin x="876" y="102"/>
      </p:cViewPr>
      <p:guideLst>
        <p:guide orient="horz" pos="1555"/>
        <p:guide pos="24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2"/>
    </p:cViewPr>
  </p:sorterViewPr>
  <p:notesViewPr>
    <p:cSldViewPr>
      <p:cViewPr varScale="1">
        <p:scale>
          <a:sx n="70" d="100"/>
          <a:sy n="70" d="100"/>
        </p:scale>
        <p:origin x="-321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939" cy="463711"/>
          </a:xfrm>
          <a:prstGeom prst="rect">
            <a:avLst/>
          </a:prstGeom>
        </p:spPr>
        <p:txBody>
          <a:bodyPr vert="horz" lIns="91182" tIns="45591" rIns="91182" bIns="45591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484" y="0"/>
            <a:ext cx="3026939" cy="463711"/>
          </a:xfrm>
          <a:prstGeom prst="rect">
            <a:avLst/>
          </a:prstGeom>
        </p:spPr>
        <p:txBody>
          <a:bodyPr vert="horz" lIns="91182" tIns="45591" rIns="91182" bIns="45591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7"/>
            <a:ext cx="3026939" cy="463711"/>
          </a:xfrm>
          <a:prstGeom prst="rect">
            <a:avLst/>
          </a:prstGeom>
        </p:spPr>
        <p:txBody>
          <a:bodyPr vert="horz" lIns="91182" tIns="45591" rIns="91182" bIns="45591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484" y="8818407"/>
            <a:ext cx="3026939" cy="463711"/>
          </a:xfrm>
          <a:prstGeom prst="rect">
            <a:avLst/>
          </a:prstGeom>
        </p:spPr>
        <p:txBody>
          <a:bodyPr vert="horz" lIns="91182" tIns="45591" rIns="91182" bIns="45591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23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939" cy="46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7" rIns="92914" bIns="4645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484" y="0"/>
            <a:ext cx="3026939" cy="46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7" rIns="92914" bIns="464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5813" y="696913"/>
            <a:ext cx="54133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2" y="4409203"/>
            <a:ext cx="5586737" cy="417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7" rIns="92914" bIns="464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407"/>
            <a:ext cx="3026939" cy="46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7" rIns="92914" bIns="4645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484" y="8818407"/>
            <a:ext cx="3026939" cy="46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4" tIns="46457" rIns="92914" bIns="464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2A2CA2E-2469-48DD-B6A2-AD389C2EC0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68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4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74419" y="8802581"/>
            <a:ext cx="2965389" cy="463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86" tIns="46242" rIns="92486" bIns="46242" anchor="b"/>
          <a:lstStyle>
            <a:lvl1pPr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F7D2CB-F6BD-4E6D-8194-26F31EA89FD6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19138" y="695325"/>
            <a:ext cx="5403850" cy="3475038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928" y="4402874"/>
            <a:ext cx="5473109" cy="4170227"/>
          </a:xfrm>
          <a:noFill/>
        </p:spPr>
        <p:txBody>
          <a:bodyPr lIns="92486" tIns="46242" rIns="92486" bIns="46242"/>
          <a:lstStyle/>
          <a:p>
            <a:pPr defTabSz="910468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47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9DA70-3657-4AD5-A0EF-DAD4DEF54C4B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B85EF-6F8C-40EB-B5CF-B3B50D8B85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41C1A-9BB8-4805-8AAC-E2844919B55A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9D611-8662-4C04-B5DE-8EBDAD368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2698-D854-41B6-B1B2-9F8D66C5151D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AD2F-7EDF-4303-8405-21D3C40520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20AC9-87FC-4DB9-984F-B16DBE7B5790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9971-FD2D-44A0-81B1-DC614A8A6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06A2-060B-461D-9322-929857564340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B18A3-4073-4BB1-89CD-29E942984F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A09F8-5339-4D7E-A2C3-38A3AB1A47FD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8CFE2-7B5B-4A17-879D-9DB6CFC78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56DE6-95B6-4324-960D-E8360FD822F1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69D1F-4F15-4DDC-B2B4-689D969A8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59CB4-CAEE-475F-8516-40D5634EF74F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8C9A5-0860-4D15-A51D-EE5611510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5BB80-B8D8-4998-A6F0-C32B9B02F231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D5542-5897-4712-8464-DC0ECA824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D34E-76A1-4540-AEC7-B375D31BF3E8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B16FB-9D35-44A1-8237-C52D1C570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5A44-F31F-43FC-8A64-ACE482765692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F430C-7EDA-429A-AF60-FFBCECF29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198438"/>
            <a:ext cx="6911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150938"/>
            <a:ext cx="6911975" cy="325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175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FD4036D3-10BD-4A70-97D5-510C68FF00F8}" type="datetime8">
              <a:rPr lang="en-US"/>
              <a:pPr>
                <a:defRPr/>
              </a:pPr>
              <a:t>11/8/2016 9:54 PM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4138" y="4495800"/>
            <a:ext cx="24320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/>
              <a:t>OCACT/SSA  May 15,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05450" y="4495800"/>
            <a:ext cx="17907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189" tIns="32093" rIns="64189" bIns="320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2443E6F1-B531-4255-8A3B-A9271184C6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2pPr>
      <a:lvl3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3pPr>
      <a:lvl4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4pPr>
      <a:lvl5pPr algn="ctr" defTabSz="642938" rtl="0" eaLnBrk="0" fontAlgn="base" hangingPunct="0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241300" indent="-241300" algn="l" defTabSz="6429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22288" indent="-201613" algn="l" defTabSz="6429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803275" indent="-160338" algn="l" defTabSz="642938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123950" indent="-160338" algn="l" defTabSz="642938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444625" indent="-160338" algn="l" defTabSz="642938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4175" y="493713"/>
            <a:ext cx="6911975" cy="39163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4400" b="1" dirty="0">
                <a:solidFill>
                  <a:srgbClr val="3C8C93"/>
                </a:solidFill>
              </a:rPr>
              <a:t>Issues About the Future</a:t>
            </a:r>
          </a:p>
          <a:p>
            <a:pPr algn="ctr" eaLnBrk="1" hangingPunct="1">
              <a:buFontTx/>
              <a:buNone/>
            </a:pPr>
            <a:endParaRPr lang="en-US" sz="2000" b="1" dirty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3600" b="1" dirty="0">
                <a:solidFill>
                  <a:schemeClr val="accent2"/>
                </a:solidFill>
              </a:rPr>
              <a:t>Reality and Perceptions</a:t>
            </a:r>
            <a:endParaRPr lang="en-US" sz="3600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endParaRPr lang="en-US" sz="2000" dirty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Discussion Session 6A</a:t>
            </a: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Middle Atlantic Actuarial Club</a:t>
            </a:r>
          </a:p>
          <a:p>
            <a:pPr algn="ctr" eaLnBrk="1" hangingPunct="1">
              <a:buFontTx/>
              <a:buNone/>
            </a:pPr>
            <a:r>
              <a:rPr lang="en-US" sz="2800" b="1" i="1" dirty="0">
                <a:solidFill>
                  <a:srgbClr val="3C8C93"/>
                </a:solidFill>
              </a:rPr>
              <a:t>November 9, 2016</a:t>
            </a:r>
            <a:endParaRPr lang="en-US" sz="2800" dirty="0">
              <a:solidFill>
                <a:srgbClr val="3C8C93"/>
              </a:solidFill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3030" y="191999"/>
            <a:ext cx="5924550" cy="795426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2"/>
                </a:solidFill>
              </a:rPr>
              <a:t>How about Future Mortality? </a:t>
            </a:r>
            <a:r>
              <a:rPr lang="en-US" altLang="en-US" b="1" i="1" dirty="0">
                <a:solidFill>
                  <a:schemeClr val="accent2"/>
                </a:solidFill>
              </a:rPr>
              <a:t>Approaches for Projection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7887" y="1206852"/>
            <a:ext cx="5979407" cy="2962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Extrapolating past trends of: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Life expectancy at birth or other ages?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Improvement by cohort?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Mortality rate by age and sex?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Mortality rate by age, sex, and cause?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Use a statistical extrapolation?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</a:rPr>
              <a:t>Consider factors affecting mortality change?</a:t>
            </a:r>
          </a:p>
        </p:txBody>
      </p:sp>
      <p:sp>
        <p:nvSpPr>
          <p:cNvPr id="50180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7EB91C1-A53E-4F06-B873-10F641F66532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165714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7362" y="191999"/>
            <a:ext cx="6781800" cy="630855"/>
          </a:xfrm>
        </p:spPr>
        <p:txBody>
          <a:bodyPr/>
          <a:lstStyle/>
          <a:p>
            <a:pPr algn="ctr"/>
            <a:r>
              <a:rPr lang="en-US" altLang="en-US" sz="2880" b="1" dirty="0">
                <a:solidFill>
                  <a:schemeClr val="accent2"/>
                </a:solidFill>
              </a:rPr>
              <a:t>Can Life Expectancy Rise Linearly?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3030" y="1042281"/>
            <a:ext cx="2962275" cy="3455988"/>
          </a:xfrm>
        </p:spPr>
        <p:txBody>
          <a:bodyPr/>
          <a:lstStyle/>
          <a:p>
            <a:r>
              <a:rPr lang="en-US" altLang="en-US"/>
              <a:t>Requires accelerating rate of decline in mortality rates if retain age gradient</a:t>
            </a:r>
          </a:p>
          <a:p>
            <a:r>
              <a:rPr lang="en-US" altLang="en-US"/>
              <a:t>LE most affected by lowest ages—only so much gain possible</a:t>
            </a:r>
          </a:p>
          <a:p>
            <a:r>
              <a:rPr lang="en-US" altLang="en-US"/>
              <a:t>Is there an omega? Squaring the curve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62" y="1151995"/>
            <a:ext cx="3017132" cy="334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5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607A439D-89D4-42F2-99E8-784511452028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3565275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3030" y="219427"/>
            <a:ext cx="5979407" cy="685712"/>
          </a:xfrm>
        </p:spPr>
        <p:txBody>
          <a:bodyPr/>
          <a:lstStyle/>
          <a:p>
            <a:pPr algn="ctr"/>
            <a:r>
              <a:rPr lang="en-US" altLang="en-US" b="1">
                <a:solidFill>
                  <a:schemeClr val="accent2"/>
                </a:solidFill>
              </a:rPr>
              <a:t>Extrapolation by Cohort?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3030" y="987424"/>
            <a:ext cx="5979407" cy="3401131"/>
          </a:xfrm>
        </p:spPr>
        <p:txBody>
          <a:bodyPr/>
          <a:lstStyle/>
          <a:p>
            <a:r>
              <a:rPr lang="en-US" altLang="en-US"/>
              <a:t>U.K. and RPEC</a:t>
            </a:r>
          </a:p>
          <a:p>
            <a:r>
              <a:rPr lang="en-US" altLang="en-US"/>
              <a:t>“Phantoms never die” data issues</a:t>
            </a:r>
          </a:p>
          <a:p>
            <a:r>
              <a:rPr lang="en-US" altLang="en-US"/>
              <a:t>What does change up to age x say above age x?</a:t>
            </a:r>
          </a:p>
          <a:p>
            <a:pPr lvl="1"/>
            <a:r>
              <a:rPr lang="en-US" altLang="en-US"/>
              <a:t>Is cohort healthier at x if lower mortality up to x?</a:t>
            </a:r>
          </a:p>
          <a:p>
            <a:pPr lvl="1"/>
            <a:r>
              <a:rPr lang="en-US" altLang="en-US"/>
              <a:t>Or is cohort compromised by impaired survivors?</a:t>
            </a:r>
          </a:p>
          <a:p>
            <a:pPr lvl="1"/>
            <a:r>
              <a:rPr lang="en-US" altLang="en-US"/>
              <a:t>What does one cohort imply for the next cohort?</a:t>
            </a:r>
          </a:p>
          <a:p>
            <a:r>
              <a:rPr lang="en-US" altLang="en-US"/>
              <a:t>Period effects from known conditions appear to be stronger—at least in the U.S.</a:t>
            </a:r>
          </a:p>
        </p:txBody>
      </p:sp>
      <p:sp>
        <p:nvSpPr>
          <p:cNvPr id="52228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9914AE1-DE04-47FE-B26E-A64906322540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8"/>
          </a:p>
        </p:txBody>
      </p:sp>
      <p:sp>
        <p:nvSpPr>
          <p:cNvPr id="52229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4FD6147-B4D2-41E9-AB3D-90FD80AB203D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236080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745" y="109713"/>
            <a:ext cx="6363406" cy="877711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2"/>
                </a:solidFill>
              </a:rPr>
              <a:t>Extrapolation by Age and Sex?</a:t>
            </a:r>
            <a:br>
              <a:rPr lang="en-US" altLang="en-US" dirty="0">
                <a:solidFill>
                  <a:schemeClr val="accent2"/>
                </a:solidFill>
              </a:rPr>
            </a:br>
            <a:r>
              <a:rPr lang="en-US" altLang="en-US" sz="1728" dirty="0">
                <a:solidFill>
                  <a:schemeClr val="accent2"/>
                </a:solidFill>
              </a:rPr>
              <a:t>  </a:t>
            </a:r>
            <a:r>
              <a:rPr lang="en-US" altLang="en-US" sz="2304" i="1" dirty="0">
                <a:solidFill>
                  <a:schemeClr val="accent2"/>
                </a:solidFill>
              </a:rPr>
              <a:t>Age-gradient in past reduction is clear</a:t>
            </a:r>
          </a:p>
        </p:txBody>
      </p:sp>
      <p:pic>
        <p:nvPicPr>
          <p:cNvPr id="54275" name="Picture 6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7601" y="987425"/>
            <a:ext cx="5530266" cy="1755422"/>
          </a:xfrm>
          <a:noFill/>
        </p:spPr>
      </p:pic>
      <p:pic>
        <p:nvPicPr>
          <p:cNvPr id="5427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01" y="2797704"/>
            <a:ext cx="5519980" cy="1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7FA0C68E-9916-4134-8523-486C63D95F4E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8"/>
          </a:p>
        </p:txBody>
      </p:sp>
      <p:sp>
        <p:nvSpPr>
          <p:cNvPr id="54278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E063A81-2F7B-4DE8-A9E7-6EC60AA37567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396753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4962" y="191999"/>
            <a:ext cx="7010399" cy="795426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800000"/>
                </a:solidFill>
              </a:rPr>
              <a:t>Mortality Decline </a:t>
            </a:r>
            <a:r>
              <a:rPr lang="en-US" altLang="en-US" b="1" i="1" dirty="0">
                <a:solidFill>
                  <a:srgbClr val="800000"/>
                </a:solidFill>
              </a:rPr>
              <a:t>Varies </a:t>
            </a:r>
            <a:r>
              <a:rPr lang="en-US" altLang="en-US" b="1" dirty="0">
                <a:solidFill>
                  <a:srgbClr val="800000"/>
                </a:solidFill>
              </a:rPr>
              <a:t>Over Time</a:t>
            </a:r>
            <a:br>
              <a:rPr lang="en-US" altLang="en-US" dirty="0">
                <a:solidFill>
                  <a:srgbClr val="800000"/>
                </a:solidFill>
              </a:rPr>
            </a:br>
            <a:r>
              <a:rPr lang="en-US" altLang="en-US" sz="1728" i="1" dirty="0">
                <a:solidFill>
                  <a:srgbClr val="800000"/>
                </a:solidFill>
              </a:rPr>
              <a:t>Antibiotics/economy 1936-54; health spending 1968-82</a:t>
            </a:r>
          </a:p>
        </p:txBody>
      </p:sp>
      <p:pic>
        <p:nvPicPr>
          <p:cNvPr id="5529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01" y="987425"/>
            <a:ext cx="5759979" cy="181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30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01" y="2742847"/>
            <a:ext cx="5759979" cy="18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1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7D4C2CE-7856-4F6E-8386-38146D4B8EF0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1802198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58459" y="191999"/>
            <a:ext cx="6363406" cy="795426"/>
          </a:xfrm>
        </p:spPr>
        <p:txBody>
          <a:bodyPr/>
          <a:lstStyle/>
          <a:p>
            <a:pPr algn="ctr"/>
            <a:r>
              <a:rPr lang="en-US" altLang="en-US" sz="2880" b="1">
                <a:solidFill>
                  <a:schemeClr val="accent2"/>
                </a:solidFill>
              </a:rPr>
              <a:t>Mortality Decline by </a:t>
            </a:r>
            <a:r>
              <a:rPr lang="en-US" altLang="en-US" sz="2880" b="1" i="1">
                <a:solidFill>
                  <a:schemeClr val="accent2"/>
                </a:solidFill>
              </a:rPr>
              <a:t>cause </a:t>
            </a:r>
            <a:r>
              <a:rPr lang="en-US" altLang="en-US" sz="2880" b="1">
                <a:solidFill>
                  <a:schemeClr val="accent2"/>
                </a:solidFill>
              </a:rPr>
              <a:t>of Death:  </a:t>
            </a:r>
            <a:r>
              <a:rPr lang="en-US" altLang="en-US" sz="2304" b="1" i="1">
                <a:solidFill>
                  <a:schemeClr val="accent2"/>
                </a:solidFill>
              </a:rPr>
              <a:t>rate of change 1979 to 2013</a:t>
            </a:r>
          </a:p>
        </p:txBody>
      </p:sp>
      <p:pic>
        <p:nvPicPr>
          <p:cNvPr id="11267" name="Picture 6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316" y="1042281"/>
            <a:ext cx="3447988" cy="3346274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126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90" y="1042281"/>
            <a:ext cx="2948561" cy="334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2304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34850" indent="-205711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16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22846" indent="-164569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1728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51984" indent="-164569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481122" indent="-164569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10261" indent="-164569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139399" indent="-164569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468537" indent="-164569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797675" indent="-164569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144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39E89D3-15AC-42C0-9544-7EDDD315A35E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3047478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746" y="191998"/>
            <a:ext cx="6582833" cy="904963"/>
          </a:xfrm>
        </p:spPr>
        <p:txBody>
          <a:bodyPr/>
          <a:lstStyle/>
          <a:p>
            <a:pPr algn="ctr"/>
            <a:r>
              <a:rPr lang="en-US" altLang="en-US" sz="2304" b="1" dirty="0">
                <a:solidFill>
                  <a:schemeClr val="accent2"/>
                </a:solidFill>
              </a:rPr>
              <a:t>Age-sex extrapolation VS Age-sex-cause projection </a:t>
            </a:r>
            <a:br>
              <a:rPr lang="en-US" altLang="en-US" sz="2304" b="1" dirty="0">
                <a:solidFill>
                  <a:schemeClr val="accent2"/>
                </a:solidFill>
              </a:rPr>
            </a:br>
            <a:r>
              <a:rPr lang="en-US" altLang="en-US" sz="1728" i="1" dirty="0">
                <a:solidFill>
                  <a:schemeClr val="accent2"/>
                </a:solidFill>
              </a:rPr>
              <a:t>Lee maintaining full age-gradient offsets lack of deceleration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316" y="1206851"/>
            <a:ext cx="3017132" cy="3455988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448" y="1206851"/>
            <a:ext cx="318856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21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C0B38DA8-35F1-40F4-999B-64928D8878BE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3741141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8746" y="191999"/>
            <a:ext cx="6582833" cy="904963"/>
          </a:xfrm>
        </p:spPr>
        <p:txBody>
          <a:bodyPr/>
          <a:lstStyle/>
          <a:p>
            <a:pPr algn="ctr"/>
            <a:r>
              <a:rPr lang="en-US" altLang="en-US" sz="2880" b="1" dirty="0">
                <a:solidFill>
                  <a:schemeClr val="accent2"/>
                </a:solidFill>
              </a:rPr>
              <a:t>What Future Conditions Might Change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77887" y="1206852"/>
            <a:ext cx="5979407" cy="3291417"/>
          </a:xfrm>
        </p:spPr>
        <p:txBody>
          <a:bodyPr/>
          <a:lstStyle/>
          <a:p>
            <a:r>
              <a:rPr lang="en-US" altLang="en-US" sz="2592"/>
              <a:t>Smoking decline for women</a:t>
            </a:r>
          </a:p>
          <a:p>
            <a:pPr lvl="1"/>
            <a:r>
              <a:rPr lang="en-US" altLang="en-US" sz="2304"/>
              <a:t>Started and stopped later than men</a:t>
            </a:r>
          </a:p>
          <a:p>
            <a:r>
              <a:rPr lang="en-US" altLang="en-US" sz="2592"/>
              <a:t>Obesity—sedentary lifestyle</a:t>
            </a:r>
          </a:p>
          <a:p>
            <a:r>
              <a:rPr lang="en-US" altLang="en-US" sz="2592"/>
              <a:t>Health spending—must decelerate</a:t>
            </a:r>
          </a:p>
          <a:p>
            <a:pPr lvl="1"/>
            <a:r>
              <a:rPr lang="en-US" altLang="en-US" sz="2304"/>
              <a:t>Advances help only if apply to all</a:t>
            </a:r>
          </a:p>
          <a:p>
            <a:r>
              <a:rPr lang="en-US" altLang="en-US" sz="2592"/>
              <a:t>Human limits?</a:t>
            </a:r>
          </a:p>
          <a:p>
            <a:pPr lvl="1"/>
            <a:r>
              <a:rPr lang="en-US" altLang="en-US" sz="2304"/>
              <a:t>Has omega changed?  Will it?</a:t>
            </a:r>
          </a:p>
        </p:txBody>
      </p:sp>
      <p:sp>
        <p:nvSpPr>
          <p:cNvPr id="39940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336616D0-5167-4B11-A947-1E4D218D8ADB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674766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8459" y="1041139"/>
            <a:ext cx="5908550" cy="3566844"/>
          </a:xfrm>
        </p:spPr>
      </p:pic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768173" y="-1"/>
            <a:ext cx="6089121" cy="106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592" b="1">
                <a:solidFill>
                  <a:schemeClr val="accent2"/>
                </a:solidFill>
              </a:rPr>
              <a:t>Trends in Obesity: US 1971-2006 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72" i="1">
                <a:solidFill>
                  <a:schemeClr val="accent2"/>
                </a:solidFill>
              </a:rPr>
              <a:t>  Sam Preston 2010—must consider cumulative effects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72" i="1">
                <a:solidFill>
                  <a:schemeClr val="accent2"/>
                </a:solidFill>
              </a:rPr>
              <a:t>    Increasing duration of obesity for aged in future</a:t>
            </a:r>
          </a:p>
        </p:txBody>
      </p:sp>
      <p:sp>
        <p:nvSpPr>
          <p:cNvPr id="40964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B74A06F4-C726-4F8C-89AA-1A388DD29514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3036609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34962" y="109713"/>
            <a:ext cx="6934200" cy="795426"/>
          </a:xfrm>
        </p:spPr>
        <p:txBody>
          <a:bodyPr/>
          <a:lstStyle/>
          <a:p>
            <a:pPr algn="ctr"/>
            <a:r>
              <a:rPr lang="en-US" altLang="en-US" sz="2592" b="1" dirty="0">
                <a:solidFill>
                  <a:srgbClr val="800000"/>
                </a:solidFill>
              </a:rPr>
              <a:t>Does Health Spending Affect Mortality?</a:t>
            </a:r>
            <a:br>
              <a:rPr lang="en-US" altLang="en-US" sz="2880" b="1" dirty="0">
                <a:solidFill>
                  <a:srgbClr val="800000"/>
                </a:solidFill>
              </a:rPr>
            </a:br>
            <a:r>
              <a:rPr lang="en-US" altLang="en-US" sz="1728" i="1" dirty="0">
                <a:solidFill>
                  <a:srgbClr val="800000"/>
                </a:solidFill>
              </a:rPr>
              <a:t>Note stability 1990-2000 and since 2009</a:t>
            </a:r>
            <a:endParaRPr lang="en-US" altLang="en-US" sz="2880" i="1" dirty="0">
              <a:solidFill>
                <a:srgbClr val="800000"/>
              </a:solidFill>
            </a:endParaRPr>
          </a:p>
        </p:txBody>
      </p:sp>
      <p:sp>
        <p:nvSpPr>
          <p:cNvPr id="43011" name="Slide Number Placeholder 3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26E0978D-DA95-461C-89BB-59D679777A1D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8"/>
          </a:p>
        </p:txBody>
      </p:sp>
      <p:pic>
        <p:nvPicPr>
          <p:cNvPr id="4301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458" y="1057139"/>
            <a:ext cx="5541695" cy="3550844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3013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D848C78-A211-4C55-BACC-7C5F8FFFB3F6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70598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4175" y="0"/>
            <a:ext cx="6911975" cy="822325"/>
          </a:xfrm>
        </p:spPr>
        <p:txBody>
          <a:bodyPr lIns="72036" tIns="36019" rIns="72036" bIns="36019"/>
          <a:lstStyle/>
          <a:p>
            <a:r>
              <a:rPr lang="en-US" altLang="en-US" sz="2000" b="1" dirty="0">
                <a:solidFill>
                  <a:srgbClr val="3C8C93"/>
                </a:solidFill>
              </a:rPr>
              <a:t>Birth rates:  </a:t>
            </a:r>
            <a:r>
              <a:rPr lang="en-US" altLang="en-US" sz="2000" b="1" dirty="0">
                <a:solidFill>
                  <a:schemeClr val="accent2"/>
                </a:solidFill>
              </a:rPr>
              <a:t>For 2016, CBO assumes the total fertility rate is permanently lower.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72036" tIns="36019" rIns="72036" bIns="36019"/>
          <a:lstStyle/>
          <a:p>
            <a:pPr marL="0" indent="0" defTabSz="914400">
              <a:buFontTx/>
              <a:buNone/>
            </a:pPr>
            <a:r>
              <a:rPr lang="en-US" altLang="en-US"/>
              <a:t> </a:t>
            </a:r>
          </a:p>
        </p:txBody>
      </p:sp>
      <p:sp>
        <p:nvSpPr>
          <p:cNvPr id="67588" name="Slide Number Placeholder 5"/>
          <p:cNvSpPr txBox="1">
            <a:spLocks noGrp="1"/>
          </p:cNvSpPr>
          <p:nvPr/>
        </p:nvSpPr>
        <p:spPr bwMode="auto">
          <a:xfrm>
            <a:off x="5503863" y="4495800"/>
            <a:ext cx="1792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36" tIns="36019" rIns="72036" bIns="36019"/>
          <a:lstStyle/>
          <a:p>
            <a:pPr algn="r"/>
            <a:fld id="{CBB8B0B6-AA25-498E-8A1F-937F79EB28E2}" type="slidenum">
              <a:rPr lang="en-US" altLang="en-US" sz="1000" b="1">
                <a:solidFill>
                  <a:schemeClr val="accent2"/>
                </a:solidFill>
              </a:rPr>
              <a:pPr algn="r"/>
              <a:t>2</a:t>
            </a:fld>
            <a:endParaRPr lang="en-US" altLang="en-US" sz="1000" b="1">
              <a:solidFill>
                <a:schemeClr val="accent2"/>
              </a:solidFill>
            </a:endParaRPr>
          </a:p>
        </p:txBody>
      </p:sp>
      <p:pic>
        <p:nvPicPr>
          <p:cNvPr id="6758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822325"/>
            <a:ext cx="70389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548746" y="109713"/>
            <a:ext cx="6582833" cy="877711"/>
          </a:xfrm>
        </p:spPr>
        <p:txBody>
          <a:bodyPr/>
          <a:lstStyle/>
          <a:p>
            <a:pPr algn="ctr"/>
            <a:r>
              <a:rPr lang="en-US" altLang="en-US" sz="2304" b="1">
                <a:solidFill>
                  <a:srgbClr val="800000"/>
                </a:solidFill>
              </a:rPr>
              <a:t>Health Spending Cannot Continue to Rise at Historical Rates</a:t>
            </a:r>
            <a:br>
              <a:rPr lang="en-US" altLang="en-US" sz="2592" b="1">
                <a:solidFill>
                  <a:srgbClr val="800000"/>
                </a:solidFill>
              </a:rPr>
            </a:br>
            <a:r>
              <a:rPr lang="en-US" altLang="en-US" sz="1728" i="1">
                <a:solidFill>
                  <a:srgbClr val="800000"/>
                </a:solidFill>
              </a:rPr>
              <a:t>Note Trustees’ deceleration</a:t>
            </a:r>
            <a:endParaRPr lang="en-US" altLang="en-US" sz="1728" i="1"/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5BDD0415-1352-4D1F-B6EC-A8C7B12D620A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8"/>
          </a:p>
        </p:txBody>
      </p:sp>
      <p:pic>
        <p:nvPicPr>
          <p:cNvPr id="4506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5602" y="1042281"/>
            <a:ext cx="5587408" cy="3455988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5061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6D0F50E-27B6-47EE-A698-A821362C998A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12585889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2" y="0"/>
            <a:ext cx="6781800" cy="932568"/>
          </a:xfrm>
        </p:spPr>
        <p:txBody>
          <a:bodyPr/>
          <a:lstStyle/>
          <a:p>
            <a:pPr algn="ctr"/>
            <a:r>
              <a:rPr lang="en-US" altLang="en-US" sz="2880" b="1" dirty="0">
                <a:solidFill>
                  <a:srgbClr val="800000"/>
                </a:solidFill>
              </a:rPr>
              <a:t>Is There an Omega?</a:t>
            </a:r>
            <a:br>
              <a:rPr lang="en-US" altLang="en-US" sz="2880" b="1" dirty="0">
                <a:solidFill>
                  <a:srgbClr val="800000"/>
                </a:solidFill>
              </a:rPr>
            </a:br>
            <a:r>
              <a:rPr lang="en-US" altLang="en-US" sz="2304" i="1" dirty="0">
                <a:solidFill>
                  <a:srgbClr val="800000"/>
                </a:solidFill>
              </a:rPr>
              <a:t>It appears we are squaring the survival curve?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2162" y="987425"/>
            <a:ext cx="6096000" cy="1748565"/>
          </a:xfrm>
          <a:noFill/>
        </p:spPr>
      </p:pic>
      <p:pic>
        <p:nvPicPr>
          <p:cNvPr id="460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2687990"/>
            <a:ext cx="6096000" cy="183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5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061A6F7C-EA8F-49A7-AEE3-05F91BE2A9F4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793333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 idx="4294967295"/>
          </p:nvPr>
        </p:nvSpPr>
        <p:spPr>
          <a:xfrm>
            <a:off x="258762" y="0"/>
            <a:ext cx="7239000" cy="932568"/>
          </a:xfrm>
        </p:spPr>
        <p:txBody>
          <a:bodyPr/>
          <a:lstStyle/>
          <a:p>
            <a:pPr algn="ctr"/>
            <a:r>
              <a:rPr lang="en-US" altLang="en-US" sz="2592" b="1" dirty="0">
                <a:solidFill>
                  <a:srgbClr val="800000"/>
                </a:solidFill>
              </a:rPr>
              <a:t>Mortality Improvement: Slow Since 2009</a:t>
            </a:r>
            <a:r>
              <a:rPr lang="en-US" altLang="en-US" sz="2304" b="1" dirty="0">
                <a:solidFill>
                  <a:srgbClr val="800000"/>
                </a:solidFill>
              </a:rPr>
              <a:t> </a:t>
            </a:r>
            <a:br>
              <a:rPr lang="en-US" altLang="en-US" sz="1728" b="1" dirty="0">
                <a:solidFill>
                  <a:srgbClr val="800000"/>
                </a:solidFill>
              </a:rPr>
            </a:br>
            <a:r>
              <a:rPr lang="en-US" altLang="en-US" sz="2304" i="1" dirty="0">
                <a:solidFill>
                  <a:srgbClr val="800000"/>
                </a:solidFill>
              </a:rPr>
              <a:t>Trustees Reports have overestimated reduction lately</a:t>
            </a:r>
            <a:r>
              <a:rPr lang="en-US" altLang="en-US" sz="1728" dirty="0">
                <a:solidFill>
                  <a:srgbClr val="800000"/>
                </a:solidFill>
              </a:rPr>
              <a:t> </a:t>
            </a:r>
            <a:endParaRPr lang="en-US" altLang="en-US" sz="1728" i="1" dirty="0">
              <a:solidFill>
                <a:srgbClr val="800000"/>
              </a:solidFill>
            </a:endParaRPr>
          </a:p>
        </p:txBody>
      </p:sp>
      <p:sp>
        <p:nvSpPr>
          <p:cNvPr id="49155" name="Slide Number Placeholder 3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FDCE41B2-BB62-41F5-884B-CD798254FC23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8"/>
          </a:p>
        </p:txBody>
      </p:sp>
      <p:pic>
        <p:nvPicPr>
          <p:cNvPr id="4915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459" y="1042281"/>
            <a:ext cx="3236560" cy="3455988"/>
          </a:xfr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76" y="1042281"/>
            <a:ext cx="3062846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8" name="Slide Number Placeholder 1"/>
          <p:cNvSpPr txBox="1">
            <a:spLocks noGrp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A57856C1-1A72-4A21-8AAA-51140A7A8142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8"/>
          </a:p>
        </p:txBody>
      </p:sp>
    </p:spTree>
    <p:extLst>
      <p:ext uri="{BB962C8B-B14F-4D97-AF65-F5344CB8AC3E}">
        <p14:creationId xmlns:p14="http://schemas.microsoft.com/office/powerpoint/2010/main" val="1199539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 txBox="1">
            <a:spLocks noGrp="1" noChangeArrowheads="1"/>
          </p:cNvSpPr>
          <p:nvPr/>
        </p:nvSpPr>
        <p:spPr bwMode="auto">
          <a:xfrm>
            <a:off x="5266442" y="4498269"/>
            <a:ext cx="1371424" cy="329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6285" tIns="33143" rIns="66285" bIns="33143" anchor="ctr"/>
          <a:lstStyle>
            <a:lvl1pPr algn="l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u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fld id="{43D4049E-7E4F-473C-BD21-B122D3A5A74E}" type="slidenum">
              <a:rPr lang="en-US" altLang="en-US" sz="1008"/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8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8762" y="191999"/>
            <a:ext cx="7162800" cy="795426"/>
          </a:xfrm>
        </p:spPr>
        <p:txBody>
          <a:bodyPr/>
          <a:lstStyle/>
          <a:p>
            <a:pPr algn="ctr"/>
            <a:r>
              <a:rPr lang="en-US" altLang="en-US" sz="2880" b="1" dirty="0">
                <a:solidFill>
                  <a:srgbClr val="800000"/>
                </a:solidFill>
              </a:rPr>
              <a:t>Death Rates Will Continue to Decline: </a:t>
            </a:r>
            <a:br>
              <a:rPr lang="en-US" altLang="en-US" sz="2880" b="1" dirty="0">
                <a:solidFill>
                  <a:srgbClr val="800000"/>
                </a:solidFill>
              </a:rPr>
            </a:br>
            <a:r>
              <a:rPr lang="en-US" altLang="en-US" sz="2880" b="1" dirty="0">
                <a:solidFill>
                  <a:srgbClr val="800000"/>
                </a:solidFill>
              </a:rPr>
              <a:t>But How Fast and for Whom?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3030" y="1097138"/>
            <a:ext cx="6034264" cy="3455988"/>
          </a:xfrm>
        </p:spPr>
        <p:txBody>
          <a:bodyPr/>
          <a:lstStyle/>
          <a:p>
            <a:r>
              <a:rPr lang="en-US" altLang="en-US"/>
              <a:t>Must understand past and future conditions</a:t>
            </a:r>
          </a:p>
          <a:p>
            <a:pPr lvl="1"/>
            <a:r>
              <a:rPr lang="en-US" altLang="en-US" sz="2304"/>
              <a:t>Persistent historical “age gradient”</a:t>
            </a:r>
          </a:p>
          <a:p>
            <a:pPr lvl="2"/>
            <a:r>
              <a:rPr lang="en-US" altLang="en-US" sz="2016"/>
              <a:t>Death rates drop fastest at young ages</a:t>
            </a:r>
          </a:p>
          <a:p>
            <a:pPr lvl="1"/>
            <a:r>
              <a:rPr lang="en-US" altLang="en-US" sz="2304"/>
              <a:t>Avoid simple extrapolation of past periods</a:t>
            </a:r>
          </a:p>
          <a:p>
            <a:pPr lvl="2"/>
            <a:r>
              <a:rPr lang="en-US" altLang="en-US" sz="2016"/>
              <a:t>Cannot ignore changing conditions, or “limits” on longevity </a:t>
            </a:r>
          </a:p>
          <a:p>
            <a:pPr lvl="2"/>
            <a:r>
              <a:rPr lang="en-US" altLang="en-US" sz="2016"/>
              <a:t>Latter half of 20</a:t>
            </a:r>
            <a:r>
              <a:rPr lang="en-US" altLang="en-US" sz="2016" baseline="30000"/>
              <a:t>th</a:t>
            </a:r>
            <a:r>
              <a:rPr lang="en-US" altLang="en-US" sz="2016"/>
              <a:t> century was extraordinary</a:t>
            </a:r>
          </a:p>
          <a:p>
            <a:pPr lvl="2"/>
            <a:r>
              <a:rPr lang="en-US" altLang="en-US" sz="2016"/>
              <a:t>So deceleration seems likely</a:t>
            </a:r>
          </a:p>
        </p:txBody>
      </p:sp>
    </p:spTree>
    <p:extLst>
      <p:ext uri="{BB962C8B-B14F-4D97-AF65-F5344CB8AC3E}">
        <p14:creationId xmlns:p14="http://schemas.microsoft.com/office/powerpoint/2010/main" val="223940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5503863" y="4495800"/>
            <a:ext cx="1792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47" tIns="36024" rIns="72047" bIns="36024"/>
          <a:lstStyle/>
          <a:p>
            <a:pPr algn="r"/>
            <a:fld id="{A4E87469-5B16-4FC3-9AE1-A63CDA57CEEF}" type="slidenum">
              <a:rPr lang="en-US" altLang="en-US" sz="1000" b="1">
                <a:solidFill>
                  <a:schemeClr val="accent2"/>
                </a:solidFill>
              </a:rPr>
              <a:pPr algn="r"/>
              <a:t>3</a:t>
            </a:fld>
            <a:endParaRPr lang="en-US" altLang="en-US" sz="1000" b="1">
              <a:solidFill>
                <a:schemeClr val="accent2"/>
              </a:solidFill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088" y="0"/>
            <a:ext cx="7359650" cy="822325"/>
          </a:xfrm>
        </p:spPr>
        <p:txBody>
          <a:bodyPr lIns="72047" tIns="36024" rIns="72047" bIns="36024"/>
          <a:lstStyle/>
          <a:p>
            <a:r>
              <a:rPr lang="en-US" altLang="en-US" sz="1800" b="1" dirty="0">
                <a:solidFill>
                  <a:schemeClr val="accent2"/>
                </a:solidFill>
              </a:rPr>
              <a:t>But NCHS surveys of expected births for women in 2002 through 2013 are consistently above 2.0.</a:t>
            </a:r>
          </a:p>
        </p:txBody>
      </p:sp>
      <p:pic>
        <p:nvPicPr>
          <p:cNvPr id="68612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4175" y="877888"/>
            <a:ext cx="6975475" cy="3621087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822325"/>
          </a:xfrm>
        </p:spPr>
        <p:txBody>
          <a:bodyPr lIns="72058" tIns="36030" rIns="72058" bIns="36030"/>
          <a:lstStyle/>
          <a:p>
            <a:r>
              <a:rPr lang="en-US" altLang="en-US" sz="2000" b="1" dirty="0">
                <a:solidFill>
                  <a:srgbClr val="3C8C93"/>
                </a:solidFill>
              </a:rPr>
              <a:t>Labor force participation: </a:t>
            </a:r>
            <a:r>
              <a:rPr lang="en-US" altLang="en-US" sz="2000" b="1" dirty="0">
                <a:solidFill>
                  <a:schemeClr val="accent2"/>
                </a:solidFill>
              </a:rPr>
              <a:t>CBO never recovers, and goes much lower in the future.</a:t>
            </a:r>
          </a:p>
        </p:txBody>
      </p:sp>
      <p:sp>
        <p:nvSpPr>
          <p:cNvPr id="69635" name="Slide Number Placeholder 5"/>
          <p:cNvSpPr txBox="1">
            <a:spLocks noGrp="1"/>
          </p:cNvSpPr>
          <p:nvPr/>
        </p:nvSpPr>
        <p:spPr bwMode="auto">
          <a:xfrm>
            <a:off x="5503863" y="4495800"/>
            <a:ext cx="1792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58" tIns="36030" rIns="72058" bIns="36030"/>
          <a:lstStyle/>
          <a:p>
            <a:pPr algn="r"/>
            <a:fld id="{5DB605A5-39F1-4B2E-B7B7-71DF98AF5FE6}" type="slidenum">
              <a:rPr lang="en-US" altLang="en-US" sz="1000" b="1">
                <a:solidFill>
                  <a:schemeClr val="accent2"/>
                </a:solidFill>
              </a:rPr>
              <a:pPr algn="r"/>
              <a:t>4</a:t>
            </a:fld>
            <a:endParaRPr lang="en-US" altLang="en-US" sz="1000" b="1">
              <a:solidFill>
                <a:schemeClr val="accent2"/>
              </a:solidFill>
            </a:endParaRPr>
          </a:p>
        </p:txBody>
      </p:sp>
      <p:pic>
        <p:nvPicPr>
          <p:cNvPr id="696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768350"/>
            <a:ext cx="735965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 txBox="1">
            <a:spLocks noGrp="1"/>
          </p:cNvSpPr>
          <p:nvPr/>
        </p:nvSpPr>
        <p:spPr bwMode="auto">
          <a:xfrm>
            <a:off x="5503863" y="4495800"/>
            <a:ext cx="17922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2069" tIns="36035" rIns="72069" bIns="36035"/>
          <a:lstStyle/>
          <a:p>
            <a:pPr algn="r"/>
            <a:fld id="{69B2570A-2CE6-42E9-A1A1-C324C65CA217}" type="slidenum">
              <a:rPr lang="en-US" altLang="en-US" sz="1000" b="1">
                <a:solidFill>
                  <a:schemeClr val="accent2"/>
                </a:solidFill>
              </a:rPr>
              <a:pPr algn="r"/>
              <a:t>5</a:t>
            </a:fld>
            <a:endParaRPr lang="en-US" altLang="en-US" sz="1000" b="1">
              <a:solidFill>
                <a:schemeClr val="accent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680325" cy="931863"/>
          </a:xfrm>
        </p:spPr>
        <p:txBody>
          <a:bodyPr lIns="72069" tIns="36035" rIns="72069" bIns="36035"/>
          <a:lstStyle/>
          <a:p>
            <a:pPr eaLnBrk="1" hangingPunct="1"/>
            <a:r>
              <a:rPr lang="en-US" altLang="en-US" sz="1600" b="1" dirty="0">
                <a:solidFill>
                  <a:srgbClr val="3C8C93"/>
                </a:solidFill>
              </a:rPr>
              <a:t>Earnings concentration at the top </a:t>
            </a:r>
            <a:r>
              <a:rPr lang="en-US" altLang="en-US" sz="1600" b="1" dirty="0">
                <a:solidFill>
                  <a:schemeClr val="accent2"/>
                </a:solidFill>
              </a:rPr>
              <a:t>has decelerated since 2001. TR continues deceleration. But CBO assumes acceleration to nearly double the pace seen from 1983 to 2001.</a:t>
            </a:r>
          </a:p>
        </p:txBody>
      </p:sp>
      <p:pic>
        <p:nvPicPr>
          <p:cNvPr id="7066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5" y="822325"/>
            <a:ext cx="6911975" cy="368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198438"/>
            <a:ext cx="6911975" cy="1050924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Interest Rates, Return to Capital, Labor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249362"/>
            <a:ext cx="6911975" cy="3246438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All low since 2000, and especially since the recession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Is this temporary, but slow to return to normal?</a:t>
            </a: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Or is this the “new normal”?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Permanent shift down around the world economy</a:t>
            </a:r>
          </a:p>
          <a:p>
            <a:pPr lvl="2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 return to capital?</a:t>
            </a:r>
          </a:p>
          <a:p>
            <a:pPr lvl="2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 demand and improved standard of living?</a:t>
            </a:r>
          </a:p>
          <a:p>
            <a:pPr lvl="2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In economic growth and tech innovation?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F9971-FD2D-44A0-81B1-DC614A8A6D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85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CEC051-D781-471C-B6B6-496AC9466D4F}" type="slidenum">
              <a:rPr lang="en-US" b="1" smtClean="0">
                <a:solidFill>
                  <a:schemeClr val="accent2"/>
                </a:solidFill>
              </a:rPr>
              <a:pPr/>
              <a:t>7</a:t>
            </a:fld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198438"/>
            <a:ext cx="7359650" cy="822325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</a:rPr>
              <a:t>But, Wait—How About Budget Scoring?</a:t>
            </a:r>
            <a:br>
              <a:rPr lang="en-US" sz="2800" dirty="0">
                <a:solidFill>
                  <a:schemeClr val="accent2"/>
                </a:solidFill>
              </a:rPr>
            </a:br>
            <a:r>
              <a:rPr lang="en-US" sz="2500" b="1" dirty="0">
                <a:solidFill>
                  <a:schemeClr val="accent1">
                    <a:lumMod val="50000"/>
                  </a:schemeClr>
                </a:solidFill>
              </a:rPr>
              <a:t>Don’t entitlements just keep borrowing?</a:t>
            </a:r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792163" y="4503738"/>
            <a:ext cx="63230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0" tIns="45685" rIns="91370" bIns="45685">
            <a:spAutoFit/>
          </a:bodyPr>
          <a:lstStyle/>
          <a:p>
            <a:r>
              <a:rPr lang="en-US" sz="1100">
                <a:solidFill>
                  <a:schemeClr val="accent2"/>
                </a:solidFill>
              </a:rPr>
              <a:t>Source: Congressional Budget Office, June 2015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3" y="1477963"/>
            <a:ext cx="6475412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Content Placeholder 1"/>
          <p:cNvSpPr>
            <a:spLocks noGrp="1"/>
          </p:cNvSpPr>
          <p:nvPr>
            <p:ph idx="1"/>
          </p:nvPr>
        </p:nvSpPr>
        <p:spPr>
          <a:xfrm>
            <a:off x="641350" y="1046163"/>
            <a:ext cx="6396038" cy="4730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1600">
                <a:solidFill>
                  <a:schemeClr val="bg2"/>
                </a:solidFill>
              </a:rPr>
              <a:t>Debt Held by the Public, Total Spending, and Total Revenues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9538"/>
            <a:ext cx="7680325" cy="877887"/>
          </a:xfrm>
        </p:spPr>
        <p:txBody>
          <a:bodyPr/>
          <a:lstStyle/>
          <a:p>
            <a:r>
              <a:rPr lang="en-US" sz="2500" b="1">
                <a:solidFill>
                  <a:schemeClr val="accent2"/>
                </a:solidFill>
              </a:rPr>
              <a:t>Actually, NO.  Budget Scoring Is Inconsistent With the Law, and All Past Experience.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962" y="1096961"/>
            <a:ext cx="6858000" cy="3402013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200"/>
              </a:spcAft>
              <a:buNone/>
              <a:defRPr/>
            </a:pPr>
            <a:r>
              <a:rPr lang="en-US" sz="2400" dirty="0"/>
              <a:t>See actuarial opinion in the 2014-2016 TR:</a:t>
            </a:r>
            <a:endParaRPr lang="en-US" sz="1600" b="1" dirty="0">
              <a:solidFill>
                <a:srgbClr val="CC3300"/>
              </a:solidFill>
            </a:endParaRPr>
          </a:p>
          <a:p>
            <a:pPr marL="519113" indent="-360363">
              <a:buFontTx/>
              <a:buAutoNum type="arabicParenR"/>
              <a:defRPr/>
            </a:pPr>
            <a:r>
              <a:rPr lang="en-US" sz="1600" dirty="0"/>
              <a:t>After reserves deplete, $11.4 trillion unfunded obligation through 2090 cannot be paid under the law.</a:t>
            </a:r>
          </a:p>
          <a:p>
            <a:pPr marL="779463" lvl="1" indent="-300038">
              <a:buFont typeface="Wingdings" pitchFamily="2" charset="2"/>
              <a:buChar char="Ø"/>
              <a:defRPr/>
            </a:pP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Budget deems these “expenditures” creating publicly held debt</a:t>
            </a:r>
          </a:p>
          <a:p>
            <a:pPr marL="519113" indent="-360363">
              <a:buFontTx/>
              <a:buAutoNum type="arabicParenR"/>
              <a:defRPr/>
            </a:pPr>
            <a:r>
              <a:rPr lang="en-US" sz="1600" dirty="0"/>
              <a:t>Reserve redemptions spend excess “earmarked” revenues invested in an earlier year.</a:t>
            </a:r>
          </a:p>
          <a:p>
            <a:pPr marL="779463" lvl="1" indent="-300038">
              <a:buFont typeface="Wingdings" pitchFamily="2" charset="2"/>
              <a:buChar char="Ø"/>
              <a:defRPr/>
            </a:pP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Budget deems these “a draw on other Federal resources”</a:t>
            </a:r>
          </a:p>
          <a:p>
            <a:pPr marL="519113" indent="-360363">
              <a:buFontTx/>
              <a:buAutoNum type="arabicParenR"/>
              <a:defRPr/>
            </a:pPr>
            <a:r>
              <a:rPr lang="en-US" sz="1600" dirty="0"/>
              <a:t>Trust Fund operations have NO direct effect on total Federal debt subject to ceiling in any year—and no </a:t>
            </a:r>
            <a:r>
              <a:rPr lang="en-US" sz="1600" i="1" dirty="0"/>
              <a:t>net </a:t>
            </a:r>
            <a:r>
              <a:rPr lang="en-US" sz="1600" dirty="0"/>
              <a:t>effect on publicly held debt.</a:t>
            </a:r>
          </a:p>
          <a:p>
            <a:pPr marL="779463" lvl="1" indent="-300038">
              <a:buFont typeface="Wingdings" pitchFamily="2" charset="2"/>
              <a:buChar char="Ø"/>
              <a:defRPr/>
            </a:pPr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Budget says redemptions increase Federal debt held by the public and often gives no credit for reserve accumulation</a:t>
            </a:r>
          </a:p>
        </p:txBody>
      </p:sp>
      <p:sp>
        <p:nvSpPr>
          <p:cNvPr id="460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4B823-42C8-472D-BA19-4205CDFC0402}" type="slidenum">
              <a:rPr lang="en-US" b="1" smtClean="0">
                <a:solidFill>
                  <a:schemeClr val="accent2"/>
                </a:solidFill>
              </a:rPr>
              <a:pPr/>
              <a:t>8</a:t>
            </a:fld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1D5BA-CA04-4518-9669-7AE8B1B417F8}" type="slidenum">
              <a:rPr lang="en-US" b="1" smtClean="0">
                <a:solidFill>
                  <a:schemeClr val="accent2"/>
                </a:solidFill>
              </a:rPr>
              <a:pPr/>
              <a:t>9</a:t>
            </a:fld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3" y="106363"/>
            <a:ext cx="6911975" cy="746125"/>
          </a:xfrm>
        </p:spPr>
        <p:txBody>
          <a:bodyPr/>
          <a:lstStyle/>
          <a:p>
            <a:r>
              <a:rPr lang="en-US" sz="2200" b="1">
                <a:solidFill>
                  <a:schemeClr val="accent2"/>
                </a:solidFill>
              </a:rPr>
              <a:t>So—What If We Project Federal Debt Consistent With the Law?</a:t>
            </a:r>
          </a:p>
        </p:txBody>
      </p:sp>
      <p:pic>
        <p:nvPicPr>
          <p:cNvPr id="471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868363"/>
            <a:ext cx="640080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18654</TotalTime>
  <Words>677</Words>
  <Application>Microsoft Office PowerPoint</Application>
  <PresentationFormat>Custom</PresentationFormat>
  <Paragraphs>109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Default Design</vt:lpstr>
      <vt:lpstr>PowerPoint Presentation</vt:lpstr>
      <vt:lpstr>Birth rates:  For 2016, CBO assumes the total fertility rate is permanently lower.</vt:lpstr>
      <vt:lpstr>But NCHS surveys of expected births for women in 2002 through 2013 are consistently above 2.0.</vt:lpstr>
      <vt:lpstr>Labor force participation: CBO never recovers, and goes much lower in the future.</vt:lpstr>
      <vt:lpstr>Earnings concentration at the top has decelerated since 2001. TR continues deceleration. But CBO assumes acceleration to nearly double the pace seen from 1983 to 2001.</vt:lpstr>
      <vt:lpstr>Interest Rates, Return to Capital, Labor Productivity</vt:lpstr>
      <vt:lpstr>But, Wait—How About Budget Scoring? Don’t entitlements just keep borrowing?</vt:lpstr>
      <vt:lpstr>Actually, NO.  Budget Scoring Is Inconsistent With the Law, and All Past Experience.</vt:lpstr>
      <vt:lpstr>So—What If We Project Federal Debt Consistent With the Law?</vt:lpstr>
      <vt:lpstr>How about Future Mortality? Approaches for Projection</vt:lpstr>
      <vt:lpstr>Can Life Expectancy Rise Linearly?</vt:lpstr>
      <vt:lpstr>Extrapolation by Cohort?</vt:lpstr>
      <vt:lpstr>Extrapolation by Age and Sex?   Age-gradient in past reduction is clear</vt:lpstr>
      <vt:lpstr>Mortality Decline Varies Over Time Antibiotics/economy 1936-54; health spending 1968-82</vt:lpstr>
      <vt:lpstr>Mortality Decline by cause of Death:  rate of change 1979 to 2013</vt:lpstr>
      <vt:lpstr>Age-sex extrapolation VS Age-sex-cause projection  Lee maintaining full age-gradient offsets lack of deceleration</vt:lpstr>
      <vt:lpstr>What Future Conditions Might Change</vt:lpstr>
      <vt:lpstr>PowerPoint Presentation</vt:lpstr>
      <vt:lpstr>Does Health Spending Affect Mortality? Note stability 1990-2000 and since 2009</vt:lpstr>
      <vt:lpstr>Health Spending Cannot Continue to Rise at Historical Rates Note Trustees’ deceleration</vt:lpstr>
      <vt:lpstr>Is There an Omega? It appears we are squaring the survival curve?</vt:lpstr>
      <vt:lpstr>Mortality Improvement: Slow Since 2009  Trustees Reports have overestimated reduction lately </vt:lpstr>
      <vt:lpstr>Death Rates Will Continue to Decline:  But How Fast and for Whom?</vt:lpstr>
    </vt:vector>
  </TitlesOfParts>
  <Company>SSA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Goss</dc:creator>
  <cp:lastModifiedBy>Steve Goss</cp:lastModifiedBy>
  <cp:revision>384</cp:revision>
  <cp:lastPrinted>2016-11-09T03:46:06Z</cp:lastPrinted>
  <dcterms:created xsi:type="dcterms:W3CDTF">2009-07-28T13:13:03Z</dcterms:created>
  <dcterms:modified xsi:type="dcterms:W3CDTF">2016-11-09T03:46:21Z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0x01010071185CE6D2953F47AFB61B9D139BC8A1</vt:lpwstr>
  </property>
  <property fmtid="{D5CDD505-2E9C-101B-9397-08002B2CF9AE}" pid="3" name="_AdHocReviewCycleID">
    <vt:i4>610266093</vt:i4>
  </property>
  <property fmtid="{D5CDD505-2E9C-101B-9397-08002B2CF9AE}" pid="4" name="_NewReviewCycle">
    <vt:lpwstr/>
  </property>
  <property fmtid="{D5CDD505-2E9C-101B-9397-08002B2CF9AE}" pid="5" name="_EmailSubject">
    <vt:lpwstr>Fall 2016 Slides</vt:lpwstr>
  </property>
  <property fmtid="{D5CDD505-2E9C-101B-9397-08002B2CF9AE}" pid="6" name="_AuthorEmail">
    <vt:lpwstr>Christian.Wolfe@cms.hhs.gov</vt:lpwstr>
  </property>
  <property fmtid="{D5CDD505-2E9C-101B-9397-08002B2CF9AE}" pid="7" name="_AuthorEmailDisplayName">
    <vt:lpwstr>Wolfe, Christian J. (CMS/OACT)</vt:lpwstr>
  </property>
  <property fmtid="{D5CDD505-2E9C-101B-9397-08002B2CF9AE}" pid="8" name="_PreviousAdHocReviewCycleID">
    <vt:i4>1106348069</vt:i4>
  </property>
</Properties>
</file>