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350" r:id="rId2"/>
    <p:sldId id="261" r:id="rId3"/>
    <p:sldId id="280" r:id="rId4"/>
    <p:sldId id="349" r:id="rId5"/>
    <p:sldId id="259" r:id="rId6"/>
    <p:sldId id="258" r:id="rId7"/>
    <p:sldId id="364" r:id="rId8"/>
    <p:sldId id="381" r:id="rId9"/>
    <p:sldId id="382" r:id="rId10"/>
    <p:sldId id="383" r:id="rId11"/>
    <p:sldId id="355" r:id="rId12"/>
    <p:sldId id="356" r:id="rId13"/>
    <p:sldId id="357" r:id="rId14"/>
    <p:sldId id="384" r:id="rId15"/>
    <p:sldId id="358" r:id="rId16"/>
  </p:sldIdLst>
  <p:sldSz cx="7680325" cy="4937125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55">
          <p15:clr>
            <a:srgbClr val="A4A3A4"/>
          </p15:clr>
        </p15:guide>
        <p15:guide id="2" pos="24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C93"/>
    <a:srgbClr val="000058"/>
    <a:srgbClr val="0000FF"/>
    <a:srgbClr val="000086"/>
    <a:srgbClr val="FF00FF"/>
    <a:srgbClr val="3399FF"/>
    <a:srgbClr val="00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86422" autoAdjust="0"/>
  </p:normalViewPr>
  <p:slideViewPr>
    <p:cSldViewPr>
      <p:cViewPr varScale="1">
        <p:scale>
          <a:sx n="105" d="100"/>
          <a:sy n="105" d="100"/>
        </p:scale>
        <p:origin x="876" y="102"/>
      </p:cViewPr>
      <p:guideLst>
        <p:guide orient="horz" pos="1555"/>
        <p:guide pos="24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12"/>
    </p:cViewPr>
  </p:sorterViewPr>
  <p:notesViewPr>
    <p:cSldViewPr>
      <p:cViewPr varScale="1">
        <p:scale>
          <a:sx n="70" d="100"/>
          <a:sy n="70" d="100"/>
        </p:scale>
        <p:origin x="-3216" y="-102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576" tIns="45788" rIns="91576" bIns="45788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576" tIns="45788" rIns="91576" bIns="45788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576" tIns="45788" rIns="91576" bIns="45788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576" tIns="45788" rIns="91576" bIns="45788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233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6925" y="698500"/>
            <a:ext cx="54324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97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555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2A2CA2E-2469-48DD-B6A2-AD389C2EC0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68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4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40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90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09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78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9DA70-3657-4AD5-A0EF-DAD4DEF54C4B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B85EF-6F8C-40EB-B5CF-B3B50D8B8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41C1A-9BB8-4805-8AAC-E2844919B55A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D611-8662-4C04-B5DE-8EBDAD368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2698-D854-41B6-B1B2-9F8D66C5151D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AD2F-7EDF-4303-8405-21D3C40520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0AC9-87FC-4DB9-984F-B16DBE7B5790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9971-FD2D-44A0-81B1-DC614A8A6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706A2-060B-461D-9322-929857564340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B18A3-4073-4BB1-89CD-29E942984F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A09F8-5339-4D7E-A2C3-38A3AB1A47FD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8CFE2-7B5B-4A17-879D-9DB6CFC78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56DE6-95B6-4324-960D-E8360FD822F1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69D1F-4F15-4DDC-B2B4-689D969A8A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59CB4-CAEE-475F-8516-40D5634EF74F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8C9A5-0860-4D15-A51D-EE56115106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5BB80-B8D8-4998-A6F0-C32B9B02F231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D5542-5897-4712-8464-DC0ECA824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D34E-76A1-4540-AEC7-B375D31BF3E8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B16FB-9D35-44A1-8237-C52D1C570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65A44-F31F-43FC-8A64-ACE482765692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F430C-7EDA-429A-AF60-FFBCECF29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198438"/>
            <a:ext cx="691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150938"/>
            <a:ext cx="6911975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175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FD4036D3-10BD-4A70-97D5-510C68FF00F8}" type="datetime8">
              <a:rPr lang="en-US"/>
              <a:pPr>
                <a:defRPr/>
              </a:pPr>
              <a:t>11/8/2016 10:23 PM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4138" y="4495800"/>
            <a:ext cx="2432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443E6F1-B531-4255-8A3B-A9271184C6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hf hdr="0" ftr="0" dt="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241300" indent="-241300" algn="l" defTabSz="6429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01613" algn="l" defTabSz="6429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803275" indent="-160338" algn="l" defTabSz="64293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23950" indent="-160338" algn="l" defTabSz="642938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44625" indent="-160338" algn="l" defTabSz="642938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.gov/oac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8762" y="493713"/>
            <a:ext cx="7162799" cy="39163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</a:rPr>
              <a:t>Social Security Actuarial Status</a:t>
            </a:r>
          </a:p>
          <a:p>
            <a:pPr algn="ctr" eaLnBrk="1" hangingPunct="1">
              <a:buFontTx/>
              <a:buNone/>
            </a:pPr>
            <a:r>
              <a:rPr lang="en-US" sz="3200" b="1" dirty="0">
                <a:solidFill>
                  <a:schemeClr val="accent5">
                    <a:lumMod val="25000"/>
                  </a:schemeClr>
                </a:solidFill>
              </a:rPr>
              <a:t>The Foundational Leg of the </a:t>
            </a:r>
          </a:p>
          <a:p>
            <a:pPr algn="ctr" eaLnBrk="1" hangingPunct="1">
              <a:buFontTx/>
              <a:buNone/>
            </a:pPr>
            <a:r>
              <a:rPr lang="en-US" sz="3200" b="1" dirty="0">
                <a:solidFill>
                  <a:schemeClr val="accent5">
                    <a:lumMod val="25000"/>
                  </a:schemeClr>
                </a:solidFill>
              </a:rPr>
              <a:t>3-Legged Stool</a:t>
            </a:r>
          </a:p>
          <a:p>
            <a:pPr algn="ctr" eaLnBrk="1" hangingPunct="1">
              <a:buFontTx/>
              <a:buNone/>
            </a:pPr>
            <a:endParaRPr lang="en-US" sz="2000" b="1" dirty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endParaRPr lang="en-US" sz="2000" dirty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3C8C93"/>
                </a:solidFill>
              </a:rPr>
              <a:t>Middle Atlantic Actuarial Club</a:t>
            </a:r>
          </a:p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3C8C93"/>
                </a:solidFill>
              </a:rPr>
              <a:t>Session 5</a:t>
            </a:r>
          </a:p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3C8C93"/>
                </a:solidFill>
              </a:rPr>
              <a:t>November 9, 2016</a:t>
            </a:r>
            <a:endParaRPr lang="en-US" sz="2800" dirty="0">
              <a:solidFill>
                <a:srgbClr val="3C8C93"/>
              </a:solidFill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438"/>
            <a:ext cx="7680325" cy="569912"/>
          </a:xfrm>
        </p:spPr>
        <p:txBody>
          <a:bodyPr/>
          <a:lstStyle/>
          <a:p>
            <a:r>
              <a:rPr lang="en-US" sz="2000" b="1">
                <a:solidFill>
                  <a:schemeClr val="accent2"/>
                </a:solidFill>
              </a:rPr>
              <a:t>Payable Benefits Under the Law, After Trust </a:t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 b="1">
                <a:solidFill>
                  <a:schemeClr val="accent2"/>
                </a:solidFill>
              </a:rPr>
              <a:t>Fund Reserves Are Depleted, Are Even Lower</a:t>
            </a:r>
            <a:endParaRPr lang="en-US" sz="2000" b="1" i="1">
              <a:solidFill>
                <a:srgbClr val="CC3300"/>
              </a:solidFill>
            </a:endParaRPr>
          </a:p>
        </p:txBody>
      </p:sp>
      <p:sp>
        <p:nvSpPr>
          <p:cNvPr id="44034" name="TextBox 7"/>
          <p:cNvSpPr txBox="1">
            <a:spLocks noChangeArrowheads="1"/>
          </p:cNvSpPr>
          <p:nvPr/>
        </p:nvSpPr>
        <p:spPr bwMode="auto">
          <a:xfrm>
            <a:off x="792163" y="4333875"/>
            <a:ext cx="656748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>
            <a:spAutoFit/>
          </a:bodyPr>
          <a:lstStyle/>
          <a:p>
            <a:pPr defTabSz="642938"/>
            <a:r>
              <a:rPr lang="en-US" sz="1100">
                <a:solidFill>
                  <a:schemeClr val="accent2"/>
                </a:solidFill>
              </a:rPr>
              <a:t>Source: Annual Recurring Actuarial Note #9 at www.ssa.gov/oact/NOTES/ran9/index.html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FB820086-E095-420F-8CB8-FA17294CFB5E}" type="slidenum">
              <a:rPr lang="en-US" b="1" smtClean="0">
                <a:solidFill>
                  <a:schemeClr val="accent2"/>
                </a:solidFill>
              </a:rPr>
              <a:pPr defTabSz="642938"/>
              <a:t>10</a:t>
            </a:fld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163" y="868363"/>
            <a:ext cx="6192837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2080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438"/>
            <a:ext cx="7680325" cy="460375"/>
          </a:xfrm>
        </p:spPr>
        <p:txBody>
          <a:bodyPr/>
          <a:lstStyle/>
          <a:p>
            <a:pPr marL="588963" indent="-588963"/>
            <a:r>
              <a:rPr lang="en-US" sz="2600" b="1">
                <a:solidFill>
                  <a:schemeClr val="accent2"/>
                </a:solidFill>
              </a:rPr>
              <a:t>How to Fix Social Security Long-Term</a:t>
            </a:r>
            <a:r>
              <a:rPr lang="en-US" sz="260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868361"/>
            <a:ext cx="6961188" cy="3733801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First: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Help DI by 2023—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reallocate tax rate again?</a:t>
            </a:r>
          </a:p>
          <a:p>
            <a:pPr>
              <a:spcBef>
                <a:spcPts val="120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Second: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make choices addressing OASDI deficits 2034-2090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Raise scheduled revenue after 2033 by about 33%: increase revenue from 4.6 to 6.1% of GDP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Reduce scheduled benefits after 2033 by about 25%: lower benefits from 6.1 to 4.6% of GDP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Or some combination of the two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Invest trust funds for higher return?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Limited help—it is a PAYGO world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So invest in coming generations of workers</a:t>
            </a:r>
          </a:p>
        </p:txBody>
      </p:sp>
      <p:sp>
        <p:nvSpPr>
          <p:cNvPr id="491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385DFC8D-B0E9-4D1E-AD6A-3DB374FCC002}" type="slidenum">
              <a:rPr lang="en-US" b="1" smtClean="0">
                <a:solidFill>
                  <a:schemeClr val="accent2"/>
                </a:solidFill>
              </a:rPr>
              <a:pPr defTabSz="642938"/>
              <a:t>11</a:t>
            </a:fld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438"/>
            <a:ext cx="7680325" cy="460375"/>
          </a:xfrm>
        </p:spPr>
        <p:txBody>
          <a:bodyPr/>
          <a:lstStyle/>
          <a:p>
            <a:pPr marL="588963" indent="-588963"/>
            <a:r>
              <a:rPr lang="en-US" sz="2800" b="1">
                <a:solidFill>
                  <a:schemeClr val="accent2"/>
                </a:solidFill>
              </a:rPr>
              <a:t>Ways to Lower Cost</a:t>
            </a:r>
            <a:r>
              <a:rPr lang="en-US" sz="280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768350"/>
            <a:ext cx="6911975" cy="3784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Lower benefits for retirees—not disabled?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Increase normal retirement age (lowers OASDI cost, but increases DI cost)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Can exempt long-career low earners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Lower benefits mainly for high earners?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Reduce PIA above some level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Often combined with increasing PIA below some level, subject to work year requirements</a:t>
            </a:r>
          </a:p>
          <a:p>
            <a:pPr>
              <a:lnSpc>
                <a:spcPct val="90000"/>
              </a:lnSpc>
              <a:defRPr/>
            </a:pPr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Lower benefits mainly for the oldest old?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Reduce the COLA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Some say increase it with the CPI-E (based on purchases of consumers over age 62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dirty="0"/>
          </a:p>
        </p:txBody>
      </p:sp>
      <p:sp>
        <p:nvSpPr>
          <p:cNvPr id="5017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8B5BDBBE-ED14-4A43-94B6-3965EE13B0CE}" type="slidenum">
              <a:rPr lang="en-US" b="1" smtClean="0">
                <a:solidFill>
                  <a:schemeClr val="accent2"/>
                </a:solidFill>
              </a:rPr>
              <a:pPr defTabSz="642938"/>
              <a:t>12</a:t>
            </a:fld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2563"/>
            <a:ext cx="7680325" cy="460375"/>
          </a:xfrm>
        </p:spPr>
        <p:txBody>
          <a:bodyPr/>
          <a:lstStyle/>
          <a:p>
            <a:pPr marL="588963" indent="-588963"/>
            <a:r>
              <a:rPr lang="en-US" sz="2800" b="1">
                <a:solidFill>
                  <a:schemeClr val="accent2"/>
                </a:solidFill>
              </a:rPr>
              <a:t>Ways to Increase Revenue</a:t>
            </a:r>
            <a:r>
              <a:rPr lang="en-US" sz="280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792162"/>
            <a:ext cx="7104063" cy="37607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Raise tax on highest earners?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Increase taxable maximum amount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Some tax on all earnings above the maximum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Tax employer group health insurance premiums?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Affects only middle class if taxable maximum remains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Maintain larger trust fund reserves?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Added interest can lower needed taxes</a:t>
            </a:r>
          </a:p>
          <a:p>
            <a:pPr>
              <a:lnSpc>
                <a:spcPct val="90000"/>
              </a:lnSpc>
              <a:defRPr/>
            </a:pPr>
            <a:endParaRPr lang="en-US" sz="2500" dirty="0"/>
          </a:p>
        </p:txBody>
      </p:sp>
      <p:sp>
        <p:nvSpPr>
          <p:cNvPr id="5222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D8CEC31C-42CA-4179-84B8-DDB8A9BB09E4}" type="slidenum">
              <a:rPr lang="en-US" b="1" smtClean="0">
                <a:solidFill>
                  <a:schemeClr val="accent2"/>
                </a:solidFill>
              </a:rPr>
              <a:pPr defTabSz="642938"/>
              <a:t>13</a:t>
            </a:fld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2563"/>
            <a:ext cx="7680325" cy="460375"/>
          </a:xfrm>
        </p:spPr>
        <p:txBody>
          <a:bodyPr/>
          <a:lstStyle/>
          <a:p>
            <a:pPr marL="588963" indent="-588963"/>
            <a:r>
              <a:rPr lang="en-US" sz="2800" b="1" dirty="0">
                <a:solidFill>
                  <a:schemeClr val="accent2"/>
                </a:solidFill>
              </a:rPr>
              <a:t>Or---Transition to Personal Accounts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792162"/>
            <a:ext cx="7104063" cy="37607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2001 Commission to Strengthen Social Security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3 Plans all involving personal accounts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Require large transition “investment”</a:t>
            </a:r>
          </a:p>
          <a:p>
            <a:pPr lvl="2">
              <a:lnSpc>
                <a:spcPct val="90000"/>
              </a:lnSpc>
              <a:defRPr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Change from PAYGO to advance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funfding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“one generation pays twice”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Paul Ryan “Roadmap” of 2010 (and earlier)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Option for personal account to replace OASI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Reduced OASDI benefits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Guarantee either reduced OASI or min return on PA</a:t>
            </a:r>
          </a:p>
        </p:txBody>
      </p:sp>
      <p:sp>
        <p:nvSpPr>
          <p:cNvPr id="5222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D8CEC31C-42CA-4179-84B8-DDB8A9BB09E4}" type="slidenum">
              <a:rPr lang="en-US" b="1" smtClean="0">
                <a:solidFill>
                  <a:schemeClr val="accent2"/>
                </a:solidFill>
              </a:rPr>
              <a:pPr defTabSz="642938"/>
              <a:t>14</a:t>
            </a:fld>
            <a:endParaRPr lang="en-US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2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accent2"/>
                </a:solidFill>
              </a:rPr>
              <a:t>For More Information Go To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http://www.ssa.gov/oact/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There you will find: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2016 and all prior OASDI Trustees Reports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Detailed single-year tables for recent reports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Our estimates for comprehensive proposals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Our estimates for the individual provisions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Actuarial notes; including replacement rates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Actuarial studies; including stochastic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Extensive databases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Congressional testimonies</a:t>
            </a:r>
          </a:p>
        </p:txBody>
      </p:sp>
      <p:sp>
        <p:nvSpPr>
          <p:cNvPr id="532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54CC98DD-52AE-4BAE-84F3-588A77996E44}" type="slidenum">
              <a:rPr lang="en-US" b="1" smtClean="0">
                <a:solidFill>
                  <a:schemeClr val="accent2"/>
                </a:solidFill>
              </a:rPr>
              <a:pPr defTabSz="642938"/>
              <a:t>15</a:t>
            </a:fld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6263" y="1535113"/>
            <a:ext cx="6527800" cy="1058862"/>
          </a:xfrm>
        </p:spPr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350" y="124315"/>
            <a:ext cx="7680325" cy="74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 anchor="ctr">
            <a:spAutoFit/>
          </a:bodyPr>
          <a:lstStyle/>
          <a:p>
            <a:pPr marL="0" lvl="1" algn="ctr" defTabSz="642938" eaLnBrk="0" hangingPunct="0">
              <a:buFont typeface="Symbol" pitchFamily="18" charset="2"/>
              <a:buNone/>
              <a:tabLst>
                <a:tab pos="642938" algn="l"/>
              </a:tabLst>
              <a:defRPr/>
            </a:pPr>
            <a:r>
              <a:rPr lang="en-US" sz="1400" b="1" dirty="0">
                <a:solidFill>
                  <a:schemeClr val="accent2"/>
                </a:solidFill>
                <a:cs typeface="Times New Roman" pitchFamily="18" charset="0"/>
              </a:rPr>
              <a:t>SOLVENCY:  OASDI Trust Fund Reserve Depletion 2034  </a:t>
            </a:r>
            <a:r>
              <a:rPr lang="en-US" sz="1200" dirty="0">
                <a:solidFill>
                  <a:schemeClr val="accent2"/>
                </a:solidFill>
                <a:cs typeface="Times New Roman" pitchFamily="18" charset="0"/>
              </a:rPr>
              <a:t>(same as last year)</a:t>
            </a:r>
            <a:endParaRPr lang="en-US" sz="1200" dirty="0">
              <a:solidFill>
                <a:schemeClr val="accent2"/>
              </a:solidFill>
            </a:endParaRPr>
          </a:p>
          <a:p>
            <a:pPr marL="1143000" lvl="4" indent="-114300" defTabSz="642938" eaLnBrk="0" hangingPunct="0">
              <a:buFont typeface="Courier New" pitchFamily="49" charset="0"/>
              <a:buChar char="o"/>
              <a:tabLst>
                <a:tab pos="642938" algn="l"/>
              </a:tabLs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Reserve depletion date varied from 2029 to 2042 in reports since 1995 (1995-2016) </a:t>
            </a:r>
            <a:endParaRPr lang="en-US" sz="1000" dirty="0">
              <a:solidFill>
                <a:schemeClr val="accent1">
                  <a:lumMod val="50000"/>
                </a:schemeClr>
              </a:solidFill>
            </a:endParaRPr>
          </a:p>
          <a:p>
            <a:pPr marL="1143000" lvl="4" indent="-114300" defTabSz="642938" eaLnBrk="0" hangingPunct="0">
              <a:buFont typeface="Courier New" pitchFamily="49" charset="0"/>
              <a:buChar char="o"/>
              <a:tabLst>
                <a:tab pos="642938" algn="l"/>
              </a:tabLs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DI Trust Fund — reserve depletion in 2023, seven years later than last year</a:t>
            </a:r>
          </a:p>
          <a:p>
            <a:pPr marL="1371600" lvl="5" indent="-114300" defTabSz="642938" eaLnBrk="0" hangingPunct="0">
              <a:buFont typeface="Courier New" pitchFamily="49" charset="0"/>
              <a:buChar char="o"/>
              <a:tabLst>
                <a:tab pos="642938" algn="l"/>
              </a:tabLst>
              <a:defRPr/>
            </a:pPr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Change in depletion date due largely to the tax-rate reallocation enacted in the Bipartisan Budget Act of 2015</a:t>
            </a: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189" tIns="32093" rIns="64189" bIns="32093"/>
          <a:lstStyle/>
          <a:p>
            <a:pPr algn="r" defTabSz="642938"/>
            <a:fld id="{D5BA1489-4464-4965-AFB8-530A684DB8C8}" type="slidenum">
              <a:rPr lang="en-US" sz="1000" b="1">
                <a:solidFill>
                  <a:schemeClr val="accent2"/>
                </a:solidFill>
              </a:rPr>
              <a:pPr algn="r" defTabSz="642938"/>
              <a:t>2</a:t>
            </a:fld>
            <a:endParaRPr lang="en-US" sz="1000" b="1">
              <a:solidFill>
                <a:schemeClr val="accent2"/>
              </a:solidFill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942975"/>
            <a:ext cx="61722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189" tIns="32093" rIns="64189" bIns="32093"/>
          <a:lstStyle/>
          <a:p>
            <a:pPr algn="r" defTabSz="642938"/>
            <a:fld id="{750385FA-89F3-42B3-9967-319B984D63BA}" type="slidenum">
              <a:rPr lang="en-US" sz="1000" b="1">
                <a:solidFill>
                  <a:schemeClr val="accent2"/>
                </a:solidFill>
              </a:rPr>
              <a:pPr algn="r" defTabSz="642938"/>
              <a:t>3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88" y="106363"/>
            <a:ext cx="7680326" cy="768350"/>
          </a:xfrm>
        </p:spPr>
        <p:txBody>
          <a:bodyPr/>
          <a:lstStyle/>
          <a:p>
            <a:pPr eaLnBrk="1" hangingPunct="1">
              <a:defRPr/>
            </a:pPr>
            <a:r>
              <a:rPr lang="en-US" sz="1400" b="1" dirty="0">
                <a:solidFill>
                  <a:schemeClr val="accent2"/>
                </a:solidFill>
              </a:rPr>
              <a:t>DI Annual Cost and Non-Interest Income as Percent of Taxable Payroll </a:t>
            </a:r>
            <a:br>
              <a:rPr lang="en-US" sz="1400" b="1" dirty="0">
                <a:solidFill>
                  <a:schemeClr val="accent2"/>
                </a:solidFill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89% of scheduled benefits still payable at trust fund reserve depletion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Annual deficit in 2090: 0.39 percent of payroll — 0.02 percent lower than last year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963" y="857250"/>
            <a:ext cx="62484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189" tIns="32093" rIns="64189" bIns="32093"/>
          <a:lstStyle/>
          <a:p>
            <a:pPr algn="r" defTabSz="642938"/>
            <a:fld id="{A41CFE4A-5512-4C7A-ABA8-85B54E0DBD9F}" type="slidenum">
              <a:rPr lang="en-US" sz="1000" b="1">
                <a:solidFill>
                  <a:schemeClr val="accent2"/>
                </a:solidFill>
              </a:rPr>
              <a:pPr algn="r" defTabSz="642938"/>
              <a:t>4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680325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1400" b="1" dirty="0">
                <a:solidFill>
                  <a:schemeClr val="accent2"/>
                </a:solidFill>
              </a:rPr>
              <a:t>OASDI Annual Cost and Non-Interest Income as Percent of Taxable Payroll </a:t>
            </a:r>
            <a:br>
              <a:rPr lang="en-US" sz="1400" b="1" dirty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Persistent Negative Annual Cash-Flow Balance Starting in 2010 </a:t>
            </a:r>
            <a:br>
              <a:rPr lang="en-US" sz="1400" dirty="0">
                <a:solidFill>
                  <a:schemeClr val="accent2"/>
                </a:solidFill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79% of scheduled benefits still payable at trust fund reserve depletion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Annual deficit in 2090: 4.35 percent of payroll — 0.35 percent lower than last year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944563"/>
            <a:ext cx="6172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189" tIns="32093" rIns="64189" bIns="32093"/>
          <a:lstStyle/>
          <a:p>
            <a:pPr algn="r" defTabSz="642938"/>
            <a:fld id="{98F548B3-F79F-4EF0-BEAA-2F08E3425690}" type="slidenum">
              <a:rPr lang="en-US" sz="1000" b="1">
                <a:solidFill>
                  <a:schemeClr val="accent2"/>
                </a:solidFill>
              </a:rPr>
              <a:pPr algn="r" defTabSz="642938"/>
              <a:t>5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680325" cy="1020763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b="1" dirty="0">
                <a:solidFill>
                  <a:schemeClr val="accent2"/>
                </a:solidFill>
              </a:rPr>
              <a:t>SUSTAINABILITY:  Cost as Percent of GDP </a:t>
            </a:r>
            <a:br>
              <a:rPr lang="en-US" sz="1700" b="1" dirty="0">
                <a:solidFill>
                  <a:schemeClr val="accent2"/>
                </a:solidFill>
              </a:rPr>
            </a:b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Rises from a 4.2-percent average in 1990-2008, to about 6.0% by 2035, </a:t>
            </a:r>
            <a:br>
              <a:rPr lang="en-US" sz="17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then drops to 5.9% in 2050 and generally increases to 6.1% in 2090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3" y="944563"/>
            <a:ext cx="617220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 txBox="1">
            <a:spLocks noGrp="1"/>
          </p:cNvSpPr>
          <p:nvPr/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189" tIns="32093" rIns="64189" bIns="32093"/>
          <a:lstStyle/>
          <a:p>
            <a:pPr algn="r" defTabSz="642938"/>
            <a:fld id="{3AD5A084-7E96-477A-8259-E2C7A133701B}" type="slidenum">
              <a:rPr lang="en-US" sz="1000" b="1">
                <a:solidFill>
                  <a:schemeClr val="accent2"/>
                </a:solidFill>
              </a:rPr>
              <a:pPr algn="r" defTabSz="642938"/>
              <a:t>6</a:t>
            </a:fld>
            <a:endParaRPr lang="en-US" sz="1000" b="1">
              <a:solidFill>
                <a:schemeClr val="accent2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975"/>
            <a:ext cx="7680325" cy="879475"/>
          </a:xfrm>
        </p:spPr>
        <p:txBody>
          <a:bodyPr/>
          <a:lstStyle/>
          <a:p>
            <a:pPr eaLnBrk="1" hangingPunct="1"/>
            <a:r>
              <a:rPr lang="en-US" sz="2000" b="1">
                <a:solidFill>
                  <a:schemeClr val="accent2"/>
                </a:solidFill>
              </a:rPr>
              <a:t>Following the Ratio of Beneficiaries per 100 Workers</a:t>
            </a:r>
            <a:br>
              <a:rPr lang="en-US" sz="1700">
                <a:solidFill>
                  <a:schemeClr val="tx1"/>
                </a:solidFill>
              </a:rPr>
            </a:br>
            <a:endParaRPr lang="en-US" sz="1700">
              <a:solidFill>
                <a:schemeClr val="tx1"/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963" y="563563"/>
            <a:ext cx="6246812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675" y="136525"/>
            <a:ext cx="6911975" cy="768350"/>
          </a:xfrm>
        </p:spPr>
        <p:txBody>
          <a:bodyPr anchor="t"/>
          <a:lstStyle/>
          <a:p>
            <a:pPr>
              <a:defRPr/>
            </a:pPr>
            <a:r>
              <a:rPr lang="en-US" altLang="en-US" sz="2400" b="1" dirty="0">
                <a:solidFill>
                  <a:schemeClr val="accent2"/>
                </a:solidFill>
              </a:rPr>
              <a:t>Aging (Change in Age Distribution)</a:t>
            </a:r>
            <a:br>
              <a:rPr lang="en-US" altLang="en-US" sz="2400" b="1" dirty="0"/>
            </a:br>
            <a:r>
              <a:rPr lang="en-US" altLang="en-US" sz="1800" b="1" i="1" dirty="0">
                <a:solidFill>
                  <a:schemeClr val="accent1">
                    <a:lumMod val="50000"/>
                  </a:schemeClr>
                </a:solidFill>
              </a:rPr>
              <a:t>Mainly due to drop in birth rates</a:t>
            </a:r>
          </a:p>
        </p:txBody>
      </p:sp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293443-097F-4860-A9CD-1AE843F0A51C}" type="slidenum">
              <a:rPr lang="en-US" b="1" smtClean="0">
                <a:solidFill>
                  <a:schemeClr val="accent2"/>
                </a:solidFill>
              </a:rPr>
              <a:pPr/>
              <a:t>7</a:t>
            </a:fld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763" y="868363"/>
            <a:ext cx="63881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988"/>
            <a:ext cx="7680325" cy="1339850"/>
          </a:xfrm>
        </p:spPr>
        <p:txBody>
          <a:bodyPr/>
          <a:lstStyle/>
          <a:p>
            <a:r>
              <a:rPr lang="en-US" sz="2000" b="1" dirty="0">
                <a:solidFill>
                  <a:schemeClr val="accent2"/>
                </a:solidFill>
              </a:rPr>
              <a:t>Replacement Rates Based on the 2016 TR</a:t>
            </a:r>
            <a:br>
              <a:rPr lang="en-US" sz="1700" b="1" i="1" dirty="0">
                <a:solidFill>
                  <a:schemeClr val="accent2"/>
                </a:solidFill>
              </a:rPr>
            </a:br>
            <a:br>
              <a:rPr lang="en-US" sz="1700" b="1" i="1" dirty="0">
                <a:solidFill>
                  <a:schemeClr val="accent2"/>
                </a:solidFill>
              </a:rPr>
            </a:br>
            <a:endParaRPr lang="en-US" sz="1400" b="1" i="1" dirty="0">
              <a:solidFill>
                <a:srgbClr val="CC3300"/>
              </a:solidFill>
            </a:endParaRPr>
          </a:p>
        </p:txBody>
      </p:sp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792163" y="4333875"/>
            <a:ext cx="656748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189" tIns="32093" rIns="64189" bIns="32093">
            <a:spAutoFit/>
          </a:bodyPr>
          <a:lstStyle/>
          <a:p>
            <a:pPr defTabSz="642938"/>
            <a:r>
              <a:rPr lang="en-US" sz="1100">
                <a:solidFill>
                  <a:schemeClr val="accent2"/>
                </a:solidFill>
              </a:rPr>
              <a:t>Source: Annual Recurring Actuarial Note #9 at www.ssa.gov/oact/NOTES/ran9/index.html</a:t>
            </a:r>
          </a:p>
        </p:txBody>
      </p:sp>
      <p:sp>
        <p:nvSpPr>
          <p:cNvPr id="419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F969A537-C3FE-46B2-9162-DDA07F897F61}" type="slidenum">
              <a:rPr lang="en-US" b="1" smtClean="0">
                <a:solidFill>
                  <a:schemeClr val="accent2"/>
                </a:solidFill>
              </a:rPr>
              <a:pPr defTabSz="642938"/>
              <a:t>8</a:t>
            </a:fld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163" y="639763"/>
            <a:ext cx="6096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9194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384175" y="109538"/>
            <a:ext cx="6911975" cy="712787"/>
          </a:xfrm>
        </p:spPr>
        <p:txBody>
          <a:bodyPr/>
          <a:lstStyle/>
          <a:p>
            <a:r>
              <a:rPr lang="en-US" sz="2000" b="1">
                <a:solidFill>
                  <a:schemeClr val="accent2"/>
                </a:solidFill>
              </a:rPr>
              <a:t>How About at Age 62, Where Most Start Benefits?</a:t>
            </a:r>
          </a:p>
        </p:txBody>
      </p:sp>
      <p:sp>
        <p:nvSpPr>
          <p:cNvPr id="43010" name="TextBox 7"/>
          <p:cNvSpPr txBox="1">
            <a:spLocks noChangeArrowheads="1"/>
          </p:cNvSpPr>
          <p:nvPr/>
        </p:nvSpPr>
        <p:spPr bwMode="auto">
          <a:xfrm>
            <a:off x="792163" y="4333875"/>
            <a:ext cx="6567487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37" tIns="32118" rIns="64237" bIns="32118">
            <a:spAutoFit/>
          </a:bodyPr>
          <a:lstStyle/>
          <a:p>
            <a:pPr defTabSz="642938"/>
            <a:r>
              <a:rPr lang="en-US" sz="1100">
                <a:solidFill>
                  <a:schemeClr val="accent2"/>
                </a:solidFill>
              </a:rPr>
              <a:t>Source: Annual Recurring Actuarial Note #9 at www.ssa.gov/oact/NOTES/ran9/index.html</a:t>
            </a:r>
          </a:p>
        </p:txBody>
      </p:sp>
      <p:sp>
        <p:nvSpPr>
          <p:cNvPr id="430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642938"/>
            <a:fld id="{42FC2459-7631-48A1-BF65-6CDA175B630A}" type="slidenum">
              <a:rPr lang="en-US" b="1" smtClean="0">
                <a:solidFill>
                  <a:schemeClr val="accent2"/>
                </a:solidFill>
              </a:rPr>
              <a:pPr defTabSz="642938"/>
              <a:t>9</a:t>
            </a:fld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163" y="639763"/>
            <a:ext cx="61722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00943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18621</TotalTime>
  <Words>533</Words>
  <Application>Microsoft Office PowerPoint</Application>
  <PresentationFormat>Custom</PresentationFormat>
  <Paragraphs>90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Courier New</vt:lpstr>
      <vt:lpstr>Symbol</vt:lpstr>
      <vt:lpstr>Times New Roman</vt:lpstr>
      <vt:lpstr>Default Design</vt:lpstr>
      <vt:lpstr>PowerPoint Presentation</vt:lpstr>
      <vt:lpstr> </vt:lpstr>
      <vt:lpstr>DI Annual Cost and Non-Interest Income as Percent of Taxable Payroll  89% of scheduled benefits still payable at trust fund reserve depletion Annual deficit in 2090: 0.39 percent of payroll — 0.02 percent lower than last year</vt:lpstr>
      <vt:lpstr>OASDI Annual Cost and Non-Interest Income as Percent of Taxable Payroll  Persistent Negative Annual Cash-Flow Balance Starting in 2010  79% of scheduled benefits still payable at trust fund reserve depletion Annual deficit in 2090: 4.35 percent of payroll — 0.35 percent lower than last year</vt:lpstr>
      <vt:lpstr>SUSTAINABILITY:  Cost as Percent of GDP  Rises from a 4.2-percent average in 1990-2008, to about 6.0% by 2035,  then drops to 5.9% in 2050 and generally increases to 6.1% in 2090</vt:lpstr>
      <vt:lpstr>Following the Ratio of Beneficiaries per 100 Workers </vt:lpstr>
      <vt:lpstr>Aging (Change in Age Distribution) Mainly due to drop in birth rates</vt:lpstr>
      <vt:lpstr>Replacement Rates Based on the 2016 TR  </vt:lpstr>
      <vt:lpstr>How About at Age 62, Where Most Start Benefits?</vt:lpstr>
      <vt:lpstr>Payable Benefits Under the Law, After Trust  Fund Reserves Are Depleted, Are Even Lower</vt:lpstr>
      <vt:lpstr>How to Fix Social Security Long-Term  </vt:lpstr>
      <vt:lpstr>Ways to Lower Cost  </vt:lpstr>
      <vt:lpstr>Ways to Increase Revenue  </vt:lpstr>
      <vt:lpstr>Or---Transition to Personal Accounts</vt:lpstr>
      <vt:lpstr>For More Information Go To http://www.ssa.gov/oact/</vt:lpstr>
    </vt:vector>
  </TitlesOfParts>
  <Company>SSA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Goss</dc:creator>
  <cp:lastModifiedBy>Steve Goss</cp:lastModifiedBy>
  <cp:revision>382</cp:revision>
  <cp:lastPrinted>2016-06-15T15:26:28Z</cp:lastPrinted>
  <dcterms:created xsi:type="dcterms:W3CDTF">2009-07-28T13:13:03Z</dcterms:created>
  <dcterms:modified xsi:type="dcterms:W3CDTF">2016-11-09T03:25:09Z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0x01010071185CE6D2953F47AFB61B9D139BC8A1</vt:lpwstr>
  </property>
  <property fmtid="{D5CDD505-2E9C-101B-9397-08002B2CF9AE}" pid="3" name="_AdHocReviewCycleID">
    <vt:i4>-1820795541</vt:i4>
  </property>
  <property fmtid="{D5CDD505-2E9C-101B-9397-08002B2CF9AE}" pid="4" name="_NewReviewCycle">
    <vt:lpwstr/>
  </property>
  <property fmtid="{D5CDD505-2E9C-101B-9397-08002B2CF9AE}" pid="5" name="_EmailSubject">
    <vt:lpwstr>Fall 2016 Slides</vt:lpwstr>
  </property>
  <property fmtid="{D5CDD505-2E9C-101B-9397-08002B2CF9AE}" pid="6" name="_AuthorEmail">
    <vt:lpwstr>Christian.Wolfe@cms.hhs.gov</vt:lpwstr>
  </property>
  <property fmtid="{D5CDD505-2E9C-101B-9397-08002B2CF9AE}" pid="7" name="_AuthorEmailDisplayName">
    <vt:lpwstr>Wolfe, Christian J. (CMS/OACT)</vt:lpwstr>
  </property>
  <property fmtid="{D5CDD505-2E9C-101B-9397-08002B2CF9AE}" pid="8" name="_PreviousAdHocReviewCycleID">
    <vt:i4>1106348069</vt:i4>
  </property>
</Properties>
</file>