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9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7.xml" ContentType="application/vnd.openxmlformats-officedocument.presentationml.slide+xml"/>
  <Override PartName="/ppt/slides/slide10.xml" ContentType="application/vnd.openxmlformats-officedocument.presentationml.slide+xml"/>
  <Override PartName="/ppt/slides/slide6.xml" ContentType="application/vnd.openxmlformats-officedocument.presentationml.slide+xml"/>
  <Override PartName="/ppt/slides/slide8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3" r:id="rId3"/>
    <p:sldId id="264" r:id="rId4"/>
    <p:sldId id="269" r:id="rId5"/>
    <p:sldId id="270" r:id="rId6"/>
    <p:sldId id="271" r:id="rId7"/>
    <p:sldId id="259" r:id="rId8"/>
    <p:sldId id="267" r:id="rId9"/>
    <p:sldId id="261" r:id="rId10"/>
    <p:sldId id="266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32" y="9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Sources of Income for those Aged 65 or Older, 2004-2014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Kyle Burkhalter, FSA</a:t>
            </a:r>
          </a:p>
          <a:p>
            <a:r>
              <a:rPr lang="en-US" dirty="0" smtClean="0"/>
              <a:t>Social Security Administration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97895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Social Security and poverty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905000"/>
            <a:ext cx="8915400" cy="4267200"/>
          </a:xfrm>
        </p:spPr>
        <p:txBody>
          <a:bodyPr>
            <a:normAutofit/>
          </a:bodyPr>
          <a:lstStyle/>
          <a:p>
            <a:r>
              <a:rPr lang="en-US" b="1" dirty="0"/>
              <a:t>7.3 percent </a:t>
            </a:r>
            <a:r>
              <a:rPr lang="en-US" dirty="0"/>
              <a:t>of Social Security beneficiaries aged 65 or older were below the poverty line (</a:t>
            </a:r>
            <a:r>
              <a:rPr lang="en-US" b="1" dirty="0"/>
              <a:t>9.1 percent </a:t>
            </a:r>
            <a:r>
              <a:rPr lang="en-US" dirty="0"/>
              <a:t>of beneficiaries aged 80 or older)</a:t>
            </a:r>
          </a:p>
          <a:p>
            <a:r>
              <a:rPr lang="en-US" dirty="0" smtClean="0"/>
              <a:t>For </a:t>
            </a:r>
            <a:r>
              <a:rPr lang="en-US" b="1" dirty="0"/>
              <a:t>50.2 percent</a:t>
            </a:r>
            <a:r>
              <a:rPr lang="en-US" dirty="0"/>
              <a:t> of persons in beneficiary families with family income under the 2014 Census Bureau poverty threshold, aged 65 </a:t>
            </a:r>
            <a:r>
              <a:rPr lang="en-US" dirty="0" smtClean="0"/>
              <a:t>or </a:t>
            </a:r>
            <a:r>
              <a:rPr lang="en-US" dirty="0"/>
              <a:t>older, Social Security benefits are </a:t>
            </a:r>
            <a:r>
              <a:rPr lang="en-US" b="1" dirty="0"/>
              <a:t>100%</a:t>
            </a:r>
            <a:r>
              <a:rPr lang="en-US" dirty="0"/>
              <a:t> of their income</a:t>
            </a:r>
          </a:p>
          <a:p>
            <a:r>
              <a:rPr lang="en-US" dirty="0" smtClean="0"/>
              <a:t>In 2014, median Social Security benefits for beneficiary units aged 65 or older was </a:t>
            </a:r>
            <a:r>
              <a:rPr lang="en-US" b="1" dirty="0" smtClean="0"/>
              <a:t>$17,760</a:t>
            </a:r>
            <a:r>
              <a:rPr lang="en-US" dirty="0" smtClean="0"/>
              <a:t>, or </a:t>
            </a:r>
            <a:r>
              <a:rPr lang="en-US" b="1" dirty="0" smtClean="0"/>
              <a:t>$1,480</a:t>
            </a:r>
            <a:r>
              <a:rPr lang="en-US" dirty="0" smtClean="0"/>
              <a:t> per month</a:t>
            </a:r>
          </a:p>
          <a:p>
            <a:r>
              <a:rPr lang="en-US" dirty="0" smtClean="0"/>
              <a:t>According to the Center on Budget and Policy Priorities, the percent in poverty in 2014 over all ages </a:t>
            </a:r>
            <a:r>
              <a:rPr lang="en-US" i="1" dirty="0" smtClean="0"/>
              <a:t>excluding </a:t>
            </a:r>
            <a:r>
              <a:rPr lang="en-US" i="1" dirty="0"/>
              <a:t>Social </a:t>
            </a:r>
            <a:r>
              <a:rPr lang="en-US" i="1" dirty="0" smtClean="0"/>
              <a:t>Security </a:t>
            </a:r>
            <a:r>
              <a:rPr lang="en-US" dirty="0" smtClean="0"/>
              <a:t>would have been </a:t>
            </a:r>
            <a:r>
              <a:rPr lang="en-US" b="1" dirty="0"/>
              <a:t>21.6 </a:t>
            </a:r>
            <a:r>
              <a:rPr lang="en-US" b="1" dirty="0" smtClean="0"/>
              <a:t>percent</a:t>
            </a:r>
            <a:r>
              <a:rPr lang="en-US" dirty="0" smtClean="0"/>
              <a:t>; </a:t>
            </a:r>
            <a:r>
              <a:rPr lang="en-US" dirty="0"/>
              <a:t>including Social Security </a:t>
            </a:r>
            <a:r>
              <a:rPr lang="en-US" dirty="0" smtClean="0"/>
              <a:t>it was </a:t>
            </a:r>
            <a:r>
              <a:rPr lang="en-US" b="1" dirty="0" smtClean="0"/>
              <a:t>14.8 percent</a:t>
            </a:r>
            <a:endParaRPr lang="en-US" b="1" dirty="0"/>
          </a:p>
          <a:p>
            <a:r>
              <a:rPr lang="en-US" dirty="0"/>
              <a:t>For those aged 65 or older, </a:t>
            </a:r>
            <a:r>
              <a:rPr lang="en-US" dirty="0" smtClean="0"/>
              <a:t>from this same study, Social </a:t>
            </a:r>
            <a:r>
              <a:rPr lang="en-US" dirty="0"/>
              <a:t>Security </a:t>
            </a:r>
            <a:r>
              <a:rPr lang="en-US" dirty="0" smtClean="0"/>
              <a:t>reduced </a:t>
            </a:r>
            <a:r>
              <a:rPr lang="en-US" dirty="0"/>
              <a:t>the poverty rate from </a:t>
            </a:r>
            <a:r>
              <a:rPr lang="en-US" b="1" dirty="0"/>
              <a:t>41.5 </a:t>
            </a:r>
            <a:r>
              <a:rPr lang="en-US" b="1" dirty="0" smtClean="0"/>
              <a:t>percent</a:t>
            </a:r>
            <a:r>
              <a:rPr lang="en-US" dirty="0" smtClean="0"/>
              <a:t> </a:t>
            </a:r>
            <a:r>
              <a:rPr lang="en-US" dirty="0"/>
              <a:t>to </a:t>
            </a:r>
            <a:r>
              <a:rPr lang="en-US" b="1" dirty="0"/>
              <a:t>10.0 </a:t>
            </a:r>
            <a:r>
              <a:rPr lang="en-US" b="1" dirty="0" smtClean="0"/>
              <a:t>percent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01041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Income of the Population 55 or Older (2004 &amp; 2014 Publications)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Current Population Survey (March supplement), ~100,000 US households</a:t>
            </a:r>
          </a:p>
          <a:p>
            <a:r>
              <a:rPr lang="en-US" dirty="0" smtClean="0"/>
              <a:t>CPS questionnaire in 2014 modified to account for one-time withdrawals from retirement accounts, including 401(k) accounts; an improvement, but </a:t>
            </a:r>
            <a:r>
              <a:rPr lang="en-US" b="1" dirty="0" smtClean="0"/>
              <a:t>reduces comparability between editions</a:t>
            </a:r>
          </a:p>
          <a:p>
            <a:r>
              <a:rPr lang="en-US" dirty="0" smtClean="0"/>
              <a:t>Poverty from Census Bureau varies by family size but not by geography; CPI-U-indexed</a:t>
            </a:r>
          </a:p>
          <a:p>
            <a:r>
              <a:rPr lang="en-US" dirty="0"/>
              <a:t>“Aged unit” = married couple living together (at least one of whom is 55 or older) and non-married persons 55 or older; age = age of husband </a:t>
            </a:r>
            <a:r>
              <a:rPr lang="en-US" dirty="0" smtClean="0"/>
              <a:t>if he is 55 or older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25115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Social Security beneficiaries - demographics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 2014, </a:t>
            </a:r>
            <a:r>
              <a:rPr lang="en-US" b="1" dirty="0" smtClean="0"/>
              <a:t>82.1 percent </a:t>
            </a:r>
            <a:r>
              <a:rPr lang="en-US" dirty="0" smtClean="0"/>
              <a:t>of persons aged 65 or older were Social Security beneficiaries (</a:t>
            </a:r>
            <a:r>
              <a:rPr lang="en-US" b="1" dirty="0" smtClean="0"/>
              <a:t>88.4 percent </a:t>
            </a:r>
            <a:r>
              <a:rPr lang="en-US" dirty="0" smtClean="0"/>
              <a:t>of persons aged 80 or older)</a:t>
            </a:r>
          </a:p>
          <a:p>
            <a:r>
              <a:rPr lang="en-US" dirty="0"/>
              <a:t>In </a:t>
            </a:r>
            <a:r>
              <a:rPr lang="en-US" dirty="0" smtClean="0"/>
              <a:t>2004</a:t>
            </a:r>
            <a:r>
              <a:rPr lang="en-US" dirty="0"/>
              <a:t>, </a:t>
            </a:r>
            <a:r>
              <a:rPr lang="en-US" b="1" dirty="0" smtClean="0"/>
              <a:t>88.2 </a:t>
            </a:r>
            <a:r>
              <a:rPr lang="en-US" b="1" dirty="0"/>
              <a:t>percent </a:t>
            </a:r>
            <a:r>
              <a:rPr lang="en-US" dirty="0"/>
              <a:t>of persons aged 65 or older were Social Security beneficiaries </a:t>
            </a:r>
            <a:r>
              <a:rPr lang="en-US" dirty="0" smtClean="0"/>
              <a:t>(</a:t>
            </a:r>
            <a:r>
              <a:rPr lang="en-US" b="1" dirty="0" smtClean="0"/>
              <a:t>91.2 </a:t>
            </a:r>
            <a:r>
              <a:rPr lang="en-US" b="1" dirty="0"/>
              <a:t>percent </a:t>
            </a:r>
            <a:r>
              <a:rPr lang="en-US" dirty="0"/>
              <a:t>of persons aged 80 or older)</a:t>
            </a:r>
          </a:p>
          <a:p>
            <a:r>
              <a:rPr lang="en-US" dirty="0" smtClean="0"/>
              <a:t>In 2014, of those who were Social Security beneficiaries, </a:t>
            </a:r>
            <a:r>
              <a:rPr lang="en-US" b="1" dirty="0" smtClean="0"/>
              <a:t>33.7 percent </a:t>
            </a:r>
            <a:r>
              <a:rPr lang="en-US" dirty="0" smtClean="0"/>
              <a:t>aged 65+ lived alone (</a:t>
            </a:r>
            <a:r>
              <a:rPr lang="en-US" b="1" dirty="0" smtClean="0"/>
              <a:t>45.5 percent </a:t>
            </a:r>
            <a:r>
              <a:rPr lang="en-US" dirty="0" smtClean="0"/>
              <a:t>aged 80+ lived alone)</a:t>
            </a:r>
          </a:p>
          <a:p>
            <a:r>
              <a:rPr lang="en-US" dirty="0" smtClean="0"/>
              <a:t>Social Security beneficiaries aged 65+ were </a:t>
            </a:r>
            <a:r>
              <a:rPr lang="en-US" b="1" dirty="0" smtClean="0"/>
              <a:t>55.8 percent</a:t>
            </a:r>
            <a:r>
              <a:rPr lang="en-US" dirty="0" smtClean="0"/>
              <a:t> female in 2014; increases to </a:t>
            </a:r>
            <a:r>
              <a:rPr lang="en-US" b="1" dirty="0" smtClean="0"/>
              <a:t>60.9 percent</a:t>
            </a:r>
            <a:r>
              <a:rPr lang="en-US" dirty="0" smtClean="0"/>
              <a:t> female at ages 80+</a:t>
            </a:r>
          </a:p>
          <a:p>
            <a:r>
              <a:rPr lang="en-US" dirty="0" smtClean="0"/>
              <a:t>Social Security beneficiaries had median family earnings of </a:t>
            </a:r>
            <a:r>
              <a:rPr lang="en-US" b="1" dirty="0" smtClean="0"/>
              <a:t>$32,200</a:t>
            </a:r>
            <a:r>
              <a:rPr lang="en-US" dirty="0" smtClean="0"/>
              <a:t> in 2014, and </a:t>
            </a:r>
            <a:r>
              <a:rPr lang="en-US" b="1" dirty="0" smtClean="0"/>
              <a:t>$30,077 </a:t>
            </a:r>
            <a:r>
              <a:rPr lang="en-US" dirty="0" smtClean="0"/>
              <a:t>in 2004 (in CPI-adjusted 2014 $)</a:t>
            </a:r>
          </a:p>
        </p:txBody>
      </p:sp>
    </p:spTree>
    <p:extLst>
      <p:ext uri="{BB962C8B-B14F-4D97-AF65-F5344CB8AC3E}">
        <p14:creationId xmlns:p14="http://schemas.microsoft.com/office/powerpoint/2010/main" val="15485797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other sources of income do Social Security beneficiaries rely on?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55586210"/>
              </p:ext>
            </p:extLst>
          </p:nvPr>
        </p:nvGraphicFramePr>
        <p:xfrm>
          <a:off x="2589213" y="2133600"/>
          <a:ext cx="8915400" cy="3479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73387"/>
                <a:gridCol w="1915886"/>
                <a:gridCol w="1995714"/>
                <a:gridCol w="2030413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2004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2014*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Married couples </a:t>
                      </a:r>
                      <a:r>
                        <a:rPr lang="en-US" b="0" dirty="0" smtClean="0"/>
                        <a:t>with </a:t>
                      </a:r>
                      <a:r>
                        <a:rPr lang="en-US" b="1" dirty="0" smtClean="0"/>
                        <a:t>earnings</a:t>
                      </a:r>
                      <a:r>
                        <a:rPr lang="en-US" b="0" baseline="0" dirty="0" smtClean="0"/>
                        <a:t> income, </a:t>
                      </a:r>
                      <a:r>
                        <a:rPr lang="en-US" dirty="0" smtClean="0"/>
                        <a:t>65+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34.9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38.8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38.7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err="1" smtClean="0"/>
                        <a:t>Nonmarried</a:t>
                      </a:r>
                      <a:r>
                        <a:rPr lang="en-US" b="1" dirty="0" smtClean="0"/>
                        <a:t> persons</a:t>
                      </a:r>
                      <a:r>
                        <a:rPr lang="en-US" b="0" dirty="0" smtClean="0"/>
                        <a:t> with </a:t>
                      </a:r>
                      <a:r>
                        <a:rPr lang="en-US" b="1" dirty="0" smtClean="0"/>
                        <a:t>earnings</a:t>
                      </a:r>
                      <a:r>
                        <a:rPr lang="en-US" b="0" dirty="0" smtClean="0"/>
                        <a:t> income, 65+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12.9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13.8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14.2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Married couples </a:t>
                      </a:r>
                      <a:r>
                        <a:rPr lang="en-US" b="0" dirty="0" smtClean="0"/>
                        <a:t>with </a:t>
                      </a:r>
                      <a:r>
                        <a:rPr lang="en-US" b="1" dirty="0" smtClean="0"/>
                        <a:t>private pensions or annuities</a:t>
                      </a:r>
                      <a:r>
                        <a:rPr lang="en-US" b="0" baseline="0" dirty="0" smtClean="0"/>
                        <a:t> income, </a:t>
                      </a:r>
                      <a:r>
                        <a:rPr lang="en-US" dirty="0" smtClean="0"/>
                        <a:t>65+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39.1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35.7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51.0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err="1" smtClean="0"/>
                        <a:t>Nonmarried</a:t>
                      </a:r>
                      <a:r>
                        <a:rPr lang="en-US" b="1" dirty="0" smtClean="0"/>
                        <a:t> persons</a:t>
                      </a:r>
                      <a:r>
                        <a:rPr lang="en-US" b="0" dirty="0" smtClean="0"/>
                        <a:t> with </a:t>
                      </a:r>
                      <a:r>
                        <a:rPr lang="en-US" b="1" dirty="0" smtClean="0"/>
                        <a:t>private pensions or annuities</a:t>
                      </a:r>
                      <a:r>
                        <a:rPr lang="en-US" b="0" dirty="0" smtClean="0"/>
                        <a:t> income, 65+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26.4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25.0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34.9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573401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other sources of income do the aged provide to their </a:t>
            </a:r>
            <a:r>
              <a:rPr lang="en-US" dirty="0" smtClean="0"/>
              <a:t>families</a:t>
            </a:r>
            <a:r>
              <a:rPr lang="en-US" dirty="0" smtClean="0"/>
              <a:t>?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3941996"/>
              </p:ext>
            </p:extLst>
          </p:nvPr>
        </p:nvGraphicFramePr>
        <p:xfrm>
          <a:off x="2589213" y="2133600"/>
          <a:ext cx="8915400" cy="3479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73387"/>
                <a:gridCol w="1915886"/>
                <a:gridCol w="1995714"/>
                <a:gridCol w="2030413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2004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2014*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Earnings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as % of total income, 65 or older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26.3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33.9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32.2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Earnings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as % of total income, 80 or older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6.8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12.7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11.7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Private pensions or</a:t>
                      </a:r>
                      <a:r>
                        <a:rPr lang="en-US" b="1" baseline="0" dirty="0" smtClean="0"/>
                        <a:t> annuities</a:t>
                      </a:r>
                      <a:r>
                        <a:rPr lang="en-US" b="1" dirty="0" smtClean="0"/>
                        <a:t> </a:t>
                      </a:r>
                      <a:r>
                        <a:rPr lang="en-US" dirty="0" smtClean="0"/>
                        <a:t>as % of </a:t>
                      </a:r>
                      <a:r>
                        <a:rPr lang="en-US" dirty="0" smtClean="0"/>
                        <a:t>total income</a:t>
                      </a:r>
                      <a:r>
                        <a:rPr lang="en-US" dirty="0" smtClean="0"/>
                        <a:t>, 65 or older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10.2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8.7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12.8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Private pensions or</a:t>
                      </a:r>
                      <a:r>
                        <a:rPr lang="en-US" b="1" baseline="0" dirty="0" smtClean="0"/>
                        <a:t> annuities</a:t>
                      </a:r>
                      <a:r>
                        <a:rPr lang="en-US" b="1" dirty="0" smtClean="0"/>
                        <a:t> </a:t>
                      </a:r>
                      <a:r>
                        <a:rPr lang="en-US" dirty="0" smtClean="0"/>
                        <a:t>as % of </a:t>
                      </a:r>
                      <a:r>
                        <a:rPr lang="en-US" dirty="0" smtClean="0"/>
                        <a:t>total income</a:t>
                      </a:r>
                      <a:r>
                        <a:rPr lang="en-US" dirty="0" smtClean="0"/>
                        <a:t>, 80 or older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11.4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10.6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15.6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76150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Social Security benefits </a:t>
            </a:r>
            <a:r>
              <a:rPr lang="en-US" dirty="0" smtClean="0"/>
              <a:t>as </a:t>
            </a:r>
            <a:r>
              <a:rPr lang="en-US" dirty="0"/>
              <a:t>percentage of </a:t>
            </a:r>
            <a:r>
              <a:rPr lang="en-US" dirty="0" smtClean="0"/>
              <a:t>income provided by those aged 65 or older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39728877"/>
              </p:ext>
            </p:extLst>
          </p:nvPr>
        </p:nvGraphicFramePr>
        <p:xfrm>
          <a:off x="2589213" y="2133600"/>
          <a:ext cx="8915400" cy="3114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73387"/>
                <a:gridCol w="1915886"/>
                <a:gridCol w="1995714"/>
                <a:gridCol w="2030413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2004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2014*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Social Security </a:t>
                      </a:r>
                      <a:r>
                        <a:rPr lang="en-US" dirty="0" smtClean="0"/>
                        <a:t>as % of total income, 65 or older, all units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38.6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35.3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33.2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Social Security </a:t>
                      </a:r>
                      <a:r>
                        <a:rPr lang="en-US" dirty="0" smtClean="0"/>
                        <a:t>as % of total income, 65 or older,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="1" baseline="0" dirty="0" smtClean="0"/>
                        <a:t>beneficiary units </a:t>
                      </a:r>
                      <a:r>
                        <a:rPr lang="en-US" baseline="0" dirty="0" smtClean="0"/>
                        <a:t>only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42.9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42.6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40.4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Social Security </a:t>
                      </a:r>
                      <a:r>
                        <a:rPr lang="en-US" dirty="0" smtClean="0"/>
                        <a:t>as % of total</a:t>
                      </a:r>
                      <a:r>
                        <a:rPr lang="en-US" baseline="0" dirty="0" smtClean="0"/>
                        <a:t> i</a:t>
                      </a:r>
                      <a:r>
                        <a:rPr lang="en-US" dirty="0" smtClean="0"/>
                        <a:t>ncome, 80 or older, all units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52.9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50.4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46.1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650258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903190"/>
          </a:xfrm>
        </p:spPr>
        <p:txBody>
          <a:bodyPr>
            <a:noAutofit/>
          </a:bodyPr>
          <a:lstStyle/>
          <a:p>
            <a:r>
              <a:rPr lang="en-US" dirty="0" smtClean="0"/>
              <a:t>Social Security as percentage of total </a:t>
            </a:r>
            <a:r>
              <a:rPr lang="en-US" dirty="0"/>
              <a:t>i</a:t>
            </a:r>
            <a:r>
              <a:rPr lang="en-US" dirty="0" smtClean="0"/>
              <a:t>ncome, by quintile of total income, for aged units 65 or older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26122791"/>
              </p:ext>
            </p:extLst>
          </p:nvPr>
        </p:nvGraphicFramePr>
        <p:xfrm>
          <a:off x="2589212" y="2527300"/>
          <a:ext cx="89154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68687"/>
                <a:gridCol w="2705100"/>
                <a:gridCol w="2741613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2004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2014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r>
                        <a:rPr lang="en-US" baseline="30000" dirty="0" smtClean="0"/>
                        <a:t>st</a:t>
                      </a:r>
                      <a:r>
                        <a:rPr lang="en-US" dirty="0" smtClean="0"/>
                        <a:t> Quintile</a:t>
                      </a:r>
                      <a:r>
                        <a:rPr lang="en-US" baseline="0" dirty="0" smtClean="0"/>
                        <a:t> (&lt;$13,499)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82.6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80.7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r>
                        <a:rPr lang="en-US" baseline="30000" dirty="0" smtClean="0"/>
                        <a:t>nd</a:t>
                      </a:r>
                      <a:r>
                        <a:rPr lang="en-US" dirty="0" smtClean="0"/>
                        <a:t> Quintile ($13,499-$23,592)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83.4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80.5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r>
                        <a:rPr lang="en-US" baseline="30000" dirty="0" smtClean="0"/>
                        <a:t>rd</a:t>
                      </a:r>
                      <a:r>
                        <a:rPr lang="en-US" dirty="0" smtClean="0"/>
                        <a:t> Quintile ($23,592-$39,298)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66.6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61.2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r>
                        <a:rPr lang="en-US" baseline="30000" dirty="0" smtClean="0"/>
                        <a:t>th</a:t>
                      </a:r>
                      <a:r>
                        <a:rPr lang="en-US" dirty="0" smtClean="0"/>
                        <a:t> Quintile ($39,298-$72,129)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47.5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39.4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r>
                        <a:rPr lang="en-US" baseline="30000" dirty="0" smtClean="0"/>
                        <a:t>th</a:t>
                      </a:r>
                      <a:r>
                        <a:rPr lang="en-US" dirty="0" smtClean="0"/>
                        <a:t> Quintile (&gt;$72,129)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18.9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15.4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2592924" y="4973935"/>
            <a:ext cx="636057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Note: Quintile limits given are for 2014, for all aged units.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35054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903190"/>
          </a:xfrm>
        </p:spPr>
        <p:txBody>
          <a:bodyPr>
            <a:noAutofit/>
          </a:bodyPr>
          <a:lstStyle/>
          <a:p>
            <a:r>
              <a:rPr lang="en-US" dirty="0" smtClean="0"/>
              <a:t>Social Security as percentage of total </a:t>
            </a:r>
            <a:r>
              <a:rPr lang="en-US" dirty="0"/>
              <a:t>i</a:t>
            </a:r>
            <a:r>
              <a:rPr lang="en-US" dirty="0" smtClean="0"/>
              <a:t>ncome, by quintile of total income, for </a:t>
            </a:r>
            <a:r>
              <a:rPr lang="en-US" b="1" dirty="0" smtClean="0"/>
              <a:t>beneficiary units </a:t>
            </a:r>
            <a:r>
              <a:rPr lang="en-US" dirty="0" smtClean="0"/>
              <a:t>aged 65 or older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833473"/>
              </p:ext>
            </p:extLst>
          </p:nvPr>
        </p:nvGraphicFramePr>
        <p:xfrm>
          <a:off x="2589212" y="2527300"/>
          <a:ext cx="89154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68687"/>
                <a:gridCol w="2705100"/>
                <a:gridCol w="2741613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2004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2014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r>
                        <a:rPr lang="en-US" baseline="30000" dirty="0" smtClean="0"/>
                        <a:t>st</a:t>
                      </a:r>
                      <a:r>
                        <a:rPr lang="en-US" dirty="0" smtClean="0"/>
                        <a:t> Quintile</a:t>
                      </a:r>
                      <a:r>
                        <a:rPr lang="en-US" baseline="0" dirty="0" smtClean="0"/>
                        <a:t> (&lt;$13,499)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92.1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93.7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r>
                        <a:rPr lang="en-US" baseline="30000" dirty="0" smtClean="0"/>
                        <a:t>nd</a:t>
                      </a:r>
                      <a:r>
                        <a:rPr lang="en-US" dirty="0" smtClean="0"/>
                        <a:t> Quintile ($13,499-$23,592)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87.1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86.4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r>
                        <a:rPr lang="en-US" baseline="30000" dirty="0" smtClean="0"/>
                        <a:t>rd</a:t>
                      </a:r>
                      <a:r>
                        <a:rPr lang="en-US" dirty="0" smtClean="0"/>
                        <a:t> Quintile ($23,592-$39,298)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70.9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67.6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r>
                        <a:rPr lang="en-US" baseline="30000" dirty="0" smtClean="0"/>
                        <a:t>th</a:t>
                      </a:r>
                      <a:r>
                        <a:rPr lang="en-US" dirty="0" smtClean="0"/>
                        <a:t> Quintile ($39,298-$72,129)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52.5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46.2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r>
                        <a:rPr lang="en-US" baseline="30000" dirty="0" smtClean="0"/>
                        <a:t>th</a:t>
                      </a:r>
                      <a:r>
                        <a:rPr lang="en-US" dirty="0" smtClean="0"/>
                        <a:t> Quintile (&gt;$72,129)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26.9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23.7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2592924" y="4973935"/>
            <a:ext cx="636057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Note: Quintile limits given are for 2014, for all aged units.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79960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 how many are Social Security benefits most, or all, of their income?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905000"/>
            <a:ext cx="8915400" cy="4267200"/>
          </a:xfrm>
        </p:spPr>
        <p:txBody>
          <a:bodyPr>
            <a:normAutofit/>
          </a:bodyPr>
          <a:lstStyle/>
          <a:p>
            <a:r>
              <a:rPr lang="en-US" dirty="0" smtClean="0"/>
              <a:t>In 2014, for </a:t>
            </a:r>
            <a:r>
              <a:rPr lang="en-US" b="1" dirty="0" smtClean="0"/>
              <a:t>17.0 percent </a:t>
            </a:r>
            <a:r>
              <a:rPr lang="en-US" dirty="0" smtClean="0"/>
              <a:t>of all aged units 65 or older, Social Security benefits were </a:t>
            </a:r>
            <a:r>
              <a:rPr lang="en-US" b="1" dirty="0" smtClean="0"/>
              <a:t>100%</a:t>
            </a:r>
            <a:r>
              <a:rPr lang="en-US" dirty="0" smtClean="0"/>
              <a:t> of their income (</a:t>
            </a:r>
            <a:r>
              <a:rPr lang="en-US" b="1" dirty="0" smtClean="0"/>
              <a:t>22.2 percent</a:t>
            </a:r>
            <a:r>
              <a:rPr lang="en-US" dirty="0" smtClean="0"/>
              <a:t> for those aged 80 or older)</a:t>
            </a:r>
          </a:p>
          <a:p>
            <a:r>
              <a:rPr lang="en-US" dirty="0" smtClean="0"/>
              <a:t>For </a:t>
            </a:r>
            <a:r>
              <a:rPr lang="en-US" b="1" dirty="0" smtClean="0"/>
              <a:t>52.8 percent</a:t>
            </a:r>
            <a:r>
              <a:rPr lang="en-US" dirty="0" smtClean="0"/>
              <a:t> aged 65+ and </a:t>
            </a:r>
            <a:r>
              <a:rPr lang="en-US" b="1" dirty="0" smtClean="0"/>
              <a:t>66.1 percent</a:t>
            </a:r>
            <a:r>
              <a:rPr lang="en-US" dirty="0" smtClean="0"/>
              <a:t> aged 80+, it is </a:t>
            </a:r>
            <a:r>
              <a:rPr lang="en-US" b="1" dirty="0" smtClean="0"/>
              <a:t>50%+</a:t>
            </a:r>
            <a:r>
              <a:rPr lang="en-US" dirty="0" smtClean="0"/>
              <a:t> of income</a:t>
            </a:r>
          </a:p>
          <a:p>
            <a:r>
              <a:rPr lang="en-US" dirty="0" smtClean="0"/>
              <a:t>In 2004, for </a:t>
            </a:r>
            <a:r>
              <a:rPr lang="en-US" b="1" dirty="0" smtClean="0"/>
              <a:t>19.5 percent </a:t>
            </a:r>
            <a:r>
              <a:rPr lang="en-US" dirty="0" smtClean="0"/>
              <a:t>of all aged units 65 or older, Social Security benefits were </a:t>
            </a:r>
            <a:r>
              <a:rPr lang="en-US" b="1" dirty="0" smtClean="0"/>
              <a:t>100%</a:t>
            </a:r>
            <a:r>
              <a:rPr lang="en-US" dirty="0" smtClean="0"/>
              <a:t> of their income (</a:t>
            </a:r>
            <a:r>
              <a:rPr lang="en-US" b="1" dirty="0" smtClean="0"/>
              <a:t>24.8 percent </a:t>
            </a:r>
            <a:r>
              <a:rPr lang="en-US" dirty="0" smtClean="0"/>
              <a:t>for those aged 80 or older)</a:t>
            </a:r>
          </a:p>
          <a:p>
            <a:r>
              <a:rPr lang="en-US" dirty="0"/>
              <a:t>For </a:t>
            </a:r>
            <a:r>
              <a:rPr lang="en-US" b="1" dirty="0" smtClean="0"/>
              <a:t>60.1 </a:t>
            </a:r>
            <a:r>
              <a:rPr lang="en-US" b="1" dirty="0"/>
              <a:t>percent</a:t>
            </a:r>
            <a:r>
              <a:rPr lang="en-US" dirty="0"/>
              <a:t> aged 65+ and </a:t>
            </a:r>
            <a:r>
              <a:rPr lang="en-US" b="1" dirty="0" smtClean="0"/>
              <a:t>72.6 </a:t>
            </a:r>
            <a:r>
              <a:rPr lang="en-US" b="1" dirty="0"/>
              <a:t>percent</a:t>
            </a:r>
            <a:r>
              <a:rPr lang="en-US" dirty="0"/>
              <a:t> aged 80+, it </a:t>
            </a:r>
            <a:r>
              <a:rPr lang="en-US" dirty="0" smtClean="0"/>
              <a:t>was </a:t>
            </a:r>
            <a:r>
              <a:rPr lang="en-US" b="1" dirty="0"/>
              <a:t>50%+</a:t>
            </a:r>
            <a:r>
              <a:rPr lang="en-US" dirty="0"/>
              <a:t> of </a:t>
            </a:r>
            <a:r>
              <a:rPr lang="en-US" dirty="0" smtClean="0"/>
              <a:t>income in 2004</a:t>
            </a:r>
          </a:p>
          <a:p>
            <a:r>
              <a:rPr lang="en-US" dirty="0" smtClean="0"/>
              <a:t>These are data for ALL aged units; isolating Social Security beneficiary units results in slightly higher percentages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9854022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1637</TotalTime>
  <Words>896</Words>
  <Application>Microsoft Office PowerPoint</Application>
  <PresentationFormat>Widescreen</PresentationFormat>
  <Paragraphs>120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Century Gothic</vt:lpstr>
      <vt:lpstr>Wingdings 3</vt:lpstr>
      <vt:lpstr>Wisp</vt:lpstr>
      <vt:lpstr>Sources of Income for those Aged 65 or Older, 2004-2014</vt:lpstr>
      <vt:lpstr>Income of the Population 55 or Older (2004 &amp; 2014 Publications)</vt:lpstr>
      <vt:lpstr>Social Security beneficiaries - demographics</vt:lpstr>
      <vt:lpstr>What other sources of income do Social Security beneficiaries rely on?</vt:lpstr>
      <vt:lpstr>What other sources of income do the aged provide to their families?</vt:lpstr>
      <vt:lpstr>Social Security benefits as percentage of income provided by those aged 65 or older</vt:lpstr>
      <vt:lpstr>Social Security as percentage of total income, by quintile of total income, for aged units 65 or older</vt:lpstr>
      <vt:lpstr>Social Security as percentage of total income, by quintile of total income, for beneficiary units aged 65 or older</vt:lpstr>
      <vt:lpstr>For how many are Social Security benefits most, or all, of their income?</vt:lpstr>
      <vt:lpstr>Social Security and poverty</vt:lpstr>
    </vt:vector>
  </TitlesOfParts>
  <Company>Social Security Administration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Income of the Population 55 or Older, 2004 to 2014</dc:title>
  <dc:creator>Burkhalter, Kyle E.</dc:creator>
  <cp:lastModifiedBy>Burkhalter, Kyle E.</cp:lastModifiedBy>
  <cp:revision>100</cp:revision>
  <dcterms:created xsi:type="dcterms:W3CDTF">2016-10-19T16:06:52Z</dcterms:created>
  <dcterms:modified xsi:type="dcterms:W3CDTF">2016-11-02T19:56:52Z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-1746619955</vt:i4>
  </property>
  <property fmtid="{D5CDD505-2E9C-101B-9397-08002B2CF9AE}" pid="3" name="_NewReviewCycle">
    <vt:lpwstr/>
  </property>
  <property fmtid="{D5CDD505-2E9C-101B-9397-08002B2CF9AE}" pid="4" name="_EmailSubject">
    <vt:lpwstr>Fall 2016 Slides</vt:lpwstr>
  </property>
  <property fmtid="{D5CDD505-2E9C-101B-9397-08002B2CF9AE}" pid="5" name="_AuthorEmail">
    <vt:lpwstr>Christian.Wolfe@cms.hhs.gov</vt:lpwstr>
  </property>
  <property fmtid="{D5CDD505-2E9C-101B-9397-08002B2CF9AE}" pid="6" name="_AuthorEmailDisplayName">
    <vt:lpwstr>Wolfe, Christian J. (CMS/OACT)</vt:lpwstr>
  </property>
</Properties>
</file>