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drawings/drawing1.xml" ContentType="application/vnd.openxmlformats-officedocument.drawingml.chartshapes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21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2.xml" ContentType="application/vnd.openxmlformats-officedocument.drawingml.char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92" r:id="rId3"/>
    <p:sldId id="293" r:id="rId4"/>
    <p:sldId id="289" r:id="rId5"/>
    <p:sldId id="262" r:id="rId6"/>
    <p:sldId id="274" r:id="rId7"/>
    <p:sldId id="276" r:id="rId8"/>
    <p:sldId id="275" r:id="rId9"/>
    <p:sldId id="277" r:id="rId10"/>
    <p:sldId id="298" r:id="rId11"/>
    <p:sldId id="299" r:id="rId12"/>
    <p:sldId id="258" r:id="rId13"/>
    <p:sldId id="259" r:id="rId14"/>
    <p:sldId id="280" r:id="rId15"/>
    <p:sldId id="265" r:id="rId16"/>
    <p:sldId id="268" r:id="rId17"/>
    <p:sldId id="294" r:id="rId18"/>
    <p:sldId id="283" r:id="rId19"/>
    <p:sldId id="260" r:id="rId20"/>
    <p:sldId id="287" r:id="rId21"/>
    <p:sldId id="284" r:id="rId22"/>
    <p:sldId id="286" r:id="rId23"/>
    <p:sldId id="288" r:id="rId24"/>
    <p:sldId id="285" r:id="rId25"/>
    <p:sldId id="266" r:id="rId26"/>
    <p:sldId id="295" r:id="rId27"/>
    <p:sldId id="296" r:id="rId28"/>
    <p:sldId id="271" r:id="rId29"/>
    <p:sldId id="270" r:id="rId30"/>
    <p:sldId id="267" r:id="rId31"/>
    <p:sldId id="278" r:id="rId32"/>
    <p:sldId id="272" r:id="rId33"/>
    <p:sldId id="282" r:id="rId34"/>
    <p:sldId id="281" r:id="rId35"/>
    <p:sldId id="279" r:id="rId36"/>
    <p:sldId id="297" r:id="rId37"/>
    <p:sldId id="300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usr\maschaib\Multirecipients\Note_jobs_and_output\JOBSRUNLOGSANDSASLISTS\charts-update2018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usr\maschaib\Multirecipients\Note_jobs_and_output\JOBSRUNLOGSANDSASLISTS\charts-update2018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/>
              <a:t>Blind or Disabled SSI Recipients with Federal Payments, December 1974-2017</a:t>
            </a:r>
          </a:p>
        </c:rich>
      </c:tx>
      <c:layout>
        <c:manualLayout>
          <c:xMode val="edge"/>
          <c:yMode val="edge"/>
          <c:x val="0.118857506942067"/>
          <c:y val="1.373853283748585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060635515587195"/>
          <c:y val="0.15497556930710032"/>
          <c:w val="0.69589345172031081"/>
          <c:h val="0.75203915171288749"/>
        </c:manualLayout>
      </c:layout>
      <c:lineChart>
        <c:grouping val="standard"/>
        <c:varyColors val="0"/>
        <c:ser>
          <c:idx val="1"/>
          <c:order val="0"/>
          <c:tx>
            <c:strRef>
              <c:f>'Chart 1 data'!$B$2</c:f>
              <c:strCache>
                <c:ptCount val="1"/>
                <c:pt idx="0">
                  <c:v>Number of disabled recipients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ysDash"/>
            </a:ln>
          </c:spPr>
          <c:marker>
            <c:symbol val="none"/>
          </c:marker>
          <c:cat>
            <c:numRef>
              <c:f>'Chart 1 data'!$A$4:$A$47</c:f>
              <c:numCache>
                <c:formatCode>General</c:formatCode>
                <c:ptCount val="4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</c:numCache>
            </c:numRef>
          </c:cat>
          <c:val>
            <c:numRef>
              <c:f>'Chart 1 data'!$B$4:$B$47</c:f>
              <c:numCache>
                <c:formatCode>#,##0</c:formatCode>
                <c:ptCount val="44"/>
                <c:pt idx="0">
                  <c:v>1606.1518432601879</c:v>
                </c:pt>
                <c:pt idx="1">
                  <c:v>1868.654</c:v>
                </c:pt>
                <c:pt idx="2">
                  <c:v>1931.751</c:v>
                </c:pt>
                <c:pt idx="3">
                  <c:v>2012.7090000000001</c:v>
                </c:pt>
                <c:pt idx="4">
                  <c:v>2069.0120000000002</c:v>
                </c:pt>
                <c:pt idx="5">
                  <c:v>2093.6329999999998</c:v>
                </c:pt>
                <c:pt idx="6">
                  <c:v>2149.0450000000001</c:v>
                </c:pt>
                <c:pt idx="7">
                  <c:v>2160.232</c:v>
                </c:pt>
                <c:pt idx="8">
                  <c:v>2143.8159999999998</c:v>
                </c:pt>
                <c:pt idx="9">
                  <c:v>2250.4279999999999</c:v>
                </c:pt>
                <c:pt idx="10">
                  <c:v>2352.047</c:v>
                </c:pt>
                <c:pt idx="11">
                  <c:v>2476.8000000000002</c:v>
                </c:pt>
                <c:pt idx="12">
                  <c:v>2630.246000000001</c:v>
                </c:pt>
                <c:pt idx="13">
                  <c:v>2751.174</c:v>
                </c:pt>
                <c:pt idx="14">
                  <c:v>2843.9229999999998</c:v>
                </c:pt>
                <c:pt idx="15">
                  <c:v>2958.962</c:v>
                </c:pt>
                <c:pt idx="16">
                  <c:v>3155.5079999999998</c:v>
                </c:pt>
                <c:pt idx="17">
                  <c:v>3450.9650000000011</c:v>
                </c:pt>
                <c:pt idx="18">
                  <c:v>3897.78</c:v>
                </c:pt>
                <c:pt idx="19">
                  <c:v>4312.4179999999988</c:v>
                </c:pt>
                <c:pt idx="20">
                  <c:v>4638.34</c:v>
                </c:pt>
                <c:pt idx="21">
                  <c:v>4879.7730000000001</c:v>
                </c:pt>
                <c:pt idx="22">
                  <c:v>5029.0690000000004</c:v>
                </c:pt>
                <c:pt idx="23">
                  <c:v>4960.4930000000004</c:v>
                </c:pt>
                <c:pt idx="24">
                  <c:v>5063.4920000000002</c:v>
                </c:pt>
                <c:pt idx="25">
                  <c:v>5071.6509999999998</c:v>
                </c:pt>
                <c:pt idx="26">
                  <c:v>5133.598</c:v>
                </c:pt>
                <c:pt idx="27">
                  <c:v>5245.3129999999992</c:v>
                </c:pt>
                <c:pt idx="28">
                  <c:v>5353.5750000000007</c:v>
                </c:pt>
                <c:pt idx="29">
                  <c:v>5481.518</c:v>
                </c:pt>
                <c:pt idx="30">
                  <c:v>5583.8199999999988</c:v>
                </c:pt>
                <c:pt idx="31">
                  <c:v>5706.165</c:v>
                </c:pt>
                <c:pt idx="32">
                  <c:v>5829.7470000000003</c:v>
                </c:pt>
                <c:pt idx="33">
                  <c:v>5959.793999999999</c:v>
                </c:pt>
                <c:pt idx="34">
                  <c:v>6118.8240000000005</c:v>
                </c:pt>
                <c:pt idx="35">
                  <c:v>6322.2529999999997</c:v>
                </c:pt>
                <c:pt idx="36">
                  <c:v>6556.915</c:v>
                </c:pt>
                <c:pt idx="37">
                  <c:v>6764.9629999999997</c:v>
                </c:pt>
                <c:pt idx="38">
                  <c:v>6954.5409999999993</c:v>
                </c:pt>
                <c:pt idx="39">
                  <c:v>7056.3330000000005</c:v>
                </c:pt>
                <c:pt idx="40">
                  <c:v>7068.1880000000001</c:v>
                </c:pt>
                <c:pt idx="41">
                  <c:v>7041.1130000000003</c:v>
                </c:pt>
                <c:pt idx="42">
                  <c:v>6978.5919999999996</c:v>
                </c:pt>
                <c:pt idx="43">
                  <c:v>6919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404-47CD-8C48-313F62418F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4570272"/>
        <c:axId val="1"/>
      </c:lineChart>
      <c:lineChart>
        <c:grouping val="standard"/>
        <c:varyColors val="0"/>
        <c:ser>
          <c:idx val="0"/>
          <c:order val="1"/>
          <c:tx>
            <c:strRef>
              <c:f>'Chart 1 data'!$C$2</c:f>
              <c:strCache>
                <c:ptCount val="1"/>
                <c:pt idx="0">
                  <c:v>Children as a percentage of all disabled recipients</c:v>
                </c:pt>
              </c:strCache>
            </c:strRef>
          </c:tx>
          <c:spPr>
            <a:ln w="38100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numRef>
              <c:f>'Chart 1 data'!$A$4:$A$44</c:f>
              <c:numCache>
                <c:formatCode>General</c:formatCode>
                <c:ptCount val="41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</c:numCache>
            </c:numRef>
          </c:cat>
          <c:val>
            <c:numRef>
              <c:f>'Chart 1 data'!$C$4:$C$47</c:f>
              <c:numCache>
                <c:formatCode>0.0%</c:formatCode>
                <c:ptCount val="44"/>
                <c:pt idx="0">
                  <c:v>4.3353844657626033E-2</c:v>
                </c:pt>
                <c:pt idx="1">
                  <c:v>5.6638559806507283E-2</c:v>
                </c:pt>
                <c:pt idx="2">
                  <c:v>6.4245894963131212E-2</c:v>
                </c:pt>
                <c:pt idx="3">
                  <c:v>7.2856590959609668E-2</c:v>
                </c:pt>
                <c:pt idx="4">
                  <c:v>7.9554699530236209E-2</c:v>
                </c:pt>
                <c:pt idx="5">
                  <c:v>8.3984649504011175E-2</c:v>
                </c:pt>
                <c:pt idx="6">
                  <c:v>8.7474398093665473E-2</c:v>
                </c:pt>
                <c:pt idx="7">
                  <c:v>8.9632130302709764E-2</c:v>
                </c:pt>
                <c:pt idx="8">
                  <c:v>8.8950166847910725E-2</c:v>
                </c:pt>
                <c:pt idx="9">
                  <c:v>8.7761834643762832E-2</c:v>
                </c:pt>
                <c:pt idx="10">
                  <c:v>8.9374917541458807E-2</c:v>
                </c:pt>
                <c:pt idx="11">
                  <c:v>9.1363647991287544E-2</c:v>
                </c:pt>
                <c:pt idx="12">
                  <c:v>9.1217962185678042E-2</c:v>
                </c:pt>
                <c:pt idx="13">
                  <c:v>9.0688355650571706E-2</c:v>
                </c:pt>
                <c:pt idx="14">
                  <c:v>8.9189528693306111E-2</c:v>
                </c:pt>
                <c:pt idx="15">
                  <c:v>8.8961648980436639E-2</c:v>
                </c:pt>
                <c:pt idx="16">
                  <c:v>9.7128771134070396E-2</c:v>
                </c:pt>
                <c:pt idx="17">
                  <c:v>0.11460390585143664</c:v>
                </c:pt>
                <c:pt idx="18">
                  <c:v>0.14234414551193653</c:v>
                </c:pt>
                <c:pt idx="19">
                  <c:v>0.16707658538046752</c:v>
                </c:pt>
                <c:pt idx="20">
                  <c:v>0.18094507376076716</c:v>
                </c:pt>
                <c:pt idx="21">
                  <c:v>0.18741438943243446</c:v>
                </c:pt>
                <c:pt idx="22">
                  <c:v>0.18961301880402878</c:v>
                </c:pt>
                <c:pt idx="23">
                  <c:v>0.176933018552793</c:v>
                </c:pt>
                <c:pt idx="24">
                  <c:v>0.17479478589084371</c:v>
                </c:pt>
                <c:pt idx="25">
                  <c:v>0.16656252569429561</c:v>
                </c:pt>
                <c:pt idx="26">
                  <c:v>0.1645004147188775</c:v>
                </c:pt>
                <c:pt idx="27">
                  <c:v>0.16766435101203686</c:v>
                </c:pt>
                <c:pt idx="28">
                  <c:v>0.17038913249557536</c:v>
                </c:pt>
                <c:pt idx="29">
                  <c:v>0.1744522229061366</c:v>
                </c:pt>
                <c:pt idx="30">
                  <c:v>0.17727881629422157</c:v>
                </c:pt>
                <c:pt idx="31">
                  <c:v>0.18115652106099281</c:v>
                </c:pt>
                <c:pt idx="32">
                  <c:v>0.18463099685114981</c:v>
                </c:pt>
                <c:pt idx="33">
                  <c:v>0.18769658817066501</c:v>
                </c:pt>
                <c:pt idx="34">
                  <c:v>0.1881560901245076</c:v>
                </c:pt>
                <c:pt idx="35">
                  <c:v>0.18952136208405454</c:v>
                </c:pt>
                <c:pt idx="36">
                  <c:v>0.18875294250421121</c:v>
                </c:pt>
                <c:pt idx="37">
                  <c:v>0.18855165948431649</c:v>
                </c:pt>
                <c:pt idx="38">
                  <c:v>0.18846448672888694</c:v>
                </c:pt>
                <c:pt idx="39">
                  <c:v>0.18714989782936831</c:v>
                </c:pt>
                <c:pt idx="40">
                  <c:v>0.18375063028883784</c:v>
                </c:pt>
                <c:pt idx="41">
                  <c:v>0.17983222254777051</c:v>
                </c:pt>
                <c:pt idx="42">
                  <c:v>0.17369592605499792</c:v>
                </c:pt>
                <c:pt idx="43">
                  <c:v>0.16924411042058102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404-47CD-8C48-313F62418F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"/>
        <c:axId val="4"/>
      </c:lineChart>
      <c:catAx>
        <c:axId val="394570272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"/>
        <c:crosses val="autoZero"/>
        <c:auto val="0"/>
        <c:lblAlgn val="ctr"/>
        <c:lblOffset val="100"/>
        <c:tickLblSkip val="4"/>
        <c:tickMarkSkip val="5"/>
        <c:noMultiLvlLbl val="0"/>
      </c:catAx>
      <c:valAx>
        <c:axId val="1"/>
        <c:scaling>
          <c:orientation val="minMax"/>
          <c:max val="8000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/>
                  <a:t>Thousands of recipients in current-payment status</a:t>
                </a:r>
              </a:p>
            </c:rich>
          </c:tx>
          <c:layout>
            <c:manualLayout>
              <c:xMode val="edge"/>
              <c:yMode val="edge"/>
              <c:x val="0"/>
              <c:y val="0.21370311739753156"/>
            </c:manualLayout>
          </c:layout>
          <c:overlay val="0"/>
          <c:spPr>
            <a:noFill/>
            <a:ln w="25400">
              <a:noFill/>
            </a:ln>
          </c:spPr>
        </c:title>
        <c:numFmt formatCode="#,##0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394570272"/>
        <c:crosses val="autoZero"/>
        <c:crossBetween val="midCat"/>
      </c:valAx>
      <c:catAx>
        <c:axId val="3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4"/>
        <c:crosses val="max"/>
        <c:auto val="0"/>
        <c:lblAlgn val="ctr"/>
        <c:lblOffset val="100"/>
        <c:noMultiLvlLbl val="0"/>
      </c:catAx>
      <c:valAx>
        <c:axId val="4"/>
        <c:scaling>
          <c:orientation val="minMax"/>
          <c:max val="1"/>
        </c:scaling>
        <c:delete val="0"/>
        <c:axPos val="r"/>
        <c:title>
          <c:tx>
            <c:rich>
              <a:bodyPr rot="5400000" vert="horz"/>
              <a:lstStyle/>
              <a:p>
                <a:pPr algn="ctr">
                  <a:defRPr sz="16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/>
                  <a:t>Percentage of all blind or disabled recipients in payment status</a:t>
                </a:r>
              </a:p>
            </c:rich>
          </c:tx>
          <c:layout>
            <c:manualLayout>
              <c:xMode val="edge"/>
              <c:yMode val="edge"/>
              <c:x val="0.90122084539610159"/>
              <c:y val="0.19086453129390157"/>
            </c:manualLayout>
          </c:layout>
          <c:overlay val="0"/>
          <c:spPr>
            <a:noFill/>
            <a:ln w="25400">
              <a:noFill/>
            </a:ln>
          </c:spPr>
        </c:title>
        <c:numFmt formatCode="0%" sourceLinked="0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3"/>
        <c:crosses val="max"/>
        <c:crossBetween val="midCat"/>
        <c:majorUnit val="0.13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4184082507004564"/>
          <c:y val="0.56933331277454546"/>
          <c:w val="0.38512759728302171"/>
          <c:h val="0.1663947766972993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0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 smtClean="0"/>
              <a:t>Percent </a:t>
            </a:r>
            <a:r>
              <a:rPr lang="en-US" dirty="0"/>
              <a:t>of families with eligible parents, distributed by the number of eligible children in the family, July 2018</a:t>
            </a:r>
          </a:p>
        </c:rich>
      </c:tx>
      <c:layout>
        <c:manualLayout>
          <c:xMode val="edge"/>
          <c:yMode val="edge"/>
          <c:x val="0.10099889012208657"/>
          <c:y val="1.957585644371941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025897151313355"/>
          <c:y val="0.16748232735182164"/>
          <c:w val="0.70255271920088791"/>
          <c:h val="0.70636215334420882"/>
        </c:manualLayout>
      </c:layout>
      <c:barChart>
        <c:barDir val="col"/>
        <c:grouping val="clustered"/>
        <c:varyColors val="0"/>
        <c:ser>
          <c:idx val="0"/>
          <c:order val="0"/>
          <c:tx>
            <c:v>No eligible parents</c:v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data!$Y$48:$AC$48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or more</c:v>
                </c:pt>
              </c:strCache>
            </c:strRef>
          </c:cat>
          <c:val>
            <c:numRef>
              <c:f>data!$R$91:$V$91</c:f>
              <c:numCache>
                <c:formatCode>General</c:formatCode>
                <c:ptCount val="5"/>
                <c:pt idx="0">
                  <c:v>0.90275823488762386</c:v>
                </c:pt>
                <c:pt idx="1">
                  <c:v>0.86845088236346935</c:v>
                </c:pt>
                <c:pt idx="2">
                  <c:v>0.82826630748508756</c:v>
                </c:pt>
                <c:pt idx="3">
                  <c:v>0.75240715268225589</c:v>
                </c:pt>
                <c:pt idx="4">
                  <c:v>0.75375375375375375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2E-4086-ADB7-DB71847E16C3}"/>
            </c:ext>
          </c:extLst>
        </c:ser>
        <c:ser>
          <c:idx val="1"/>
          <c:order val="1"/>
          <c:tx>
            <c:v>1 eligible parent</c:v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data!$Y$48:$AC$48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or more</c:v>
                </c:pt>
              </c:strCache>
            </c:strRef>
          </c:cat>
          <c:val>
            <c:numRef>
              <c:f>data!$R$95:$V$95</c:f>
              <c:numCache>
                <c:formatCode>General</c:formatCode>
                <c:ptCount val="5"/>
                <c:pt idx="0">
                  <c:v>9.3840534403896142E-2</c:v>
                </c:pt>
                <c:pt idx="1">
                  <c:v>0.12616783400350798</c:v>
                </c:pt>
                <c:pt idx="2">
                  <c:v>0.16288243217240717</c:v>
                </c:pt>
                <c:pt idx="3">
                  <c:v>0.22764786795048142</c:v>
                </c:pt>
                <c:pt idx="4">
                  <c:v>0.23423423423423423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2E-4086-ADB7-DB71847E16C3}"/>
            </c:ext>
          </c:extLst>
        </c:ser>
        <c:ser>
          <c:idx val="2"/>
          <c:order val="2"/>
          <c:tx>
            <c:v>2 eligible parents</c:v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data!$Y$48:$AC$48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or more</c:v>
                </c:pt>
              </c:strCache>
            </c:strRef>
          </c:cat>
          <c:val>
            <c:numRef>
              <c:f>data!$R$99:$V$99</c:f>
              <c:numCache>
                <c:formatCode>General</c:formatCode>
                <c:ptCount val="5"/>
                <c:pt idx="0">
                  <c:v>3.4012307084800423E-3</c:v>
                </c:pt>
                <c:pt idx="1">
                  <c:v>5.9301506998055099E-3</c:v>
                </c:pt>
                <c:pt idx="2">
                  <c:v>8.8512603425052912E-3</c:v>
                </c:pt>
                <c:pt idx="3">
                  <c:v>1.9257221458046769E-2</c:v>
                </c:pt>
                <c:pt idx="4">
                  <c:v>1.2012012012012012E-2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22E-4086-ADB7-DB71847E16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1371264"/>
        <c:axId val="1"/>
      </c:barChart>
      <c:catAx>
        <c:axId val="3913712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Numbers of eligible children in the family</a:t>
                </a:r>
              </a:p>
            </c:rich>
          </c:tx>
          <c:layout>
            <c:manualLayout>
              <c:xMode val="edge"/>
              <c:yMode val="edge"/>
              <c:x val="0.28412874583795783"/>
              <c:y val="0.9347471451876019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 of Families  </a:t>
                </a:r>
              </a:p>
            </c:rich>
          </c:tx>
          <c:layout>
            <c:manualLayout>
              <c:xMode val="edge"/>
              <c:yMode val="edge"/>
              <c:x val="1.368849426563078E-2"/>
              <c:y val="0.39151712887438828"/>
            </c:manualLayout>
          </c:layout>
          <c:overlay val="0"/>
          <c:spPr>
            <a:noFill/>
            <a:ln w="25400">
              <a:noFill/>
            </a:ln>
          </c:spPr>
        </c:title>
        <c:numFmt formatCode="0%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91371264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2241953385127631"/>
          <c:y val="0.4632952691680261"/>
          <c:w val="0.17314095449500555"/>
          <c:h val="0.11908646003262646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 smtClean="0"/>
              <a:t>Parental </a:t>
            </a:r>
            <a:r>
              <a:rPr lang="en-US" dirty="0"/>
              <a:t>configuration of families with SSI eligible children, distributed by the total number of children (eligible and ineligible) in the same family, July 2018</a:t>
            </a:r>
          </a:p>
        </c:rich>
      </c:tx>
      <c:layout>
        <c:manualLayout>
          <c:xMode val="edge"/>
          <c:yMode val="edge"/>
          <c:x val="0.12430630340834393"/>
          <c:y val="1.957590647122112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9911209766925645E-2"/>
          <c:y val="0.1598694942903752"/>
          <c:w val="0.79911209766925639"/>
          <c:h val="0.734094616639477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data!$N$236</c:f>
              <c:strCache>
                <c:ptCount val="1"/>
                <c:pt idx="0">
                  <c:v>Both parents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data!$M$237:$M$241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or more</c:v>
                </c:pt>
              </c:strCache>
            </c:strRef>
          </c:cat>
          <c:val>
            <c:numRef>
              <c:f>data!$N$237:$N$241</c:f>
              <c:numCache>
                <c:formatCode>0.00%</c:formatCode>
                <c:ptCount val="5"/>
                <c:pt idx="0">
                  <c:v>0.15802591759137116</c:v>
                </c:pt>
                <c:pt idx="1">
                  <c:v>0.24169438165011659</c:v>
                </c:pt>
                <c:pt idx="2">
                  <c:v>0.27087578852599625</c:v>
                </c:pt>
                <c:pt idx="3">
                  <c:v>0.29450822130722876</c:v>
                </c:pt>
                <c:pt idx="4">
                  <c:v>0.33330136197966614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FA-41E3-9573-3C7F28741746}"/>
            </c:ext>
          </c:extLst>
        </c:ser>
        <c:ser>
          <c:idx val="1"/>
          <c:order val="1"/>
          <c:tx>
            <c:strRef>
              <c:f>data!$O$236</c:f>
              <c:strCache>
                <c:ptCount val="1"/>
                <c:pt idx="0">
                  <c:v>Father only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data!$M$237:$M$241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or more</c:v>
                </c:pt>
              </c:strCache>
            </c:strRef>
          </c:cat>
          <c:val>
            <c:numRef>
              <c:f>data!$O$237:$O$241</c:f>
              <c:numCache>
                <c:formatCode>0.00%</c:formatCode>
                <c:ptCount val="5"/>
                <c:pt idx="0">
                  <c:v>6.8621091021960109E-2</c:v>
                </c:pt>
                <c:pt idx="1">
                  <c:v>4.4265069652389008E-2</c:v>
                </c:pt>
                <c:pt idx="2">
                  <c:v>3.4978009477519785E-2</c:v>
                </c:pt>
                <c:pt idx="3">
                  <c:v>2.8208763940773863E-2</c:v>
                </c:pt>
                <c:pt idx="4">
                  <c:v>2.3115288701323611E-2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FA-41E3-9573-3C7F28741746}"/>
            </c:ext>
          </c:extLst>
        </c:ser>
        <c:ser>
          <c:idx val="2"/>
          <c:order val="2"/>
          <c:tx>
            <c:strRef>
              <c:f>data!$P$236</c:f>
              <c:strCache>
                <c:ptCount val="1"/>
                <c:pt idx="0">
                  <c:v>Mother only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data!$M$237:$M$241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or more</c:v>
                </c:pt>
              </c:strCache>
            </c:strRef>
          </c:cat>
          <c:val>
            <c:numRef>
              <c:f>data!$P$237:$P$241</c:f>
              <c:numCache>
                <c:formatCode>0.00%</c:formatCode>
                <c:ptCount val="5"/>
                <c:pt idx="0">
                  <c:v>0.77335299138666869</c:v>
                </c:pt>
                <c:pt idx="1">
                  <c:v>0.71404054869749445</c:v>
                </c:pt>
                <c:pt idx="2">
                  <c:v>0.69414620199648391</c:v>
                </c:pt>
                <c:pt idx="3">
                  <c:v>0.67728301475199748</c:v>
                </c:pt>
                <c:pt idx="4">
                  <c:v>0.64358334931901018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AFA-41E3-9573-3C7F287417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1373888"/>
        <c:axId val="1"/>
      </c:barChart>
      <c:catAx>
        <c:axId val="3913738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Total number of eligible and ineligible children in the family</a:t>
                </a:r>
              </a:p>
            </c:rich>
          </c:tx>
          <c:layout>
            <c:manualLayout>
              <c:xMode val="edge"/>
              <c:yMode val="edge"/>
              <c:x val="0.30816002573390583"/>
              <c:y val="0.9445351315419775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 of Families</a:t>
                </a:r>
              </a:p>
            </c:rich>
          </c:tx>
          <c:layout>
            <c:manualLayout>
              <c:xMode val="edge"/>
              <c:yMode val="edge"/>
              <c:x val="1.2208687057989866E-2"/>
              <c:y val="0.41487668153752322"/>
            </c:manualLayout>
          </c:layout>
          <c:overlay val="0"/>
          <c:spPr>
            <a:noFill/>
            <a:ln w="25400">
              <a:noFill/>
            </a:ln>
          </c:spPr>
        </c:title>
        <c:numFmt formatCode="0%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91373888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9123194081201651"/>
          <c:y val="0.47471457549529544"/>
          <c:w val="0.10432849424017376"/>
          <c:h val="0.10440454897445911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 smtClean="0"/>
              <a:t>Average </a:t>
            </a:r>
            <a:r>
              <a:rPr lang="en-US" dirty="0"/>
              <a:t>total family Federal SSI benefit due in July 2018</a:t>
            </a:r>
          </a:p>
        </c:rich>
      </c:tx>
      <c:layout>
        <c:manualLayout>
          <c:xMode val="edge"/>
          <c:yMode val="edge"/>
          <c:x val="0.16648172229884084"/>
          <c:y val="1.957581538502630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061598527214771"/>
          <c:y val="0.13485470393661664"/>
          <c:w val="0.69145394006659266"/>
          <c:h val="0.743882544861337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'tot-fedamt'!$A$6</c:f>
              <c:strCache>
                <c:ptCount val="1"/>
                <c:pt idx="0">
                  <c:v>No eligible parent(s)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multiLvlStrRef>
              <c:f>'tot-fedamt'!$C$4:$G$5</c:f>
              <c:multiLvlStrCache>
                <c:ptCount val="5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 or more</c:v>
                  </c:pt>
                </c:lvl>
                <c:lvl>
                  <c:pt idx="0">
                    <c:v>Number of Federal SSI-eligible children in each family</c:v>
                  </c:pt>
                </c:lvl>
              </c:multiLvlStrCache>
            </c:multiLvlStrRef>
          </c:cat>
          <c:val>
            <c:numRef>
              <c:f>'tot-fedamt'!$C$6:$G$6</c:f>
              <c:numCache>
                <c:formatCode>"$"#,##0.00</c:formatCode>
                <c:ptCount val="5"/>
                <c:pt idx="0">
                  <c:v>639.08000000000004</c:v>
                </c:pt>
                <c:pt idx="1">
                  <c:v>1340.64</c:v>
                </c:pt>
                <c:pt idx="2">
                  <c:v>2070.0700000000002</c:v>
                </c:pt>
                <c:pt idx="3">
                  <c:v>2808.62</c:v>
                </c:pt>
                <c:pt idx="4">
                  <c:v>3717.51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F8-41A6-895B-999D69B154D5}"/>
            </c:ext>
          </c:extLst>
        </c:ser>
        <c:ser>
          <c:idx val="1"/>
          <c:order val="1"/>
          <c:tx>
            <c:strRef>
              <c:f>'tot-fedamt'!$A$7</c:f>
              <c:strCache>
                <c:ptCount val="1"/>
                <c:pt idx="0">
                  <c:v>1 eligible parent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multiLvlStrRef>
              <c:f>'tot-fedamt'!$C$4:$G$5</c:f>
              <c:multiLvlStrCache>
                <c:ptCount val="5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 or more</c:v>
                  </c:pt>
                </c:lvl>
                <c:lvl>
                  <c:pt idx="0">
                    <c:v>Number of Federal SSI-eligible children in each family</c:v>
                  </c:pt>
                </c:lvl>
              </c:multiLvlStrCache>
            </c:multiLvlStrRef>
          </c:cat>
          <c:val>
            <c:numRef>
              <c:f>'tot-fedamt'!$C$7:$G$7</c:f>
              <c:numCache>
                <c:formatCode>General</c:formatCode>
                <c:ptCount val="5"/>
                <c:pt idx="0">
                  <c:v>1279.0999999999999</c:v>
                </c:pt>
                <c:pt idx="1">
                  <c:v>2022.57</c:v>
                </c:pt>
                <c:pt idx="2">
                  <c:v>2786.38</c:v>
                </c:pt>
                <c:pt idx="3">
                  <c:v>3528.36</c:v>
                </c:pt>
                <c:pt idx="4">
                  <c:v>4458.6000000000004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F8-41A6-895B-999D69B154D5}"/>
            </c:ext>
          </c:extLst>
        </c:ser>
        <c:ser>
          <c:idx val="2"/>
          <c:order val="2"/>
          <c:tx>
            <c:strRef>
              <c:f>'tot-fedamt'!$A$8</c:f>
              <c:strCache>
                <c:ptCount val="1"/>
                <c:pt idx="0">
                  <c:v>2 eligible parents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multiLvlStrRef>
              <c:f>'tot-fedamt'!$C$4:$G$5</c:f>
              <c:multiLvlStrCache>
                <c:ptCount val="5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 or more</c:v>
                  </c:pt>
                </c:lvl>
                <c:lvl>
                  <c:pt idx="0">
                    <c:v>Number of Federal SSI-eligible children in each family</c:v>
                  </c:pt>
                </c:lvl>
              </c:multiLvlStrCache>
            </c:multiLvlStrRef>
          </c:cat>
          <c:val>
            <c:numRef>
              <c:f>'tot-fedamt'!$C$8:$G$8</c:f>
              <c:numCache>
                <c:formatCode>General</c:formatCode>
                <c:ptCount val="5"/>
                <c:pt idx="0">
                  <c:v>1618.93</c:v>
                </c:pt>
                <c:pt idx="1">
                  <c:v>2305.52</c:v>
                </c:pt>
                <c:pt idx="2">
                  <c:v>3220.91</c:v>
                </c:pt>
                <c:pt idx="3">
                  <c:v>3795.82</c:v>
                </c:pt>
                <c:pt idx="4">
                  <c:v>4787.75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F8-41A6-895B-999D69B154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1731416"/>
        <c:axId val="1"/>
      </c:barChart>
      <c:catAx>
        <c:axId val="391731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500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\$#,##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91731416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1132076130857456"/>
          <c:y val="0.4437193381483131"/>
          <c:w val="0.18423975870320553"/>
          <c:h val="0.11908642428083926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0.04174</cdr:x>
      <cdr:y>0.95692</cdr:y>
    </cdr:from>
    <cdr:to>
      <cdr:x>0.42895</cdr:x>
      <cdr:y>0.99608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58134" y="5585460"/>
          <a:ext cx="3322308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Source: 2018 SSI Annual Report Tables IV.B6 and IV.B7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D79E1-32B7-44D0-8B11-267B86A3C7F9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4A0A0C-1277-46B2-A943-F8F4C198C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751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8A48-57CB-434C-A2FC-0395ECF5EC19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EEAD-B6D1-40E9-B89F-C6CFD737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030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8A48-57CB-434C-A2FC-0395ECF5EC19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EEAD-B6D1-40E9-B89F-C6CFD737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806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8A48-57CB-434C-A2FC-0395ECF5EC19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EEAD-B6D1-40E9-B89F-C6CFD737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12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8A48-57CB-434C-A2FC-0395ECF5EC19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EEAD-B6D1-40E9-B89F-C6CFD737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698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8A48-57CB-434C-A2FC-0395ECF5EC19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EEAD-B6D1-40E9-B89F-C6CFD737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90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8A48-57CB-434C-A2FC-0395ECF5EC19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EEAD-B6D1-40E9-B89F-C6CFD737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053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8A48-57CB-434C-A2FC-0395ECF5EC19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EEAD-B6D1-40E9-B89F-C6CFD737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202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8A48-57CB-434C-A2FC-0395ECF5EC19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EEAD-B6D1-40E9-B89F-C6CFD737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05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8A48-57CB-434C-A2FC-0395ECF5EC19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EEAD-B6D1-40E9-B89F-C6CFD737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789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8A48-57CB-434C-A2FC-0395ECF5EC19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EEAD-B6D1-40E9-B89F-C6CFD737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51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8A48-57CB-434C-A2FC-0395ECF5EC19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EEAD-B6D1-40E9-B89F-C6CFD737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860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38A48-57CB-434C-A2FC-0395ECF5EC19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AEEAD-B6D1-40E9-B89F-C6CFD737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046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sa.gov/policy/docs/ssb/v65n2/v65n2p14.html" TargetMode="External"/><Relationship Id="rId2" Type="http://schemas.openxmlformats.org/officeDocument/2006/relationships/hyperlink" Target="https://www.ssa.gov/policy/docs/ssb/v58n3/v58n3p49.pdf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sa.gov/history/reports/SSI/ChildhoodDisabilityReport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SSI </a:t>
            </a:r>
            <a:r>
              <a:rPr lang="en-US" dirty="0" err="1"/>
              <a:t>Multirecipient</a:t>
            </a:r>
            <a:r>
              <a:rPr lang="en-US" dirty="0"/>
              <a:t> Households and the Effect of a Maximum Family Federal Benefit Rate Structure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Melissa </a:t>
            </a:r>
            <a:r>
              <a:rPr lang="en-US" dirty="0" smtClean="0"/>
              <a:t>Schaible</a:t>
            </a:r>
          </a:p>
          <a:p>
            <a:r>
              <a:rPr lang="en-US" dirty="0" smtClean="0"/>
              <a:t>Social Security Administration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642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Commission on Childhood Disability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NCCD was established by Congress in the Social Security Independence and Program Improvements Act of 1994</a:t>
            </a:r>
          </a:p>
          <a:p>
            <a:r>
              <a:rPr lang="en-US" dirty="0" smtClean="0"/>
              <a:t>Goal to review the definition of childhood disability in the SSI program</a:t>
            </a:r>
          </a:p>
          <a:p>
            <a:pPr lvl="1"/>
            <a:r>
              <a:rPr lang="en-US" dirty="0" smtClean="0"/>
              <a:t>Is the present definition of disability appropriate and what would be the advantages or disadvantages of an alternative definition?</a:t>
            </a:r>
          </a:p>
          <a:p>
            <a:pPr lvl="1"/>
            <a:r>
              <a:rPr lang="en-US" dirty="0" smtClean="0"/>
              <a:t>Alternatives for meeting high medical costs for families with children who have serious impairments</a:t>
            </a:r>
          </a:p>
          <a:p>
            <a:pPr lvl="1"/>
            <a:r>
              <a:rPr lang="en-US" dirty="0" smtClean="0"/>
              <a:t>Feasibility of providing benefits to children through noncash means, e.g., vouchers, debit cards, and electronic benefit transfer systems</a:t>
            </a:r>
          </a:p>
          <a:p>
            <a:pPr lvl="1"/>
            <a:r>
              <a:rPr lang="en-US" dirty="0" smtClean="0"/>
              <a:t>Methods that SSA could use to increase the provision of social services, education, and vocational instruction needed to promote the ability to engage in substantial gainful activity</a:t>
            </a:r>
          </a:p>
          <a:p>
            <a:pPr lvl="1"/>
            <a:r>
              <a:rPr lang="en-US" dirty="0" smtClean="0"/>
              <a:t>The effects of the SSI program on children and their families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646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NCCD report to Congress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SSI is not designed to provide a person living alone with an income equal to the federal poverty level</a:t>
            </a:r>
          </a:p>
          <a:p>
            <a:r>
              <a:rPr lang="en-US" dirty="0" smtClean="0"/>
              <a:t>The report states that Federal poverty guidelines take account of economies of scale, however SSI payments do not</a:t>
            </a:r>
          </a:p>
          <a:p>
            <a:pPr lvl="1"/>
            <a:r>
              <a:rPr lang="en-US" dirty="0" smtClean="0"/>
              <a:t>SSI payments to families can rise significantly above federal poverty guidelines as the number of eligible family members increases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558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 Scale NCCD Proposal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NCCD(National Commission on Childhood Disability)  October 1995 report to Congress laid out a sliding-scale payment structure </a:t>
                </a:r>
              </a:p>
              <a:p>
                <a:pPr lvl="1"/>
                <a:r>
                  <a:rPr lang="en-US" dirty="0"/>
                  <a:t>Formula for maximum monthly combined Federal payment that a family could receive collectively for its eligible </a:t>
                </a:r>
                <a:r>
                  <a:rPr lang="en-US" dirty="0" smtClean="0"/>
                  <a:t>children</a:t>
                </a:r>
              </a:p>
              <a:p>
                <a:pPr lvl="1"/>
                <a:r>
                  <a:rPr lang="en-US" dirty="0" smtClean="0"/>
                  <a:t>Formula based on a poverty scale developed by the National Research Council</a:t>
                </a:r>
                <a:endParaRPr lang="en-US" dirty="0"/>
              </a:p>
              <a:p>
                <a:pPr lvl="1"/>
                <a:r>
                  <a:rPr lang="en-US" dirty="0"/>
                  <a:t>FBR is the Federal Benefit Rate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𝐶𝑂𝑀𝐵𝐹𝐵𝑅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𝐹𝐵𝑅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∗[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0.7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 </a:t>
                </a:r>
              </a:p>
              <a:p>
                <a:pPr marL="457200" lvl="1" indent="0">
                  <a:buNone/>
                </a:pPr>
                <a:r>
                  <a:rPr lang="en-US" dirty="0"/>
                  <a:t>N is the number of eligible children</a:t>
                </a:r>
              </a:p>
              <a:p>
                <a:pPr marL="457200" lvl="1" indent="0">
                  <a:buNone/>
                </a:pPr>
                <a:r>
                  <a:rPr lang="en-US" dirty="0"/>
                  <a:t>P is zero if neither parent is eligible and 1 if one OR both parents are eligible  </a:t>
                </a:r>
              </a:p>
              <a:p>
                <a:pPr marL="457200" lvl="1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1824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calculation of sliding scale FBR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In the simpler case in which neither parent is eligible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𝐶𝑂𝑀𝐵𝐹𝐵𝑅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𝐹𝐵𝑅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0.7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FBR = $750 (the 2018 FBR) and N = 3</a:t>
                </a:r>
              </a:p>
              <a:p>
                <a:pPr lvl="1"/>
                <a:r>
                  <a:rPr lang="en-US" dirty="0"/>
                  <a:t>The maximum combined family FBR is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$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750 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0.7 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=$1,618</m:t>
                    </m:r>
                  </m:oMath>
                </a14:m>
                <a:endParaRPr lang="en-US" b="0" dirty="0"/>
              </a:p>
              <a:p>
                <a:pPr lvl="2"/>
                <a:r>
                  <a:rPr lang="en-US" b="0" dirty="0"/>
                  <a:t>First child’s FBR is the maximum of $750</a:t>
                </a:r>
              </a:p>
              <a:p>
                <a:pPr lvl="2"/>
                <a:r>
                  <a:rPr lang="en-US" dirty="0"/>
                  <a:t>Second child’s FBR is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$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750 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0.7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−$750=$468</m:t>
                    </m:r>
                  </m:oMath>
                </a14:m>
                <a:r>
                  <a:rPr lang="en-US" b="0" dirty="0" smtClean="0"/>
                  <a:t> ($282 reduction)</a:t>
                </a:r>
                <a:endParaRPr lang="en-US" b="0" dirty="0"/>
              </a:p>
              <a:p>
                <a:pPr lvl="2"/>
                <a:r>
                  <a:rPr lang="en-US" dirty="0"/>
                  <a:t>Third child’s FBR is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$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750 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0.7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−$750 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0.7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=$400</m:t>
                    </m:r>
                  </m:oMath>
                </a14:m>
                <a:r>
                  <a:rPr lang="en-US" b="0" dirty="0"/>
                  <a:t> </a:t>
                </a:r>
                <a:r>
                  <a:rPr lang="en-US" b="0" dirty="0" smtClean="0"/>
                  <a:t>($350 reduction)</a:t>
                </a:r>
                <a:endParaRPr lang="en-US" dirty="0"/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$750+$468+$400=$1,618</m:t>
                    </m:r>
                  </m:oMath>
                </a14:m>
                <a:r>
                  <a:rPr lang="en-US" dirty="0"/>
                  <a:t> the total family maximum</a:t>
                </a:r>
              </a:p>
              <a:p>
                <a:r>
                  <a:rPr lang="en-US" dirty="0"/>
                  <a:t>The total family FBR under current law would be $</a:t>
                </a:r>
                <a:r>
                  <a:rPr lang="en-US" dirty="0" smtClean="0"/>
                  <a:t>2,250 = 3 * $750</a:t>
                </a:r>
              </a:p>
              <a:p>
                <a:r>
                  <a:rPr lang="en-US" dirty="0" smtClean="0"/>
                  <a:t>This proposal would result in a $632 (= $2,250 - $1,618) reduction in the total family maximum</a:t>
                </a:r>
                <a:endParaRPr lang="en-US" dirty="0"/>
              </a:p>
              <a:p>
                <a:pPr marL="914400" lvl="2" indent="0">
                  <a:buNone/>
                </a:pPr>
                <a:endParaRPr lang="en-US" dirty="0"/>
              </a:p>
              <a:p>
                <a:pPr marL="914400" lvl="2" indent="0">
                  <a:buNone/>
                </a:pPr>
                <a:endParaRPr lang="en-US" dirty="0"/>
              </a:p>
              <a:p>
                <a:pPr marL="914400" lvl="2" indent="0">
                  <a:buNone/>
                </a:pPr>
                <a:r>
                  <a:rPr lang="en-US" dirty="0"/>
                  <a:t> </a:t>
                </a:r>
                <a:endParaRPr lang="en-US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35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12584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Equal FBR Calculation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Same formula to compute the family maximum with 4 eligible children and no eligible parents</a:t>
                </a:r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𝐶𝑂𝑀𝐵𝐹𝐵𝑅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𝐹𝐵𝑅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∗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0.7</m:t>
                        </m:r>
                      </m:sup>
                    </m:sSup>
                  </m:oMath>
                </a14:m>
                <a:r>
                  <a:rPr lang="en-US" dirty="0"/>
                  <a:t>  </a:t>
                </a:r>
              </a:p>
              <a:p>
                <a:pPr lvl="1"/>
                <a:r>
                  <a:rPr lang="en-US" dirty="0"/>
                  <a:t>The maximum combined family FBR is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$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750 ∗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0.7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=$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 smtClean="0"/>
                  <a:t>980</a:t>
                </a:r>
                <a:endParaRPr lang="en-US" dirty="0"/>
              </a:p>
              <a:p>
                <a:pPr lvl="1"/>
                <a:r>
                  <a:rPr lang="en-US" dirty="0"/>
                  <a:t>Each child’s FBR would be </a:t>
                </a:r>
                <a:r>
                  <a:rPr lang="en-US" dirty="0" smtClean="0"/>
                  <a:t>one-fourth </a:t>
                </a:r>
                <a:r>
                  <a:rPr lang="en-US" dirty="0"/>
                  <a:t>of the total, $</a:t>
                </a:r>
                <a:r>
                  <a:rPr lang="en-US" dirty="0" smtClean="0"/>
                  <a:t>495 (= $1,980 / 4)</a:t>
                </a:r>
                <a:endParaRPr lang="en-US" dirty="0"/>
              </a:p>
              <a:p>
                <a:r>
                  <a:rPr lang="en-US" dirty="0"/>
                  <a:t>The total family FBR under current law would be $</a:t>
                </a:r>
                <a:r>
                  <a:rPr lang="en-US" dirty="0" smtClean="0"/>
                  <a:t>3,000 = $750 * 4</a:t>
                </a:r>
              </a:p>
              <a:p>
                <a:pPr lvl="1"/>
                <a:r>
                  <a:rPr lang="en-US" dirty="0" smtClean="0"/>
                  <a:t>This proposal would result in a $1,020 (= $3,000 - $1,980) reduction in the maximum family FBR ($255 per child)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01436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and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Limitations</a:t>
            </a:r>
          </a:p>
          <a:p>
            <a:r>
              <a:rPr lang="en-US" dirty="0"/>
              <a:t>Assembled family units cannot account for children residing without the parents but with other family members who are head of household (e.g., </a:t>
            </a:r>
            <a:r>
              <a:rPr lang="en-US" dirty="0" smtClean="0"/>
              <a:t>grandparents) unless that other family member is a legal guardian</a:t>
            </a:r>
            <a:endParaRPr lang="en-US" dirty="0"/>
          </a:p>
          <a:p>
            <a:r>
              <a:rPr lang="en-US" dirty="0"/>
              <a:t>Also cannot account for children age 18 or older residing with the family</a:t>
            </a:r>
          </a:p>
          <a:p>
            <a:pPr marL="0" indent="0">
              <a:buNone/>
            </a:pPr>
            <a:r>
              <a:rPr lang="en-US" dirty="0"/>
              <a:t>Assumptions</a:t>
            </a:r>
          </a:p>
          <a:p>
            <a:r>
              <a:rPr lang="en-US" dirty="0"/>
              <a:t>Included in our analysis are children designated as living with their parents or children living with their parents in a household in which the parent is not head of household</a:t>
            </a:r>
          </a:p>
          <a:p>
            <a:r>
              <a:rPr lang="en-US" dirty="0"/>
              <a:t>Children not living with their parents were assumed to be living outside of the household</a:t>
            </a:r>
          </a:p>
          <a:p>
            <a:r>
              <a:rPr lang="en-US" dirty="0"/>
              <a:t>The </a:t>
            </a:r>
            <a:r>
              <a:rPr lang="en-US" dirty="0" err="1"/>
              <a:t>multirecipient</a:t>
            </a:r>
            <a:r>
              <a:rPr lang="en-US" dirty="0"/>
              <a:t> family was defined to include-</a:t>
            </a:r>
          </a:p>
          <a:p>
            <a:pPr lvl="1"/>
            <a:r>
              <a:rPr lang="en-US" dirty="0"/>
              <a:t>The eligible child</a:t>
            </a:r>
          </a:p>
          <a:p>
            <a:pPr lvl="1"/>
            <a:r>
              <a:rPr lang="en-US" dirty="0"/>
              <a:t>Any parent(s) with whom the child was living, and</a:t>
            </a:r>
          </a:p>
          <a:p>
            <a:pPr lvl="1"/>
            <a:r>
              <a:rPr lang="en-US" dirty="0"/>
              <a:t>Any eligible children under age 18 who were living with the same parent(s) as the </a:t>
            </a:r>
            <a:r>
              <a:rPr lang="en-US" dirty="0" smtClean="0"/>
              <a:t>child</a:t>
            </a:r>
          </a:p>
          <a:p>
            <a:pPr lvl="2"/>
            <a:r>
              <a:rPr lang="en-US" dirty="0" smtClean="0"/>
              <a:t>A parent is considered to be a natural, adoptive, step-parent or a legal guardian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266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Living Arrangements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A=Living in own household</a:t>
            </a:r>
          </a:p>
          <a:p>
            <a:r>
              <a:rPr lang="en-US" dirty="0"/>
              <a:t>B=Living in the household of another and not paying share of household expenses</a:t>
            </a:r>
          </a:p>
          <a:p>
            <a:r>
              <a:rPr lang="en-US" dirty="0"/>
              <a:t>C=Living in parental household</a:t>
            </a:r>
          </a:p>
          <a:p>
            <a:r>
              <a:rPr lang="en-US" dirty="0"/>
              <a:t>D=Institutionalized (Medicaid pays over 50% of cost of care)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1342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Living Arrangements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For SSI purposes, </a:t>
            </a:r>
          </a:p>
          <a:p>
            <a:r>
              <a:rPr lang="en-US" dirty="0"/>
              <a:t>the FBR is different for different living arrangements</a:t>
            </a:r>
          </a:p>
          <a:p>
            <a:pPr marL="0" indent="0">
              <a:buNone/>
            </a:pPr>
            <a:r>
              <a:rPr lang="en-US" dirty="0"/>
              <a:t>For example,  </a:t>
            </a:r>
          </a:p>
          <a:p>
            <a:r>
              <a:rPr lang="en-US" dirty="0"/>
              <a:t>Living arrangement B cases are often subject to a reduction of the FBR in cases in which both food and shelter are provided</a:t>
            </a:r>
          </a:p>
          <a:p>
            <a:r>
              <a:rPr lang="en-US" dirty="0"/>
              <a:t>Living arrangement D cases have an FBR equal to </a:t>
            </a:r>
            <a:r>
              <a:rPr lang="en-US" dirty="0" smtClean="0"/>
              <a:t>$30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For the purposes of this study note,</a:t>
            </a:r>
          </a:p>
          <a:p>
            <a:r>
              <a:rPr lang="en-US" dirty="0"/>
              <a:t>We focus mainly on living arrangement B and C cases.  The living arrangement is used in the PARENT_MATCH_KEY that will be defined later in these slides</a:t>
            </a:r>
          </a:p>
        </p:txBody>
      </p:sp>
    </p:spTree>
    <p:extLst>
      <p:ext uri="{BB962C8B-B14F-4D97-AF65-F5344CB8AC3E}">
        <p14:creationId xmlns:p14="http://schemas.microsoft.com/office/powerpoint/2010/main" val="8100066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of Family Units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information </a:t>
            </a:r>
            <a:r>
              <a:rPr lang="en-US" dirty="0"/>
              <a:t>on the Supplemental Security Record (SSR)</a:t>
            </a:r>
          </a:p>
          <a:p>
            <a:r>
              <a:rPr lang="en-US" dirty="0"/>
              <a:t>SSR </a:t>
            </a:r>
            <a:r>
              <a:rPr lang="en-US" dirty="0" smtClean="0"/>
              <a:t>links</a:t>
            </a:r>
          </a:p>
          <a:p>
            <a:pPr lvl="1"/>
            <a:r>
              <a:rPr lang="en-US" dirty="0"/>
              <a:t>Cohabiting married couple in which both members receive SSI</a:t>
            </a:r>
          </a:p>
          <a:p>
            <a:pPr lvl="1"/>
            <a:r>
              <a:rPr lang="en-US" dirty="0" smtClean="0"/>
              <a:t>Child </a:t>
            </a:r>
            <a:r>
              <a:rPr lang="en-US" dirty="0"/>
              <a:t>to </a:t>
            </a:r>
            <a:r>
              <a:rPr lang="en-US" dirty="0" smtClean="0"/>
              <a:t>parents 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ot </a:t>
            </a:r>
            <a:r>
              <a:rPr lang="en-US" dirty="0"/>
              <a:t>child to other </a:t>
            </a:r>
            <a:r>
              <a:rPr lang="en-US" dirty="0" smtClean="0"/>
              <a:t>children</a:t>
            </a:r>
            <a:endParaRPr lang="en-US" dirty="0"/>
          </a:p>
          <a:p>
            <a:r>
              <a:rPr lang="en-US" dirty="0"/>
              <a:t>The SSR does contain information on the number of eligible and ineligible children in the family but not reliable</a:t>
            </a:r>
          </a:p>
          <a:p>
            <a:pPr lvl="1"/>
            <a:r>
              <a:rPr lang="en-US" dirty="0"/>
              <a:t>No parent to child deeming or deemed amount is </a:t>
            </a:r>
            <a:r>
              <a:rPr lang="en-US" dirty="0" smtClean="0"/>
              <a:t>zero</a:t>
            </a:r>
          </a:p>
          <a:p>
            <a:pPr lvl="2"/>
            <a:r>
              <a:rPr lang="en-US" dirty="0" smtClean="0"/>
              <a:t>The term “deeming” identifies the process of considering another person’s income and resources to be available for meeting an SSI claimant’s (or recipient’s) basic needs of food and shelter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0301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June 2018 Administrative Extract</a:t>
            </a:r>
          </a:p>
          <a:p>
            <a:pPr lvl="1"/>
            <a:r>
              <a:rPr lang="en-US" dirty="0"/>
              <a:t>SSI recipients</a:t>
            </a:r>
          </a:p>
          <a:p>
            <a:pPr lvl="1"/>
            <a:r>
              <a:rPr lang="en-US" dirty="0"/>
              <a:t>Spouses of adult recipients</a:t>
            </a:r>
          </a:p>
          <a:p>
            <a:pPr lvl="1"/>
            <a:r>
              <a:rPr lang="en-US" dirty="0" err="1"/>
              <a:t>Deemors</a:t>
            </a:r>
            <a:endParaRPr lang="en-US" dirty="0"/>
          </a:p>
          <a:p>
            <a:pPr lvl="1"/>
            <a:r>
              <a:rPr lang="en-US" dirty="0"/>
              <a:t>In a nutshell, everyone who has ever applied for SSI and their </a:t>
            </a:r>
            <a:r>
              <a:rPr lang="en-US" dirty="0" err="1"/>
              <a:t>deemors</a:t>
            </a:r>
            <a:endParaRPr lang="en-US" dirty="0"/>
          </a:p>
          <a:p>
            <a:r>
              <a:rPr lang="en-US" dirty="0"/>
              <a:t>4 Steps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778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The Motivation Behind this 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We have received </a:t>
            </a:r>
            <a:r>
              <a:rPr lang="en-US" dirty="0" smtClean="0"/>
              <a:t>several </a:t>
            </a:r>
            <a:r>
              <a:rPr lang="en-US" dirty="0" err="1" smtClean="0"/>
              <a:t>multirecipiency</a:t>
            </a:r>
            <a:r>
              <a:rPr lang="en-US" dirty="0" smtClean="0"/>
              <a:t> </a:t>
            </a:r>
            <a:r>
              <a:rPr lang="en-US" dirty="0"/>
              <a:t>proposal requests and decided that it would be beneficial to have a written note.</a:t>
            </a:r>
          </a:p>
        </p:txBody>
      </p:sp>
    </p:spTree>
    <p:extLst>
      <p:ext uri="{BB962C8B-B14F-4D97-AF65-F5344CB8AC3E}">
        <p14:creationId xmlns:p14="http://schemas.microsoft.com/office/powerpoint/2010/main" val="22926088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Assembling the Family Units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1-</a:t>
            </a:r>
          </a:p>
          <a:p>
            <a:pPr lvl="1"/>
            <a:r>
              <a:rPr lang="en-US" dirty="0"/>
              <a:t>2 files created</a:t>
            </a:r>
          </a:p>
          <a:p>
            <a:pPr lvl="2"/>
            <a:r>
              <a:rPr lang="en-US" dirty="0"/>
              <a:t>File of eligible </a:t>
            </a:r>
            <a:r>
              <a:rPr lang="en-US" dirty="0" smtClean="0"/>
              <a:t>individuals</a:t>
            </a:r>
            <a:endParaRPr lang="en-US" dirty="0"/>
          </a:p>
          <a:p>
            <a:pPr lvl="2"/>
            <a:r>
              <a:rPr lang="en-US" dirty="0"/>
              <a:t>File of </a:t>
            </a:r>
            <a:r>
              <a:rPr lang="en-US" dirty="0" smtClean="0"/>
              <a:t>parents-MFT </a:t>
            </a:r>
            <a:r>
              <a:rPr lang="en-US" dirty="0"/>
              <a:t>(Master File Type) of ‘XM’ or ‘XF’</a:t>
            </a:r>
          </a:p>
          <a:p>
            <a:pPr lvl="3"/>
            <a:r>
              <a:rPr lang="en-US" dirty="0"/>
              <a:t>Several indicator variables to determine eligible child status and parent status</a:t>
            </a:r>
          </a:p>
          <a:p>
            <a:pPr lvl="2"/>
            <a:r>
              <a:rPr lang="en-US" dirty="0"/>
              <a:t>Also, determined whose TOA (Type of Action) had been updated prematurely</a:t>
            </a:r>
          </a:p>
          <a:p>
            <a:pPr lvl="3"/>
            <a:r>
              <a:rPr lang="en-US" dirty="0"/>
              <a:t>Our program was written to take the </a:t>
            </a:r>
            <a:r>
              <a:rPr lang="en-US" dirty="0" smtClean="0"/>
              <a:t>CSTOA (COMP-STAT-TOA) </a:t>
            </a:r>
            <a:r>
              <a:rPr lang="en-US" dirty="0"/>
              <a:t>(if there is one) regardless of effective date</a:t>
            </a:r>
          </a:p>
          <a:p>
            <a:pPr lvl="3"/>
            <a:r>
              <a:rPr lang="en-US" dirty="0"/>
              <a:t>The effective date could be later than June 2018</a:t>
            </a:r>
          </a:p>
          <a:p>
            <a:pPr marL="914400" lvl="2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1748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Assembling the Family Units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2-Fixing the prematurely updated TOA </a:t>
            </a:r>
          </a:p>
          <a:p>
            <a:pPr lvl="1"/>
            <a:r>
              <a:rPr lang="en-US" dirty="0"/>
              <a:t>Look back at the previous 3 months- March, April, and May 2018</a:t>
            </a:r>
          </a:p>
          <a:p>
            <a:pPr lvl="2"/>
            <a:r>
              <a:rPr lang="en-US" dirty="0"/>
              <a:t> Files are updated often enough that 3 months is sufficient</a:t>
            </a:r>
          </a:p>
          <a:p>
            <a:pPr lvl="1"/>
            <a:r>
              <a:rPr lang="en-US" dirty="0"/>
              <a:t>Replace prematurely updated TOA</a:t>
            </a:r>
          </a:p>
          <a:p>
            <a:pPr lvl="1"/>
            <a:r>
              <a:rPr lang="en-US" dirty="0"/>
              <a:t>Creation of the PARENT_MATCH_KEY </a:t>
            </a:r>
          </a:p>
          <a:p>
            <a:pPr lvl="2"/>
            <a:r>
              <a:rPr lang="en-US" dirty="0"/>
              <a:t>HUN (</a:t>
            </a:r>
            <a:r>
              <a:rPr lang="en-US" dirty="0" smtClean="0"/>
              <a:t>Housed Under </a:t>
            </a:r>
            <a:r>
              <a:rPr lang="en-US" dirty="0"/>
              <a:t>Number)</a:t>
            </a:r>
          </a:p>
          <a:p>
            <a:pPr lvl="2"/>
            <a:r>
              <a:rPr lang="en-US" dirty="0"/>
              <a:t>Concatenation of HUN, 2</a:t>
            </a:r>
            <a:r>
              <a:rPr lang="en-US" baseline="30000" dirty="0"/>
              <a:t>nd</a:t>
            </a:r>
            <a:r>
              <a:rPr lang="en-US" dirty="0"/>
              <a:t> position of the TOA, LIVF(Living Arrangement Code)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523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Assembling the Family Units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Step3-</a:t>
            </a:r>
          </a:p>
          <a:p>
            <a:pPr lvl="1"/>
            <a:r>
              <a:rPr lang="en-US" dirty="0"/>
              <a:t>Matching children to their parents by merging the files based on PARENT_MATCH_KEY</a:t>
            </a:r>
          </a:p>
          <a:p>
            <a:pPr lvl="1"/>
            <a:r>
              <a:rPr lang="en-US" dirty="0"/>
              <a:t>Counting number of parents within the PARENT_MATCH_KEY for the </a:t>
            </a:r>
            <a:r>
              <a:rPr lang="en-US" dirty="0" smtClean="0"/>
              <a:t>purpose of </a:t>
            </a:r>
            <a:r>
              <a:rPr lang="en-US" dirty="0"/>
              <a:t>assigning the parent count to each child’s </a:t>
            </a:r>
            <a:r>
              <a:rPr lang="en-US" dirty="0" smtClean="0"/>
              <a:t>record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82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Assembling the Family Units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4-</a:t>
            </a:r>
          </a:p>
          <a:p>
            <a:pPr lvl="1"/>
            <a:r>
              <a:rPr lang="en-US" dirty="0"/>
              <a:t>Assembling family units by using the FAMILY_MATCH_KEY</a:t>
            </a:r>
          </a:p>
          <a:p>
            <a:pPr lvl="2"/>
            <a:r>
              <a:rPr lang="en-US" dirty="0"/>
              <a:t>Concatenation of the first parent’s SSN, the second parent’s SSN (if there was a one), and the TOA</a:t>
            </a:r>
          </a:p>
          <a:p>
            <a:pPr lvl="1"/>
            <a:r>
              <a:rPr lang="en-US" dirty="0"/>
              <a:t>Ranking of the children in the family</a:t>
            </a:r>
          </a:p>
          <a:p>
            <a:pPr lvl="2"/>
            <a:r>
              <a:rPr lang="en-US" dirty="0"/>
              <a:t>Important for sliding scale FBR scenario</a:t>
            </a:r>
          </a:p>
          <a:p>
            <a:pPr lvl="2"/>
            <a:r>
              <a:rPr lang="en-US" dirty="0"/>
              <a:t>Ranked by date of </a:t>
            </a:r>
            <a:r>
              <a:rPr lang="en-US" dirty="0" smtClean="0"/>
              <a:t>first eligibility </a:t>
            </a:r>
            <a:r>
              <a:rPr lang="en-US" dirty="0"/>
              <a:t>and then birthdate </a:t>
            </a:r>
            <a:r>
              <a:rPr lang="en-US" dirty="0" smtClean="0"/>
              <a:t>within </a:t>
            </a:r>
            <a:r>
              <a:rPr lang="en-US" dirty="0"/>
              <a:t>date </a:t>
            </a:r>
            <a:r>
              <a:rPr lang="en-US" dirty="0" smtClean="0"/>
              <a:t>of first </a:t>
            </a:r>
            <a:r>
              <a:rPr lang="en-US" dirty="0"/>
              <a:t>eligibility</a:t>
            </a:r>
          </a:p>
        </p:txBody>
      </p:sp>
    </p:spTree>
    <p:extLst>
      <p:ext uri="{BB962C8B-B14F-4D97-AF65-F5344CB8AC3E}">
        <p14:creationId xmlns:p14="http://schemas.microsoft.com/office/powerpoint/2010/main" val="19956804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each family unit we determined-</a:t>
            </a:r>
          </a:p>
          <a:p>
            <a:pPr lvl="1"/>
            <a:r>
              <a:rPr lang="en-US" dirty="0"/>
              <a:t>The number of parents</a:t>
            </a:r>
          </a:p>
          <a:p>
            <a:pPr lvl="1"/>
            <a:r>
              <a:rPr lang="en-US" dirty="0"/>
              <a:t>The number of eligible parents</a:t>
            </a:r>
          </a:p>
          <a:p>
            <a:pPr lvl="1"/>
            <a:r>
              <a:rPr lang="en-US" dirty="0"/>
              <a:t>The total number of eligible children in the family, and</a:t>
            </a:r>
          </a:p>
          <a:p>
            <a:pPr lvl="1"/>
            <a:r>
              <a:rPr lang="en-US" dirty="0"/>
              <a:t>The relative position of each child in the family, ordering by date of first eligibility and date of birth within eligibility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3689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879" y="398376"/>
            <a:ext cx="10515600" cy="95982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Distribution of Children by Living </a:t>
            </a:r>
            <a:r>
              <a:rPr lang="en-US" dirty="0" smtClean="0"/>
              <a:t>Arrangement-living arrangement A and B cases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9545884"/>
              </p:ext>
            </p:extLst>
          </p:nvPr>
        </p:nvGraphicFramePr>
        <p:xfrm>
          <a:off x="2914650" y="2158206"/>
          <a:ext cx="6362699" cy="3686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88984">
                  <a:extLst>
                    <a:ext uri="{9D8B030D-6E8A-4147-A177-3AD203B41FA5}">
                      <a16:colId xmlns:a16="http://schemas.microsoft.com/office/drawing/2014/main" val="2782394803"/>
                    </a:ext>
                  </a:extLst>
                </a:gridCol>
                <a:gridCol w="139630">
                  <a:extLst>
                    <a:ext uri="{9D8B030D-6E8A-4147-A177-3AD203B41FA5}">
                      <a16:colId xmlns:a16="http://schemas.microsoft.com/office/drawing/2014/main" val="1203367772"/>
                    </a:ext>
                  </a:extLst>
                </a:gridCol>
                <a:gridCol w="1066268">
                  <a:extLst>
                    <a:ext uri="{9D8B030D-6E8A-4147-A177-3AD203B41FA5}">
                      <a16:colId xmlns:a16="http://schemas.microsoft.com/office/drawing/2014/main" val="1662150689"/>
                    </a:ext>
                  </a:extLst>
                </a:gridCol>
                <a:gridCol w="1167817">
                  <a:extLst>
                    <a:ext uri="{9D8B030D-6E8A-4147-A177-3AD203B41FA5}">
                      <a16:colId xmlns:a16="http://schemas.microsoft.com/office/drawing/2014/main" val="3768777070"/>
                    </a:ext>
                  </a:extLst>
                </a:gridCol>
              </a:tblGrid>
              <a:tr h="1028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sng" strike="noStrike">
                          <a:effectLst/>
                        </a:rPr>
                        <a:t>Living arrangement</a:t>
                      </a:r>
                      <a:endParaRPr lang="en-US" sz="1800" b="1" i="0" u="sng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sng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sng" strike="noStrike">
                          <a:effectLst/>
                        </a:rPr>
                        <a:t>Number of children</a:t>
                      </a:r>
                      <a:endParaRPr lang="en-US" sz="1800" b="1" i="0" u="sng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sng" strike="noStrike">
                          <a:effectLst/>
                        </a:rPr>
                        <a:t>All SSI children</a:t>
                      </a:r>
                      <a:endParaRPr lang="en-US" sz="1800" b="1" i="0" u="sng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58030067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Own household...........................................</a:t>
                      </a:r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151,594</a:t>
                      </a:r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13.42</a:t>
                      </a:r>
                      <a:endParaRPr lang="en-US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28676204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51624018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Household of another, which includes:</a:t>
                      </a:r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29558351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Eligible parent(s) only...............................</a:t>
                      </a:r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430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759</a:t>
                      </a:r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0.07</a:t>
                      </a:r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69717573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Eligible sibling(s) only...............................</a:t>
                      </a:r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430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1,546</a:t>
                      </a:r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0.14</a:t>
                      </a:r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09276975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Eligible sibling(s) and parent(s)................</a:t>
                      </a:r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430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140</a:t>
                      </a:r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0.01</a:t>
                      </a:r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58421714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Subtotal, with other eligible individuals..</a:t>
                      </a:r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2860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2,445</a:t>
                      </a:r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0.22</a:t>
                      </a:r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84802288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No other SSI eligible individuals...............</a:t>
                      </a:r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430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17,188</a:t>
                      </a:r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1.52</a:t>
                      </a:r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4984500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Subtotal, household of another.................</a:t>
                      </a:r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430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19,633</a:t>
                      </a:r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1.74</a:t>
                      </a:r>
                      <a:endParaRPr lang="en-US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25508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76492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Distribution of Children by Living Arrangement-living arrangement </a:t>
            </a:r>
            <a:r>
              <a:rPr lang="en-US" dirty="0" smtClean="0"/>
              <a:t>C </a:t>
            </a:r>
            <a:r>
              <a:rPr lang="en-US" dirty="0"/>
              <a:t>and </a:t>
            </a:r>
            <a:r>
              <a:rPr lang="en-US" dirty="0" smtClean="0"/>
              <a:t>D </a:t>
            </a:r>
            <a:r>
              <a:rPr lang="en-US" dirty="0"/>
              <a:t>cases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3661417"/>
              </p:ext>
            </p:extLst>
          </p:nvPr>
        </p:nvGraphicFramePr>
        <p:xfrm>
          <a:off x="3189508" y="1599040"/>
          <a:ext cx="5812984" cy="44642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9312">
                  <a:extLst>
                    <a:ext uri="{9D8B030D-6E8A-4147-A177-3AD203B41FA5}">
                      <a16:colId xmlns:a16="http://schemas.microsoft.com/office/drawing/2014/main" val="2571166894"/>
                    </a:ext>
                  </a:extLst>
                </a:gridCol>
                <a:gridCol w="123204">
                  <a:extLst>
                    <a:ext uri="{9D8B030D-6E8A-4147-A177-3AD203B41FA5}">
                      <a16:colId xmlns:a16="http://schemas.microsoft.com/office/drawing/2014/main" val="3691314790"/>
                    </a:ext>
                  </a:extLst>
                </a:gridCol>
                <a:gridCol w="1321642">
                  <a:extLst>
                    <a:ext uri="{9D8B030D-6E8A-4147-A177-3AD203B41FA5}">
                      <a16:colId xmlns:a16="http://schemas.microsoft.com/office/drawing/2014/main" val="1438148893"/>
                    </a:ext>
                  </a:extLst>
                </a:gridCol>
                <a:gridCol w="828826">
                  <a:extLst>
                    <a:ext uri="{9D8B030D-6E8A-4147-A177-3AD203B41FA5}">
                      <a16:colId xmlns:a16="http://schemas.microsoft.com/office/drawing/2014/main" val="4089396857"/>
                    </a:ext>
                  </a:extLst>
                </a:gridCol>
              </a:tblGrid>
              <a:tr h="587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sng" strike="noStrike">
                          <a:effectLst/>
                        </a:rPr>
                        <a:t>Living arrangement</a:t>
                      </a:r>
                      <a:endParaRPr lang="en-US" sz="1600" b="1" i="0" u="sng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sng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sng" strike="noStrike">
                          <a:effectLst/>
                        </a:rPr>
                        <a:t>Number of children</a:t>
                      </a:r>
                      <a:endParaRPr lang="en-US" sz="1600" b="1" i="0" u="sng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sng" strike="noStrike">
                          <a:effectLst/>
                        </a:rPr>
                        <a:t>All SSI children</a:t>
                      </a:r>
                      <a:endParaRPr lang="en-US" sz="1600" b="1" i="0" u="sng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89827845"/>
                  </a:ext>
                </a:extLst>
              </a:tr>
              <a:tr h="253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Parents' household, which includes: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61785324"/>
                  </a:ext>
                </a:extLst>
              </a:tr>
              <a:tr h="253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Eligible parent(s) only...............................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0803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73,118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6.47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05803323"/>
                  </a:ext>
                </a:extLst>
              </a:tr>
              <a:tr h="253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Eligible sibling(s) only...............................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0803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175,557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15.54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08802429"/>
                  </a:ext>
                </a:extLst>
              </a:tr>
              <a:tr h="253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Eligible sibling(s) and parent(s).................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0803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29,229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2.59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00433953"/>
                  </a:ext>
                </a:extLst>
              </a:tr>
              <a:tr h="253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Subtotal, with other eligible individuals..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1606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277,904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24.60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48522825"/>
                  </a:ext>
                </a:extLst>
              </a:tr>
              <a:tr h="253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No other SSI eligible individuals...............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0803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668,660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59.19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37167556"/>
                  </a:ext>
                </a:extLst>
              </a:tr>
              <a:tr h="4740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Subtotal, parent's household......................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0803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946,564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83.79</a:t>
                      </a:r>
                      <a:endParaRPr lang="en-US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09712815"/>
                  </a:ext>
                </a:extLst>
              </a:tr>
              <a:tr h="25313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00157159"/>
                  </a:ext>
                </a:extLst>
              </a:tr>
              <a:tr h="30212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Institutionalized</a:t>
                      </a:r>
                      <a:r>
                        <a:rPr lang="en-US" sz="1600" u="none" strike="noStrike" baseline="30000">
                          <a:effectLst/>
                        </a:rPr>
                        <a:t>a 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11,903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1.05</a:t>
                      </a:r>
                      <a:endParaRPr lang="en-US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83942936"/>
                  </a:ext>
                </a:extLst>
              </a:tr>
              <a:tr h="25313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86205883"/>
                  </a:ext>
                </a:extLst>
              </a:tr>
              <a:tr h="30212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Unknown </a:t>
                      </a:r>
                      <a:r>
                        <a:rPr lang="en-US" sz="1600" u="none" strike="noStrike" baseline="30000">
                          <a:effectLst/>
                        </a:rPr>
                        <a:t>b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0.00</a:t>
                      </a:r>
                      <a:endParaRPr lang="en-US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47674311"/>
                  </a:ext>
                </a:extLst>
              </a:tr>
              <a:tr h="25313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29877679"/>
                  </a:ext>
                </a:extLst>
              </a:tr>
              <a:tr h="253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Total, all living arrangements: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80556366"/>
                  </a:ext>
                </a:extLst>
              </a:tr>
              <a:tr h="25313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0803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1,129,694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100.00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454243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4839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4111"/>
              </p:ext>
            </p:extLst>
          </p:nvPr>
        </p:nvGraphicFramePr>
        <p:xfrm>
          <a:off x="1197034" y="1654232"/>
          <a:ext cx="10075025" cy="48510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5214">
                  <a:extLst>
                    <a:ext uri="{9D8B030D-6E8A-4147-A177-3AD203B41FA5}">
                      <a16:colId xmlns:a16="http://schemas.microsoft.com/office/drawing/2014/main" val="1434467059"/>
                    </a:ext>
                  </a:extLst>
                </a:gridCol>
                <a:gridCol w="120856">
                  <a:extLst>
                    <a:ext uri="{9D8B030D-6E8A-4147-A177-3AD203B41FA5}">
                      <a16:colId xmlns:a16="http://schemas.microsoft.com/office/drawing/2014/main" val="3510918859"/>
                    </a:ext>
                  </a:extLst>
                </a:gridCol>
                <a:gridCol w="848741">
                  <a:extLst>
                    <a:ext uri="{9D8B030D-6E8A-4147-A177-3AD203B41FA5}">
                      <a16:colId xmlns:a16="http://schemas.microsoft.com/office/drawing/2014/main" val="1387802365"/>
                    </a:ext>
                  </a:extLst>
                </a:gridCol>
                <a:gridCol w="725139">
                  <a:extLst>
                    <a:ext uri="{9D8B030D-6E8A-4147-A177-3AD203B41FA5}">
                      <a16:colId xmlns:a16="http://schemas.microsoft.com/office/drawing/2014/main" val="2253295399"/>
                    </a:ext>
                  </a:extLst>
                </a:gridCol>
                <a:gridCol w="725139">
                  <a:extLst>
                    <a:ext uri="{9D8B030D-6E8A-4147-A177-3AD203B41FA5}">
                      <a16:colId xmlns:a16="http://schemas.microsoft.com/office/drawing/2014/main" val="4131025848"/>
                    </a:ext>
                  </a:extLst>
                </a:gridCol>
                <a:gridCol w="609775">
                  <a:extLst>
                    <a:ext uri="{9D8B030D-6E8A-4147-A177-3AD203B41FA5}">
                      <a16:colId xmlns:a16="http://schemas.microsoft.com/office/drawing/2014/main" val="1829584797"/>
                    </a:ext>
                  </a:extLst>
                </a:gridCol>
                <a:gridCol w="1071227">
                  <a:extLst>
                    <a:ext uri="{9D8B030D-6E8A-4147-A177-3AD203B41FA5}">
                      <a16:colId xmlns:a16="http://schemas.microsoft.com/office/drawing/2014/main" val="1827682997"/>
                    </a:ext>
                  </a:extLst>
                </a:gridCol>
                <a:gridCol w="848741">
                  <a:extLst>
                    <a:ext uri="{9D8B030D-6E8A-4147-A177-3AD203B41FA5}">
                      <a16:colId xmlns:a16="http://schemas.microsoft.com/office/drawing/2014/main" val="1080186066"/>
                    </a:ext>
                  </a:extLst>
                </a:gridCol>
                <a:gridCol w="1310193">
                  <a:extLst>
                    <a:ext uri="{9D8B030D-6E8A-4147-A177-3AD203B41FA5}">
                      <a16:colId xmlns:a16="http://schemas.microsoft.com/office/drawing/2014/main" val="3532271045"/>
                    </a:ext>
                  </a:extLst>
                </a:gridCol>
              </a:tblGrid>
              <a:tr h="19899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Number of eligible children within the SSI family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261241"/>
                  </a:ext>
                </a:extLst>
              </a:tr>
              <a:tr h="5838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sng" strike="noStrike" dirty="0">
                          <a:effectLst/>
                        </a:rPr>
                        <a:t>Federal SSI family units with children by number of parents in family and parent eligibility status</a:t>
                      </a:r>
                      <a:endParaRPr lang="en-US" sz="1400" b="1" i="0" u="sng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sng" strike="noStrike">
                          <a:effectLst/>
                        </a:rPr>
                        <a:t>1</a:t>
                      </a:r>
                      <a:endParaRPr lang="en-US" sz="1400" b="1" i="0" u="sng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sng" strike="noStrike">
                          <a:effectLst/>
                        </a:rPr>
                        <a:t>2</a:t>
                      </a:r>
                      <a:endParaRPr lang="en-US" sz="1400" b="1" i="0" u="sng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sng" strike="noStrike" dirty="0">
                          <a:effectLst/>
                        </a:rPr>
                        <a:t>3</a:t>
                      </a:r>
                      <a:endParaRPr lang="en-US" sz="1400" b="1" i="0" u="sng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sng" strike="noStrike" dirty="0">
                          <a:effectLst/>
                        </a:rPr>
                        <a:t>4</a:t>
                      </a:r>
                      <a:endParaRPr lang="en-US" sz="1400" b="1" i="0" u="sng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sng" strike="noStrike" dirty="0">
                          <a:effectLst/>
                        </a:rPr>
                        <a:t>5 or more</a:t>
                      </a:r>
                      <a:endParaRPr lang="en-US" sz="1400" b="1" i="0" u="sng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sng" strike="noStrike" dirty="0">
                          <a:effectLst/>
                        </a:rPr>
                        <a:t>Total</a:t>
                      </a:r>
                      <a:endParaRPr lang="en-US" sz="1400" b="1" i="0" u="sng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sng" strike="noStrike" dirty="0">
                          <a:effectLst/>
                        </a:rPr>
                        <a:t>Percent of total families</a:t>
                      </a:r>
                      <a:endParaRPr lang="en-US" sz="1400" b="1" i="0" u="sng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0414108"/>
                  </a:ext>
                </a:extLst>
              </a:tr>
              <a:tr h="198993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sng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sng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sng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sng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sng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sng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74313467"/>
                  </a:ext>
                </a:extLst>
              </a:tr>
              <a:tr h="198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Living with other non-parent individuals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19,236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19,236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2.25%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7290820"/>
                  </a:ext>
                </a:extLst>
              </a:tr>
              <a:tr h="198993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88563407"/>
                  </a:ext>
                </a:extLst>
              </a:tr>
              <a:tr h="198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One parent in family unit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26001079"/>
                  </a:ext>
                </a:extLst>
              </a:tr>
              <a:tr h="198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Parent eligible for federal SSI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55,679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7,997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1,254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240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55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65,225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7.62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73127820"/>
                  </a:ext>
                </a:extLst>
              </a:tr>
              <a:tr h="198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Parent ineligible for federal SSI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535,881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55,073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6,313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792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598,214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69.90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60858388"/>
                  </a:ext>
                </a:extLst>
              </a:tr>
              <a:tr h="198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     Total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591,560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63,070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7,567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1,032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210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663,439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77.53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07090422"/>
                  </a:ext>
                </a:extLst>
              </a:tr>
              <a:tr h="198993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55605439"/>
                  </a:ext>
                </a:extLst>
              </a:tr>
              <a:tr h="198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Two parents in family unit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56504316"/>
                  </a:ext>
                </a:extLst>
              </a:tr>
              <a:tr h="198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One parent eligible for federal SSI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15,614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2,577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439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18,744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2.19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55562250"/>
                  </a:ext>
                </a:extLst>
              </a:tr>
              <a:tr h="198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Both parents eligible for federal SSI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2,584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497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28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3,205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0.37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44905912"/>
                  </a:ext>
                </a:extLst>
              </a:tr>
              <a:tr h="198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Neither parent eligible for federal SSI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149,967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17,711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2,296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303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170,373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19.91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85086245"/>
                  </a:ext>
                </a:extLst>
              </a:tr>
              <a:tr h="198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    Total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168,165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20,785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2,827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422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192,322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22.47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57987400"/>
                  </a:ext>
                </a:extLst>
              </a:tr>
              <a:tr h="198993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35197256"/>
                  </a:ext>
                </a:extLst>
              </a:tr>
              <a:tr h="198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Total federal SSI family units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57422564"/>
                  </a:ext>
                </a:extLst>
              </a:tr>
              <a:tr h="198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One parent eligible for federal SSI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71,293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10,574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1,693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331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78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83,969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9.81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14024372"/>
                  </a:ext>
                </a:extLst>
              </a:tr>
              <a:tr h="198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Two parents eligible for federal SSI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2,584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497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28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3,205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0.37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04012615"/>
                  </a:ext>
                </a:extLst>
              </a:tr>
              <a:tr h="198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No parent eligible for federal SSI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705,084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72,784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8,609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1,095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251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768,587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89.81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09271452"/>
                  </a:ext>
                </a:extLst>
              </a:tr>
              <a:tr h="198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     Total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778,961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83,855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10,394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1,454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333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855,761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100.00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07207397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22219" y="457200"/>
            <a:ext cx="100916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Most families are single parent with parent ineligible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160531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families no eligible parents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228338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9152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Most SSI </a:t>
            </a:r>
            <a:r>
              <a:rPr lang="en-US" dirty="0" err="1"/>
              <a:t>multirecipient</a:t>
            </a:r>
            <a:r>
              <a:rPr lang="en-US" dirty="0"/>
              <a:t> families just have a Mom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183280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6850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SSI program was established by Congress in 1972</a:t>
            </a:r>
          </a:p>
          <a:p>
            <a:r>
              <a:rPr lang="en-US" dirty="0"/>
              <a:t>SSI stands for “Supplemental Security Income”</a:t>
            </a:r>
          </a:p>
          <a:p>
            <a:r>
              <a:rPr lang="en-US" dirty="0"/>
              <a:t>Needs-based program administered by the Social Security Administration</a:t>
            </a:r>
          </a:p>
          <a:p>
            <a:r>
              <a:rPr lang="en-US" dirty="0"/>
              <a:t>Replacement for former Federal-State programs providing public assistance to the aged, blind, and </a:t>
            </a:r>
            <a:r>
              <a:rPr lang="en-US" dirty="0" smtClean="0"/>
              <a:t>disabled</a:t>
            </a:r>
          </a:p>
          <a:p>
            <a:r>
              <a:rPr lang="en-US" dirty="0"/>
              <a:t>The SSI program added a new assistance category-disabled children under the age of </a:t>
            </a:r>
            <a:r>
              <a:rPr lang="en-US" dirty="0" smtClean="0"/>
              <a:t>18</a:t>
            </a:r>
            <a:endParaRPr lang="en-US" dirty="0"/>
          </a:p>
          <a:p>
            <a:r>
              <a:rPr lang="en-US" dirty="0"/>
              <a:t>SSI program is funded from general revenues</a:t>
            </a:r>
          </a:p>
          <a:p>
            <a:r>
              <a:rPr lang="en-US" dirty="0"/>
              <a:t>SSI program intended to provide a uniform Federal income floor for aged, blind or disabled </a:t>
            </a:r>
            <a:r>
              <a:rPr lang="en-US" dirty="0" smtClean="0"/>
              <a:t>individuals</a:t>
            </a:r>
            <a:endParaRPr lang="en-US" dirty="0"/>
          </a:p>
          <a:p>
            <a:r>
              <a:rPr lang="en-US" dirty="0"/>
              <a:t>At inception child recipients 4.3% </a:t>
            </a:r>
          </a:p>
          <a:p>
            <a:r>
              <a:rPr lang="en-US" dirty="0"/>
              <a:t>As of December 2017 child recipients 16.9%</a:t>
            </a:r>
          </a:p>
        </p:txBody>
      </p:sp>
    </p:spTree>
    <p:extLst>
      <p:ext uri="{BB962C8B-B14F-4D97-AF65-F5344CB8AC3E}">
        <p14:creationId xmlns:p14="http://schemas.microsoft.com/office/powerpoint/2010/main" val="19764614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Average benefit per child increases in families with more children (current law)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9201310"/>
              </p:ext>
            </p:extLst>
          </p:nvPr>
        </p:nvGraphicFramePr>
        <p:xfrm>
          <a:off x="556590" y="1690687"/>
          <a:ext cx="11330607" cy="4802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63224">
                  <a:extLst>
                    <a:ext uri="{9D8B030D-6E8A-4147-A177-3AD203B41FA5}">
                      <a16:colId xmlns:a16="http://schemas.microsoft.com/office/drawing/2014/main" val="728126084"/>
                    </a:ext>
                  </a:extLst>
                </a:gridCol>
                <a:gridCol w="241565">
                  <a:extLst>
                    <a:ext uri="{9D8B030D-6E8A-4147-A177-3AD203B41FA5}">
                      <a16:colId xmlns:a16="http://schemas.microsoft.com/office/drawing/2014/main" val="4178623568"/>
                    </a:ext>
                  </a:extLst>
                </a:gridCol>
                <a:gridCol w="1104303">
                  <a:extLst>
                    <a:ext uri="{9D8B030D-6E8A-4147-A177-3AD203B41FA5}">
                      <a16:colId xmlns:a16="http://schemas.microsoft.com/office/drawing/2014/main" val="4175680221"/>
                    </a:ext>
                  </a:extLst>
                </a:gridCol>
                <a:gridCol w="1104303">
                  <a:extLst>
                    <a:ext uri="{9D8B030D-6E8A-4147-A177-3AD203B41FA5}">
                      <a16:colId xmlns:a16="http://schemas.microsoft.com/office/drawing/2014/main" val="2955211877"/>
                    </a:ext>
                  </a:extLst>
                </a:gridCol>
                <a:gridCol w="1104303">
                  <a:extLst>
                    <a:ext uri="{9D8B030D-6E8A-4147-A177-3AD203B41FA5}">
                      <a16:colId xmlns:a16="http://schemas.microsoft.com/office/drawing/2014/main" val="899269250"/>
                    </a:ext>
                  </a:extLst>
                </a:gridCol>
                <a:gridCol w="1104303">
                  <a:extLst>
                    <a:ext uri="{9D8B030D-6E8A-4147-A177-3AD203B41FA5}">
                      <a16:colId xmlns:a16="http://schemas.microsoft.com/office/drawing/2014/main" val="1451882869"/>
                    </a:ext>
                  </a:extLst>
                </a:gridCol>
                <a:gridCol w="1104303">
                  <a:extLst>
                    <a:ext uri="{9D8B030D-6E8A-4147-A177-3AD203B41FA5}">
                      <a16:colId xmlns:a16="http://schemas.microsoft.com/office/drawing/2014/main" val="240063109"/>
                    </a:ext>
                  </a:extLst>
                </a:gridCol>
                <a:gridCol w="1104303">
                  <a:extLst>
                    <a:ext uri="{9D8B030D-6E8A-4147-A177-3AD203B41FA5}">
                      <a16:colId xmlns:a16="http://schemas.microsoft.com/office/drawing/2014/main" val="3570090902"/>
                    </a:ext>
                  </a:extLst>
                </a:gridCol>
              </a:tblGrid>
              <a:tr h="400182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Average Federal benefit due per child living with their parent(s) in July 2018</a:t>
                      </a:r>
                      <a:endParaRPr lang="en-US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4067542"/>
                  </a:ext>
                </a:extLst>
              </a:tr>
              <a:tr h="400182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800" u="sng" strike="noStrike" dirty="0">
                          <a:effectLst/>
                        </a:rPr>
                        <a:t>Total SSI eligible children in each family</a:t>
                      </a:r>
                      <a:endParaRPr lang="en-US" sz="1800" b="1" i="0" u="sng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5311762"/>
                  </a:ext>
                </a:extLst>
              </a:tr>
              <a:tr h="4001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sng" strike="noStrike" dirty="0">
                          <a:effectLst/>
                        </a:rPr>
                        <a:t>1</a:t>
                      </a:r>
                      <a:endParaRPr lang="en-US" sz="1600" b="1" i="0" u="sng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sng" strike="noStrike" dirty="0">
                          <a:effectLst/>
                        </a:rPr>
                        <a:t>2</a:t>
                      </a:r>
                      <a:endParaRPr lang="en-US" sz="1600" b="1" i="0" u="sng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sng" strike="noStrike" dirty="0">
                          <a:effectLst/>
                        </a:rPr>
                        <a:t>3</a:t>
                      </a:r>
                      <a:endParaRPr lang="en-US" sz="1600" b="1" i="0" u="sng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sng" strike="noStrike" dirty="0">
                          <a:effectLst/>
                        </a:rPr>
                        <a:t>4</a:t>
                      </a:r>
                      <a:endParaRPr lang="en-US" sz="1600" b="1" i="0" u="sng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sng" strike="noStrike" dirty="0">
                          <a:effectLst/>
                        </a:rPr>
                        <a:t>5 or more</a:t>
                      </a:r>
                      <a:endParaRPr lang="en-US" sz="1600" b="1" i="0" u="sng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sng" strike="noStrike" dirty="0">
                          <a:effectLst/>
                        </a:rPr>
                        <a:t>Total</a:t>
                      </a:r>
                      <a:endParaRPr lang="en-US" sz="1600" b="1" i="0" u="sng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54144146"/>
                  </a:ext>
                </a:extLst>
              </a:tr>
              <a:tr h="40018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Federal Amount due</a:t>
                      </a:r>
                      <a:endParaRPr lang="en-US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sng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sng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sng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sng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sng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sng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37766913"/>
                  </a:ext>
                </a:extLst>
              </a:tr>
              <a:tr h="40018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Parents' Household</a:t>
                      </a:r>
                      <a:endParaRPr lang="en-US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$649.44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$678.17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$697.35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$709.68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$710.82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$656.54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54874794"/>
                  </a:ext>
                </a:extLst>
              </a:tr>
              <a:tr h="40018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Household of Another</a:t>
                      </a:r>
                      <a:endParaRPr lang="en-US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$463.58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$475.63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$470.54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$500.00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--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$464.08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20202524"/>
                  </a:ext>
                </a:extLst>
              </a:tr>
              <a:tr h="40018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Parents' Household and Household of Another</a:t>
                      </a:r>
                      <a:endParaRPr lang="en-US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$640.57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$676.34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$696.19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$709.43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$710.65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$648.95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97105733"/>
                  </a:ext>
                </a:extLst>
              </a:tr>
              <a:tr h="400182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02701745"/>
                  </a:ext>
                </a:extLst>
              </a:tr>
              <a:tr h="40018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Percent of full SSI Federal Benefit Rate</a:t>
                      </a:r>
                      <a:endParaRPr lang="en-US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86459750"/>
                  </a:ext>
                </a:extLst>
              </a:tr>
              <a:tr h="40018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Parents' Household</a:t>
                      </a:r>
                      <a:endParaRPr lang="en-US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88.60%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92.52%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95.14%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96.82%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96.97%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89.57%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00612407"/>
                  </a:ext>
                </a:extLst>
              </a:tr>
              <a:tr h="40018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Household of Another</a:t>
                      </a:r>
                      <a:endParaRPr lang="en-US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63.24%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64.89%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64.19%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68.21%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--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63.31%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23466290"/>
                  </a:ext>
                </a:extLst>
              </a:tr>
              <a:tr h="40018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Parents' Household and Household of Another</a:t>
                      </a:r>
                      <a:endParaRPr lang="en-US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87.39%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92.27%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94.98%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96.78%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96.95%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88.53%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766425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88112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 Payment for 10 child family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Using the June 2018 files, we found one extreme case </a:t>
                </a:r>
              </a:p>
              <a:p>
                <a:pPr lvl="1"/>
                <a:r>
                  <a:rPr lang="en-US" dirty="0"/>
                  <a:t>Family with 10 eligible children and two eligible parents </a:t>
                </a:r>
              </a:p>
              <a:p>
                <a:pPr lvl="1"/>
                <a:r>
                  <a:rPr lang="en-US" dirty="0"/>
                  <a:t>Whole family receiving $7,500 per month in SSI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𝐶𝑂𝑀𝐵𝐹𝐵𝑅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=$750 ∗(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0.7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N=10, P=1 </a:t>
                </a:r>
              </a:p>
              <a:p>
                <a:r>
                  <a:rPr lang="en-US" dirty="0"/>
                  <a:t>COMBFBR = $3,268</a:t>
                </a:r>
              </a:p>
              <a:p>
                <a:r>
                  <a:rPr lang="en-US" dirty="0"/>
                  <a:t>Less than half what they are currently getting</a:t>
                </a:r>
              </a:p>
              <a:p>
                <a:r>
                  <a:rPr lang="en-US" dirty="0"/>
                  <a:t>Annual savings of about $51,000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12985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Across the board increase with more kids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224632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53233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Series Distribution of Family Units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1365250" y="2286794"/>
          <a:ext cx="9461500" cy="3429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7106">
                  <a:extLst>
                    <a:ext uri="{9D8B030D-6E8A-4147-A177-3AD203B41FA5}">
                      <a16:colId xmlns:a16="http://schemas.microsoft.com/office/drawing/2014/main" val="196286627"/>
                    </a:ext>
                  </a:extLst>
                </a:gridCol>
                <a:gridCol w="979432">
                  <a:extLst>
                    <a:ext uri="{9D8B030D-6E8A-4147-A177-3AD203B41FA5}">
                      <a16:colId xmlns:a16="http://schemas.microsoft.com/office/drawing/2014/main" val="273174675"/>
                    </a:ext>
                  </a:extLst>
                </a:gridCol>
                <a:gridCol w="836796">
                  <a:extLst>
                    <a:ext uri="{9D8B030D-6E8A-4147-A177-3AD203B41FA5}">
                      <a16:colId xmlns:a16="http://schemas.microsoft.com/office/drawing/2014/main" val="2119749662"/>
                    </a:ext>
                  </a:extLst>
                </a:gridCol>
                <a:gridCol w="836796">
                  <a:extLst>
                    <a:ext uri="{9D8B030D-6E8A-4147-A177-3AD203B41FA5}">
                      <a16:colId xmlns:a16="http://schemas.microsoft.com/office/drawing/2014/main" val="2512253729"/>
                    </a:ext>
                  </a:extLst>
                </a:gridCol>
                <a:gridCol w="710009">
                  <a:extLst>
                    <a:ext uri="{9D8B030D-6E8A-4147-A177-3AD203B41FA5}">
                      <a16:colId xmlns:a16="http://schemas.microsoft.com/office/drawing/2014/main" val="3947974431"/>
                    </a:ext>
                  </a:extLst>
                </a:gridCol>
                <a:gridCol w="1131576">
                  <a:extLst>
                    <a:ext uri="{9D8B030D-6E8A-4147-A177-3AD203B41FA5}">
                      <a16:colId xmlns:a16="http://schemas.microsoft.com/office/drawing/2014/main" val="373043161"/>
                    </a:ext>
                  </a:extLst>
                </a:gridCol>
                <a:gridCol w="786081">
                  <a:extLst>
                    <a:ext uri="{9D8B030D-6E8A-4147-A177-3AD203B41FA5}">
                      <a16:colId xmlns:a16="http://schemas.microsoft.com/office/drawing/2014/main" val="2344240092"/>
                    </a:ext>
                  </a:extLst>
                </a:gridCol>
                <a:gridCol w="786081">
                  <a:extLst>
                    <a:ext uri="{9D8B030D-6E8A-4147-A177-3AD203B41FA5}">
                      <a16:colId xmlns:a16="http://schemas.microsoft.com/office/drawing/2014/main" val="2422395005"/>
                    </a:ext>
                  </a:extLst>
                </a:gridCol>
                <a:gridCol w="675142">
                  <a:extLst>
                    <a:ext uri="{9D8B030D-6E8A-4147-A177-3AD203B41FA5}">
                      <a16:colId xmlns:a16="http://schemas.microsoft.com/office/drawing/2014/main" val="833627434"/>
                    </a:ext>
                  </a:extLst>
                </a:gridCol>
                <a:gridCol w="675142">
                  <a:extLst>
                    <a:ext uri="{9D8B030D-6E8A-4147-A177-3AD203B41FA5}">
                      <a16:colId xmlns:a16="http://schemas.microsoft.com/office/drawing/2014/main" val="1619943698"/>
                    </a:ext>
                  </a:extLst>
                </a:gridCol>
                <a:gridCol w="1407339">
                  <a:extLst>
                    <a:ext uri="{9D8B030D-6E8A-4147-A177-3AD203B41FA5}">
                      <a16:colId xmlns:a16="http://schemas.microsoft.com/office/drawing/2014/main" val="4122624509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Number of eligible children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Percentage distribution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37823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July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5 or more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5 or more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3518376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2011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811,445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96,723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12,973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1,995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467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87.9%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10.5%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1.4%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0.2%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0.1%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1686095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2012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839,645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99,056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13,219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2,021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466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88.0%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10.4%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1.4%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0.2%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0.0%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5483218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2013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850,526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99,922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13,300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1,954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470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88.0%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10.3%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1.4%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0.2%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0.0%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4483734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2014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848,229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99,040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12,878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1,883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449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88.1%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10.3%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1.3%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0.2%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0.0%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7153293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2015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822,801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95,212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12,039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1,733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401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88.3%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10.2%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1.3%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0.2%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0.0%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864588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2016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801,010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90,024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11,304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1,598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365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88.6%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10.0%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1.3%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0.2%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0.0%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2350814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2017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783,790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86,371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10,654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1,540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346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88.8%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9.8%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1.2%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0.2%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0.0%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3822893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2018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759,725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83,809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10,394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1,454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333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88.8%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9.8%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1.2%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0.2%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</a:rPr>
                        <a:t>0.0%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63515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3137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Scenarios and source of request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was done to satisfy a proposal to be included in the President’s fiscal year 2019 budget submission</a:t>
            </a:r>
          </a:p>
          <a:p>
            <a:r>
              <a:rPr lang="en-US" dirty="0"/>
              <a:t>Sliding scale and equal FBR scenarios</a:t>
            </a:r>
          </a:p>
          <a:p>
            <a:r>
              <a:rPr lang="en-US" dirty="0"/>
              <a:t>Not currently implemented</a:t>
            </a:r>
          </a:p>
        </p:txBody>
      </p:sp>
    </p:spTree>
    <p:extLst>
      <p:ext uri="{BB962C8B-B14F-4D97-AF65-F5344CB8AC3E}">
        <p14:creationId xmlns:p14="http://schemas.microsoft.com/office/powerpoint/2010/main" val="22499863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Savings Under Equal FBR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 current law projected total outlays of about $108 billion dollars over the 10 year period 2019-2028</a:t>
            </a:r>
          </a:p>
          <a:p>
            <a:r>
              <a:rPr lang="en-US" dirty="0"/>
              <a:t>The savings over 10 years for this proposal was $8-$9 billion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8.1% decrease in </a:t>
            </a:r>
            <a:r>
              <a:rPr lang="en-US" dirty="0" smtClean="0"/>
              <a:t>outlays</a:t>
            </a:r>
          </a:p>
          <a:p>
            <a:r>
              <a:rPr lang="en-US" dirty="0" smtClean="0"/>
              <a:t>The number of recipients in current pay status would decrease by about 0.42%</a:t>
            </a:r>
          </a:p>
          <a:p>
            <a:r>
              <a:rPr lang="en-US" dirty="0" smtClean="0"/>
              <a:t>The benefit of about 25% of recipients would be affected</a:t>
            </a:r>
          </a:p>
        </p:txBody>
      </p:sp>
    </p:spTree>
    <p:extLst>
      <p:ext uri="{BB962C8B-B14F-4D97-AF65-F5344CB8AC3E}">
        <p14:creationId xmlns:p14="http://schemas.microsoft.com/office/powerpoint/2010/main" val="8469563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to other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Kennedy, </a:t>
            </a:r>
            <a:r>
              <a:rPr lang="en-US" dirty="0" err="1"/>
              <a:t>Lenna</a:t>
            </a:r>
            <a:r>
              <a:rPr lang="en-US" dirty="0"/>
              <a:t> D., Charles G. Scott, and </a:t>
            </a:r>
            <a:r>
              <a:rPr lang="en-US" dirty="0" err="1"/>
              <a:t>Alfreda</a:t>
            </a:r>
            <a:r>
              <a:rPr lang="en-US" dirty="0"/>
              <a:t> M. Brooks.  “SSI Recipients in </a:t>
            </a:r>
            <a:r>
              <a:rPr lang="en-US" dirty="0" err="1"/>
              <a:t>Multirecipient</a:t>
            </a:r>
            <a:r>
              <a:rPr lang="en-US" dirty="0"/>
              <a:t> Households, March 1994.”  Social Security Bulletin 58, 3 (1995): 49-54</a:t>
            </a:r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www.ssa.gov/policy/docs/ssb/v58n3/v58n3p49.pdf</a:t>
            </a:r>
            <a:endParaRPr lang="en-US" dirty="0" smtClean="0"/>
          </a:p>
          <a:p>
            <a:r>
              <a:rPr lang="en-US" dirty="0"/>
              <a:t>Koenig, Melissa, and </a:t>
            </a:r>
            <a:r>
              <a:rPr lang="en-US" dirty="0" err="1"/>
              <a:t>Kalman</a:t>
            </a:r>
            <a:r>
              <a:rPr lang="en-US" dirty="0"/>
              <a:t> Rupp.  “SSI Recipients in Households and Families with Multiple Recipients:  Prevalence and Poverty Outcomes.”  Social Security Bulletin 65, 2 (2003/2004).</a:t>
            </a:r>
          </a:p>
          <a:p>
            <a:pPr lvl="1"/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www.ssa.gov/policy/docs/ssb/v65n2/v65n2p14.html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6069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to NCCD Report to Congress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hlinkClick r:id="rId2"/>
              </a:rPr>
              <a:t>https</a:t>
            </a:r>
            <a:r>
              <a:rPr lang="en-US" sz="2400" dirty="0">
                <a:hlinkClick r:id="rId2"/>
              </a:rPr>
              <a:t>://www.ssa.gov/history/reports/SSI/ChildhoodDisabilityReport.html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48714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>
            <a:extLst>
              <a:ext uri="{FF2B5EF4-FFF2-40B4-BE49-F238E27FC236}">
                <a16:creationId xmlns:a16="http://schemas.microsoft.com/office/drawing/2014/main" id="{CA35DE34-53A2-435F-87B9-8B4BD4E7D0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2064276"/>
              </p:ext>
            </p:extLst>
          </p:nvPr>
        </p:nvGraphicFramePr>
        <p:xfrm>
          <a:off x="838200" y="331304"/>
          <a:ext cx="10515600" cy="5845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7165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 by Age Band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1991254"/>
              </p:ext>
            </p:extLst>
          </p:nvPr>
        </p:nvGraphicFramePr>
        <p:xfrm>
          <a:off x="3546804" y="1821464"/>
          <a:ext cx="5098391" cy="4359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3897">
                  <a:extLst>
                    <a:ext uri="{9D8B030D-6E8A-4147-A177-3AD203B41FA5}">
                      <a16:colId xmlns:a16="http://schemas.microsoft.com/office/drawing/2014/main" val="1688540781"/>
                    </a:ext>
                  </a:extLst>
                </a:gridCol>
                <a:gridCol w="124206">
                  <a:extLst>
                    <a:ext uri="{9D8B030D-6E8A-4147-A177-3AD203B41FA5}">
                      <a16:colId xmlns:a16="http://schemas.microsoft.com/office/drawing/2014/main" val="862860519"/>
                    </a:ext>
                  </a:extLst>
                </a:gridCol>
                <a:gridCol w="946337">
                  <a:extLst>
                    <a:ext uri="{9D8B030D-6E8A-4147-A177-3AD203B41FA5}">
                      <a16:colId xmlns:a16="http://schemas.microsoft.com/office/drawing/2014/main" val="2554043355"/>
                    </a:ext>
                  </a:extLst>
                </a:gridCol>
                <a:gridCol w="851704">
                  <a:extLst>
                    <a:ext uri="{9D8B030D-6E8A-4147-A177-3AD203B41FA5}">
                      <a16:colId xmlns:a16="http://schemas.microsoft.com/office/drawing/2014/main" val="2937146700"/>
                    </a:ext>
                  </a:extLst>
                </a:gridCol>
                <a:gridCol w="88399">
                  <a:extLst>
                    <a:ext uri="{9D8B030D-6E8A-4147-A177-3AD203B41FA5}">
                      <a16:colId xmlns:a16="http://schemas.microsoft.com/office/drawing/2014/main" val="732695236"/>
                    </a:ext>
                  </a:extLst>
                </a:gridCol>
                <a:gridCol w="982144">
                  <a:extLst>
                    <a:ext uri="{9D8B030D-6E8A-4147-A177-3AD203B41FA5}">
                      <a16:colId xmlns:a16="http://schemas.microsoft.com/office/drawing/2014/main" val="270175132"/>
                    </a:ext>
                  </a:extLst>
                </a:gridCol>
                <a:gridCol w="851704">
                  <a:extLst>
                    <a:ext uri="{9D8B030D-6E8A-4147-A177-3AD203B41FA5}">
                      <a16:colId xmlns:a16="http://schemas.microsoft.com/office/drawing/2014/main" val="3094756118"/>
                    </a:ext>
                  </a:extLst>
                </a:gridCol>
              </a:tblGrid>
              <a:tr h="509839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 dirty="0">
                          <a:effectLst/>
                        </a:rPr>
                        <a:t>Table 1: Individuals due a Federal SSI payment in July 2018</a:t>
                      </a:r>
                      <a:r>
                        <a:rPr lang="en-US" sz="1700" u="none" strike="noStrike" baseline="30000" dirty="0">
                          <a:effectLst/>
                        </a:rPr>
                        <a:t>a</a:t>
                      </a:r>
                      <a:r>
                        <a:rPr lang="en-US" sz="1700" u="none" strike="noStrike" dirty="0">
                          <a:effectLst/>
                        </a:rPr>
                        <a:t>, by age group and SSI eligibility category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4972015"/>
                  </a:ext>
                </a:extLst>
              </a:tr>
              <a:tr h="274393"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1" i="0" u="sng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1" i="0" u="sng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64474407"/>
                  </a:ext>
                </a:extLst>
              </a:tr>
              <a:tr h="955949"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700" u="sng" strike="noStrike">
                          <a:effectLst/>
                        </a:rPr>
                        <a:t>Total recipients</a:t>
                      </a:r>
                      <a:endParaRPr lang="en-US" sz="1700" b="1" i="0" u="sng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700" u="sng" strike="noStrike" dirty="0">
                          <a:effectLst/>
                        </a:rPr>
                        <a:t>Blind or Disabled recipients</a:t>
                      </a:r>
                      <a:endParaRPr lang="en-US" sz="1700" b="1" i="0" u="sng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8308228"/>
                  </a:ext>
                </a:extLst>
              </a:tr>
              <a:tr h="6372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sng" strike="noStrike">
                          <a:effectLst/>
                        </a:rPr>
                        <a:t>Age group</a:t>
                      </a:r>
                      <a:endParaRPr lang="en-US" sz="1700" b="1" i="0" u="sng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sng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sng" strike="noStrike">
                          <a:effectLst/>
                        </a:rPr>
                        <a:t>Number</a:t>
                      </a:r>
                      <a:endParaRPr lang="en-US" sz="1700" b="1" i="0" u="sng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sng" strike="noStrike">
                          <a:effectLst/>
                        </a:rPr>
                        <a:t>Percent</a:t>
                      </a:r>
                      <a:endParaRPr lang="en-US" sz="1700" b="1" i="0" u="sng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sng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sng" strike="noStrike">
                          <a:effectLst/>
                        </a:rPr>
                        <a:t>Number</a:t>
                      </a:r>
                      <a:endParaRPr lang="en-US" sz="1700" b="1" i="0" u="sng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sng" strike="noStrike">
                          <a:effectLst/>
                        </a:rPr>
                        <a:t>Percent</a:t>
                      </a:r>
                      <a:endParaRPr lang="en-US" sz="1700" b="1" i="0" u="sng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56694926"/>
                  </a:ext>
                </a:extLst>
              </a:tr>
              <a:tr h="274393"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86884761"/>
                  </a:ext>
                </a:extLst>
              </a:tr>
              <a:tr h="274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>
                          <a:effectLst/>
                        </a:rPr>
                        <a:t>Under 18</a:t>
                      </a:r>
                      <a:endParaRPr lang="en-US" sz="1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1,148,938</a:t>
                      </a:r>
                      <a:endParaRPr lang="en-US" sz="1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14.47%</a:t>
                      </a:r>
                      <a:endParaRPr lang="en-US" sz="1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1,148,938</a:t>
                      </a:r>
                      <a:endParaRPr lang="en-US" sz="1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16.79%</a:t>
                      </a:r>
                      <a:endParaRPr lang="en-US" sz="1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30290359"/>
                  </a:ext>
                </a:extLst>
              </a:tr>
              <a:tr h="274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>
                          <a:effectLst/>
                        </a:rPr>
                        <a:t>18 to 64</a:t>
                      </a:r>
                      <a:endParaRPr lang="en-US" sz="1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4,720,667</a:t>
                      </a:r>
                      <a:endParaRPr lang="en-US" sz="1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59.45%</a:t>
                      </a:r>
                      <a:endParaRPr lang="en-US" sz="1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4,720,667</a:t>
                      </a:r>
                      <a:endParaRPr lang="en-US" sz="1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68.99%</a:t>
                      </a:r>
                      <a:endParaRPr lang="en-US" sz="1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32633515"/>
                  </a:ext>
                </a:extLst>
              </a:tr>
              <a:tr h="274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>
                          <a:effectLst/>
                        </a:rPr>
                        <a:t>65 and older</a:t>
                      </a:r>
                      <a:endParaRPr lang="en-US" sz="1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2,070,469</a:t>
                      </a:r>
                      <a:endParaRPr lang="en-US" sz="1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26.08%</a:t>
                      </a:r>
                      <a:endParaRPr lang="en-US" sz="1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972,574</a:t>
                      </a:r>
                      <a:endParaRPr lang="en-US" sz="1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 dirty="0">
                          <a:effectLst/>
                        </a:rPr>
                        <a:t>14.21%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59205889"/>
                  </a:ext>
                </a:extLst>
              </a:tr>
              <a:tr h="274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>
                          <a:effectLst/>
                        </a:rPr>
                        <a:t>Total</a:t>
                      </a:r>
                      <a:endParaRPr lang="en-US" sz="1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7,940,074</a:t>
                      </a:r>
                      <a:endParaRPr lang="en-US" sz="1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100.00%</a:t>
                      </a:r>
                      <a:endParaRPr lang="en-US" sz="1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6,842,179</a:t>
                      </a:r>
                      <a:endParaRPr lang="en-US" sz="1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100.00%</a:t>
                      </a:r>
                      <a:endParaRPr lang="en-US" sz="1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49752403"/>
                  </a:ext>
                </a:extLst>
              </a:tr>
              <a:tr h="274393"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85216010"/>
                  </a:ext>
                </a:extLst>
              </a:tr>
              <a:tr h="327501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>
                          <a:effectLst/>
                        </a:rPr>
                        <a:t> </a:t>
                      </a:r>
                      <a:r>
                        <a:rPr lang="en-US" sz="1700" u="none" strike="noStrike" baseline="30000">
                          <a:effectLst/>
                        </a:rPr>
                        <a:t>a</a:t>
                      </a:r>
                      <a:r>
                        <a:rPr lang="en-US" sz="1700" u="none" strike="noStrike">
                          <a:effectLst/>
                        </a:rPr>
                        <a:t>  Based on June 2018 administrative data.</a:t>
                      </a:r>
                      <a:endParaRPr lang="en-US" sz="1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 dirty="0">
                          <a:effectLst/>
                        </a:rPr>
                        <a:t> 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9921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274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Couple and individual FBR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SSI provides a maximum Federal monthly payment called the FBR (Federal Benefit Rate) that is reduced dollar-for-dollar by the individual’s countable </a:t>
            </a:r>
            <a:r>
              <a:rPr lang="en-US" dirty="0" smtClean="0"/>
              <a:t>income (resources)</a:t>
            </a:r>
            <a:endParaRPr lang="en-US" dirty="0"/>
          </a:p>
          <a:p>
            <a:r>
              <a:rPr lang="en-US" dirty="0"/>
              <a:t>The eligible couple FBR is 1.5 times the individual FBR</a:t>
            </a:r>
          </a:p>
          <a:p>
            <a:r>
              <a:rPr lang="en-US" dirty="0"/>
              <a:t>There is no provision for reducing the payments of non-couple SSI recipients who live with other SSI recipients (non-couple </a:t>
            </a:r>
            <a:r>
              <a:rPr lang="en-US" dirty="0" err="1"/>
              <a:t>multirecipients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5694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Since the mid-1990s there have been various proposals to limit the total maximum Federal SSI payment available to families or households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747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Reason for proposals and interest </a:t>
            </a:r>
            <a:r>
              <a:rPr lang="en-US" dirty="0"/>
              <a:t>in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non-couple </a:t>
            </a:r>
            <a:r>
              <a:rPr lang="en-US" dirty="0" err="1"/>
              <a:t>multirecipients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Perceived inequality of payments between married couples who both receive SSI payments and non-couple </a:t>
            </a:r>
            <a:r>
              <a:rPr lang="en-US" dirty="0" err="1"/>
              <a:t>multirecipients</a:t>
            </a:r>
            <a:r>
              <a:rPr lang="en-US" dirty="0"/>
              <a:t> whose payments are not subject to any “economies of scale” reduction</a:t>
            </a:r>
          </a:p>
          <a:p>
            <a:r>
              <a:rPr lang="en-US" dirty="0"/>
              <a:t>Potential for reducing Federal expenditures by applying an “economies of scale” reduction to the Federal SSI payments of these non-couple recipients</a:t>
            </a:r>
          </a:p>
          <a:p>
            <a:r>
              <a:rPr lang="en-US" dirty="0"/>
              <a:t>According to our study about 24% of SSI recipients under 18 lived with other eligible family </a:t>
            </a:r>
            <a:r>
              <a:rPr lang="en-US" dirty="0" smtClean="0"/>
              <a:t>members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586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dirty="0"/>
              <a:t>SSI Recipients in </a:t>
            </a:r>
            <a:r>
              <a:rPr lang="en-US" dirty="0" err="1"/>
              <a:t>Multirecipient</a:t>
            </a:r>
            <a:r>
              <a:rPr lang="en-US" dirty="0"/>
              <a:t> Households, March </a:t>
            </a:r>
            <a:r>
              <a:rPr lang="en-US" dirty="0" smtClean="0"/>
              <a:t>1994” by Kennedy, Scott, and Brooks –</a:t>
            </a:r>
          </a:p>
          <a:p>
            <a:pPr lvl="1"/>
            <a:r>
              <a:rPr lang="en-US" dirty="0" smtClean="0"/>
              <a:t>address </a:t>
            </a:r>
            <a:r>
              <a:rPr lang="en-US" dirty="0"/>
              <a:t>matching technique on a </a:t>
            </a:r>
            <a:r>
              <a:rPr lang="en-US" dirty="0" smtClean="0"/>
              <a:t>representative 5</a:t>
            </a:r>
            <a:r>
              <a:rPr lang="en-US" dirty="0"/>
              <a:t>% sample</a:t>
            </a:r>
          </a:p>
          <a:p>
            <a:pPr lvl="2"/>
            <a:r>
              <a:rPr lang="en-US" dirty="0"/>
              <a:t>Finding was that 8.5% of SSI recipients in March 1994 lived with another SSI recipient who was not a </a:t>
            </a:r>
            <a:r>
              <a:rPr lang="en-US" dirty="0" smtClean="0"/>
              <a:t>spouse</a:t>
            </a:r>
            <a:endParaRPr lang="en-US" dirty="0"/>
          </a:p>
          <a:p>
            <a:r>
              <a:rPr lang="en-US" dirty="0" smtClean="0"/>
              <a:t>“</a:t>
            </a:r>
            <a:r>
              <a:rPr lang="en-US" dirty="0"/>
              <a:t>SSI Recipients in Households and Families with Multiple Recipients:  Prevalence and Poverty </a:t>
            </a:r>
            <a:r>
              <a:rPr lang="en-US" dirty="0" smtClean="0"/>
              <a:t>Outcomes” by Koenig and Rupp –</a:t>
            </a:r>
          </a:p>
          <a:p>
            <a:pPr lvl="1"/>
            <a:r>
              <a:rPr lang="en-US" dirty="0" smtClean="0"/>
              <a:t>Based on the SIPP (</a:t>
            </a:r>
            <a:r>
              <a:rPr lang="en-US" dirty="0"/>
              <a:t>Survey of Income Program and Participation) </a:t>
            </a:r>
            <a:r>
              <a:rPr lang="en-US" dirty="0" smtClean="0"/>
              <a:t>which is a small sample (about 5%) survey done by the Census Bureau</a:t>
            </a:r>
            <a:endParaRPr lang="en-US" dirty="0"/>
          </a:p>
          <a:p>
            <a:pPr lvl="2"/>
            <a:r>
              <a:rPr lang="en-US" dirty="0"/>
              <a:t>In 1998 21% of all SSI recipients lived in a household with another non-spousal SSI recipient, with the prevalence being 38% for children under the age of 18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977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1644</TotalTime>
  <Words>2517</Words>
  <Application>Microsoft Office PowerPoint</Application>
  <PresentationFormat>Widescreen</PresentationFormat>
  <Paragraphs>547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Calibri</vt:lpstr>
      <vt:lpstr>Calibri Light</vt:lpstr>
      <vt:lpstr>Cambria Math</vt:lpstr>
      <vt:lpstr>Times New Roman</vt:lpstr>
      <vt:lpstr>Office Theme</vt:lpstr>
      <vt:lpstr>SSI Multirecipient Households and the Effect of a Maximum Family Federal Benefit Rate Structure</vt:lpstr>
      <vt:lpstr> The Motivation Behind this Note</vt:lpstr>
      <vt:lpstr>Background</vt:lpstr>
      <vt:lpstr>PowerPoint Presentation</vt:lpstr>
      <vt:lpstr>Distribution by Age Band</vt:lpstr>
      <vt:lpstr>Couple and individual FBR</vt:lpstr>
      <vt:lpstr>Proposals</vt:lpstr>
      <vt:lpstr>Reason for proposals and interest in  non-couple multirecipients</vt:lpstr>
      <vt:lpstr>Other Studies</vt:lpstr>
      <vt:lpstr>National Commission on Childhood Disability </vt:lpstr>
      <vt:lpstr>NCCD report to Congress</vt:lpstr>
      <vt:lpstr>Sliding Scale NCCD Proposal</vt:lpstr>
      <vt:lpstr>Example calculation of sliding scale FBR</vt:lpstr>
      <vt:lpstr>Equal FBR Calculation</vt:lpstr>
      <vt:lpstr>Limitations and Assumptions</vt:lpstr>
      <vt:lpstr>Living Arrangements</vt:lpstr>
      <vt:lpstr>Living Arrangements</vt:lpstr>
      <vt:lpstr>Development of Family Units</vt:lpstr>
      <vt:lpstr>Methodology</vt:lpstr>
      <vt:lpstr>Assembling the Family Units</vt:lpstr>
      <vt:lpstr>Assembling the Family Units</vt:lpstr>
      <vt:lpstr>Assembling the Family Units</vt:lpstr>
      <vt:lpstr>Assembling the Family Units</vt:lpstr>
      <vt:lpstr>Family data</vt:lpstr>
      <vt:lpstr>Distribution of Children by Living Arrangement-living arrangement A and B cases</vt:lpstr>
      <vt:lpstr>Distribution of Children by Living Arrangement-living arrangement C and D cases</vt:lpstr>
      <vt:lpstr>PowerPoint Presentation</vt:lpstr>
      <vt:lpstr>Most families no eligible parents</vt:lpstr>
      <vt:lpstr>Most SSI multirecipient families just have a Mom</vt:lpstr>
      <vt:lpstr>Average benefit per child increases in families with more children (current law)</vt:lpstr>
      <vt:lpstr>Large Payment for 10 child family</vt:lpstr>
      <vt:lpstr>Across the board increase with more kids</vt:lpstr>
      <vt:lpstr>Time Series Distribution of Family Units</vt:lpstr>
      <vt:lpstr>Scenarios and source of request</vt:lpstr>
      <vt:lpstr>Savings Under Equal FBR Proposal</vt:lpstr>
      <vt:lpstr>References to other studies</vt:lpstr>
      <vt:lpstr>Reference to NCCD Report to Congress</vt:lpstr>
    </vt:vector>
  </TitlesOfParts>
  <Company>Social Security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Schaible, Melissa</dc:creator>
  <cp:lastModifiedBy>Schaible, Melissa</cp:lastModifiedBy>
  <cp:revision>110</cp:revision>
  <dcterms:created xsi:type="dcterms:W3CDTF">2018-10-04T21:45:37Z</dcterms:created>
  <dcterms:modified xsi:type="dcterms:W3CDTF">2018-11-02T15:17:40Z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1134922911</vt:i4>
  </property>
  <property fmtid="{D5CDD505-2E9C-101B-9397-08002B2CF9AE}" pid="3" name="_NewReviewCycle">
    <vt:lpwstr/>
  </property>
  <property fmtid="{D5CDD505-2E9C-101B-9397-08002B2CF9AE}" pid="4" name="_EmailSubject">
    <vt:lpwstr>MAAC slides for my presentation</vt:lpwstr>
  </property>
  <property fmtid="{D5CDD505-2E9C-101B-9397-08002B2CF9AE}" pid="5" name="_AuthorEmail">
    <vt:lpwstr>Melissa.Schaible@ssa.gov</vt:lpwstr>
  </property>
  <property fmtid="{D5CDD505-2E9C-101B-9397-08002B2CF9AE}" pid="6" name="_AuthorEmailDisplayName">
    <vt:lpwstr>Schaible, Melissa</vt:lpwstr>
  </property>
</Properties>
</file>