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9" r:id="rId1"/>
  </p:sldMasterIdLst>
  <p:notesMasterIdLst>
    <p:notesMasterId r:id="rId35"/>
  </p:notesMasterIdLst>
  <p:sldIdLst>
    <p:sldId id="256" r:id="rId2"/>
    <p:sldId id="257" r:id="rId3"/>
    <p:sldId id="301" r:id="rId4"/>
    <p:sldId id="275" r:id="rId5"/>
    <p:sldId id="260" r:id="rId6"/>
    <p:sldId id="276" r:id="rId7"/>
    <p:sldId id="280" r:id="rId8"/>
    <p:sldId id="278" r:id="rId9"/>
    <p:sldId id="279" r:id="rId10"/>
    <p:sldId id="283" r:id="rId11"/>
    <p:sldId id="281" r:id="rId12"/>
    <p:sldId id="284" r:id="rId13"/>
    <p:sldId id="285" r:id="rId14"/>
    <p:sldId id="286" r:id="rId15"/>
    <p:sldId id="277" r:id="rId16"/>
    <p:sldId id="259" r:id="rId17"/>
    <p:sldId id="261" r:id="rId18"/>
    <p:sldId id="289" r:id="rId19"/>
    <p:sldId id="290" r:id="rId20"/>
    <p:sldId id="291" r:id="rId21"/>
    <p:sldId id="292" r:id="rId22"/>
    <p:sldId id="293" r:id="rId23"/>
    <p:sldId id="302" r:id="rId24"/>
    <p:sldId id="294" r:id="rId25"/>
    <p:sldId id="295" r:id="rId26"/>
    <p:sldId id="296" r:id="rId27"/>
    <p:sldId id="297" r:id="rId28"/>
    <p:sldId id="298" r:id="rId29"/>
    <p:sldId id="299" r:id="rId30"/>
    <p:sldId id="303" r:id="rId31"/>
    <p:sldId id="267" r:id="rId32"/>
    <p:sldId id="300" r:id="rId33"/>
    <p:sldId id="268" r:id="rId34"/>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pudlowski@mindspring.com" initials="e" lastIdx="1" clrIdx="0">
    <p:extLst>
      <p:ext uri="{19B8F6BF-5375-455C-9EA6-DF929625EA0E}">
        <p15:presenceInfo xmlns:p15="http://schemas.microsoft.com/office/powerpoint/2012/main" userId="5d187facb7932d2e" providerId="Windows Live"/>
      </p:ext>
    </p:extLst>
  </p:cmAuthor>
  <p:cmAuthor id="2" name="Mac" initials="MMc" lastIdx="2" clrIdx="1">
    <p:extLst>
      <p:ext uri="{19B8F6BF-5375-455C-9EA6-DF929625EA0E}">
        <p15:presenceInfo xmlns:p15="http://schemas.microsoft.com/office/powerpoint/2012/main" userId="Ma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196" autoAdjust="0"/>
  </p:normalViewPr>
  <p:slideViewPr>
    <p:cSldViewPr snapToGrid="0">
      <p:cViewPr varScale="1">
        <p:scale>
          <a:sx n="71" d="100"/>
          <a:sy n="71" d="100"/>
        </p:scale>
        <p:origin x="1512"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pud\Documents\Consulting%20Resources\Vendors\BridgeHealth\Savings%20Analysis%20by%20Employer%20Siz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dpud\Documents\Consulting%20Resources\Vendors\BridgeHealth\Savings%20Analysis%20by%20Employer%20Siz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Return on Investment by Employer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ROI!$C$5</c:f>
              <c:strCache>
                <c:ptCount val="1"/>
                <c:pt idx="0">
                  <c:v>Return on Investment</c:v>
                </c:pt>
              </c:strCache>
            </c:strRef>
          </c:tx>
          <c:spPr>
            <a:ln w="19050" cap="rnd">
              <a:solidFill>
                <a:srgbClr val="FF0000"/>
              </a:solidFill>
              <a:round/>
            </a:ln>
            <a:effectLst/>
          </c:spPr>
          <c:marker>
            <c:symbol val="none"/>
          </c:marker>
          <c:xVal>
            <c:numRef>
              <c:f>ROI!$B$6:$B$17</c:f>
              <c:numCache>
                <c:formatCode>#,##0;[Red]#,##0</c:formatCode>
                <c:ptCount val="12"/>
                <c:pt idx="0">
                  <c:v>500</c:v>
                </c:pt>
                <c:pt idx="1">
                  <c:v>1000</c:v>
                </c:pt>
                <c:pt idx="2">
                  <c:v>2000</c:v>
                </c:pt>
                <c:pt idx="3">
                  <c:v>3000</c:v>
                </c:pt>
                <c:pt idx="4">
                  <c:v>4000</c:v>
                </c:pt>
                <c:pt idx="5">
                  <c:v>5000</c:v>
                </c:pt>
                <c:pt idx="6">
                  <c:v>6000</c:v>
                </c:pt>
                <c:pt idx="7">
                  <c:v>7000</c:v>
                </c:pt>
                <c:pt idx="8">
                  <c:v>8000</c:v>
                </c:pt>
                <c:pt idx="9">
                  <c:v>9000</c:v>
                </c:pt>
                <c:pt idx="10">
                  <c:v>10000</c:v>
                </c:pt>
                <c:pt idx="11">
                  <c:v>20000</c:v>
                </c:pt>
              </c:numCache>
            </c:numRef>
          </c:xVal>
          <c:yVal>
            <c:numRef>
              <c:f>ROI!$C$6:$C$17</c:f>
              <c:numCache>
                <c:formatCode>#,##0.00</c:formatCode>
                <c:ptCount val="12"/>
                <c:pt idx="0">
                  <c:v>1.028</c:v>
                </c:pt>
                <c:pt idx="1">
                  <c:v>1.1422222222222222</c:v>
                </c:pt>
                <c:pt idx="2">
                  <c:v>1.1422222222222222</c:v>
                </c:pt>
                <c:pt idx="3">
                  <c:v>1.1422222222222225</c:v>
                </c:pt>
                <c:pt idx="4">
                  <c:v>1.1422222222222222</c:v>
                </c:pt>
                <c:pt idx="5">
                  <c:v>1.2850000000000001</c:v>
                </c:pt>
                <c:pt idx="6">
                  <c:v>1.2850000000000001</c:v>
                </c:pt>
                <c:pt idx="7">
                  <c:v>1.2850000000000001</c:v>
                </c:pt>
                <c:pt idx="8">
                  <c:v>1.2850000000000001</c:v>
                </c:pt>
                <c:pt idx="9">
                  <c:v>1.2850000000000004</c:v>
                </c:pt>
                <c:pt idx="10">
                  <c:v>1.7133333333333336</c:v>
                </c:pt>
                <c:pt idx="11">
                  <c:v>2.0560000000000005</c:v>
                </c:pt>
              </c:numCache>
            </c:numRef>
          </c:yVal>
          <c:smooth val="0"/>
          <c:extLst>
            <c:ext xmlns:c16="http://schemas.microsoft.com/office/drawing/2014/chart" uri="{C3380CC4-5D6E-409C-BE32-E72D297353CC}">
              <c16:uniqueId val="{00000000-54DC-4244-AC3D-3C86A77F4023}"/>
            </c:ext>
          </c:extLst>
        </c:ser>
        <c:dLbls>
          <c:showLegendKey val="0"/>
          <c:showVal val="0"/>
          <c:showCatName val="0"/>
          <c:showSerName val="0"/>
          <c:showPercent val="0"/>
          <c:showBubbleSize val="0"/>
        </c:dLbls>
        <c:axId val="524585288"/>
        <c:axId val="524586600"/>
      </c:scatterChart>
      <c:valAx>
        <c:axId val="524585288"/>
        <c:scaling>
          <c:orientation val="minMax"/>
          <c:max val="20000"/>
        </c:scaling>
        <c:delete val="0"/>
        <c:axPos val="b"/>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crossAx val="524586600"/>
        <c:crosses val="autoZero"/>
        <c:crossBetween val="midCat"/>
      </c:valAx>
      <c:valAx>
        <c:axId val="524586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crossAx val="524585288"/>
        <c:crosses val="autoZero"/>
        <c:crossBetween val="midCat"/>
      </c:valAx>
      <c:spPr>
        <a:solidFill>
          <a:schemeClr val="accent1">
            <a:lumMod val="40000"/>
            <a:lumOff val="6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Savings Percentage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'Sanings Percentage'!$C$5</c:f>
              <c:strCache>
                <c:ptCount val="1"/>
                <c:pt idx="0">
                  <c:v>Savings Percentage</c:v>
                </c:pt>
              </c:strCache>
            </c:strRef>
          </c:tx>
          <c:spPr>
            <a:ln w="19050" cap="rnd">
              <a:solidFill>
                <a:srgbClr val="FF0000"/>
              </a:solidFill>
              <a:round/>
            </a:ln>
            <a:effectLst/>
          </c:spPr>
          <c:marker>
            <c:symbol val="circle"/>
            <c:size val="5"/>
            <c:spPr>
              <a:solidFill>
                <a:schemeClr val="accent1"/>
              </a:solidFill>
              <a:ln w="9525">
                <a:solidFill>
                  <a:schemeClr val="accent1"/>
                </a:solidFill>
              </a:ln>
              <a:effectLst/>
            </c:spPr>
          </c:marker>
          <c:xVal>
            <c:numRef>
              <c:f>'Sanings Percentage'!$B$6:$B$17</c:f>
              <c:numCache>
                <c:formatCode>#,##0;[Red]#,##0</c:formatCode>
                <c:ptCount val="12"/>
                <c:pt idx="0">
                  <c:v>500</c:v>
                </c:pt>
                <c:pt idx="1">
                  <c:v>1000</c:v>
                </c:pt>
                <c:pt idx="2">
                  <c:v>2000</c:v>
                </c:pt>
                <c:pt idx="3">
                  <c:v>3000</c:v>
                </c:pt>
                <c:pt idx="4">
                  <c:v>4000</c:v>
                </c:pt>
                <c:pt idx="5">
                  <c:v>5000</c:v>
                </c:pt>
                <c:pt idx="6">
                  <c:v>6000</c:v>
                </c:pt>
                <c:pt idx="7">
                  <c:v>7000</c:v>
                </c:pt>
                <c:pt idx="8">
                  <c:v>8000</c:v>
                </c:pt>
                <c:pt idx="9">
                  <c:v>9000</c:v>
                </c:pt>
                <c:pt idx="10">
                  <c:v>10000</c:v>
                </c:pt>
                <c:pt idx="11">
                  <c:v>20000</c:v>
                </c:pt>
              </c:numCache>
            </c:numRef>
          </c:xVal>
          <c:yVal>
            <c:numRef>
              <c:f>'Sanings Percentage'!$C$6:$C$17</c:f>
              <c:numCache>
                <c:formatCode>0.00%</c:formatCode>
                <c:ptCount val="12"/>
                <c:pt idx="0">
                  <c:v>5.3095667014317097E-5</c:v>
                </c:pt>
                <c:pt idx="1">
                  <c:v>2.4272304920830591E-4</c:v>
                </c:pt>
                <c:pt idx="2">
                  <c:v>2.4272304920830591E-4</c:v>
                </c:pt>
                <c:pt idx="3">
                  <c:v>2.42723049208306E-4</c:v>
                </c:pt>
                <c:pt idx="4">
                  <c:v>2.4272304920830591E-4</c:v>
                </c:pt>
                <c:pt idx="5">
                  <c:v>4.3235043140229487E-4</c:v>
                </c:pt>
                <c:pt idx="6">
                  <c:v>4.3235043140229482E-4</c:v>
                </c:pt>
                <c:pt idx="7">
                  <c:v>4.3235043140229477E-4</c:v>
                </c:pt>
                <c:pt idx="8">
                  <c:v>4.3235043140229471E-4</c:v>
                </c:pt>
                <c:pt idx="9">
                  <c:v>4.3235043140229487E-4</c:v>
                </c:pt>
                <c:pt idx="10">
                  <c:v>8.1160519579027252E-4</c:v>
                </c:pt>
                <c:pt idx="11">
                  <c:v>1.0012325779842613E-3</c:v>
                </c:pt>
              </c:numCache>
            </c:numRef>
          </c:yVal>
          <c:smooth val="0"/>
          <c:extLst>
            <c:ext xmlns:c16="http://schemas.microsoft.com/office/drawing/2014/chart" uri="{C3380CC4-5D6E-409C-BE32-E72D297353CC}">
              <c16:uniqueId val="{00000000-3043-4A2E-A435-3E2E3D1056FB}"/>
            </c:ext>
          </c:extLst>
        </c:ser>
        <c:dLbls>
          <c:showLegendKey val="0"/>
          <c:showVal val="0"/>
          <c:showCatName val="0"/>
          <c:showSerName val="0"/>
          <c:showPercent val="0"/>
          <c:showBubbleSize val="0"/>
        </c:dLbls>
        <c:axId val="411434048"/>
        <c:axId val="411433720"/>
      </c:scatterChart>
      <c:valAx>
        <c:axId val="411434048"/>
        <c:scaling>
          <c:orientation val="minMax"/>
          <c:max val="20000"/>
        </c:scaling>
        <c:delete val="0"/>
        <c:axPos val="b"/>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crossAx val="411433720"/>
        <c:crosses val="autoZero"/>
        <c:crossBetween val="midCat"/>
      </c:valAx>
      <c:valAx>
        <c:axId val="411433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crossAx val="411434048"/>
        <c:crosses val="autoZero"/>
        <c:crossBetween val="midCat"/>
      </c:valAx>
      <c:spPr>
        <a:solidFill>
          <a:schemeClr val="accent1">
            <a:lumMod val="40000"/>
            <a:lumOff val="60000"/>
          </a:schemeClr>
        </a:solid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7FAA5993-76B6-4BA6-A167-33C4DEE00142}" type="datetimeFigureOut">
              <a:rPr lang="en-US" smtClean="0"/>
              <a:t>11/2/2017</a:t>
            </a:fld>
            <a:endParaRPr lang="en-US" dirty="0"/>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2AE70B50-3D23-47FC-999D-62ABAD737C55}" type="slidenum">
              <a:rPr lang="en-US" smtClean="0"/>
              <a:t>‹#›</a:t>
            </a:fld>
            <a:endParaRPr lang="en-US" dirty="0"/>
          </a:p>
        </p:txBody>
      </p:sp>
    </p:spTree>
    <p:extLst>
      <p:ext uri="{BB962C8B-B14F-4D97-AF65-F5344CB8AC3E}">
        <p14:creationId xmlns:p14="http://schemas.microsoft.com/office/powerpoint/2010/main" val="314467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a:p>
            <a:endParaRPr lang="en-US" b="1" dirty="0"/>
          </a:p>
          <a:p>
            <a:endParaRPr lang="en-US" b="0" dirty="0"/>
          </a:p>
        </p:txBody>
      </p:sp>
      <p:sp>
        <p:nvSpPr>
          <p:cNvPr id="4" name="Slide Number Placeholder 3"/>
          <p:cNvSpPr>
            <a:spLocks noGrp="1"/>
          </p:cNvSpPr>
          <p:nvPr>
            <p:ph type="sldNum" sz="quarter" idx="10"/>
          </p:nvPr>
        </p:nvSpPr>
        <p:spPr/>
        <p:txBody>
          <a:bodyPr/>
          <a:lstStyle/>
          <a:p>
            <a:fld id="{2AE70B50-3D23-47FC-999D-62ABAD737C55}" type="slidenum">
              <a:rPr lang="en-US" smtClean="0"/>
              <a:t>2</a:t>
            </a:fld>
            <a:endParaRPr lang="en-US" dirty="0"/>
          </a:p>
        </p:txBody>
      </p:sp>
    </p:spTree>
    <p:extLst>
      <p:ext uri="{BB962C8B-B14F-4D97-AF65-F5344CB8AC3E}">
        <p14:creationId xmlns:p14="http://schemas.microsoft.com/office/powerpoint/2010/main" val="291603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116922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122871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98500"/>
            <a:ext cx="6200775" cy="3487738"/>
          </a:xfrm>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321350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a:t>
            </a:r>
          </a:p>
        </p:txBody>
      </p:sp>
      <p:sp>
        <p:nvSpPr>
          <p:cNvPr id="4" name="Slide Number Placeholder 3"/>
          <p:cNvSpPr>
            <a:spLocks noGrp="1"/>
          </p:cNvSpPr>
          <p:nvPr>
            <p:ph type="sldNum" sz="quarter" idx="10"/>
          </p:nvPr>
        </p:nvSpPr>
        <p:spPr/>
        <p:txBody>
          <a:bodyPr/>
          <a:lstStyle/>
          <a:p>
            <a:fld id="{2AE70B50-3D23-47FC-999D-62ABAD737C55}" type="slidenum">
              <a:rPr lang="en-US" smtClean="0"/>
              <a:t>15</a:t>
            </a:fld>
            <a:endParaRPr lang="en-US" dirty="0"/>
          </a:p>
        </p:txBody>
      </p:sp>
    </p:spTree>
    <p:extLst>
      <p:ext uri="{BB962C8B-B14F-4D97-AF65-F5344CB8AC3E}">
        <p14:creationId xmlns:p14="http://schemas.microsoft.com/office/powerpoint/2010/main" val="42179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Ed</a:t>
            </a:r>
          </a:p>
          <a:p>
            <a:endParaRPr lang="en-US" dirty="0"/>
          </a:p>
          <a:p>
            <a:r>
              <a:rPr lang="en-US" dirty="0"/>
              <a:t>Information from the vendor based on national statistics</a:t>
            </a:r>
          </a:p>
        </p:txBody>
      </p:sp>
      <p:sp>
        <p:nvSpPr>
          <p:cNvPr id="4" name="Slide Number Placeholder 3"/>
          <p:cNvSpPr>
            <a:spLocks noGrp="1"/>
          </p:cNvSpPr>
          <p:nvPr>
            <p:ph type="sldNum" sz="quarter" idx="10"/>
          </p:nvPr>
        </p:nvSpPr>
        <p:spPr/>
        <p:txBody>
          <a:bodyPr/>
          <a:lstStyle/>
          <a:p>
            <a:fld id="{2AE70B50-3D23-47FC-999D-62ABAD737C55}" type="slidenum">
              <a:rPr lang="en-US" smtClean="0"/>
              <a:t>16</a:t>
            </a:fld>
            <a:endParaRPr lang="en-US" dirty="0"/>
          </a:p>
        </p:txBody>
      </p:sp>
    </p:spTree>
    <p:extLst>
      <p:ext uri="{BB962C8B-B14F-4D97-AF65-F5344CB8AC3E}">
        <p14:creationId xmlns:p14="http://schemas.microsoft.com/office/powerpoint/2010/main" val="71799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Ed</a:t>
            </a:r>
          </a:p>
          <a:p>
            <a:endParaRPr lang="en-US" dirty="0"/>
          </a:p>
          <a:p>
            <a:r>
              <a:rPr lang="en-US" dirty="0"/>
              <a:t>Eight categories of surgeries covered by the vendor in their program.  Note relationship to $700 billion dollar industries.</a:t>
            </a:r>
          </a:p>
        </p:txBody>
      </p:sp>
      <p:sp>
        <p:nvSpPr>
          <p:cNvPr id="4" name="Slide Number Placeholder 3"/>
          <p:cNvSpPr>
            <a:spLocks noGrp="1"/>
          </p:cNvSpPr>
          <p:nvPr>
            <p:ph type="sldNum" sz="quarter" idx="10"/>
          </p:nvPr>
        </p:nvSpPr>
        <p:spPr/>
        <p:txBody>
          <a:bodyPr/>
          <a:lstStyle/>
          <a:p>
            <a:fld id="{2AE70B50-3D23-47FC-999D-62ABAD737C55}" type="slidenum">
              <a:rPr lang="en-US" smtClean="0"/>
              <a:t>17</a:t>
            </a:fld>
            <a:endParaRPr lang="en-US" dirty="0"/>
          </a:p>
        </p:txBody>
      </p:sp>
    </p:spTree>
    <p:extLst>
      <p:ext uri="{BB962C8B-B14F-4D97-AF65-F5344CB8AC3E}">
        <p14:creationId xmlns:p14="http://schemas.microsoft.com/office/powerpoint/2010/main" val="258924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a:t>
            </a:r>
          </a:p>
          <a:p>
            <a:endParaRPr lang="en-US" b="1" dirty="0"/>
          </a:p>
          <a:p>
            <a:r>
              <a:rPr lang="en-US" dirty="0"/>
              <a:t>Service and access fee was indicated to be a percentage (15% - 20%) of the bundled case rate but there was some inconsistency whether it was inclusive or exclusive of the savings that the case rates generated over traditional health plan pricing.  </a:t>
            </a:r>
          </a:p>
          <a:p>
            <a:endParaRPr lang="en-US" dirty="0"/>
          </a:p>
          <a:p>
            <a:r>
              <a:rPr lang="en-US" dirty="0"/>
              <a:t>Also the same question about the travel expenses incurred to send a participant to a provider outside a set range.  </a:t>
            </a:r>
          </a:p>
          <a:p>
            <a:endParaRPr lang="en-US" dirty="0"/>
          </a:p>
          <a:p>
            <a:r>
              <a:rPr lang="en-US" dirty="0"/>
              <a:t>Finally, need to better understand how vendor captured lack of out-of-pocket costs into their analysis</a:t>
            </a:r>
            <a:endParaRPr lang="en-US" b="1" dirty="0"/>
          </a:p>
        </p:txBody>
      </p:sp>
      <p:sp>
        <p:nvSpPr>
          <p:cNvPr id="4" name="Slide Number Placeholder 3"/>
          <p:cNvSpPr>
            <a:spLocks noGrp="1"/>
          </p:cNvSpPr>
          <p:nvPr>
            <p:ph type="sldNum" sz="quarter" idx="10"/>
          </p:nvPr>
        </p:nvSpPr>
        <p:spPr/>
        <p:txBody>
          <a:bodyPr/>
          <a:lstStyle/>
          <a:p>
            <a:fld id="{2AE70B50-3D23-47FC-999D-62ABAD737C55}" type="slidenum">
              <a:rPr lang="en-US" smtClean="0"/>
              <a:t>18</a:t>
            </a:fld>
            <a:endParaRPr lang="en-US" dirty="0"/>
          </a:p>
        </p:txBody>
      </p:sp>
    </p:spTree>
    <p:extLst>
      <p:ext uri="{BB962C8B-B14F-4D97-AF65-F5344CB8AC3E}">
        <p14:creationId xmlns:p14="http://schemas.microsoft.com/office/powerpoint/2010/main" val="314800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Ed</a:t>
            </a:r>
          </a:p>
          <a:p>
            <a:endParaRPr lang="en-US" dirty="0"/>
          </a:p>
          <a:p>
            <a:r>
              <a:rPr lang="en-US" dirty="0"/>
              <a:t>Claims made by the vendor</a:t>
            </a:r>
          </a:p>
        </p:txBody>
      </p:sp>
      <p:sp>
        <p:nvSpPr>
          <p:cNvPr id="4" name="Slide Number Placeholder 3"/>
          <p:cNvSpPr>
            <a:spLocks noGrp="1"/>
          </p:cNvSpPr>
          <p:nvPr>
            <p:ph type="sldNum" sz="quarter" idx="10"/>
          </p:nvPr>
        </p:nvSpPr>
        <p:spPr/>
        <p:txBody>
          <a:bodyPr/>
          <a:lstStyle/>
          <a:p>
            <a:fld id="{2AE70B50-3D23-47FC-999D-62ABAD737C55}" type="slidenum">
              <a:rPr lang="en-US" smtClean="0"/>
              <a:t>19</a:t>
            </a:fld>
            <a:endParaRPr lang="en-US" dirty="0"/>
          </a:p>
        </p:txBody>
      </p:sp>
    </p:spTree>
    <p:extLst>
      <p:ext uri="{BB962C8B-B14F-4D97-AF65-F5344CB8AC3E}">
        <p14:creationId xmlns:p14="http://schemas.microsoft.com/office/powerpoint/2010/main" val="325741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Ed</a:t>
            </a:r>
          </a:p>
          <a:p>
            <a:endParaRPr lang="en-US" dirty="0"/>
          </a:p>
          <a:p>
            <a:r>
              <a:rPr lang="en-US" dirty="0"/>
              <a:t>Information obtained during interviews with vendor representatives</a:t>
            </a:r>
          </a:p>
          <a:p>
            <a:endParaRPr lang="en-US" dirty="0"/>
          </a:p>
        </p:txBody>
      </p:sp>
      <p:sp>
        <p:nvSpPr>
          <p:cNvPr id="4" name="Slide Number Placeholder 3"/>
          <p:cNvSpPr>
            <a:spLocks noGrp="1"/>
          </p:cNvSpPr>
          <p:nvPr>
            <p:ph type="sldNum" sz="quarter" idx="10"/>
          </p:nvPr>
        </p:nvSpPr>
        <p:spPr/>
        <p:txBody>
          <a:bodyPr/>
          <a:lstStyle/>
          <a:p>
            <a:fld id="{2AE70B50-3D23-47FC-999D-62ABAD737C55}" type="slidenum">
              <a:rPr lang="en-US" smtClean="0"/>
              <a:t>20</a:t>
            </a:fld>
            <a:endParaRPr lang="en-US" dirty="0"/>
          </a:p>
        </p:txBody>
      </p:sp>
    </p:spTree>
    <p:extLst>
      <p:ext uri="{BB962C8B-B14F-4D97-AF65-F5344CB8AC3E}">
        <p14:creationId xmlns:p14="http://schemas.microsoft.com/office/powerpoint/2010/main" val="713919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a:t>
            </a:r>
          </a:p>
          <a:p>
            <a:endParaRPr lang="en-US" dirty="0"/>
          </a:p>
          <a:p>
            <a:r>
              <a:rPr lang="en-US" dirty="0"/>
              <a:t>ROI based on actual fees and averages and information claimed by the vendor (see prior slides) and not from actual group experience.  </a:t>
            </a:r>
          </a:p>
          <a:p>
            <a:endParaRPr lang="en-US" dirty="0"/>
          </a:p>
          <a:p>
            <a:r>
              <a:rPr lang="en-US" dirty="0"/>
              <a:t>Assumed 20% participations rate and 20% savings from traditional health plan pricing.</a:t>
            </a:r>
          </a:p>
          <a:p>
            <a:endParaRPr lang="en-US" dirty="0"/>
          </a:p>
          <a:p>
            <a:r>
              <a:rPr lang="en-US" dirty="0"/>
              <a:t>ROI looks like it is a promising program but…</a:t>
            </a:r>
          </a:p>
        </p:txBody>
      </p:sp>
      <p:sp>
        <p:nvSpPr>
          <p:cNvPr id="4" name="Slide Number Placeholder 3"/>
          <p:cNvSpPr>
            <a:spLocks noGrp="1"/>
          </p:cNvSpPr>
          <p:nvPr>
            <p:ph type="sldNum" sz="quarter" idx="10"/>
          </p:nvPr>
        </p:nvSpPr>
        <p:spPr/>
        <p:txBody>
          <a:bodyPr/>
          <a:lstStyle/>
          <a:p>
            <a:fld id="{2AE70B50-3D23-47FC-999D-62ABAD737C55}" type="slidenum">
              <a:rPr lang="en-US" smtClean="0"/>
              <a:t>21</a:t>
            </a:fld>
            <a:endParaRPr lang="en-US" dirty="0"/>
          </a:p>
        </p:txBody>
      </p:sp>
    </p:spTree>
    <p:extLst>
      <p:ext uri="{BB962C8B-B14F-4D97-AF65-F5344CB8AC3E}">
        <p14:creationId xmlns:p14="http://schemas.microsoft.com/office/powerpoint/2010/main" val="116603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Times New Roman" panose="02020603050405020304" pitchFamily="18" charset="0"/>
              </a:rPr>
              <a:t>Mac</a:t>
            </a:r>
          </a:p>
          <a:p>
            <a:pPr marL="176473" indent="-176473">
              <a:buFont typeface="Arial" panose="020B0604020202020204" pitchFamily="34" charset="0"/>
              <a:buChar char="•"/>
            </a:pPr>
            <a:r>
              <a:rPr lang="en-US" dirty="0">
                <a:latin typeface="Calibri" panose="020F0502020204030204" pitchFamily="34" charset="0"/>
                <a:cs typeface="Times New Roman" panose="02020603050405020304" pitchFamily="18" charset="0"/>
              </a:rPr>
              <a:t>Our definition</a:t>
            </a:r>
          </a:p>
          <a:p>
            <a:pPr marL="176473" indent="-176473">
              <a:buFont typeface="Arial" panose="020B0604020202020204" pitchFamily="34" charset="0"/>
              <a:buChar char="•"/>
            </a:pPr>
            <a:r>
              <a:rPr lang="en-US" dirty="0">
                <a:latin typeface="Calibri" panose="020F0502020204030204" pitchFamily="34" charset="0"/>
                <a:cs typeface="Times New Roman" panose="02020603050405020304" pitchFamily="18" charset="0"/>
              </a:rPr>
              <a:t>Some programs may include multiple aspects</a:t>
            </a:r>
          </a:p>
          <a:p>
            <a:pPr marL="176473" indent="-176473">
              <a:buFont typeface="Arial" panose="020B0604020202020204" pitchFamily="34" charset="0"/>
              <a:buChar char="•"/>
            </a:pPr>
            <a:r>
              <a:rPr lang="en-US" dirty="0">
                <a:latin typeface="Calibri" panose="020F0502020204030204" pitchFamily="34" charset="0"/>
                <a:cs typeface="Times New Roman" panose="02020603050405020304" pitchFamily="18" charset="0"/>
              </a:rPr>
              <a:t>Other programs may be much more narrow in focus </a:t>
            </a:r>
          </a:p>
          <a:p>
            <a:pPr marL="176473" indent="-176473">
              <a:buFont typeface="Arial" panose="020B0604020202020204" pitchFamily="34" charset="0"/>
              <a:buChar char="•"/>
            </a:pPr>
            <a:r>
              <a:rPr lang="en-US" dirty="0">
                <a:latin typeface="Calibri" panose="020F0502020204030204" pitchFamily="34" charset="0"/>
                <a:cs typeface="Times New Roman" panose="02020603050405020304" pitchFamily="18" charset="0"/>
              </a:rPr>
              <a:t>Cost and effectiveness vary greatly</a:t>
            </a:r>
            <a:endParaRPr lang="en-US" i="0" dirty="0"/>
          </a:p>
        </p:txBody>
      </p:sp>
      <p:sp>
        <p:nvSpPr>
          <p:cNvPr id="4" name="Slide Number Placeholder 3"/>
          <p:cNvSpPr>
            <a:spLocks noGrp="1"/>
          </p:cNvSpPr>
          <p:nvPr>
            <p:ph type="sldNum" sz="quarter" idx="10"/>
          </p:nvPr>
        </p:nvSpPr>
        <p:spPr/>
        <p:txBody>
          <a:bodyPr/>
          <a:lstStyle/>
          <a:p>
            <a:fld id="{2AE70B50-3D23-47FC-999D-62ABAD737C55}" type="slidenum">
              <a:rPr lang="en-US" smtClean="0"/>
              <a:t>4</a:t>
            </a:fld>
            <a:endParaRPr lang="en-US" dirty="0"/>
          </a:p>
        </p:txBody>
      </p:sp>
    </p:spTree>
    <p:extLst>
      <p:ext uri="{BB962C8B-B14F-4D97-AF65-F5344CB8AC3E}">
        <p14:creationId xmlns:p14="http://schemas.microsoft.com/office/powerpoint/2010/main" val="4352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a:t>
            </a:r>
          </a:p>
          <a:p>
            <a:endParaRPr lang="en-US" dirty="0"/>
          </a:p>
          <a:p>
            <a:r>
              <a:rPr lang="en-US" dirty="0"/>
              <a:t>Savings analysis as a percent of total group spend based on information claimed by vendor and 2017 Kaiser Health Plan Survey assuming 25% individual only and 75% family contracts for all plan types to arrive at total health care spend to compare against savings estimates.</a:t>
            </a:r>
          </a:p>
          <a:p>
            <a:endParaRPr lang="en-US" dirty="0"/>
          </a:p>
          <a:p>
            <a:r>
              <a:rPr lang="en-US" dirty="0"/>
              <a:t>This graph shows that the total savings may not be worth the effort by the employer to administer the plan and the potential employee disruption.  </a:t>
            </a:r>
          </a:p>
          <a:p>
            <a:endParaRPr lang="en-US" dirty="0"/>
          </a:p>
          <a:p>
            <a:r>
              <a:rPr lang="en-US" dirty="0"/>
              <a:t>Note that groups with an older population or greater the average number of surgeries covered that could be impacted may exhibit greater savings. </a:t>
            </a:r>
          </a:p>
          <a:p>
            <a:endParaRPr lang="en-US" dirty="0"/>
          </a:p>
          <a:p>
            <a:r>
              <a:rPr lang="en-US" dirty="0"/>
              <a:t>Also note that even if we make the program mandatory (e.g., 100% participation rate) we only generate savings of less than 1% using the generic assumptions.  If we take it one step further and assume a 40% savings from the Bundled Case Rate we only get less than 2% total savings.</a:t>
            </a:r>
          </a:p>
          <a:p>
            <a:endParaRPr lang="en-US" dirty="0"/>
          </a:p>
          <a:p>
            <a:r>
              <a:rPr lang="en-US" dirty="0"/>
              <a:t>Final note, generic savings analysis for one client provided by the vendor suggested access fee and travel costs were components of their expenses along with the PEPM fees but also showed a savings from the health plan surgery cost of 60% so there were inconsistencies between statements and analyses.</a:t>
            </a:r>
          </a:p>
          <a:p>
            <a:endParaRPr lang="en-US" dirty="0"/>
          </a:p>
          <a:p>
            <a:r>
              <a:rPr lang="en-US" dirty="0"/>
              <a:t>The next step, if in fact the client has any interest in continuing, would be to capture actual claim data and share with the vendor (if available) and clarify the discrepancies on how the access fee and travel expenses are handled.  This analysis offers the client has more information to make a decision on whether it wants to make the investment of time to talk with the vendor.  It can also assess what programs / vendors might be better suited to investigate further and help HR better manage their staff resource allocation.</a:t>
            </a:r>
          </a:p>
        </p:txBody>
      </p:sp>
      <p:sp>
        <p:nvSpPr>
          <p:cNvPr id="4" name="Slide Number Placeholder 3"/>
          <p:cNvSpPr>
            <a:spLocks noGrp="1"/>
          </p:cNvSpPr>
          <p:nvPr>
            <p:ph type="sldNum" sz="quarter" idx="10"/>
          </p:nvPr>
        </p:nvSpPr>
        <p:spPr/>
        <p:txBody>
          <a:bodyPr/>
          <a:lstStyle/>
          <a:p>
            <a:fld id="{2AE70B50-3D23-47FC-999D-62ABAD737C55}" type="slidenum">
              <a:rPr lang="en-US" smtClean="0"/>
              <a:t>22</a:t>
            </a:fld>
            <a:endParaRPr lang="en-US" dirty="0"/>
          </a:p>
        </p:txBody>
      </p:sp>
    </p:spTree>
    <p:extLst>
      <p:ext uri="{BB962C8B-B14F-4D97-AF65-F5344CB8AC3E}">
        <p14:creationId xmlns:p14="http://schemas.microsoft.com/office/powerpoint/2010/main" val="888164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Ed</a:t>
            </a:r>
          </a:p>
        </p:txBody>
      </p:sp>
      <p:sp>
        <p:nvSpPr>
          <p:cNvPr id="4" name="Slide Number Placeholder 3"/>
          <p:cNvSpPr>
            <a:spLocks noGrp="1"/>
          </p:cNvSpPr>
          <p:nvPr>
            <p:ph type="sldNum" sz="quarter" idx="10"/>
          </p:nvPr>
        </p:nvSpPr>
        <p:spPr/>
        <p:txBody>
          <a:bodyPr/>
          <a:lstStyle/>
          <a:p>
            <a:fld id="{2AE70B50-3D23-47FC-999D-62ABAD737C55}" type="slidenum">
              <a:rPr lang="en-US" smtClean="0"/>
              <a:t>23</a:t>
            </a:fld>
            <a:endParaRPr lang="en-US" dirty="0"/>
          </a:p>
        </p:txBody>
      </p:sp>
    </p:spTree>
    <p:extLst>
      <p:ext uri="{BB962C8B-B14F-4D97-AF65-F5344CB8AC3E}">
        <p14:creationId xmlns:p14="http://schemas.microsoft.com/office/powerpoint/2010/main" val="134331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a:t>
            </a:r>
          </a:p>
        </p:txBody>
      </p:sp>
      <p:sp>
        <p:nvSpPr>
          <p:cNvPr id="4" name="Slide Number Placeholder 3"/>
          <p:cNvSpPr>
            <a:spLocks noGrp="1"/>
          </p:cNvSpPr>
          <p:nvPr>
            <p:ph type="sldNum" sz="quarter" idx="10"/>
          </p:nvPr>
        </p:nvSpPr>
        <p:spPr/>
        <p:txBody>
          <a:bodyPr/>
          <a:lstStyle/>
          <a:p>
            <a:fld id="{2AE70B50-3D23-47FC-999D-62ABAD737C55}" type="slidenum">
              <a:rPr lang="en-US" smtClean="0"/>
              <a:t>24</a:t>
            </a:fld>
            <a:endParaRPr lang="en-US" dirty="0"/>
          </a:p>
        </p:txBody>
      </p:sp>
    </p:spTree>
    <p:extLst>
      <p:ext uri="{BB962C8B-B14F-4D97-AF65-F5344CB8AC3E}">
        <p14:creationId xmlns:p14="http://schemas.microsoft.com/office/powerpoint/2010/main" val="3027590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a:t>
            </a:r>
          </a:p>
          <a:p>
            <a:endParaRPr lang="en-US" dirty="0"/>
          </a:p>
          <a:p>
            <a:r>
              <a:rPr lang="en-US" dirty="0"/>
              <a:t>Review what employers and health plans want (or should want) in any analysis of potential savings.</a:t>
            </a:r>
          </a:p>
        </p:txBody>
      </p:sp>
      <p:sp>
        <p:nvSpPr>
          <p:cNvPr id="4" name="Slide Number Placeholder 3"/>
          <p:cNvSpPr>
            <a:spLocks noGrp="1"/>
          </p:cNvSpPr>
          <p:nvPr>
            <p:ph type="sldNum" sz="quarter" idx="10"/>
          </p:nvPr>
        </p:nvSpPr>
        <p:spPr/>
        <p:txBody>
          <a:bodyPr/>
          <a:lstStyle/>
          <a:p>
            <a:fld id="{2AE70B50-3D23-47FC-999D-62ABAD737C55}" type="slidenum">
              <a:rPr lang="en-US" smtClean="0"/>
              <a:t>25</a:t>
            </a:fld>
            <a:endParaRPr lang="en-US" dirty="0"/>
          </a:p>
        </p:txBody>
      </p:sp>
    </p:spTree>
    <p:extLst>
      <p:ext uri="{BB962C8B-B14F-4D97-AF65-F5344CB8AC3E}">
        <p14:creationId xmlns:p14="http://schemas.microsoft.com/office/powerpoint/2010/main" val="228191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a:t>
            </a:r>
          </a:p>
          <a:p>
            <a:endParaRPr lang="en-US" dirty="0"/>
          </a:p>
          <a:p>
            <a:r>
              <a:rPr lang="en-US" dirty="0"/>
              <a:t>Discuss approaches and practical application when applied in a plan-sponsor setting</a:t>
            </a:r>
          </a:p>
        </p:txBody>
      </p:sp>
      <p:sp>
        <p:nvSpPr>
          <p:cNvPr id="4" name="Slide Number Placeholder 3"/>
          <p:cNvSpPr>
            <a:spLocks noGrp="1"/>
          </p:cNvSpPr>
          <p:nvPr>
            <p:ph type="sldNum" sz="quarter" idx="10"/>
          </p:nvPr>
        </p:nvSpPr>
        <p:spPr/>
        <p:txBody>
          <a:bodyPr/>
          <a:lstStyle/>
          <a:p>
            <a:fld id="{2AE70B50-3D23-47FC-999D-62ABAD737C55}" type="slidenum">
              <a:rPr lang="en-US" smtClean="0"/>
              <a:t>26</a:t>
            </a:fld>
            <a:endParaRPr lang="en-US" dirty="0"/>
          </a:p>
        </p:txBody>
      </p:sp>
    </p:spTree>
    <p:extLst>
      <p:ext uri="{BB962C8B-B14F-4D97-AF65-F5344CB8AC3E}">
        <p14:creationId xmlns:p14="http://schemas.microsoft.com/office/powerpoint/2010/main" val="444297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Ed</a:t>
            </a:r>
          </a:p>
          <a:p>
            <a:pPr defTabSz="941192">
              <a:defRPr/>
            </a:pPr>
            <a:endParaRPr lang="en-US" dirty="0"/>
          </a:p>
          <a:p>
            <a:pPr defTabSz="941192">
              <a:defRPr/>
            </a:pPr>
            <a:r>
              <a:rPr lang="en-US" dirty="0"/>
              <a:t>Discuss approaches and practical application when applied in a plan-sponsor setting</a:t>
            </a:r>
          </a:p>
          <a:p>
            <a:endParaRPr lang="en-US" dirty="0"/>
          </a:p>
        </p:txBody>
      </p:sp>
      <p:sp>
        <p:nvSpPr>
          <p:cNvPr id="4" name="Slide Number Placeholder 3"/>
          <p:cNvSpPr>
            <a:spLocks noGrp="1"/>
          </p:cNvSpPr>
          <p:nvPr>
            <p:ph type="sldNum" sz="quarter" idx="10"/>
          </p:nvPr>
        </p:nvSpPr>
        <p:spPr/>
        <p:txBody>
          <a:bodyPr/>
          <a:lstStyle/>
          <a:p>
            <a:fld id="{2AE70B50-3D23-47FC-999D-62ABAD737C55}" type="slidenum">
              <a:rPr lang="en-US" smtClean="0"/>
              <a:t>27</a:t>
            </a:fld>
            <a:endParaRPr lang="en-US" dirty="0"/>
          </a:p>
        </p:txBody>
      </p:sp>
    </p:spTree>
    <p:extLst>
      <p:ext uri="{BB962C8B-B14F-4D97-AF65-F5344CB8AC3E}">
        <p14:creationId xmlns:p14="http://schemas.microsoft.com/office/powerpoint/2010/main" val="116996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
        <p:nvSpPr>
          <p:cNvPr id="4" name="Slide Number Placeholder 3"/>
          <p:cNvSpPr>
            <a:spLocks noGrp="1"/>
          </p:cNvSpPr>
          <p:nvPr>
            <p:ph type="sldNum" sz="quarter" idx="10"/>
          </p:nvPr>
        </p:nvSpPr>
        <p:spPr/>
        <p:txBody>
          <a:bodyPr/>
          <a:lstStyle/>
          <a:p>
            <a:fld id="{2AE70B50-3D23-47FC-999D-62ABAD737C55}" type="slidenum">
              <a:rPr lang="en-US" smtClean="0"/>
              <a:t>28</a:t>
            </a:fld>
            <a:endParaRPr lang="en-US" dirty="0"/>
          </a:p>
        </p:txBody>
      </p:sp>
    </p:spTree>
    <p:extLst>
      <p:ext uri="{BB962C8B-B14F-4D97-AF65-F5344CB8AC3E}">
        <p14:creationId xmlns:p14="http://schemas.microsoft.com/office/powerpoint/2010/main" val="278291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
        <p:nvSpPr>
          <p:cNvPr id="4" name="Slide Number Placeholder 3"/>
          <p:cNvSpPr>
            <a:spLocks noGrp="1"/>
          </p:cNvSpPr>
          <p:nvPr>
            <p:ph type="sldNum" sz="quarter" idx="10"/>
          </p:nvPr>
        </p:nvSpPr>
        <p:spPr/>
        <p:txBody>
          <a:bodyPr/>
          <a:lstStyle/>
          <a:p>
            <a:fld id="{2AE70B50-3D23-47FC-999D-62ABAD737C55}" type="slidenum">
              <a:rPr lang="en-US" smtClean="0"/>
              <a:t>29</a:t>
            </a:fld>
            <a:endParaRPr lang="en-US" dirty="0"/>
          </a:p>
        </p:txBody>
      </p:sp>
    </p:spTree>
    <p:extLst>
      <p:ext uri="{BB962C8B-B14F-4D97-AF65-F5344CB8AC3E}">
        <p14:creationId xmlns:p14="http://schemas.microsoft.com/office/powerpoint/2010/main" val="2647776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Ed</a:t>
            </a:r>
            <a:endParaRPr lang="en-US" dirty="0"/>
          </a:p>
        </p:txBody>
      </p:sp>
      <p:sp>
        <p:nvSpPr>
          <p:cNvPr id="4" name="Slide Number Placeholder 3"/>
          <p:cNvSpPr>
            <a:spLocks noGrp="1"/>
          </p:cNvSpPr>
          <p:nvPr>
            <p:ph type="sldNum" sz="quarter" idx="10"/>
          </p:nvPr>
        </p:nvSpPr>
        <p:spPr/>
        <p:txBody>
          <a:bodyPr/>
          <a:lstStyle/>
          <a:p>
            <a:fld id="{2AE70B50-3D23-47FC-999D-62ABAD737C55}" type="slidenum">
              <a:rPr lang="en-US" smtClean="0"/>
              <a:t>30</a:t>
            </a:fld>
            <a:endParaRPr lang="en-US" dirty="0"/>
          </a:p>
        </p:txBody>
      </p:sp>
    </p:spTree>
    <p:extLst>
      <p:ext uri="{BB962C8B-B14F-4D97-AF65-F5344CB8AC3E}">
        <p14:creationId xmlns:p14="http://schemas.microsoft.com/office/powerpoint/2010/main" val="1798354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Ed</a:t>
            </a:r>
          </a:p>
          <a:p>
            <a:endParaRPr lang="en-US" b="1" dirty="0"/>
          </a:p>
        </p:txBody>
      </p:sp>
      <p:sp>
        <p:nvSpPr>
          <p:cNvPr id="4" name="Slide Number Placeholder 3"/>
          <p:cNvSpPr>
            <a:spLocks noGrp="1"/>
          </p:cNvSpPr>
          <p:nvPr>
            <p:ph type="sldNum" sz="quarter" idx="10"/>
          </p:nvPr>
        </p:nvSpPr>
        <p:spPr/>
        <p:txBody>
          <a:bodyPr/>
          <a:lstStyle/>
          <a:p>
            <a:fld id="{2AE70B50-3D23-47FC-999D-62ABAD737C55}" type="slidenum">
              <a:rPr lang="en-US" smtClean="0"/>
              <a:t>31</a:t>
            </a:fld>
            <a:endParaRPr lang="en-US" dirty="0"/>
          </a:p>
        </p:txBody>
      </p:sp>
    </p:spTree>
    <p:extLst>
      <p:ext uri="{BB962C8B-B14F-4D97-AF65-F5344CB8AC3E}">
        <p14:creationId xmlns:p14="http://schemas.microsoft.com/office/powerpoint/2010/main" val="187015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Mac</a:t>
            </a:r>
          </a:p>
          <a:p>
            <a:pPr marL="176473" indent="-17647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Powerful tools </a:t>
            </a:r>
          </a:p>
          <a:p>
            <a:pPr marL="176473" indent="-17647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Can have a dramatic, positive impact on both costs and employee satisfaction</a:t>
            </a:r>
          </a:p>
          <a:p>
            <a:pPr marL="176473" indent="-17647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Often little documentation of actual results</a:t>
            </a:r>
          </a:p>
          <a:p>
            <a:pPr marL="176473" indent="-17647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Assertions of savings/ROI may rely on questionable study methodology</a:t>
            </a:r>
          </a:p>
          <a:p>
            <a:pPr marL="176473" indent="-17647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Assertions </a:t>
            </a:r>
            <a:r>
              <a:rPr lang="en-US" b="1" u="sng" dirty="0">
                <a:latin typeface="Calibri" panose="020F0502020204030204" pitchFamily="34" charset="0"/>
                <a:ea typeface="Calibri" panose="020F0502020204030204" pitchFamily="34" charset="0"/>
                <a:cs typeface="Times New Roman" panose="02020603050405020304" pitchFamily="18" charset="0"/>
              </a:rPr>
              <a:t>should</a:t>
            </a:r>
            <a:r>
              <a:rPr lang="en-US" dirty="0">
                <a:latin typeface="Calibri" panose="020F0502020204030204" pitchFamily="34" charset="0"/>
                <a:ea typeface="Calibri" panose="020F0502020204030204" pitchFamily="34" charset="0"/>
                <a:cs typeface="Times New Roman" panose="02020603050405020304" pitchFamily="18" charset="0"/>
              </a:rPr>
              <a:t> be validated with actual results</a:t>
            </a:r>
          </a:p>
          <a:p>
            <a:pPr marL="176473" indent="-17647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Employers need to assess applicability to their population</a:t>
            </a:r>
          </a:p>
          <a:p>
            <a:pPr marL="176473" indent="-176473">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Consider impact on quality of care and participant satisfaction</a:t>
            </a:r>
          </a:p>
          <a:p>
            <a:pPr marL="176473" indent="-176473">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r>
              <a:rPr lang="en-US" b="1" dirty="0">
                <a:latin typeface="Calibri" panose="020F0502020204030204" pitchFamily="34" charset="0"/>
                <a:cs typeface="Times New Roman" panose="02020603050405020304" pitchFamily="18" charset="0"/>
              </a:rPr>
              <a:t>We will provide two examples of widely different “Healthcare Intervention Programs” from our experience.</a:t>
            </a:r>
            <a:endParaRPr lang="en-US" b="1" i="0" dirty="0"/>
          </a:p>
          <a:p>
            <a:endParaRPr lang="en-US" dirty="0"/>
          </a:p>
        </p:txBody>
      </p:sp>
      <p:sp>
        <p:nvSpPr>
          <p:cNvPr id="4" name="Slide Number Placeholder 3"/>
          <p:cNvSpPr>
            <a:spLocks noGrp="1"/>
          </p:cNvSpPr>
          <p:nvPr>
            <p:ph type="sldNum" sz="quarter" idx="10"/>
          </p:nvPr>
        </p:nvSpPr>
        <p:spPr/>
        <p:txBody>
          <a:bodyPr/>
          <a:lstStyle/>
          <a:p>
            <a:fld id="{2AE70B50-3D23-47FC-999D-62ABAD737C55}" type="slidenum">
              <a:rPr lang="en-US" smtClean="0"/>
              <a:t>5</a:t>
            </a:fld>
            <a:endParaRPr lang="en-US" dirty="0"/>
          </a:p>
        </p:txBody>
      </p:sp>
    </p:spTree>
    <p:extLst>
      <p:ext uri="{BB962C8B-B14F-4D97-AF65-F5344CB8AC3E}">
        <p14:creationId xmlns:p14="http://schemas.microsoft.com/office/powerpoint/2010/main" val="1594184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Mac</a:t>
            </a:r>
          </a:p>
          <a:p>
            <a:endParaRPr lang="en-US" b="1" dirty="0"/>
          </a:p>
          <a:p>
            <a:r>
              <a:rPr lang="en-US" dirty="0"/>
              <a:t>Last slide before Q&amp;A</a:t>
            </a:r>
          </a:p>
        </p:txBody>
      </p:sp>
      <p:sp>
        <p:nvSpPr>
          <p:cNvPr id="4" name="Slide Number Placeholder 3"/>
          <p:cNvSpPr>
            <a:spLocks noGrp="1"/>
          </p:cNvSpPr>
          <p:nvPr>
            <p:ph type="sldNum" sz="quarter" idx="10"/>
          </p:nvPr>
        </p:nvSpPr>
        <p:spPr/>
        <p:txBody>
          <a:bodyPr/>
          <a:lstStyle/>
          <a:p>
            <a:fld id="{2AE70B50-3D23-47FC-999D-62ABAD737C55}" type="slidenum">
              <a:rPr lang="en-US" smtClean="0"/>
              <a:t>32</a:t>
            </a:fld>
            <a:endParaRPr lang="en-US" dirty="0"/>
          </a:p>
        </p:txBody>
      </p:sp>
    </p:spTree>
    <p:extLst>
      <p:ext uri="{BB962C8B-B14F-4D97-AF65-F5344CB8AC3E}">
        <p14:creationId xmlns:p14="http://schemas.microsoft.com/office/powerpoint/2010/main" val="2118265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b="1" dirty="0"/>
              <a:t>Mac &amp; Ed</a:t>
            </a:r>
          </a:p>
          <a:p>
            <a:endParaRPr lang="en-US" dirty="0"/>
          </a:p>
        </p:txBody>
      </p:sp>
      <p:sp>
        <p:nvSpPr>
          <p:cNvPr id="4" name="Slide Number Placeholder 3"/>
          <p:cNvSpPr>
            <a:spLocks noGrp="1"/>
          </p:cNvSpPr>
          <p:nvPr>
            <p:ph type="sldNum" sz="quarter" idx="10"/>
          </p:nvPr>
        </p:nvSpPr>
        <p:spPr/>
        <p:txBody>
          <a:bodyPr/>
          <a:lstStyle/>
          <a:p>
            <a:fld id="{2AE70B50-3D23-47FC-999D-62ABAD737C55}" type="slidenum">
              <a:rPr lang="en-US" smtClean="0"/>
              <a:t>33</a:t>
            </a:fld>
            <a:endParaRPr lang="en-US" dirty="0"/>
          </a:p>
        </p:txBody>
      </p:sp>
    </p:spTree>
    <p:extLst>
      <p:ext uri="{BB962C8B-B14F-4D97-AF65-F5344CB8AC3E}">
        <p14:creationId xmlns:p14="http://schemas.microsoft.com/office/powerpoint/2010/main" val="378888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
        <p:nvSpPr>
          <p:cNvPr id="4" name="Slide Number Placeholder 3"/>
          <p:cNvSpPr>
            <a:spLocks noGrp="1"/>
          </p:cNvSpPr>
          <p:nvPr>
            <p:ph type="sldNum" sz="quarter" idx="10"/>
          </p:nvPr>
        </p:nvSpPr>
        <p:spPr/>
        <p:txBody>
          <a:bodyPr/>
          <a:lstStyle/>
          <a:p>
            <a:fld id="{2AE70B50-3D23-47FC-999D-62ABAD737C55}" type="slidenum">
              <a:rPr lang="en-US" smtClean="0"/>
              <a:t>6</a:t>
            </a:fld>
            <a:endParaRPr lang="en-US" dirty="0"/>
          </a:p>
        </p:txBody>
      </p:sp>
    </p:spTree>
    <p:extLst>
      <p:ext uri="{BB962C8B-B14F-4D97-AF65-F5344CB8AC3E}">
        <p14:creationId xmlns:p14="http://schemas.microsoft.com/office/powerpoint/2010/main" val="54798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45634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61458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415323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714375"/>
            <a:ext cx="6351588" cy="3571875"/>
          </a:xfrm>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21880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731838"/>
            <a:ext cx="6505575" cy="3659187"/>
          </a:xfrm>
        </p:spPr>
      </p:sp>
      <p:sp>
        <p:nvSpPr>
          <p:cNvPr id="3" name="Notes Placeholder 2"/>
          <p:cNvSpPr>
            <a:spLocks noGrp="1"/>
          </p:cNvSpPr>
          <p:nvPr>
            <p:ph type="body" idx="1"/>
          </p:nvPr>
        </p:nvSpPr>
        <p:spPr/>
        <p:txBody>
          <a:bodyPr/>
          <a:lstStyle/>
          <a:p>
            <a:r>
              <a:rPr lang="en-US" b="1" dirty="0"/>
              <a:t>Mac</a:t>
            </a:r>
          </a:p>
        </p:txBody>
      </p:sp>
    </p:spTree>
    <p:extLst>
      <p:ext uri="{BB962C8B-B14F-4D97-AF65-F5344CB8AC3E}">
        <p14:creationId xmlns:p14="http://schemas.microsoft.com/office/powerpoint/2010/main" val="1912516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B0977-9A08-44FC-B726-0B019C76150E}" type="datetime4">
              <a:rPr lang="en-US" smtClean="0"/>
              <a:t>November 2, 2017</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04A3260-B4ED-4FC0-8F16-F64744DDCAC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09" y="-10793"/>
            <a:ext cx="2491210" cy="1196496"/>
          </a:xfrm>
          <a:prstGeom prst="rect">
            <a:avLst/>
          </a:prstGeom>
        </p:spPr>
      </p:pic>
      <p:pic>
        <p:nvPicPr>
          <p:cNvPr id="13" name="Picture 12">
            <a:extLst>
              <a:ext uri="{FF2B5EF4-FFF2-40B4-BE49-F238E27FC236}">
                <a16:creationId xmlns:a16="http://schemas.microsoft.com/office/drawing/2014/main" id="{32592B38-1951-4729-9756-D5BDD0B56BCE}"/>
              </a:ext>
            </a:extLst>
          </p:cNvPr>
          <p:cNvPicPr>
            <a:picLocks noChangeAspect="1"/>
          </p:cNvPicPr>
          <p:nvPr userDrawn="1"/>
        </p:nvPicPr>
        <p:blipFill>
          <a:blip r:embed="rId3"/>
          <a:stretch>
            <a:fillRect/>
          </a:stretch>
        </p:blipFill>
        <p:spPr>
          <a:xfrm>
            <a:off x="10157097" y="277"/>
            <a:ext cx="2043838" cy="1185426"/>
          </a:xfrm>
          <a:prstGeom prst="rect">
            <a:avLst/>
          </a:prstGeom>
        </p:spPr>
      </p:pic>
    </p:spTree>
    <p:extLst>
      <p:ext uri="{BB962C8B-B14F-4D97-AF65-F5344CB8AC3E}">
        <p14:creationId xmlns:p14="http://schemas.microsoft.com/office/powerpoint/2010/main" val="373736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F63A12-4CE6-4641-A8AD-C61D397B5A49}" type="datetime4">
              <a:rPr lang="en-US" smtClean="0"/>
              <a:t>November 2, 2017</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42F5344B-DFF9-4E4F-AA2A-FA5CC2966D8C}"/>
              </a:ext>
            </a:extLst>
          </p:cNvPr>
          <p:cNvPicPr>
            <a:picLocks noChangeAspect="1"/>
          </p:cNvPicPr>
          <p:nvPr userDrawn="1"/>
        </p:nvPicPr>
        <p:blipFill>
          <a:blip r:embed="rId2"/>
          <a:stretch>
            <a:fillRect/>
          </a:stretch>
        </p:blipFill>
        <p:spPr>
          <a:xfrm>
            <a:off x="5097101" y="6377907"/>
            <a:ext cx="1738265" cy="46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59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134A5-DA71-454D-924C-1AFE4E4233D9}" type="datetime4">
              <a:rPr lang="en-US" smtClean="0"/>
              <a:t>November 2, 2017</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099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12C24-10B4-439F-9E8B-E69E9EF1451A}" type="datetime4">
              <a:rPr lang="en-US" smtClean="0"/>
              <a:t>November 2, 2017</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A0FB0255-AF10-4C48-843A-6E7BC68AA129}"/>
              </a:ext>
            </a:extLst>
          </p:cNvPr>
          <p:cNvPicPr>
            <a:picLocks noChangeAspect="1"/>
          </p:cNvPicPr>
          <p:nvPr userDrawn="1"/>
        </p:nvPicPr>
        <p:blipFill>
          <a:blip r:embed="rId2"/>
          <a:stretch>
            <a:fillRect/>
          </a:stretch>
        </p:blipFill>
        <p:spPr>
          <a:xfrm>
            <a:off x="5097101" y="6377907"/>
            <a:ext cx="1738265" cy="46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157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0984983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41A5E3-FEBC-4F0A-9A03-62ABC5825C0A}" type="datetime4">
              <a:rPr lang="en-US" smtClean="0"/>
              <a:t>November 2, 2017</a:t>
            </a:fld>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386311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2B158D-B0B5-4A3D-8EAA-942C6F737183}" type="datetime4">
              <a:rPr lang="en-US" smtClean="0"/>
              <a:t>November 2, 2017</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9E14B08-E376-4AB4-A0D5-09F78177D9C3}"/>
              </a:ext>
            </a:extLst>
          </p:cNvPr>
          <p:cNvPicPr>
            <a:picLocks noChangeAspect="1"/>
          </p:cNvPicPr>
          <p:nvPr userDrawn="1"/>
        </p:nvPicPr>
        <p:blipFill>
          <a:blip r:embed="rId2"/>
          <a:stretch>
            <a:fillRect/>
          </a:stretch>
        </p:blipFill>
        <p:spPr>
          <a:xfrm>
            <a:off x="5097101" y="6377907"/>
            <a:ext cx="1738265" cy="46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62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21BB59-673C-490A-AD43-D6E70C94E2F6}" type="datetime4">
              <a:rPr lang="en-US" smtClean="0"/>
              <a:t>November 2, 2017</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255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7FE013-391D-4AB6-8B0F-DB71884B6094}" type="datetime4">
              <a:rPr lang="en-US" smtClean="0"/>
              <a:t>November 2, 2017</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917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CCB8FE-B1CE-4C3E-B342-813FDF8FF4ED}" type="datetime4">
              <a:rPr lang="en-US" smtClean="0"/>
              <a:t>November 2, 2017</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21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C605E9-B8E8-445B-903E-9D406B9CE43C}" type="datetime4">
              <a:rPr lang="en-US" smtClean="0"/>
              <a:t>November 2, 2017</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CDCAAE32-C0A8-421B-8E2B-B37D8423644D}"/>
              </a:ext>
            </a:extLst>
          </p:cNvPr>
          <p:cNvPicPr>
            <a:picLocks noChangeAspect="1"/>
          </p:cNvPicPr>
          <p:nvPr userDrawn="1"/>
        </p:nvPicPr>
        <p:blipFill>
          <a:blip r:embed="rId2"/>
          <a:stretch>
            <a:fillRect/>
          </a:stretch>
        </p:blipFill>
        <p:spPr>
          <a:xfrm>
            <a:off x="5097101" y="6377907"/>
            <a:ext cx="1738265" cy="46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584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C605E9-B8E8-445B-903E-9D406B9CE43C}" type="datetime4">
              <a:rPr lang="en-US" smtClean="0"/>
              <a:t>November 2, 2017</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a:extLst>
              <a:ext uri="{FF2B5EF4-FFF2-40B4-BE49-F238E27FC236}">
                <a16:creationId xmlns:a16="http://schemas.microsoft.com/office/drawing/2014/main" id="{1F8FA23C-C18F-42CC-826E-0E385FEE0FEA}"/>
              </a:ext>
            </a:extLst>
          </p:cNvPr>
          <p:cNvPicPr>
            <a:picLocks noChangeAspect="1"/>
          </p:cNvPicPr>
          <p:nvPr userDrawn="1"/>
        </p:nvPicPr>
        <p:blipFill>
          <a:blip r:embed="rId2"/>
          <a:stretch>
            <a:fillRect/>
          </a:stretch>
        </p:blipFill>
        <p:spPr>
          <a:xfrm>
            <a:off x="5097101" y="6377907"/>
            <a:ext cx="1738265" cy="46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546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DA2917-DD5E-432E-8FBC-E90C48FEE41D}" type="datetime4">
              <a:rPr lang="en-US" smtClean="0"/>
              <a:t>November 2, 2017</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11" name="Picture 10">
            <a:extLst>
              <a:ext uri="{FF2B5EF4-FFF2-40B4-BE49-F238E27FC236}">
                <a16:creationId xmlns:a16="http://schemas.microsoft.com/office/drawing/2014/main" id="{B74F1A87-9AD7-49B1-8E35-15337F4150FE}"/>
              </a:ext>
            </a:extLst>
          </p:cNvPr>
          <p:cNvPicPr>
            <a:picLocks noChangeAspect="1"/>
          </p:cNvPicPr>
          <p:nvPr userDrawn="1"/>
        </p:nvPicPr>
        <p:blipFill>
          <a:blip r:embed="rId2"/>
          <a:stretch>
            <a:fillRect/>
          </a:stretch>
        </p:blipFill>
        <p:spPr>
          <a:xfrm>
            <a:off x="5097101" y="6377907"/>
            <a:ext cx="1738265" cy="46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661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F0E287-7A8B-451D-804B-0486E50A5CE2}" type="datetime4">
              <a:rPr lang="en-US" smtClean="0"/>
              <a:t>November 2, 2017</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9501E79-4A2E-4BF2-81C1-7CCB49E1D14D}"/>
              </a:ext>
            </a:extLst>
          </p:cNvPr>
          <p:cNvPicPr>
            <a:picLocks noChangeAspect="1"/>
          </p:cNvPicPr>
          <p:nvPr userDrawn="1"/>
        </p:nvPicPr>
        <p:blipFill>
          <a:blip r:embed="rId15"/>
          <a:stretch>
            <a:fillRect/>
          </a:stretch>
        </p:blipFill>
        <p:spPr>
          <a:xfrm>
            <a:off x="5097101" y="6377907"/>
            <a:ext cx="1738265" cy="46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36290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22" r:id="rId8"/>
    <p:sldLayoutId id="2147483717" r:id="rId9"/>
    <p:sldLayoutId id="2147483718" r:id="rId10"/>
    <p:sldLayoutId id="2147483719" r:id="rId11"/>
    <p:sldLayoutId id="2147483720" r:id="rId12"/>
    <p:sldLayoutId id="2147483721"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d.Pudlowski@MorningStarActuaria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ac.McCarthy@MorningstarActuarial.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mailto:Ed.Pudlowski@MorningStarActuarial.co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mailto:Mac.McCarthy@MorningStarActuarial.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4D305-F111-4C76-93C3-AE51F7AAF4C2}"/>
              </a:ext>
            </a:extLst>
          </p:cNvPr>
          <p:cNvPicPr>
            <a:picLocks noChangeAspect="1"/>
          </p:cNvPicPr>
          <p:nvPr/>
        </p:nvPicPr>
        <p:blipFill>
          <a:blip r:embed="rId2"/>
          <a:stretch>
            <a:fillRect/>
          </a:stretch>
        </p:blipFill>
        <p:spPr>
          <a:xfrm>
            <a:off x="5585987" y="1629624"/>
            <a:ext cx="5488211" cy="2544023"/>
          </a:xfrm>
          <a:prstGeom prst="rect">
            <a:avLst/>
          </a:prstGeom>
        </p:spPr>
      </p:pic>
      <p:sp>
        <p:nvSpPr>
          <p:cNvPr id="2" name="Title 1">
            <a:extLst>
              <a:ext uri="{FF2B5EF4-FFF2-40B4-BE49-F238E27FC236}">
                <a16:creationId xmlns:a16="http://schemas.microsoft.com/office/drawing/2014/main" id="{A1A79A70-C486-432A-ADC8-38772AC9ADB4}"/>
              </a:ext>
            </a:extLst>
          </p:cNvPr>
          <p:cNvSpPr>
            <a:spLocks noGrp="1"/>
          </p:cNvSpPr>
          <p:nvPr>
            <p:ph type="ctrTitle"/>
          </p:nvPr>
        </p:nvSpPr>
        <p:spPr/>
        <p:txBody>
          <a:bodyPr>
            <a:normAutofit/>
          </a:bodyPr>
          <a:lstStyle/>
          <a:p>
            <a:r>
              <a:rPr lang="en-US" sz="6600" b="1" dirty="0">
                <a:solidFill>
                  <a:srgbClr val="0070C0"/>
                </a:solidFill>
              </a:rPr>
              <a:t>Healthcare</a:t>
            </a:r>
            <a:br>
              <a:rPr lang="en-US" sz="6600" b="1" dirty="0">
                <a:solidFill>
                  <a:srgbClr val="0070C0"/>
                </a:solidFill>
              </a:rPr>
            </a:br>
            <a:r>
              <a:rPr lang="en-US" sz="6600" b="1" dirty="0">
                <a:solidFill>
                  <a:srgbClr val="0070C0"/>
                </a:solidFill>
              </a:rPr>
              <a:t>Intervention </a:t>
            </a:r>
            <a:br>
              <a:rPr lang="en-US" sz="6600" b="1" dirty="0">
                <a:solidFill>
                  <a:srgbClr val="0070C0"/>
                </a:solidFill>
              </a:rPr>
            </a:br>
            <a:r>
              <a:rPr lang="en-US" sz="6600" b="1" dirty="0">
                <a:solidFill>
                  <a:srgbClr val="0070C0"/>
                </a:solidFill>
              </a:rPr>
              <a:t>Programs</a:t>
            </a:r>
          </a:p>
        </p:txBody>
      </p:sp>
      <p:sp>
        <p:nvSpPr>
          <p:cNvPr id="3" name="Subtitle 2">
            <a:extLst>
              <a:ext uri="{FF2B5EF4-FFF2-40B4-BE49-F238E27FC236}">
                <a16:creationId xmlns:a16="http://schemas.microsoft.com/office/drawing/2014/main" id="{BB649A68-C448-4955-B5BB-07B927966BC9}"/>
              </a:ext>
            </a:extLst>
          </p:cNvPr>
          <p:cNvSpPr>
            <a:spLocks noGrp="1"/>
          </p:cNvSpPr>
          <p:nvPr>
            <p:ph type="subTitle" idx="1"/>
          </p:nvPr>
        </p:nvSpPr>
        <p:spPr/>
        <p:txBody>
          <a:bodyPr>
            <a:normAutofit/>
          </a:bodyPr>
          <a:lstStyle/>
          <a:p>
            <a:r>
              <a:rPr lang="en-US" sz="3200" dirty="0">
                <a:solidFill>
                  <a:schemeClr val="tx1"/>
                </a:solidFill>
              </a:rPr>
              <a:t>Current State and Measuring results</a:t>
            </a:r>
          </a:p>
        </p:txBody>
      </p:sp>
    </p:spTree>
    <p:extLst>
      <p:ext uri="{BB962C8B-B14F-4D97-AF65-F5344CB8AC3E}">
        <p14:creationId xmlns:p14="http://schemas.microsoft.com/office/powerpoint/2010/main" val="368673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3532" r="3503" b="5149"/>
          <a:stretch/>
        </p:blipFill>
        <p:spPr>
          <a:xfrm>
            <a:off x="2864804" y="212496"/>
            <a:ext cx="8359845" cy="6113034"/>
          </a:xfrm>
          <a:prstGeom prst="rect">
            <a:avLst/>
          </a:prstGeom>
        </p:spPr>
      </p:pic>
      <p:sp>
        <p:nvSpPr>
          <p:cNvPr id="4" name="Shape 552"/>
          <p:cNvSpPr/>
          <p:nvPr/>
        </p:nvSpPr>
        <p:spPr>
          <a:xfrm>
            <a:off x="546838" y="739482"/>
            <a:ext cx="2038690" cy="5167582"/>
          </a:xfrm>
          <a:prstGeom prst="rect">
            <a:avLst/>
          </a:prstGeom>
          <a:solidFill>
            <a:srgbClr val="53585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i="1" dirty="0">
              <a:latin typeface="Arial" charset="0"/>
              <a:ea typeface="Arial" charset="0"/>
              <a:cs typeface="Arial" charset="0"/>
            </a:endParaRPr>
          </a:p>
        </p:txBody>
      </p:sp>
      <p:sp>
        <p:nvSpPr>
          <p:cNvPr id="5" name="Shape 553"/>
          <p:cNvSpPr/>
          <p:nvPr/>
        </p:nvSpPr>
        <p:spPr>
          <a:xfrm>
            <a:off x="707003" y="816056"/>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defRPr sz="2100" i="1" u="sng">
                <a:solidFill>
                  <a:srgbClr val="FFFFFF"/>
                </a:solidFill>
                <a:latin typeface="Avenir Medium"/>
                <a:ea typeface="Avenir Medium"/>
                <a:cs typeface="Avenir Medium"/>
                <a:sym typeface="Avenir Medium"/>
              </a:defRPr>
            </a:lvl1pPr>
          </a:lstStyle>
          <a:p>
            <a:r>
              <a:rPr sz="1050" b="1" dirty="0">
                <a:solidFill>
                  <a:srgbClr val="FFCF00"/>
                </a:solidFill>
                <a:latin typeface="Arial" charset="0"/>
                <a:ea typeface="Arial" charset="0"/>
                <a:cs typeface="Arial" charset="0"/>
              </a:rPr>
              <a:t>QH DATA</a:t>
            </a:r>
          </a:p>
        </p:txBody>
      </p:sp>
      <p:sp>
        <p:nvSpPr>
          <p:cNvPr id="6" name="Shape 554"/>
          <p:cNvSpPr/>
          <p:nvPr/>
        </p:nvSpPr>
        <p:spPr>
          <a:xfrm>
            <a:off x="723470" y="1244937"/>
            <a:ext cx="1685425" cy="3744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Conversations / Activities</a:t>
            </a:r>
          </a:p>
        </p:txBody>
      </p:sp>
      <p:sp>
        <p:nvSpPr>
          <p:cNvPr id="7" name="Shape 555"/>
          <p:cNvSpPr/>
          <p:nvPr/>
        </p:nvSpPr>
        <p:spPr>
          <a:xfrm>
            <a:off x="836213" y="1499805"/>
            <a:ext cx="1345640"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(Including Digital)</a:t>
            </a:r>
          </a:p>
        </p:txBody>
      </p:sp>
      <p:sp>
        <p:nvSpPr>
          <p:cNvPr id="8" name="Shape 556"/>
          <p:cNvSpPr/>
          <p:nvPr/>
        </p:nvSpPr>
        <p:spPr>
          <a:xfrm>
            <a:off x="723470" y="1759553"/>
            <a:ext cx="1822826"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Pre-Certs / Authorization</a:t>
            </a:r>
          </a:p>
        </p:txBody>
      </p:sp>
      <p:sp>
        <p:nvSpPr>
          <p:cNvPr id="9" name="Shape 557"/>
          <p:cNvSpPr/>
          <p:nvPr/>
        </p:nvSpPr>
        <p:spPr>
          <a:xfrm>
            <a:off x="723470" y="2012266"/>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Provider Referrals</a:t>
            </a:r>
          </a:p>
        </p:txBody>
      </p:sp>
      <p:sp>
        <p:nvSpPr>
          <p:cNvPr id="10" name="Shape 558"/>
          <p:cNvSpPr/>
          <p:nvPr/>
        </p:nvSpPr>
        <p:spPr>
          <a:xfrm>
            <a:off x="715022" y="2228039"/>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Benefits Quoted</a:t>
            </a:r>
          </a:p>
        </p:txBody>
      </p:sp>
      <p:sp>
        <p:nvSpPr>
          <p:cNvPr id="11" name="Shape 559"/>
          <p:cNvSpPr/>
          <p:nvPr/>
        </p:nvSpPr>
        <p:spPr>
          <a:xfrm>
            <a:off x="715022" y="2647900"/>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Provider Searches</a:t>
            </a:r>
          </a:p>
        </p:txBody>
      </p:sp>
      <p:sp>
        <p:nvSpPr>
          <p:cNvPr id="12" name="Shape 560"/>
          <p:cNvSpPr/>
          <p:nvPr/>
        </p:nvSpPr>
        <p:spPr>
          <a:xfrm>
            <a:off x="702753" y="3110395"/>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defRPr sz="2100" i="1" u="sng">
                <a:solidFill>
                  <a:srgbClr val="FFFFFF"/>
                </a:solidFill>
                <a:latin typeface="Avenir Medium"/>
                <a:ea typeface="Avenir Medium"/>
                <a:cs typeface="Avenir Medium"/>
                <a:sym typeface="Avenir Medium"/>
              </a:defRPr>
            </a:lvl1pPr>
          </a:lstStyle>
          <a:p>
            <a:r>
              <a:rPr sz="1050" b="1" dirty="0">
                <a:solidFill>
                  <a:srgbClr val="FFCF00"/>
                </a:solidFill>
                <a:latin typeface="Arial" charset="0"/>
                <a:ea typeface="Arial" charset="0"/>
                <a:cs typeface="Arial" charset="0"/>
              </a:rPr>
              <a:t>PARTNER DATA</a:t>
            </a:r>
          </a:p>
        </p:txBody>
      </p:sp>
      <p:sp>
        <p:nvSpPr>
          <p:cNvPr id="13" name="Shape 561"/>
          <p:cNvSpPr/>
          <p:nvPr/>
        </p:nvSpPr>
        <p:spPr>
          <a:xfrm>
            <a:off x="707003" y="3311322"/>
            <a:ext cx="1520325" cy="3744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Claims (Medical &amp; Rx)</a:t>
            </a:r>
          </a:p>
        </p:txBody>
      </p:sp>
      <p:sp>
        <p:nvSpPr>
          <p:cNvPr id="14" name="Shape 562"/>
          <p:cNvSpPr/>
          <p:nvPr/>
        </p:nvSpPr>
        <p:spPr>
          <a:xfrm>
            <a:off x="740930" y="3663633"/>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Eligibility</a:t>
            </a:r>
          </a:p>
        </p:txBody>
      </p:sp>
      <p:sp>
        <p:nvSpPr>
          <p:cNvPr id="15" name="Shape 563"/>
          <p:cNvSpPr/>
          <p:nvPr/>
        </p:nvSpPr>
        <p:spPr>
          <a:xfrm>
            <a:off x="723470" y="3935153"/>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Networks</a:t>
            </a:r>
          </a:p>
        </p:txBody>
      </p:sp>
      <p:sp>
        <p:nvSpPr>
          <p:cNvPr id="16" name="Shape 564"/>
          <p:cNvSpPr/>
          <p:nvPr/>
        </p:nvSpPr>
        <p:spPr>
          <a:xfrm>
            <a:off x="723470" y="4334153"/>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Biometrics</a:t>
            </a:r>
          </a:p>
        </p:txBody>
      </p:sp>
      <p:sp>
        <p:nvSpPr>
          <p:cNvPr id="17" name="Shape 565"/>
          <p:cNvSpPr/>
          <p:nvPr/>
        </p:nvSpPr>
        <p:spPr>
          <a:xfrm>
            <a:off x="723470" y="4140376"/>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Point Solutions</a:t>
            </a:r>
          </a:p>
        </p:txBody>
      </p:sp>
      <p:sp>
        <p:nvSpPr>
          <p:cNvPr id="18" name="Shape 566"/>
          <p:cNvSpPr/>
          <p:nvPr/>
        </p:nvSpPr>
        <p:spPr>
          <a:xfrm>
            <a:off x="707003" y="4776404"/>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lang="en-US" sz="1050" i="1" dirty="0">
                <a:latin typeface="Arial" charset="0"/>
                <a:ea typeface="Arial" charset="0"/>
                <a:cs typeface="Arial" charset="0"/>
              </a:rPr>
              <a:t>Provider Care Plans</a:t>
            </a:r>
            <a:endParaRPr sz="1050" i="1" dirty="0">
              <a:latin typeface="Arial" charset="0"/>
              <a:ea typeface="Arial" charset="0"/>
              <a:cs typeface="Arial" charset="0"/>
            </a:endParaRPr>
          </a:p>
        </p:txBody>
      </p:sp>
      <p:sp>
        <p:nvSpPr>
          <p:cNvPr id="19" name="Shape 567"/>
          <p:cNvSpPr/>
          <p:nvPr/>
        </p:nvSpPr>
        <p:spPr>
          <a:xfrm>
            <a:off x="629483" y="5105244"/>
            <a:ext cx="1520325" cy="2205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p>
            <a:pPr>
              <a:defRPr sz="2100" i="1" u="sng">
                <a:solidFill>
                  <a:srgbClr val="FFFFFF"/>
                </a:solidFill>
                <a:latin typeface="Avenir Medium"/>
                <a:ea typeface="Avenir Medium"/>
                <a:cs typeface="Avenir Medium"/>
                <a:sym typeface="Avenir Medium"/>
              </a:defRPr>
            </a:pPr>
            <a:r>
              <a:rPr sz="1100" b="1" i="1" dirty="0">
                <a:solidFill>
                  <a:srgbClr val="FFCF00"/>
                </a:solidFill>
                <a:latin typeface="Arial" charset="0"/>
                <a:ea typeface="Arial" charset="0"/>
                <a:cs typeface="Arial" charset="0"/>
              </a:rPr>
              <a:t>PREDICTIVE</a:t>
            </a:r>
            <a:r>
              <a:rPr sz="1050" b="1" i="1" dirty="0">
                <a:solidFill>
                  <a:srgbClr val="FFCF00"/>
                </a:solidFill>
                <a:latin typeface="Arial" charset="0"/>
                <a:ea typeface="Arial" charset="0"/>
                <a:cs typeface="Arial" charset="0"/>
              </a:rPr>
              <a:t> DATA</a:t>
            </a:r>
          </a:p>
        </p:txBody>
      </p:sp>
      <p:sp>
        <p:nvSpPr>
          <p:cNvPr id="20" name="Shape 568"/>
          <p:cNvSpPr/>
          <p:nvPr/>
        </p:nvSpPr>
        <p:spPr>
          <a:xfrm>
            <a:off x="723470" y="5353349"/>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Risk Score</a:t>
            </a:r>
          </a:p>
        </p:txBody>
      </p:sp>
      <p:sp>
        <p:nvSpPr>
          <p:cNvPr id="21" name="Shape 569"/>
          <p:cNvSpPr/>
          <p:nvPr/>
        </p:nvSpPr>
        <p:spPr>
          <a:xfrm>
            <a:off x="723470" y="5606062"/>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sz="1050" i="1" dirty="0">
                <a:latin typeface="Arial" charset="0"/>
                <a:ea typeface="Arial" charset="0"/>
                <a:cs typeface="Arial" charset="0"/>
              </a:rPr>
              <a:t>Care Paths</a:t>
            </a:r>
          </a:p>
        </p:txBody>
      </p:sp>
      <p:sp>
        <p:nvSpPr>
          <p:cNvPr id="23" name="Shape 534"/>
          <p:cNvSpPr/>
          <p:nvPr/>
        </p:nvSpPr>
        <p:spPr>
          <a:xfrm>
            <a:off x="10476906" y="2070728"/>
            <a:ext cx="1457761" cy="829491"/>
          </a:xfrm>
          <a:prstGeom prst="rect">
            <a:avLst/>
          </a:prstGeom>
          <a:solidFill>
            <a:srgbClr val="53585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latin typeface="Arial Regular" charset="0"/>
              <a:ea typeface="Arial Regular" charset="0"/>
              <a:cs typeface="Arial Regular" charset="0"/>
            </a:endParaRPr>
          </a:p>
        </p:txBody>
      </p:sp>
      <p:grpSp>
        <p:nvGrpSpPr>
          <p:cNvPr id="28" name="Group 548"/>
          <p:cNvGrpSpPr/>
          <p:nvPr/>
        </p:nvGrpSpPr>
        <p:grpSpPr>
          <a:xfrm>
            <a:off x="8503262" y="2256384"/>
            <a:ext cx="2132915" cy="1658101"/>
            <a:chOff x="0" y="694152"/>
            <a:chExt cx="4077378" cy="3212534"/>
          </a:xfrm>
        </p:grpSpPr>
        <p:sp>
          <p:nvSpPr>
            <p:cNvPr id="30" name="Shape 541"/>
            <p:cNvSpPr/>
            <p:nvPr/>
          </p:nvSpPr>
          <p:spPr>
            <a:xfrm>
              <a:off x="575696" y="3058094"/>
              <a:ext cx="2925987" cy="8485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defTabSz="457200">
                <a:lnSpc>
                  <a:spcPct val="80000"/>
                </a:lnSpc>
                <a:defRPr sz="1900" i="1">
                  <a:solidFill>
                    <a:srgbClr val="FFFFFF"/>
                  </a:solidFill>
                  <a:latin typeface="Avenir Next Demi Bold"/>
                  <a:ea typeface="Avenir Next Demi Bold"/>
                  <a:cs typeface="Avenir Next Demi Bold"/>
                  <a:sym typeface="Avenir Next Demi Bold"/>
                </a:defRPr>
              </a:lvl1pPr>
            </a:lstStyle>
            <a:p>
              <a:endParaRPr sz="950" b="1" i="0" dirty="0">
                <a:latin typeface="Arial Bold" charset="0"/>
                <a:ea typeface="Arial Bold" charset="0"/>
                <a:cs typeface="Arial Bold" charset="0"/>
              </a:endParaRPr>
            </a:p>
          </p:txBody>
        </p:sp>
        <p:sp>
          <p:nvSpPr>
            <p:cNvPr id="31" name="Shape 542"/>
            <p:cNvSpPr/>
            <p:nvPr/>
          </p:nvSpPr>
          <p:spPr>
            <a:xfrm>
              <a:off x="0" y="694152"/>
              <a:ext cx="4077378" cy="136020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defTabSz="228600">
                <a:lnSpc>
                  <a:spcPct val="80000"/>
                </a:lnSpc>
                <a:defRPr sz="1900" i="1">
                  <a:solidFill>
                    <a:srgbClr val="FFFFFF"/>
                  </a:solidFill>
                  <a:latin typeface="Avenir Next Demi Bold"/>
                  <a:ea typeface="Avenir Next Demi Bold"/>
                  <a:cs typeface="Avenir Next Demi Bold"/>
                  <a:sym typeface="Avenir Next Demi Bold"/>
                </a:defRPr>
              </a:pPr>
              <a:endParaRPr sz="950" b="1" dirty="0">
                <a:latin typeface="Arial Bold" charset="0"/>
                <a:ea typeface="Arial Bold" charset="0"/>
                <a:cs typeface="Arial Bold" charset="0"/>
              </a:endParaRPr>
            </a:p>
            <a:p>
              <a:pPr defTabSz="228600">
                <a:lnSpc>
                  <a:spcPct val="80000"/>
                </a:lnSpc>
                <a:defRPr sz="1900" i="1">
                  <a:solidFill>
                    <a:srgbClr val="FFFFFF"/>
                  </a:solidFill>
                  <a:latin typeface="Avenir Next Demi Bold"/>
                  <a:ea typeface="Avenir Next Demi Bold"/>
                  <a:cs typeface="Avenir Next Demi Bold"/>
                  <a:sym typeface="Avenir Next Demi Bold"/>
                </a:defRPr>
              </a:pPr>
              <a:endParaRPr sz="950" b="1" dirty="0">
                <a:latin typeface="Arial Bold" charset="0"/>
                <a:ea typeface="Arial Bold" charset="0"/>
                <a:cs typeface="Arial Bold" charset="0"/>
              </a:endParaRPr>
            </a:p>
          </p:txBody>
        </p:sp>
      </p:grpSp>
      <p:sp>
        <p:nvSpPr>
          <p:cNvPr id="43" name="Shape 534"/>
          <p:cNvSpPr/>
          <p:nvPr/>
        </p:nvSpPr>
        <p:spPr>
          <a:xfrm>
            <a:off x="10495768" y="3144089"/>
            <a:ext cx="1457761" cy="829491"/>
          </a:xfrm>
          <a:prstGeom prst="rect">
            <a:avLst/>
          </a:prstGeom>
          <a:solidFill>
            <a:srgbClr val="53585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latin typeface="Arial Regular" charset="0"/>
              <a:ea typeface="Arial Regular" charset="0"/>
              <a:cs typeface="Arial Regular" charset="0"/>
            </a:endParaRPr>
          </a:p>
        </p:txBody>
      </p:sp>
      <p:sp>
        <p:nvSpPr>
          <p:cNvPr id="44" name="Shape 534"/>
          <p:cNvSpPr/>
          <p:nvPr/>
        </p:nvSpPr>
        <p:spPr>
          <a:xfrm>
            <a:off x="10495768" y="4172830"/>
            <a:ext cx="1457761" cy="829491"/>
          </a:xfrm>
          <a:prstGeom prst="rect">
            <a:avLst/>
          </a:prstGeom>
          <a:solidFill>
            <a:srgbClr val="53585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latin typeface="Arial Regular" charset="0"/>
              <a:ea typeface="Arial Regular" charset="0"/>
              <a:cs typeface="Arial Regular" charset="0"/>
            </a:endParaRPr>
          </a:p>
        </p:txBody>
      </p:sp>
      <p:sp>
        <p:nvSpPr>
          <p:cNvPr id="45" name="Shape 566"/>
          <p:cNvSpPr/>
          <p:nvPr/>
        </p:nvSpPr>
        <p:spPr>
          <a:xfrm>
            <a:off x="710417" y="4216870"/>
            <a:ext cx="1633068" cy="5360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pPr marL="0" indent="0">
              <a:buNone/>
            </a:pPr>
            <a:endParaRPr lang="en-US" sz="1050" i="1" dirty="0">
              <a:latin typeface="Arial" charset="0"/>
              <a:ea typeface="Arial" charset="0"/>
              <a:cs typeface="Arial" charset="0"/>
            </a:endParaRPr>
          </a:p>
          <a:p>
            <a:pPr marL="0" indent="0">
              <a:buNone/>
            </a:pPr>
            <a:endParaRPr lang="en-US" sz="1050" i="1" dirty="0">
              <a:latin typeface="Arial" charset="0"/>
              <a:ea typeface="Arial" charset="0"/>
              <a:cs typeface="Arial" charset="0"/>
            </a:endParaRPr>
          </a:p>
          <a:p>
            <a:pPr marL="0" indent="0">
              <a:buNone/>
            </a:pPr>
            <a:r>
              <a:rPr lang="en-US" sz="1050" i="1" dirty="0">
                <a:latin typeface="Arial" charset="0"/>
                <a:ea typeface="Arial" charset="0"/>
                <a:cs typeface="Arial" charset="0"/>
              </a:rPr>
              <a:t>- </a:t>
            </a:r>
            <a:r>
              <a:rPr sz="1050" i="1" dirty="0">
                <a:latin typeface="Arial" charset="0"/>
                <a:ea typeface="Arial" charset="0"/>
                <a:cs typeface="Arial" charset="0"/>
              </a:rPr>
              <a:t>Wellness Activit</a:t>
            </a:r>
            <a:r>
              <a:rPr lang="en-US" sz="1050" i="1" dirty="0">
                <a:latin typeface="Arial" charset="0"/>
                <a:ea typeface="Arial" charset="0"/>
                <a:cs typeface="Arial" charset="0"/>
              </a:rPr>
              <a:t>ies</a:t>
            </a:r>
            <a:endParaRPr sz="1050" i="1" dirty="0">
              <a:latin typeface="Arial" charset="0"/>
              <a:ea typeface="Arial" charset="0"/>
              <a:cs typeface="Arial" charset="0"/>
            </a:endParaRPr>
          </a:p>
        </p:txBody>
      </p:sp>
      <p:sp>
        <p:nvSpPr>
          <p:cNvPr id="46" name="Shape 559"/>
          <p:cNvSpPr/>
          <p:nvPr/>
        </p:nvSpPr>
        <p:spPr>
          <a:xfrm>
            <a:off x="723470" y="2860779"/>
            <a:ext cx="1520325"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lang="en-US" sz="1050" i="1" dirty="0">
                <a:latin typeface="Arial" charset="0"/>
                <a:ea typeface="Arial" charset="0"/>
                <a:cs typeface="Arial" charset="0"/>
              </a:rPr>
              <a:t>Depression Screen</a:t>
            </a:r>
            <a:endParaRPr sz="1050" i="1" dirty="0">
              <a:latin typeface="Arial" charset="0"/>
              <a:ea typeface="Arial" charset="0"/>
              <a:cs typeface="Arial" charset="0"/>
            </a:endParaRPr>
          </a:p>
        </p:txBody>
      </p:sp>
      <p:sp>
        <p:nvSpPr>
          <p:cNvPr id="47" name="Shape 557"/>
          <p:cNvSpPr/>
          <p:nvPr/>
        </p:nvSpPr>
        <p:spPr>
          <a:xfrm>
            <a:off x="702753" y="2349577"/>
            <a:ext cx="1520325" cy="3744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lang="en-US" sz="1050" i="1" dirty="0">
                <a:latin typeface="Arial" charset="0"/>
                <a:ea typeface="Arial" charset="0"/>
                <a:cs typeface="Arial" charset="0"/>
              </a:rPr>
              <a:t>Patient Reported Data</a:t>
            </a:r>
            <a:endParaRPr sz="1050" i="1" dirty="0">
              <a:latin typeface="Arial" charset="0"/>
              <a:ea typeface="Arial" charset="0"/>
              <a:cs typeface="Arial" charset="0"/>
            </a:endParaRPr>
          </a:p>
        </p:txBody>
      </p:sp>
      <p:sp>
        <p:nvSpPr>
          <p:cNvPr id="49" name="Shape 556"/>
          <p:cNvSpPr/>
          <p:nvPr/>
        </p:nvSpPr>
        <p:spPr>
          <a:xfrm>
            <a:off x="794408" y="1087576"/>
            <a:ext cx="1822826" cy="2128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marL="219807" indent="-219807" algn="l">
              <a:buSzPct val="75000"/>
              <a:buChar char="-"/>
              <a:defRPr sz="2100">
                <a:solidFill>
                  <a:srgbClr val="FFFFFF"/>
                </a:solidFill>
                <a:latin typeface="Avenir Oblique"/>
                <a:ea typeface="Avenir Oblique"/>
                <a:cs typeface="Avenir Oblique"/>
                <a:sym typeface="Avenir Oblique"/>
              </a:defRPr>
            </a:lvl1pPr>
          </a:lstStyle>
          <a:p>
            <a:r>
              <a:rPr lang="en-US" sz="1050" i="1" dirty="0">
                <a:latin typeface="Arial" charset="0"/>
                <a:ea typeface="Arial" charset="0"/>
                <a:cs typeface="Arial" charset="0"/>
              </a:rPr>
              <a:t>Interventions</a:t>
            </a:r>
            <a:endParaRPr sz="1050" i="1" dirty="0">
              <a:latin typeface="Arial" charset="0"/>
              <a:ea typeface="Arial" charset="0"/>
              <a:cs typeface="Arial" charset="0"/>
            </a:endParaRPr>
          </a:p>
        </p:txBody>
      </p:sp>
      <p:sp>
        <p:nvSpPr>
          <p:cNvPr id="2" name="TextBox 1"/>
          <p:cNvSpPr txBox="1"/>
          <p:nvPr/>
        </p:nvSpPr>
        <p:spPr>
          <a:xfrm>
            <a:off x="10476906" y="2179367"/>
            <a:ext cx="1457761"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85725" indent="-85725" defTabSz="412750" hangingPunct="0">
              <a:buFontTx/>
              <a:buChar char="-"/>
            </a:pPr>
            <a:r>
              <a:rPr lang="en-US" sz="900" i="1" dirty="0">
                <a:solidFill>
                  <a:schemeClr val="bg1"/>
                </a:solidFill>
                <a:latin typeface="+mj-lt"/>
                <a:sym typeface="Helvetica Light"/>
              </a:rPr>
              <a:t>Risk Score</a:t>
            </a:r>
          </a:p>
          <a:p>
            <a:pPr marL="85725" indent="-85725" defTabSz="412750" hangingPunct="0">
              <a:buFontTx/>
              <a:buChar char="-"/>
            </a:pPr>
            <a:r>
              <a:rPr lang="en-US" sz="900" i="1" dirty="0">
                <a:solidFill>
                  <a:schemeClr val="bg1"/>
                </a:solidFill>
                <a:latin typeface="+mj-lt"/>
              </a:rPr>
              <a:t>Identification &amp; Stratification</a:t>
            </a:r>
          </a:p>
          <a:p>
            <a:pPr marL="85725" indent="-85725" defTabSz="412750" hangingPunct="0">
              <a:buFontTx/>
              <a:buChar char="-"/>
            </a:pPr>
            <a:r>
              <a:rPr lang="en-US" sz="900" i="1" dirty="0">
                <a:solidFill>
                  <a:schemeClr val="bg1"/>
                </a:solidFill>
                <a:latin typeface="+mj-lt"/>
                <a:sym typeface="Helvetica Light"/>
              </a:rPr>
              <a:t>Engagement Preferences</a:t>
            </a:r>
          </a:p>
          <a:p>
            <a:pPr marL="85725" indent="-85725" defTabSz="412750" hangingPunct="0">
              <a:buFontTx/>
              <a:buChar char="-"/>
            </a:pPr>
            <a:r>
              <a:rPr lang="en-US" sz="900" i="1" dirty="0">
                <a:solidFill>
                  <a:schemeClr val="bg1"/>
                </a:solidFill>
                <a:latin typeface="+mj-lt"/>
              </a:rPr>
              <a:t>Gaps &amp; Barriers to care</a:t>
            </a:r>
            <a:endParaRPr lang="en-US" sz="900" i="1" dirty="0">
              <a:solidFill>
                <a:schemeClr val="bg1"/>
              </a:solidFill>
              <a:latin typeface="+mj-lt"/>
              <a:sym typeface="Helvetica Light"/>
            </a:endParaRPr>
          </a:p>
        </p:txBody>
      </p:sp>
      <p:sp>
        <p:nvSpPr>
          <p:cNvPr id="51" name="TextBox 50"/>
          <p:cNvSpPr txBox="1"/>
          <p:nvPr/>
        </p:nvSpPr>
        <p:spPr>
          <a:xfrm>
            <a:off x="10517786" y="3356461"/>
            <a:ext cx="1457761"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85725" indent="-85725" defTabSz="412750" hangingPunct="0">
              <a:buFontTx/>
              <a:buChar char="-"/>
            </a:pPr>
            <a:r>
              <a:rPr lang="en-US" sz="900" i="1" dirty="0">
                <a:solidFill>
                  <a:schemeClr val="bg1"/>
                </a:solidFill>
                <a:latin typeface="+mj-lt"/>
                <a:sym typeface="Helvetica Light"/>
              </a:rPr>
              <a:t>Engagement Preferences</a:t>
            </a:r>
          </a:p>
          <a:p>
            <a:pPr marL="85725" indent="-85725" defTabSz="412750" hangingPunct="0">
              <a:buFontTx/>
              <a:buChar char="-"/>
            </a:pPr>
            <a:r>
              <a:rPr lang="en-US" sz="900" i="1" dirty="0">
                <a:solidFill>
                  <a:schemeClr val="bg1"/>
                </a:solidFill>
                <a:latin typeface="+mj-lt"/>
              </a:rPr>
              <a:t>Decision Support</a:t>
            </a:r>
            <a:endParaRPr lang="en-US" sz="900" i="1" dirty="0">
              <a:solidFill>
                <a:schemeClr val="bg1"/>
              </a:solidFill>
              <a:latin typeface="+mj-lt"/>
              <a:sym typeface="Helvetica Light"/>
            </a:endParaRPr>
          </a:p>
        </p:txBody>
      </p:sp>
      <p:sp>
        <p:nvSpPr>
          <p:cNvPr id="52" name="TextBox 51"/>
          <p:cNvSpPr txBox="1"/>
          <p:nvPr/>
        </p:nvSpPr>
        <p:spPr>
          <a:xfrm>
            <a:off x="10553106" y="4477197"/>
            <a:ext cx="1457761" cy="189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85725" indent="-85725" defTabSz="412750" hangingPunct="0">
              <a:buFontTx/>
              <a:buChar char="-"/>
            </a:pPr>
            <a:r>
              <a:rPr lang="en-US" sz="900" i="1" dirty="0">
                <a:solidFill>
                  <a:schemeClr val="bg1"/>
                </a:solidFill>
                <a:latin typeface="+mj-lt"/>
              </a:rPr>
              <a:t>Gaps &amp; Barriers to Care</a:t>
            </a:r>
            <a:endParaRPr lang="en-US" sz="900" i="1" dirty="0">
              <a:solidFill>
                <a:schemeClr val="bg1"/>
              </a:solidFill>
              <a:latin typeface="+mj-lt"/>
              <a:sym typeface="Helvetica Light"/>
            </a:endParaRPr>
          </a:p>
        </p:txBody>
      </p:sp>
      <p:sp>
        <p:nvSpPr>
          <p:cNvPr id="53" name="Shape 551"/>
          <p:cNvSpPr/>
          <p:nvPr/>
        </p:nvSpPr>
        <p:spPr>
          <a:xfrm>
            <a:off x="8846678" y="3124162"/>
            <a:ext cx="1444313" cy="898433"/>
          </a:xfrm>
          <a:prstGeom prst="rect">
            <a:avLst/>
          </a:prstGeom>
          <a:ln w="114300">
            <a:solidFill>
              <a:srgbClr val="FFCF00"/>
            </a:solidFill>
            <a:miter lim="400000"/>
          </a:ln>
        </p:spPr>
        <p:txBody>
          <a:bodyPr lIns="25400" tIns="25400" rIns="25400" bIns="25400" anchor="ctr"/>
          <a:lstStyle/>
          <a:p>
            <a:pPr>
              <a:defRPr sz="3200">
                <a:solidFill>
                  <a:srgbClr val="FFFFFF"/>
                </a:solidFill>
              </a:defRPr>
            </a:pPr>
            <a:endParaRPr sz="1600" dirty="0">
              <a:latin typeface="Arial Regular" charset="0"/>
              <a:ea typeface="Arial Regular" charset="0"/>
              <a:cs typeface="Arial Regular" charset="0"/>
            </a:endParaRPr>
          </a:p>
        </p:txBody>
      </p:sp>
      <p:sp>
        <p:nvSpPr>
          <p:cNvPr id="54" name="Shape 551"/>
          <p:cNvSpPr/>
          <p:nvPr/>
        </p:nvSpPr>
        <p:spPr>
          <a:xfrm>
            <a:off x="8827816" y="2090655"/>
            <a:ext cx="1463175" cy="876564"/>
          </a:xfrm>
          <a:prstGeom prst="rect">
            <a:avLst/>
          </a:prstGeom>
          <a:ln w="114300">
            <a:solidFill>
              <a:srgbClr val="FFCF00"/>
            </a:solidFill>
            <a:miter lim="400000"/>
          </a:ln>
        </p:spPr>
        <p:txBody>
          <a:bodyPr lIns="25400" tIns="25400" rIns="25400" bIns="25400" anchor="ctr"/>
          <a:lstStyle/>
          <a:p>
            <a:pPr>
              <a:defRPr sz="3200">
                <a:solidFill>
                  <a:srgbClr val="FFFFFF"/>
                </a:solidFill>
              </a:defRPr>
            </a:pPr>
            <a:endParaRPr sz="1600" dirty="0">
              <a:latin typeface="Arial Regular" charset="0"/>
              <a:ea typeface="Arial Regular" charset="0"/>
              <a:cs typeface="Arial Regular" charset="0"/>
            </a:endParaRPr>
          </a:p>
        </p:txBody>
      </p:sp>
    </p:spTree>
    <p:extLst>
      <p:ext uri="{BB962C8B-B14F-4D97-AF65-F5344CB8AC3E}">
        <p14:creationId xmlns:p14="http://schemas.microsoft.com/office/powerpoint/2010/main" val="2066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3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3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dvAuto="0"/>
      <p:bldP spid="53" grpId="0" animBg="1" advAuto="0"/>
      <p:bldP spid="5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8869304" y="6023010"/>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1" name="Shape 931"/>
          <p:cNvSpPr/>
          <p:nvPr/>
        </p:nvSpPr>
        <p:spPr>
          <a:xfrm>
            <a:off x="9772988" y="6023010"/>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2" name="Shape 932"/>
          <p:cNvSpPr/>
          <p:nvPr/>
        </p:nvSpPr>
        <p:spPr>
          <a:xfrm>
            <a:off x="2581426" y="1741749"/>
            <a:ext cx="7332991" cy="4370816"/>
          </a:xfrm>
          <a:custGeom>
            <a:avLst/>
            <a:gdLst/>
            <a:ahLst/>
            <a:cxnLst>
              <a:cxn ang="0">
                <a:pos x="wd2" y="hd2"/>
              </a:cxn>
              <a:cxn ang="5400000">
                <a:pos x="wd2" y="hd2"/>
              </a:cxn>
              <a:cxn ang="10800000">
                <a:pos x="wd2" y="hd2"/>
              </a:cxn>
              <a:cxn ang="16200000">
                <a:pos x="wd2" y="hd2"/>
              </a:cxn>
            </a:cxnLst>
            <a:rect l="0" t="0" r="r" b="b"/>
            <a:pathLst>
              <a:path w="21600" h="21473" extrusionOk="0">
                <a:moveTo>
                  <a:pt x="0" y="21473"/>
                </a:moveTo>
                <a:cubicBezTo>
                  <a:pt x="2098" y="20390"/>
                  <a:pt x="4040" y="18601"/>
                  <a:pt x="5707" y="16217"/>
                </a:cubicBezTo>
                <a:cubicBezTo>
                  <a:pt x="8781" y="11822"/>
                  <a:pt x="10843" y="5524"/>
                  <a:pt x="14435" y="2333"/>
                </a:cubicBezTo>
                <a:cubicBezTo>
                  <a:pt x="15358" y="1513"/>
                  <a:pt x="16340" y="945"/>
                  <a:pt x="17340" y="565"/>
                </a:cubicBezTo>
                <a:cubicBezTo>
                  <a:pt x="18717" y="42"/>
                  <a:pt x="20152" y="-127"/>
                  <a:pt x="21600" y="97"/>
                </a:cubicBezTo>
              </a:path>
            </a:pathLst>
          </a:custGeom>
          <a:ln w="50800">
            <a:solidFill>
              <a:srgbClr val="53585F"/>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3" name="Shape 933"/>
          <p:cNvSpPr/>
          <p:nvPr/>
        </p:nvSpPr>
        <p:spPr>
          <a:xfrm flipV="1">
            <a:off x="2579860" y="1835164"/>
            <a:ext cx="1" cy="4297088"/>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4" name="Shape 934"/>
          <p:cNvSpPr/>
          <p:nvPr/>
        </p:nvSpPr>
        <p:spPr>
          <a:xfrm>
            <a:off x="2572271" y="6132251"/>
            <a:ext cx="7217061" cy="1"/>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5" name="Shape 935"/>
          <p:cNvSpPr/>
          <p:nvPr/>
        </p:nvSpPr>
        <p:spPr>
          <a:xfrm>
            <a:off x="2587910" y="4536497"/>
            <a:ext cx="104146" cy="1"/>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6" name="Shape 936"/>
          <p:cNvSpPr/>
          <p:nvPr/>
        </p:nvSpPr>
        <p:spPr>
          <a:xfrm>
            <a:off x="2587910" y="2739513"/>
            <a:ext cx="104146" cy="1"/>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7" name="Shape 937"/>
          <p:cNvSpPr/>
          <p:nvPr/>
        </p:nvSpPr>
        <p:spPr>
          <a:xfrm>
            <a:off x="2587910" y="5434989"/>
            <a:ext cx="104146" cy="1"/>
          </a:xfrm>
          <a:prstGeom prst="line">
            <a:avLst/>
          </a:prstGeom>
          <a:ln w="38100">
            <a:solidFill>
              <a:srgbClr val="929292"/>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8" name="Shape 938"/>
          <p:cNvSpPr/>
          <p:nvPr/>
        </p:nvSpPr>
        <p:spPr>
          <a:xfrm>
            <a:off x="2587910" y="3638005"/>
            <a:ext cx="104146" cy="1"/>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39" name="Shape 939"/>
          <p:cNvSpPr/>
          <p:nvPr/>
        </p:nvSpPr>
        <p:spPr>
          <a:xfrm>
            <a:off x="2587910" y="1846793"/>
            <a:ext cx="104146" cy="1"/>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0" name="Shape 940"/>
          <p:cNvSpPr/>
          <p:nvPr/>
        </p:nvSpPr>
        <p:spPr>
          <a:xfrm>
            <a:off x="3478352" y="6023009"/>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1" name="Shape 941"/>
          <p:cNvSpPr/>
          <p:nvPr/>
        </p:nvSpPr>
        <p:spPr>
          <a:xfrm>
            <a:off x="7072320" y="6023010"/>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2" name="Shape 942"/>
          <p:cNvSpPr/>
          <p:nvPr/>
        </p:nvSpPr>
        <p:spPr>
          <a:xfrm>
            <a:off x="5275336" y="6023010"/>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3" name="Shape 943"/>
          <p:cNvSpPr/>
          <p:nvPr/>
        </p:nvSpPr>
        <p:spPr>
          <a:xfrm>
            <a:off x="6173828" y="6023010"/>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4" name="Shape 944"/>
          <p:cNvSpPr/>
          <p:nvPr/>
        </p:nvSpPr>
        <p:spPr>
          <a:xfrm>
            <a:off x="7970812" y="6023010"/>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5" name="Shape 945"/>
          <p:cNvSpPr/>
          <p:nvPr/>
        </p:nvSpPr>
        <p:spPr>
          <a:xfrm>
            <a:off x="4376844" y="6023010"/>
            <a:ext cx="1" cy="104146"/>
          </a:xfrm>
          <a:prstGeom prst="line">
            <a:avLst/>
          </a:prstGeom>
          <a:ln w="5080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6" name="Shape 946"/>
          <p:cNvSpPr/>
          <p:nvPr/>
        </p:nvSpPr>
        <p:spPr>
          <a:xfrm>
            <a:off x="4146219" y="4148116"/>
            <a:ext cx="5673776" cy="1169133"/>
          </a:xfrm>
          <a:custGeom>
            <a:avLst/>
            <a:gdLst/>
            <a:ahLst/>
            <a:cxnLst>
              <a:cxn ang="0">
                <a:pos x="wd2" y="hd2"/>
              </a:cxn>
              <a:cxn ang="5400000">
                <a:pos x="wd2" y="hd2"/>
              </a:cxn>
              <a:cxn ang="10800000">
                <a:pos x="wd2" y="hd2"/>
              </a:cxn>
              <a:cxn ang="16200000">
                <a:pos x="wd2" y="hd2"/>
              </a:cxn>
            </a:cxnLst>
            <a:rect l="0" t="0" r="r" b="b"/>
            <a:pathLst>
              <a:path w="21600" h="21019" extrusionOk="0">
                <a:moveTo>
                  <a:pt x="0" y="21019"/>
                </a:moveTo>
                <a:cubicBezTo>
                  <a:pt x="1626" y="18597"/>
                  <a:pt x="3250" y="16146"/>
                  <a:pt x="4872" y="13666"/>
                </a:cubicBezTo>
                <a:cubicBezTo>
                  <a:pt x="7301" y="9951"/>
                  <a:pt x="9731" y="6163"/>
                  <a:pt x="12231" y="3649"/>
                </a:cubicBezTo>
                <a:cubicBezTo>
                  <a:pt x="15309" y="554"/>
                  <a:pt x="18460" y="-581"/>
                  <a:pt x="21600" y="278"/>
                </a:cubicBezTo>
              </a:path>
            </a:pathLst>
          </a:custGeom>
          <a:ln w="88900">
            <a:solidFill>
              <a:srgbClr val="80BE00"/>
            </a:solidFill>
            <a:miter lim="400000"/>
            <a:headEnd type="oval"/>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47" name="Shape 947"/>
          <p:cNvSpPr/>
          <p:nvPr/>
        </p:nvSpPr>
        <p:spPr>
          <a:xfrm>
            <a:off x="4263929" y="2428301"/>
            <a:ext cx="5637575" cy="2877775"/>
          </a:xfrm>
          <a:custGeom>
            <a:avLst/>
            <a:gdLst/>
            <a:ahLst/>
            <a:cxnLst>
              <a:cxn ang="0">
                <a:pos x="wd2" y="hd2"/>
              </a:cxn>
              <a:cxn ang="5400000">
                <a:pos x="wd2" y="hd2"/>
              </a:cxn>
              <a:cxn ang="10800000">
                <a:pos x="wd2" y="hd2"/>
              </a:cxn>
              <a:cxn ang="16200000">
                <a:pos x="wd2" y="hd2"/>
              </a:cxn>
            </a:cxnLst>
            <a:rect l="0" t="0" r="r" b="b"/>
            <a:pathLst>
              <a:path w="21600" h="21531" extrusionOk="0">
                <a:moveTo>
                  <a:pt x="8472" y="4420"/>
                </a:moveTo>
                <a:cubicBezTo>
                  <a:pt x="7945" y="5119"/>
                  <a:pt x="7570" y="6113"/>
                  <a:pt x="7170" y="7055"/>
                </a:cubicBezTo>
                <a:cubicBezTo>
                  <a:pt x="6707" y="8142"/>
                  <a:pt x="6202" y="9173"/>
                  <a:pt x="5712" y="10235"/>
                </a:cubicBezTo>
                <a:cubicBezTo>
                  <a:pt x="4681" y="12464"/>
                  <a:pt x="3705" y="14839"/>
                  <a:pt x="2633" y="16992"/>
                </a:cubicBezTo>
                <a:cubicBezTo>
                  <a:pt x="1815" y="18633"/>
                  <a:pt x="935" y="20150"/>
                  <a:pt x="0" y="21531"/>
                </a:cubicBezTo>
                <a:cubicBezTo>
                  <a:pt x="2227" y="20086"/>
                  <a:pt x="4461" y="18711"/>
                  <a:pt x="6701" y="17404"/>
                </a:cubicBezTo>
                <a:cubicBezTo>
                  <a:pt x="9736" y="15632"/>
                  <a:pt x="12807" y="13973"/>
                  <a:pt x="15971" y="13309"/>
                </a:cubicBezTo>
                <a:cubicBezTo>
                  <a:pt x="17835" y="12918"/>
                  <a:pt x="19715" y="12878"/>
                  <a:pt x="21583" y="13191"/>
                </a:cubicBezTo>
                <a:lnTo>
                  <a:pt x="21600" y="294"/>
                </a:lnTo>
                <a:cubicBezTo>
                  <a:pt x="20156" y="6"/>
                  <a:pt x="18712" y="-69"/>
                  <a:pt x="17279" y="62"/>
                </a:cubicBezTo>
                <a:cubicBezTo>
                  <a:pt x="16437" y="139"/>
                  <a:pt x="15591" y="290"/>
                  <a:pt x="14753" y="544"/>
                </a:cubicBezTo>
                <a:cubicBezTo>
                  <a:pt x="13916" y="798"/>
                  <a:pt x="13087" y="1155"/>
                  <a:pt x="12281" y="1645"/>
                </a:cubicBezTo>
                <a:cubicBezTo>
                  <a:pt x="11590" y="2065"/>
                  <a:pt x="10909" y="2588"/>
                  <a:pt x="10223" y="3019"/>
                </a:cubicBezTo>
                <a:cubicBezTo>
                  <a:pt x="9622" y="3396"/>
                  <a:pt x="9008" y="3710"/>
                  <a:pt x="8472" y="4420"/>
                </a:cubicBezTo>
                <a:close/>
              </a:path>
            </a:pathLst>
          </a:custGeom>
          <a:gradFill>
            <a:gsLst>
              <a:gs pos="0">
                <a:srgbClr val="70B333">
                  <a:alpha val="17545"/>
                </a:srgbClr>
              </a:gs>
              <a:gs pos="38020">
                <a:srgbClr val="B1D38F">
                  <a:alpha val="17545"/>
                </a:srgbClr>
              </a:gs>
              <a:gs pos="91601">
                <a:srgbClr val="F3F2EC">
                  <a:alpha val="17545"/>
                </a:srgbClr>
              </a:gs>
            </a:gsLst>
            <a:lin ang="98329"/>
          </a:gradFill>
          <a:ln w="12700">
            <a:miter lim="400000"/>
          </a:ln>
        </p:spPr>
        <p:txBody>
          <a:bodyPr lIns="25400" tIns="25400" rIns="25400" bIns="25400" anchor="ctr"/>
          <a:lstStyle/>
          <a:p>
            <a:pPr algn="ctr" defTabSz="412750" hangingPunct="0">
              <a:defRPr sz="3200"/>
            </a:pPr>
            <a:endParaRPr sz="1400" kern="0" dirty="0">
              <a:solidFill>
                <a:srgbClr val="000000"/>
              </a:solidFill>
              <a:latin typeface="Arial Regular" charset="0"/>
              <a:ea typeface="Arial Regular" charset="0"/>
              <a:cs typeface="Arial Regular" charset="0"/>
              <a:sym typeface="Helvetica Light"/>
            </a:endParaRPr>
          </a:p>
        </p:txBody>
      </p:sp>
      <p:sp>
        <p:nvSpPr>
          <p:cNvPr id="951" name="Shape 951"/>
          <p:cNvSpPr/>
          <p:nvPr/>
        </p:nvSpPr>
        <p:spPr>
          <a:xfrm>
            <a:off x="6363954" y="2415634"/>
            <a:ext cx="3498991" cy="636215"/>
          </a:xfrm>
          <a:custGeom>
            <a:avLst/>
            <a:gdLst/>
            <a:ahLst/>
            <a:cxnLst>
              <a:cxn ang="0">
                <a:pos x="wd2" y="hd2"/>
              </a:cxn>
              <a:cxn ang="5400000">
                <a:pos x="wd2" y="hd2"/>
              </a:cxn>
              <a:cxn ang="10800000">
                <a:pos x="wd2" y="hd2"/>
              </a:cxn>
              <a:cxn ang="16200000">
                <a:pos x="wd2" y="hd2"/>
              </a:cxn>
            </a:cxnLst>
            <a:rect l="0" t="0" r="r" b="b"/>
            <a:pathLst>
              <a:path w="21600" h="21280" extrusionOk="0">
                <a:moveTo>
                  <a:pt x="0" y="21280"/>
                </a:moveTo>
                <a:cubicBezTo>
                  <a:pt x="4707" y="8699"/>
                  <a:pt x="9862" y="1525"/>
                  <a:pt x="15128" y="217"/>
                </a:cubicBezTo>
                <a:cubicBezTo>
                  <a:pt x="17289" y="-320"/>
                  <a:pt x="19454" y="142"/>
                  <a:pt x="21600" y="1600"/>
                </a:cubicBezTo>
              </a:path>
            </a:pathLst>
          </a:custGeom>
          <a:ln w="88900">
            <a:solidFill>
              <a:srgbClr val="005493"/>
            </a:solidFill>
            <a:miter lim="400000"/>
            <a:headEnd type="oval"/>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952" name="Shape 952"/>
          <p:cNvSpPr/>
          <p:nvPr/>
        </p:nvSpPr>
        <p:spPr>
          <a:xfrm>
            <a:off x="4498631" y="2249796"/>
            <a:ext cx="2158774" cy="68232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p>
            <a:pPr defTabSz="412750" hangingPunct="0">
              <a:lnSpc>
                <a:spcPct val="80000"/>
              </a:lnSpc>
              <a:defRPr sz="3600">
                <a:solidFill>
                  <a:srgbClr val="005493"/>
                </a:solidFill>
                <a:latin typeface="Avenir Heavy Oblique"/>
                <a:ea typeface="Avenir Heavy Oblique"/>
                <a:cs typeface="Avenir Heavy Oblique"/>
                <a:sym typeface="Avenir Heavy Oblique"/>
              </a:defRPr>
            </a:pPr>
            <a:r>
              <a:rPr b="1" i="1" kern="0" dirty="0">
                <a:solidFill>
                  <a:srgbClr val="005493"/>
                </a:solidFill>
                <a:latin typeface="Arial" charset="0"/>
                <a:ea typeface="Arial" charset="0"/>
                <a:cs typeface="Arial" charset="0"/>
                <a:sym typeface="Avenir Heavy Oblique"/>
              </a:rPr>
              <a:t>   </a:t>
            </a:r>
            <a:r>
              <a:rPr sz="2400" b="1" i="1" kern="0" dirty="0">
                <a:solidFill>
                  <a:srgbClr val="005493"/>
                </a:solidFill>
                <a:latin typeface="Arial" charset="0"/>
                <a:ea typeface="Arial" charset="0"/>
                <a:cs typeface="Arial" charset="0"/>
                <a:sym typeface="Avenir Heavy Oblique"/>
              </a:rPr>
              <a:t>PREDICTIVE </a:t>
            </a:r>
          </a:p>
          <a:p>
            <a:pPr defTabSz="412750" hangingPunct="0">
              <a:lnSpc>
                <a:spcPct val="80000"/>
              </a:lnSpc>
              <a:defRPr sz="3600">
                <a:solidFill>
                  <a:srgbClr val="005493"/>
                </a:solidFill>
                <a:latin typeface="Avenir Heavy Oblique"/>
                <a:ea typeface="Avenir Heavy Oblique"/>
                <a:cs typeface="Avenir Heavy Oblique"/>
                <a:sym typeface="Avenir Heavy Oblique"/>
              </a:defRPr>
            </a:pPr>
            <a:r>
              <a:rPr sz="2400" b="1" i="1" kern="0" dirty="0">
                <a:solidFill>
                  <a:srgbClr val="005493"/>
                </a:solidFill>
                <a:latin typeface="Arial" charset="0"/>
                <a:ea typeface="Arial" charset="0"/>
                <a:cs typeface="Arial" charset="0"/>
                <a:sym typeface="Avenir Heavy Oblique"/>
              </a:rPr>
              <a:t>MODELING</a:t>
            </a:r>
          </a:p>
        </p:txBody>
      </p:sp>
      <p:sp>
        <p:nvSpPr>
          <p:cNvPr id="953" name="Shape 953"/>
          <p:cNvSpPr/>
          <p:nvPr/>
        </p:nvSpPr>
        <p:spPr>
          <a:xfrm>
            <a:off x="2684329" y="524907"/>
            <a:ext cx="6416821" cy="52527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nSpc>
                <a:spcPct val="70000"/>
              </a:lnSpc>
              <a:defRPr sz="9000">
                <a:latin typeface="Avenir Medium"/>
                <a:ea typeface="Avenir Medium"/>
                <a:cs typeface="Avenir Medium"/>
                <a:sym typeface="Avenir Medium"/>
              </a:defRPr>
            </a:lvl1pPr>
          </a:lstStyle>
          <a:p>
            <a:pPr algn="ctr" defTabSz="412750" hangingPunct="0">
              <a:defRPr/>
            </a:pPr>
            <a:r>
              <a:rPr lang="en-US" sz="4400" kern="0" dirty="0">
                <a:solidFill>
                  <a:srgbClr val="7AB842"/>
                </a:solidFill>
                <a:latin typeface="Arial" charset="0"/>
                <a:ea typeface="Arial" charset="0"/>
                <a:cs typeface="Arial" charset="0"/>
              </a:rPr>
              <a:t>REAL-TIME INTERCEPT</a:t>
            </a:r>
            <a:endParaRPr sz="4400" kern="0" dirty="0">
              <a:solidFill>
                <a:srgbClr val="7AB842"/>
              </a:solidFill>
              <a:latin typeface="Arial" charset="0"/>
              <a:ea typeface="Arial" charset="0"/>
              <a:cs typeface="Arial" charset="0"/>
            </a:endParaRPr>
          </a:p>
        </p:txBody>
      </p:sp>
      <p:sp>
        <p:nvSpPr>
          <p:cNvPr id="954" name="Shape 954"/>
          <p:cNvSpPr/>
          <p:nvPr/>
        </p:nvSpPr>
        <p:spPr>
          <a:xfrm>
            <a:off x="3262792" y="923037"/>
            <a:ext cx="5666416" cy="93330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lvl1pPr>
              <a:lnSpc>
                <a:spcPct val="70000"/>
              </a:lnSpc>
              <a:defRPr sz="5900" i="1">
                <a:latin typeface="Avenir Medium"/>
                <a:ea typeface="Avenir Medium"/>
                <a:cs typeface="Avenir Medium"/>
                <a:sym typeface="Avenir Medium"/>
              </a:defRPr>
            </a:lvl1pPr>
          </a:lstStyle>
          <a:p>
            <a:pPr algn="ctr" defTabSz="412750" hangingPunct="0">
              <a:defRPr/>
            </a:pPr>
            <a:endParaRPr sz="2950" kern="0" dirty="0">
              <a:solidFill>
                <a:srgbClr val="000000"/>
              </a:solidFill>
              <a:latin typeface="Arial" charset="0"/>
              <a:ea typeface="Arial" charset="0"/>
              <a:cs typeface="Arial" charset="0"/>
            </a:endParaRPr>
          </a:p>
        </p:txBody>
      </p:sp>
      <p:sp>
        <p:nvSpPr>
          <p:cNvPr id="956" name="Shape 956"/>
          <p:cNvSpPr/>
          <p:nvPr/>
        </p:nvSpPr>
        <p:spPr>
          <a:xfrm rot="16200000">
            <a:off x="2044280" y="1918602"/>
            <a:ext cx="657232" cy="31290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400">
                <a:latin typeface="Avenir Heavy"/>
                <a:ea typeface="Avenir Heavy"/>
                <a:cs typeface="Avenir Heavy"/>
                <a:sym typeface="Avenir Heavy"/>
              </a:defRPr>
            </a:lvl1pPr>
          </a:lstStyle>
          <a:p>
            <a:pPr algn="ctr" defTabSz="412750" hangingPunct="0">
              <a:defRPr/>
            </a:pPr>
            <a:r>
              <a:rPr sz="1700" b="1" kern="0" dirty="0">
                <a:solidFill>
                  <a:srgbClr val="000000"/>
                </a:solidFill>
                <a:latin typeface="Arial Bold" charset="0"/>
                <a:ea typeface="Arial Bold" charset="0"/>
                <a:cs typeface="Arial Bold" charset="0"/>
              </a:rPr>
              <a:t>COST</a:t>
            </a:r>
          </a:p>
        </p:txBody>
      </p:sp>
      <p:sp>
        <p:nvSpPr>
          <p:cNvPr id="957" name="Shape 957"/>
          <p:cNvSpPr/>
          <p:nvPr/>
        </p:nvSpPr>
        <p:spPr>
          <a:xfrm>
            <a:off x="9251243" y="6201030"/>
            <a:ext cx="572273" cy="31290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400">
                <a:latin typeface="Avenir Heavy"/>
                <a:ea typeface="Avenir Heavy"/>
                <a:cs typeface="Avenir Heavy"/>
                <a:sym typeface="Avenir Heavy"/>
              </a:defRPr>
            </a:lvl1pPr>
          </a:lstStyle>
          <a:p>
            <a:pPr algn="ctr" defTabSz="412750" hangingPunct="0">
              <a:defRPr/>
            </a:pPr>
            <a:r>
              <a:rPr sz="1700" b="1" kern="0" dirty="0">
                <a:solidFill>
                  <a:srgbClr val="000000"/>
                </a:solidFill>
                <a:latin typeface="Arial Bold" charset="0"/>
                <a:ea typeface="Arial Bold" charset="0"/>
                <a:cs typeface="Arial Bold" charset="0"/>
              </a:rPr>
              <a:t>TIME</a:t>
            </a:r>
          </a:p>
        </p:txBody>
      </p:sp>
      <p:grpSp>
        <p:nvGrpSpPr>
          <p:cNvPr id="960" name="Group 960"/>
          <p:cNvGrpSpPr/>
          <p:nvPr/>
        </p:nvGrpSpPr>
        <p:grpSpPr>
          <a:xfrm>
            <a:off x="1372690" y="4987441"/>
            <a:ext cx="2484439" cy="613472"/>
            <a:chOff x="0" y="0"/>
            <a:chExt cx="4968875" cy="1226942"/>
          </a:xfrm>
        </p:grpSpPr>
        <p:sp>
          <p:nvSpPr>
            <p:cNvPr id="958" name="Shape 958"/>
            <p:cNvSpPr/>
            <p:nvPr/>
          </p:nvSpPr>
          <p:spPr>
            <a:xfrm>
              <a:off x="0" y="0"/>
              <a:ext cx="4353200" cy="1226943"/>
            </a:xfrm>
            <a:prstGeom prst="rect">
              <a:avLst/>
            </a:prstGeom>
            <a:solidFill>
              <a:srgbClr val="53585F"/>
            </a:solidFill>
            <a:ln w="12700" cap="flat">
              <a:noFill/>
              <a:miter lim="400000"/>
            </a:ln>
            <a:effectLst/>
          </p:spPr>
          <p:txBody>
            <a:bodyPr wrap="square" lIns="25400" tIns="25400" rIns="25400" bIns="25400" numCol="1" anchor="ctr">
              <a:noAutofit/>
            </a:bodyPr>
            <a:lstStyle/>
            <a:p>
              <a:pPr algn="ctr" defTabSz="412750" hangingPunct="0">
                <a:defRPr sz="3200">
                  <a:solidFill>
                    <a:srgbClr val="FFFFFF"/>
                  </a:solidFill>
                </a:defRPr>
              </a:pPr>
              <a:endParaRPr sz="1600" kern="0" dirty="0">
                <a:solidFill>
                  <a:srgbClr val="FFFFFF"/>
                </a:solidFill>
                <a:latin typeface="Arial Regular" charset="0"/>
                <a:ea typeface="Arial Regular" charset="0"/>
                <a:cs typeface="Arial Regular" charset="0"/>
                <a:sym typeface="Helvetica Light"/>
              </a:endParaRPr>
            </a:p>
          </p:txBody>
        </p:sp>
        <p:sp>
          <p:nvSpPr>
            <p:cNvPr id="959" name="Shape 959"/>
            <p:cNvSpPr/>
            <p:nvPr/>
          </p:nvSpPr>
          <p:spPr>
            <a:xfrm>
              <a:off x="3741932" y="0"/>
              <a:ext cx="1226944" cy="12269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53585F"/>
            </a:solidFill>
            <a:ln w="12700" cap="flat">
              <a:noFill/>
              <a:miter lim="400000"/>
            </a:ln>
            <a:effectLst/>
          </p:spPr>
          <p:txBody>
            <a:bodyPr wrap="square" lIns="25400" tIns="25400" rIns="25400" bIns="25400" numCol="1" anchor="ctr">
              <a:noAutofit/>
            </a:bodyPr>
            <a:lstStyle/>
            <a:p>
              <a:pPr algn="ctr" defTabSz="412750" hangingPunct="0">
                <a:defRPr sz="3200">
                  <a:solidFill>
                    <a:srgbClr val="FFFFFF"/>
                  </a:solidFill>
                </a:defRPr>
              </a:pPr>
              <a:endParaRPr sz="1600" kern="0" dirty="0">
                <a:solidFill>
                  <a:srgbClr val="FFFFFF"/>
                </a:solidFill>
                <a:latin typeface="Arial Regular" charset="0"/>
                <a:ea typeface="Arial Regular" charset="0"/>
                <a:cs typeface="Arial Regular" charset="0"/>
                <a:sym typeface="Helvetica Light"/>
              </a:endParaRPr>
            </a:p>
          </p:txBody>
        </p:sp>
      </p:grpSp>
      <p:pic>
        <p:nvPicPr>
          <p:cNvPr id="961" name="Quantum_Health_LOGO_MARK_R_CMYK.pdf"/>
          <p:cNvPicPr>
            <a:picLocks noChangeAspect="1"/>
          </p:cNvPicPr>
          <p:nvPr/>
        </p:nvPicPr>
        <p:blipFill>
          <a:blip r:embed="rId3">
            <a:extLst/>
          </a:blip>
          <a:srcRect/>
          <a:stretch>
            <a:fillRect/>
          </a:stretch>
        </p:blipFill>
        <p:spPr>
          <a:xfrm>
            <a:off x="1531789" y="5072899"/>
            <a:ext cx="537319" cy="429855"/>
          </a:xfrm>
          <a:prstGeom prst="rect">
            <a:avLst/>
          </a:prstGeom>
          <a:ln w="12700">
            <a:miter lim="400000"/>
          </a:ln>
        </p:spPr>
      </p:pic>
      <p:sp>
        <p:nvSpPr>
          <p:cNvPr id="962" name="Shape 962"/>
          <p:cNvSpPr/>
          <p:nvPr/>
        </p:nvSpPr>
        <p:spPr>
          <a:xfrm>
            <a:off x="2182506" y="5072136"/>
            <a:ext cx="1322478" cy="482183"/>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412750" hangingPunct="0">
              <a:lnSpc>
                <a:spcPct val="80000"/>
              </a:lnSpc>
              <a:defRPr sz="3500" i="1">
                <a:solidFill>
                  <a:srgbClr val="FFFFFF"/>
                </a:solidFill>
                <a:latin typeface="Avenir Medium"/>
                <a:ea typeface="Avenir Medium"/>
                <a:cs typeface="Avenir Medium"/>
                <a:sym typeface="Avenir Medium"/>
              </a:defRPr>
            </a:pPr>
            <a:r>
              <a:rPr sz="1750" i="1" kern="0" dirty="0">
                <a:solidFill>
                  <a:srgbClr val="FFFFFF"/>
                </a:solidFill>
                <a:latin typeface="Arial" charset="0"/>
                <a:ea typeface="Arial" charset="0"/>
                <a:cs typeface="Arial" charset="0"/>
                <a:sym typeface="Avenir Medium"/>
              </a:rPr>
              <a:t>REAL TIME </a:t>
            </a:r>
          </a:p>
          <a:p>
            <a:pPr defTabSz="412750" hangingPunct="0">
              <a:lnSpc>
                <a:spcPct val="80000"/>
              </a:lnSpc>
              <a:defRPr sz="3500" i="1">
                <a:solidFill>
                  <a:srgbClr val="FFFFFF"/>
                </a:solidFill>
                <a:latin typeface="Avenir Medium"/>
                <a:ea typeface="Avenir Medium"/>
                <a:cs typeface="Avenir Medium"/>
                <a:sym typeface="Avenir Medium"/>
              </a:defRPr>
            </a:pPr>
            <a:r>
              <a:rPr sz="1750" i="1" kern="0" dirty="0">
                <a:solidFill>
                  <a:srgbClr val="FFFFFF"/>
                </a:solidFill>
                <a:latin typeface="Arial" charset="0"/>
                <a:ea typeface="Arial" charset="0"/>
                <a:cs typeface="Arial" charset="0"/>
                <a:sym typeface="Avenir Medium"/>
              </a:rPr>
              <a:t>INTERCEPT</a:t>
            </a:r>
          </a:p>
        </p:txBody>
      </p:sp>
      <p:sp>
        <p:nvSpPr>
          <p:cNvPr id="37" name="Shape 955"/>
          <p:cNvSpPr/>
          <p:nvPr/>
        </p:nvSpPr>
        <p:spPr>
          <a:xfrm>
            <a:off x="6528943" y="2833663"/>
            <a:ext cx="4568549" cy="120367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p>
            <a:pPr algn="r" defTabSz="412750" hangingPunct="0">
              <a:lnSpc>
                <a:spcPct val="80000"/>
              </a:lnSpc>
              <a:defRPr sz="6000">
                <a:solidFill>
                  <a:srgbClr val="80BE00"/>
                </a:solidFill>
                <a:latin typeface="Avenir Heavy Oblique"/>
                <a:ea typeface="Avenir Heavy Oblique"/>
                <a:cs typeface="Avenir Heavy Oblique"/>
                <a:sym typeface="Avenir Heavy Oblique"/>
              </a:defRPr>
            </a:pPr>
            <a:r>
              <a:rPr sz="3300" b="1" i="1" kern="0" dirty="0">
                <a:solidFill>
                  <a:srgbClr val="80BE00"/>
                </a:solidFill>
                <a:latin typeface="Arial Bold Italic" charset="0"/>
                <a:ea typeface="Arial Bold Italic" charset="0"/>
                <a:cs typeface="Arial Bold Italic" charset="0"/>
                <a:sym typeface="Avenir Heavy Oblique"/>
              </a:rPr>
              <a:t>SAVINGS</a:t>
            </a:r>
            <a:endParaRPr lang="en-US" sz="3300" b="1" i="1" kern="0" dirty="0">
              <a:solidFill>
                <a:srgbClr val="80BE00"/>
              </a:solidFill>
              <a:latin typeface="Arial Bold Italic" charset="0"/>
              <a:ea typeface="Arial Bold Italic" charset="0"/>
              <a:cs typeface="Arial Bold Italic" charset="0"/>
              <a:sym typeface="Avenir Heavy Oblique"/>
            </a:endParaRPr>
          </a:p>
        </p:txBody>
      </p:sp>
      <p:sp>
        <p:nvSpPr>
          <p:cNvPr id="38" name="Shape 346"/>
          <p:cNvSpPr/>
          <p:nvPr/>
        </p:nvSpPr>
        <p:spPr>
          <a:xfrm>
            <a:off x="9101149" y="513734"/>
            <a:ext cx="475220" cy="18594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70000"/>
              </a:lnSpc>
              <a:defRPr sz="2500">
                <a:latin typeface="Avenir Book"/>
                <a:ea typeface="Avenir Book"/>
                <a:cs typeface="Avenir Book"/>
                <a:sym typeface="Avenir Book"/>
              </a:defRPr>
            </a:lvl1pPr>
          </a:lstStyle>
          <a:p>
            <a:pPr algn="ctr" defTabSz="412750" hangingPunct="0">
              <a:defRPr/>
            </a:pPr>
            <a:r>
              <a:rPr sz="1250" kern="0" dirty="0">
                <a:solidFill>
                  <a:srgbClr val="7AB842"/>
                </a:solidFill>
                <a:latin typeface="Arial Regular" charset="0"/>
                <a:ea typeface="Arial Regular" charset="0"/>
                <a:cs typeface="Arial Regular" charset="0"/>
              </a:rPr>
              <a:t>TM</a:t>
            </a:r>
          </a:p>
        </p:txBody>
      </p:sp>
    </p:spTree>
    <p:extLst>
      <p:ext uri="{BB962C8B-B14F-4D97-AF65-F5344CB8AC3E}">
        <p14:creationId xmlns:p14="http://schemas.microsoft.com/office/powerpoint/2010/main" val="4385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663265" y="3389971"/>
            <a:ext cx="269717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endParaRPr lang="en-US" sz="900" dirty="0"/>
          </a:p>
        </p:txBody>
      </p:sp>
      <p:sp>
        <p:nvSpPr>
          <p:cNvPr id="9" name="Shape 953"/>
          <p:cNvSpPr/>
          <p:nvPr/>
        </p:nvSpPr>
        <p:spPr>
          <a:xfrm>
            <a:off x="1117084" y="728856"/>
            <a:ext cx="10321352" cy="53604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nSpc>
                <a:spcPct val="70000"/>
              </a:lnSpc>
              <a:defRPr sz="9000">
                <a:latin typeface="Avenir Medium"/>
                <a:ea typeface="Avenir Medium"/>
                <a:cs typeface="Avenir Medium"/>
                <a:sym typeface="Avenir Medium"/>
              </a:defRPr>
            </a:lvl1pPr>
          </a:lstStyle>
          <a:p>
            <a:pPr>
              <a:defRPr/>
            </a:pPr>
            <a:r>
              <a:rPr lang="en-US" sz="4500" dirty="0">
                <a:solidFill>
                  <a:srgbClr val="7AB842"/>
                </a:solidFill>
                <a:latin typeface="Arial" charset="0"/>
                <a:ea typeface="Arial" charset="0"/>
                <a:cs typeface="Arial" charset="0"/>
              </a:rPr>
              <a:t>IMPACT OF REAL-TIME INTERCEPT</a:t>
            </a:r>
            <a:r>
              <a:rPr lang="en-US" sz="4000" dirty="0">
                <a:solidFill>
                  <a:srgbClr val="7AB842"/>
                </a:solidFill>
                <a:latin typeface="Arial" charset="0"/>
                <a:ea typeface="Arial" charset="0"/>
                <a:cs typeface="Arial" charset="0"/>
              </a:rPr>
              <a:t>™</a:t>
            </a:r>
            <a:endParaRPr sz="4500" dirty="0">
              <a:solidFill>
                <a:srgbClr val="7AB842"/>
              </a:solidFill>
              <a:latin typeface="Arial" charset="0"/>
              <a:ea typeface="Arial" charset="0"/>
              <a:cs typeface="Arial" charset="0"/>
            </a:endParaRPr>
          </a:p>
        </p:txBody>
      </p:sp>
      <p:sp>
        <p:nvSpPr>
          <p:cNvPr id="3" name="Rectangle 1"/>
          <p:cNvSpPr>
            <a:spLocks noChangeArrowheads="1"/>
          </p:cNvSpPr>
          <p:nvPr/>
        </p:nvSpPr>
        <p:spPr bwMode="auto">
          <a:xfrm>
            <a:off x="4022725" y="3426361"/>
            <a:ext cx="923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endParaRPr lang="en-US" sz="900" dirty="0"/>
          </a:p>
        </p:txBody>
      </p:sp>
      <p:graphicFrame>
        <p:nvGraphicFramePr>
          <p:cNvPr id="4" name="Table 3"/>
          <p:cNvGraphicFramePr>
            <a:graphicFrameLocks noGrp="1"/>
          </p:cNvGraphicFramePr>
          <p:nvPr>
            <p:extLst>
              <p:ext uri="{D42A27DB-BD31-4B8C-83A1-F6EECF244321}">
                <p14:modId xmlns:p14="http://schemas.microsoft.com/office/powerpoint/2010/main" val="7291588"/>
              </p:ext>
            </p:extLst>
          </p:nvPr>
        </p:nvGraphicFramePr>
        <p:xfrm>
          <a:off x="1574801" y="1286446"/>
          <a:ext cx="8754535" cy="1655966"/>
        </p:xfrm>
        <a:graphic>
          <a:graphicData uri="http://schemas.openxmlformats.org/drawingml/2006/table">
            <a:tbl>
              <a:tblPr firstRow="1" firstCol="1" bandRow="1"/>
              <a:tblGrid>
                <a:gridCol w="1939807">
                  <a:extLst>
                    <a:ext uri="{9D8B030D-6E8A-4147-A177-3AD203B41FA5}">
                      <a16:colId xmlns:a16="http://schemas.microsoft.com/office/drawing/2014/main" val="1879468479"/>
                    </a:ext>
                  </a:extLst>
                </a:gridCol>
                <a:gridCol w="816761">
                  <a:extLst>
                    <a:ext uri="{9D8B030D-6E8A-4147-A177-3AD203B41FA5}">
                      <a16:colId xmlns:a16="http://schemas.microsoft.com/office/drawing/2014/main" val="1278416773"/>
                    </a:ext>
                  </a:extLst>
                </a:gridCol>
                <a:gridCol w="867809">
                  <a:extLst>
                    <a:ext uri="{9D8B030D-6E8A-4147-A177-3AD203B41FA5}">
                      <a16:colId xmlns:a16="http://schemas.microsoft.com/office/drawing/2014/main" val="3624281258"/>
                    </a:ext>
                  </a:extLst>
                </a:gridCol>
                <a:gridCol w="883931">
                  <a:extLst>
                    <a:ext uri="{9D8B030D-6E8A-4147-A177-3AD203B41FA5}">
                      <a16:colId xmlns:a16="http://schemas.microsoft.com/office/drawing/2014/main" val="4144454656"/>
                    </a:ext>
                  </a:extLst>
                </a:gridCol>
                <a:gridCol w="47626">
                  <a:extLst>
                    <a:ext uri="{9D8B030D-6E8A-4147-A177-3AD203B41FA5}">
                      <a16:colId xmlns:a16="http://schemas.microsoft.com/office/drawing/2014/main" val="2594748255"/>
                    </a:ext>
                  </a:extLst>
                </a:gridCol>
                <a:gridCol w="47626">
                  <a:extLst>
                    <a:ext uri="{9D8B030D-6E8A-4147-A177-3AD203B41FA5}">
                      <a16:colId xmlns:a16="http://schemas.microsoft.com/office/drawing/2014/main" val="3357911674"/>
                    </a:ext>
                  </a:extLst>
                </a:gridCol>
                <a:gridCol w="883931">
                  <a:extLst>
                    <a:ext uri="{9D8B030D-6E8A-4147-A177-3AD203B41FA5}">
                      <a16:colId xmlns:a16="http://schemas.microsoft.com/office/drawing/2014/main" val="553544695"/>
                    </a:ext>
                  </a:extLst>
                </a:gridCol>
                <a:gridCol w="816761">
                  <a:extLst>
                    <a:ext uri="{9D8B030D-6E8A-4147-A177-3AD203B41FA5}">
                      <a16:colId xmlns:a16="http://schemas.microsoft.com/office/drawing/2014/main" val="2942034093"/>
                    </a:ext>
                  </a:extLst>
                </a:gridCol>
                <a:gridCol w="816761">
                  <a:extLst>
                    <a:ext uri="{9D8B030D-6E8A-4147-A177-3AD203B41FA5}">
                      <a16:colId xmlns:a16="http://schemas.microsoft.com/office/drawing/2014/main" val="3333503601"/>
                    </a:ext>
                  </a:extLst>
                </a:gridCol>
                <a:gridCol w="816761">
                  <a:extLst>
                    <a:ext uri="{9D8B030D-6E8A-4147-A177-3AD203B41FA5}">
                      <a16:colId xmlns:a16="http://schemas.microsoft.com/office/drawing/2014/main" val="2875955433"/>
                    </a:ext>
                  </a:extLst>
                </a:gridCol>
                <a:gridCol w="816761">
                  <a:extLst>
                    <a:ext uri="{9D8B030D-6E8A-4147-A177-3AD203B41FA5}">
                      <a16:colId xmlns:a16="http://schemas.microsoft.com/office/drawing/2014/main" val="2716334858"/>
                    </a:ext>
                  </a:extLst>
                </a:gridCol>
              </a:tblGrid>
              <a:tr h="618068">
                <a:tc>
                  <a:txBody>
                    <a:bodyPr/>
                    <a:lstStyle/>
                    <a:p>
                      <a:endParaRPr lang="en-US" sz="500" dirty="0">
                        <a:effectLst/>
                        <a:latin typeface="Times New Roman" panose="02020603050405020304" pitchFamily="18" charset="0"/>
                      </a:endParaRPr>
                    </a:p>
                  </a:txBody>
                  <a:tcPr marL="11113" marR="11113" marT="11113" marB="111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3">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Population Distribution</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w="12700" cap="flat" cmpd="sng" algn="ctr">
                      <a:solidFill>
                        <a:srgbClr val="FFFFFF"/>
                      </a:solidFill>
                      <a:prstDash val="solid"/>
                      <a:round/>
                      <a:headEnd type="none" w="med" len="med"/>
                      <a:tailEnd type="none" w="med" len="med"/>
                    </a:lnL>
                    <a:lnR>
                      <a:noFill/>
                    </a:lnR>
                    <a:lnT>
                      <a:noFill/>
                    </a:lnT>
                    <a:lnB>
                      <a:noFill/>
                    </a:lnB>
                    <a:solidFill>
                      <a:srgbClr val="7AB842"/>
                    </a:solidFill>
                  </a:tcPr>
                </a:tc>
                <a:tc hMerge="1">
                  <a:txBody>
                    <a:bodyPr/>
                    <a:lstStyle/>
                    <a:p>
                      <a:endParaRPr lang="en-US"/>
                    </a:p>
                  </a:txBody>
                  <a:tcPr/>
                </a:tc>
                <a:tc hMerge="1">
                  <a:txBody>
                    <a:bodyPr/>
                    <a:lstStyle/>
                    <a:p>
                      <a:endParaRPr lang="en-US"/>
                    </a:p>
                  </a:txBody>
                  <a:tcPr/>
                </a:tc>
                <a:tc>
                  <a:txBody>
                    <a:bodyPr/>
                    <a:lstStyle/>
                    <a:p>
                      <a:endParaRPr lang="en-US" sz="900" dirty="0">
                        <a:solidFill>
                          <a:schemeClr val="bg1"/>
                        </a:solidFill>
                        <a:effectLst/>
                        <a:latin typeface="Times New Roman" panose="02020603050405020304" pitchFamily="18" charset="0"/>
                      </a:endParaRPr>
                    </a:p>
                  </a:txBody>
                  <a:tcPr marL="11113" marR="11113" marT="11113" marB="11113" anchor="b">
                    <a:lnL>
                      <a:noFill/>
                    </a:lnL>
                    <a:lnR>
                      <a:noFill/>
                    </a:lnR>
                    <a:lnT>
                      <a:noFill/>
                    </a:lnT>
                    <a:lnB>
                      <a:noFill/>
                    </a:lnB>
                    <a:solidFill>
                      <a:srgbClr val="FFFFFF"/>
                    </a:solidFill>
                  </a:tcPr>
                </a:tc>
                <a:tc>
                  <a:txBody>
                    <a:bodyPr/>
                    <a:lstStyle/>
                    <a:p>
                      <a:endParaRPr lang="en-US" sz="900" dirty="0">
                        <a:solidFill>
                          <a:schemeClr val="bg1"/>
                        </a:solidFill>
                        <a:effectLst/>
                        <a:latin typeface="Times New Roman" panose="02020603050405020304" pitchFamily="18" charset="0"/>
                      </a:endParaRPr>
                    </a:p>
                  </a:txBody>
                  <a:tcPr marL="11113" marR="11113" marT="11113" marB="11113" anchor="b">
                    <a:lnL>
                      <a:noFill/>
                    </a:lnL>
                    <a:lnR>
                      <a:noFill/>
                    </a:lnR>
                    <a:lnT>
                      <a:noFill/>
                    </a:lnT>
                    <a:lnB>
                      <a:noFill/>
                    </a:lnB>
                    <a:solidFill>
                      <a:srgbClr val="FFFFFF"/>
                    </a:solidFill>
                  </a:tcPr>
                </a:tc>
                <a:tc gridSpan="5">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Real-Time Intercept™  pre $1K Claims Month </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a:noFill/>
                    </a:lnB>
                    <a:solidFill>
                      <a:srgbClr val="7AB84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5190196"/>
                  </a:ext>
                </a:extLst>
              </a:tr>
              <a:tr h="626533">
                <a:tc>
                  <a:txBody>
                    <a:bodyPr/>
                    <a:lstStyle/>
                    <a:p>
                      <a:endParaRPr lang="en-US" sz="800" dirty="0">
                        <a:effectLst/>
                        <a:latin typeface="Times New Roman" panose="02020603050405020304" pitchFamily="18" charset="0"/>
                      </a:endParaRPr>
                    </a:p>
                  </a:txBody>
                  <a:tcPr marL="11113" marR="11113" marT="11113" marB="111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Members</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w="12700" cap="flat" cmpd="sng" algn="ctr">
                      <a:solidFill>
                        <a:srgbClr val="FFFFFF"/>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7AB842"/>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 of Membership</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7AB842"/>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 of Total Cost</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7AB842"/>
                    </a:solidFill>
                  </a:tcPr>
                </a:tc>
                <a:tc>
                  <a:txBody>
                    <a:bodyPr/>
                    <a:lstStyle/>
                    <a:p>
                      <a:endParaRPr lang="en-US" sz="900" dirty="0">
                        <a:solidFill>
                          <a:schemeClr val="bg1"/>
                        </a:solidFill>
                        <a:effectLst/>
                        <a:latin typeface="Times New Roman" panose="02020603050405020304" pitchFamily="18"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900" dirty="0">
                        <a:solidFill>
                          <a:schemeClr val="bg1"/>
                        </a:solidFill>
                        <a:effectLst/>
                        <a:latin typeface="Times New Roman" panose="02020603050405020304" pitchFamily="18"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 of Members </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7AB842"/>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Average Days Before Claim Processed</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7AB842"/>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Contacts per Member</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7AB842"/>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 Contacts with Provider</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7AB842"/>
                    </a:solidFill>
                  </a:tcPr>
                </a:tc>
                <a:tc>
                  <a:txBody>
                    <a:bodyPr/>
                    <a:lstStyle/>
                    <a:p>
                      <a:pPr marL="0" marR="0" algn="ctr">
                        <a:spcBef>
                          <a:spcPts val="0"/>
                        </a:spcBef>
                        <a:spcAft>
                          <a:spcPts val="0"/>
                        </a:spcAft>
                      </a:pPr>
                      <a:r>
                        <a:rPr lang="en-US" sz="900" b="1" spc="-10" dirty="0">
                          <a:solidFill>
                            <a:schemeClr val="bg1"/>
                          </a:solidFill>
                          <a:effectLst/>
                          <a:latin typeface="Arial" panose="020B0604020202020204" pitchFamily="34" charset="0"/>
                          <a:ea typeface="Calibri" panose="020F0502020204030204" pitchFamily="34" charset="0"/>
                        </a:rPr>
                        <a:t>% First Contact with Provider</a:t>
                      </a:r>
                      <a:endParaRPr lang="en-US" sz="900" dirty="0">
                        <a:solidFill>
                          <a:schemeClr val="bg1"/>
                        </a:solidFill>
                        <a:effectLst/>
                        <a:latin typeface="Calibri" panose="020F0502020204030204" pitchFamily="34" charset="0"/>
                        <a:ea typeface="Calibri" panose="020F0502020204030204" pitchFamily="34" charset="0"/>
                      </a:endParaRPr>
                    </a:p>
                  </a:txBody>
                  <a:tcPr marL="11113" marR="11113" marT="11113" marB="11113" anchor="ctr">
                    <a:lnL>
                      <a:noFill/>
                    </a:lnL>
                    <a:lnR>
                      <a:noFill/>
                    </a:lnR>
                    <a:lnT>
                      <a:noFill/>
                    </a:lnT>
                    <a:lnB w="12700" cap="flat" cmpd="sng" algn="ctr">
                      <a:solidFill>
                        <a:schemeClr val="tx1"/>
                      </a:solidFill>
                      <a:prstDash val="solid"/>
                      <a:round/>
                      <a:headEnd type="none" w="med" len="med"/>
                      <a:tailEnd type="none" w="med" len="med"/>
                    </a:lnB>
                    <a:solidFill>
                      <a:srgbClr val="7AB842"/>
                    </a:solidFill>
                  </a:tcPr>
                </a:tc>
                <a:extLst>
                  <a:ext uri="{0D108BD9-81ED-4DB2-BD59-A6C34878D82A}">
                    <a16:rowId xmlns:a16="http://schemas.microsoft.com/office/drawing/2014/main" val="805505425"/>
                  </a:ext>
                </a:extLst>
              </a:tr>
              <a:tr h="411365">
                <a:tc>
                  <a:txBody>
                    <a:bodyPr/>
                    <a:lstStyle/>
                    <a:p>
                      <a:pPr marL="0" marR="0" algn="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Members with Claims &gt;= $10,000</a:t>
                      </a:r>
                      <a:endParaRPr lang="en-US" sz="1000" b="1" dirty="0">
                        <a:effectLst/>
                        <a:latin typeface="Calibri" panose="020F0502020204030204" pitchFamily="34" charset="0"/>
                        <a:ea typeface="Calibri" panose="020F0502020204030204" pitchFamily="34" charset="0"/>
                      </a:endParaRPr>
                    </a:p>
                  </a:txBody>
                  <a:tcPr marL="11113" marR="11113" marT="11113" marB="11113">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41,249</a:t>
                      </a:r>
                      <a:endParaRPr lang="en-US" sz="1000" b="1" dirty="0">
                        <a:effectLst/>
                        <a:latin typeface="Calibri" panose="020F0502020204030204" pitchFamily="34" charset="0"/>
                        <a:ea typeface="Calibri" panose="020F0502020204030204" pitchFamily="34" charset="0"/>
                      </a:endParaRPr>
                    </a:p>
                  </a:txBody>
                  <a:tcPr marL="11113" marR="11113" marT="11113" marB="11113">
                    <a:lnL w="12700" cap="flat" cmpd="sng" algn="ctr">
                      <a:solidFill>
                        <a:srgbClr val="FFFFF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8.7%</a:t>
                      </a:r>
                      <a:endParaRPr lang="en-US" sz="1000" b="1" dirty="0">
                        <a:effectLst/>
                        <a:latin typeface="Calibri" panose="020F0502020204030204" pitchFamily="34" charset="0"/>
                        <a:ea typeface="Calibri" panose="020F0502020204030204" pitchFamily="34"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73.8%</a:t>
                      </a:r>
                      <a:endParaRPr lang="en-US" sz="1000" b="1" dirty="0">
                        <a:effectLst/>
                        <a:latin typeface="Calibri" panose="020F0502020204030204" pitchFamily="34" charset="0"/>
                        <a:ea typeface="Calibri" panose="020F0502020204030204" pitchFamily="34"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tc>
                  <a:txBody>
                    <a:bodyPr/>
                    <a:lstStyle/>
                    <a:p>
                      <a:endParaRPr lang="en-US" sz="1000" b="1" dirty="0">
                        <a:effectLst/>
                        <a:latin typeface="Times New Roman" panose="02020603050405020304" pitchFamily="18"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1000" b="1" dirty="0">
                        <a:effectLst/>
                        <a:latin typeface="Times New Roman" panose="02020603050405020304" pitchFamily="18"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87.7%</a:t>
                      </a:r>
                      <a:endParaRPr lang="en-US" sz="1000" b="1" dirty="0">
                        <a:effectLst/>
                        <a:latin typeface="Calibri" panose="020F0502020204030204" pitchFamily="34" charset="0"/>
                        <a:ea typeface="Calibri" panose="020F0502020204030204" pitchFamily="34"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56</a:t>
                      </a:r>
                      <a:endParaRPr lang="en-US" sz="1000" b="1" dirty="0">
                        <a:effectLst/>
                        <a:latin typeface="Calibri" panose="020F0502020204030204" pitchFamily="34" charset="0"/>
                        <a:ea typeface="Calibri" panose="020F0502020204030204" pitchFamily="34"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9.5</a:t>
                      </a:r>
                      <a:endParaRPr lang="en-US" sz="1000" b="1" dirty="0">
                        <a:effectLst/>
                        <a:latin typeface="Calibri" panose="020F0502020204030204" pitchFamily="34" charset="0"/>
                        <a:ea typeface="Calibri" panose="020F0502020204030204" pitchFamily="34"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64.1%</a:t>
                      </a:r>
                      <a:endParaRPr lang="en-US" sz="1000" b="1" dirty="0">
                        <a:effectLst/>
                        <a:latin typeface="Calibri" panose="020F0502020204030204" pitchFamily="34" charset="0"/>
                        <a:ea typeface="Calibri" panose="020F0502020204030204" pitchFamily="34" charset="0"/>
                      </a:endParaRPr>
                    </a:p>
                  </a:txBody>
                  <a:tcPr marL="11113" marR="11113" marT="11113" marB="11113">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tc>
                  <a:txBody>
                    <a:bodyPr/>
                    <a:lstStyle/>
                    <a:p>
                      <a:pPr marL="0" marR="0" algn="ctr">
                        <a:spcBef>
                          <a:spcPts val="0"/>
                        </a:spcBef>
                        <a:spcAft>
                          <a:spcPts val="0"/>
                        </a:spcAft>
                      </a:pPr>
                      <a:r>
                        <a:rPr lang="en-US" sz="1000" b="1" spc="-10" dirty="0">
                          <a:solidFill>
                            <a:srgbClr val="585858"/>
                          </a:solidFill>
                          <a:effectLst/>
                          <a:latin typeface="Arial" panose="020B0604020202020204" pitchFamily="34" charset="0"/>
                          <a:ea typeface="Calibri" panose="020F0502020204030204" pitchFamily="34" charset="0"/>
                        </a:rPr>
                        <a:t>58.0%</a:t>
                      </a:r>
                      <a:endParaRPr lang="en-US" sz="1000" b="1" dirty="0">
                        <a:effectLst/>
                        <a:latin typeface="Calibri" panose="020F0502020204030204" pitchFamily="34" charset="0"/>
                        <a:ea typeface="Calibri" panose="020F0502020204030204" pitchFamily="34" charset="0"/>
                      </a:endParaRPr>
                    </a:p>
                  </a:txBody>
                  <a:tcPr marL="11113" marR="11113" marT="11113" marB="11113">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CB"/>
                    </a:solidFill>
                  </a:tcPr>
                </a:tc>
                <a:extLst>
                  <a:ext uri="{0D108BD9-81ED-4DB2-BD59-A6C34878D82A}">
                    <a16:rowId xmlns:a16="http://schemas.microsoft.com/office/drawing/2014/main" val="2939673384"/>
                  </a:ext>
                </a:extLst>
              </a:tr>
            </a:tbl>
          </a:graphicData>
        </a:graphic>
      </p:graphicFrame>
      <p:sp>
        <p:nvSpPr>
          <p:cNvPr id="5" name="Rectangle 2"/>
          <p:cNvSpPr>
            <a:spLocks noChangeArrowheads="1"/>
          </p:cNvSpPr>
          <p:nvPr/>
        </p:nvSpPr>
        <p:spPr bwMode="auto">
          <a:xfrm>
            <a:off x="4022725" y="3426361"/>
            <a:ext cx="923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endParaRPr lang="en-US" sz="900" dirty="0"/>
          </a:p>
        </p:txBody>
      </p:sp>
      <p:sp>
        <p:nvSpPr>
          <p:cNvPr id="6" name="TextBox 5"/>
          <p:cNvSpPr txBox="1"/>
          <p:nvPr/>
        </p:nvSpPr>
        <p:spPr>
          <a:xfrm>
            <a:off x="1574801" y="3223101"/>
            <a:ext cx="9629254" cy="2082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l"/>
            <a:r>
              <a:rPr lang="en-US" sz="2200" dirty="0">
                <a:solidFill>
                  <a:srgbClr val="000000">
                    <a:lumMod val="50000"/>
                    <a:lumOff val="50000"/>
                  </a:srgbClr>
                </a:solidFill>
                <a:latin typeface="Arial" panose="020B0604020202020204" pitchFamily="34" charset="0"/>
                <a:cs typeface="Arial" panose="020B0604020202020204" pitchFamily="34" charset="0"/>
              </a:rPr>
              <a:t>+</a:t>
            </a:r>
            <a:r>
              <a:rPr lang="en-US" sz="2200" b="1" dirty="0">
                <a:solidFill>
                  <a:srgbClr val="7AB842"/>
                </a:solidFill>
                <a:latin typeface="Arial" panose="020B0604020202020204" pitchFamily="34" charset="0"/>
                <a:cs typeface="Arial" panose="020B0604020202020204" pitchFamily="34" charset="0"/>
              </a:rPr>
              <a:t> 87.7% </a:t>
            </a:r>
            <a:r>
              <a:rPr lang="en-US" sz="2200" dirty="0">
                <a:solidFill>
                  <a:srgbClr val="000000">
                    <a:lumMod val="50000"/>
                    <a:lumOff val="50000"/>
                  </a:srgbClr>
                </a:solidFill>
                <a:latin typeface="Arial" panose="020B0604020202020204" pitchFamily="34" charset="0"/>
                <a:cs typeface="Arial" panose="020B0604020202020204" pitchFamily="34" charset="0"/>
              </a:rPr>
              <a:t>of members identified through Real-Time Intercept™</a:t>
            </a:r>
          </a:p>
          <a:p>
            <a:pPr algn="l"/>
            <a:endParaRPr lang="en-US" sz="2200" dirty="0">
              <a:solidFill>
                <a:srgbClr val="000000">
                  <a:lumMod val="50000"/>
                  <a:lumOff val="50000"/>
                </a:srgbClr>
              </a:solidFill>
              <a:latin typeface="Arial" panose="020B0604020202020204" pitchFamily="34" charset="0"/>
              <a:cs typeface="Arial" panose="020B0604020202020204" pitchFamily="34" charset="0"/>
            </a:endParaRPr>
          </a:p>
          <a:p>
            <a:pPr algn="l"/>
            <a:r>
              <a:rPr lang="en-US" sz="2200" dirty="0">
                <a:solidFill>
                  <a:srgbClr val="000000">
                    <a:lumMod val="50000"/>
                    <a:lumOff val="50000"/>
                  </a:srgbClr>
                </a:solidFill>
                <a:latin typeface="Arial" panose="020B0604020202020204" pitchFamily="34" charset="0"/>
                <a:cs typeface="Arial" panose="020B0604020202020204" pitchFamily="34" charset="0"/>
              </a:rPr>
              <a:t>+ Identification taking place on average, </a:t>
            </a:r>
            <a:r>
              <a:rPr lang="en-US" sz="2200" b="1" dirty="0">
                <a:solidFill>
                  <a:srgbClr val="7AB842"/>
                </a:solidFill>
                <a:latin typeface="Arial" panose="020B0604020202020204" pitchFamily="34" charset="0"/>
                <a:cs typeface="Arial" panose="020B0604020202020204" pitchFamily="34" charset="0"/>
              </a:rPr>
              <a:t>56 days prior</a:t>
            </a:r>
            <a:r>
              <a:rPr lang="en-US" sz="2200" dirty="0">
                <a:solidFill>
                  <a:srgbClr val="000000">
                    <a:lumMod val="50000"/>
                    <a:lumOff val="50000"/>
                  </a:srgbClr>
                </a:solidFill>
                <a:latin typeface="Arial" panose="020B0604020202020204" pitchFamily="34" charset="0"/>
                <a:cs typeface="Arial" panose="020B0604020202020204" pitchFamily="34" charset="0"/>
              </a:rPr>
              <a:t> to claim processing</a:t>
            </a:r>
          </a:p>
          <a:p>
            <a:pPr algn="l"/>
            <a:endParaRPr lang="en-US" sz="2200" dirty="0">
              <a:solidFill>
                <a:srgbClr val="000000">
                  <a:lumMod val="50000"/>
                  <a:lumOff val="50000"/>
                </a:srgbClr>
              </a:solidFill>
              <a:latin typeface="Arial" panose="020B0604020202020204" pitchFamily="34" charset="0"/>
              <a:cs typeface="Arial" panose="020B0604020202020204" pitchFamily="34" charset="0"/>
            </a:endParaRPr>
          </a:p>
          <a:p>
            <a:pPr algn="l"/>
            <a:r>
              <a:rPr lang="en-US" sz="2200" dirty="0">
                <a:solidFill>
                  <a:srgbClr val="000000">
                    <a:lumMod val="50000"/>
                    <a:lumOff val="50000"/>
                  </a:srgbClr>
                </a:solidFill>
                <a:latin typeface="Arial" panose="020B0604020202020204" pitchFamily="34" charset="0"/>
                <a:cs typeface="Arial" panose="020B0604020202020204" pitchFamily="34" charset="0"/>
              </a:rPr>
              <a:t>+ Early identification and engagement provides opportunity to positively impact member journey and save money</a:t>
            </a:r>
          </a:p>
        </p:txBody>
      </p:sp>
      <p:sp>
        <p:nvSpPr>
          <p:cNvPr id="2" name="Oval 1"/>
          <p:cNvSpPr/>
          <p:nvPr/>
        </p:nvSpPr>
        <p:spPr>
          <a:xfrm>
            <a:off x="6019801" y="1661371"/>
            <a:ext cx="1939344" cy="1293914"/>
          </a:xfrm>
          <a:prstGeom prst="ellipse">
            <a:avLst/>
          </a:prstGeom>
          <a:noFill/>
          <a:ln w="127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1600" dirty="0">
              <a:solidFill>
                <a:srgbClr val="FFFFFF"/>
              </a:solidFill>
            </a:endParaRPr>
          </a:p>
        </p:txBody>
      </p:sp>
      <p:pic>
        <p:nvPicPr>
          <p:cNvPr id="24" name="pasted-image.pdf">
            <a:extLst>
              <a:ext uri="{FF2B5EF4-FFF2-40B4-BE49-F238E27FC236}">
                <a16:creationId xmlns:a16="http://schemas.microsoft.com/office/drawing/2014/main" id="{8FAB8948-F74F-4787-9AE9-2E72B5879A9A}"/>
              </a:ext>
            </a:extLst>
          </p:cNvPr>
          <p:cNvPicPr>
            <a:picLocks noChangeAspect="1"/>
          </p:cNvPicPr>
          <p:nvPr/>
        </p:nvPicPr>
        <p:blipFill>
          <a:blip r:embed="rId3">
            <a:extLst/>
          </a:blip>
          <a:stretch>
            <a:fillRect/>
          </a:stretch>
        </p:blipFill>
        <p:spPr>
          <a:xfrm>
            <a:off x="1682324" y="5492684"/>
            <a:ext cx="3961494" cy="581297"/>
          </a:xfrm>
          <a:prstGeom prst="rect">
            <a:avLst/>
          </a:prstGeom>
          <a:ln w="12700">
            <a:miter lim="400000"/>
          </a:ln>
        </p:spPr>
      </p:pic>
      <p:sp>
        <p:nvSpPr>
          <p:cNvPr id="25" name="Shape 739">
            <a:extLst>
              <a:ext uri="{FF2B5EF4-FFF2-40B4-BE49-F238E27FC236}">
                <a16:creationId xmlns:a16="http://schemas.microsoft.com/office/drawing/2014/main" id="{06EC261D-5F92-4E45-A68B-46538680CC87}"/>
              </a:ext>
            </a:extLst>
          </p:cNvPr>
          <p:cNvSpPr/>
          <p:nvPr/>
        </p:nvSpPr>
        <p:spPr>
          <a:xfrm>
            <a:off x="4615257" y="5530140"/>
            <a:ext cx="810211" cy="50115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p>
            <a:pP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LOWER</a:t>
            </a:r>
          </a:p>
          <a:p>
            <a:pP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COST</a:t>
            </a:r>
          </a:p>
        </p:txBody>
      </p:sp>
      <p:sp>
        <p:nvSpPr>
          <p:cNvPr id="26" name="Shape 740">
            <a:extLst>
              <a:ext uri="{FF2B5EF4-FFF2-40B4-BE49-F238E27FC236}">
                <a16:creationId xmlns:a16="http://schemas.microsoft.com/office/drawing/2014/main" id="{53C66672-45A3-4DBC-B936-0A86F38CB7FF}"/>
              </a:ext>
            </a:extLst>
          </p:cNvPr>
          <p:cNvSpPr/>
          <p:nvPr/>
        </p:nvSpPr>
        <p:spPr>
          <a:xfrm>
            <a:off x="3254615" y="5561184"/>
            <a:ext cx="1087718" cy="43906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p>
            <a:pP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IMPROVED</a:t>
            </a:r>
          </a:p>
          <a:p>
            <a:pP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UTILIZATION</a:t>
            </a:r>
          </a:p>
        </p:txBody>
      </p:sp>
      <p:sp>
        <p:nvSpPr>
          <p:cNvPr id="27" name="Shape 741">
            <a:extLst>
              <a:ext uri="{FF2B5EF4-FFF2-40B4-BE49-F238E27FC236}">
                <a16:creationId xmlns:a16="http://schemas.microsoft.com/office/drawing/2014/main" id="{2CCA8EFA-90D6-46BF-AFDE-F99860368D2A}"/>
              </a:ext>
            </a:extLst>
          </p:cNvPr>
          <p:cNvSpPr/>
          <p:nvPr/>
        </p:nvSpPr>
        <p:spPr>
          <a:xfrm>
            <a:off x="1714377" y="5520511"/>
            <a:ext cx="1267314" cy="52015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p>
            <a:pP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MEMBER</a:t>
            </a:r>
          </a:p>
          <a:p>
            <a:pP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ENGAGEMENT</a:t>
            </a:r>
          </a:p>
        </p:txBody>
      </p:sp>
    </p:spTree>
    <p:extLst>
      <p:ext uri="{BB962C8B-B14F-4D97-AF65-F5344CB8AC3E}">
        <p14:creationId xmlns:p14="http://schemas.microsoft.com/office/powerpoint/2010/main" val="351391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4" name="Group 834"/>
          <p:cNvGrpSpPr/>
          <p:nvPr/>
        </p:nvGrpSpPr>
        <p:grpSpPr>
          <a:xfrm rot="10800000" flipH="1">
            <a:off x="-27755" y="3091612"/>
            <a:ext cx="11305995" cy="2633872"/>
            <a:chOff x="-14779421" y="0"/>
            <a:chExt cx="22611987" cy="5267741"/>
          </a:xfrm>
        </p:grpSpPr>
        <p:sp>
          <p:nvSpPr>
            <p:cNvPr id="831" name="Shape 831"/>
            <p:cNvSpPr/>
            <p:nvPr/>
          </p:nvSpPr>
          <p:spPr>
            <a:xfrm>
              <a:off x="6148003" y="0"/>
              <a:ext cx="1684564" cy="1684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3585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sp>
          <p:nvSpPr>
            <p:cNvPr id="832" name="Shape 832"/>
            <p:cNvSpPr/>
            <p:nvPr/>
          </p:nvSpPr>
          <p:spPr>
            <a:xfrm>
              <a:off x="-14779422" y="4381782"/>
              <a:ext cx="22214973" cy="885960"/>
            </a:xfrm>
            <a:prstGeom prst="rect">
              <a:avLst/>
            </a:prstGeom>
            <a:solidFill>
              <a:srgbClr val="53585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sp>
          <p:nvSpPr>
            <p:cNvPr id="833" name="Shape 833"/>
            <p:cNvSpPr/>
            <p:nvPr/>
          </p:nvSpPr>
          <p:spPr>
            <a:xfrm rot="16200000" flipH="1">
              <a:off x="5102942" y="2937419"/>
              <a:ext cx="3774686" cy="885960"/>
            </a:xfrm>
            <a:prstGeom prst="rect">
              <a:avLst/>
            </a:prstGeom>
            <a:solidFill>
              <a:srgbClr val="53585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grpSp>
      <p:sp>
        <p:nvSpPr>
          <p:cNvPr id="835" name="Shape 835"/>
          <p:cNvSpPr/>
          <p:nvPr/>
        </p:nvSpPr>
        <p:spPr>
          <a:xfrm>
            <a:off x="951539" y="962064"/>
            <a:ext cx="2320700"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UTILIZATION CATEGORY</a:t>
            </a:r>
          </a:p>
        </p:txBody>
      </p:sp>
      <p:sp>
        <p:nvSpPr>
          <p:cNvPr id="836" name="Shape 836"/>
          <p:cNvSpPr/>
          <p:nvPr/>
        </p:nvSpPr>
        <p:spPr>
          <a:xfrm>
            <a:off x="3546157" y="962064"/>
            <a:ext cx="73577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YEAR 1</a:t>
            </a:r>
          </a:p>
        </p:txBody>
      </p:sp>
      <p:sp>
        <p:nvSpPr>
          <p:cNvPr id="837" name="Shape 837"/>
          <p:cNvSpPr/>
          <p:nvPr/>
        </p:nvSpPr>
        <p:spPr>
          <a:xfrm>
            <a:off x="4507458" y="962064"/>
            <a:ext cx="73577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YEAR 2</a:t>
            </a:r>
          </a:p>
        </p:txBody>
      </p:sp>
      <p:sp>
        <p:nvSpPr>
          <p:cNvPr id="838" name="Shape 838"/>
          <p:cNvSpPr/>
          <p:nvPr/>
        </p:nvSpPr>
        <p:spPr>
          <a:xfrm>
            <a:off x="951539" y="1350819"/>
            <a:ext cx="1695721"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Primary Care Visits</a:t>
            </a:r>
          </a:p>
        </p:txBody>
      </p:sp>
      <p:sp>
        <p:nvSpPr>
          <p:cNvPr id="841" name="Shape 841"/>
          <p:cNvSpPr/>
          <p:nvPr/>
        </p:nvSpPr>
        <p:spPr>
          <a:xfrm>
            <a:off x="951539" y="1739575"/>
            <a:ext cx="191558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Utilizing Primary Care</a:t>
            </a:r>
          </a:p>
        </p:txBody>
      </p:sp>
      <p:sp>
        <p:nvSpPr>
          <p:cNvPr id="844" name="Shape 844"/>
          <p:cNvSpPr/>
          <p:nvPr/>
        </p:nvSpPr>
        <p:spPr>
          <a:xfrm>
            <a:off x="951539" y="2131491"/>
            <a:ext cx="1913985"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Preventative Services</a:t>
            </a:r>
          </a:p>
        </p:txBody>
      </p:sp>
      <p:sp>
        <p:nvSpPr>
          <p:cNvPr id="847" name="Shape 847"/>
          <p:cNvSpPr/>
          <p:nvPr/>
        </p:nvSpPr>
        <p:spPr>
          <a:xfrm>
            <a:off x="3546156" y="3808878"/>
            <a:ext cx="73577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YEAR 1</a:t>
            </a:r>
          </a:p>
        </p:txBody>
      </p:sp>
      <p:sp>
        <p:nvSpPr>
          <p:cNvPr id="848" name="Shape 848"/>
          <p:cNvSpPr/>
          <p:nvPr/>
        </p:nvSpPr>
        <p:spPr>
          <a:xfrm>
            <a:off x="4507458" y="3808878"/>
            <a:ext cx="73577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YEAR 2</a:t>
            </a:r>
          </a:p>
        </p:txBody>
      </p:sp>
      <p:sp>
        <p:nvSpPr>
          <p:cNvPr id="849" name="Shape 849"/>
          <p:cNvSpPr/>
          <p:nvPr/>
        </p:nvSpPr>
        <p:spPr>
          <a:xfrm>
            <a:off x="951539" y="4197634"/>
            <a:ext cx="182190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lang="en-US" sz="1500" i="1" dirty="0">
                <a:latin typeface="Arial Italic" charset="0"/>
                <a:ea typeface="Arial Italic" charset="0"/>
                <a:cs typeface="Arial Italic" charset="0"/>
              </a:rPr>
              <a:t>Inpatient Admissions</a:t>
            </a:r>
            <a:endParaRPr sz="1500" i="1" dirty="0">
              <a:latin typeface="Arial Italic" charset="0"/>
              <a:ea typeface="Arial Italic" charset="0"/>
              <a:cs typeface="Arial Italic" charset="0"/>
            </a:endParaRPr>
          </a:p>
        </p:txBody>
      </p:sp>
      <p:sp>
        <p:nvSpPr>
          <p:cNvPr id="850" name="Shape 850"/>
          <p:cNvSpPr/>
          <p:nvPr/>
        </p:nvSpPr>
        <p:spPr>
          <a:xfrm>
            <a:off x="3546156" y="4197634"/>
            <a:ext cx="713337"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  4.8</a:t>
            </a:r>
            <a:r>
              <a:rPr sz="1500" i="1" dirty="0">
                <a:latin typeface="Arial Italic" charset="0"/>
                <a:ea typeface="Arial Italic" charset="0"/>
                <a:cs typeface="Arial Italic" charset="0"/>
              </a:rPr>
              <a:t>%</a:t>
            </a:r>
          </a:p>
        </p:txBody>
      </p:sp>
      <p:sp>
        <p:nvSpPr>
          <p:cNvPr id="851" name="Shape 851"/>
          <p:cNvSpPr/>
          <p:nvPr/>
        </p:nvSpPr>
        <p:spPr>
          <a:xfrm>
            <a:off x="4507458" y="4197634"/>
            <a:ext cx="713337"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  8.9</a:t>
            </a:r>
            <a:r>
              <a:rPr sz="1500" i="1" dirty="0">
                <a:latin typeface="Arial Italic" charset="0"/>
                <a:ea typeface="Arial Italic" charset="0"/>
                <a:cs typeface="Arial Italic" charset="0"/>
              </a:rPr>
              <a:t>%</a:t>
            </a:r>
          </a:p>
        </p:txBody>
      </p:sp>
      <p:sp>
        <p:nvSpPr>
          <p:cNvPr id="852" name="Shape 852"/>
          <p:cNvSpPr/>
          <p:nvPr/>
        </p:nvSpPr>
        <p:spPr>
          <a:xfrm>
            <a:off x="951539" y="4586389"/>
            <a:ext cx="2083904"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Inpatient </a:t>
            </a:r>
            <a:r>
              <a:rPr lang="en-US" sz="1500" i="1" dirty="0">
                <a:latin typeface="Arial Italic" charset="0"/>
                <a:ea typeface="Arial Italic" charset="0"/>
                <a:cs typeface="Arial Italic" charset="0"/>
              </a:rPr>
              <a:t>Length of </a:t>
            </a:r>
            <a:r>
              <a:rPr sz="1500" i="1" dirty="0">
                <a:latin typeface="Arial Italic" charset="0"/>
                <a:ea typeface="Arial Italic" charset="0"/>
                <a:cs typeface="Arial Italic" charset="0"/>
              </a:rPr>
              <a:t>Stay</a:t>
            </a:r>
          </a:p>
        </p:txBody>
      </p:sp>
      <p:sp>
        <p:nvSpPr>
          <p:cNvPr id="853" name="Shape 853"/>
          <p:cNvSpPr/>
          <p:nvPr/>
        </p:nvSpPr>
        <p:spPr>
          <a:xfrm>
            <a:off x="3546156" y="4586389"/>
            <a:ext cx="713337"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  8.1</a:t>
            </a:r>
            <a:r>
              <a:rPr sz="1500" i="1" dirty="0">
                <a:latin typeface="Arial Italic" charset="0"/>
                <a:ea typeface="Arial Italic" charset="0"/>
                <a:cs typeface="Arial Italic" charset="0"/>
              </a:rPr>
              <a:t>%</a:t>
            </a:r>
          </a:p>
        </p:txBody>
      </p:sp>
      <p:sp>
        <p:nvSpPr>
          <p:cNvPr id="854" name="Shape 854"/>
          <p:cNvSpPr/>
          <p:nvPr/>
        </p:nvSpPr>
        <p:spPr>
          <a:xfrm>
            <a:off x="4507458" y="4586389"/>
            <a:ext cx="713337"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  6.1</a:t>
            </a:r>
            <a:r>
              <a:rPr sz="1500" i="1" dirty="0">
                <a:latin typeface="Arial Italic" charset="0"/>
                <a:ea typeface="Arial Italic" charset="0"/>
                <a:cs typeface="Arial Italic" charset="0"/>
              </a:rPr>
              <a:t>%</a:t>
            </a:r>
          </a:p>
        </p:txBody>
      </p:sp>
      <p:sp>
        <p:nvSpPr>
          <p:cNvPr id="855" name="Shape 855"/>
          <p:cNvSpPr/>
          <p:nvPr/>
        </p:nvSpPr>
        <p:spPr>
          <a:xfrm>
            <a:off x="951539" y="4978306"/>
            <a:ext cx="1282402"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Inpatient Days</a:t>
            </a:r>
          </a:p>
        </p:txBody>
      </p:sp>
      <p:sp>
        <p:nvSpPr>
          <p:cNvPr id="856" name="Shape 856"/>
          <p:cNvSpPr/>
          <p:nvPr/>
        </p:nvSpPr>
        <p:spPr>
          <a:xfrm>
            <a:off x="3546156" y="4978306"/>
            <a:ext cx="71493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12.5</a:t>
            </a:r>
            <a:r>
              <a:rPr sz="1500" i="1" dirty="0">
                <a:latin typeface="Arial Italic" charset="0"/>
                <a:ea typeface="Arial Italic" charset="0"/>
                <a:cs typeface="Arial Italic" charset="0"/>
              </a:rPr>
              <a:t>%</a:t>
            </a:r>
          </a:p>
        </p:txBody>
      </p:sp>
      <p:sp>
        <p:nvSpPr>
          <p:cNvPr id="857" name="Shape 857"/>
          <p:cNvSpPr/>
          <p:nvPr/>
        </p:nvSpPr>
        <p:spPr>
          <a:xfrm>
            <a:off x="4507458" y="4978306"/>
            <a:ext cx="71493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14.5</a:t>
            </a:r>
            <a:r>
              <a:rPr sz="1500" i="1" dirty="0">
                <a:latin typeface="Arial Italic" charset="0"/>
                <a:ea typeface="Arial Italic" charset="0"/>
                <a:cs typeface="Arial Italic" charset="0"/>
              </a:rPr>
              <a:t>%</a:t>
            </a:r>
          </a:p>
        </p:txBody>
      </p:sp>
      <p:sp>
        <p:nvSpPr>
          <p:cNvPr id="858" name="Shape 858"/>
          <p:cNvSpPr/>
          <p:nvPr/>
        </p:nvSpPr>
        <p:spPr>
          <a:xfrm>
            <a:off x="6091304" y="3808878"/>
            <a:ext cx="2320700"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UTILIZATION CATEGORY</a:t>
            </a:r>
          </a:p>
        </p:txBody>
      </p:sp>
      <p:sp>
        <p:nvSpPr>
          <p:cNvPr id="859" name="Shape 859"/>
          <p:cNvSpPr/>
          <p:nvPr/>
        </p:nvSpPr>
        <p:spPr>
          <a:xfrm>
            <a:off x="8685921" y="3808878"/>
            <a:ext cx="73577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YEAR 1</a:t>
            </a:r>
          </a:p>
        </p:txBody>
      </p:sp>
      <p:sp>
        <p:nvSpPr>
          <p:cNvPr id="860" name="Shape 860"/>
          <p:cNvSpPr/>
          <p:nvPr/>
        </p:nvSpPr>
        <p:spPr>
          <a:xfrm>
            <a:off x="9647223" y="3808878"/>
            <a:ext cx="73577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YEAR 2</a:t>
            </a:r>
          </a:p>
        </p:txBody>
      </p:sp>
      <p:sp>
        <p:nvSpPr>
          <p:cNvPr id="864" name="Shape 864"/>
          <p:cNvSpPr/>
          <p:nvPr/>
        </p:nvSpPr>
        <p:spPr>
          <a:xfrm>
            <a:off x="6101238" y="4188183"/>
            <a:ext cx="1386342"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lang="en-US" sz="1500" i="1" dirty="0">
                <a:latin typeface="Arial Italic" charset="0"/>
                <a:ea typeface="Arial Italic" charset="0"/>
                <a:cs typeface="Arial Italic" charset="0"/>
              </a:rPr>
              <a:t>Specialist Visits</a:t>
            </a:r>
            <a:endParaRPr sz="1500" i="1" dirty="0">
              <a:latin typeface="Arial Italic" charset="0"/>
              <a:ea typeface="Arial Italic" charset="0"/>
              <a:cs typeface="Arial Italic" charset="0"/>
            </a:endParaRPr>
          </a:p>
        </p:txBody>
      </p:sp>
      <p:sp>
        <p:nvSpPr>
          <p:cNvPr id="865" name="Shape 865"/>
          <p:cNvSpPr/>
          <p:nvPr/>
        </p:nvSpPr>
        <p:spPr>
          <a:xfrm>
            <a:off x="8720964" y="4214329"/>
            <a:ext cx="65562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a:t>
            </a:r>
            <a:r>
              <a:rPr lang="en-US" sz="1500" i="1" dirty="0">
                <a:latin typeface="Arial Italic" charset="0"/>
                <a:ea typeface="Arial Italic" charset="0"/>
                <a:cs typeface="Arial Italic" charset="0"/>
              </a:rPr>
              <a:t> </a:t>
            </a:r>
            <a:r>
              <a:rPr sz="1500" i="1" dirty="0">
                <a:latin typeface="Arial Italic" charset="0"/>
                <a:ea typeface="Arial Italic" charset="0"/>
                <a:cs typeface="Arial Italic" charset="0"/>
              </a:rPr>
              <a:t>0.</a:t>
            </a:r>
            <a:r>
              <a:rPr lang="en-US" sz="1500" i="1" dirty="0">
                <a:latin typeface="Arial Italic" charset="0"/>
                <a:ea typeface="Arial Italic" charset="0"/>
                <a:cs typeface="Arial Italic" charset="0"/>
              </a:rPr>
              <a:t>1</a:t>
            </a:r>
            <a:r>
              <a:rPr sz="1500" i="1" dirty="0">
                <a:latin typeface="Arial Italic" charset="0"/>
                <a:ea typeface="Arial Italic" charset="0"/>
                <a:cs typeface="Arial Italic" charset="0"/>
              </a:rPr>
              <a:t>%</a:t>
            </a:r>
          </a:p>
        </p:txBody>
      </p:sp>
      <p:sp>
        <p:nvSpPr>
          <p:cNvPr id="866" name="Shape 866"/>
          <p:cNvSpPr/>
          <p:nvPr/>
        </p:nvSpPr>
        <p:spPr>
          <a:xfrm>
            <a:off x="9695943" y="4179275"/>
            <a:ext cx="601127"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lang="en-US" sz="1500" i="1" dirty="0">
                <a:latin typeface="Arial Italic" charset="0"/>
                <a:ea typeface="Arial Italic" charset="0"/>
                <a:cs typeface="Arial Italic" charset="0"/>
              </a:rPr>
              <a:t> +  6</a:t>
            </a:r>
            <a:r>
              <a:rPr sz="1500" i="1" dirty="0">
                <a:latin typeface="Arial Italic" charset="0"/>
                <a:ea typeface="Arial Italic" charset="0"/>
                <a:cs typeface="Arial Italic" charset="0"/>
              </a:rPr>
              <a:t>%</a:t>
            </a:r>
          </a:p>
        </p:txBody>
      </p:sp>
      <p:sp>
        <p:nvSpPr>
          <p:cNvPr id="867" name="Shape 867"/>
          <p:cNvSpPr/>
          <p:nvPr/>
        </p:nvSpPr>
        <p:spPr>
          <a:xfrm>
            <a:off x="6144419" y="4675550"/>
            <a:ext cx="1875513"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Cost of Cases &gt;$25K</a:t>
            </a:r>
          </a:p>
        </p:txBody>
      </p:sp>
      <p:sp>
        <p:nvSpPr>
          <p:cNvPr id="868" name="Shape 868"/>
          <p:cNvSpPr/>
          <p:nvPr/>
        </p:nvSpPr>
        <p:spPr>
          <a:xfrm>
            <a:off x="8753348" y="4672716"/>
            <a:ext cx="60753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5.7</a:t>
            </a:r>
            <a:r>
              <a:rPr sz="1500" i="1" dirty="0">
                <a:latin typeface="Arial Italic" charset="0"/>
                <a:ea typeface="Arial Italic" charset="0"/>
                <a:cs typeface="Arial Italic" charset="0"/>
              </a:rPr>
              <a:t>%</a:t>
            </a:r>
          </a:p>
        </p:txBody>
      </p:sp>
      <p:sp>
        <p:nvSpPr>
          <p:cNvPr id="869" name="Shape 869"/>
          <p:cNvSpPr/>
          <p:nvPr/>
        </p:nvSpPr>
        <p:spPr>
          <a:xfrm>
            <a:off x="9728324" y="4682897"/>
            <a:ext cx="554639"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latin typeface="Avenir Book Oblique"/>
                <a:ea typeface="Avenir Book Oblique"/>
                <a:cs typeface="Avenir Book Oblique"/>
                <a:sym typeface="Avenir Book Oblique"/>
              </a:defRPr>
            </a:lvl1pPr>
          </a:lstStyle>
          <a:p>
            <a:r>
              <a:rPr sz="1500" i="1" dirty="0">
                <a:latin typeface="Arial Italic" charset="0"/>
                <a:ea typeface="Arial Italic" charset="0"/>
                <a:cs typeface="Arial Italic" charset="0"/>
              </a:rPr>
              <a:t>- </a:t>
            </a:r>
            <a:r>
              <a:rPr lang="en-US" sz="1500" i="1" dirty="0">
                <a:latin typeface="Arial Italic" charset="0"/>
                <a:ea typeface="Arial Italic" charset="0"/>
                <a:cs typeface="Arial Italic" charset="0"/>
              </a:rPr>
              <a:t>12</a:t>
            </a:r>
            <a:r>
              <a:rPr sz="1500" i="1" dirty="0">
                <a:latin typeface="Arial Italic" charset="0"/>
                <a:ea typeface="Arial Italic" charset="0"/>
                <a:cs typeface="Arial Italic" charset="0"/>
              </a:rPr>
              <a:t>%</a:t>
            </a:r>
          </a:p>
        </p:txBody>
      </p:sp>
      <p:grpSp>
        <p:nvGrpSpPr>
          <p:cNvPr id="876" name="Group 876"/>
          <p:cNvGrpSpPr/>
          <p:nvPr/>
        </p:nvGrpSpPr>
        <p:grpSpPr>
          <a:xfrm>
            <a:off x="-32882" y="460969"/>
            <a:ext cx="6400087" cy="2633872"/>
            <a:chOff x="-4967606" y="0"/>
            <a:chExt cx="12800172" cy="5267741"/>
          </a:xfrm>
        </p:grpSpPr>
        <p:sp>
          <p:nvSpPr>
            <p:cNvPr id="873" name="Shape 873"/>
            <p:cNvSpPr/>
            <p:nvPr/>
          </p:nvSpPr>
          <p:spPr>
            <a:xfrm>
              <a:off x="6148003" y="0"/>
              <a:ext cx="1684564" cy="1684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7AB842"/>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sp>
          <p:nvSpPr>
            <p:cNvPr id="874" name="Shape 874"/>
            <p:cNvSpPr/>
            <p:nvPr/>
          </p:nvSpPr>
          <p:spPr>
            <a:xfrm>
              <a:off x="-4967607" y="4381782"/>
              <a:ext cx="12403158" cy="885960"/>
            </a:xfrm>
            <a:prstGeom prst="rect">
              <a:avLst/>
            </a:prstGeom>
            <a:solidFill>
              <a:srgbClr val="7AB842"/>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sp>
          <p:nvSpPr>
            <p:cNvPr id="875" name="Shape 875"/>
            <p:cNvSpPr/>
            <p:nvPr/>
          </p:nvSpPr>
          <p:spPr>
            <a:xfrm rot="16200000" flipH="1">
              <a:off x="5102942" y="2937419"/>
              <a:ext cx="3774686" cy="885960"/>
            </a:xfrm>
            <a:prstGeom prst="rect">
              <a:avLst/>
            </a:prstGeom>
            <a:solidFill>
              <a:srgbClr val="7AB842"/>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grpSp>
      <p:sp>
        <p:nvSpPr>
          <p:cNvPr id="877" name="Shape 877"/>
          <p:cNvSpPr/>
          <p:nvPr/>
        </p:nvSpPr>
        <p:spPr>
          <a:xfrm>
            <a:off x="957110" y="2747400"/>
            <a:ext cx="2387000"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solidFill>
                  <a:srgbClr val="FFFFFF"/>
                </a:solidFill>
                <a:latin typeface="Avenir Medium"/>
                <a:ea typeface="Avenir Medium"/>
                <a:cs typeface="Avenir Medium"/>
                <a:sym typeface="Avenir Medium"/>
              </a:defRPr>
            </a:lvl1pPr>
          </a:lstStyle>
          <a:p>
            <a:r>
              <a:rPr sz="1500" dirty="0">
                <a:latin typeface="Arial" charset="0"/>
                <a:ea typeface="Arial" charset="0"/>
                <a:cs typeface="Arial" charset="0"/>
              </a:rPr>
              <a:t>INCREASED UTILIZATION</a:t>
            </a:r>
          </a:p>
        </p:txBody>
      </p:sp>
      <p:sp>
        <p:nvSpPr>
          <p:cNvPr id="878" name="Shape 878"/>
          <p:cNvSpPr/>
          <p:nvPr/>
        </p:nvSpPr>
        <p:spPr>
          <a:xfrm>
            <a:off x="957110" y="3198764"/>
            <a:ext cx="3393750"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a:solidFill>
                  <a:srgbClr val="FFFFFF"/>
                </a:solidFill>
                <a:latin typeface="Avenir Medium"/>
                <a:ea typeface="Avenir Medium"/>
                <a:cs typeface="Avenir Medium"/>
                <a:sym typeface="Avenir Medium"/>
              </a:defRPr>
            </a:lvl1pPr>
          </a:lstStyle>
          <a:p>
            <a:r>
              <a:rPr sz="1500" dirty="0">
                <a:latin typeface="Arial" charset="0"/>
                <a:ea typeface="Arial" charset="0"/>
                <a:cs typeface="Arial" charset="0"/>
              </a:rPr>
              <a:t>DECREASED WASTEFUL SPENDING</a:t>
            </a:r>
          </a:p>
        </p:txBody>
      </p:sp>
      <p:sp>
        <p:nvSpPr>
          <p:cNvPr id="879" name="Shape 879"/>
          <p:cNvSpPr/>
          <p:nvPr/>
        </p:nvSpPr>
        <p:spPr>
          <a:xfrm>
            <a:off x="950188" y="3808878"/>
            <a:ext cx="2320700" cy="2821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3000" i="1">
                <a:latin typeface="Avenir Medium"/>
                <a:ea typeface="Avenir Medium"/>
                <a:cs typeface="Avenir Medium"/>
                <a:sym typeface="Avenir Medium"/>
              </a:defRPr>
            </a:lvl1pPr>
          </a:lstStyle>
          <a:p>
            <a:r>
              <a:rPr sz="1500" dirty="0">
                <a:latin typeface="Arial" charset="0"/>
                <a:ea typeface="Arial" charset="0"/>
                <a:cs typeface="Arial" charset="0"/>
              </a:rPr>
              <a:t>UTILIZATION CATEGORY</a:t>
            </a:r>
          </a:p>
        </p:txBody>
      </p:sp>
      <p:sp>
        <p:nvSpPr>
          <p:cNvPr id="882" name="Shape 882"/>
          <p:cNvSpPr/>
          <p:nvPr/>
        </p:nvSpPr>
        <p:spPr>
          <a:xfrm>
            <a:off x="6417563" y="1374489"/>
            <a:ext cx="4877771" cy="154709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l">
              <a:lnSpc>
                <a:spcPct val="90000"/>
              </a:lnSpc>
              <a:defRPr sz="5600">
                <a:latin typeface="Avenir Medium"/>
                <a:ea typeface="Avenir Medium"/>
                <a:cs typeface="Avenir Medium"/>
                <a:sym typeface="Avenir Medium"/>
              </a:defRPr>
            </a:pPr>
            <a:r>
              <a:rPr sz="3600" dirty="0">
                <a:latin typeface="Arial" charset="0"/>
                <a:ea typeface="Arial" charset="0"/>
                <a:cs typeface="Arial" charset="0"/>
                <a:sym typeface="Avenir Medium"/>
              </a:rPr>
              <a:t>DRAMATIC IMPACT</a:t>
            </a:r>
          </a:p>
          <a:p>
            <a:pPr algn="l">
              <a:lnSpc>
                <a:spcPct val="90000"/>
              </a:lnSpc>
              <a:defRPr sz="5600">
                <a:latin typeface="Avenir Medium"/>
                <a:ea typeface="Avenir Medium"/>
                <a:cs typeface="Avenir Medium"/>
                <a:sym typeface="Avenir Medium"/>
              </a:defRPr>
            </a:pPr>
            <a:r>
              <a:rPr sz="3600" dirty="0">
                <a:latin typeface="Arial" charset="0"/>
                <a:ea typeface="Arial" charset="0"/>
                <a:cs typeface="Arial" charset="0"/>
                <a:sym typeface="Avenir Medium"/>
              </a:rPr>
              <a:t>ON KEY DRIVERS OF</a:t>
            </a:r>
          </a:p>
          <a:p>
            <a:pPr algn="l">
              <a:lnSpc>
                <a:spcPct val="90000"/>
              </a:lnSpc>
              <a:defRPr sz="5600">
                <a:latin typeface="Avenir Medium"/>
                <a:ea typeface="Avenir Medium"/>
                <a:cs typeface="Avenir Medium"/>
                <a:sym typeface="Avenir Medium"/>
              </a:defRPr>
            </a:pPr>
            <a:r>
              <a:rPr sz="3600" dirty="0">
                <a:latin typeface="Arial" charset="0"/>
                <a:ea typeface="Arial" charset="0"/>
                <a:cs typeface="Arial" charset="0"/>
                <a:sym typeface="Avenir Medium"/>
              </a:rPr>
              <a:t>HEALTHCARE COSTS</a:t>
            </a:r>
          </a:p>
        </p:txBody>
      </p:sp>
      <p:pic>
        <p:nvPicPr>
          <p:cNvPr id="883" name="pasted-image.pdf"/>
          <p:cNvPicPr>
            <a:picLocks noChangeAspect="1"/>
          </p:cNvPicPr>
          <p:nvPr/>
        </p:nvPicPr>
        <p:blipFill>
          <a:blip r:embed="rId3">
            <a:extLst/>
          </a:blip>
          <a:stretch>
            <a:fillRect/>
          </a:stretch>
        </p:blipFill>
        <p:spPr>
          <a:xfrm>
            <a:off x="910377" y="5505561"/>
            <a:ext cx="3961494" cy="581297"/>
          </a:xfrm>
          <a:prstGeom prst="rect">
            <a:avLst/>
          </a:prstGeom>
          <a:ln w="12700" cap="flat">
            <a:noFill/>
            <a:miter lim="400000"/>
          </a:ln>
          <a:effectLst/>
        </p:spPr>
      </p:pic>
      <p:sp>
        <p:nvSpPr>
          <p:cNvPr id="60" name="Shape 739"/>
          <p:cNvSpPr/>
          <p:nvPr/>
        </p:nvSpPr>
        <p:spPr>
          <a:xfrm>
            <a:off x="3770040" y="5550555"/>
            <a:ext cx="1101831" cy="50115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p>
            <a:pPr algn="ct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LOWER</a:t>
            </a:r>
          </a:p>
          <a:p>
            <a:pPr algn="ct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COST</a:t>
            </a:r>
          </a:p>
        </p:txBody>
      </p:sp>
      <p:sp>
        <p:nvSpPr>
          <p:cNvPr id="61" name="Shape 740"/>
          <p:cNvSpPr/>
          <p:nvPr/>
        </p:nvSpPr>
        <p:spPr>
          <a:xfrm>
            <a:off x="2472532" y="5586590"/>
            <a:ext cx="1087718" cy="43906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p>
            <a:pPr algn="ct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IMPROVED</a:t>
            </a:r>
          </a:p>
          <a:p>
            <a:pPr algn="ct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UTILIZATION</a:t>
            </a:r>
          </a:p>
        </p:txBody>
      </p:sp>
      <p:sp>
        <p:nvSpPr>
          <p:cNvPr id="62" name="Shape 741"/>
          <p:cNvSpPr/>
          <p:nvPr/>
        </p:nvSpPr>
        <p:spPr>
          <a:xfrm>
            <a:off x="995428" y="5571802"/>
            <a:ext cx="1267314" cy="5201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p>
            <a:pPr algn="ct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MEMBER</a:t>
            </a:r>
          </a:p>
          <a:p>
            <a:pPr algn="ctr">
              <a:lnSpc>
                <a:spcPct val="80000"/>
              </a:lnSpc>
              <a:defRPr sz="2200">
                <a:latin typeface="Avenir Heavy Oblique"/>
                <a:ea typeface="Avenir Heavy Oblique"/>
                <a:cs typeface="Avenir Heavy Oblique"/>
                <a:sym typeface="Avenir Heavy Oblique"/>
              </a:defRPr>
            </a:pPr>
            <a:r>
              <a:rPr sz="1100" i="1" dirty="0">
                <a:latin typeface="Arial" charset="0"/>
                <a:ea typeface="Arial" charset="0"/>
                <a:cs typeface="Arial" charset="0"/>
                <a:sym typeface="Avenir Heavy Oblique"/>
              </a:rPr>
              <a:t>ENGAGEMENT</a:t>
            </a:r>
          </a:p>
        </p:txBody>
      </p:sp>
      <p:sp>
        <p:nvSpPr>
          <p:cNvPr id="59" name="Slide Number Placeholder 2"/>
          <p:cNvSpPr txBox="1">
            <a:spLocks/>
          </p:cNvSpPr>
          <p:nvPr/>
        </p:nvSpPr>
        <p:spPr>
          <a:xfrm>
            <a:off x="7020843" y="6506262"/>
            <a:ext cx="5029442" cy="264852"/>
          </a:xfrm>
          <a:prstGeom prst="rect">
            <a:avLst/>
          </a:prstGeom>
        </p:spPr>
        <p:txBody>
          <a:bodyPr vert="horz" lIns="45720" tIns="22860" rIns="45720" bIns="22860" rtlCol="0" anchor="ctr"/>
          <a:lstStyle>
            <a:defPPr>
              <a:defRPr lang="en-US"/>
            </a:defPPr>
            <a:lvl1pPr marL="0" algn="r" defTabSz="914400" rtl="0" eaLnBrk="1" latinLnBrk="0" hangingPunct="1">
              <a:defRPr sz="9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FFFFFF">
                    <a:lumMod val="50000"/>
                  </a:srgbClr>
                </a:solidFill>
              </a:rPr>
              <a:t>  </a:t>
            </a:r>
            <a:fld id="{92EB6EAE-2584-3C44-9158-F08225604D36}" type="slidenum">
              <a:rPr lang="en-US">
                <a:solidFill>
                  <a:srgbClr val="FFFFFF">
                    <a:lumMod val="50000"/>
                  </a:srgbClr>
                </a:solidFill>
              </a:rPr>
              <a:pPr>
                <a:defRPr/>
              </a:pPr>
              <a:t>13</a:t>
            </a:fld>
            <a:r>
              <a:rPr lang="en-US" dirty="0">
                <a:solidFill>
                  <a:srgbClr val="FFFFFF">
                    <a:lumMod val="50000"/>
                  </a:srgbClr>
                </a:solidFill>
              </a:rPr>
              <a:t>  /  QUANTUM HEALTH  /  CONFIDENTIAL AND PROPRIETARY</a:t>
            </a:r>
          </a:p>
        </p:txBody>
      </p:sp>
      <p:sp>
        <p:nvSpPr>
          <p:cNvPr id="58" name="Shape 839"/>
          <p:cNvSpPr/>
          <p:nvPr/>
        </p:nvSpPr>
        <p:spPr>
          <a:xfrm>
            <a:off x="3605468" y="1357497"/>
            <a:ext cx="629981" cy="256480"/>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nchor="ctr">
            <a:spAutoFit/>
          </a:bodyPr>
          <a:lstStyle>
            <a:lvl1pPr algn="l">
              <a:defRPr sz="3000">
                <a:latin typeface="Avenir Book Oblique"/>
                <a:ea typeface="Avenir Book Oblique"/>
                <a:cs typeface="Avenir Book Oblique"/>
                <a:sym typeface="Avenir Book Oblique"/>
              </a:defRPr>
            </a:lvl1pPr>
          </a:lstStyle>
          <a:p>
            <a:r>
              <a:rPr sz="1500" i="1" dirty="0">
                <a:solidFill>
                  <a:prstClr val="black"/>
                </a:solidFill>
                <a:latin typeface="Arial Italic" charset="0"/>
                <a:ea typeface="Arial Italic" charset="0"/>
                <a:cs typeface="Arial Italic" charset="0"/>
              </a:rPr>
              <a:t>+</a:t>
            </a:r>
            <a:r>
              <a:rPr lang="en-US" sz="1500" i="1" dirty="0">
                <a:solidFill>
                  <a:prstClr val="black"/>
                </a:solidFill>
                <a:latin typeface="Arial Italic" charset="0"/>
                <a:ea typeface="Arial Italic" charset="0"/>
                <a:cs typeface="Arial Italic" charset="0"/>
              </a:rPr>
              <a:t> 7.1</a:t>
            </a:r>
            <a:r>
              <a:rPr sz="1500" i="1" dirty="0">
                <a:solidFill>
                  <a:prstClr val="black"/>
                </a:solidFill>
                <a:latin typeface="Arial Italic" charset="0"/>
                <a:ea typeface="Arial Italic" charset="0"/>
                <a:cs typeface="Arial Italic" charset="0"/>
              </a:rPr>
              <a:t>%</a:t>
            </a:r>
          </a:p>
        </p:txBody>
      </p:sp>
      <p:sp>
        <p:nvSpPr>
          <p:cNvPr id="63" name="Shape 840"/>
          <p:cNvSpPr/>
          <p:nvPr/>
        </p:nvSpPr>
        <p:spPr>
          <a:xfrm>
            <a:off x="4490258" y="1373903"/>
            <a:ext cx="682879" cy="256480"/>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nchor="ctr">
            <a:spAutoFit/>
          </a:bodyPr>
          <a:lstStyle>
            <a:lvl1pPr algn="l">
              <a:defRPr sz="3000">
                <a:latin typeface="Avenir Book Oblique"/>
                <a:ea typeface="Avenir Book Oblique"/>
                <a:cs typeface="Avenir Book Oblique"/>
                <a:sym typeface="Avenir Book Oblique"/>
              </a:defRPr>
            </a:lvl1pPr>
          </a:lstStyle>
          <a:p>
            <a:r>
              <a:rPr sz="1500" i="1" dirty="0">
                <a:solidFill>
                  <a:prstClr val="black"/>
                </a:solidFill>
                <a:latin typeface="Arial Italic" charset="0"/>
                <a:ea typeface="Arial Italic" charset="0"/>
                <a:cs typeface="Arial Italic" charset="0"/>
              </a:rPr>
              <a:t>+</a:t>
            </a:r>
            <a:r>
              <a:rPr lang="en-US" sz="1500" i="1" dirty="0">
                <a:solidFill>
                  <a:prstClr val="black"/>
                </a:solidFill>
                <a:latin typeface="Arial Italic" charset="0"/>
                <a:ea typeface="Arial Italic" charset="0"/>
                <a:cs typeface="Arial Italic" charset="0"/>
              </a:rPr>
              <a:t>  7.8</a:t>
            </a:r>
            <a:r>
              <a:rPr sz="1500" i="1" dirty="0">
                <a:solidFill>
                  <a:prstClr val="black"/>
                </a:solidFill>
                <a:latin typeface="Arial Italic" charset="0"/>
                <a:ea typeface="Arial Italic" charset="0"/>
                <a:cs typeface="Arial Italic" charset="0"/>
              </a:rPr>
              <a:t>%</a:t>
            </a:r>
          </a:p>
        </p:txBody>
      </p:sp>
      <p:sp>
        <p:nvSpPr>
          <p:cNvPr id="64" name="Shape 842"/>
          <p:cNvSpPr/>
          <p:nvPr/>
        </p:nvSpPr>
        <p:spPr>
          <a:xfrm>
            <a:off x="3546157" y="1747629"/>
            <a:ext cx="670183" cy="256480"/>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nchor="ctr">
            <a:spAutoFit/>
          </a:bodyPr>
          <a:lstStyle>
            <a:lvl1pPr algn="l">
              <a:defRPr sz="3000">
                <a:latin typeface="Avenir Book Oblique"/>
                <a:ea typeface="Avenir Book Oblique"/>
                <a:cs typeface="Avenir Book Oblique"/>
                <a:sym typeface="Avenir Book Oblique"/>
              </a:defRPr>
            </a:lvl1pPr>
          </a:lstStyle>
          <a:p>
            <a:r>
              <a:rPr sz="1500" i="1" dirty="0">
                <a:solidFill>
                  <a:prstClr val="black"/>
                </a:solidFill>
                <a:latin typeface="Arial Italic" charset="0"/>
                <a:ea typeface="Arial Italic" charset="0"/>
                <a:cs typeface="Arial Italic" charset="0"/>
              </a:rPr>
              <a:t>+</a:t>
            </a:r>
            <a:r>
              <a:rPr lang="en-US" sz="1500" i="1" dirty="0">
                <a:solidFill>
                  <a:prstClr val="black"/>
                </a:solidFill>
                <a:latin typeface="Arial Italic" charset="0"/>
                <a:ea typeface="Arial Italic" charset="0"/>
                <a:cs typeface="Arial Italic" charset="0"/>
              </a:rPr>
              <a:t>11.3</a:t>
            </a:r>
            <a:r>
              <a:rPr sz="1500" i="1" dirty="0">
                <a:solidFill>
                  <a:prstClr val="black"/>
                </a:solidFill>
                <a:latin typeface="Arial Italic" charset="0"/>
                <a:ea typeface="Arial Italic" charset="0"/>
                <a:cs typeface="Arial Italic" charset="0"/>
              </a:rPr>
              <a:t>%</a:t>
            </a:r>
          </a:p>
        </p:txBody>
      </p:sp>
      <p:sp>
        <p:nvSpPr>
          <p:cNvPr id="65" name="Shape 843"/>
          <p:cNvSpPr/>
          <p:nvPr/>
        </p:nvSpPr>
        <p:spPr>
          <a:xfrm>
            <a:off x="4486204" y="1748478"/>
            <a:ext cx="684483" cy="256480"/>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nchor="ctr">
            <a:spAutoFit/>
          </a:bodyPr>
          <a:lstStyle>
            <a:lvl1pPr algn="l">
              <a:defRPr sz="3000">
                <a:latin typeface="Avenir Book Oblique"/>
                <a:ea typeface="Avenir Book Oblique"/>
                <a:cs typeface="Avenir Book Oblique"/>
                <a:sym typeface="Avenir Book Oblique"/>
              </a:defRPr>
            </a:lvl1pPr>
          </a:lstStyle>
          <a:p>
            <a:r>
              <a:rPr sz="1500" i="1" dirty="0">
                <a:solidFill>
                  <a:prstClr val="black"/>
                </a:solidFill>
                <a:latin typeface="Arial Italic" charset="0"/>
                <a:ea typeface="Arial Italic" charset="0"/>
                <a:cs typeface="Arial Italic" charset="0"/>
              </a:rPr>
              <a:t>+</a:t>
            </a:r>
            <a:r>
              <a:rPr lang="en-US" sz="1500" i="1" dirty="0">
                <a:solidFill>
                  <a:prstClr val="black"/>
                </a:solidFill>
                <a:latin typeface="Arial Italic" charset="0"/>
                <a:ea typeface="Arial Italic" charset="0"/>
                <a:cs typeface="Arial Italic" charset="0"/>
              </a:rPr>
              <a:t>12.3</a:t>
            </a:r>
            <a:r>
              <a:rPr sz="1500" i="1" dirty="0">
                <a:solidFill>
                  <a:prstClr val="black"/>
                </a:solidFill>
                <a:latin typeface="Arial Italic" charset="0"/>
                <a:ea typeface="Arial Italic" charset="0"/>
                <a:cs typeface="Arial Italic" charset="0"/>
              </a:rPr>
              <a:t>%</a:t>
            </a:r>
          </a:p>
        </p:txBody>
      </p:sp>
      <p:sp>
        <p:nvSpPr>
          <p:cNvPr id="66" name="Shape 845"/>
          <p:cNvSpPr/>
          <p:nvPr/>
        </p:nvSpPr>
        <p:spPr>
          <a:xfrm>
            <a:off x="3541347" y="2139476"/>
            <a:ext cx="684483" cy="256480"/>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nchor="ctr">
            <a:spAutoFit/>
          </a:bodyPr>
          <a:lstStyle>
            <a:lvl1pPr algn="l">
              <a:defRPr sz="3000">
                <a:latin typeface="Avenir Book Oblique"/>
                <a:ea typeface="Avenir Book Oblique"/>
                <a:cs typeface="Avenir Book Oblique"/>
                <a:sym typeface="Avenir Book Oblique"/>
              </a:defRPr>
            </a:lvl1pPr>
          </a:lstStyle>
          <a:p>
            <a:r>
              <a:rPr sz="1500" i="1" dirty="0">
                <a:solidFill>
                  <a:prstClr val="black"/>
                </a:solidFill>
                <a:latin typeface="Arial Italic" charset="0"/>
                <a:ea typeface="Arial Italic" charset="0"/>
                <a:cs typeface="Arial Italic" charset="0"/>
              </a:rPr>
              <a:t>+</a:t>
            </a:r>
            <a:r>
              <a:rPr lang="en-US" sz="1500" i="1" dirty="0">
                <a:solidFill>
                  <a:prstClr val="black"/>
                </a:solidFill>
                <a:latin typeface="Arial Italic" charset="0"/>
                <a:ea typeface="Arial Italic" charset="0"/>
                <a:cs typeface="Arial Italic" charset="0"/>
              </a:rPr>
              <a:t>14.2</a:t>
            </a:r>
            <a:r>
              <a:rPr sz="1500" i="1" dirty="0">
                <a:solidFill>
                  <a:prstClr val="black"/>
                </a:solidFill>
                <a:latin typeface="Arial Italic" charset="0"/>
                <a:ea typeface="Arial Italic" charset="0"/>
                <a:cs typeface="Arial Italic" charset="0"/>
              </a:rPr>
              <a:t>%</a:t>
            </a:r>
          </a:p>
        </p:txBody>
      </p:sp>
      <p:sp>
        <p:nvSpPr>
          <p:cNvPr id="67" name="Shape 846"/>
          <p:cNvSpPr/>
          <p:nvPr/>
        </p:nvSpPr>
        <p:spPr>
          <a:xfrm>
            <a:off x="4493743" y="2150889"/>
            <a:ext cx="684483" cy="256480"/>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nchor="ctr">
            <a:spAutoFit/>
          </a:bodyPr>
          <a:lstStyle>
            <a:lvl1pPr algn="l">
              <a:defRPr sz="3000">
                <a:latin typeface="Avenir Book Oblique"/>
                <a:ea typeface="Avenir Book Oblique"/>
                <a:cs typeface="Avenir Book Oblique"/>
                <a:sym typeface="Avenir Book Oblique"/>
              </a:defRPr>
            </a:lvl1pPr>
          </a:lstStyle>
          <a:p>
            <a:r>
              <a:rPr sz="1500" i="1" dirty="0">
                <a:solidFill>
                  <a:prstClr val="black"/>
                </a:solidFill>
                <a:latin typeface="Arial Italic" charset="0"/>
                <a:ea typeface="Arial Italic" charset="0"/>
                <a:cs typeface="Arial Italic" charset="0"/>
              </a:rPr>
              <a:t>+</a:t>
            </a:r>
            <a:r>
              <a:rPr lang="en-US" sz="1500" i="1" dirty="0">
                <a:solidFill>
                  <a:prstClr val="black"/>
                </a:solidFill>
                <a:latin typeface="Arial Italic" charset="0"/>
                <a:ea typeface="Arial Italic" charset="0"/>
                <a:cs typeface="Arial Italic" charset="0"/>
              </a:rPr>
              <a:t>18.0</a:t>
            </a:r>
            <a:r>
              <a:rPr sz="1500" i="1" dirty="0">
                <a:solidFill>
                  <a:prstClr val="black"/>
                </a:solidFill>
                <a:latin typeface="Arial Italic" charset="0"/>
                <a:ea typeface="Arial Italic" charset="0"/>
                <a:cs typeface="Arial Italic" charset="0"/>
              </a:rPr>
              <a:t>%</a:t>
            </a:r>
          </a:p>
        </p:txBody>
      </p:sp>
    </p:spTree>
    <p:extLst>
      <p:ext uri="{BB962C8B-B14F-4D97-AF65-F5344CB8AC3E}">
        <p14:creationId xmlns:p14="http://schemas.microsoft.com/office/powerpoint/2010/main" val="101795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1222164" y="2339974"/>
            <a:ext cx="6996590" cy="35690"/>
          </a:xfrm>
          <a:prstGeom prst="line">
            <a:avLst/>
          </a:prstGeom>
          <a:ln w="25400">
            <a:solidFill>
              <a:srgbClr val="DCDEE0"/>
            </a:solidFill>
            <a:miter lim="400000"/>
          </a:ln>
        </p:spPr>
        <p:txBody>
          <a:bodyPr lIns="25400" tIns="25400" rIns="25400" bIns="25400" anchor="ctr"/>
          <a:lstStyle/>
          <a:p>
            <a:pPr>
              <a:defRPr sz="3200"/>
            </a:pPr>
            <a:endParaRPr sz="1600" dirty="0"/>
          </a:p>
        </p:txBody>
      </p:sp>
      <p:sp>
        <p:nvSpPr>
          <p:cNvPr id="122" name="Shape 122"/>
          <p:cNvSpPr/>
          <p:nvPr/>
        </p:nvSpPr>
        <p:spPr>
          <a:xfrm>
            <a:off x="1222164" y="2826244"/>
            <a:ext cx="6996590" cy="48508"/>
          </a:xfrm>
          <a:prstGeom prst="line">
            <a:avLst/>
          </a:prstGeom>
          <a:ln w="25400">
            <a:solidFill>
              <a:srgbClr val="DCDEE0"/>
            </a:solidFill>
            <a:miter lim="400000"/>
          </a:ln>
        </p:spPr>
        <p:txBody>
          <a:bodyPr lIns="25400" tIns="25400" rIns="25400" bIns="25400" anchor="ctr"/>
          <a:lstStyle/>
          <a:p>
            <a:pPr>
              <a:defRPr sz="3200"/>
            </a:pPr>
            <a:endParaRPr sz="1600" dirty="0"/>
          </a:p>
        </p:txBody>
      </p:sp>
      <p:sp>
        <p:nvSpPr>
          <p:cNvPr id="123" name="Shape 123"/>
          <p:cNvSpPr/>
          <p:nvPr/>
        </p:nvSpPr>
        <p:spPr>
          <a:xfrm>
            <a:off x="1222164" y="3319651"/>
            <a:ext cx="6996590" cy="32874"/>
          </a:xfrm>
          <a:prstGeom prst="line">
            <a:avLst/>
          </a:prstGeom>
          <a:ln w="25400">
            <a:solidFill>
              <a:srgbClr val="DCDEE0"/>
            </a:solidFill>
            <a:miter lim="400000"/>
          </a:ln>
        </p:spPr>
        <p:txBody>
          <a:bodyPr lIns="25400" tIns="25400" rIns="25400" bIns="25400" anchor="ctr"/>
          <a:lstStyle/>
          <a:p>
            <a:pPr>
              <a:defRPr sz="3200"/>
            </a:pPr>
            <a:endParaRPr sz="1600" dirty="0"/>
          </a:p>
        </p:txBody>
      </p:sp>
      <p:sp>
        <p:nvSpPr>
          <p:cNvPr id="124" name="Shape 124"/>
          <p:cNvSpPr/>
          <p:nvPr/>
        </p:nvSpPr>
        <p:spPr>
          <a:xfrm>
            <a:off x="1222164" y="3804780"/>
            <a:ext cx="6996590" cy="44203"/>
          </a:xfrm>
          <a:prstGeom prst="line">
            <a:avLst/>
          </a:prstGeom>
          <a:ln w="25400">
            <a:solidFill>
              <a:srgbClr val="DCDEE0"/>
            </a:solidFill>
            <a:miter lim="400000"/>
          </a:ln>
        </p:spPr>
        <p:txBody>
          <a:bodyPr lIns="25400" tIns="25400" rIns="25400" bIns="25400" anchor="ctr"/>
          <a:lstStyle/>
          <a:p>
            <a:pPr>
              <a:defRPr sz="3200"/>
            </a:pPr>
            <a:endParaRPr sz="1600" dirty="0"/>
          </a:p>
        </p:txBody>
      </p:sp>
      <p:sp>
        <p:nvSpPr>
          <p:cNvPr id="125" name="Shape 125"/>
          <p:cNvSpPr/>
          <p:nvPr/>
        </p:nvSpPr>
        <p:spPr>
          <a:xfrm>
            <a:off x="1222164" y="4291049"/>
            <a:ext cx="6996590" cy="13943"/>
          </a:xfrm>
          <a:prstGeom prst="line">
            <a:avLst/>
          </a:prstGeom>
          <a:ln w="25400">
            <a:solidFill>
              <a:srgbClr val="DCDEE0"/>
            </a:solidFill>
            <a:miter lim="400000"/>
          </a:ln>
        </p:spPr>
        <p:txBody>
          <a:bodyPr lIns="25400" tIns="25400" rIns="25400" bIns="25400" anchor="ctr"/>
          <a:lstStyle/>
          <a:p>
            <a:pPr>
              <a:defRPr sz="3200"/>
            </a:pPr>
            <a:endParaRPr sz="1600" dirty="0"/>
          </a:p>
        </p:txBody>
      </p:sp>
      <p:sp>
        <p:nvSpPr>
          <p:cNvPr id="126" name="Shape 126"/>
          <p:cNvSpPr/>
          <p:nvPr/>
        </p:nvSpPr>
        <p:spPr>
          <a:xfrm>
            <a:off x="1222164" y="4784456"/>
            <a:ext cx="6996590" cy="55010"/>
          </a:xfrm>
          <a:prstGeom prst="line">
            <a:avLst/>
          </a:prstGeom>
          <a:ln w="25400">
            <a:solidFill>
              <a:srgbClr val="DCDEE0"/>
            </a:solidFill>
            <a:miter lim="400000"/>
          </a:ln>
        </p:spPr>
        <p:txBody>
          <a:bodyPr lIns="25400" tIns="25400" rIns="25400" bIns="25400" anchor="ctr"/>
          <a:lstStyle/>
          <a:p>
            <a:pPr>
              <a:defRPr sz="3200"/>
            </a:pPr>
            <a:endParaRPr sz="1600" dirty="0"/>
          </a:p>
        </p:txBody>
      </p:sp>
      <p:sp>
        <p:nvSpPr>
          <p:cNvPr id="127" name="Shape 127"/>
          <p:cNvSpPr/>
          <p:nvPr/>
        </p:nvSpPr>
        <p:spPr>
          <a:xfrm flipV="1">
            <a:off x="6136576" y="2653091"/>
            <a:ext cx="1609692" cy="594272"/>
          </a:xfrm>
          <a:prstGeom prst="line">
            <a:avLst/>
          </a:prstGeom>
          <a:ln w="50800">
            <a:solidFill>
              <a:srgbClr val="005493"/>
            </a:solidFill>
            <a:prstDash val="sysDot"/>
            <a:miter lim="400000"/>
          </a:ln>
        </p:spPr>
        <p:txBody>
          <a:bodyPr lIns="25400" tIns="25400" rIns="25400" bIns="25400" anchor="ctr"/>
          <a:lstStyle/>
          <a:p>
            <a:pPr>
              <a:defRPr sz="3200"/>
            </a:pPr>
            <a:endParaRPr sz="1600" dirty="0"/>
          </a:p>
        </p:txBody>
      </p:sp>
      <p:sp>
        <p:nvSpPr>
          <p:cNvPr id="128" name="Shape 128"/>
          <p:cNvSpPr/>
          <p:nvPr/>
        </p:nvSpPr>
        <p:spPr>
          <a:xfrm flipV="1">
            <a:off x="4388690" y="3297838"/>
            <a:ext cx="1609693" cy="456179"/>
          </a:xfrm>
          <a:prstGeom prst="line">
            <a:avLst/>
          </a:prstGeom>
          <a:ln w="50800">
            <a:solidFill>
              <a:srgbClr val="005493"/>
            </a:solidFill>
            <a:prstDash val="sysDot"/>
            <a:miter lim="400000"/>
          </a:ln>
        </p:spPr>
        <p:txBody>
          <a:bodyPr lIns="25400" tIns="25400" rIns="25400" bIns="25400" anchor="ctr"/>
          <a:lstStyle/>
          <a:p>
            <a:pPr>
              <a:defRPr sz="3200"/>
            </a:pPr>
            <a:endParaRPr sz="1600" dirty="0"/>
          </a:p>
        </p:txBody>
      </p:sp>
      <p:sp>
        <p:nvSpPr>
          <p:cNvPr id="129" name="Shape 129"/>
          <p:cNvSpPr/>
          <p:nvPr/>
        </p:nvSpPr>
        <p:spPr>
          <a:xfrm flipV="1">
            <a:off x="2582329" y="3805920"/>
            <a:ext cx="1659661" cy="472652"/>
          </a:xfrm>
          <a:prstGeom prst="line">
            <a:avLst/>
          </a:prstGeom>
          <a:ln w="50800">
            <a:solidFill>
              <a:srgbClr val="005493"/>
            </a:solidFill>
            <a:prstDash val="sysDot"/>
            <a:miter lim="400000"/>
          </a:ln>
        </p:spPr>
        <p:txBody>
          <a:bodyPr lIns="25400" tIns="25400" rIns="25400" bIns="25400" anchor="ctr"/>
          <a:lstStyle/>
          <a:p>
            <a:pPr>
              <a:defRPr sz="3200"/>
            </a:pPr>
            <a:endParaRPr sz="1600" dirty="0"/>
          </a:p>
        </p:txBody>
      </p:sp>
      <p:sp>
        <p:nvSpPr>
          <p:cNvPr id="130" name="Shape 130"/>
          <p:cNvSpPr/>
          <p:nvPr/>
        </p:nvSpPr>
        <p:spPr>
          <a:xfrm flipV="1">
            <a:off x="1228367" y="1885217"/>
            <a:ext cx="1" cy="3436374"/>
          </a:xfrm>
          <a:prstGeom prst="line">
            <a:avLst/>
          </a:prstGeom>
          <a:ln w="50800">
            <a:solidFill>
              <a:srgbClr val="000000"/>
            </a:solidFill>
            <a:miter lim="400000"/>
          </a:ln>
        </p:spPr>
        <p:txBody>
          <a:bodyPr lIns="25400" tIns="25400" rIns="25400" bIns="25400" anchor="ctr"/>
          <a:lstStyle/>
          <a:p>
            <a:pPr>
              <a:defRPr sz="3200"/>
            </a:pPr>
            <a:endParaRPr sz="1600" dirty="0"/>
          </a:p>
        </p:txBody>
      </p:sp>
      <p:sp>
        <p:nvSpPr>
          <p:cNvPr id="131" name="Shape 131"/>
          <p:cNvSpPr/>
          <p:nvPr/>
        </p:nvSpPr>
        <p:spPr>
          <a:xfrm flipV="1">
            <a:off x="1222164" y="5314986"/>
            <a:ext cx="6996590" cy="4172"/>
          </a:xfrm>
          <a:prstGeom prst="line">
            <a:avLst/>
          </a:prstGeom>
          <a:ln w="50800">
            <a:solidFill>
              <a:srgbClr val="000000"/>
            </a:solidFill>
            <a:miter lim="400000"/>
          </a:ln>
        </p:spPr>
        <p:txBody>
          <a:bodyPr lIns="25400" tIns="25400" rIns="25400" bIns="25400" anchor="ctr"/>
          <a:lstStyle/>
          <a:p>
            <a:pPr>
              <a:defRPr sz="3200"/>
            </a:pPr>
            <a:endParaRPr sz="1600" dirty="0"/>
          </a:p>
        </p:txBody>
      </p:sp>
      <p:sp>
        <p:nvSpPr>
          <p:cNvPr id="133" name="Shape 133"/>
          <p:cNvSpPr/>
          <p:nvPr/>
        </p:nvSpPr>
        <p:spPr>
          <a:xfrm>
            <a:off x="1051846" y="325446"/>
            <a:ext cx="9973808" cy="933307"/>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lnSpc>
                <a:spcPct val="70000"/>
              </a:lnSpc>
              <a:defRPr sz="5900" i="1">
                <a:latin typeface="Arial"/>
                <a:ea typeface="Arial"/>
                <a:cs typeface="Arial"/>
                <a:sym typeface="Arial"/>
              </a:defRPr>
            </a:lvl1pPr>
          </a:lstStyle>
          <a:p>
            <a:r>
              <a:rPr sz="4400" i="0" dirty="0"/>
              <a:t>CONSISTENT TREND RESULTS </a:t>
            </a:r>
          </a:p>
        </p:txBody>
      </p:sp>
      <p:sp>
        <p:nvSpPr>
          <p:cNvPr id="134" name="Shape 134"/>
          <p:cNvSpPr/>
          <p:nvPr/>
        </p:nvSpPr>
        <p:spPr>
          <a:xfrm>
            <a:off x="1228367" y="803348"/>
            <a:ext cx="10271972" cy="85727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p>
            <a:pPr>
              <a:defRPr sz="4700" i="1" cap="all">
                <a:solidFill>
                  <a:srgbClr val="6D6D6D"/>
                </a:solidFill>
                <a:latin typeface="Arial"/>
                <a:ea typeface="Arial"/>
                <a:cs typeface="Arial"/>
                <a:sym typeface="Arial"/>
              </a:defRPr>
            </a:pPr>
            <a:r>
              <a:rPr sz="2350" i="1" cap="all" dirty="0">
                <a:solidFill>
                  <a:srgbClr val="000000">
                    <a:lumMod val="50000"/>
                    <a:lumOff val="50000"/>
                  </a:srgbClr>
                </a:solidFill>
                <a:latin typeface="Arial"/>
                <a:ea typeface="Arial"/>
                <a:cs typeface="Arial"/>
                <a:sym typeface="Arial"/>
              </a:rPr>
              <a:t>Healthcare trend –</a:t>
            </a:r>
            <a:r>
              <a:rPr sz="2350" b="1" i="1" cap="all" dirty="0">
                <a:solidFill>
                  <a:srgbClr val="000000">
                    <a:lumMod val="50000"/>
                    <a:lumOff val="50000"/>
                  </a:srgbClr>
                </a:solidFill>
                <a:latin typeface="Arial"/>
                <a:ea typeface="Arial"/>
                <a:cs typeface="Arial"/>
                <a:sym typeface="Arial"/>
              </a:rPr>
              <a:t>CLIENTS</a:t>
            </a:r>
            <a:r>
              <a:rPr lang="en-US" sz="2350" b="1" i="1" cap="all" dirty="0">
                <a:solidFill>
                  <a:srgbClr val="000000">
                    <a:lumMod val="50000"/>
                    <a:lumOff val="50000"/>
                  </a:srgbClr>
                </a:solidFill>
                <a:latin typeface="Arial"/>
                <a:ea typeface="Arial"/>
                <a:cs typeface="Arial"/>
                <a:sym typeface="Arial"/>
              </a:rPr>
              <a:t> Implemented Between 2012 - 2016</a:t>
            </a:r>
            <a:endParaRPr sz="2350" b="1" i="1" cap="all" dirty="0">
              <a:solidFill>
                <a:srgbClr val="000000">
                  <a:lumMod val="50000"/>
                  <a:lumOff val="50000"/>
                </a:srgbClr>
              </a:solidFill>
              <a:latin typeface="Arial"/>
              <a:ea typeface="Arial"/>
              <a:cs typeface="Arial"/>
              <a:sym typeface="Arial"/>
            </a:endParaRPr>
          </a:p>
        </p:txBody>
      </p:sp>
      <p:sp>
        <p:nvSpPr>
          <p:cNvPr id="135" name="Shape 135"/>
          <p:cNvSpPr/>
          <p:nvPr/>
        </p:nvSpPr>
        <p:spPr>
          <a:xfrm>
            <a:off x="2099712" y="5354929"/>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YEAR 0</a:t>
            </a:r>
          </a:p>
        </p:txBody>
      </p:sp>
      <p:sp>
        <p:nvSpPr>
          <p:cNvPr id="136" name="Shape 136"/>
          <p:cNvSpPr/>
          <p:nvPr/>
        </p:nvSpPr>
        <p:spPr>
          <a:xfrm>
            <a:off x="1738692" y="2132170"/>
            <a:ext cx="146367" cy="146367"/>
          </a:xfrm>
          <a:prstGeom prst="ellipse">
            <a:avLst/>
          </a:prstGeom>
          <a:solidFill>
            <a:srgbClr val="F3F2EC"/>
          </a:solidFill>
          <a:ln w="101600">
            <a:solidFill>
              <a:srgbClr val="6FC041"/>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37" name="Shape 137"/>
          <p:cNvSpPr/>
          <p:nvPr/>
        </p:nvSpPr>
        <p:spPr>
          <a:xfrm>
            <a:off x="2596722" y="4305522"/>
            <a:ext cx="1645268" cy="67966"/>
          </a:xfrm>
          <a:prstGeom prst="line">
            <a:avLst/>
          </a:prstGeom>
          <a:ln w="50800">
            <a:solidFill>
              <a:srgbClr val="6FC041"/>
            </a:solidFill>
            <a:prstDash val="sysDot"/>
            <a:miter lim="400000"/>
          </a:ln>
        </p:spPr>
        <p:txBody>
          <a:bodyPr lIns="25400" tIns="25400" rIns="25400" bIns="25400" anchor="ctr"/>
          <a:lstStyle/>
          <a:p>
            <a:pPr>
              <a:defRPr sz="3200"/>
            </a:pPr>
            <a:endParaRPr sz="1600" dirty="0"/>
          </a:p>
        </p:txBody>
      </p:sp>
      <p:grpSp>
        <p:nvGrpSpPr>
          <p:cNvPr id="142" name="Group 142"/>
          <p:cNvGrpSpPr/>
          <p:nvPr/>
        </p:nvGrpSpPr>
        <p:grpSpPr>
          <a:xfrm>
            <a:off x="782589" y="5647228"/>
            <a:ext cx="3961495" cy="581298"/>
            <a:chOff x="0" y="-772734"/>
            <a:chExt cx="7922986" cy="1162593"/>
          </a:xfrm>
        </p:grpSpPr>
        <p:pic>
          <p:nvPicPr>
            <p:cNvPr id="138" name="pasted-image.pdf"/>
            <p:cNvPicPr>
              <a:picLocks noChangeAspect="1"/>
            </p:cNvPicPr>
            <p:nvPr/>
          </p:nvPicPr>
          <p:blipFill>
            <a:blip r:embed="rId3">
              <a:extLst/>
            </a:blip>
            <a:stretch>
              <a:fillRect/>
            </a:stretch>
          </p:blipFill>
          <p:spPr>
            <a:xfrm>
              <a:off x="0" y="-772734"/>
              <a:ext cx="7922986" cy="1162593"/>
            </a:xfrm>
            <a:prstGeom prst="rect">
              <a:avLst/>
            </a:prstGeom>
            <a:ln w="12700" cap="flat">
              <a:noFill/>
              <a:miter lim="400000"/>
            </a:ln>
            <a:effectLst/>
          </p:spPr>
        </p:pic>
        <p:sp>
          <p:nvSpPr>
            <p:cNvPr id="139" name="Shape 139"/>
            <p:cNvSpPr/>
            <p:nvPr/>
          </p:nvSpPr>
          <p:spPr>
            <a:xfrm>
              <a:off x="5865865" y="-692336"/>
              <a:ext cx="1620421" cy="1002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a:lnSpc>
                  <a:spcPct val="80000"/>
                </a:lnSpc>
                <a:defRPr sz="2200" b="1" i="1">
                  <a:latin typeface="Arial"/>
                  <a:ea typeface="Arial"/>
                  <a:cs typeface="Arial"/>
                  <a:sym typeface="Arial"/>
                </a:defRPr>
              </a:pPr>
              <a:r>
                <a:rPr sz="1100" b="1" i="1" dirty="0">
                  <a:latin typeface="Arial"/>
                  <a:ea typeface="Arial"/>
                  <a:cs typeface="Arial"/>
                  <a:sym typeface="Arial"/>
                </a:rPr>
                <a:t>LOWER</a:t>
              </a:r>
            </a:p>
            <a:p>
              <a:pPr>
                <a:lnSpc>
                  <a:spcPct val="80000"/>
                </a:lnSpc>
                <a:defRPr sz="2200" b="1" i="1">
                  <a:latin typeface="Arial"/>
                  <a:ea typeface="Arial"/>
                  <a:cs typeface="Arial"/>
                  <a:sym typeface="Arial"/>
                </a:defRPr>
              </a:pPr>
              <a:r>
                <a:rPr sz="1100" b="1" i="1" dirty="0">
                  <a:latin typeface="Arial"/>
                  <a:ea typeface="Arial"/>
                  <a:cs typeface="Arial"/>
                  <a:sym typeface="Arial"/>
                </a:rPr>
                <a:t>COST</a:t>
              </a:r>
            </a:p>
          </p:txBody>
        </p:sp>
        <p:sp>
          <p:nvSpPr>
            <p:cNvPr id="140" name="Shape 140"/>
            <p:cNvSpPr/>
            <p:nvPr/>
          </p:nvSpPr>
          <p:spPr>
            <a:xfrm>
              <a:off x="3144582" y="-630248"/>
              <a:ext cx="2175435" cy="8781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a:lnSpc>
                  <a:spcPct val="80000"/>
                </a:lnSpc>
                <a:defRPr sz="2200" b="1" i="1">
                  <a:latin typeface="Arial"/>
                  <a:ea typeface="Arial"/>
                  <a:cs typeface="Arial"/>
                  <a:sym typeface="Arial"/>
                </a:defRPr>
              </a:pPr>
              <a:r>
                <a:rPr sz="1100" b="1" i="1" dirty="0">
                  <a:latin typeface="Arial"/>
                  <a:ea typeface="Arial"/>
                  <a:cs typeface="Arial"/>
                  <a:sym typeface="Arial"/>
                </a:rPr>
                <a:t>IMPROVED</a:t>
              </a:r>
            </a:p>
            <a:p>
              <a:pPr>
                <a:lnSpc>
                  <a:spcPct val="80000"/>
                </a:lnSpc>
                <a:defRPr sz="2200" b="1" i="1">
                  <a:latin typeface="Arial"/>
                  <a:ea typeface="Arial"/>
                  <a:cs typeface="Arial"/>
                  <a:sym typeface="Arial"/>
                </a:defRPr>
              </a:pPr>
              <a:r>
                <a:rPr sz="1100" b="1" i="1" dirty="0">
                  <a:latin typeface="Arial"/>
                  <a:ea typeface="Arial"/>
                  <a:cs typeface="Arial"/>
                  <a:sym typeface="Arial"/>
                </a:rPr>
                <a:t>UTILIZATION</a:t>
              </a:r>
            </a:p>
          </p:txBody>
        </p:sp>
        <p:sp>
          <p:nvSpPr>
            <p:cNvPr id="141" name="Shape 141"/>
            <p:cNvSpPr/>
            <p:nvPr/>
          </p:nvSpPr>
          <p:spPr>
            <a:xfrm>
              <a:off x="64106" y="-711594"/>
              <a:ext cx="2534627" cy="1040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p>
              <a:pPr>
                <a:lnSpc>
                  <a:spcPct val="80000"/>
                </a:lnSpc>
                <a:defRPr sz="2200" b="1" i="1">
                  <a:latin typeface="Arial"/>
                  <a:ea typeface="Arial"/>
                  <a:cs typeface="Arial"/>
                  <a:sym typeface="Arial"/>
                </a:defRPr>
              </a:pPr>
              <a:r>
                <a:rPr sz="1100" b="1" i="1" dirty="0">
                  <a:latin typeface="Arial"/>
                  <a:ea typeface="Arial"/>
                  <a:cs typeface="Arial"/>
                  <a:sym typeface="Arial"/>
                </a:rPr>
                <a:t>MEMBER</a:t>
              </a:r>
            </a:p>
            <a:p>
              <a:pPr>
                <a:lnSpc>
                  <a:spcPct val="80000"/>
                </a:lnSpc>
                <a:defRPr sz="2200" b="1" i="1">
                  <a:latin typeface="Arial"/>
                  <a:ea typeface="Arial"/>
                  <a:cs typeface="Arial"/>
                  <a:sym typeface="Arial"/>
                </a:defRPr>
              </a:pPr>
              <a:r>
                <a:rPr sz="1100" b="1" i="1" dirty="0">
                  <a:latin typeface="Arial"/>
                  <a:ea typeface="Arial"/>
                  <a:cs typeface="Arial"/>
                  <a:sym typeface="Arial"/>
                </a:rPr>
                <a:t>ENGAGEMENT</a:t>
              </a:r>
            </a:p>
          </p:txBody>
        </p:sp>
      </p:grpSp>
      <p:sp>
        <p:nvSpPr>
          <p:cNvPr id="143" name="Shape 143"/>
          <p:cNvSpPr/>
          <p:nvPr/>
        </p:nvSpPr>
        <p:spPr>
          <a:xfrm>
            <a:off x="337378" y="2171902"/>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$120</a:t>
            </a:r>
          </a:p>
        </p:txBody>
      </p:sp>
      <p:sp>
        <p:nvSpPr>
          <p:cNvPr id="144" name="Shape 144"/>
          <p:cNvSpPr/>
          <p:nvPr/>
        </p:nvSpPr>
        <p:spPr>
          <a:xfrm>
            <a:off x="337378" y="2674157"/>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$115</a:t>
            </a:r>
          </a:p>
        </p:txBody>
      </p:sp>
      <p:sp>
        <p:nvSpPr>
          <p:cNvPr id="145" name="Shape 145"/>
          <p:cNvSpPr/>
          <p:nvPr/>
        </p:nvSpPr>
        <p:spPr>
          <a:xfrm>
            <a:off x="337378" y="3168964"/>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$110</a:t>
            </a:r>
          </a:p>
        </p:txBody>
      </p:sp>
      <p:sp>
        <p:nvSpPr>
          <p:cNvPr id="146" name="Shape 146"/>
          <p:cNvSpPr/>
          <p:nvPr/>
        </p:nvSpPr>
        <p:spPr>
          <a:xfrm>
            <a:off x="337378" y="3638550"/>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$105</a:t>
            </a:r>
          </a:p>
        </p:txBody>
      </p:sp>
      <p:sp>
        <p:nvSpPr>
          <p:cNvPr id="147" name="Shape 147"/>
          <p:cNvSpPr/>
          <p:nvPr/>
        </p:nvSpPr>
        <p:spPr>
          <a:xfrm>
            <a:off x="337378" y="4127926"/>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$100</a:t>
            </a:r>
          </a:p>
        </p:txBody>
      </p:sp>
      <p:sp>
        <p:nvSpPr>
          <p:cNvPr id="148" name="Shape 148"/>
          <p:cNvSpPr/>
          <p:nvPr/>
        </p:nvSpPr>
        <p:spPr>
          <a:xfrm>
            <a:off x="565978" y="5131619"/>
            <a:ext cx="538514"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$90</a:t>
            </a:r>
          </a:p>
        </p:txBody>
      </p:sp>
      <p:sp>
        <p:nvSpPr>
          <p:cNvPr id="149" name="Shape 149"/>
          <p:cNvSpPr/>
          <p:nvPr/>
        </p:nvSpPr>
        <p:spPr>
          <a:xfrm>
            <a:off x="3840253" y="5354929"/>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YEAR 1</a:t>
            </a:r>
          </a:p>
        </p:txBody>
      </p:sp>
      <p:sp>
        <p:nvSpPr>
          <p:cNvPr id="150" name="Shape 150"/>
          <p:cNvSpPr/>
          <p:nvPr/>
        </p:nvSpPr>
        <p:spPr>
          <a:xfrm>
            <a:off x="5580794" y="5354929"/>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YEAR 2</a:t>
            </a:r>
          </a:p>
        </p:txBody>
      </p:sp>
      <p:sp>
        <p:nvSpPr>
          <p:cNvPr id="151" name="Shape 151"/>
          <p:cNvSpPr/>
          <p:nvPr/>
        </p:nvSpPr>
        <p:spPr>
          <a:xfrm>
            <a:off x="7336272" y="5354929"/>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YEAR 3</a:t>
            </a:r>
          </a:p>
        </p:txBody>
      </p:sp>
      <p:sp>
        <p:nvSpPr>
          <p:cNvPr id="152" name="Shape 152"/>
          <p:cNvSpPr/>
          <p:nvPr/>
        </p:nvSpPr>
        <p:spPr>
          <a:xfrm>
            <a:off x="1961293" y="2046052"/>
            <a:ext cx="2141789"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lgn="l">
              <a:defRPr sz="2200" b="1">
                <a:latin typeface="Arial"/>
                <a:ea typeface="Arial"/>
                <a:cs typeface="Arial"/>
                <a:sym typeface="Arial"/>
              </a:defRPr>
            </a:lvl1pPr>
          </a:lstStyle>
          <a:p>
            <a:r>
              <a:rPr sz="1100" dirty="0"/>
              <a:t>QUANTUM HEALTH</a:t>
            </a:r>
          </a:p>
        </p:txBody>
      </p:sp>
      <p:sp>
        <p:nvSpPr>
          <p:cNvPr id="153" name="Shape 153"/>
          <p:cNvSpPr/>
          <p:nvPr/>
        </p:nvSpPr>
        <p:spPr>
          <a:xfrm>
            <a:off x="1738692" y="2417951"/>
            <a:ext cx="146367" cy="146368"/>
          </a:xfrm>
          <a:prstGeom prst="ellipse">
            <a:avLst/>
          </a:prstGeom>
          <a:solidFill>
            <a:srgbClr val="F3F2EC"/>
          </a:solidFill>
          <a:ln w="101600">
            <a:solidFill>
              <a:srgbClr val="005493"/>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55" name="Shape 155"/>
          <p:cNvSpPr/>
          <p:nvPr/>
        </p:nvSpPr>
        <p:spPr>
          <a:xfrm>
            <a:off x="2055262" y="3864171"/>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$100</a:t>
            </a:r>
          </a:p>
        </p:txBody>
      </p:sp>
      <p:sp>
        <p:nvSpPr>
          <p:cNvPr id="156" name="Shape 156"/>
          <p:cNvSpPr/>
          <p:nvPr/>
        </p:nvSpPr>
        <p:spPr>
          <a:xfrm>
            <a:off x="2055262" y="4373729"/>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$100</a:t>
            </a:r>
          </a:p>
        </p:txBody>
      </p:sp>
      <p:sp>
        <p:nvSpPr>
          <p:cNvPr id="157" name="Shape 157"/>
          <p:cNvSpPr/>
          <p:nvPr/>
        </p:nvSpPr>
        <p:spPr>
          <a:xfrm>
            <a:off x="3821203" y="4468454"/>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a:t>
            </a:r>
            <a:r>
              <a:rPr lang="en-US" sz="1700" dirty="0"/>
              <a:t>100</a:t>
            </a:r>
            <a:endParaRPr sz="1700" dirty="0"/>
          </a:p>
        </p:txBody>
      </p:sp>
      <p:sp>
        <p:nvSpPr>
          <p:cNvPr id="158" name="Shape 158"/>
          <p:cNvSpPr/>
          <p:nvPr/>
        </p:nvSpPr>
        <p:spPr>
          <a:xfrm>
            <a:off x="3821203" y="3352524"/>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$10</a:t>
            </a:r>
            <a:r>
              <a:rPr lang="en-US" sz="1700" dirty="0"/>
              <a:t>6</a:t>
            </a:r>
            <a:endParaRPr sz="1700" dirty="0"/>
          </a:p>
        </p:txBody>
      </p:sp>
      <p:sp>
        <p:nvSpPr>
          <p:cNvPr id="159" name="Shape 159"/>
          <p:cNvSpPr/>
          <p:nvPr/>
        </p:nvSpPr>
        <p:spPr>
          <a:xfrm>
            <a:off x="5568094" y="4065259"/>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$103</a:t>
            </a:r>
          </a:p>
        </p:txBody>
      </p:sp>
      <p:sp>
        <p:nvSpPr>
          <p:cNvPr id="160" name="Shape 160"/>
          <p:cNvSpPr/>
          <p:nvPr/>
        </p:nvSpPr>
        <p:spPr>
          <a:xfrm>
            <a:off x="5568094" y="2845582"/>
            <a:ext cx="882482" cy="31860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$11</a:t>
            </a:r>
            <a:r>
              <a:rPr lang="en-US" sz="1700" dirty="0"/>
              <a:t>2</a:t>
            </a:r>
            <a:endParaRPr sz="1700" dirty="0"/>
          </a:p>
        </p:txBody>
      </p:sp>
      <p:sp>
        <p:nvSpPr>
          <p:cNvPr id="161" name="Shape 161"/>
          <p:cNvSpPr/>
          <p:nvPr/>
        </p:nvSpPr>
        <p:spPr>
          <a:xfrm>
            <a:off x="7336272" y="3900159"/>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$105</a:t>
            </a:r>
          </a:p>
        </p:txBody>
      </p:sp>
      <p:sp>
        <p:nvSpPr>
          <p:cNvPr id="162" name="Shape 162"/>
          <p:cNvSpPr/>
          <p:nvPr/>
        </p:nvSpPr>
        <p:spPr>
          <a:xfrm>
            <a:off x="7336272" y="2183869"/>
            <a:ext cx="882482"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$1</a:t>
            </a:r>
            <a:r>
              <a:rPr lang="en-US" sz="1700" dirty="0"/>
              <a:t>19</a:t>
            </a:r>
            <a:endParaRPr sz="1700" dirty="0"/>
          </a:p>
        </p:txBody>
      </p:sp>
      <p:sp>
        <p:nvSpPr>
          <p:cNvPr id="163" name="Shape 163"/>
          <p:cNvSpPr/>
          <p:nvPr/>
        </p:nvSpPr>
        <p:spPr>
          <a:xfrm flipV="1">
            <a:off x="4397198" y="4007726"/>
            <a:ext cx="1586170" cy="363155"/>
          </a:xfrm>
          <a:prstGeom prst="line">
            <a:avLst/>
          </a:prstGeom>
          <a:ln w="50800">
            <a:solidFill>
              <a:srgbClr val="6FC041"/>
            </a:solidFill>
            <a:prstDash val="sysDot"/>
            <a:miter lim="400000"/>
          </a:ln>
        </p:spPr>
        <p:txBody>
          <a:bodyPr lIns="25400" tIns="25400" rIns="25400" bIns="25400" anchor="ctr"/>
          <a:lstStyle/>
          <a:p>
            <a:pPr>
              <a:defRPr sz="3200"/>
            </a:pPr>
            <a:endParaRPr sz="1600" dirty="0"/>
          </a:p>
        </p:txBody>
      </p:sp>
      <p:sp>
        <p:nvSpPr>
          <p:cNvPr id="164" name="Shape 164"/>
          <p:cNvSpPr/>
          <p:nvPr/>
        </p:nvSpPr>
        <p:spPr>
          <a:xfrm flipV="1">
            <a:off x="6136576" y="3827623"/>
            <a:ext cx="1623531" cy="143387"/>
          </a:xfrm>
          <a:prstGeom prst="line">
            <a:avLst/>
          </a:prstGeom>
          <a:ln w="50800">
            <a:solidFill>
              <a:srgbClr val="6FC041"/>
            </a:solidFill>
            <a:prstDash val="sysDot"/>
            <a:miter lim="400000"/>
          </a:ln>
        </p:spPr>
        <p:txBody>
          <a:bodyPr lIns="25400" tIns="25400" rIns="25400" bIns="25400" anchor="ctr"/>
          <a:lstStyle/>
          <a:p>
            <a:pPr>
              <a:defRPr sz="3200"/>
            </a:pPr>
            <a:endParaRPr sz="1600" dirty="0"/>
          </a:p>
        </p:txBody>
      </p:sp>
      <p:sp>
        <p:nvSpPr>
          <p:cNvPr id="165" name="Shape 165"/>
          <p:cNvSpPr/>
          <p:nvPr/>
        </p:nvSpPr>
        <p:spPr>
          <a:xfrm>
            <a:off x="2490906" y="4212459"/>
            <a:ext cx="138193" cy="138193"/>
          </a:xfrm>
          <a:prstGeom prst="ellipse">
            <a:avLst/>
          </a:prstGeom>
          <a:solidFill>
            <a:srgbClr val="F3F2EC"/>
          </a:solidFill>
          <a:ln w="101600">
            <a:solidFill>
              <a:srgbClr val="6FC041"/>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66" name="Shape 166"/>
          <p:cNvSpPr/>
          <p:nvPr/>
        </p:nvSpPr>
        <p:spPr>
          <a:xfrm>
            <a:off x="4250497" y="4307426"/>
            <a:ext cx="138193" cy="138193"/>
          </a:xfrm>
          <a:prstGeom prst="ellipse">
            <a:avLst/>
          </a:prstGeom>
          <a:solidFill>
            <a:srgbClr val="F3F2EC"/>
          </a:solidFill>
          <a:ln w="101600">
            <a:solidFill>
              <a:srgbClr val="6FC041"/>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67" name="Shape 167"/>
          <p:cNvSpPr/>
          <p:nvPr/>
        </p:nvSpPr>
        <p:spPr>
          <a:xfrm>
            <a:off x="5998383" y="3910302"/>
            <a:ext cx="138193" cy="138193"/>
          </a:xfrm>
          <a:prstGeom prst="ellipse">
            <a:avLst/>
          </a:prstGeom>
          <a:solidFill>
            <a:srgbClr val="F3F2EC"/>
          </a:solidFill>
          <a:ln w="101600">
            <a:solidFill>
              <a:srgbClr val="6FC041"/>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68" name="Shape 168"/>
          <p:cNvSpPr/>
          <p:nvPr/>
        </p:nvSpPr>
        <p:spPr>
          <a:xfrm>
            <a:off x="7760106" y="3743208"/>
            <a:ext cx="138193" cy="138193"/>
          </a:xfrm>
          <a:prstGeom prst="ellipse">
            <a:avLst/>
          </a:prstGeom>
          <a:solidFill>
            <a:srgbClr val="F3F2EC"/>
          </a:solidFill>
          <a:ln w="101600">
            <a:solidFill>
              <a:srgbClr val="6FC041"/>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69" name="Shape 169"/>
          <p:cNvSpPr/>
          <p:nvPr/>
        </p:nvSpPr>
        <p:spPr>
          <a:xfrm>
            <a:off x="4250497" y="3695648"/>
            <a:ext cx="138193" cy="138193"/>
          </a:xfrm>
          <a:prstGeom prst="ellipse">
            <a:avLst/>
          </a:prstGeom>
          <a:solidFill>
            <a:srgbClr val="F3F2EC"/>
          </a:solidFill>
          <a:ln w="101600">
            <a:solidFill>
              <a:srgbClr val="005493"/>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70" name="Shape 170"/>
          <p:cNvSpPr/>
          <p:nvPr/>
        </p:nvSpPr>
        <p:spPr>
          <a:xfrm>
            <a:off x="5998383" y="3187792"/>
            <a:ext cx="138193" cy="138193"/>
          </a:xfrm>
          <a:prstGeom prst="ellipse">
            <a:avLst/>
          </a:prstGeom>
          <a:solidFill>
            <a:srgbClr val="F3F2EC"/>
          </a:solidFill>
          <a:ln w="101600">
            <a:solidFill>
              <a:srgbClr val="005493"/>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71" name="Shape 171"/>
          <p:cNvSpPr/>
          <p:nvPr/>
        </p:nvSpPr>
        <p:spPr>
          <a:xfrm>
            <a:off x="7760106" y="2526647"/>
            <a:ext cx="138193" cy="138193"/>
          </a:xfrm>
          <a:prstGeom prst="ellipse">
            <a:avLst/>
          </a:prstGeom>
          <a:solidFill>
            <a:srgbClr val="F3F2EC"/>
          </a:solidFill>
          <a:ln w="101600">
            <a:solidFill>
              <a:srgbClr val="005493"/>
            </a:solidFill>
            <a:miter lim="400000"/>
          </a:ln>
        </p:spPr>
        <p:txBody>
          <a:bodyPr lIns="25400" tIns="25400" rIns="25400" bIns="25400" anchor="ctr"/>
          <a:lstStyle/>
          <a:p>
            <a:pPr>
              <a:defRPr sz="3200">
                <a:solidFill>
                  <a:srgbClr val="FFFFFF"/>
                </a:solidFill>
              </a:defRPr>
            </a:pPr>
            <a:endParaRPr sz="1600" dirty="0">
              <a:solidFill>
                <a:srgbClr val="FFFFFF"/>
              </a:solidFill>
            </a:endParaRPr>
          </a:p>
        </p:txBody>
      </p:sp>
      <p:sp>
        <p:nvSpPr>
          <p:cNvPr id="172" name="Shape 172"/>
          <p:cNvSpPr/>
          <p:nvPr/>
        </p:nvSpPr>
        <p:spPr>
          <a:xfrm>
            <a:off x="1961293" y="2348244"/>
            <a:ext cx="2365723"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lgn="l">
              <a:defRPr sz="2200" b="1">
                <a:latin typeface="Arial"/>
                <a:ea typeface="Arial"/>
                <a:cs typeface="Arial"/>
                <a:sym typeface="Arial"/>
              </a:defRPr>
            </a:lvl1pPr>
          </a:lstStyle>
          <a:p>
            <a:r>
              <a:rPr sz="1100" dirty="0"/>
              <a:t>INDUSTRY AVERAGE</a:t>
            </a:r>
          </a:p>
        </p:txBody>
      </p:sp>
      <p:sp>
        <p:nvSpPr>
          <p:cNvPr id="173" name="Shape 173"/>
          <p:cNvSpPr/>
          <p:nvPr/>
        </p:nvSpPr>
        <p:spPr>
          <a:xfrm>
            <a:off x="565978" y="4637261"/>
            <a:ext cx="538514" cy="31860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a:defRPr sz="3400" b="1">
                <a:latin typeface="Arial"/>
                <a:ea typeface="Arial"/>
                <a:cs typeface="Arial"/>
                <a:sym typeface="Arial"/>
              </a:defRPr>
            </a:lvl1pPr>
          </a:lstStyle>
          <a:p>
            <a:r>
              <a:rPr sz="1700" dirty="0"/>
              <a:t>$95</a:t>
            </a:r>
          </a:p>
        </p:txBody>
      </p:sp>
      <p:sp>
        <p:nvSpPr>
          <p:cNvPr id="2" name="TextBox 1"/>
          <p:cNvSpPr txBox="1"/>
          <p:nvPr/>
        </p:nvSpPr>
        <p:spPr>
          <a:xfrm>
            <a:off x="7979114" y="5379249"/>
            <a:ext cx="4412673"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a:r>
              <a:rPr lang="en-US" b="1" dirty="0">
                <a:solidFill>
                  <a:srgbClr val="0070C0"/>
                </a:solidFill>
                <a:latin typeface="Arial" charset="0"/>
                <a:ea typeface="Arial" charset="0"/>
                <a:cs typeface="Arial" charset="0"/>
              </a:rPr>
              <a:t>AVERAGE YEAR ONE GROSS SAVINGS: $756 PEPY</a:t>
            </a:r>
          </a:p>
        </p:txBody>
      </p:sp>
      <p:sp>
        <p:nvSpPr>
          <p:cNvPr id="56" name="Shape 179"/>
          <p:cNvSpPr/>
          <p:nvPr/>
        </p:nvSpPr>
        <p:spPr>
          <a:xfrm>
            <a:off x="8601050" y="1808073"/>
            <a:ext cx="3182641" cy="3521738"/>
          </a:xfrm>
          <a:prstGeom prst="rect">
            <a:avLst/>
          </a:prstGeom>
          <a:solidFill>
            <a:srgbClr val="DCDEE0"/>
          </a:solidFill>
          <a:ln w="12700">
            <a:miter lim="400000"/>
          </a:ln>
        </p:spPr>
        <p:txBody>
          <a:bodyPr lIns="25400" tIns="25400" rIns="25400" bIns="25400" anchor="ctr"/>
          <a:lstStyle/>
          <a:p>
            <a:pPr>
              <a:defRPr sz="3200">
                <a:solidFill>
                  <a:srgbClr val="FFFFFF"/>
                </a:solidFill>
                <a:latin typeface="Arial"/>
                <a:ea typeface="Arial"/>
                <a:cs typeface="Arial"/>
                <a:sym typeface="Arial"/>
              </a:defRPr>
            </a:pPr>
            <a:endParaRPr sz="1600" dirty="0">
              <a:solidFill>
                <a:srgbClr val="FFFFFF"/>
              </a:solidFill>
              <a:latin typeface="Arial"/>
              <a:ea typeface="Arial"/>
              <a:cs typeface="Arial"/>
              <a:sym typeface="Arial"/>
            </a:endParaRPr>
          </a:p>
        </p:txBody>
      </p:sp>
      <p:sp>
        <p:nvSpPr>
          <p:cNvPr id="57" name="Shape 180"/>
          <p:cNvSpPr/>
          <p:nvPr/>
        </p:nvSpPr>
        <p:spPr>
          <a:xfrm>
            <a:off x="8601050" y="2014548"/>
            <a:ext cx="3182641" cy="64684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228600">
              <a:lnSpc>
                <a:spcPct val="90000"/>
              </a:lnSpc>
              <a:defRPr sz="4300" b="1" i="1">
                <a:solidFill>
                  <a:srgbClr val="2D4758"/>
                </a:solidFill>
                <a:latin typeface="Arial"/>
                <a:ea typeface="Arial"/>
                <a:cs typeface="Arial"/>
                <a:sym typeface="Arial"/>
              </a:defRPr>
            </a:pPr>
            <a:r>
              <a:rPr sz="2150" b="1" i="1" dirty="0">
                <a:solidFill>
                  <a:srgbClr val="2D4758"/>
                </a:solidFill>
                <a:latin typeface="Arial"/>
                <a:ea typeface="Arial"/>
                <a:cs typeface="Arial"/>
                <a:sym typeface="Arial"/>
              </a:rPr>
              <a:t>QUANTUM HEALTH </a:t>
            </a:r>
            <a:br>
              <a:rPr sz="2150" b="1" i="1" dirty="0">
                <a:solidFill>
                  <a:srgbClr val="2D4758"/>
                </a:solidFill>
                <a:latin typeface="Arial"/>
                <a:ea typeface="Arial"/>
                <a:cs typeface="Arial"/>
                <a:sym typeface="Arial"/>
              </a:rPr>
            </a:br>
            <a:r>
              <a:rPr sz="2150" b="1" i="1" dirty="0">
                <a:solidFill>
                  <a:srgbClr val="2D4758"/>
                </a:solidFill>
                <a:latin typeface="Arial"/>
                <a:ea typeface="Arial"/>
                <a:cs typeface="Arial"/>
                <a:sym typeface="Arial"/>
              </a:rPr>
              <a:t>3-YEAR CAGR</a:t>
            </a:r>
            <a:r>
              <a:rPr sz="2150" b="1" i="1" baseline="31999" dirty="0">
                <a:solidFill>
                  <a:srgbClr val="2D4758"/>
                </a:solidFill>
                <a:latin typeface="Arial"/>
                <a:ea typeface="Arial"/>
                <a:cs typeface="Arial"/>
                <a:sym typeface="Arial"/>
              </a:rPr>
              <a:t>*</a:t>
            </a:r>
            <a:r>
              <a:rPr sz="2150" b="1" i="1" dirty="0">
                <a:solidFill>
                  <a:srgbClr val="2D4758"/>
                </a:solidFill>
                <a:latin typeface="Arial"/>
                <a:ea typeface="Arial"/>
                <a:cs typeface="Arial"/>
                <a:sym typeface="Arial"/>
              </a:rPr>
              <a:t>: </a:t>
            </a:r>
          </a:p>
        </p:txBody>
      </p:sp>
      <p:sp>
        <p:nvSpPr>
          <p:cNvPr id="58" name="Shape 181"/>
          <p:cNvSpPr/>
          <p:nvPr/>
        </p:nvSpPr>
        <p:spPr>
          <a:xfrm>
            <a:off x="8601050" y="4491232"/>
            <a:ext cx="3182641" cy="50526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defTabSz="457200">
              <a:spcBef>
                <a:spcPts val="200"/>
              </a:spcBef>
              <a:defRPr sz="5900" b="1">
                <a:solidFill>
                  <a:srgbClr val="79B642"/>
                </a:solidFill>
                <a:latin typeface="Arial"/>
                <a:ea typeface="Arial"/>
                <a:cs typeface="Arial"/>
                <a:sym typeface="Arial"/>
              </a:defRPr>
            </a:lvl1pPr>
          </a:lstStyle>
          <a:p>
            <a:r>
              <a:rPr sz="2950" dirty="0"/>
              <a:t>1</a:t>
            </a:r>
            <a:r>
              <a:rPr lang="en-US" sz="2950" dirty="0"/>
              <a:t>1</a:t>
            </a:r>
            <a:r>
              <a:rPr sz="2950" dirty="0"/>
              <a:t>.9% LOWER</a:t>
            </a:r>
          </a:p>
        </p:txBody>
      </p:sp>
      <p:sp>
        <p:nvSpPr>
          <p:cNvPr id="59" name="Shape 182"/>
          <p:cNvSpPr/>
          <p:nvPr/>
        </p:nvSpPr>
        <p:spPr>
          <a:xfrm>
            <a:off x="8587211" y="2596896"/>
            <a:ext cx="3196480" cy="50526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228600">
              <a:defRPr sz="5900" b="1">
                <a:solidFill>
                  <a:srgbClr val="6E3C64"/>
                </a:solidFill>
                <a:latin typeface="Arial"/>
                <a:ea typeface="Arial"/>
                <a:cs typeface="Arial"/>
                <a:sym typeface="Arial"/>
              </a:defRPr>
            </a:pPr>
            <a:r>
              <a:rPr sz="2950" b="1" dirty="0">
                <a:solidFill>
                  <a:srgbClr val="80BE00"/>
                </a:solidFill>
                <a:latin typeface="Arial"/>
                <a:ea typeface="Arial"/>
                <a:cs typeface="Arial"/>
                <a:sym typeface="Arial"/>
              </a:rPr>
              <a:t>1.6%</a:t>
            </a:r>
            <a:r>
              <a:rPr sz="2950" dirty="0">
                <a:solidFill>
                  <a:srgbClr val="2D4758"/>
                </a:solidFill>
                <a:latin typeface="Arial"/>
                <a:ea typeface="Arial"/>
                <a:cs typeface="Arial"/>
                <a:sym typeface="Arial"/>
              </a:rPr>
              <a:t> vs</a:t>
            </a:r>
            <a:r>
              <a:rPr sz="2950" b="1" dirty="0">
                <a:solidFill>
                  <a:srgbClr val="2D4758"/>
                </a:solidFill>
                <a:latin typeface="Arial"/>
                <a:ea typeface="Arial"/>
                <a:cs typeface="Arial"/>
                <a:sym typeface="Arial"/>
              </a:rPr>
              <a:t> </a:t>
            </a:r>
            <a:r>
              <a:rPr lang="en-US" sz="2950" b="1" dirty="0">
                <a:solidFill>
                  <a:srgbClr val="005493"/>
                </a:solidFill>
                <a:latin typeface="Arial"/>
                <a:ea typeface="Arial"/>
                <a:cs typeface="Arial"/>
                <a:sym typeface="Arial"/>
              </a:rPr>
              <a:t>6.0</a:t>
            </a:r>
            <a:r>
              <a:rPr sz="2950" b="1" dirty="0">
                <a:solidFill>
                  <a:srgbClr val="005493"/>
                </a:solidFill>
                <a:latin typeface="Arial"/>
                <a:ea typeface="Arial"/>
                <a:cs typeface="Arial"/>
                <a:sym typeface="Arial"/>
              </a:rPr>
              <a:t>%</a:t>
            </a:r>
            <a:r>
              <a:rPr sz="2400" b="1" dirty="0">
                <a:solidFill>
                  <a:srgbClr val="005493"/>
                </a:solidFill>
                <a:latin typeface="Arial"/>
                <a:ea typeface="Arial"/>
                <a:cs typeface="Arial"/>
                <a:sym typeface="Arial"/>
              </a:rPr>
              <a:t>**</a:t>
            </a:r>
          </a:p>
        </p:txBody>
      </p:sp>
      <p:sp>
        <p:nvSpPr>
          <p:cNvPr id="60" name="Shape 183"/>
          <p:cNvSpPr/>
          <p:nvPr/>
        </p:nvSpPr>
        <p:spPr>
          <a:xfrm>
            <a:off x="8601050" y="4945149"/>
            <a:ext cx="3182641" cy="26674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defTabSz="457200">
              <a:defRPr sz="2800" b="1">
                <a:solidFill>
                  <a:srgbClr val="53585F"/>
                </a:solidFill>
                <a:latin typeface="Arial"/>
                <a:ea typeface="Arial"/>
                <a:cs typeface="Arial"/>
                <a:sym typeface="Arial"/>
              </a:defRPr>
            </a:lvl1pPr>
          </a:lstStyle>
          <a:p>
            <a:r>
              <a:rPr sz="1400" dirty="0"/>
              <a:t>THAN OTHERWISE PROJECTED</a:t>
            </a:r>
          </a:p>
        </p:txBody>
      </p:sp>
      <p:sp>
        <p:nvSpPr>
          <p:cNvPr id="61" name="Shape 184"/>
          <p:cNvSpPr/>
          <p:nvPr/>
        </p:nvSpPr>
        <p:spPr>
          <a:xfrm>
            <a:off x="8587211" y="4233642"/>
            <a:ext cx="3196480" cy="33598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defTabSz="457200">
              <a:defRPr sz="3700" b="1" i="1">
                <a:solidFill>
                  <a:srgbClr val="53585F"/>
                </a:solidFill>
                <a:latin typeface="Arial"/>
                <a:ea typeface="Arial"/>
                <a:cs typeface="Arial"/>
                <a:sym typeface="Arial"/>
              </a:defRPr>
            </a:lvl1pPr>
          </a:lstStyle>
          <a:p>
            <a:r>
              <a:rPr sz="1850" dirty="0"/>
              <a:t>COST AT YEAR 3: </a:t>
            </a:r>
          </a:p>
        </p:txBody>
      </p:sp>
      <p:grpSp>
        <p:nvGrpSpPr>
          <p:cNvPr id="62" name="Group 217"/>
          <p:cNvGrpSpPr/>
          <p:nvPr/>
        </p:nvGrpSpPr>
        <p:grpSpPr>
          <a:xfrm>
            <a:off x="9149490" y="3046054"/>
            <a:ext cx="2145421" cy="1251625"/>
            <a:chOff x="0" y="-149262"/>
            <a:chExt cx="4290840" cy="2503246"/>
          </a:xfrm>
        </p:grpSpPr>
        <p:sp>
          <p:nvSpPr>
            <p:cNvPr id="63" name="Shape 215"/>
            <p:cNvSpPr/>
            <p:nvPr/>
          </p:nvSpPr>
          <p:spPr>
            <a:xfrm>
              <a:off x="3213813" y="-149262"/>
              <a:ext cx="1077027" cy="2503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p>
              <a:pPr defTabSz="228600">
                <a:lnSpc>
                  <a:spcPct val="120000"/>
                </a:lnSpc>
                <a:defRPr sz="2600">
                  <a:solidFill>
                    <a:srgbClr val="92877F"/>
                  </a:solidFill>
                  <a:latin typeface="Avenir Black"/>
                  <a:ea typeface="Avenir Black"/>
                  <a:cs typeface="Avenir Black"/>
                  <a:sym typeface="Avenir Black"/>
                </a:defRPr>
              </a:pPr>
              <a:r>
                <a:rPr lang="en-US" sz="1300" dirty="0">
                  <a:solidFill>
                    <a:srgbClr val="005493"/>
                  </a:solidFill>
                  <a:latin typeface="Avenir Black"/>
                  <a:ea typeface="Avenir Black"/>
                  <a:cs typeface="Avenir Black"/>
                  <a:sym typeface="Avenir Black"/>
                </a:rPr>
                <a:t>5.2</a:t>
              </a:r>
              <a:r>
                <a:rPr sz="1300" dirty="0">
                  <a:solidFill>
                    <a:srgbClr val="005493"/>
                  </a:solidFill>
                  <a:latin typeface="Avenir Black"/>
                  <a:ea typeface="Avenir Black"/>
                  <a:cs typeface="Avenir Black"/>
                  <a:sym typeface="Avenir Black"/>
                </a:rPr>
                <a:t>%</a:t>
              </a:r>
              <a:endParaRPr lang="en-US" sz="1300" dirty="0">
                <a:solidFill>
                  <a:srgbClr val="005493"/>
                </a:solidFill>
                <a:latin typeface="Avenir Black"/>
                <a:ea typeface="Avenir Black"/>
                <a:cs typeface="Avenir Black"/>
                <a:sym typeface="Avenir Black"/>
              </a:endParaRPr>
            </a:p>
            <a:p>
              <a:pPr defTabSz="228600">
                <a:lnSpc>
                  <a:spcPct val="120000"/>
                </a:lnSpc>
                <a:defRPr sz="2600">
                  <a:solidFill>
                    <a:srgbClr val="92877F"/>
                  </a:solidFill>
                  <a:latin typeface="Avenir Black"/>
                  <a:ea typeface="Avenir Black"/>
                  <a:cs typeface="Avenir Black"/>
                  <a:sym typeface="Avenir Black"/>
                </a:defRPr>
              </a:pPr>
              <a:r>
                <a:rPr lang="en-US" sz="1300" dirty="0">
                  <a:solidFill>
                    <a:srgbClr val="005493"/>
                  </a:solidFill>
                  <a:latin typeface="Avenir Black"/>
                  <a:ea typeface="Avenir Black"/>
                  <a:cs typeface="Avenir Black"/>
                  <a:sym typeface="Avenir Black"/>
                </a:rPr>
                <a:t>7.5%</a:t>
              </a:r>
              <a:endParaRPr sz="1300" dirty="0">
                <a:solidFill>
                  <a:srgbClr val="005493"/>
                </a:solidFill>
                <a:latin typeface="Avenir Black"/>
                <a:ea typeface="Avenir Black"/>
                <a:cs typeface="Avenir Black"/>
                <a:sym typeface="Avenir Black"/>
              </a:endParaRPr>
            </a:p>
            <a:p>
              <a:pPr defTabSz="228600">
                <a:lnSpc>
                  <a:spcPct val="120000"/>
                </a:lnSpc>
                <a:defRPr sz="2600">
                  <a:solidFill>
                    <a:srgbClr val="92877F"/>
                  </a:solidFill>
                  <a:latin typeface="Avenir Black"/>
                  <a:ea typeface="Avenir Black"/>
                  <a:cs typeface="Avenir Black"/>
                  <a:sym typeface="Avenir Black"/>
                </a:defRPr>
              </a:pPr>
              <a:r>
                <a:rPr sz="1300" dirty="0">
                  <a:solidFill>
                    <a:srgbClr val="005493"/>
                  </a:solidFill>
                  <a:latin typeface="Avenir Black"/>
                  <a:ea typeface="Avenir Black"/>
                  <a:cs typeface="Avenir Black"/>
                  <a:sym typeface="Avenir Black"/>
                </a:rPr>
                <a:t>5.8%</a:t>
              </a:r>
            </a:p>
            <a:p>
              <a:pPr defTabSz="228600">
                <a:lnSpc>
                  <a:spcPct val="120000"/>
                </a:lnSpc>
                <a:defRPr sz="2600">
                  <a:solidFill>
                    <a:srgbClr val="92877F"/>
                  </a:solidFill>
                  <a:latin typeface="Avenir Black"/>
                  <a:ea typeface="Avenir Black"/>
                  <a:cs typeface="Avenir Black"/>
                  <a:sym typeface="Avenir Black"/>
                </a:defRPr>
              </a:pPr>
              <a:r>
                <a:rPr sz="1300" dirty="0">
                  <a:solidFill>
                    <a:srgbClr val="005493"/>
                  </a:solidFill>
                  <a:latin typeface="Avenir Black"/>
                  <a:ea typeface="Avenir Black"/>
                  <a:cs typeface="Avenir Black"/>
                  <a:sym typeface="Avenir Black"/>
                </a:rPr>
                <a:t>7.2%</a:t>
              </a:r>
            </a:p>
            <a:p>
              <a:pPr defTabSz="228600">
                <a:lnSpc>
                  <a:spcPct val="120000"/>
                </a:lnSpc>
                <a:defRPr sz="2600">
                  <a:solidFill>
                    <a:srgbClr val="92877F"/>
                  </a:solidFill>
                  <a:latin typeface="Avenir Black"/>
                  <a:ea typeface="Avenir Black"/>
                  <a:cs typeface="Avenir Black"/>
                  <a:sym typeface="Avenir Black"/>
                </a:defRPr>
              </a:pPr>
              <a:r>
                <a:rPr sz="1300" dirty="0">
                  <a:solidFill>
                    <a:srgbClr val="005493"/>
                  </a:solidFill>
                  <a:latin typeface="Avenir Black"/>
                  <a:ea typeface="Avenir Black"/>
                  <a:cs typeface="Avenir Black"/>
                  <a:sym typeface="Avenir Black"/>
                </a:rPr>
                <a:t>4.4%</a:t>
              </a:r>
            </a:p>
          </p:txBody>
        </p:sp>
        <p:sp>
          <p:nvSpPr>
            <p:cNvPr id="64" name="Shape 216"/>
            <p:cNvSpPr/>
            <p:nvPr/>
          </p:nvSpPr>
          <p:spPr>
            <a:xfrm>
              <a:off x="0" y="-149262"/>
              <a:ext cx="3156393" cy="2503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p>
              <a:pPr defTabSz="228600">
                <a:lnSpc>
                  <a:spcPct val="120000"/>
                </a:lnSpc>
                <a:defRPr sz="2600">
                  <a:solidFill>
                    <a:srgbClr val="92877F"/>
                  </a:solidFill>
                  <a:latin typeface="Avenir Medium"/>
                  <a:ea typeface="Avenir Medium"/>
                  <a:cs typeface="Avenir Medium"/>
                  <a:sym typeface="Avenir Medium"/>
                </a:defRPr>
              </a:pPr>
              <a:r>
                <a:rPr sz="1300" dirty="0">
                  <a:solidFill>
                    <a:srgbClr val="53585F"/>
                  </a:solidFill>
                  <a:latin typeface="Avenir Medium"/>
                  <a:ea typeface="Avenir Medium"/>
                  <a:cs typeface="Avenir Medium"/>
                  <a:sym typeface="Avenir Medium"/>
                </a:rPr>
                <a:t>AonHewitt</a:t>
              </a:r>
              <a:endParaRPr lang="en-US" sz="1300" dirty="0">
                <a:solidFill>
                  <a:srgbClr val="53585F"/>
                </a:solidFill>
                <a:latin typeface="Avenir Medium"/>
                <a:ea typeface="Avenir Medium"/>
                <a:cs typeface="Avenir Medium"/>
                <a:sym typeface="Avenir Medium"/>
              </a:endParaRPr>
            </a:p>
            <a:p>
              <a:pPr defTabSz="228600">
                <a:lnSpc>
                  <a:spcPct val="120000"/>
                </a:lnSpc>
                <a:defRPr sz="2600">
                  <a:solidFill>
                    <a:srgbClr val="92877F"/>
                  </a:solidFill>
                  <a:latin typeface="Avenir Medium"/>
                  <a:ea typeface="Avenir Medium"/>
                  <a:cs typeface="Avenir Medium"/>
                  <a:sym typeface="Avenir Medium"/>
                </a:defRPr>
              </a:pPr>
              <a:r>
                <a:rPr lang="en-US" sz="1300" dirty="0">
                  <a:solidFill>
                    <a:srgbClr val="53585F"/>
                  </a:solidFill>
                  <a:latin typeface="Avenir Medium"/>
                  <a:ea typeface="Avenir Medium"/>
                  <a:cs typeface="Avenir Medium"/>
                  <a:sym typeface="Avenir Medium"/>
                </a:rPr>
                <a:t>Mercer</a:t>
              </a:r>
              <a:endParaRPr sz="1300" dirty="0">
                <a:solidFill>
                  <a:srgbClr val="53585F"/>
                </a:solidFill>
                <a:latin typeface="Avenir Medium"/>
                <a:ea typeface="Avenir Medium"/>
                <a:cs typeface="Avenir Medium"/>
                <a:sym typeface="Avenir Medium"/>
              </a:endParaRPr>
            </a:p>
            <a:p>
              <a:pPr defTabSz="228600">
                <a:lnSpc>
                  <a:spcPct val="120000"/>
                </a:lnSpc>
                <a:defRPr sz="2600">
                  <a:solidFill>
                    <a:srgbClr val="92877F"/>
                  </a:solidFill>
                  <a:latin typeface="Avenir Medium"/>
                  <a:ea typeface="Avenir Medium"/>
                  <a:cs typeface="Avenir Medium"/>
                  <a:sym typeface="Avenir Medium"/>
                </a:defRPr>
              </a:pPr>
              <a:r>
                <a:rPr sz="1300" dirty="0">
                  <a:solidFill>
                    <a:srgbClr val="53585F"/>
                  </a:solidFill>
                  <a:latin typeface="Avenir Medium"/>
                  <a:ea typeface="Avenir Medium"/>
                  <a:cs typeface="Avenir Medium"/>
                  <a:sym typeface="Avenir Medium"/>
                </a:rPr>
                <a:t>WillisTowersWatson</a:t>
              </a:r>
            </a:p>
            <a:p>
              <a:pPr defTabSz="228600">
                <a:lnSpc>
                  <a:spcPct val="120000"/>
                </a:lnSpc>
                <a:defRPr sz="2600">
                  <a:solidFill>
                    <a:srgbClr val="92877F"/>
                  </a:solidFill>
                  <a:latin typeface="Avenir Medium"/>
                  <a:ea typeface="Avenir Medium"/>
                  <a:cs typeface="Avenir Medium"/>
                  <a:sym typeface="Avenir Medium"/>
                </a:defRPr>
              </a:pPr>
              <a:r>
                <a:rPr sz="1300" dirty="0">
                  <a:solidFill>
                    <a:srgbClr val="53585F"/>
                  </a:solidFill>
                  <a:latin typeface="Avenir Medium"/>
                  <a:ea typeface="Avenir Medium"/>
                  <a:cs typeface="Avenir Medium"/>
                  <a:sym typeface="Avenir Medium"/>
                </a:rPr>
                <a:t>Segal</a:t>
              </a:r>
            </a:p>
            <a:p>
              <a:pPr defTabSz="228600">
                <a:lnSpc>
                  <a:spcPct val="120000"/>
                </a:lnSpc>
                <a:defRPr sz="2600">
                  <a:solidFill>
                    <a:srgbClr val="92877F"/>
                  </a:solidFill>
                  <a:latin typeface="Avenir Medium"/>
                  <a:ea typeface="Avenir Medium"/>
                  <a:cs typeface="Avenir Medium"/>
                  <a:sym typeface="Avenir Medium"/>
                </a:defRPr>
              </a:pPr>
              <a:r>
                <a:rPr sz="1300" dirty="0">
                  <a:solidFill>
                    <a:srgbClr val="53585F"/>
                  </a:solidFill>
                  <a:latin typeface="Avenir Medium"/>
                  <a:ea typeface="Avenir Medium"/>
                  <a:cs typeface="Avenir Medium"/>
                  <a:sym typeface="Avenir Medium"/>
                </a:rPr>
                <a:t>S&amp;P</a:t>
              </a:r>
            </a:p>
          </p:txBody>
        </p:sp>
      </p:grpSp>
      <p:sp>
        <p:nvSpPr>
          <p:cNvPr id="65" name="Shape 218"/>
          <p:cNvSpPr/>
          <p:nvPr/>
        </p:nvSpPr>
        <p:spPr>
          <a:xfrm>
            <a:off x="8776436" y="6074625"/>
            <a:ext cx="1613160" cy="14362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defTabSz="457200">
              <a:defRPr sz="1500" i="1">
                <a:solidFill>
                  <a:srgbClr val="919191"/>
                </a:solidFill>
                <a:latin typeface="Arial"/>
                <a:ea typeface="Arial"/>
                <a:cs typeface="Arial"/>
                <a:sym typeface="Arial"/>
              </a:defRPr>
            </a:lvl1pPr>
          </a:lstStyle>
          <a:p>
            <a:pPr algn="l"/>
            <a:r>
              <a:rPr sz="600" dirty="0"/>
              <a:t>*CAGR: Compound Annual Growth Rate</a:t>
            </a:r>
            <a:endParaRPr sz="600" dirty="0">
              <a:solidFill>
                <a:srgbClr val="000000"/>
              </a:solidFill>
            </a:endParaRPr>
          </a:p>
        </p:txBody>
      </p:sp>
    </p:spTree>
    <p:extLst>
      <p:ext uri="{BB962C8B-B14F-4D97-AF65-F5344CB8AC3E}">
        <p14:creationId xmlns:p14="http://schemas.microsoft.com/office/powerpoint/2010/main" val="38495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F5A-6A44-47C2-8180-83C151162661}"/>
              </a:ext>
            </a:extLst>
          </p:cNvPr>
          <p:cNvSpPr>
            <a:spLocks noGrp="1"/>
          </p:cNvSpPr>
          <p:nvPr>
            <p:ph type="title"/>
          </p:nvPr>
        </p:nvSpPr>
        <p:spPr/>
        <p:txBody>
          <a:bodyPr/>
          <a:lstStyle/>
          <a:p>
            <a:r>
              <a:rPr lang="en-US" dirty="0"/>
              <a:t>Example B</a:t>
            </a:r>
          </a:p>
        </p:txBody>
      </p:sp>
      <p:sp>
        <p:nvSpPr>
          <p:cNvPr id="3" name="Text Placeholder 2">
            <a:extLst>
              <a:ext uri="{FF2B5EF4-FFF2-40B4-BE49-F238E27FC236}">
                <a16:creationId xmlns:a16="http://schemas.microsoft.com/office/drawing/2014/main" id="{7E3A3120-DE7B-4242-BA51-4EAA56E094E8}"/>
              </a:ext>
            </a:extLst>
          </p:cNvPr>
          <p:cNvSpPr>
            <a:spLocks noGrp="1"/>
          </p:cNvSpPr>
          <p:nvPr>
            <p:ph type="body" idx="1"/>
          </p:nvPr>
        </p:nvSpPr>
        <p:spPr/>
        <p:txBody>
          <a:bodyPr/>
          <a:lstStyle/>
          <a:p>
            <a:r>
              <a:rPr lang="en-US" dirty="0"/>
              <a:t>Focused Surgery Benefit manager</a:t>
            </a:r>
          </a:p>
        </p:txBody>
      </p:sp>
      <p:sp>
        <p:nvSpPr>
          <p:cNvPr id="5" name="Slide Number Placeholder 4">
            <a:extLst>
              <a:ext uri="{FF2B5EF4-FFF2-40B4-BE49-F238E27FC236}">
                <a16:creationId xmlns:a16="http://schemas.microsoft.com/office/drawing/2014/main" id="{3999079F-D03B-44A1-AD64-17428E5A8FD2}"/>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7102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A815-8291-4A51-BF1B-D4811CB3D7F2}"/>
              </a:ext>
            </a:extLst>
          </p:cNvPr>
          <p:cNvSpPr>
            <a:spLocks noGrp="1"/>
          </p:cNvSpPr>
          <p:nvPr>
            <p:ph type="title"/>
          </p:nvPr>
        </p:nvSpPr>
        <p:spPr/>
        <p:txBody>
          <a:bodyPr/>
          <a:lstStyle/>
          <a:p>
            <a:r>
              <a:rPr lang="en-US" dirty="0"/>
              <a:t>Surgery Benefit Management</a:t>
            </a:r>
          </a:p>
        </p:txBody>
      </p:sp>
      <p:sp>
        <p:nvSpPr>
          <p:cNvPr id="3" name="Content Placeholder 2">
            <a:extLst>
              <a:ext uri="{FF2B5EF4-FFF2-40B4-BE49-F238E27FC236}">
                <a16:creationId xmlns:a16="http://schemas.microsoft.com/office/drawing/2014/main" id="{FCDAD0C3-FF2E-4550-9D3B-5B8272CD5D69}"/>
              </a:ext>
            </a:extLst>
          </p:cNvPr>
          <p:cNvSpPr>
            <a:spLocks noGrp="1"/>
          </p:cNvSpPr>
          <p:nvPr>
            <p:ph idx="1"/>
          </p:nvPr>
        </p:nvSpPr>
        <p:spPr/>
        <p:txBody>
          <a:bodyPr>
            <a:normAutofit lnSpcReduction="10000"/>
          </a:bodyPr>
          <a:lstStyle/>
          <a:p>
            <a:pPr>
              <a:lnSpc>
                <a:spcPct val="100000"/>
              </a:lnSpc>
              <a:spcBef>
                <a:spcPts val="600"/>
              </a:spcBef>
              <a:spcAft>
                <a:spcPts val="600"/>
              </a:spcAft>
              <a:buFont typeface="Arial" panose="020B0604020202020204" pitchFamily="34" charset="0"/>
              <a:buChar char="•"/>
            </a:pPr>
            <a:r>
              <a:rPr lang="en-US" sz="2800" dirty="0"/>
              <a:t>Surgical costs represent the largest component of US health care spending, at approximately $700 billion or 31% of annual health care spend</a:t>
            </a:r>
          </a:p>
          <a:p>
            <a:pPr>
              <a:lnSpc>
                <a:spcPct val="100000"/>
              </a:lnSpc>
              <a:spcBef>
                <a:spcPts val="600"/>
              </a:spcBef>
              <a:spcAft>
                <a:spcPts val="600"/>
              </a:spcAft>
              <a:buFont typeface="Arial" panose="020B0604020202020204" pitchFamily="34" charset="0"/>
              <a:buChar char="•"/>
            </a:pPr>
            <a:endParaRPr lang="en-US" sz="2800" dirty="0"/>
          </a:p>
          <a:p>
            <a:pPr>
              <a:lnSpc>
                <a:spcPct val="100000"/>
              </a:lnSpc>
              <a:spcBef>
                <a:spcPts val="600"/>
              </a:spcBef>
              <a:spcAft>
                <a:spcPts val="600"/>
              </a:spcAft>
              <a:buFont typeface="Arial" panose="020B0604020202020204" pitchFamily="34" charset="0"/>
              <a:buChar char="•"/>
            </a:pPr>
            <a:r>
              <a:rPr lang="en-US" sz="2800" dirty="0"/>
              <a:t>Surgical complications can drive up the costs of care by 93% on average</a:t>
            </a:r>
          </a:p>
          <a:p>
            <a:pPr>
              <a:lnSpc>
                <a:spcPct val="100000"/>
              </a:lnSpc>
              <a:spcBef>
                <a:spcPts val="600"/>
              </a:spcBef>
              <a:spcAft>
                <a:spcPts val="600"/>
              </a:spcAft>
              <a:buFont typeface="Arial" panose="020B0604020202020204" pitchFamily="34" charset="0"/>
              <a:buChar char="•"/>
            </a:pPr>
            <a:endParaRPr lang="en-US" sz="2800" dirty="0"/>
          </a:p>
          <a:p>
            <a:pPr>
              <a:lnSpc>
                <a:spcPct val="100000"/>
              </a:lnSpc>
              <a:spcBef>
                <a:spcPts val="600"/>
              </a:spcBef>
              <a:spcAft>
                <a:spcPts val="600"/>
              </a:spcAft>
              <a:buFont typeface="Arial" panose="020B0604020202020204" pitchFamily="34" charset="0"/>
              <a:buChar char="•"/>
            </a:pPr>
            <a:r>
              <a:rPr lang="en-US" sz="2800" dirty="0"/>
              <a:t>Up to 30% of surgical procedures are medically unnecessary</a:t>
            </a:r>
          </a:p>
          <a:p>
            <a:endParaRPr lang="en-US" dirty="0"/>
          </a:p>
        </p:txBody>
      </p:sp>
      <p:sp>
        <p:nvSpPr>
          <p:cNvPr id="5" name="Slide Number Placeholder 4">
            <a:extLst>
              <a:ext uri="{FF2B5EF4-FFF2-40B4-BE49-F238E27FC236}">
                <a16:creationId xmlns:a16="http://schemas.microsoft.com/office/drawing/2014/main" id="{7D794B0B-0316-4BB2-B491-7DF43BB06346}"/>
              </a:ext>
            </a:extLst>
          </p:cNvPr>
          <p:cNvSpPr>
            <a:spLocks noGrp="1"/>
          </p:cNvSpPr>
          <p:nvPr>
            <p:ph type="sldNum" sz="quarter" idx="12"/>
          </p:nvPr>
        </p:nvSpPr>
        <p:spPr/>
        <p:txBody>
          <a:bodyPr/>
          <a:lstStyle/>
          <a:p>
            <a:fld id="{4CE482DC-2269-4F26-9D2A-7E44B1A4CD85}" type="slidenum">
              <a:rPr lang="en-US" smtClean="0"/>
              <a:t>16</a:t>
            </a:fld>
            <a:endParaRPr lang="en-US" dirty="0"/>
          </a:p>
        </p:txBody>
      </p:sp>
    </p:spTree>
    <p:extLst>
      <p:ext uri="{BB962C8B-B14F-4D97-AF65-F5344CB8AC3E}">
        <p14:creationId xmlns:p14="http://schemas.microsoft.com/office/powerpoint/2010/main" val="229920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F2E9-B08C-4C62-9B4B-9FBAF5F389B0}"/>
              </a:ext>
            </a:extLst>
          </p:cNvPr>
          <p:cNvSpPr>
            <a:spLocks noGrp="1"/>
          </p:cNvSpPr>
          <p:nvPr>
            <p:ph type="title"/>
          </p:nvPr>
        </p:nvSpPr>
        <p:spPr/>
        <p:txBody>
          <a:bodyPr/>
          <a:lstStyle/>
          <a:p>
            <a:r>
              <a:rPr lang="en-US" dirty="0"/>
              <a:t>Eight Categories of Surgery Benefits Covered</a:t>
            </a:r>
          </a:p>
        </p:txBody>
      </p:sp>
      <p:sp>
        <p:nvSpPr>
          <p:cNvPr id="3" name="Content Placeholder 2">
            <a:extLst>
              <a:ext uri="{FF2B5EF4-FFF2-40B4-BE49-F238E27FC236}">
                <a16:creationId xmlns:a16="http://schemas.microsoft.com/office/drawing/2014/main" id="{51E53237-93AD-4AE3-8843-DEDA13693C4B}"/>
              </a:ext>
            </a:extLst>
          </p:cNvPr>
          <p:cNvSpPr>
            <a:spLocks noGrp="1"/>
          </p:cNvSpPr>
          <p:nvPr>
            <p:ph sz="half" idx="1"/>
          </p:nvPr>
        </p:nvSpPr>
        <p:spPr/>
        <p:txBody>
          <a:bodyPr/>
          <a:lstStyle/>
          <a:p>
            <a:pPr>
              <a:buFont typeface="Wingdings" panose="05000000000000000000" pitchFamily="2" charset="2"/>
              <a:buChar char="§"/>
            </a:pPr>
            <a:endParaRPr lang="en-US" sz="4000" dirty="0"/>
          </a:p>
          <a:p>
            <a:pPr>
              <a:buFont typeface="Wingdings" panose="05000000000000000000" pitchFamily="2" charset="2"/>
              <a:buChar char="§"/>
            </a:pPr>
            <a:r>
              <a:rPr lang="en-US" sz="4000" dirty="0"/>
              <a:t>General</a:t>
            </a:r>
          </a:p>
          <a:p>
            <a:pPr>
              <a:buFont typeface="Wingdings" panose="05000000000000000000" pitchFamily="2" charset="2"/>
              <a:buChar char="§"/>
            </a:pPr>
            <a:r>
              <a:rPr lang="en-US" sz="4000" dirty="0"/>
              <a:t>Cardiac</a:t>
            </a:r>
          </a:p>
          <a:p>
            <a:pPr>
              <a:buFont typeface="Wingdings" panose="05000000000000000000" pitchFamily="2" charset="2"/>
              <a:buChar char="§"/>
            </a:pPr>
            <a:r>
              <a:rPr lang="en-US" sz="4000" dirty="0"/>
              <a:t>Bariatric</a:t>
            </a:r>
          </a:p>
          <a:p>
            <a:pPr>
              <a:buFont typeface="Wingdings" panose="05000000000000000000" pitchFamily="2" charset="2"/>
              <a:buChar char="§"/>
            </a:pPr>
            <a:r>
              <a:rPr lang="en-US" sz="4000" dirty="0"/>
              <a:t>Ortho</a:t>
            </a:r>
          </a:p>
          <a:p>
            <a:endParaRPr lang="en-US" dirty="0"/>
          </a:p>
        </p:txBody>
      </p:sp>
      <p:sp>
        <p:nvSpPr>
          <p:cNvPr id="6" name="Content Placeholder 5">
            <a:extLst>
              <a:ext uri="{FF2B5EF4-FFF2-40B4-BE49-F238E27FC236}">
                <a16:creationId xmlns:a16="http://schemas.microsoft.com/office/drawing/2014/main" id="{B0137EAA-36DB-4CAB-83FE-4A8379B43CF4}"/>
              </a:ext>
            </a:extLst>
          </p:cNvPr>
          <p:cNvSpPr>
            <a:spLocks noGrp="1"/>
          </p:cNvSpPr>
          <p:nvPr>
            <p:ph sz="half" idx="2"/>
          </p:nvPr>
        </p:nvSpPr>
        <p:spPr/>
        <p:txBody>
          <a:bodyPr>
            <a:normAutofit/>
          </a:bodyPr>
          <a:lstStyle/>
          <a:p>
            <a:pPr>
              <a:buFont typeface="Wingdings" panose="05000000000000000000" pitchFamily="2" charset="2"/>
              <a:buChar char="§"/>
            </a:pPr>
            <a:endParaRPr lang="en-US" sz="4000" dirty="0"/>
          </a:p>
          <a:p>
            <a:pPr>
              <a:buFont typeface="Wingdings" panose="05000000000000000000" pitchFamily="2" charset="2"/>
              <a:buChar char="§"/>
            </a:pPr>
            <a:r>
              <a:rPr lang="en-US" sz="4000" dirty="0"/>
              <a:t>Women’s Health</a:t>
            </a:r>
          </a:p>
          <a:p>
            <a:pPr>
              <a:buFont typeface="Wingdings" panose="05000000000000000000" pitchFamily="2" charset="2"/>
              <a:buChar char="§"/>
            </a:pPr>
            <a:r>
              <a:rPr lang="en-US" sz="4000" dirty="0"/>
              <a:t>Spine &amp; Neuro</a:t>
            </a:r>
          </a:p>
          <a:p>
            <a:pPr>
              <a:buFont typeface="Wingdings" panose="05000000000000000000" pitchFamily="2" charset="2"/>
              <a:buChar char="§"/>
            </a:pPr>
            <a:r>
              <a:rPr lang="en-US" sz="4000" dirty="0"/>
              <a:t>Vascular</a:t>
            </a:r>
          </a:p>
          <a:p>
            <a:pPr>
              <a:buFont typeface="Wingdings" panose="05000000000000000000" pitchFamily="2" charset="2"/>
              <a:buChar char="§"/>
            </a:pPr>
            <a:r>
              <a:rPr lang="en-US" sz="4000" dirty="0"/>
              <a:t>Cancer</a:t>
            </a:r>
          </a:p>
          <a:p>
            <a:pPr>
              <a:buFont typeface="Wingdings" panose="05000000000000000000" pitchFamily="2" charset="2"/>
              <a:buChar char="§"/>
            </a:pPr>
            <a:endParaRPr lang="en-US" sz="4800" dirty="0"/>
          </a:p>
        </p:txBody>
      </p:sp>
      <p:sp>
        <p:nvSpPr>
          <p:cNvPr id="5" name="Slide Number Placeholder 4">
            <a:extLst>
              <a:ext uri="{FF2B5EF4-FFF2-40B4-BE49-F238E27FC236}">
                <a16:creationId xmlns:a16="http://schemas.microsoft.com/office/drawing/2014/main" id="{4C02097A-AE54-487F-BA56-FC8928719A7F}"/>
              </a:ext>
            </a:extLst>
          </p:cNvPr>
          <p:cNvSpPr>
            <a:spLocks noGrp="1"/>
          </p:cNvSpPr>
          <p:nvPr>
            <p:ph type="sldNum" sz="quarter" idx="12"/>
          </p:nvPr>
        </p:nvSpPr>
        <p:spPr/>
        <p:txBody>
          <a:bodyPr/>
          <a:lstStyle/>
          <a:p>
            <a:fld id="{4CE482DC-2269-4F26-9D2A-7E44B1A4CD85}" type="slidenum">
              <a:rPr lang="en-US" smtClean="0"/>
              <a:t>17</a:t>
            </a:fld>
            <a:endParaRPr lang="en-US" dirty="0"/>
          </a:p>
        </p:txBody>
      </p:sp>
    </p:spTree>
    <p:extLst>
      <p:ext uri="{BB962C8B-B14F-4D97-AF65-F5344CB8AC3E}">
        <p14:creationId xmlns:p14="http://schemas.microsoft.com/office/powerpoint/2010/main" val="390870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156B-3026-4E4D-B281-A90CDEADF7DC}"/>
              </a:ext>
            </a:extLst>
          </p:cNvPr>
          <p:cNvSpPr>
            <a:spLocks noGrp="1"/>
          </p:cNvSpPr>
          <p:nvPr>
            <p:ph type="title"/>
          </p:nvPr>
        </p:nvSpPr>
        <p:spPr/>
        <p:txBody>
          <a:bodyPr/>
          <a:lstStyle/>
          <a:p>
            <a:r>
              <a:rPr lang="en-US" dirty="0"/>
              <a:t>How the Program Works…</a:t>
            </a:r>
          </a:p>
        </p:txBody>
      </p:sp>
      <p:sp>
        <p:nvSpPr>
          <p:cNvPr id="3" name="Content Placeholder 2">
            <a:extLst>
              <a:ext uri="{FF2B5EF4-FFF2-40B4-BE49-F238E27FC236}">
                <a16:creationId xmlns:a16="http://schemas.microsoft.com/office/drawing/2014/main" id="{E2725557-583C-48DA-B7F0-B8A9F04BA2B1}"/>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Vendor has contracts with select providers to cover the 8 categories of surgeries for a fixed bundled case rate</a:t>
            </a:r>
          </a:p>
          <a:p>
            <a:pPr>
              <a:buFont typeface="Arial" panose="020B0604020202020204" pitchFamily="34" charset="0"/>
              <a:buChar char="•"/>
            </a:pPr>
            <a:r>
              <a:rPr lang="en-US" dirty="0"/>
              <a:t>Program includes:</a:t>
            </a:r>
          </a:p>
          <a:p>
            <a:pPr lvl="1">
              <a:buFont typeface="Arial" panose="020B0604020202020204" pitchFamily="34" charset="0"/>
              <a:buChar char="•"/>
            </a:pPr>
            <a:r>
              <a:rPr lang="en-US" dirty="0"/>
              <a:t>Member engagement outreach</a:t>
            </a:r>
          </a:p>
          <a:p>
            <a:pPr lvl="1">
              <a:buFont typeface="Arial" panose="020B0604020202020204" pitchFamily="34" charset="0"/>
              <a:buChar char="•"/>
            </a:pPr>
            <a:r>
              <a:rPr lang="en-US" dirty="0"/>
              <a:t>Surgery decision support tools</a:t>
            </a:r>
          </a:p>
          <a:p>
            <a:pPr lvl="1">
              <a:buFont typeface="Arial" panose="020B0604020202020204" pitchFamily="34" charset="0"/>
              <a:buChar char="•"/>
            </a:pPr>
            <a:r>
              <a:rPr lang="en-US" dirty="0"/>
              <a:t>Second opinion support</a:t>
            </a:r>
          </a:p>
          <a:p>
            <a:pPr lvl="1">
              <a:buFont typeface="Arial" panose="020B0604020202020204" pitchFamily="34" charset="0"/>
              <a:buChar char="•"/>
            </a:pPr>
            <a:r>
              <a:rPr lang="en-US" dirty="0"/>
              <a:t>Surgery scheduling </a:t>
            </a:r>
          </a:p>
          <a:p>
            <a:pPr lvl="1">
              <a:buFont typeface="Arial" panose="020B0604020202020204" pitchFamily="34" charset="0"/>
              <a:buChar char="•"/>
            </a:pPr>
            <a:r>
              <a:rPr lang="en-US" dirty="0"/>
              <a:t>Travel assistance (if necessary)</a:t>
            </a:r>
          </a:p>
          <a:p>
            <a:pPr>
              <a:buFont typeface="Arial" panose="020B0604020202020204" pitchFamily="34" charset="0"/>
              <a:buChar char="•"/>
            </a:pPr>
            <a:r>
              <a:rPr lang="en-US" dirty="0"/>
              <a:t>Surgeries are moved from coverage under the health plan and covered under the vendors program via the negotiated bundled case rate</a:t>
            </a:r>
          </a:p>
          <a:p>
            <a:pPr>
              <a:buFont typeface="Arial" panose="020B0604020202020204" pitchFamily="34" charset="0"/>
              <a:buChar char="•"/>
            </a:pPr>
            <a:r>
              <a:rPr lang="en-US" dirty="0"/>
              <a:t>Employer option to make the service voluntary or mandatory</a:t>
            </a:r>
          </a:p>
          <a:p>
            <a:pPr>
              <a:buFont typeface="Arial" panose="020B0604020202020204" pitchFamily="34" charset="0"/>
              <a:buChar char="•"/>
            </a:pPr>
            <a:r>
              <a:rPr lang="en-US" dirty="0"/>
              <a:t>Program has a PEPM fee and a “Service and Access” fee</a:t>
            </a:r>
          </a:p>
          <a:p>
            <a:endParaRPr lang="en-US" dirty="0"/>
          </a:p>
        </p:txBody>
      </p:sp>
      <p:sp>
        <p:nvSpPr>
          <p:cNvPr id="4" name="Slide Number Placeholder 3">
            <a:extLst>
              <a:ext uri="{FF2B5EF4-FFF2-40B4-BE49-F238E27FC236}">
                <a16:creationId xmlns:a16="http://schemas.microsoft.com/office/drawing/2014/main" id="{4CDE9856-0312-4CE6-B3B0-9170037EA310}"/>
              </a:ext>
            </a:extLst>
          </p:cNvPr>
          <p:cNvSpPr>
            <a:spLocks noGrp="1"/>
          </p:cNvSpPr>
          <p:nvPr>
            <p:ph type="sldNum" sz="quarter" idx="12"/>
          </p:nvPr>
        </p:nvSpPr>
        <p:spPr/>
        <p:txBody>
          <a:bodyPr/>
          <a:lstStyle/>
          <a:p>
            <a:fld id="{4CE482DC-2269-4F26-9D2A-7E44B1A4CD85}" type="slidenum">
              <a:rPr lang="en-US" smtClean="0"/>
              <a:t>18</a:t>
            </a:fld>
            <a:endParaRPr lang="en-US" dirty="0"/>
          </a:p>
        </p:txBody>
      </p:sp>
    </p:spTree>
    <p:extLst>
      <p:ext uri="{BB962C8B-B14F-4D97-AF65-F5344CB8AC3E}">
        <p14:creationId xmlns:p14="http://schemas.microsoft.com/office/powerpoint/2010/main" val="355687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07BE-FA21-4DB8-9BEB-F3B2CD055C20}"/>
              </a:ext>
            </a:extLst>
          </p:cNvPr>
          <p:cNvSpPr>
            <a:spLocks noGrp="1"/>
          </p:cNvSpPr>
          <p:nvPr>
            <p:ph type="title"/>
          </p:nvPr>
        </p:nvSpPr>
        <p:spPr/>
        <p:txBody>
          <a:bodyPr/>
          <a:lstStyle/>
          <a:p>
            <a:r>
              <a:rPr lang="en-US" dirty="0"/>
              <a:t>Vendor Claims</a:t>
            </a:r>
          </a:p>
        </p:txBody>
      </p:sp>
      <p:sp>
        <p:nvSpPr>
          <p:cNvPr id="3" name="Content Placeholder 2">
            <a:extLst>
              <a:ext uri="{FF2B5EF4-FFF2-40B4-BE49-F238E27FC236}">
                <a16:creationId xmlns:a16="http://schemas.microsoft.com/office/drawing/2014/main" id="{D8BA11EA-0AE3-445C-85E3-1CBCA6342835}"/>
              </a:ext>
            </a:extLst>
          </p:cNvPr>
          <p:cNvSpPr>
            <a:spLocks noGrp="1"/>
          </p:cNvSpPr>
          <p:nvPr>
            <p:ph idx="1"/>
          </p:nvPr>
        </p:nvSpPr>
        <p:spPr/>
        <p:txBody>
          <a:bodyPr/>
          <a:lstStyle/>
          <a:p>
            <a:pPr>
              <a:buFont typeface="Arial" panose="020B0604020202020204" pitchFamily="34" charset="0"/>
              <a:buChar char="•"/>
            </a:pPr>
            <a:r>
              <a:rPr lang="en-US" dirty="0"/>
              <a:t>Saving of 20% to 40% versus traditional network cost per surgery</a:t>
            </a:r>
          </a:p>
          <a:p>
            <a:pPr>
              <a:buFont typeface="Arial" panose="020B0604020202020204" pitchFamily="34" charset="0"/>
              <a:buChar char="•"/>
            </a:pPr>
            <a:r>
              <a:rPr lang="en-US" dirty="0"/>
              <a:t>A high-quality global network of US and overseas providers</a:t>
            </a:r>
          </a:p>
          <a:p>
            <a:pPr>
              <a:buFont typeface="Arial" panose="020B0604020202020204" pitchFamily="34" charset="0"/>
              <a:buChar char="•"/>
            </a:pPr>
            <a:r>
              <a:rPr lang="en-US" dirty="0"/>
              <a:t>Reduced complications and infection rates due to high-performing provider quality</a:t>
            </a:r>
          </a:p>
          <a:p>
            <a:pPr>
              <a:buFont typeface="Arial" panose="020B0604020202020204" pitchFamily="34" charset="0"/>
              <a:buChar char="•"/>
            </a:pPr>
            <a:r>
              <a:rPr lang="en-US" dirty="0"/>
              <a:t>Providers will receive increased case volume and avoid collection costs</a:t>
            </a:r>
          </a:p>
          <a:p>
            <a:pPr>
              <a:buFont typeface="Wingdings" panose="05000000000000000000" pitchFamily="2" charset="2"/>
              <a:buChar char="§"/>
            </a:pPr>
            <a:r>
              <a:rPr lang="en-US" dirty="0"/>
              <a:t>Employers benefits from lower costs and simplified billing</a:t>
            </a:r>
          </a:p>
          <a:p>
            <a:pPr>
              <a:buFont typeface="Wingdings" panose="05000000000000000000" pitchFamily="2" charset="2"/>
              <a:buChar char="§"/>
            </a:pPr>
            <a:r>
              <a:rPr lang="en-US" dirty="0"/>
              <a:t>Plan members benefit from lower cost and certainty of quality outcomes</a:t>
            </a:r>
          </a:p>
          <a:p>
            <a:pPr>
              <a:buFont typeface="Wingdings" panose="05000000000000000000" pitchFamily="2" charset="2"/>
              <a:buChar char="§"/>
            </a:pPr>
            <a:r>
              <a:rPr lang="en-US" dirty="0"/>
              <a:t>20% participation rate in first year, expect to grow in subsequent years</a:t>
            </a:r>
          </a:p>
          <a:p>
            <a:endParaRPr lang="en-US" dirty="0"/>
          </a:p>
        </p:txBody>
      </p:sp>
      <p:sp>
        <p:nvSpPr>
          <p:cNvPr id="4" name="Slide Number Placeholder 3">
            <a:extLst>
              <a:ext uri="{FF2B5EF4-FFF2-40B4-BE49-F238E27FC236}">
                <a16:creationId xmlns:a16="http://schemas.microsoft.com/office/drawing/2014/main" id="{56582E8A-005E-491D-9C54-B0A6AB380A9A}"/>
              </a:ext>
            </a:extLst>
          </p:cNvPr>
          <p:cNvSpPr>
            <a:spLocks noGrp="1"/>
          </p:cNvSpPr>
          <p:nvPr>
            <p:ph type="sldNum" sz="quarter" idx="12"/>
          </p:nvPr>
        </p:nvSpPr>
        <p:spPr/>
        <p:txBody>
          <a:bodyPr/>
          <a:lstStyle/>
          <a:p>
            <a:fld id="{4CE482DC-2269-4F26-9D2A-7E44B1A4CD85}" type="slidenum">
              <a:rPr lang="en-US" smtClean="0"/>
              <a:t>19</a:t>
            </a:fld>
            <a:endParaRPr lang="en-US" dirty="0"/>
          </a:p>
        </p:txBody>
      </p:sp>
    </p:spTree>
    <p:extLst>
      <p:ext uri="{BB962C8B-B14F-4D97-AF65-F5344CB8AC3E}">
        <p14:creationId xmlns:p14="http://schemas.microsoft.com/office/powerpoint/2010/main" val="317842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7A73-C10B-43A5-AE89-8123652C52DC}"/>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CC34E47-B707-404F-85F5-76D9A7E4325A}"/>
              </a:ext>
            </a:extLst>
          </p:cNvPr>
          <p:cNvSpPr>
            <a:spLocks noGrp="1"/>
          </p:cNvSpPr>
          <p:nvPr>
            <p:ph idx="1"/>
          </p:nvPr>
        </p:nvSpPr>
        <p:spPr/>
        <p:txBody>
          <a:bodyPr/>
          <a:lstStyle/>
          <a:p>
            <a:r>
              <a:rPr lang="en-US" sz="2400" b="1" dirty="0">
                <a:solidFill>
                  <a:srgbClr val="0070C0"/>
                </a:solidFill>
              </a:rPr>
              <a:t>Ed </a:t>
            </a:r>
            <a:r>
              <a:rPr lang="en-US" sz="2400" b="1" dirty="0" err="1">
                <a:solidFill>
                  <a:srgbClr val="0070C0"/>
                </a:solidFill>
              </a:rPr>
              <a:t>Pudlowski</a:t>
            </a:r>
            <a:r>
              <a:rPr lang="en-US" sz="2400" b="1" dirty="0">
                <a:solidFill>
                  <a:srgbClr val="0070C0"/>
                </a:solidFill>
              </a:rPr>
              <a:t>, </a:t>
            </a:r>
            <a:r>
              <a:rPr lang="en-US" sz="2400" i="1" dirty="0">
                <a:solidFill>
                  <a:srgbClr val="0070C0"/>
                </a:solidFill>
              </a:rPr>
              <a:t>FCA, MAAA, ASA</a:t>
            </a:r>
          </a:p>
          <a:p>
            <a:pPr marL="201168" lvl="1" indent="0">
              <a:buNone/>
            </a:pPr>
            <a:r>
              <a:rPr lang="en-US" dirty="0"/>
              <a:t>President, </a:t>
            </a:r>
            <a:r>
              <a:rPr lang="en-US" dirty="0" err="1"/>
              <a:t>MorningStar</a:t>
            </a:r>
            <a:r>
              <a:rPr lang="en-US" dirty="0"/>
              <a:t> Actuarial Consulting</a:t>
            </a:r>
          </a:p>
          <a:p>
            <a:pPr marL="201168" lvl="1" indent="0">
              <a:buNone/>
            </a:pPr>
            <a:r>
              <a:rPr lang="en-US" dirty="0">
                <a:hlinkClick r:id="rId3"/>
              </a:rPr>
              <a:t>Ed.Pudlowski@MorningStarActuarial.com</a:t>
            </a:r>
            <a:endParaRPr lang="en-US" dirty="0"/>
          </a:p>
          <a:p>
            <a:pPr marL="384048" lvl="2" indent="0">
              <a:buNone/>
            </a:pPr>
            <a:endParaRPr lang="en-US" dirty="0"/>
          </a:p>
          <a:p>
            <a:pPr lvl="1">
              <a:buFont typeface="Courier New" panose="02070309020205020404" pitchFamily="49" charset="0"/>
              <a:buChar char="o"/>
            </a:pPr>
            <a:endParaRPr lang="en-US" dirty="0"/>
          </a:p>
          <a:p>
            <a:r>
              <a:rPr lang="en-US" sz="2400" b="1" dirty="0">
                <a:solidFill>
                  <a:srgbClr val="0070C0"/>
                </a:solidFill>
              </a:rPr>
              <a:t>Mac McCarthy, </a:t>
            </a:r>
            <a:r>
              <a:rPr lang="en-US" sz="2400" i="1" dirty="0">
                <a:solidFill>
                  <a:srgbClr val="0070C0"/>
                </a:solidFill>
              </a:rPr>
              <a:t>FCA, MAAA, ASA</a:t>
            </a:r>
          </a:p>
          <a:p>
            <a:pPr marL="201168" lvl="1" indent="0">
              <a:buNone/>
            </a:pPr>
            <a:r>
              <a:rPr lang="en-US" dirty="0"/>
              <a:t>President, McCarthy Actuarial Consulting</a:t>
            </a:r>
          </a:p>
          <a:p>
            <a:pPr marL="201168" lvl="1" indent="0">
              <a:buNone/>
            </a:pPr>
            <a:r>
              <a:rPr lang="en-US" dirty="0"/>
              <a:t>Chief Strategy Officer, </a:t>
            </a:r>
            <a:r>
              <a:rPr lang="en-US" dirty="0" err="1"/>
              <a:t>MorningStar</a:t>
            </a:r>
            <a:r>
              <a:rPr lang="en-US" dirty="0"/>
              <a:t> Actuarial Consulting</a:t>
            </a:r>
          </a:p>
          <a:p>
            <a:pPr marL="201168" lvl="1" indent="0">
              <a:buNone/>
            </a:pPr>
            <a:r>
              <a:rPr lang="en-US" dirty="0">
                <a:hlinkClick r:id="rId4"/>
              </a:rPr>
              <a:t>Mac.McCarthy@MorningstarActuarial.com</a:t>
            </a:r>
            <a:endParaRPr lang="en-US" dirty="0"/>
          </a:p>
          <a:p>
            <a:pPr marL="201168" lvl="1" indent="0">
              <a:buNone/>
            </a:pPr>
            <a:endParaRPr lang="en-US" dirty="0"/>
          </a:p>
          <a:p>
            <a:pPr marL="0">
              <a:buNone/>
            </a:pPr>
            <a:endParaRPr lang="en-US" dirty="0"/>
          </a:p>
        </p:txBody>
      </p:sp>
      <p:sp>
        <p:nvSpPr>
          <p:cNvPr id="5" name="Slide Number Placeholder 4">
            <a:extLst>
              <a:ext uri="{FF2B5EF4-FFF2-40B4-BE49-F238E27FC236}">
                <a16:creationId xmlns:a16="http://schemas.microsoft.com/office/drawing/2014/main" id="{7A621920-263B-4BCC-B07C-AD9AD38ECE6A}"/>
              </a:ext>
            </a:extLst>
          </p:cNvPr>
          <p:cNvSpPr>
            <a:spLocks noGrp="1"/>
          </p:cNvSpPr>
          <p:nvPr>
            <p:ph type="sldNum" sz="quarter" idx="12"/>
          </p:nvPr>
        </p:nvSpPr>
        <p:spPr/>
        <p:txBody>
          <a:bodyPr/>
          <a:lstStyle/>
          <a:p>
            <a:fld id="{4CE482DC-2269-4F26-9D2A-7E44B1A4CD85}" type="slidenum">
              <a:rPr lang="en-US" smtClean="0"/>
              <a:t>2</a:t>
            </a:fld>
            <a:endParaRPr lang="en-US" dirty="0"/>
          </a:p>
        </p:txBody>
      </p:sp>
    </p:spTree>
    <p:extLst>
      <p:ext uri="{BB962C8B-B14F-4D97-AF65-F5344CB8AC3E}">
        <p14:creationId xmlns:p14="http://schemas.microsoft.com/office/powerpoint/2010/main" val="8982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46CD-AD41-487F-A17A-505010567198}"/>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86CFA610-C98C-4F96-8229-8C5DB3C8F22A}"/>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Average cost per surgery under traditional pricing is $30,000</a:t>
            </a:r>
          </a:p>
          <a:p>
            <a:pPr>
              <a:buFont typeface="Arial" panose="020B0604020202020204" pitchFamily="34" charset="0"/>
              <a:buChar char="•"/>
            </a:pPr>
            <a:endParaRPr lang="en-US" dirty="0"/>
          </a:p>
          <a:p>
            <a:pPr>
              <a:buFont typeface="Arial" panose="020B0604020202020204" pitchFamily="34" charset="0"/>
              <a:buChar char="•"/>
            </a:pPr>
            <a:r>
              <a:rPr lang="en-US" dirty="0"/>
              <a:t>On average, there are 257 surgeries per 10,000 employees that can be impacted each year</a:t>
            </a:r>
          </a:p>
          <a:p>
            <a:pPr>
              <a:buFont typeface="Arial" panose="020B0604020202020204" pitchFamily="34" charset="0"/>
              <a:buChar char="•"/>
            </a:pPr>
            <a:endParaRPr lang="en-US" dirty="0"/>
          </a:p>
          <a:p>
            <a:pPr>
              <a:buFont typeface="Arial" panose="020B0604020202020204" pitchFamily="34" charset="0"/>
              <a:buChar char="•"/>
            </a:pPr>
            <a:r>
              <a:rPr lang="en-US" dirty="0"/>
              <a:t>Return in Investment (ROI) guarantees offered if over 1,000 employees.  </a:t>
            </a:r>
          </a:p>
          <a:p>
            <a:pPr>
              <a:buFont typeface="Arial" panose="020B0604020202020204" pitchFamily="34" charset="0"/>
              <a:buChar char="•"/>
            </a:pPr>
            <a:endParaRPr lang="en-US" dirty="0"/>
          </a:p>
          <a:p>
            <a:pPr>
              <a:buFont typeface="Arial" panose="020B0604020202020204" pitchFamily="34" charset="0"/>
              <a:buChar char="•"/>
            </a:pPr>
            <a:r>
              <a:rPr lang="en-US" dirty="0"/>
              <a:t>Estimated Savings calculation:</a:t>
            </a:r>
          </a:p>
          <a:p>
            <a:pPr marL="201168" lvl="1" indent="0">
              <a:buNone/>
            </a:pPr>
            <a:r>
              <a:rPr lang="en-US" u="sng" dirty="0"/>
              <a:t>Employer Size</a:t>
            </a:r>
            <a:r>
              <a:rPr lang="en-US" dirty="0"/>
              <a:t> x </a:t>
            </a:r>
            <a:r>
              <a:rPr lang="en-US" u="sng" dirty="0"/>
              <a:t>Estimated Surgeries That Can Be Impacted </a:t>
            </a:r>
            <a:r>
              <a:rPr lang="en-US" dirty="0"/>
              <a:t>x </a:t>
            </a:r>
            <a:r>
              <a:rPr lang="en-US" u="sng" dirty="0"/>
              <a:t>Assumed Participation Rate </a:t>
            </a:r>
            <a:r>
              <a:rPr lang="en-US" dirty="0"/>
              <a:t> x </a:t>
            </a:r>
          </a:p>
          <a:p>
            <a:pPr marL="201168" lvl="1" indent="0">
              <a:buNone/>
            </a:pPr>
            <a:r>
              <a:rPr lang="en-US" dirty="0"/>
              <a:t>(</a:t>
            </a:r>
            <a:r>
              <a:rPr lang="en-US" u="sng" dirty="0"/>
              <a:t>Average Cost per Surgery </a:t>
            </a:r>
            <a:r>
              <a:rPr lang="en-US" dirty="0"/>
              <a:t>– </a:t>
            </a:r>
            <a:r>
              <a:rPr lang="en-US" u="sng" dirty="0"/>
              <a:t>Bundled Case Rate</a:t>
            </a:r>
            <a:r>
              <a:rPr lang="en-US" dirty="0"/>
              <a:t>)</a:t>
            </a:r>
          </a:p>
          <a:p>
            <a:pPr marL="201168" lvl="1" indent="0">
              <a:buNone/>
            </a:pPr>
            <a:r>
              <a:rPr lang="en-US" dirty="0"/>
              <a:t>Ex:  1,000 x .0257 x 20% x ($30,000 - $24,000) = $30,840</a:t>
            </a:r>
          </a:p>
          <a:p>
            <a:endParaRPr lang="en-US" dirty="0"/>
          </a:p>
        </p:txBody>
      </p:sp>
      <p:sp>
        <p:nvSpPr>
          <p:cNvPr id="4" name="Slide Number Placeholder 3">
            <a:extLst>
              <a:ext uri="{FF2B5EF4-FFF2-40B4-BE49-F238E27FC236}">
                <a16:creationId xmlns:a16="http://schemas.microsoft.com/office/drawing/2014/main" id="{77409E5F-E328-4747-B17E-3ACE6B110920}"/>
              </a:ext>
            </a:extLst>
          </p:cNvPr>
          <p:cNvSpPr>
            <a:spLocks noGrp="1"/>
          </p:cNvSpPr>
          <p:nvPr>
            <p:ph type="sldNum" sz="quarter" idx="12"/>
          </p:nvPr>
        </p:nvSpPr>
        <p:spPr/>
        <p:txBody>
          <a:bodyPr/>
          <a:lstStyle/>
          <a:p>
            <a:fld id="{4CE482DC-2269-4F26-9D2A-7E44B1A4CD85}" type="slidenum">
              <a:rPr lang="en-US" smtClean="0"/>
              <a:t>20</a:t>
            </a:fld>
            <a:endParaRPr lang="en-US" dirty="0"/>
          </a:p>
        </p:txBody>
      </p:sp>
    </p:spTree>
    <p:extLst>
      <p:ext uri="{BB962C8B-B14F-4D97-AF65-F5344CB8AC3E}">
        <p14:creationId xmlns:p14="http://schemas.microsoft.com/office/powerpoint/2010/main" val="32446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9EE1-8B90-4CFD-BBEE-32A5F14F1394}"/>
              </a:ext>
            </a:extLst>
          </p:cNvPr>
          <p:cNvSpPr>
            <a:spLocks noGrp="1"/>
          </p:cNvSpPr>
          <p:nvPr>
            <p:ph type="title"/>
          </p:nvPr>
        </p:nvSpPr>
        <p:spPr/>
        <p:txBody>
          <a:bodyPr/>
          <a:lstStyle/>
          <a:p>
            <a:r>
              <a:rPr lang="en-US" dirty="0"/>
              <a:t>ROI Analysis</a:t>
            </a:r>
          </a:p>
        </p:txBody>
      </p:sp>
      <p:sp>
        <p:nvSpPr>
          <p:cNvPr id="4" name="Footer Placeholder 3">
            <a:extLst>
              <a:ext uri="{FF2B5EF4-FFF2-40B4-BE49-F238E27FC236}">
                <a16:creationId xmlns:a16="http://schemas.microsoft.com/office/drawing/2014/main" id="{C0E51F19-6131-4E72-8180-DA6D42C84B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A9D7E5-889E-4DD8-8F2D-72AA59F236E2}"/>
              </a:ext>
            </a:extLst>
          </p:cNvPr>
          <p:cNvSpPr>
            <a:spLocks noGrp="1"/>
          </p:cNvSpPr>
          <p:nvPr>
            <p:ph type="sldNum" sz="quarter" idx="12"/>
          </p:nvPr>
        </p:nvSpPr>
        <p:spPr/>
        <p:txBody>
          <a:bodyPr/>
          <a:lstStyle/>
          <a:p>
            <a:fld id="{4CE482DC-2269-4F26-9D2A-7E44B1A4CD85}" type="slidenum">
              <a:rPr lang="en-US" smtClean="0"/>
              <a:t>21</a:t>
            </a:fld>
            <a:endParaRPr lang="en-US" dirty="0"/>
          </a:p>
        </p:txBody>
      </p:sp>
      <p:graphicFrame>
        <p:nvGraphicFramePr>
          <p:cNvPr id="10" name="Chart 9">
            <a:extLst>
              <a:ext uri="{FF2B5EF4-FFF2-40B4-BE49-F238E27FC236}">
                <a16:creationId xmlns:a16="http://schemas.microsoft.com/office/drawing/2014/main" id="{60C230D5-3384-4ACD-88C5-6648661A1311}"/>
              </a:ext>
            </a:extLst>
          </p:cNvPr>
          <p:cNvGraphicFramePr>
            <a:graphicFrameLocks/>
          </p:cNvGraphicFramePr>
          <p:nvPr>
            <p:extLst/>
          </p:nvPr>
        </p:nvGraphicFramePr>
        <p:xfrm>
          <a:off x="2009869" y="1828800"/>
          <a:ext cx="8707292"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EB8FFDA-CFCA-47DF-A2EB-DB5FF7ACAB7A}"/>
              </a:ext>
            </a:extLst>
          </p:cNvPr>
          <p:cNvSpPr txBox="1"/>
          <p:nvPr/>
        </p:nvSpPr>
        <p:spPr>
          <a:xfrm rot="16200000">
            <a:off x="589935" y="3712851"/>
            <a:ext cx="2223686" cy="369332"/>
          </a:xfrm>
          <a:prstGeom prst="rect">
            <a:avLst/>
          </a:prstGeom>
          <a:noFill/>
        </p:spPr>
        <p:txBody>
          <a:bodyPr wrap="none" rtlCol="0">
            <a:spAutoFit/>
          </a:bodyPr>
          <a:lstStyle/>
          <a:p>
            <a:r>
              <a:rPr lang="en-US" dirty="0"/>
              <a:t>Return on Investment</a:t>
            </a:r>
          </a:p>
        </p:txBody>
      </p:sp>
      <p:sp>
        <p:nvSpPr>
          <p:cNvPr id="12" name="TextBox 11">
            <a:extLst>
              <a:ext uri="{FF2B5EF4-FFF2-40B4-BE49-F238E27FC236}">
                <a16:creationId xmlns:a16="http://schemas.microsoft.com/office/drawing/2014/main" id="{BEDF7790-0F48-483A-8AED-EB1DB946C1F1}"/>
              </a:ext>
            </a:extLst>
          </p:cNvPr>
          <p:cNvSpPr txBox="1"/>
          <p:nvPr/>
        </p:nvSpPr>
        <p:spPr>
          <a:xfrm>
            <a:off x="4794688" y="5882640"/>
            <a:ext cx="3137654" cy="369332"/>
          </a:xfrm>
          <a:prstGeom prst="rect">
            <a:avLst/>
          </a:prstGeom>
          <a:noFill/>
        </p:spPr>
        <p:txBody>
          <a:bodyPr wrap="none" rtlCol="0">
            <a:spAutoFit/>
          </a:bodyPr>
          <a:lstStyle/>
          <a:p>
            <a:r>
              <a:rPr lang="en-US" dirty="0"/>
              <a:t>Number of Employees in Group</a:t>
            </a:r>
          </a:p>
        </p:txBody>
      </p:sp>
    </p:spTree>
    <p:extLst>
      <p:ext uri="{BB962C8B-B14F-4D97-AF65-F5344CB8AC3E}">
        <p14:creationId xmlns:p14="http://schemas.microsoft.com/office/powerpoint/2010/main" val="236618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1153-1E40-44D3-8E05-15FE41227950}"/>
              </a:ext>
            </a:extLst>
          </p:cNvPr>
          <p:cNvSpPr>
            <a:spLocks noGrp="1"/>
          </p:cNvSpPr>
          <p:nvPr>
            <p:ph type="title"/>
          </p:nvPr>
        </p:nvSpPr>
        <p:spPr/>
        <p:txBody>
          <a:bodyPr/>
          <a:lstStyle/>
          <a:p>
            <a:r>
              <a:rPr lang="en-US" dirty="0"/>
              <a:t>Savings versus Annual Healthcare Spend</a:t>
            </a:r>
          </a:p>
        </p:txBody>
      </p:sp>
      <p:sp>
        <p:nvSpPr>
          <p:cNvPr id="4" name="Footer Placeholder 3">
            <a:extLst>
              <a:ext uri="{FF2B5EF4-FFF2-40B4-BE49-F238E27FC236}">
                <a16:creationId xmlns:a16="http://schemas.microsoft.com/office/drawing/2014/main" id="{F22137F2-B783-4F90-9500-8B5E07B95F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06CA6-F839-4DBF-9666-93C9952E5BD9}"/>
              </a:ext>
            </a:extLst>
          </p:cNvPr>
          <p:cNvSpPr>
            <a:spLocks noGrp="1"/>
          </p:cNvSpPr>
          <p:nvPr>
            <p:ph type="sldNum" sz="quarter" idx="12"/>
          </p:nvPr>
        </p:nvSpPr>
        <p:spPr/>
        <p:txBody>
          <a:bodyPr/>
          <a:lstStyle/>
          <a:p>
            <a:fld id="{4CE482DC-2269-4F26-9D2A-7E44B1A4CD85}" type="slidenum">
              <a:rPr lang="en-US" smtClean="0"/>
              <a:t>22</a:t>
            </a:fld>
            <a:endParaRPr lang="en-US" dirty="0"/>
          </a:p>
        </p:txBody>
      </p:sp>
      <p:sp>
        <p:nvSpPr>
          <p:cNvPr id="7" name="TextBox 6">
            <a:extLst>
              <a:ext uri="{FF2B5EF4-FFF2-40B4-BE49-F238E27FC236}">
                <a16:creationId xmlns:a16="http://schemas.microsoft.com/office/drawing/2014/main" id="{AFAFFEE2-B456-4E1F-8B45-F4440B8CB88B}"/>
              </a:ext>
            </a:extLst>
          </p:cNvPr>
          <p:cNvSpPr txBox="1"/>
          <p:nvPr/>
        </p:nvSpPr>
        <p:spPr>
          <a:xfrm>
            <a:off x="4882378" y="5895647"/>
            <a:ext cx="3137654" cy="646331"/>
          </a:xfrm>
          <a:prstGeom prst="rect">
            <a:avLst/>
          </a:prstGeom>
          <a:noFill/>
        </p:spPr>
        <p:txBody>
          <a:bodyPr wrap="none" rtlCol="0">
            <a:spAutoFit/>
          </a:bodyPr>
          <a:lstStyle/>
          <a:p>
            <a:r>
              <a:rPr lang="en-US" dirty="0"/>
              <a:t>Number of Employees in Group</a:t>
            </a:r>
          </a:p>
          <a:p>
            <a:endParaRPr lang="en-US" dirty="0"/>
          </a:p>
        </p:txBody>
      </p:sp>
      <p:sp>
        <p:nvSpPr>
          <p:cNvPr id="8" name="TextBox 7">
            <a:extLst>
              <a:ext uri="{FF2B5EF4-FFF2-40B4-BE49-F238E27FC236}">
                <a16:creationId xmlns:a16="http://schemas.microsoft.com/office/drawing/2014/main" id="{E4DBA029-FF20-4010-9BE1-3C005C94E3BC}"/>
              </a:ext>
            </a:extLst>
          </p:cNvPr>
          <p:cNvSpPr txBox="1"/>
          <p:nvPr/>
        </p:nvSpPr>
        <p:spPr>
          <a:xfrm rot="16200000">
            <a:off x="504309" y="3473761"/>
            <a:ext cx="2358787" cy="923330"/>
          </a:xfrm>
          <a:prstGeom prst="rect">
            <a:avLst/>
          </a:prstGeom>
          <a:noFill/>
        </p:spPr>
        <p:txBody>
          <a:bodyPr wrap="none" rtlCol="0">
            <a:spAutoFit/>
          </a:bodyPr>
          <a:lstStyle/>
          <a:p>
            <a:pPr algn="ctr"/>
            <a:r>
              <a:rPr lang="en-US" dirty="0"/>
              <a:t>Savings as a Percent of </a:t>
            </a:r>
          </a:p>
          <a:p>
            <a:pPr algn="ctr"/>
            <a:r>
              <a:rPr lang="en-US" dirty="0"/>
              <a:t>Total Healthcare Spend</a:t>
            </a:r>
          </a:p>
          <a:p>
            <a:endParaRPr lang="en-US" dirty="0"/>
          </a:p>
        </p:txBody>
      </p:sp>
      <p:graphicFrame>
        <p:nvGraphicFramePr>
          <p:cNvPr id="9" name="Chart 8">
            <a:extLst>
              <a:ext uri="{FF2B5EF4-FFF2-40B4-BE49-F238E27FC236}">
                <a16:creationId xmlns:a16="http://schemas.microsoft.com/office/drawing/2014/main" id="{7774232A-2605-4B00-8CCA-1030FB652F68}"/>
              </a:ext>
            </a:extLst>
          </p:cNvPr>
          <p:cNvGraphicFramePr>
            <a:graphicFrameLocks/>
          </p:cNvGraphicFramePr>
          <p:nvPr>
            <p:extLst/>
          </p:nvPr>
        </p:nvGraphicFramePr>
        <p:xfrm>
          <a:off x="2145367" y="2057400"/>
          <a:ext cx="8611676" cy="3756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3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F5A-6A44-47C2-8180-83C151162661}"/>
              </a:ext>
            </a:extLst>
          </p:cNvPr>
          <p:cNvSpPr>
            <a:spLocks noGrp="1"/>
          </p:cNvSpPr>
          <p:nvPr>
            <p:ph type="title"/>
          </p:nvPr>
        </p:nvSpPr>
        <p:spPr/>
        <p:txBody>
          <a:bodyPr/>
          <a:lstStyle/>
          <a:p>
            <a:r>
              <a:rPr lang="en-US" dirty="0"/>
              <a:t>Success?</a:t>
            </a:r>
          </a:p>
        </p:txBody>
      </p:sp>
      <p:sp>
        <p:nvSpPr>
          <p:cNvPr id="5" name="Slide Number Placeholder 4">
            <a:extLst>
              <a:ext uri="{FF2B5EF4-FFF2-40B4-BE49-F238E27FC236}">
                <a16:creationId xmlns:a16="http://schemas.microsoft.com/office/drawing/2014/main" id="{3999079F-D03B-44A1-AD64-17428E5A8FD2}"/>
              </a:ext>
            </a:extLst>
          </p:cNvPr>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4887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1F16-B6B3-4DC4-97AA-8D348F613430}"/>
              </a:ext>
            </a:extLst>
          </p:cNvPr>
          <p:cNvSpPr>
            <a:spLocks noGrp="1"/>
          </p:cNvSpPr>
          <p:nvPr>
            <p:ph type="title"/>
          </p:nvPr>
        </p:nvSpPr>
        <p:spPr/>
        <p:txBody>
          <a:bodyPr/>
          <a:lstStyle/>
          <a:p>
            <a:r>
              <a:rPr lang="en-US" dirty="0"/>
              <a:t>Defining Success</a:t>
            </a:r>
          </a:p>
        </p:txBody>
      </p:sp>
      <p:sp>
        <p:nvSpPr>
          <p:cNvPr id="3" name="Content Placeholder 2">
            <a:extLst>
              <a:ext uri="{FF2B5EF4-FFF2-40B4-BE49-F238E27FC236}">
                <a16:creationId xmlns:a16="http://schemas.microsoft.com/office/drawing/2014/main" id="{CFFD68E6-242E-40E0-BA3D-EE77869AC480}"/>
              </a:ext>
            </a:extLst>
          </p:cNvPr>
          <p:cNvSpPr>
            <a:spLocks noGrp="1"/>
          </p:cNvSpPr>
          <p:nvPr>
            <p:ph sz="half" idx="1"/>
          </p:nvPr>
        </p:nvSpPr>
        <p:spPr>
          <a:xfrm>
            <a:off x="1097279" y="1845734"/>
            <a:ext cx="3148796" cy="4023360"/>
          </a:xfrm>
          <a:ln>
            <a:solidFill>
              <a:schemeClr val="tx1"/>
            </a:solidFill>
          </a:ln>
        </p:spPr>
        <p:txBody>
          <a:bodyPr/>
          <a:lstStyle/>
          <a:p>
            <a:pPr marL="0" indent="0">
              <a:buNone/>
            </a:pPr>
            <a:r>
              <a:rPr lang="en-US" dirty="0"/>
              <a:t> </a:t>
            </a:r>
            <a:r>
              <a:rPr lang="en-US" sz="2400" u="sng" dirty="0"/>
              <a:t>Actuarial: </a:t>
            </a:r>
          </a:p>
          <a:p>
            <a:pPr lvl="1">
              <a:buFont typeface="Arial" panose="020B0604020202020204" pitchFamily="34" charset="0"/>
              <a:buChar char="•"/>
            </a:pPr>
            <a:r>
              <a:rPr lang="en-US" sz="2000" dirty="0"/>
              <a:t>Return on Investment</a:t>
            </a:r>
          </a:p>
          <a:p>
            <a:pPr lvl="1">
              <a:buFont typeface="Arial" panose="020B0604020202020204" pitchFamily="34" charset="0"/>
              <a:buChar char="•"/>
            </a:pPr>
            <a:r>
              <a:rPr lang="en-US" sz="2000" dirty="0"/>
              <a:t>Net Program Savings</a:t>
            </a:r>
          </a:p>
          <a:p>
            <a:pPr lvl="1">
              <a:buFont typeface="Arial" panose="020B0604020202020204" pitchFamily="34" charset="0"/>
              <a:buChar char="•"/>
            </a:pPr>
            <a:r>
              <a:rPr lang="en-US" sz="2000" dirty="0"/>
              <a:t>Health care trend</a:t>
            </a:r>
          </a:p>
          <a:p>
            <a:pPr lvl="1">
              <a:buFont typeface="Arial" panose="020B0604020202020204" pitchFamily="34" charset="0"/>
              <a:buChar char="•"/>
            </a:pPr>
            <a:r>
              <a:rPr lang="en-US" sz="2000" dirty="0"/>
              <a:t>PEPM / PMPM</a:t>
            </a:r>
          </a:p>
          <a:p>
            <a:pPr lvl="1">
              <a:buFont typeface="Arial" panose="020B0604020202020204" pitchFamily="34" charset="0"/>
              <a:buChar char="•"/>
            </a:pPr>
            <a:r>
              <a:rPr lang="en-US" sz="2000" dirty="0"/>
              <a:t>Change from control group</a:t>
            </a:r>
          </a:p>
          <a:p>
            <a:pPr>
              <a:buFont typeface="Wingdings" panose="05000000000000000000" pitchFamily="2" charset="2"/>
              <a:buChar char="§"/>
            </a:pPr>
            <a:endParaRPr lang="en-US" dirty="0"/>
          </a:p>
        </p:txBody>
      </p:sp>
      <p:sp>
        <p:nvSpPr>
          <p:cNvPr id="6" name="Content Placeholder 5">
            <a:extLst>
              <a:ext uri="{FF2B5EF4-FFF2-40B4-BE49-F238E27FC236}">
                <a16:creationId xmlns:a16="http://schemas.microsoft.com/office/drawing/2014/main" id="{94A44315-D904-450C-B38A-FC5E330888E0}"/>
              </a:ext>
            </a:extLst>
          </p:cNvPr>
          <p:cNvSpPr>
            <a:spLocks noGrp="1"/>
          </p:cNvSpPr>
          <p:nvPr>
            <p:ph sz="half" idx="2"/>
          </p:nvPr>
        </p:nvSpPr>
        <p:spPr>
          <a:xfrm>
            <a:off x="7740712" y="1845735"/>
            <a:ext cx="3414967" cy="4023360"/>
          </a:xfrm>
          <a:ln>
            <a:solidFill>
              <a:schemeClr val="tx1"/>
            </a:solidFill>
          </a:ln>
        </p:spPr>
        <p:txBody>
          <a:bodyPr/>
          <a:lstStyle/>
          <a:p>
            <a:pPr marL="0" indent="0">
              <a:buNone/>
            </a:pPr>
            <a:r>
              <a:rPr lang="en-US" dirty="0"/>
              <a:t> </a:t>
            </a:r>
            <a:r>
              <a:rPr lang="en-US" sz="2400" u="sng" dirty="0"/>
              <a:t>Benefit:</a:t>
            </a:r>
          </a:p>
          <a:p>
            <a:pPr lvl="1">
              <a:buFont typeface="Arial" panose="020B0604020202020204" pitchFamily="34" charset="0"/>
              <a:buChar char="•"/>
            </a:pPr>
            <a:r>
              <a:rPr lang="en-US" sz="2000" dirty="0"/>
              <a:t>Participation Rate</a:t>
            </a:r>
          </a:p>
          <a:p>
            <a:pPr lvl="1">
              <a:buFont typeface="Arial" panose="020B0604020202020204" pitchFamily="34" charset="0"/>
              <a:buChar char="•"/>
            </a:pPr>
            <a:r>
              <a:rPr lang="en-US" sz="2000" dirty="0"/>
              <a:t>Eye / foot exams</a:t>
            </a:r>
          </a:p>
          <a:p>
            <a:pPr lvl="1">
              <a:buFont typeface="Arial" panose="020B0604020202020204" pitchFamily="34" charset="0"/>
              <a:buChar char="•"/>
            </a:pPr>
            <a:r>
              <a:rPr lang="en-US" sz="2000" dirty="0"/>
              <a:t>Employee Satisfaction</a:t>
            </a:r>
          </a:p>
          <a:p>
            <a:pPr lvl="1">
              <a:buFont typeface="Arial" panose="020B0604020202020204" pitchFamily="34" charset="0"/>
              <a:buChar char="•"/>
            </a:pPr>
            <a:r>
              <a:rPr lang="en-US" sz="2000" dirty="0"/>
              <a:t>Productivity</a:t>
            </a:r>
          </a:p>
          <a:p>
            <a:pPr lvl="1">
              <a:buFont typeface="Arial" panose="020B0604020202020204" pitchFamily="34" charset="0"/>
              <a:buChar char="•"/>
            </a:pPr>
            <a:r>
              <a:rPr lang="en-US" sz="2000" dirty="0"/>
              <a:t>Absenteeism / Presenteeism</a:t>
            </a:r>
          </a:p>
          <a:p>
            <a:pPr lvl="1">
              <a:buFont typeface="Arial" panose="020B0604020202020204" pitchFamily="34" charset="0"/>
              <a:buChar char="•"/>
            </a:pPr>
            <a:r>
              <a:rPr lang="en-US" sz="2000" dirty="0"/>
              <a:t>Disabilities</a:t>
            </a:r>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7013C33D-9CF6-4699-B5F4-35C32D5FB7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E2687B-9C19-42E2-89B7-BEB5645175CB}"/>
              </a:ext>
            </a:extLst>
          </p:cNvPr>
          <p:cNvSpPr>
            <a:spLocks noGrp="1"/>
          </p:cNvSpPr>
          <p:nvPr>
            <p:ph type="sldNum" sz="quarter" idx="12"/>
          </p:nvPr>
        </p:nvSpPr>
        <p:spPr/>
        <p:txBody>
          <a:bodyPr/>
          <a:lstStyle/>
          <a:p>
            <a:fld id="{4CE482DC-2269-4F26-9D2A-7E44B1A4CD85}" type="slidenum">
              <a:rPr lang="en-US" smtClean="0"/>
              <a:t>24</a:t>
            </a:fld>
            <a:endParaRPr lang="en-US" dirty="0"/>
          </a:p>
        </p:txBody>
      </p:sp>
      <p:sp>
        <p:nvSpPr>
          <p:cNvPr id="7" name="Content Placeholder 2">
            <a:extLst>
              <a:ext uri="{FF2B5EF4-FFF2-40B4-BE49-F238E27FC236}">
                <a16:creationId xmlns:a16="http://schemas.microsoft.com/office/drawing/2014/main" id="{7E1E0DCE-0E5E-4679-B731-E6322DACAC39}"/>
              </a:ext>
            </a:extLst>
          </p:cNvPr>
          <p:cNvSpPr txBox="1">
            <a:spLocks/>
          </p:cNvSpPr>
          <p:nvPr/>
        </p:nvSpPr>
        <p:spPr>
          <a:xfrm>
            <a:off x="4381874" y="1845734"/>
            <a:ext cx="3221225" cy="4023360"/>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 </a:t>
            </a:r>
            <a:r>
              <a:rPr lang="en-US" sz="2400" u="sng" dirty="0"/>
              <a:t>Clinical: </a:t>
            </a:r>
          </a:p>
          <a:p>
            <a:pPr lvl="1">
              <a:buFont typeface="Arial" panose="020B0604020202020204" pitchFamily="34" charset="0"/>
              <a:buChar char="•"/>
            </a:pPr>
            <a:r>
              <a:rPr lang="en-US" sz="2000" dirty="0"/>
              <a:t>Smoking quite rate</a:t>
            </a:r>
          </a:p>
          <a:p>
            <a:pPr lvl="1">
              <a:buFont typeface="Arial" panose="020B0604020202020204" pitchFamily="34" charset="0"/>
              <a:buChar char="•"/>
            </a:pPr>
            <a:r>
              <a:rPr lang="en-US" sz="2000" dirty="0"/>
              <a:t>Hospital readmission</a:t>
            </a:r>
          </a:p>
          <a:p>
            <a:pPr lvl="1">
              <a:buFont typeface="Arial" panose="020B0604020202020204" pitchFamily="34" charset="0"/>
              <a:buChar char="•"/>
            </a:pPr>
            <a:r>
              <a:rPr lang="en-US" sz="2000" dirty="0"/>
              <a:t>Emergency room visits</a:t>
            </a:r>
          </a:p>
          <a:p>
            <a:pPr lvl="1">
              <a:buFont typeface="Arial" panose="020B0604020202020204" pitchFamily="34" charset="0"/>
              <a:buChar char="•"/>
            </a:pPr>
            <a:r>
              <a:rPr lang="en-US" sz="2000" dirty="0"/>
              <a:t>LDL levels</a:t>
            </a:r>
          </a:p>
          <a:p>
            <a:pPr lvl="1">
              <a:buFont typeface="Arial" panose="020B0604020202020204" pitchFamily="34" charset="0"/>
              <a:buChar char="•"/>
            </a:pPr>
            <a:r>
              <a:rPr lang="en-US" sz="2000" dirty="0"/>
              <a:t>Blood pressure</a:t>
            </a:r>
          </a:p>
          <a:p>
            <a:pPr lvl="1">
              <a:buFont typeface="Arial" panose="020B0604020202020204" pitchFamily="34" charset="0"/>
              <a:buChar char="•"/>
            </a:pPr>
            <a:r>
              <a:rPr lang="en-US" sz="2000" dirty="0"/>
              <a:t>Etc.</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9357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8493-52FE-4E1F-9CEF-790FDFCE36C0}"/>
              </a:ext>
            </a:extLst>
          </p:cNvPr>
          <p:cNvSpPr>
            <a:spLocks noGrp="1"/>
          </p:cNvSpPr>
          <p:nvPr>
            <p:ph type="title"/>
          </p:nvPr>
        </p:nvSpPr>
        <p:spPr/>
        <p:txBody>
          <a:bodyPr/>
          <a:lstStyle/>
          <a:p>
            <a:r>
              <a:rPr lang="en-US" dirty="0"/>
              <a:t>Measuring Success</a:t>
            </a:r>
          </a:p>
        </p:txBody>
      </p:sp>
      <p:sp>
        <p:nvSpPr>
          <p:cNvPr id="3" name="Content Placeholder 2">
            <a:extLst>
              <a:ext uri="{FF2B5EF4-FFF2-40B4-BE49-F238E27FC236}">
                <a16:creationId xmlns:a16="http://schemas.microsoft.com/office/drawing/2014/main" id="{E3156072-5A05-443C-B399-F8291CECA630}"/>
              </a:ext>
            </a:extLst>
          </p:cNvPr>
          <p:cNvSpPr>
            <a:spLocks noGrp="1"/>
          </p:cNvSpPr>
          <p:nvPr>
            <p:ph idx="1"/>
          </p:nvPr>
        </p:nvSpPr>
        <p:spPr/>
        <p:txBody>
          <a:bodyPr/>
          <a:lstStyle/>
          <a:p>
            <a:pPr>
              <a:buFont typeface="Wingdings" panose="05000000000000000000" pitchFamily="2" charset="2"/>
              <a:buChar char="§"/>
            </a:pPr>
            <a:r>
              <a:rPr lang="en-US" dirty="0"/>
              <a:t> </a:t>
            </a:r>
            <a:r>
              <a:rPr lang="en-US" sz="2800" dirty="0"/>
              <a:t>Is a valid methodology used?</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 What assumptions and adjustments are made to prepare results?</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 Are the result’s arithmetically correct?</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 How easy is it for a non-actuary to understand the methodology?</a:t>
            </a:r>
          </a:p>
        </p:txBody>
      </p:sp>
      <p:sp>
        <p:nvSpPr>
          <p:cNvPr id="4" name="Footer Placeholder 3">
            <a:extLst>
              <a:ext uri="{FF2B5EF4-FFF2-40B4-BE49-F238E27FC236}">
                <a16:creationId xmlns:a16="http://schemas.microsoft.com/office/drawing/2014/main" id="{61568DEF-23D7-4C02-9544-C32D818EAE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096251-C9C9-4D7F-80B1-A3BE57163E63}"/>
              </a:ext>
            </a:extLst>
          </p:cNvPr>
          <p:cNvSpPr>
            <a:spLocks noGrp="1"/>
          </p:cNvSpPr>
          <p:nvPr>
            <p:ph type="sldNum" sz="quarter" idx="12"/>
          </p:nvPr>
        </p:nvSpPr>
        <p:spPr/>
        <p:txBody>
          <a:bodyPr/>
          <a:lstStyle/>
          <a:p>
            <a:fld id="{4CE482DC-2269-4F26-9D2A-7E44B1A4CD85}" type="slidenum">
              <a:rPr lang="en-US" smtClean="0"/>
              <a:t>25</a:t>
            </a:fld>
            <a:endParaRPr lang="en-US" dirty="0"/>
          </a:p>
        </p:txBody>
      </p:sp>
    </p:spTree>
    <p:extLst>
      <p:ext uri="{BB962C8B-B14F-4D97-AF65-F5344CB8AC3E}">
        <p14:creationId xmlns:p14="http://schemas.microsoft.com/office/powerpoint/2010/main" val="180666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DC70-6CF3-42A5-B6AA-2E677F8AE75E}"/>
              </a:ext>
            </a:extLst>
          </p:cNvPr>
          <p:cNvSpPr>
            <a:spLocks noGrp="1"/>
          </p:cNvSpPr>
          <p:nvPr>
            <p:ph type="title"/>
          </p:nvPr>
        </p:nvSpPr>
        <p:spPr/>
        <p:txBody>
          <a:bodyPr/>
          <a:lstStyle/>
          <a:p>
            <a:r>
              <a:rPr lang="en-US" dirty="0"/>
              <a:t>Direct Methods</a:t>
            </a:r>
          </a:p>
        </p:txBody>
      </p:sp>
      <p:graphicFrame>
        <p:nvGraphicFramePr>
          <p:cNvPr id="6" name="Content Placeholder 5">
            <a:extLst>
              <a:ext uri="{FF2B5EF4-FFF2-40B4-BE49-F238E27FC236}">
                <a16:creationId xmlns:a16="http://schemas.microsoft.com/office/drawing/2014/main" id="{C3359FBC-2381-4571-A61D-F1DA97F75B6A}"/>
              </a:ext>
            </a:extLst>
          </p:cNvPr>
          <p:cNvGraphicFramePr>
            <a:graphicFrameLocks noGrp="1"/>
          </p:cNvGraphicFramePr>
          <p:nvPr>
            <p:ph idx="1"/>
            <p:extLst/>
          </p:nvPr>
        </p:nvGraphicFramePr>
        <p:xfrm>
          <a:off x="1104523" y="1846263"/>
          <a:ext cx="10050840" cy="4507739"/>
        </p:xfrm>
        <a:graphic>
          <a:graphicData uri="http://schemas.openxmlformats.org/drawingml/2006/table">
            <a:tbl>
              <a:tblPr firstRow="1" bandRow="1">
                <a:tableStyleId>{00A15C55-8517-42AA-B614-E9B94910E393}</a:tableStyleId>
              </a:tblPr>
              <a:tblGrid>
                <a:gridCol w="1339913">
                  <a:extLst>
                    <a:ext uri="{9D8B030D-6E8A-4147-A177-3AD203B41FA5}">
                      <a16:colId xmlns:a16="http://schemas.microsoft.com/office/drawing/2014/main" val="3251495668"/>
                    </a:ext>
                  </a:extLst>
                </a:gridCol>
                <a:gridCol w="2525916">
                  <a:extLst>
                    <a:ext uri="{9D8B030D-6E8A-4147-A177-3AD203B41FA5}">
                      <a16:colId xmlns:a16="http://schemas.microsoft.com/office/drawing/2014/main" val="1266662774"/>
                    </a:ext>
                  </a:extLst>
                </a:gridCol>
                <a:gridCol w="3041965">
                  <a:extLst>
                    <a:ext uri="{9D8B030D-6E8A-4147-A177-3AD203B41FA5}">
                      <a16:colId xmlns:a16="http://schemas.microsoft.com/office/drawing/2014/main" val="381555593"/>
                    </a:ext>
                  </a:extLst>
                </a:gridCol>
                <a:gridCol w="3143046">
                  <a:extLst>
                    <a:ext uri="{9D8B030D-6E8A-4147-A177-3AD203B41FA5}">
                      <a16:colId xmlns:a16="http://schemas.microsoft.com/office/drawing/2014/main" val="3966512256"/>
                    </a:ext>
                  </a:extLst>
                </a:gridCol>
              </a:tblGrid>
              <a:tr h="667259">
                <a:tc>
                  <a:txBody>
                    <a:bodyPr/>
                    <a:lstStyle/>
                    <a:p>
                      <a:r>
                        <a:rPr lang="en-US" dirty="0"/>
                        <a:t>Type</a:t>
                      </a:r>
                    </a:p>
                  </a:txBody>
                  <a:tcPr/>
                </a:tc>
                <a:tc>
                  <a:txBody>
                    <a:bodyPr/>
                    <a:lstStyle/>
                    <a:p>
                      <a:r>
                        <a:rPr lang="en-US" dirty="0"/>
                        <a:t>Description</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722708492"/>
                  </a:ext>
                </a:extLst>
              </a:tr>
              <a:tr h="667259">
                <a:tc>
                  <a:txBody>
                    <a:bodyPr/>
                    <a:lstStyle/>
                    <a:p>
                      <a:r>
                        <a:rPr lang="en-US" dirty="0"/>
                        <a:t>Randomized</a:t>
                      </a:r>
                    </a:p>
                  </a:txBody>
                  <a:tcPr/>
                </a:tc>
                <a:tc>
                  <a:txBody>
                    <a:bodyPr/>
                    <a:lstStyle/>
                    <a:p>
                      <a:r>
                        <a:rPr lang="en-US" dirty="0"/>
                        <a:t>Equivalent samples drawn randomly from the same population </a:t>
                      </a:r>
                    </a:p>
                  </a:txBody>
                  <a:tcPr/>
                </a:tc>
                <a:tc>
                  <a:txBody>
                    <a:bodyPr/>
                    <a:lstStyle/>
                    <a:p>
                      <a:r>
                        <a:rPr lang="en-US" dirty="0"/>
                        <a:t>Greater assurance of the effect of the intervention</a:t>
                      </a:r>
                    </a:p>
                  </a:txBody>
                  <a:tcPr/>
                </a:tc>
                <a:tc>
                  <a:txBody>
                    <a:bodyPr/>
                    <a:lstStyle/>
                    <a:p>
                      <a:r>
                        <a:rPr lang="en-US" dirty="0"/>
                        <a:t>Not typically used in commercial settings</a:t>
                      </a:r>
                    </a:p>
                  </a:txBody>
                  <a:tcPr/>
                </a:tc>
                <a:extLst>
                  <a:ext uri="{0D108BD9-81ED-4DB2-BD59-A6C34878D82A}">
                    <a16:rowId xmlns:a16="http://schemas.microsoft.com/office/drawing/2014/main" val="1428391922"/>
                  </a:ext>
                </a:extLst>
              </a:tr>
              <a:tr h="667259">
                <a:tc>
                  <a:txBody>
                    <a:bodyPr/>
                    <a:lstStyle/>
                    <a:p>
                      <a:r>
                        <a:rPr lang="en-US" dirty="0"/>
                        <a:t>Geographic</a:t>
                      </a:r>
                    </a:p>
                  </a:txBody>
                  <a:tcPr/>
                </a:tc>
                <a:tc>
                  <a:txBody>
                    <a:bodyPr/>
                    <a:lstStyle/>
                    <a:p>
                      <a:r>
                        <a:rPr lang="en-US" dirty="0"/>
                        <a:t>Equivalent populations drawn from different locations</a:t>
                      </a:r>
                    </a:p>
                  </a:txBody>
                  <a:tcPr/>
                </a:tc>
                <a:tc>
                  <a:txBody>
                    <a:bodyPr/>
                    <a:lstStyle/>
                    <a:p>
                      <a:r>
                        <a:rPr lang="en-US" dirty="0"/>
                        <a:t>May make sense to introduce intervention in one location before expanding to others</a:t>
                      </a:r>
                    </a:p>
                  </a:txBody>
                  <a:tcPr/>
                </a:tc>
                <a:tc>
                  <a:txBody>
                    <a:bodyPr/>
                    <a:lstStyle/>
                    <a:p>
                      <a:r>
                        <a:rPr lang="en-US" dirty="0"/>
                        <a:t>Geographical differences in how medicine is practiced can confound true differences between the groups</a:t>
                      </a:r>
                    </a:p>
                  </a:txBody>
                  <a:tcPr/>
                </a:tc>
                <a:extLst>
                  <a:ext uri="{0D108BD9-81ED-4DB2-BD59-A6C34878D82A}">
                    <a16:rowId xmlns:a16="http://schemas.microsoft.com/office/drawing/2014/main" val="1163230217"/>
                  </a:ext>
                </a:extLst>
              </a:tr>
              <a:tr h="667259">
                <a:tc>
                  <a:txBody>
                    <a:bodyPr/>
                    <a:lstStyle/>
                    <a:p>
                      <a:r>
                        <a:rPr lang="en-US" dirty="0"/>
                        <a:t>Historical</a:t>
                      </a:r>
                    </a:p>
                  </a:txBody>
                  <a:tcPr/>
                </a:tc>
                <a:tc>
                  <a:txBody>
                    <a:bodyPr/>
                    <a:lstStyle/>
                    <a:p>
                      <a:r>
                        <a:rPr lang="en-US" dirty="0"/>
                        <a:t>Compares results from same population or an equivalent population over different time periods (before and after intervention)</a:t>
                      </a:r>
                    </a:p>
                  </a:txBody>
                  <a:tcPr/>
                </a:tc>
                <a:tc>
                  <a:txBody>
                    <a:bodyPr/>
                    <a:lstStyle/>
                    <a:p>
                      <a:r>
                        <a:rPr lang="en-US" dirty="0"/>
                        <a:t>Greater assurance of similarity in risk profile of population pre- and post-intervention</a:t>
                      </a:r>
                    </a:p>
                  </a:txBody>
                  <a:tcPr/>
                </a:tc>
                <a:tc>
                  <a:txBody>
                    <a:bodyPr/>
                    <a:lstStyle/>
                    <a:p>
                      <a:r>
                        <a:rPr lang="en-US" dirty="0"/>
                        <a:t>Requires a medical trend assumption to assess difference due to intervention.  Regression to the mean a bigger factor with</a:t>
                      </a:r>
                    </a:p>
                  </a:txBody>
                  <a:tcPr/>
                </a:tc>
                <a:extLst>
                  <a:ext uri="{0D108BD9-81ED-4DB2-BD59-A6C34878D82A}">
                    <a16:rowId xmlns:a16="http://schemas.microsoft.com/office/drawing/2014/main" val="739648308"/>
                  </a:ext>
                </a:extLst>
              </a:tr>
            </a:tbl>
          </a:graphicData>
        </a:graphic>
      </p:graphicFrame>
      <p:sp>
        <p:nvSpPr>
          <p:cNvPr id="4" name="Footer Placeholder 3">
            <a:extLst>
              <a:ext uri="{FF2B5EF4-FFF2-40B4-BE49-F238E27FC236}">
                <a16:creationId xmlns:a16="http://schemas.microsoft.com/office/drawing/2014/main" id="{66C51A26-FC56-4546-84D7-F063BF97CE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C10EE4-0F15-434D-8502-D622FCACCC86}"/>
              </a:ext>
            </a:extLst>
          </p:cNvPr>
          <p:cNvSpPr>
            <a:spLocks noGrp="1"/>
          </p:cNvSpPr>
          <p:nvPr>
            <p:ph type="sldNum" sz="quarter" idx="12"/>
          </p:nvPr>
        </p:nvSpPr>
        <p:spPr/>
        <p:txBody>
          <a:bodyPr/>
          <a:lstStyle/>
          <a:p>
            <a:fld id="{4CE482DC-2269-4F26-9D2A-7E44B1A4CD85}" type="slidenum">
              <a:rPr lang="en-US" smtClean="0"/>
              <a:t>26</a:t>
            </a:fld>
            <a:endParaRPr lang="en-US" dirty="0"/>
          </a:p>
        </p:txBody>
      </p:sp>
    </p:spTree>
    <p:extLst>
      <p:ext uri="{BB962C8B-B14F-4D97-AF65-F5344CB8AC3E}">
        <p14:creationId xmlns:p14="http://schemas.microsoft.com/office/powerpoint/2010/main" val="207651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DC70-6CF3-42A5-B6AA-2E677F8AE75E}"/>
              </a:ext>
            </a:extLst>
          </p:cNvPr>
          <p:cNvSpPr>
            <a:spLocks noGrp="1"/>
          </p:cNvSpPr>
          <p:nvPr>
            <p:ph type="title"/>
          </p:nvPr>
        </p:nvSpPr>
        <p:spPr/>
        <p:txBody>
          <a:bodyPr/>
          <a:lstStyle/>
          <a:p>
            <a:r>
              <a:rPr lang="en-US" dirty="0"/>
              <a:t>Direct Methods</a:t>
            </a:r>
          </a:p>
        </p:txBody>
      </p:sp>
      <p:graphicFrame>
        <p:nvGraphicFramePr>
          <p:cNvPr id="6" name="Content Placeholder 5">
            <a:extLst>
              <a:ext uri="{FF2B5EF4-FFF2-40B4-BE49-F238E27FC236}">
                <a16:creationId xmlns:a16="http://schemas.microsoft.com/office/drawing/2014/main" id="{C3359FBC-2381-4571-A61D-F1DA97F75B6A}"/>
              </a:ext>
            </a:extLst>
          </p:cNvPr>
          <p:cNvGraphicFramePr>
            <a:graphicFrameLocks noGrp="1"/>
          </p:cNvGraphicFramePr>
          <p:nvPr>
            <p:ph idx="1"/>
            <p:extLst/>
          </p:nvPr>
        </p:nvGraphicFramePr>
        <p:xfrm>
          <a:off x="1104523" y="1846263"/>
          <a:ext cx="10050840" cy="3593339"/>
        </p:xfrm>
        <a:graphic>
          <a:graphicData uri="http://schemas.openxmlformats.org/drawingml/2006/table">
            <a:tbl>
              <a:tblPr firstRow="1" bandRow="1">
                <a:tableStyleId>{00A15C55-8517-42AA-B614-E9B94910E393}</a:tableStyleId>
              </a:tblPr>
              <a:tblGrid>
                <a:gridCol w="1339913">
                  <a:extLst>
                    <a:ext uri="{9D8B030D-6E8A-4147-A177-3AD203B41FA5}">
                      <a16:colId xmlns:a16="http://schemas.microsoft.com/office/drawing/2014/main" val="3251495668"/>
                    </a:ext>
                  </a:extLst>
                </a:gridCol>
                <a:gridCol w="2525916">
                  <a:extLst>
                    <a:ext uri="{9D8B030D-6E8A-4147-A177-3AD203B41FA5}">
                      <a16:colId xmlns:a16="http://schemas.microsoft.com/office/drawing/2014/main" val="1266662774"/>
                    </a:ext>
                  </a:extLst>
                </a:gridCol>
                <a:gridCol w="3041965">
                  <a:extLst>
                    <a:ext uri="{9D8B030D-6E8A-4147-A177-3AD203B41FA5}">
                      <a16:colId xmlns:a16="http://schemas.microsoft.com/office/drawing/2014/main" val="381555593"/>
                    </a:ext>
                  </a:extLst>
                </a:gridCol>
                <a:gridCol w="3143046">
                  <a:extLst>
                    <a:ext uri="{9D8B030D-6E8A-4147-A177-3AD203B41FA5}">
                      <a16:colId xmlns:a16="http://schemas.microsoft.com/office/drawing/2014/main" val="3966512256"/>
                    </a:ext>
                  </a:extLst>
                </a:gridCol>
              </a:tblGrid>
              <a:tr h="667259">
                <a:tc>
                  <a:txBody>
                    <a:bodyPr/>
                    <a:lstStyle/>
                    <a:p>
                      <a:r>
                        <a:rPr lang="en-US" dirty="0"/>
                        <a:t>Type</a:t>
                      </a:r>
                    </a:p>
                  </a:txBody>
                  <a:tcPr/>
                </a:tc>
                <a:tc>
                  <a:txBody>
                    <a:bodyPr/>
                    <a:lstStyle/>
                    <a:p>
                      <a:r>
                        <a:rPr lang="en-US" dirty="0"/>
                        <a:t>Description</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722708492"/>
                  </a:ext>
                </a:extLst>
              </a:tr>
              <a:tr h="667259">
                <a:tc>
                  <a:txBody>
                    <a:bodyPr/>
                    <a:lstStyle/>
                    <a:p>
                      <a:r>
                        <a:rPr lang="en-US" dirty="0"/>
                        <a:t>By Plan</a:t>
                      </a:r>
                    </a:p>
                  </a:txBody>
                  <a:tcPr/>
                </a:tc>
                <a:tc>
                  <a:txBody>
                    <a:bodyPr/>
                    <a:lstStyle/>
                    <a:p>
                      <a:r>
                        <a:rPr lang="en-US" dirty="0"/>
                        <a:t>Compares samples from populations defined by the plan elected (e.g., PPO vs HMO)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make sense to introduce intervention in one plan before expanding to others</a:t>
                      </a:r>
                    </a:p>
                    <a:p>
                      <a:endParaRPr lang="en-US" dirty="0"/>
                    </a:p>
                  </a:txBody>
                  <a:tcPr/>
                </a:tc>
                <a:tc>
                  <a:txBody>
                    <a:bodyPr/>
                    <a:lstStyle/>
                    <a:p>
                      <a:r>
                        <a:rPr lang="en-US" dirty="0"/>
                        <a:t>Differences in benefit design, networks, risk profile of those electing products, etc. could confound true differences between the groups</a:t>
                      </a:r>
                    </a:p>
                  </a:txBody>
                  <a:tcPr/>
                </a:tc>
                <a:extLst>
                  <a:ext uri="{0D108BD9-81ED-4DB2-BD59-A6C34878D82A}">
                    <a16:rowId xmlns:a16="http://schemas.microsoft.com/office/drawing/2014/main" val="1428391922"/>
                  </a:ext>
                </a:extLst>
              </a:tr>
              <a:tr h="667259">
                <a:tc>
                  <a:txBody>
                    <a:bodyPr/>
                    <a:lstStyle/>
                    <a:p>
                      <a:r>
                        <a:rPr lang="en-US" dirty="0"/>
                        <a:t>Participant versus Non-Participant</a:t>
                      </a:r>
                    </a:p>
                  </a:txBody>
                  <a:tcPr/>
                </a:tc>
                <a:tc>
                  <a:txBody>
                    <a:bodyPr/>
                    <a:lstStyle/>
                    <a:p>
                      <a:r>
                        <a:rPr lang="en-US" dirty="0"/>
                        <a:t>Experience of those who elect the intervention program are compared against those who choose not to participate</a:t>
                      </a:r>
                    </a:p>
                  </a:txBody>
                  <a:tcPr/>
                </a:tc>
                <a:tc>
                  <a:txBody>
                    <a:bodyPr/>
                    <a:lstStyle/>
                    <a:p>
                      <a:r>
                        <a:rPr lang="en-US" dirty="0"/>
                        <a:t>Easy to define comparison populations</a:t>
                      </a:r>
                    </a:p>
                  </a:txBody>
                  <a:tcPr/>
                </a:tc>
                <a:tc>
                  <a:txBody>
                    <a:bodyPr/>
                    <a:lstStyle/>
                    <a:p>
                      <a:r>
                        <a:rPr lang="en-US" dirty="0"/>
                        <a:t>Voluntary participants are likely to exhibit a different risk profile than non-participants confounding the comparison</a:t>
                      </a:r>
                    </a:p>
                  </a:txBody>
                  <a:tcPr/>
                </a:tc>
                <a:extLst>
                  <a:ext uri="{0D108BD9-81ED-4DB2-BD59-A6C34878D82A}">
                    <a16:rowId xmlns:a16="http://schemas.microsoft.com/office/drawing/2014/main" val="1163230217"/>
                  </a:ext>
                </a:extLst>
              </a:tr>
            </a:tbl>
          </a:graphicData>
        </a:graphic>
      </p:graphicFrame>
      <p:sp>
        <p:nvSpPr>
          <p:cNvPr id="4" name="Footer Placeholder 3">
            <a:extLst>
              <a:ext uri="{FF2B5EF4-FFF2-40B4-BE49-F238E27FC236}">
                <a16:creationId xmlns:a16="http://schemas.microsoft.com/office/drawing/2014/main" id="{66C51A26-FC56-4546-84D7-F063BF97CE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C10EE4-0F15-434D-8502-D622FCACCC86}"/>
              </a:ext>
            </a:extLst>
          </p:cNvPr>
          <p:cNvSpPr>
            <a:spLocks noGrp="1"/>
          </p:cNvSpPr>
          <p:nvPr>
            <p:ph type="sldNum" sz="quarter" idx="12"/>
          </p:nvPr>
        </p:nvSpPr>
        <p:spPr/>
        <p:txBody>
          <a:bodyPr/>
          <a:lstStyle/>
          <a:p>
            <a:fld id="{4CE482DC-2269-4F26-9D2A-7E44B1A4CD85}" type="slidenum">
              <a:rPr lang="en-US" smtClean="0"/>
              <a:t>27</a:t>
            </a:fld>
            <a:endParaRPr lang="en-US" dirty="0"/>
          </a:p>
        </p:txBody>
      </p:sp>
    </p:spTree>
    <p:extLst>
      <p:ext uri="{BB962C8B-B14F-4D97-AF65-F5344CB8AC3E}">
        <p14:creationId xmlns:p14="http://schemas.microsoft.com/office/powerpoint/2010/main" val="11049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ABE3-E05F-4383-AF04-589725C2C9C2}"/>
              </a:ext>
            </a:extLst>
          </p:cNvPr>
          <p:cNvSpPr>
            <a:spLocks noGrp="1"/>
          </p:cNvSpPr>
          <p:nvPr>
            <p:ph type="title"/>
          </p:nvPr>
        </p:nvSpPr>
        <p:spPr/>
        <p:txBody>
          <a:bodyPr/>
          <a:lstStyle/>
          <a:p>
            <a:r>
              <a:rPr lang="en-US" dirty="0"/>
              <a:t>Indirect Methods</a:t>
            </a:r>
          </a:p>
        </p:txBody>
      </p:sp>
      <p:sp>
        <p:nvSpPr>
          <p:cNvPr id="4" name="Slide Number Placeholder 3">
            <a:extLst>
              <a:ext uri="{FF2B5EF4-FFF2-40B4-BE49-F238E27FC236}">
                <a16:creationId xmlns:a16="http://schemas.microsoft.com/office/drawing/2014/main" id="{E6B768E7-0E0F-4DF3-8F49-2C39B791F74A}"/>
              </a:ext>
            </a:extLst>
          </p:cNvPr>
          <p:cNvSpPr>
            <a:spLocks noGrp="1"/>
          </p:cNvSpPr>
          <p:nvPr>
            <p:ph type="sldNum" sz="quarter" idx="12"/>
          </p:nvPr>
        </p:nvSpPr>
        <p:spPr/>
        <p:txBody>
          <a:bodyPr/>
          <a:lstStyle/>
          <a:p>
            <a:fld id="{4CE482DC-2269-4F26-9D2A-7E44B1A4CD85}" type="slidenum">
              <a:rPr lang="en-US" smtClean="0"/>
              <a:t>28</a:t>
            </a:fld>
            <a:endParaRPr lang="en-US" dirty="0"/>
          </a:p>
        </p:txBody>
      </p:sp>
      <p:graphicFrame>
        <p:nvGraphicFramePr>
          <p:cNvPr id="5" name="Content Placeholder 5">
            <a:extLst>
              <a:ext uri="{FF2B5EF4-FFF2-40B4-BE49-F238E27FC236}">
                <a16:creationId xmlns:a16="http://schemas.microsoft.com/office/drawing/2014/main" id="{FFAEB605-2708-4243-BA68-DBC3D94F664F}"/>
              </a:ext>
            </a:extLst>
          </p:cNvPr>
          <p:cNvGraphicFramePr>
            <a:graphicFrameLocks noGrp="1"/>
          </p:cNvGraphicFramePr>
          <p:nvPr>
            <p:ph idx="1"/>
            <p:extLst>
              <p:ext uri="{D42A27DB-BD31-4B8C-83A1-F6EECF244321}">
                <p14:modId xmlns:p14="http://schemas.microsoft.com/office/powerpoint/2010/main" val="1955506997"/>
              </p:ext>
            </p:extLst>
          </p:nvPr>
        </p:nvGraphicFramePr>
        <p:xfrm>
          <a:off x="1096963" y="1846263"/>
          <a:ext cx="10050840" cy="3867659"/>
        </p:xfrm>
        <a:graphic>
          <a:graphicData uri="http://schemas.openxmlformats.org/drawingml/2006/table">
            <a:tbl>
              <a:tblPr firstRow="1" bandRow="1">
                <a:tableStyleId>{00A15C55-8517-42AA-B614-E9B94910E393}</a:tableStyleId>
              </a:tblPr>
              <a:tblGrid>
                <a:gridCol w="1339913">
                  <a:extLst>
                    <a:ext uri="{9D8B030D-6E8A-4147-A177-3AD203B41FA5}">
                      <a16:colId xmlns:a16="http://schemas.microsoft.com/office/drawing/2014/main" val="3251495668"/>
                    </a:ext>
                  </a:extLst>
                </a:gridCol>
                <a:gridCol w="2525916">
                  <a:extLst>
                    <a:ext uri="{9D8B030D-6E8A-4147-A177-3AD203B41FA5}">
                      <a16:colId xmlns:a16="http://schemas.microsoft.com/office/drawing/2014/main" val="1266662774"/>
                    </a:ext>
                  </a:extLst>
                </a:gridCol>
                <a:gridCol w="3041965">
                  <a:extLst>
                    <a:ext uri="{9D8B030D-6E8A-4147-A177-3AD203B41FA5}">
                      <a16:colId xmlns:a16="http://schemas.microsoft.com/office/drawing/2014/main" val="381555593"/>
                    </a:ext>
                  </a:extLst>
                </a:gridCol>
                <a:gridCol w="3143046">
                  <a:extLst>
                    <a:ext uri="{9D8B030D-6E8A-4147-A177-3AD203B41FA5}">
                      <a16:colId xmlns:a16="http://schemas.microsoft.com/office/drawing/2014/main" val="3966512256"/>
                    </a:ext>
                  </a:extLst>
                </a:gridCol>
              </a:tblGrid>
              <a:tr h="667259">
                <a:tc>
                  <a:txBody>
                    <a:bodyPr/>
                    <a:lstStyle/>
                    <a:p>
                      <a:r>
                        <a:rPr lang="en-US" dirty="0"/>
                        <a:t>Type</a:t>
                      </a:r>
                    </a:p>
                  </a:txBody>
                  <a:tcPr/>
                </a:tc>
                <a:tc>
                  <a:txBody>
                    <a:bodyPr/>
                    <a:lstStyle/>
                    <a:p>
                      <a:r>
                        <a:rPr lang="en-US" dirty="0"/>
                        <a:t>Description</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722708492"/>
                  </a:ext>
                </a:extLst>
              </a:tr>
              <a:tr h="667259">
                <a:tc>
                  <a:txBody>
                    <a:bodyPr/>
                    <a:lstStyle/>
                    <a:p>
                      <a:r>
                        <a:rPr lang="en-US" dirty="0"/>
                        <a:t>Trend Comparison</a:t>
                      </a:r>
                    </a:p>
                  </a:txBody>
                  <a:tcPr/>
                </a:tc>
                <a:tc>
                  <a:txBody>
                    <a:bodyPr/>
                    <a:lstStyle/>
                    <a:p>
                      <a:r>
                        <a:rPr lang="en-US" dirty="0"/>
                        <a:t>Compare actual year over year per capita costs to industry trend benchmark</a:t>
                      </a:r>
                    </a:p>
                  </a:txBody>
                  <a:tcPr/>
                </a:tc>
                <a:tc>
                  <a:txBody>
                    <a:bodyPr/>
                    <a:lstStyle/>
                    <a:p>
                      <a:pPr marL="285750" indent="-285750">
                        <a:buFont typeface="Arial" panose="020B0604020202020204" pitchFamily="34" charset="0"/>
                        <a:buChar char="•"/>
                      </a:pPr>
                      <a:r>
                        <a:rPr lang="en-US" dirty="0"/>
                        <a:t>Easily understood</a:t>
                      </a:r>
                    </a:p>
                    <a:p>
                      <a:pPr marL="285750" indent="-285750">
                        <a:buFont typeface="Arial" panose="020B0604020202020204" pitchFamily="34" charset="0"/>
                        <a:buChar char="•"/>
                      </a:pPr>
                      <a:r>
                        <a:rPr lang="en-US" dirty="0"/>
                        <a:t>Data readily available</a:t>
                      </a:r>
                    </a:p>
                    <a:p>
                      <a:pPr marL="285750" indent="-285750">
                        <a:buFont typeface="Arial" panose="020B0604020202020204" pitchFamily="34" charset="0"/>
                        <a:buChar char="•"/>
                      </a:pPr>
                      <a:r>
                        <a:rPr lang="en-US" dirty="0"/>
                        <a:t>No need to allocate savings to specific intervention aspects</a:t>
                      </a:r>
                    </a:p>
                  </a:txBody>
                  <a:tcPr/>
                </a:tc>
                <a:tc>
                  <a:txBody>
                    <a:bodyPr/>
                    <a:lstStyle/>
                    <a:p>
                      <a:pPr marL="285750" indent="-285750">
                        <a:buFont typeface="Arial" panose="020B0604020202020204" pitchFamily="34" charset="0"/>
                        <a:buChar char="•"/>
                      </a:pPr>
                      <a:r>
                        <a:rPr lang="en-US" dirty="0"/>
                        <a:t>Published trend benchmarks vary significantly</a:t>
                      </a:r>
                    </a:p>
                    <a:p>
                      <a:pPr marL="285750" indent="-285750">
                        <a:buFont typeface="Arial" panose="020B0604020202020204" pitchFamily="34" charset="0"/>
                        <a:buChar char="•"/>
                      </a:pPr>
                      <a:r>
                        <a:rPr lang="en-US" dirty="0"/>
                        <a:t>Does not identify which aspects are impactful</a:t>
                      </a:r>
                    </a:p>
                    <a:p>
                      <a:pPr marL="285750" indent="-285750">
                        <a:buFont typeface="Arial" panose="020B0604020202020204" pitchFamily="34" charset="0"/>
                        <a:buChar char="•"/>
                      </a:pPr>
                      <a:r>
                        <a:rPr lang="en-US" dirty="0"/>
                        <a:t>Must adjust for plan design, network &amp; other changes</a:t>
                      </a:r>
                    </a:p>
                  </a:txBody>
                  <a:tcPr/>
                </a:tc>
                <a:extLst>
                  <a:ext uri="{0D108BD9-81ED-4DB2-BD59-A6C34878D82A}">
                    <a16:rowId xmlns:a16="http://schemas.microsoft.com/office/drawing/2014/main" val="1428391922"/>
                  </a:ext>
                </a:extLst>
              </a:tr>
              <a:tr h="667259">
                <a:tc>
                  <a:txBody>
                    <a:bodyPr/>
                    <a:lstStyle/>
                    <a:p>
                      <a:r>
                        <a:rPr lang="en-US" dirty="0"/>
                        <a:t>Utilization Impact</a:t>
                      </a:r>
                    </a:p>
                  </a:txBody>
                  <a:tcPr/>
                </a:tc>
                <a:tc>
                  <a:txBody>
                    <a:bodyPr/>
                    <a:lstStyle/>
                    <a:p>
                      <a:r>
                        <a:rPr lang="en-US" dirty="0"/>
                        <a:t>Reduction of key utilization measures times average unit cost</a:t>
                      </a:r>
                    </a:p>
                  </a:txBody>
                  <a:tcPr/>
                </a:tc>
                <a:tc>
                  <a:txBody>
                    <a:bodyPr/>
                    <a:lstStyle/>
                    <a:p>
                      <a:pPr marL="285750" indent="-285750">
                        <a:buFont typeface="Arial" panose="020B0604020202020204" pitchFamily="34" charset="0"/>
                        <a:buChar char="•"/>
                      </a:pPr>
                      <a:r>
                        <a:rPr lang="en-US" dirty="0"/>
                        <a:t>Utilization stats generally tracked by programs</a:t>
                      </a:r>
                    </a:p>
                    <a:p>
                      <a:pPr marL="285750" indent="-285750">
                        <a:buFont typeface="Arial" panose="020B0604020202020204" pitchFamily="34" charset="0"/>
                        <a:buChar char="•"/>
                      </a:pPr>
                      <a:r>
                        <a:rPr lang="en-US" dirty="0"/>
                        <a:t>Savings are easily attributed by aspect</a:t>
                      </a:r>
                    </a:p>
                  </a:txBody>
                  <a:tcPr/>
                </a:tc>
                <a:tc>
                  <a:txBody>
                    <a:bodyPr/>
                    <a:lstStyle/>
                    <a:p>
                      <a:pPr marL="285750" indent="-285750">
                        <a:buFont typeface="Arial" panose="020B0604020202020204" pitchFamily="34" charset="0"/>
                        <a:buChar char="•"/>
                      </a:pPr>
                      <a:r>
                        <a:rPr lang="en-US" dirty="0"/>
                        <a:t>Difficult to confirm that change is due to interventions</a:t>
                      </a:r>
                    </a:p>
                    <a:p>
                      <a:pPr marL="285750" indent="-285750">
                        <a:buFont typeface="Arial" panose="020B0604020202020204" pitchFamily="34" charset="0"/>
                        <a:buChar char="•"/>
                      </a:pPr>
                      <a:r>
                        <a:rPr lang="en-US" dirty="0"/>
                        <a:t>Unit costs for avoided utilization may differ</a:t>
                      </a:r>
                    </a:p>
                  </a:txBody>
                  <a:tcPr/>
                </a:tc>
                <a:extLst>
                  <a:ext uri="{0D108BD9-81ED-4DB2-BD59-A6C34878D82A}">
                    <a16:rowId xmlns:a16="http://schemas.microsoft.com/office/drawing/2014/main" val="1163230217"/>
                  </a:ext>
                </a:extLst>
              </a:tr>
            </a:tbl>
          </a:graphicData>
        </a:graphic>
      </p:graphicFrame>
    </p:spTree>
    <p:extLst>
      <p:ext uri="{BB962C8B-B14F-4D97-AF65-F5344CB8AC3E}">
        <p14:creationId xmlns:p14="http://schemas.microsoft.com/office/powerpoint/2010/main" val="26800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ABE3-E05F-4383-AF04-589725C2C9C2}"/>
              </a:ext>
            </a:extLst>
          </p:cNvPr>
          <p:cNvSpPr>
            <a:spLocks noGrp="1"/>
          </p:cNvSpPr>
          <p:nvPr>
            <p:ph type="title"/>
          </p:nvPr>
        </p:nvSpPr>
        <p:spPr/>
        <p:txBody>
          <a:bodyPr/>
          <a:lstStyle/>
          <a:p>
            <a:r>
              <a:rPr lang="en-US" dirty="0"/>
              <a:t>Indirect Methods</a:t>
            </a:r>
          </a:p>
        </p:txBody>
      </p:sp>
      <p:sp>
        <p:nvSpPr>
          <p:cNvPr id="4" name="Slide Number Placeholder 3">
            <a:extLst>
              <a:ext uri="{FF2B5EF4-FFF2-40B4-BE49-F238E27FC236}">
                <a16:creationId xmlns:a16="http://schemas.microsoft.com/office/drawing/2014/main" id="{E6B768E7-0E0F-4DF3-8F49-2C39B791F74A}"/>
              </a:ext>
            </a:extLst>
          </p:cNvPr>
          <p:cNvSpPr>
            <a:spLocks noGrp="1"/>
          </p:cNvSpPr>
          <p:nvPr>
            <p:ph type="sldNum" sz="quarter" idx="12"/>
          </p:nvPr>
        </p:nvSpPr>
        <p:spPr/>
        <p:txBody>
          <a:bodyPr/>
          <a:lstStyle/>
          <a:p>
            <a:fld id="{4CE482DC-2269-4F26-9D2A-7E44B1A4CD85}" type="slidenum">
              <a:rPr lang="en-US" smtClean="0"/>
              <a:t>29</a:t>
            </a:fld>
            <a:endParaRPr lang="en-US" dirty="0"/>
          </a:p>
        </p:txBody>
      </p:sp>
      <p:graphicFrame>
        <p:nvGraphicFramePr>
          <p:cNvPr id="5" name="Content Placeholder 5">
            <a:extLst>
              <a:ext uri="{FF2B5EF4-FFF2-40B4-BE49-F238E27FC236}">
                <a16:creationId xmlns:a16="http://schemas.microsoft.com/office/drawing/2014/main" id="{FFAEB605-2708-4243-BA68-DBC3D94F664F}"/>
              </a:ext>
            </a:extLst>
          </p:cNvPr>
          <p:cNvGraphicFramePr>
            <a:graphicFrameLocks noGrp="1"/>
          </p:cNvGraphicFramePr>
          <p:nvPr>
            <p:ph idx="1"/>
            <p:extLst>
              <p:ext uri="{D42A27DB-BD31-4B8C-83A1-F6EECF244321}">
                <p14:modId xmlns:p14="http://schemas.microsoft.com/office/powerpoint/2010/main" val="2240576407"/>
              </p:ext>
            </p:extLst>
          </p:nvPr>
        </p:nvGraphicFramePr>
        <p:xfrm>
          <a:off x="1096963" y="1846263"/>
          <a:ext cx="10050840" cy="1855979"/>
        </p:xfrm>
        <a:graphic>
          <a:graphicData uri="http://schemas.openxmlformats.org/drawingml/2006/table">
            <a:tbl>
              <a:tblPr firstRow="1" bandRow="1">
                <a:tableStyleId>{00A15C55-8517-42AA-B614-E9B94910E393}</a:tableStyleId>
              </a:tblPr>
              <a:tblGrid>
                <a:gridCol w="1339913">
                  <a:extLst>
                    <a:ext uri="{9D8B030D-6E8A-4147-A177-3AD203B41FA5}">
                      <a16:colId xmlns:a16="http://schemas.microsoft.com/office/drawing/2014/main" val="3251495668"/>
                    </a:ext>
                  </a:extLst>
                </a:gridCol>
                <a:gridCol w="2525916">
                  <a:extLst>
                    <a:ext uri="{9D8B030D-6E8A-4147-A177-3AD203B41FA5}">
                      <a16:colId xmlns:a16="http://schemas.microsoft.com/office/drawing/2014/main" val="1266662774"/>
                    </a:ext>
                  </a:extLst>
                </a:gridCol>
                <a:gridCol w="3041965">
                  <a:extLst>
                    <a:ext uri="{9D8B030D-6E8A-4147-A177-3AD203B41FA5}">
                      <a16:colId xmlns:a16="http://schemas.microsoft.com/office/drawing/2014/main" val="381555593"/>
                    </a:ext>
                  </a:extLst>
                </a:gridCol>
                <a:gridCol w="3143046">
                  <a:extLst>
                    <a:ext uri="{9D8B030D-6E8A-4147-A177-3AD203B41FA5}">
                      <a16:colId xmlns:a16="http://schemas.microsoft.com/office/drawing/2014/main" val="3966512256"/>
                    </a:ext>
                  </a:extLst>
                </a:gridCol>
              </a:tblGrid>
              <a:tr h="667259">
                <a:tc>
                  <a:txBody>
                    <a:bodyPr/>
                    <a:lstStyle/>
                    <a:p>
                      <a:r>
                        <a:rPr lang="en-US" dirty="0"/>
                        <a:t>Type</a:t>
                      </a:r>
                    </a:p>
                  </a:txBody>
                  <a:tcPr/>
                </a:tc>
                <a:tc>
                  <a:txBody>
                    <a:bodyPr/>
                    <a:lstStyle/>
                    <a:p>
                      <a:r>
                        <a:rPr lang="en-US" dirty="0"/>
                        <a:t>Description</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722708492"/>
                  </a:ext>
                </a:extLst>
              </a:tr>
              <a:tr h="667259">
                <a:tc>
                  <a:txBody>
                    <a:bodyPr/>
                    <a:lstStyle/>
                    <a:p>
                      <a:r>
                        <a:rPr lang="en-US" dirty="0"/>
                        <a:t>Member Surveys</a:t>
                      </a:r>
                    </a:p>
                  </a:txBody>
                  <a:tcPr/>
                </a:tc>
                <a:tc>
                  <a:txBody>
                    <a:bodyPr/>
                    <a:lstStyle/>
                    <a:p>
                      <a:r>
                        <a:rPr lang="en-US" dirty="0"/>
                        <a:t>Satisfaction survey of total population, or a relevant subset</a:t>
                      </a:r>
                    </a:p>
                  </a:txBody>
                  <a:tcPr/>
                </a:tc>
                <a:tc>
                  <a:txBody>
                    <a:bodyPr/>
                    <a:lstStyle/>
                    <a:p>
                      <a:pPr marL="285750" indent="-285750">
                        <a:buFont typeface="Arial" panose="020B0604020202020204" pitchFamily="34" charset="0"/>
                        <a:buChar char="•"/>
                      </a:pPr>
                      <a:r>
                        <a:rPr lang="en-US" dirty="0"/>
                        <a:t>Measures non-financial success</a:t>
                      </a:r>
                    </a:p>
                    <a:p>
                      <a:pPr marL="285750" indent="-285750">
                        <a:buFont typeface="Arial" panose="020B0604020202020204" pitchFamily="34" charset="0"/>
                        <a:buChar char="•"/>
                      </a:pPr>
                      <a:r>
                        <a:rPr lang="en-US" dirty="0"/>
                        <a:t>Good supplement to savings calculations</a:t>
                      </a:r>
                    </a:p>
                  </a:txBody>
                  <a:tcPr/>
                </a:tc>
                <a:tc>
                  <a:txBody>
                    <a:bodyPr/>
                    <a:lstStyle/>
                    <a:p>
                      <a:pPr marL="285750" indent="-285750">
                        <a:buFont typeface="Arial" panose="020B0604020202020204" pitchFamily="34" charset="0"/>
                        <a:buChar char="•"/>
                      </a:pPr>
                      <a:r>
                        <a:rPr lang="en-US" dirty="0"/>
                        <a:t>Little / no insight into claim savings or ROI</a:t>
                      </a:r>
                    </a:p>
                    <a:p>
                      <a:pPr marL="285750" indent="-285750">
                        <a:buFont typeface="Arial" panose="020B0604020202020204" pitchFamily="34" charset="0"/>
                        <a:buChar char="•"/>
                      </a:pPr>
                      <a:r>
                        <a:rPr lang="en-US" dirty="0"/>
                        <a:t>Costly</a:t>
                      </a:r>
                    </a:p>
                  </a:txBody>
                  <a:tcPr/>
                </a:tc>
                <a:extLst>
                  <a:ext uri="{0D108BD9-81ED-4DB2-BD59-A6C34878D82A}">
                    <a16:rowId xmlns:a16="http://schemas.microsoft.com/office/drawing/2014/main" val="739648308"/>
                  </a:ext>
                </a:extLst>
              </a:tr>
            </a:tbl>
          </a:graphicData>
        </a:graphic>
      </p:graphicFrame>
    </p:spTree>
    <p:extLst>
      <p:ext uri="{BB962C8B-B14F-4D97-AF65-F5344CB8AC3E}">
        <p14:creationId xmlns:p14="http://schemas.microsoft.com/office/powerpoint/2010/main" val="194145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C82B-E2AE-4082-AB3D-771A887C40DD}"/>
              </a:ext>
            </a:extLst>
          </p:cNvPr>
          <p:cNvSpPr>
            <a:spLocks noGrp="1"/>
          </p:cNvSpPr>
          <p:nvPr>
            <p:ph type="title"/>
          </p:nvPr>
        </p:nvSpPr>
        <p:spPr/>
        <p:txBody>
          <a:bodyPr/>
          <a:lstStyle/>
          <a:p>
            <a:r>
              <a:rPr lang="en-US" dirty="0"/>
              <a:t>Healthcare Intervention Programs</a:t>
            </a:r>
            <a:br>
              <a:rPr lang="en-US" dirty="0"/>
            </a:br>
            <a:r>
              <a:rPr lang="en-US" sz="4000" dirty="0"/>
              <a:t>Agenda</a:t>
            </a:r>
            <a:endParaRPr lang="en-US" dirty="0"/>
          </a:p>
        </p:txBody>
      </p:sp>
      <p:sp>
        <p:nvSpPr>
          <p:cNvPr id="3" name="Content Placeholder 2">
            <a:extLst>
              <a:ext uri="{FF2B5EF4-FFF2-40B4-BE49-F238E27FC236}">
                <a16:creationId xmlns:a16="http://schemas.microsoft.com/office/drawing/2014/main" id="{79C4C85A-E686-44F8-95D7-32EC7CC22DCE}"/>
              </a:ext>
            </a:extLst>
          </p:cNvPr>
          <p:cNvSpPr>
            <a:spLocks noGrp="1"/>
          </p:cNvSpPr>
          <p:nvPr>
            <p:ph idx="1"/>
          </p:nvPr>
        </p:nvSpPr>
        <p:spPr/>
        <p:txBody>
          <a:bodyPr/>
          <a:lstStyle/>
          <a:p>
            <a:pPr>
              <a:buFont typeface="Wingdings" panose="05000000000000000000" pitchFamily="2" charset="2"/>
              <a:buChar char="q"/>
            </a:pPr>
            <a:r>
              <a:rPr lang="en-US" sz="2800" dirty="0"/>
              <a:t>Background / Definitions</a:t>
            </a:r>
          </a:p>
          <a:p>
            <a:pPr>
              <a:buFont typeface="Wingdings" panose="05000000000000000000" pitchFamily="2" charset="2"/>
              <a:buChar char="q"/>
            </a:pPr>
            <a:r>
              <a:rPr lang="en-US" sz="2800" dirty="0"/>
              <a:t>Current State / Examples</a:t>
            </a:r>
          </a:p>
          <a:p>
            <a:pPr>
              <a:buFont typeface="Wingdings" panose="05000000000000000000" pitchFamily="2" charset="2"/>
              <a:buChar char="q"/>
            </a:pPr>
            <a:r>
              <a:rPr lang="en-US" sz="2800" dirty="0"/>
              <a:t>Success Metrics</a:t>
            </a:r>
          </a:p>
          <a:p>
            <a:pPr>
              <a:buFont typeface="Wingdings" panose="05000000000000000000" pitchFamily="2" charset="2"/>
              <a:buChar char="q"/>
            </a:pPr>
            <a:r>
              <a:rPr lang="en-US" sz="2800" dirty="0"/>
              <a:t>Actuarial Role</a:t>
            </a:r>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493921E9-E824-454F-8770-C0D577BE5D99}"/>
              </a:ext>
            </a:extLst>
          </p:cNvPr>
          <p:cNvSpPr>
            <a:spLocks noGrp="1"/>
          </p:cNvSpPr>
          <p:nvPr>
            <p:ph type="sldNum" sz="quarter" idx="12"/>
          </p:nvPr>
        </p:nvSpPr>
        <p:spPr/>
        <p:txBody>
          <a:bodyPr/>
          <a:lstStyle/>
          <a:p>
            <a:fld id="{4CE482DC-2269-4F26-9D2A-7E44B1A4CD85}" type="slidenum">
              <a:rPr lang="en-US" smtClean="0"/>
              <a:t>3</a:t>
            </a:fld>
            <a:endParaRPr lang="en-US" dirty="0"/>
          </a:p>
        </p:txBody>
      </p:sp>
    </p:spTree>
    <p:extLst>
      <p:ext uri="{BB962C8B-B14F-4D97-AF65-F5344CB8AC3E}">
        <p14:creationId xmlns:p14="http://schemas.microsoft.com/office/powerpoint/2010/main" val="209403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F5A-6A44-47C2-8180-83C151162661}"/>
              </a:ext>
            </a:extLst>
          </p:cNvPr>
          <p:cNvSpPr>
            <a:spLocks noGrp="1"/>
          </p:cNvSpPr>
          <p:nvPr>
            <p:ph type="title"/>
          </p:nvPr>
        </p:nvSpPr>
        <p:spPr/>
        <p:txBody>
          <a:bodyPr/>
          <a:lstStyle/>
          <a:p>
            <a:r>
              <a:rPr lang="en-US" dirty="0"/>
              <a:t>Actuarial Roles</a:t>
            </a:r>
          </a:p>
        </p:txBody>
      </p:sp>
      <p:sp>
        <p:nvSpPr>
          <p:cNvPr id="5" name="Slide Number Placeholder 4">
            <a:extLst>
              <a:ext uri="{FF2B5EF4-FFF2-40B4-BE49-F238E27FC236}">
                <a16:creationId xmlns:a16="http://schemas.microsoft.com/office/drawing/2014/main" id="{3999079F-D03B-44A1-AD64-17428E5A8FD2}"/>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31142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0DDC-2F1C-4752-8421-B3BFE6622050}"/>
              </a:ext>
            </a:extLst>
          </p:cNvPr>
          <p:cNvSpPr>
            <a:spLocks noGrp="1"/>
          </p:cNvSpPr>
          <p:nvPr>
            <p:ph type="title"/>
          </p:nvPr>
        </p:nvSpPr>
        <p:spPr>
          <a:xfrm>
            <a:off x="16" y="4998718"/>
            <a:ext cx="12191984" cy="977538"/>
          </a:xfrm>
        </p:spPr>
        <p:txBody>
          <a:bodyPr/>
          <a:lstStyle/>
          <a:p>
            <a:pPr algn="ctr"/>
            <a:r>
              <a:rPr lang="en-US" dirty="0"/>
              <a:t>Actuaries can help employers make the right decision </a:t>
            </a:r>
            <a:br>
              <a:rPr lang="en-US" dirty="0"/>
            </a:br>
            <a:r>
              <a:rPr lang="en-US" dirty="0"/>
              <a:t>on the value of Healthcare Intervention Programs</a:t>
            </a:r>
          </a:p>
        </p:txBody>
      </p:sp>
      <p:pic>
        <p:nvPicPr>
          <p:cNvPr id="8" name="Picture Placeholder 7">
            <a:extLst>
              <a:ext uri="{FF2B5EF4-FFF2-40B4-BE49-F238E27FC236}">
                <a16:creationId xmlns:a16="http://schemas.microsoft.com/office/drawing/2014/main" id="{02D886D7-A91A-4086-878D-A0F05A520DCA}"/>
              </a:ext>
            </a:extLst>
          </p:cNvPr>
          <p:cNvPicPr>
            <a:picLocks noGrp="1" noChangeAspect="1"/>
          </p:cNvPicPr>
          <p:nvPr>
            <p:ph type="pic" idx="1"/>
          </p:nvPr>
        </p:nvPicPr>
        <p:blipFill>
          <a:blip r:embed="rId3"/>
          <a:srcRect t="23125" b="23125"/>
          <a:stretch>
            <a:fillRect/>
          </a:stretch>
        </p:blipFill>
        <p:spPr/>
      </p:pic>
      <p:sp>
        <p:nvSpPr>
          <p:cNvPr id="6" name="Slide Number Placeholder 5">
            <a:extLst>
              <a:ext uri="{FF2B5EF4-FFF2-40B4-BE49-F238E27FC236}">
                <a16:creationId xmlns:a16="http://schemas.microsoft.com/office/drawing/2014/main" id="{41948943-D365-41A1-815F-13E042143DC2}"/>
              </a:ext>
            </a:extLst>
          </p:cNvPr>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93097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0DDC-2F1C-4752-8421-B3BFE6622050}"/>
              </a:ext>
            </a:extLst>
          </p:cNvPr>
          <p:cNvSpPr>
            <a:spLocks noGrp="1"/>
          </p:cNvSpPr>
          <p:nvPr>
            <p:ph type="title"/>
          </p:nvPr>
        </p:nvSpPr>
        <p:spPr>
          <a:xfrm>
            <a:off x="87086" y="4987832"/>
            <a:ext cx="12104914" cy="999310"/>
          </a:xfrm>
        </p:spPr>
        <p:txBody>
          <a:bodyPr/>
          <a:lstStyle/>
          <a:p>
            <a:pPr algn="ctr"/>
            <a:r>
              <a:rPr lang="en-US" dirty="0"/>
              <a:t>Actuaries can help Healthcare Intervention Programs </a:t>
            </a:r>
            <a:br>
              <a:rPr lang="en-US" dirty="0"/>
            </a:br>
            <a:r>
              <a:rPr lang="en-US" dirty="0"/>
              <a:t>measure and demonstrate value to employers </a:t>
            </a:r>
          </a:p>
        </p:txBody>
      </p:sp>
      <p:sp>
        <p:nvSpPr>
          <p:cNvPr id="6" name="Slide Number Placeholder 5">
            <a:extLst>
              <a:ext uri="{FF2B5EF4-FFF2-40B4-BE49-F238E27FC236}">
                <a16:creationId xmlns:a16="http://schemas.microsoft.com/office/drawing/2014/main" id="{41948943-D365-41A1-815F-13E042143DC2}"/>
              </a:ext>
            </a:extLst>
          </p:cNvPr>
          <p:cNvSpPr>
            <a:spLocks noGrp="1"/>
          </p:cNvSpPr>
          <p:nvPr>
            <p:ph type="sldNum" sz="quarter" idx="12"/>
          </p:nvPr>
        </p:nvSpPr>
        <p:spPr/>
        <p:txBody>
          <a:bodyPr/>
          <a:lstStyle/>
          <a:p>
            <a:fld id="{4FAB73BC-B049-4115-A692-8D63A059BFB8}" type="slidenum">
              <a:rPr lang="en-US" smtClean="0"/>
              <a:t>32</a:t>
            </a:fld>
            <a:endParaRPr lang="en-US" dirty="0"/>
          </a:p>
        </p:txBody>
      </p:sp>
      <p:pic>
        <p:nvPicPr>
          <p:cNvPr id="8" name="Picture Placeholder 7">
            <a:extLst>
              <a:ext uri="{FF2B5EF4-FFF2-40B4-BE49-F238E27FC236}">
                <a16:creationId xmlns:a16="http://schemas.microsoft.com/office/drawing/2014/main" id="{5638DE86-5E4B-4959-8553-1B76946F53EA}"/>
              </a:ext>
            </a:extLst>
          </p:cNvPr>
          <p:cNvPicPr>
            <a:picLocks noGrp="1" noChangeAspect="1"/>
          </p:cNvPicPr>
          <p:nvPr>
            <p:ph type="pic" idx="1"/>
          </p:nvPr>
        </p:nvPicPr>
        <p:blipFill>
          <a:blip r:embed="rId3"/>
          <a:srcRect t="17664" b="17664"/>
          <a:stretch>
            <a:fillRect/>
          </a:stretch>
        </p:blipFill>
        <p:spPr/>
      </p:pic>
    </p:spTree>
    <p:extLst>
      <p:ext uri="{BB962C8B-B14F-4D97-AF65-F5344CB8AC3E}">
        <p14:creationId xmlns:p14="http://schemas.microsoft.com/office/powerpoint/2010/main" val="332618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299B-7F3D-4B81-89C7-4DE039271D9C}"/>
              </a:ext>
            </a:extLst>
          </p:cNvPr>
          <p:cNvSpPr>
            <a:spLocks noGrp="1"/>
          </p:cNvSpPr>
          <p:nvPr>
            <p:ph type="title"/>
          </p:nvPr>
        </p:nvSpPr>
        <p:spPr/>
        <p:txBody>
          <a:bodyPr/>
          <a:lstStyle/>
          <a:p>
            <a:pPr algn="ctr"/>
            <a:r>
              <a:rPr lang="en-US" dirty="0"/>
              <a:t>Questions?</a:t>
            </a:r>
          </a:p>
        </p:txBody>
      </p:sp>
      <p:sp>
        <p:nvSpPr>
          <p:cNvPr id="5" name="Slide Number Placeholder 4">
            <a:extLst>
              <a:ext uri="{FF2B5EF4-FFF2-40B4-BE49-F238E27FC236}">
                <a16:creationId xmlns:a16="http://schemas.microsoft.com/office/drawing/2014/main" id="{22B76685-C2C3-49BC-92C2-90B93C190C77}"/>
              </a:ext>
            </a:extLst>
          </p:cNvPr>
          <p:cNvSpPr>
            <a:spLocks noGrp="1"/>
          </p:cNvSpPr>
          <p:nvPr>
            <p:ph type="sldNum" sz="quarter" idx="12"/>
          </p:nvPr>
        </p:nvSpPr>
        <p:spPr/>
        <p:txBody>
          <a:bodyPr/>
          <a:lstStyle/>
          <a:p>
            <a:fld id="{4FAB73BC-B049-4115-A692-8D63A059BFB8}" type="slidenum">
              <a:rPr lang="en-US" smtClean="0"/>
              <a:t>33</a:t>
            </a:fld>
            <a:endParaRPr lang="en-US" dirty="0"/>
          </a:p>
        </p:txBody>
      </p:sp>
      <p:graphicFrame>
        <p:nvGraphicFramePr>
          <p:cNvPr id="3" name="Table 2">
            <a:extLst>
              <a:ext uri="{FF2B5EF4-FFF2-40B4-BE49-F238E27FC236}">
                <a16:creationId xmlns:a16="http://schemas.microsoft.com/office/drawing/2014/main" id="{9B45F627-CFE0-4F58-96F4-BF2F32643876}"/>
              </a:ext>
            </a:extLst>
          </p:cNvPr>
          <p:cNvGraphicFramePr>
            <a:graphicFrameLocks noGrp="1"/>
          </p:cNvGraphicFramePr>
          <p:nvPr>
            <p:extLst>
              <p:ext uri="{D42A27DB-BD31-4B8C-83A1-F6EECF244321}">
                <p14:modId xmlns:p14="http://schemas.microsoft.com/office/powerpoint/2010/main" val="691361170"/>
              </p:ext>
            </p:extLst>
          </p:nvPr>
        </p:nvGraphicFramePr>
        <p:xfrm>
          <a:off x="2418103" y="4549318"/>
          <a:ext cx="9130556" cy="1394011"/>
        </p:xfrm>
        <a:graphic>
          <a:graphicData uri="http://schemas.openxmlformats.org/drawingml/2006/table">
            <a:tbl>
              <a:tblPr firstRow="1" bandRow="1">
                <a:tableStyleId>{2D5ABB26-0587-4C30-8999-92F81FD0307C}</a:tableStyleId>
              </a:tblPr>
              <a:tblGrid>
                <a:gridCol w="4565278">
                  <a:extLst>
                    <a:ext uri="{9D8B030D-6E8A-4147-A177-3AD203B41FA5}">
                      <a16:colId xmlns:a16="http://schemas.microsoft.com/office/drawing/2014/main" val="982646361"/>
                    </a:ext>
                  </a:extLst>
                </a:gridCol>
                <a:gridCol w="4565278">
                  <a:extLst>
                    <a:ext uri="{9D8B030D-6E8A-4147-A177-3AD203B41FA5}">
                      <a16:colId xmlns:a16="http://schemas.microsoft.com/office/drawing/2014/main" val="97488686"/>
                    </a:ext>
                  </a:extLst>
                </a:gridCol>
              </a:tblGrid>
              <a:tr h="374725">
                <a:tc>
                  <a:txBody>
                    <a:bodyPr/>
                    <a:lstStyle/>
                    <a:p>
                      <a:r>
                        <a:rPr lang="en-US" sz="2400" dirty="0"/>
                        <a:t>Ed </a:t>
                      </a:r>
                      <a:r>
                        <a:rPr lang="en-US" sz="2400" dirty="0" err="1"/>
                        <a:t>Pudlowski</a:t>
                      </a:r>
                      <a:endParaRPr lang="en-US" sz="2400" dirty="0"/>
                    </a:p>
                  </a:txBody>
                  <a:tcPr/>
                </a:tc>
                <a:tc>
                  <a:txBody>
                    <a:bodyPr/>
                    <a:lstStyle/>
                    <a:p>
                      <a:r>
                        <a:rPr lang="en-US" sz="2400" dirty="0"/>
                        <a:t>Mac McCarthy</a:t>
                      </a:r>
                    </a:p>
                  </a:txBody>
                  <a:tcPr/>
                </a:tc>
                <a:extLst>
                  <a:ext uri="{0D108BD9-81ED-4DB2-BD59-A6C34878D82A}">
                    <a16:rowId xmlns:a16="http://schemas.microsoft.com/office/drawing/2014/main" val="777185445"/>
                  </a:ext>
                </a:extLst>
              </a:tr>
              <a:tr h="936811">
                <a:tc>
                  <a:txBody>
                    <a:bodyPr/>
                    <a:lstStyle/>
                    <a:p>
                      <a:r>
                        <a:rPr lang="en-US" dirty="0">
                          <a:hlinkClick r:id="rId3"/>
                        </a:rPr>
                        <a:t>Ed.Pudlowski@MorningStarActuarial.com</a:t>
                      </a:r>
                      <a:endParaRPr lang="en-US" dirty="0"/>
                    </a:p>
                    <a:p>
                      <a:r>
                        <a:rPr lang="en-US" dirty="0"/>
                        <a:t>(214) 912-7334</a:t>
                      </a:r>
                    </a:p>
                  </a:txBody>
                  <a:tcPr/>
                </a:tc>
                <a:tc>
                  <a:txBody>
                    <a:bodyPr/>
                    <a:lstStyle/>
                    <a:p>
                      <a:r>
                        <a:rPr lang="en-US" dirty="0">
                          <a:hlinkClick r:id="rId4"/>
                        </a:rPr>
                        <a:t>Mac.McCarthy@MorningStarActuarial.com</a:t>
                      </a:r>
                      <a:endParaRPr lang="en-US" dirty="0"/>
                    </a:p>
                    <a:p>
                      <a:r>
                        <a:rPr lang="en-US" dirty="0"/>
                        <a:t>(804) 651-5293</a:t>
                      </a:r>
                    </a:p>
                  </a:txBody>
                  <a:tcPr/>
                </a:tc>
                <a:extLst>
                  <a:ext uri="{0D108BD9-81ED-4DB2-BD59-A6C34878D82A}">
                    <a16:rowId xmlns:a16="http://schemas.microsoft.com/office/drawing/2014/main" val="140086591"/>
                  </a:ext>
                </a:extLst>
              </a:tr>
            </a:tbl>
          </a:graphicData>
        </a:graphic>
      </p:graphicFrame>
    </p:spTree>
    <p:extLst>
      <p:ext uri="{BB962C8B-B14F-4D97-AF65-F5344CB8AC3E}">
        <p14:creationId xmlns:p14="http://schemas.microsoft.com/office/powerpoint/2010/main" val="86175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9DBF-1725-447B-83A8-722F70B2EEF5}"/>
              </a:ext>
            </a:extLst>
          </p:cNvPr>
          <p:cNvSpPr>
            <a:spLocks noGrp="1"/>
          </p:cNvSpPr>
          <p:nvPr>
            <p:ph type="title"/>
          </p:nvPr>
        </p:nvSpPr>
        <p:spPr/>
        <p:txBody>
          <a:bodyPr/>
          <a:lstStyle/>
          <a:p>
            <a:r>
              <a:rPr lang="en-US" dirty="0"/>
              <a:t>Background and Definitions </a:t>
            </a:r>
          </a:p>
        </p:txBody>
      </p:sp>
      <p:sp>
        <p:nvSpPr>
          <p:cNvPr id="3" name="Content Placeholder 2">
            <a:extLst>
              <a:ext uri="{FF2B5EF4-FFF2-40B4-BE49-F238E27FC236}">
                <a16:creationId xmlns:a16="http://schemas.microsoft.com/office/drawing/2014/main" id="{40E3B2BD-5E07-42CD-9825-D97E76894DCC}"/>
              </a:ext>
            </a:extLst>
          </p:cNvPr>
          <p:cNvSpPr>
            <a:spLocks noGrp="1"/>
          </p:cNvSpPr>
          <p:nvPr>
            <p:ph sz="half" idx="1"/>
          </p:nvPr>
        </p:nvSpPr>
        <p:spPr>
          <a:xfrm>
            <a:off x="1097278" y="2019300"/>
            <a:ext cx="4937760" cy="3849794"/>
          </a:xfrm>
          <a:ln w="25400">
            <a:solidFill>
              <a:srgbClr val="0070C0"/>
            </a:solidFill>
          </a:ln>
        </p:spPr>
        <p:txBody>
          <a:bodyPr>
            <a:normAutofit/>
          </a:bodyPr>
          <a:lstStyle/>
          <a:p>
            <a:pPr marL="464058" lvl="1" indent="-171450">
              <a:lnSpc>
                <a:spcPct val="107000"/>
              </a:lnSpc>
              <a:spcBef>
                <a:spcPts val="0"/>
              </a:spcBef>
              <a:spcAft>
                <a:spcPts val="800"/>
              </a:spcAft>
              <a:buClrTx/>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Programs designed to target and manage events within the employer’s population that drive costs </a:t>
            </a:r>
          </a:p>
          <a:p>
            <a:pPr marL="464058" lvl="1" indent="-171450">
              <a:lnSpc>
                <a:spcPct val="107000"/>
              </a:lnSpc>
              <a:spcBef>
                <a:spcPts val="0"/>
              </a:spcBef>
              <a:spcAft>
                <a:spcPts val="800"/>
              </a:spcAft>
              <a:buClrTx/>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May be comprehensive or narrow in focus</a:t>
            </a:r>
          </a:p>
          <a:p>
            <a:pPr>
              <a:buFont typeface="Arial" panose="020B0604020202020204" pitchFamily="34" charset="0"/>
              <a:buChar char="•"/>
            </a:pPr>
            <a:endParaRPr lang="en-US" sz="2800" dirty="0"/>
          </a:p>
        </p:txBody>
      </p:sp>
      <p:sp>
        <p:nvSpPr>
          <p:cNvPr id="6" name="Content Placeholder 5">
            <a:extLst>
              <a:ext uri="{FF2B5EF4-FFF2-40B4-BE49-F238E27FC236}">
                <a16:creationId xmlns:a16="http://schemas.microsoft.com/office/drawing/2014/main" id="{8420F641-B0F8-4B8C-9935-BFC5607C2DEC}"/>
              </a:ext>
            </a:extLst>
          </p:cNvPr>
          <p:cNvSpPr>
            <a:spLocks noGrp="1"/>
          </p:cNvSpPr>
          <p:nvPr>
            <p:ph sz="half" idx="2"/>
          </p:nvPr>
        </p:nvSpPr>
        <p:spPr>
          <a:xfrm>
            <a:off x="6217920" y="2616199"/>
            <a:ext cx="2837180" cy="3252895"/>
          </a:xfrm>
        </p:spPr>
        <p:txBody>
          <a:bodyPr/>
          <a:lstStyle/>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Wellness</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Patient Advocacy and Navigation </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Pre-authorization</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Concurrent Review</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Case Management </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Demand management</a:t>
            </a:r>
          </a:p>
          <a:p>
            <a:endParaRPr lang="en-US" dirty="0"/>
          </a:p>
        </p:txBody>
      </p:sp>
      <p:sp>
        <p:nvSpPr>
          <p:cNvPr id="5" name="Slide Number Placeholder 4">
            <a:extLst>
              <a:ext uri="{FF2B5EF4-FFF2-40B4-BE49-F238E27FC236}">
                <a16:creationId xmlns:a16="http://schemas.microsoft.com/office/drawing/2014/main" id="{5E7D68CE-2B4F-4E9B-B2F2-0670A2455185}"/>
              </a:ext>
            </a:extLst>
          </p:cNvPr>
          <p:cNvSpPr>
            <a:spLocks noGrp="1"/>
          </p:cNvSpPr>
          <p:nvPr>
            <p:ph type="sldNum" sz="quarter" idx="12"/>
          </p:nvPr>
        </p:nvSpPr>
        <p:spPr/>
        <p:txBody>
          <a:bodyPr/>
          <a:lstStyle/>
          <a:p>
            <a:fld id="{4CE482DC-2269-4F26-9D2A-7E44B1A4CD85}" type="slidenum">
              <a:rPr lang="en-US" smtClean="0"/>
              <a:t>4</a:t>
            </a:fld>
            <a:endParaRPr lang="en-US" dirty="0"/>
          </a:p>
        </p:txBody>
      </p:sp>
      <p:sp>
        <p:nvSpPr>
          <p:cNvPr id="7" name="Content Placeholder 5">
            <a:extLst>
              <a:ext uri="{FF2B5EF4-FFF2-40B4-BE49-F238E27FC236}">
                <a16:creationId xmlns:a16="http://schemas.microsoft.com/office/drawing/2014/main" id="{A494EAAB-10C5-479B-A668-908B7349595A}"/>
              </a:ext>
            </a:extLst>
          </p:cNvPr>
          <p:cNvSpPr txBox="1">
            <a:spLocks/>
          </p:cNvSpPr>
          <p:nvPr/>
        </p:nvSpPr>
        <p:spPr>
          <a:xfrm>
            <a:off x="9055100" y="2616199"/>
            <a:ext cx="2692400" cy="306070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Disease management</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Pharmacy Management</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Population Health Management</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Telehealth</a:t>
            </a:r>
          </a:p>
          <a:p>
            <a:pPr marL="464058" lvl="1" indent="-171450">
              <a:lnSpc>
                <a:spcPct val="107000"/>
              </a:lnSpc>
              <a:spcBef>
                <a:spcPts val="0"/>
              </a:spcBef>
              <a:spcAft>
                <a:spcPts val="800"/>
              </a:spcAft>
              <a:buClrTx/>
              <a:buFont typeface="Arial" panose="020B0604020202020204" pitchFamily="34" charset="0"/>
              <a:buChar char="•"/>
            </a:pPr>
            <a:r>
              <a:rPr lang="en-US" sz="2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On-site clinics</a:t>
            </a:r>
          </a:p>
          <a:p>
            <a:endParaRPr lang="en-US" dirty="0"/>
          </a:p>
        </p:txBody>
      </p:sp>
      <p:sp>
        <p:nvSpPr>
          <p:cNvPr id="8" name="TextBox 7">
            <a:extLst>
              <a:ext uri="{FF2B5EF4-FFF2-40B4-BE49-F238E27FC236}">
                <a16:creationId xmlns:a16="http://schemas.microsoft.com/office/drawing/2014/main" id="{2C372DE0-AEB6-4DF7-A7EA-C17399ED3615}"/>
              </a:ext>
            </a:extLst>
          </p:cNvPr>
          <p:cNvSpPr txBox="1"/>
          <p:nvPr/>
        </p:nvSpPr>
        <p:spPr>
          <a:xfrm>
            <a:off x="6217920" y="2019300"/>
            <a:ext cx="5529580" cy="400110"/>
          </a:xfrm>
          <a:prstGeom prst="rect">
            <a:avLst/>
          </a:prstGeom>
          <a:noFill/>
          <a:ln w="25400">
            <a:solidFill>
              <a:srgbClr val="0070C0"/>
            </a:solidFill>
          </a:ln>
        </p:spPr>
        <p:txBody>
          <a:bodyPr wrap="square" rtlCol="0">
            <a:spAutoFit/>
          </a:bodyPr>
          <a:lstStyle/>
          <a:p>
            <a:pPr algn="ctr"/>
            <a:r>
              <a:rPr lang="en-US" sz="20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Typical Health Care Intervention Aspects</a:t>
            </a:r>
          </a:p>
        </p:txBody>
      </p:sp>
    </p:spTree>
    <p:extLst>
      <p:ext uri="{BB962C8B-B14F-4D97-AF65-F5344CB8AC3E}">
        <p14:creationId xmlns:p14="http://schemas.microsoft.com/office/powerpoint/2010/main" val="162320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F5A-6A44-47C2-8180-83C151162661}"/>
              </a:ext>
            </a:extLst>
          </p:cNvPr>
          <p:cNvSpPr>
            <a:spLocks noGrp="1"/>
          </p:cNvSpPr>
          <p:nvPr>
            <p:ph type="title"/>
          </p:nvPr>
        </p:nvSpPr>
        <p:spPr/>
        <p:txBody>
          <a:bodyPr/>
          <a:lstStyle/>
          <a:p>
            <a:r>
              <a:rPr lang="en-US" dirty="0"/>
              <a:t>Current State</a:t>
            </a:r>
          </a:p>
        </p:txBody>
      </p:sp>
      <p:sp>
        <p:nvSpPr>
          <p:cNvPr id="5" name="Slide Number Placeholder 4">
            <a:extLst>
              <a:ext uri="{FF2B5EF4-FFF2-40B4-BE49-F238E27FC236}">
                <a16:creationId xmlns:a16="http://schemas.microsoft.com/office/drawing/2014/main" id="{3999079F-D03B-44A1-AD64-17428E5A8FD2}"/>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3220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F5A-6A44-47C2-8180-83C151162661}"/>
              </a:ext>
            </a:extLst>
          </p:cNvPr>
          <p:cNvSpPr>
            <a:spLocks noGrp="1"/>
          </p:cNvSpPr>
          <p:nvPr>
            <p:ph type="title"/>
          </p:nvPr>
        </p:nvSpPr>
        <p:spPr/>
        <p:txBody>
          <a:bodyPr/>
          <a:lstStyle/>
          <a:p>
            <a:r>
              <a:rPr lang="en-US" dirty="0"/>
              <a:t>Example A</a:t>
            </a:r>
          </a:p>
        </p:txBody>
      </p:sp>
      <p:sp>
        <p:nvSpPr>
          <p:cNvPr id="3" name="Text Placeholder 2">
            <a:extLst>
              <a:ext uri="{FF2B5EF4-FFF2-40B4-BE49-F238E27FC236}">
                <a16:creationId xmlns:a16="http://schemas.microsoft.com/office/drawing/2014/main" id="{7E3A3120-DE7B-4242-BA51-4EAA56E094E8}"/>
              </a:ext>
            </a:extLst>
          </p:cNvPr>
          <p:cNvSpPr>
            <a:spLocks noGrp="1"/>
          </p:cNvSpPr>
          <p:nvPr>
            <p:ph type="body" idx="1"/>
          </p:nvPr>
        </p:nvSpPr>
        <p:spPr/>
        <p:txBody>
          <a:bodyPr/>
          <a:lstStyle/>
          <a:p>
            <a:r>
              <a:rPr lang="en-US" dirty="0"/>
              <a:t>Quantum Health*</a:t>
            </a:r>
          </a:p>
          <a:p>
            <a:r>
              <a:rPr lang="en-US" dirty="0"/>
              <a:t>A Comprehensive Healthcare advocacy and navigation</a:t>
            </a:r>
          </a:p>
        </p:txBody>
      </p:sp>
      <p:sp>
        <p:nvSpPr>
          <p:cNvPr id="5" name="Slide Number Placeholder 4">
            <a:extLst>
              <a:ext uri="{FF2B5EF4-FFF2-40B4-BE49-F238E27FC236}">
                <a16:creationId xmlns:a16="http://schemas.microsoft.com/office/drawing/2014/main" id="{3999079F-D03B-44A1-AD64-17428E5A8FD2}"/>
              </a:ext>
            </a:extLst>
          </p:cNvPr>
          <p:cNvSpPr>
            <a:spLocks noGrp="1"/>
          </p:cNvSpPr>
          <p:nvPr>
            <p:ph type="sldNum" sz="quarter" idx="12"/>
          </p:nvPr>
        </p:nvSpPr>
        <p:spPr/>
        <p:txBody>
          <a:bodyPr/>
          <a:lstStyle/>
          <a:p>
            <a:fld id="{4FAB73BC-B049-4115-A692-8D63A059BFB8}" type="slidenum">
              <a:rPr lang="en-US" smtClean="0"/>
              <a:t>6</a:t>
            </a:fld>
            <a:endParaRPr lang="en-US" dirty="0"/>
          </a:p>
        </p:txBody>
      </p:sp>
      <p:sp>
        <p:nvSpPr>
          <p:cNvPr id="6" name="TextBox 5">
            <a:extLst>
              <a:ext uri="{FF2B5EF4-FFF2-40B4-BE49-F238E27FC236}">
                <a16:creationId xmlns:a16="http://schemas.microsoft.com/office/drawing/2014/main" id="{F3A1A1CE-2F91-4671-80E8-404552A942CA}"/>
              </a:ext>
            </a:extLst>
          </p:cNvPr>
          <p:cNvSpPr txBox="1"/>
          <p:nvPr/>
        </p:nvSpPr>
        <p:spPr>
          <a:xfrm>
            <a:off x="360608" y="5847008"/>
            <a:ext cx="10795072" cy="338554"/>
          </a:xfrm>
          <a:prstGeom prst="rect">
            <a:avLst/>
          </a:prstGeom>
          <a:noFill/>
        </p:spPr>
        <p:txBody>
          <a:bodyPr wrap="square" rtlCol="0">
            <a:spAutoFit/>
          </a:bodyPr>
          <a:lstStyle/>
          <a:p>
            <a:r>
              <a:rPr lang="en-US" sz="1600" i="1" dirty="0"/>
              <a:t>* Disclosure: Quantum Health is a client of McCarthy Actuarial Consulting</a:t>
            </a:r>
            <a:endParaRPr lang="en-US" i="1" dirty="0"/>
          </a:p>
        </p:txBody>
      </p:sp>
    </p:spTree>
    <p:extLst>
      <p:ext uri="{BB962C8B-B14F-4D97-AF65-F5344CB8AC3E}">
        <p14:creationId xmlns:p14="http://schemas.microsoft.com/office/powerpoint/2010/main" val="397440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p:nvPr/>
        </p:nvSpPr>
        <p:spPr>
          <a:xfrm>
            <a:off x="4358934" y="1609327"/>
            <a:ext cx="3102658" cy="3102659"/>
          </a:xfrm>
          <a:prstGeom prst="ellipse">
            <a:avLst/>
          </a:prstGeom>
          <a:solidFill>
            <a:srgbClr val="53585F"/>
          </a:solidFill>
          <a:ln w="12700">
            <a:miter lim="400000"/>
          </a:ln>
          <a:effectLst>
            <a:outerShdw blurRad="38100" dist="25400" dir="5400000" rotWithShape="0">
              <a:srgbClr val="000000">
                <a:alpha val="50000"/>
              </a:srgbClr>
            </a:outerShdw>
          </a:effectLst>
        </p:spPr>
        <p:txBody>
          <a:bodyPr lIns="25400" tIns="25400" rIns="25400" bIns="25400" anchor="ct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sp>
        <p:nvSpPr>
          <p:cNvPr id="208" name="Shape 208"/>
          <p:cNvSpPr/>
          <p:nvPr/>
        </p:nvSpPr>
        <p:spPr>
          <a:xfrm>
            <a:off x="4417668" y="1609327"/>
            <a:ext cx="2985189" cy="2985189"/>
          </a:xfrm>
          <a:prstGeom prst="ellipse">
            <a:avLst/>
          </a:prstGeom>
          <a:ln w="495300">
            <a:solidFill>
              <a:srgbClr val="82BC02"/>
            </a:solidFill>
            <a:miter lim="400000"/>
          </a:ln>
        </p:spPr>
        <p:txBody>
          <a:bodyPr lIns="25400" tIns="25400" rIns="25400" bIns="25400" anchor="ctr"/>
          <a:lstStyle/>
          <a:p>
            <a:pPr>
              <a:defRPr sz="3200">
                <a:solidFill>
                  <a:srgbClr val="FFFFFF"/>
                </a:solidFill>
              </a:defRPr>
            </a:pPr>
            <a:endParaRPr sz="1600" dirty="0">
              <a:solidFill>
                <a:srgbClr val="FFFFFF"/>
              </a:solidFill>
              <a:latin typeface="Arial Regular" charset="0"/>
              <a:ea typeface="Arial Regular" charset="0"/>
              <a:cs typeface="Arial Regular" charset="0"/>
            </a:endParaRPr>
          </a:p>
        </p:txBody>
      </p:sp>
      <p:sp>
        <p:nvSpPr>
          <p:cNvPr id="209" name="Shape 209"/>
          <p:cNvSpPr/>
          <p:nvPr/>
        </p:nvSpPr>
        <p:spPr>
          <a:xfrm>
            <a:off x="947152" y="1270810"/>
            <a:ext cx="2918714" cy="78996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defTabSz="228600">
              <a:defRPr sz="4300" i="1">
                <a:latin typeface="Avenir Next"/>
                <a:ea typeface="Avenir Next"/>
                <a:cs typeface="Avenir Next"/>
                <a:sym typeface="Avenir Next"/>
              </a:defRPr>
            </a:pPr>
            <a:r>
              <a:rPr sz="2400" i="1" dirty="0">
                <a:latin typeface="Arial" charset="0"/>
                <a:ea typeface="Arial" charset="0"/>
                <a:cs typeface="Arial" charset="0"/>
                <a:sym typeface="Avenir Next"/>
              </a:rPr>
              <a:t>Personalized </a:t>
            </a:r>
            <a:r>
              <a:rPr lang="en-US" sz="2400" i="1" dirty="0">
                <a:latin typeface="Arial" charset="0"/>
                <a:ea typeface="Arial" charset="0"/>
                <a:cs typeface="Arial" charset="0"/>
                <a:sym typeface="Avenir Next"/>
              </a:rPr>
              <a:t>H</a:t>
            </a:r>
            <a:r>
              <a:rPr sz="2400" i="1" dirty="0">
                <a:latin typeface="Arial" charset="0"/>
                <a:ea typeface="Arial" charset="0"/>
                <a:cs typeface="Arial" charset="0"/>
                <a:sym typeface="Avenir Next"/>
              </a:rPr>
              <a:t>uman</a:t>
            </a:r>
          </a:p>
          <a:p>
            <a:pPr defTabSz="228600">
              <a:defRPr sz="4300" i="1">
                <a:latin typeface="Avenir Next"/>
                <a:ea typeface="Avenir Next"/>
                <a:cs typeface="Avenir Next"/>
                <a:sym typeface="Avenir Next"/>
              </a:defRPr>
            </a:pPr>
            <a:r>
              <a:rPr lang="en-US" sz="2400" i="1" dirty="0">
                <a:latin typeface="Arial" charset="0"/>
                <a:ea typeface="Arial" charset="0"/>
                <a:cs typeface="Arial" charset="0"/>
                <a:sym typeface="Avenir Next"/>
              </a:rPr>
              <a:t>C</a:t>
            </a:r>
            <a:r>
              <a:rPr sz="2400" i="1" dirty="0">
                <a:latin typeface="Arial" charset="0"/>
                <a:ea typeface="Arial" charset="0"/>
                <a:cs typeface="Arial" charset="0"/>
                <a:sym typeface="Avenir Next"/>
              </a:rPr>
              <a:t>onnection</a:t>
            </a:r>
          </a:p>
        </p:txBody>
      </p:sp>
      <p:sp>
        <p:nvSpPr>
          <p:cNvPr id="210" name="Shape 210"/>
          <p:cNvSpPr/>
          <p:nvPr/>
        </p:nvSpPr>
        <p:spPr>
          <a:xfrm>
            <a:off x="8469475" y="1353874"/>
            <a:ext cx="2843727" cy="383695"/>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defTabSz="457200">
              <a:lnSpc>
                <a:spcPct val="90000"/>
              </a:lnSpc>
              <a:defRPr sz="4300" i="1">
                <a:latin typeface="Avenir Next"/>
                <a:ea typeface="Avenir Next"/>
                <a:cs typeface="Avenir Next"/>
                <a:sym typeface="Avenir Next"/>
              </a:defRPr>
            </a:lvl1pPr>
          </a:lstStyle>
          <a:p>
            <a:r>
              <a:rPr sz="2400" dirty="0">
                <a:latin typeface="Arial" charset="0"/>
                <a:ea typeface="Arial" charset="0"/>
                <a:cs typeface="Arial" charset="0"/>
              </a:rPr>
              <a:t>Provider </a:t>
            </a:r>
            <a:r>
              <a:rPr lang="en-US" sz="2400" dirty="0">
                <a:latin typeface="Arial" charset="0"/>
                <a:ea typeface="Arial" charset="0"/>
                <a:cs typeface="Arial" charset="0"/>
              </a:rPr>
              <a:t>Connection</a:t>
            </a:r>
            <a:endParaRPr sz="2400" dirty="0">
              <a:latin typeface="Arial" charset="0"/>
              <a:ea typeface="Arial" charset="0"/>
              <a:cs typeface="Arial" charset="0"/>
            </a:endParaRPr>
          </a:p>
        </p:txBody>
      </p:sp>
      <p:sp>
        <p:nvSpPr>
          <p:cNvPr id="211" name="Shape 211"/>
          <p:cNvSpPr/>
          <p:nvPr/>
        </p:nvSpPr>
        <p:spPr>
          <a:xfrm>
            <a:off x="8030918" y="3285440"/>
            <a:ext cx="3712555" cy="115929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defTabSz="228600">
              <a:defRPr sz="4300" i="1">
                <a:latin typeface="Avenir Next"/>
                <a:ea typeface="Avenir Next"/>
                <a:cs typeface="Avenir Next"/>
                <a:sym typeface="Avenir Next"/>
              </a:defRPr>
            </a:pPr>
            <a:r>
              <a:rPr sz="2400" i="1" dirty="0">
                <a:latin typeface="Arial" charset="0"/>
                <a:ea typeface="Arial" charset="0"/>
                <a:cs typeface="Arial" charset="0"/>
                <a:sym typeface="Avenir Next"/>
              </a:rPr>
              <a:t>Expert </a:t>
            </a:r>
            <a:r>
              <a:rPr lang="en-US" sz="2400" i="1" dirty="0">
                <a:latin typeface="Arial" charset="0"/>
                <a:ea typeface="Arial" charset="0"/>
                <a:cs typeface="Arial" charset="0"/>
                <a:sym typeface="Avenir Next"/>
              </a:rPr>
              <a:t>S</a:t>
            </a:r>
            <a:r>
              <a:rPr sz="2400" i="1" dirty="0">
                <a:latin typeface="Arial" charset="0"/>
                <a:ea typeface="Arial" charset="0"/>
                <a:cs typeface="Arial" charset="0"/>
                <a:sym typeface="Avenir Next"/>
              </a:rPr>
              <a:t>upport in </a:t>
            </a:r>
            <a:r>
              <a:rPr lang="en-US" sz="2400" i="1" dirty="0">
                <a:latin typeface="Arial" charset="0"/>
                <a:ea typeface="Arial" charset="0"/>
                <a:cs typeface="Arial" charset="0"/>
                <a:sym typeface="Avenir Next"/>
              </a:rPr>
              <a:t>B</a:t>
            </a:r>
            <a:r>
              <a:rPr sz="2400" i="1" dirty="0">
                <a:latin typeface="Arial" charset="0"/>
                <a:ea typeface="Arial" charset="0"/>
                <a:cs typeface="Arial" charset="0"/>
                <a:sym typeface="Avenir Next"/>
              </a:rPr>
              <a:t>enefit</a:t>
            </a:r>
            <a:r>
              <a:rPr lang="en-US" sz="2400" i="1" dirty="0">
                <a:latin typeface="Arial" charset="0"/>
                <a:ea typeface="Arial" charset="0"/>
                <a:cs typeface="Arial" charset="0"/>
                <a:sym typeface="Avenir Next"/>
              </a:rPr>
              <a:t>s</a:t>
            </a:r>
            <a:r>
              <a:rPr sz="2400" i="1" dirty="0">
                <a:latin typeface="Arial" charset="0"/>
                <a:ea typeface="Arial" charset="0"/>
                <a:cs typeface="Arial" charset="0"/>
                <a:sym typeface="Avenir Next"/>
              </a:rPr>
              <a:t>,</a:t>
            </a:r>
          </a:p>
          <a:p>
            <a:pPr defTabSz="228600">
              <a:defRPr sz="4300" i="1">
                <a:latin typeface="Avenir Next"/>
                <a:ea typeface="Avenir Next"/>
                <a:cs typeface="Avenir Next"/>
                <a:sym typeface="Avenir Next"/>
              </a:defRPr>
            </a:pPr>
            <a:r>
              <a:rPr lang="en-US" sz="2400" i="1" dirty="0">
                <a:latin typeface="Arial" charset="0"/>
                <a:ea typeface="Arial" charset="0"/>
                <a:cs typeface="Arial" charset="0"/>
                <a:sym typeface="Avenir Next"/>
              </a:rPr>
              <a:t>C</a:t>
            </a:r>
            <a:r>
              <a:rPr sz="2400" i="1" dirty="0">
                <a:latin typeface="Arial" charset="0"/>
                <a:ea typeface="Arial" charset="0"/>
                <a:cs typeface="Arial" charset="0"/>
                <a:sym typeface="Avenir Next"/>
              </a:rPr>
              <a:t>linical, </a:t>
            </a:r>
            <a:r>
              <a:rPr lang="en-US" sz="2400" i="1" dirty="0">
                <a:latin typeface="Arial" charset="0"/>
                <a:ea typeface="Arial" charset="0"/>
                <a:cs typeface="Arial" charset="0"/>
                <a:sym typeface="Avenir Next"/>
              </a:rPr>
              <a:t>L</a:t>
            </a:r>
            <a:r>
              <a:rPr sz="2400" i="1" dirty="0">
                <a:latin typeface="Arial" charset="0"/>
                <a:ea typeface="Arial" charset="0"/>
                <a:cs typeface="Arial" charset="0"/>
                <a:sym typeface="Avenir Next"/>
              </a:rPr>
              <a:t>ife </a:t>
            </a:r>
            <a:r>
              <a:rPr lang="en-US" sz="2400" i="1" dirty="0">
                <a:latin typeface="Arial" charset="0"/>
                <a:ea typeface="Arial" charset="0"/>
                <a:cs typeface="Arial" charset="0"/>
                <a:sym typeface="Avenir Next"/>
              </a:rPr>
              <a:t>N</a:t>
            </a:r>
            <a:r>
              <a:rPr sz="2400" i="1" dirty="0">
                <a:latin typeface="Arial" charset="0"/>
                <a:ea typeface="Arial" charset="0"/>
                <a:cs typeface="Arial" charset="0"/>
                <a:sym typeface="Avenir Next"/>
              </a:rPr>
              <a:t>eeds and </a:t>
            </a:r>
          </a:p>
          <a:p>
            <a:pPr defTabSz="228600">
              <a:defRPr sz="4300" i="1">
                <a:latin typeface="Avenir Next"/>
                <a:ea typeface="Avenir Next"/>
                <a:cs typeface="Avenir Next"/>
                <a:sym typeface="Avenir Next"/>
              </a:defRPr>
            </a:pPr>
            <a:r>
              <a:rPr lang="en-US" sz="2400" i="1" dirty="0">
                <a:latin typeface="Arial" charset="0"/>
                <a:ea typeface="Arial" charset="0"/>
                <a:cs typeface="Arial" charset="0"/>
                <a:sym typeface="Avenir Next"/>
              </a:rPr>
              <a:t>C</a:t>
            </a:r>
            <a:r>
              <a:rPr sz="2400" i="1" dirty="0">
                <a:latin typeface="Arial" charset="0"/>
                <a:ea typeface="Arial" charset="0"/>
                <a:cs typeface="Arial" charset="0"/>
                <a:sym typeface="Avenir Next"/>
              </a:rPr>
              <a:t>are </a:t>
            </a:r>
            <a:r>
              <a:rPr lang="en-US" sz="2400" i="1" dirty="0">
                <a:latin typeface="Arial" charset="0"/>
                <a:ea typeface="Arial" charset="0"/>
                <a:cs typeface="Arial" charset="0"/>
                <a:sym typeface="Avenir Next"/>
              </a:rPr>
              <a:t>C</a:t>
            </a:r>
            <a:r>
              <a:rPr sz="2400" i="1" dirty="0">
                <a:latin typeface="Arial" charset="0"/>
                <a:ea typeface="Arial" charset="0"/>
                <a:cs typeface="Arial" charset="0"/>
                <a:sym typeface="Avenir Next"/>
              </a:rPr>
              <a:t>oordination</a:t>
            </a:r>
          </a:p>
        </p:txBody>
      </p:sp>
      <p:sp>
        <p:nvSpPr>
          <p:cNvPr id="212" name="Shape 212"/>
          <p:cNvSpPr/>
          <p:nvPr/>
        </p:nvSpPr>
        <p:spPr>
          <a:xfrm>
            <a:off x="1270085" y="3287624"/>
            <a:ext cx="2154436" cy="115929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defTabSz="228600">
              <a:defRPr sz="4300" i="1">
                <a:latin typeface="Avenir Next"/>
                <a:ea typeface="Avenir Next"/>
                <a:cs typeface="Avenir Next"/>
                <a:sym typeface="Avenir Next"/>
              </a:defRPr>
            </a:pPr>
            <a:r>
              <a:rPr sz="2400" i="1" dirty="0">
                <a:latin typeface="Arial" charset="0"/>
                <a:ea typeface="Arial" charset="0"/>
                <a:cs typeface="Arial" charset="0"/>
                <a:sym typeface="Avenir Next"/>
              </a:rPr>
              <a:t>Supported by</a:t>
            </a:r>
            <a:r>
              <a:rPr lang="en-US" sz="2400" i="1" dirty="0">
                <a:latin typeface="Arial" charset="0"/>
                <a:ea typeface="Arial" charset="0"/>
                <a:cs typeface="Arial" charset="0"/>
                <a:sym typeface="Avenir Next"/>
              </a:rPr>
              <a:t> </a:t>
            </a:r>
          </a:p>
          <a:p>
            <a:pPr defTabSz="228600">
              <a:defRPr sz="4300" i="1">
                <a:latin typeface="Avenir Next"/>
                <a:ea typeface="Avenir Next"/>
                <a:cs typeface="Avenir Next"/>
                <a:sym typeface="Avenir Next"/>
              </a:defRPr>
            </a:pPr>
            <a:r>
              <a:rPr sz="2400" i="1" dirty="0">
                <a:latin typeface="Arial" charset="0"/>
                <a:ea typeface="Arial" charset="0"/>
                <a:cs typeface="Arial" charset="0"/>
                <a:sym typeface="Avenir Next"/>
              </a:rPr>
              <a:t>state</a:t>
            </a:r>
            <a:r>
              <a:rPr lang="en-US" sz="2400" i="1" dirty="0">
                <a:latin typeface="Arial" charset="0"/>
                <a:ea typeface="Arial" charset="0"/>
                <a:cs typeface="Arial" charset="0"/>
                <a:sym typeface="Avenir Next"/>
              </a:rPr>
              <a:t>-o</a:t>
            </a:r>
            <a:r>
              <a:rPr sz="2400" i="1" dirty="0">
                <a:latin typeface="Arial" charset="0"/>
                <a:ea typeface="Arial" charset="0"/>
                <a:cs typeface="Arial" charset="0"/>
                <a:sym typeface="Avenir Next"/>
              </a:rPr>
              <a:t>f</a:t>
            </a:r>
            <a:r>
              <a:rPr lang="en-US" sz="2400" i="1" dirty="0">
                <a:latin typeface="Arial" charset="0"/>
                <a:ea typeface="Arial" charset="0"/>
                <a:cs typeface="Arial" charset="0"/>
                <a:sym typeface="Avenir Next"/>
              </a:rPr>
              <a:t>-</a:t>
            </a:r>
            <a:r>
              <a:rPr sz="2400" i="1" dirty="0">
                <a:latin typeface="Arial" charset="0"/>
                <a:ea typeface="Arial" charset="0"/>
                <a:cs typeface="Arial" charset="0"/>
                <a:sym typeface="Avenir Next"/>
              </a:rPr>
              <a:t>the</a:t>
            </a:r>
            <a:r>
              <a:rPr lang="en-US" sz="2400" i="1" dirty="0">
                <a:latin typeface="Arial" charset="0"/>
                <a:ea typeface="Arial" charset="0"/>
                <a:cs typeface="Arial" charset="0"/>
                <a:sym typeface="Avenir Next"/>
              </a:rPr>
              <a:t>-</a:t>
            </a:r>
            <a:r>
              <a:rPr sz="2400" i="1" dirty="0">
                <a:latin typeface="Arial" charset="0"/>
                <a:ea typeface="Arial" charset="0"/>
                <a:cs typeface="Arial" charset="0"/>
                <a:sym typeface="Avenir Next"/>
              </a:rPr>
              <a:t>art </a:t>
            </a:r>
            <a:endParaRPr lang="en-US" sz="2400" i="1" dirty="0">
              <a:latin typeface="Arial" charset="0"/>
              <a:ea typeface="Arial" charset="0"/>
              <a:cs typeface="Arial" charset="0"/>
              <a:sym typeface="Avenir Next"/>
            </a:endParaRPr>
          </a:p>
          <a:p>
            <a:pPr defTabSz="228600">
              <a:defRPr sz="4300" i="1">
                <a:latin typeface="Avenir Next"/>
                <a:ea typeface="Avenir Next"/>
                <a:cs typeface="Avenir Next"/>
                <a:sym typeface="Avenir Next"/>
              </a:defRPr>
            </a:pPr>
            <a:r>
              <a:rPr sz="2400" i="1" dirty="0">
                <a:latin typeface="Arial" charset="0"/>
                <a:ea typeface="Arial" charset="0"/>
                <a:cs typeface="Arial" charset="0"/>
                <a:sym typeface="Avenir Next"/>
              </a:rPr>
              <a:t>technology</a:t>
            </a:r>
          </a:p>
        </p:txBody>
      </p:sp>
      <p:sp>
        <p:nvSpPr>
          <p:cNvPr id="213" name="Shape 213"/>
          <p:cNvSpPr/>
          <p:nvPr/>
        </p:nvSpPr>
        <p:spPr>
          <a:xfrm>
            <a:off x="2116932" y="5342624"/>
            <a:ext cx="7943137" cy="95000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algn="ctr">
              <a:lnSpc>
                <a:spcPct val="80000"/>
              </a:lnSpc>
              <a:defRPr sz="7300" i="1">
                <a:solidFill>
                  <a:srgbClr val="81BC01"/>
                </a:solidFill>
                <a:latin typeface="Avenir Medium"/>
                <a:ea typeface="Avenir Medium"/>
                <a:cs typeface="Avenir Medium"/>
                <a:sym typeface="Avenir Medium"/>
              </a:defRPr>
            </a:pPr>
            <a:r>
              <a:rPr sz="3650" i="1" dirty="0">
                <a:solidFill>
                  <a:srgbClr val="0070C0"/>
                </a:solidFill>
                <a:latin typeface="Arial" charset="0"/>
                <a:ea typeface="Arial" charset="0"/>
                <a:cs typeface="Arial" charset="0"/>
                <a:sym typeface="Avenir Medium"/>
              </a:rPr>
              <a:t>A GUIDED EXPERIENCE THROUGH</a:t>
            </a:r>
          </a:p>
          <a:p>
            <a:pPr algn="ctr">
              <a:lnSpc>
                <a:spcPct val="80000"/>
              </a:lnSpc>
              <a:defRPr sz="7300" i="1">
                <a:solidFill>
                  <a:srgbClr val="81BC01"/>
                </a:solidFill>
                <a:latin typeface="Avenir Medium"/>
                <a:ea typeface="Avenir Medium"/>
                <a:cs typeface="Avenir Medium"/>
                <a:sym typeface="Avenir Medium"/>
              </a:defRPr>
            </a:pPr>
            <a:r>
              <a:rPr sz="3650" i="1" dirty="0">
                <a:solidFill>
                  <a:srgbClr val="0070C0"/>
                </a:solidFill>
                <a:latin typeface="Arial" charset="0"/>
                <a:ea typeface="Arial" charset="0"/>
                <a:cs typeface="Arial" charset="0"/>
                <a:sym typeface="Avenir Medium"/>
              </a:rPr>
              <a:t>THE HEALTHCARE JOURNEY</a:t>
            </a:r>
          </a:p>
        </p:txBody>
      </p:sp>
      <p:grpSp>
        <p:nvGrpSpPr>
          <p:cNvPr id="10" name="Group 4"/>
          <p:cNvGrpSpPr>
            <a:grpSpLocks noChangeAspect="1"/>
          </p:cNvGrpSpPr>
          <p:nvPr/>
        </p:nvGrpSpPr>
        <p:grpSpPr bwMode="auto">
          <a:xfrm>
            <a:off x="4750754" y="2520989"/>
            <a:ext cx="2347844" cy="966383"/>
            <a:chOff x="11327" y="4312"/>
            <a:chExt cx="1465" cy="603"/>
          </a:xfrm>
        </p:grpSpPr>
        <p:sp>
          <p:nvSpPr>
            <p:cNvPr id="11" name="AutoShape 3"/>
            <p:cNvSpPr>
              <a:spLocks noChangeAspect="1" noChangeArrowheads="1" noTextEdit="1"/>
            </p:cNvSpPr>
            <p:nvPr/>
          </p:nvSpPr>
          <p:spPr bwMode="auto">
            <a:xfrm>
              <a:off x="11327" y="4312"/>
              <a:ext cx="1465" cy="6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900" dirty="0"/>
            </a:p>
          </p:txBody>
        </p:sp>
        <p:sp>
          <p:nvSpPr>
            <p:cNvPr id="12" name="Freeform 5"/>
            <p:cNvSpPr>
              <a:spLocks/>
            </p:cNvSpPr>
            <p:nvPr/>
          </p:nvSpPr>
          <p:spPr bwMode="auto">
            <a:xfrm>
              <a:off x="11849" y="4295"/>
              <a:ext cx="284" cy="290"/>
            </a:xfrm>
            <a:custGeom>
              <a:avLst/>
              <a:gdLst>
                <a:gd name="T0" fmla="*/ 145 w 173"/>
                <a:gd name="T1" fmla="*/ 0 h 175"/>
                <a:gd name="T2" fmla="*/ 145 w 173"/>
                <a:gd name="T3" fmla="*/ 0 h 175"/>
                <a:gd name="T4" fmla="*/ 86 w 173"/>
                <a:gd name="T5" fmla="*/ 142 h 175"/>
                <a:gd name="T6" fmla="*/ 27 w 173"/>
                <a:gd name="T7" fmla="*/ 0 h 175"/>
                <a:gd name="T8" fmla="*/ 0 w 173"/>
                <a:gd name="T9" fmla="*/ 0 h 175"/>
                <a:gd name="T10" fmla="*/ 0 w 173"/>
                <a:gd name="T11" fmla="*/ 175 h 175"/>
                <a:gd name="T12" fmla="*/ 17 w 173"/>
                <a:gd name="T13" fmla="*/ 175 h 175"/>
                <a:gd name="T14" fmla="*/ 17 w 173"/>
                <a:gd name="T15" fmla="*/ 23 h 175"/>
                <a:gd name="T16" fmla="*/ 18 w 173"/>
                <a:gd name="T17" fmla="*/ 23 h 175"/>
                <a:gd name="T18" fmla="*/ 81 w 173"/>
                <a:gd name="T19" fmla="*/ 175 h 175"/>
                <a:gd name="T20" fmla="*/ 91 w 173"/>
                <a:gd name="T21" fmla="*/ 175 h 175"/>
                <a:gd name="T22" fmla="*/ 154 w 173"/>
                <a:gd name="T23" fmla="*/ 23 h 175"/>
                <a:gd name="T24" fmla="*/ 155 w 173"/>
                <a:gd name="T25" fmla="*/ 23 h 175"/>
                <a:gd name="T26" fmla="*/ 155 w 173"/>
                <a:gd name="T27" fmla="*/ 175 h 175"/>
                <a:gd name="T28" fmla="*/ 173 w 173"/>
                <a:gd name="T29" fmla="*/ 175 h 175"/>
                <a:gd name="T30" fmla="*/ 173 w 173"/>
                <a:gd name="T31" fmla="*/ 0 h 175"/>
                <a:gd name="T32" fmla="*/ 145 w 173"/>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75">
                  <a:moveTo>
                    <a:pt x="145" y="0"/>
                  </a:moveTo>
                  <a:lnTo>
                    <a:pt x="145" y="0"/>
                  </a:lnTo>
                  <a:lnTo>
                    <a:pt x="86" y="142"/>
                  </a:lnTo>
                  <a:lnTo>
                    <a:pt x="27" y="0"/>
                  </a:lnTo>
                  <a:lnTo>
                    <a:pt x="0" y="0"/>
                  </a:lnTo>
                  <a:lnTo>
                    <a:pt x="0" y="175"/>
                  </a:lnTo>
                  <a:lnTo>
                    <a:pt x="17" y="175"/>
                  </a:lnTo>
                  <a:lnTo>
                    <a:pt x="17" y="23"/>
                  </a:lnTo>
                  <a:lnTo>
                    <a:pt x="18" y="23"/>
                  </a:lnTo>
                  <a:lnTo>
                    <a:pt x="81" y="175"/>
                  </a:lnTo>
                  <a:lnTo>
                    <a:pt x="91" y="175"/>
                  </a:lnTo>
                  <a:lnTo>
                    <a:pt x="154" y="23"/>
                  </a:lnTo>
                  <a:lnTo>
                    <a:pt x="155" y="23"/>
                  </a:lnTo>
                  <a:lnTo>
                    <a:pt x="155" y="175"/>
                  </a:lnTo>
                  <a:lnTo>
                    <a:pt x="173" y="175"/>
                  </a:lnTo>
                  <a:lnTo>
                    <a:pt x="173" y="0"/>
                  </a:lnTo>
                  <a:lnTo>
                    <a:pt x="145" y="0"/>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13" name="Freeform 6"/>
            <p:cNvSpPr>
              <a:spLocks/>
            </p:cNvSpPr>
            <p:nvPr/>
          </p:nvSpPr>
          <p:spPr bwMode="auto">
            <a:xfrm>
              <a:off x="12150" y="4393"/>
              <a:ext cx="185" cy="292"/>
            </a:xfrm>
            <a:custGeom>
              <a:avLst/>
              <a:gdLst>
                <a:gd name="T0" fmla="*/ 57 w 113"/>
                <a:gd name="T1" fmla="*/ 96 h 176"/>
                <a:gd name="T2" fmla="*/ 57 w 113"/>
                <a:gd name="T3" fmla="*/ 96 h 176"/>
                <a:gd name="T4" fmla="*/ 93 w 113"/>
                <a:gd name="T5" fmla="*/ 0 h 176"/>
                <a:gd name="T6" fmla="*/ 113 w 113"/>
                <a:gd name="T7" fmla="*/ 0 h 176"/>
                <a:gd name="T8" fmla="*/ 55 w 113"/>
                <a:gd name="T9" fmla="*/ 146 h 176"/>
                <a:gd name="T10" fmla="*/ 41 w 113"/>
                <a:gd name="T11" fmla="*/ 168 h 176"/>
                <a:gd name="T12" fmla="*/ 18 w 113"/>
                <a:gd name="T13" fmla="*/ 176 h 176"/>
                <a:gd name="T14" fmla="*/ 11 w 113"/>
                <a:gd name="T15" fmla="*/ 175 h 176"/>
                <a:gd name="T16" fmla="*/ 3 w 113"/>
                <a:gd name="T17" fmla="*/ 174 h 176"/>
                <a:gd name="T18" fmla="*/ 5 w 113"/>
                <a:gd name="T19" fmla="*/ 158 h 176"/>
                <a:gd name="T20" fmla="*/ 17 w 113"/>
                <a:gd name="T21" fmla="*/ 161 h 176"/>
                <a:gd name="T22" fmla="*/ 31 w 113"/>
                <a:gd name="T23" fmla="*/ 155 h 176"/>
                <a:gd name="T24" fmla="*/ 39 w 113"/>
                <a:gd name="T25" fmla="*/ 140 h 176"/>
                <a:gd name="T26" fmla="*/ 48 w 113"/>
                <a:gd name="T27" fmla="*/ 117 h 176"/>
                <a:gd name="T28" fmla="*/ 0 w 113"/>
                <a:gd name="T29" fmla="*/ 0 h 176"/>
                <a:gd name="T30" fmla="*/ 21 w 113"/>
                <a:gd name="T31" fmla="*/ 0 h 176"/>
                <a:gd name="T32" fmla="*/ 57 w 113"/>
                <a:gd name="T33"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76">
                  <a:moveTo>
                    <a:pt x="57" y="96"/>
                  </a:moveTo>
                  <a:lnTo>
                    <a:pt x="57" y="96"/>
                  </a:lnTo>
                  <a:lnTo>
                    <a:pt x="93" y="0"/>
                  </a:lnTo>
                  <a:lnTo>
                    <a:pt x="113" y="0"/>
                  </a:lnTo>
                  <a:lnTo>
                    <a:pt x="55" y="146"/>
                  </a:lnTo>
                  <a:cubicBezTo>
                    <a:pt x="51" y="155"/>
                    <a:pt x="47" y="162"/>
                    <a:pt x="41" y="168"/>
                  </a:cubicBezTo>
                  <a:cubicBezTo>
                    <a:pt x="36" y="173"/>
                    <a:pt x="28" y="176"/>
                    <a:pt x="18" y="176"/>
                  </a:cubicBezTo>
                  <a:cubicBezTo>
                    <a:pt x="16" y="176"/>
                    <a:pt x="13" y="175"/>
                    <a:pt x="11" y="175"/>
                  </a:cubicBezTo>
                  <a:cubicBezTo>
                    <a:pt x="8" y="175"/>
                    <a:pt x="5" y="175"/>
                    <a:pt x="3" y="174"/>
                  </a:cubicBezTo>
                  <a:lnTo>
                    <a:pt x="5" y="158"/>
                  </a:lnTo>
                  <a:cubicBezTo>
                    <a:pt x="8" y="160"/>
                    <a:pt x="12" y="161"/>
                    <a:pt x="17" y="161"/>
                  </a:cubicBezTo>
                  <a:cubicBezTo>
                    <a:pt x="23" y="161"/>
                    <a:pt x="27" y="159"/>
                    <a:pt x="31" y="155"/>
                  </a:cubicBezTo>
                  <a:cubicBezTo>
                    <a:pt x="34" y="152"/>
                    <a:pt x="37" y="146"/>
                    <a:pt x="39" y="140"/>
                  </a:cubicBezTo>
                  <a:lnTo>
                    <a:pt x="48" y="117"/>
                  </a:lnTo>
                  <a:lnTo>
                    <a:pt x="0" y="0"/>
                  </a:lnTo>
                  <a:lnTo>
                    <a:pt x="21" y="0"/>
                  </a:lnTo>
                  <a:lnTo>
                    <a:pt x="57" y="96"/>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14" name="Freeform 7"/>
            <p:cNvSpPr>
              <a:spLocks noEditPoints="1"/>
            </p:cNvSpPr>
            <p:nvPr/>
          </p:nvSpPr>
          <p:spPr bwMode="auto">
            <a:xfrm>
              <a:off x="11327" y="4610"/>
              <a:ext cx="310" cy="300"/>
            </a:xfrm>
            <a:custGeom>
              <a:avLst/>
              <a:gdLst>
                <a:gd name="T0" fmla="*/ 19 w 189"/>
                <a:gd name="T1" fmla="*/ 90 h 181"/>
                <a:gd name="T2" fmla="*/ 19 w 189"/>
                <a:gd name="T3" fmla="*/ 90 h 181"/>
                <a:gd name="T4" fmla="*/ 24 w 189"/>
                <a:gd name="T5" fmla="*/ 118 h 181"/>
                <a:gd name="T6" fmla="*/ 37 w 189"/>
                <a:gd name="T7" fmla="*/ 142 h 181"/>
                <a:gd name="T8" fmla="*/ 59 w 189"/>
                <a:gd name="T9" fmla="*/ 158 h 181"/>
                <a:gd name="T10" fmla="*/ 88 w 189"/>
                <a:gd name="T11" fmla="*/ 164 h 181"/>
                <a:gd name="T12" fmla="*/ 117 w 189"/>
                <a:gd name="T13" fmla="*/ 158 h 181"/>
                <a:gd name="T14" fmla="*/ 139 w 189"/>
                <a:gd name="T15" fmla="*/ 142 h 181"/>
                <a:gd name="T16" fmla="*/ 153 w 189"/>
                <a:gd name="T17" fmla="*/ 118 h 181"/>
                <a:gd name="T18" fmla="*/ 158 w 189"/>
                <a:gd name="T19" fmla="*/ 90 h 181"/>
                <a:gd name="T20" fmla="*/ 153 w 189"/>
                <a:gd name="T21" fmla="*/ 63 h 181"/>
                <a:gd name="T22" fmla="*/ 139 w 189"/>
                <a:gd name="T23" fmla="*/ 39 h 181"/>
                <a:gd name="T24" fmla="*/ 117 w 189"/>
                <a:gd name="T25" fmla="*/ 23 h 181"/>
                <a:gd name="T26" fmla="*/ 88 w 189"/>
                <a:gd name="T27" fmla="*/ 17 h 181"/>
                <a:gd name="T28" fmla="*/ 59 w 189"/>
                <a:gd name="T29" fmla="*/ 23 h 181"/>
                <a:gd name="T30" fmla="*/ 37 w 189"/>
                <a:gd name="T31" fmla="*/ 39 h 181"/>
                <a:gd name="T32" fmla="*/ 24 w 189"/>
                <a:gd name="T33" fmla="*/ 63 h 181"/>
                <a:gd name="T34" fmla="*/ 19 w 189"/>
                <a:gd name="T35" fmla="*/ 90 h 181"/>
                <a:gd name="T36" fmla="*/ 189 w 189"/>
                <a:gd name="T37" fmla="*/ 181 h 181"/>
                <a:gd name="T38" fmla="*/ 189 w 189"/>
                <a:gd name="T39" fmla="*/ 181 h 181"/>
                <a:gd name="T40" fmla="*/ 88 w 189"/>
                <a:gd name="T41" fmla="*/ 181 h 181"/>
                <a:gd name="T42" fmla="*/ 53 w 189"/>
                <a:gd name="T43" fmla="*/ 174 h 181"/>
                <a:gd name="T44" fmla="*/ 25 w 189"/>
                <a:gd name="T45" fmla="*/ 155 h 181"/>
                <a:gd name="T46" fmla="*/ 6 w 189"/>
                <a:gd name="T47" fmla="*/ 127 h 181"/>
                <a:gd name="T48" fmla="*/ 0 w 189"/>
                <a:gd name="T49" fmla="*/ 90 h 181"/>
                <a:gd name="T50" fmla="*/ 6 w 189"/>
                <a:gd name="T51" fmla="*/ 54 h 181"/>
                <a:gd name="T52" fmla="*/ 25 w 189"/>
                <a:gd name="T53" fmla="*/ 26 h 181"/>
                <a:gd name="T54" fmla="*/ 53 w 189"/>
                <a:gd name="T55" fmla="*/ 7 h 181"/>
                <a:gd name="T56" fmla="*/ 88 w 189"/>
                <a:gd name="T57" fmla="*/ 0 h 181"/>
                <a:gd name="T58" fmla="*/ 123 w 189"/>
                <a:gd name="T59" fmla="*/ 7 h 181"/>
                <a:gd name="T60" fmla="*/ 152 w 189"/>
                <a:gd name="T61" fmla="*/ 26 h 181"/>
                <a:gd name="T62" fmla="*/ 170 w 189"/>
                <a:gd name="T63" fmla="*/ 54 h 181"/>
                <a:gd name="T64" fmla="*/ 177 w 189"/>
                <a:gd name="T65" fmla="*/ 90 h 181"/>
                <a:gd name="T66" fmla="*/ 167 w 189"/>
                <a:gd name="T67" fmla="*/ 133 h 181"/>
                <a:gd name="T68" fmla="*/ 136 w 189"/>
                <a:gd name="T69" fmla="*/ 164 h 181"/>
                <a:gd name="T70" fmla="*/ 136 w 189"/>
                <a:gd name="T71" fmla="*/ 164 h 181"/>
                <a:gd name="T72" fmla="*/ 189 w 189"/>
                <a:gd name="T73" fmla="*/ 164 h 181"/>
                <a:gd name="T74" fmla="*/ 189 w 189"/>
                <a:gd name="T75"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81">
                  <a:moveTo>
                    <a:pt x="19" y="90"/>
                  </a:moveTo>
                  <a:lnTo>
                    <a:pt x="19" y="90"/>
                  </a:lnTo>
                  <a:cubicBezTo>
                    <a:pt x="19" y="100"/>
                    <a:pt x="20" y="110"/>
                    <a:pt x="24" y="118"/>
                  </a:cubicBezTo>
                  <a:cubicBezTo>
                    <a:pt x="27" y="127"/>
                    <a:pt x="31" y="135"/>
                    <a:pt x="37" y="142"/>
                  </a:cubicBezTo>
                  <a:cubicBezTo>
                    <a:pt x="43" y="149"/>
                    <a:pt x="50" y="154"/>
                    <a:pt x="59" y="158"/>
                  </a:cubicBezTo>
                  <a:cubicBezTo>
                    <a:pt x="68" y="162"/>
                    <a:pt x="77" y="164"/>
                    <a:pt x="88" y="164"/>
                  </a:cubicBezTo>
                  <a:cubicBezTo>
                    <a:pt x="99" y="164"/>
                    <a:pt x="109" y="162"/>
                    <a:pt x="117" y="158"/>
                  </a:cubicBezTo>
                  <a:cubicBezTo>
                    <a:pt x="126" y="154"/>
                    <a:pt x="133" y="149"/>
                    <a:pt x="139" y="142"/>
                  </a:cubicBezTo>
                  <a:cubicBezTo>
                    <a:pt x="145" y="135"/>
                    <a:pt x="150" y="127"/>
                    <a:pt x="153" y="118"/>
                  </a:cubicBezTo>
                  <a:cubicBezTo>
                    <a:pt x="156" y="110"/>
                    <a:pt x="158" y="100"/>
                    <a:pt x="158" y="90"/>
                  </a:cubicBezTo>
                  <a:cubicBezTo>
                    <a:pt x="158" y="81"/>
                    <a:pt x="156" y="71"/>
                    <a:pt x="153" y="63"/>
                  </a:cubicBezTo>
                  <a:cubicBezTo>
                    <a:pt x="150" y="54"/>
                    <a:pt x="145" y="46"/>
                    <a:pt x="139" y="39"/>
                  </a:cubicBezTo>
                  <a:cubicBezTo>
                    <a:pt x="133" y="32"/>
                    <a:pt x="126" y="27"/>
                    <a:pt x="117" y="23"/>
                  </a:cubicBezTo>
                  <a:cubicBezTo>
                    <a:pt x="109" y="19"/>
                    <a:pt x="99" y="17"/>
                    <a:pt x="88" y="17"/>
                  </a:cubicBezTo>
                  <a:cubicBezTo>
                    <a:pt x="77" y="17"/>
                    <a:pt x="68" y="19"/>
                    <a:pt x="59" y="23"/>
                  </a:cubicBezTo>
                  <a:cubicBezTo>
                    <a:pt x="50" y="27"/>
                    <a:pt x="43" y="32"/>
                    <a:pt x="37" y="39"/>
                  </a:cubicBezTo>
                  <a:cubicBezTo>
                    <a:pt x="31" y="46"/>
                    <a:pt x="27" y="54"/>
                    <a:pt x="24" y="63"/>
                  </a:cubicBezTo>
                  <a:cubicBezTo>
                    <a:pt x="20" y="71"/>
                    <a:pt x="19" y="81"/>
                    <a:pt x="19" y="90"/>
                  </a:cubicBezTo>
                  <a:close/>
                  <a:moveTo>
                    <a:pt x="189" y="181"/>
                  </a:moveTo>
                  <a:lnTo>
                    <a:pt x="189" y="181"/>
                  </a:lnTo>
                  <a:lnTo>
                    <a:pt x="88" y="181"/>
                  </a:lnTo>
                  <a:cubicBezTo>
                    <a:pt x="76" y="181"/>
                    <a:pt x="64" y="178"/>
                    <a:pt x="53" y="174"/>
                  </a:cubicBezTo>
                  <a:cubicBezTo>
                    <a:pt x="42" y="169"/>
                    <a:pt x="33" y="163"/>
                    <a:pt x="25" y="155"/>
                  </a:cubicBezTo>
                  <a:cubicBezTo>
                    <a:pt x="17" y="147"/>
                    <a:pt x="11" y="138"/>
                    <a:pt x="6" y="127"/>
                  </a:cubicBezTo>
                  <a:cubicBezTo>
                    <a:pt x="2" y="116"/>
                    <a:pt x="0" y="104"/>
                    <a:pt x="0" y="90"/>
                  </a:cubicBezTo>
                  <a:cubicBezTo>
                    <a:pt x="0" y="77"/>
                    <a:pt x="2" y="65"/>
                    <a:pt x="6" y="54"/>
                  </a:cubicBezTo>
                  <a:cubicBezTo>
                    <a:pt x="11" y="43"/>
                    <a:pt x="17" y="34"/>
                    <a:pt x="25" y="26"/>
                  </a:cubicBezTo>
                  <a:cubicBezTo>
                    <a:pt x="33" y="18"/>
                    <a:pt x="42" y="12"/>
                    <a:pt x="53" y="7"/>
                  </a:cubicBezTo>
                  <a:cubicBezTo>
                    <a:pt x="64" y="3"/>
                    <a:pt x="76" y="0"/>
                    <a:pt x="88" y="0"/>
                  </a:cubicBezTo>
                  <a:cubicBezTo>
                    <a:pt x="101" y="0"/>
                    <a:pt x="113" y="3"/>
                    <a:pt x="123" y="7"/>
                  </a:cubicBezTo>
                  <a:cubicBezTo>
                    <a:pt x="134" y="12"/>
                    <a:pt x="144" y="18"/>
                    <a:pt x="152" y="26"/>
                  </a:cubicBezTo>
                  <a:cubicBezTo>
                    <a:pt x="160" y="34"/>
                    <a:pt x="166" y="43"/>
                    <a:pt x="170" y="54"/>
                  </a:cubicBezTo>
                  <a:cubicBezTo>
                    <a:pt x="175" y="65"/>
                    <a:pt x="177" y="77"/>
                    <a:pt x="177" y="90"/>
                  </a:cubicBezTo>
                  <a:cubicBezTo>
                    <a:pt x="177" y="106"/>
                    <a:pt x="174" y="121"/>
                    <a:pt x="167" y="133"/>
                  </a:cubicBezTo>
                  <a:cubicBezTo>
                    <a:pt x="161" y="146"/>
                    <a:pt x="150" y="156"/>
                    <a:pt x="136" y="164"/>
                  </a:cubicBezTo>
                  <a:lnTo>
                    <a:pt x="136" y="164"/>
                  </a:lnTo>
                  <a:lnTo>
                    <a:pt x="189" y="164"/>
                  </a:lnTo>
                  <a:lnTo>
                    <a:pt x="189" y="181"/>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15" name="Freeform 8"/>
            <p:cNvSpPr>
              <a:spLocks/>
            </p:cNvSpPr>
            <p:nvPr/>
          </p:nvSpPr>
          <p:spPr bwMode="auto">
            <a:xfrm>
              <a:off x="11662" y="4618"/>
              <a:ext cx="215" cy="292"/>
            </a:xfrm>
            <a:custGeom>
              <a:avLst/>
              <a:gdLst>
                <a:gd name="T0" fmla="*/ 0 w 131"/>
                <a:gd name="T1" fmla="*/ 0 h 176"/>
                <a:gd name="T2" fmla="*/ 0 w 131"/>
                <a:gd name="T3" fmla="*/ 0 h 176"/>
                <a:gd name="T4" fmla="*/ 18 w 131"/>
                <a:gd name="T5" fmla="*/ 0 h 176"/>
                <a:gd name="T6" fmla="*/ 18 w 131"/>
                <a:gd name="T7" fmla="*/ 76 h 176"/>
                <a:gd name="T8" fmla="*/ 113 w 131"/>
                <a:gd name="T9" fmla="*/ 76 h 176"/>
                <a:gd name="T10" fmla="*/ 113 w 131"/>
                <a:gd name="T11" fmla="*/ 0 h 176"/>
                <a:gd name="T12" fmla="*/ 131 w 131"/>
                <a:gd name="T13" fmla="*/ 0 h 176"/>
                <a:gd name="T14" fmla="*/ 131 w 131"/>
                <a:gd name="T15" fmla="*/ 176 h 176"/>
                <a:gd name="T16" fmla="*/ 113 w 131"/>
                <a:gd name="T17" fmla="*/ 176 h 176"/>
                <a:gd name="T18" fmla="*/ 113 w 131"/>
                <a:gd name="T19" fmla="*/ 92 h 176"/>
                <a:gd name="T20" fmla="*/ 18 w 131"/>
                <a:gd name="T21" fmla="*/ 92 h 176"/>
                <a:gd name="T22" fmla="*/ 18 w 131"/>
                <a:gd name="T23" fmla="*/ 176 h 176"/>
                <a:gd name="T24" fmla="*/ 0 w 131"/>
                <a:gd name="T25" fmla="*/ 176 h 176"/>
                <a:gd name="T26" fmla="*/ 0 w 131"/>
                <a:gd name="T2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76">
                  <a:moveTo>
                    <a:pt x="0" y="0"/>
                  </a:moveTo>
                  <a:lnTo>
                    <a:pt x="0" y="0"/>
                  </a:lnTo>
                  <a:lnTo>
                    <a:pt x="18" y="0"/>
                  </a:lnTo>
                  <a:lnTo>
                    <a:pt x="18" y="76"/>
                  </a:lnTo>
                  <a:lnTo>
                    <a:pt x="113" y="76"/>
                  </a:lnTo>
                  <a:lnTo>
                    <a:pt x="113" y="0"/>
                  </a:lnTo>
                  <a:lnTo>
                    <a:pt x="131" y="0"/>
                  </a:lnTo>
                  <a:lnTo>
                    <a:pt x="131" y="176"/>
                  </a:lnTo>
                  <a:lnTo>
                    <a:pt x="113" y="176"/>
                  </a:lnTo>
                  <a:lnTo>
                    <a:pt x="113" y="92"/>
                  </a:lnTo>
                  <a:lnTo>
                    <a:pt x="18" y="92"/>
                  </a:lnTo>
                  <a:lnTo>
                    <a:pt x="18" y="176"/>
                  </a:lnTo>
                  <a:lnTo>
                    <a:pt x="0" y="176"/>
                  </a:lnTo>
                  <a:lnTo>
                    <a:pt x="0" y="0"/>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16" name="Freeform 9"/>
            <p:cNvSpPr>
              <a:spLocks noEditPoints="1"/>
            </p:cNvSpPr>
            <p:nvPr/>
          </p:nvSpPr>
          <p:spPr bwMode="auto">
            <a:xfrm>
              <a:off x="11913" y="4711"/>
              <a:ext cx="188" cy="204"/>
            </a:xfrm>
            <a:custGeom>
              <a:avLst/>
              <a:gdLst>
                <a:gd name="T0" fmla="*/ 96 w 114"/>
                <a:gd name="T1" fmla="*/ 53 h 123"/>
                <a:gd name="T2" fmla="*/ 96 w 114"/>
                <a:gd name="T3" fmla="*/ 53 h 123"/>
                <a:gd name="T4" fmla="*/ 86 w 114"/>
                <a:gd name="T5" fmla="*/ 26 h 123"/>
                <a:gd name="T6" fmla="*/ 59 w 114"/>
                <a:gd name="T7" fmla="*/ 15 h 123"/>
                <a:gd name="T8" fmla="*/ 43 w 114"/>
                <a:gd name="T9" fmla="*/ 18 h 123"/>
                <a:gd name="T10" fmla="*/ 30 w 114"/>
                <a:gd name="T11" fmla="*/ 27 h 123"/>
                <a:gd name="T12" fmla="*/ 21 w 114"/>
                <a:gd name="T13" fmla="*/ 39 h 123"/>
                <a:gd name="T14" fmla="*/ 18 w 114"/>
                <a:gd name="T15" fmla="*/ 53 h 123"/>
                <a:gd name="T16" fmla="*/ 96 w 114"/>
                <a:gd name="T17" fmla="*/ 53 h 123"/>
                <a:gd name="T18" fmla="*/ 17 w 114"/>
                <a:gd name="T19" fmla="*/ 66 h 123"/>
                <a:gd name="T20" fmla="*/ 17 w 114"/>
                <a:gd name="T21" fmla="*/ 66 h 123"/>
                <a:gd name="T22" fmla="*/ 22 w 114"/>
                <a:gd name="T23" fmla="*/ 82 h 123"/>
                <a:gd name="T24" fmla="*/ 31 w 114"/>
                <a:gd name="T25" fmla="*/ 96 h 123"/>
                <a:gd name="T26" fmla="*/ 44 w 114"/>
                <a:gd name="T27" fmla="*/ 104 h 123"/>
                <a:gd name="T28" fmla="*/ 60 w 114"/>
                <a:gd name="T29" fmla="*/ 108 h 123"/>
                <a:gd name="T30" fmla="*/ 83 w 114"/>
                <a:gd name="T31" fmla="*/ 102 h 123"/>
                <a:gd name="T32" fmla="*/ 97 w 114"/>
                <a:gd name="T33" fmla="*/ 88 h 123"/>
                <a:gd name="T34" fmla="*/ 110 w 114"/>
                <a:gd name="T35" fmla="*/ 98 h 123"/>
                <a:gd name="T36" fmla="*/ 87 w 114"/>
                <a:gd name="T37" fmla="*/ 117 h 123"/>
                <a:gd name="T38" fmla="*/ 60 w 114"/>
                <a:gd name="T39" fmla="*/ 123 h 123"/>
                <a:gd name="T40" fmla="*/ 36 w 114"/>
                <a:gd name="T41" fmla="*/ 118 h 123"/>
                <a:gd name="T42" fmla="*/ 17 w 114"/>
                <a:gd name="T43" fmla="*/ 105 h 123"/>
                <a:gd name="T44" fmla="*/ 5 w 114"/>
                <a:gd name="T45" fmla="*/ 86 h 123"/>
                <a:gd name="T46" fmla="*/ 0 w 114"/>
                <a:gd name="T47" fmla="*/ 61 h 123"/>
                <a:gd name="T48" fmla="*/ 4 w 114"/>
                <a:gd name="T49" fmla="*/ 37 h 123"/>
                <a:gd name="T50" fmla="*/ 17 w 114"/>
                <a:gd name="T51" fmla="*/ 18 h 123"/>
                <a:gd name="T52" fmla="*/ 36 w 114"/>
                <a:gd name="T53" fmla="*/ 5 h 123"/>
                <a:gd name="T54" fmla="*/ 59 w 114"/>
                <a:gd name="T55" fmla="*/ 0 h 123"/>
                <a:gd name="T56" fmla="*/ 82 w 114"/>
                <a:gd name="T57" fmla="*/ 5 h 123"/>
                <a:gd name="T58" fmla="*/ 100 w 114"/>
                <a:gd name="T59" fmla="*/ 18 h 123"/>
                <a:gd name="T60" fmla="*/ 110 w 114"/>
                <a:gd name="T61" fmla="*/ 36 h 123"/>
                <a:gd name="T62" fmla="*/ 114 w 114"/>
                <a:gd name="T63" fmla="*/ 58 h 123"/>
                <a:gd name="T64" fmla="*/ 114 w 114"/>
                <a:gd name="T65" fmla="*/ 66 h 123"/>
                <a:gd name="T66" fmla="*/ 17 w 114"/>
                <a:gd name="T67" fmla="*/ 6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23">
                  <a:moveTo>
                    <a:pt x="96" y="53"/>
                  </a:moveTo>
                  <a:lnTo>
                    <a:pt x="96" y="53"/>
                  </a:lnTo>
                  <a:cubicBezTo>
                    <a:pt x="96" y="41"/>
                    <a:pt x="93" y="32"/>
                    <a:pt x="86" y="26"/>
                  </a:cubicBezTo>
                  <a:cubicBezTo>
                    <a:pt x="80" y="19"/>
                    <a:pt x="70" y="15"/>
                    <a:pt x="59" y="15"/>
                  </a:cubicBezTo>
                  <a:cubicBezTo>
                    <a:pt x="53" y="15"/>
                    <a:pt x="48" y="16"/>
                    <a:pt x="43" y="18"/>
                  </a:cubicBezTo>
                  <a:cubicBezTo>
                    <a:pt x="38" y="20"/>
                    <a:pt x="34" y="23"/>
                    <a:pt x="30" y="27"/>
                  </a:cubicBezTo>
                  <a:cubicBezTo>
                    <a:pt x="26" y="30"/>
                    <a:pt x="23" y="34"/>
                    <a:pt x="21" y="39"/>
                  </a:cubicBezTo>
                  <a:cubicBezTo>
                    <a:pt x="19" y="43"/>
                    <a:pt x="18" y="48"/>
                    <a:pt x="18" y="53"/>
                  </a:cubicBezTo>
                  <a:lnTo>
                    <a:pt x="96" y="53"/>
                  </a:lnTo>
                  <a:close/>
                  <a:moveTo>
                    <a:pt x="17" y="66"/>
                  </a:moveTo>
                  <a:lnTo>
                    <a:pt x="17" y="66"/>
                  </a:lnTo>
                  <a:cubicBezTo>
                    <a:pt x="18" y="72"/>
                    <a:pt x="19" y="77"/>
                    <a:pt x="22" y="82"/>
                  </a:cubicBezTo>
                  <a:cubicBezTo>
                    <a:pt x="24" y="87"/>
                    <a:pt x="27" y="92"/>
                    <a:pt x="31" y="96"/>
                  </a:cubicBezTo>
                  <a:cubicBezTo>
                    <a:pt x="35" y="99"/>
                    <a:pt x="39" y="102"/>
                    <a:pt x="44" y="104"/>
                  </a:cubicBezTo>
                  <a:cubicBezTo>
                    <a:pt x="49" y="107"/>
                    <a:pt x="54" y="108"/>
                    <a:pt x="60" y="108"/>
                  </a:cubicBezTo>
                  <a:cubicBezTo>
                    <a:pt x="69" y="108"/>
                    <a:pt x="76" y="106"/>
                    <a:pt x="83" y="102"/>
                  </a:cubicBezTo>
                  <a:cubicBezTo>
                    <a:pt x="89" y="97"/>
                    <a:pt x="94" y="93"/>
                    <a:pt x="97" y="88"/>
                  </a:cubicBezTo>
                  <a:lnTo>
                    <a:pt x="110" y="98"/>
                  </a:lnTo>
                  <a:cubicBezTo>
                    <a:pt x="103" y="107"/>
                    <a:pt x="95" y="113"/>
                    <a:pt x="87" y="117"/>
                  </a:cubicBezTo>
                  <a:cubicBezTo>
                    <a:pt x="79" y="121"/>
                    <a:pt x="70" y="123"/>
                    <a:pt x="60" y="123"/>
                  </a:cubicBezTo>
                  <a:cubicBezTo>
                    <a:pt x="51" y="123"/>
                    <a:pt x="43" y="121"/>
                    <a:pt x="36" y="118"/>
                  </a:cubicBezTo>
                  <a:cubicBezTo>
                    <a:pt x="29" y="115"/>
                    <a:pt x="22" y="111"/>
                    <a:pt x="17" y="105"/>
                  </a:cubicBezTo>
                  <a:cubicBezTo>
                    <a:pt x="12" y="100"/>
                    <a:pt x="8" y="93"/>
                    <a:pt x="5" y="86"/>
                  </a:cubicBezTo>
                  <a:cubicBezTo>
                    <a:pt x="2" y="78"/>
                    <a:pt x="0" y="70"/>
                    <a:pt x="0" y="61"/>
                  </a:cubicBezTo>
                  <a:cubicBezTo>
                    <a:pt x="0" y="53"/>
                    <a:pt x="2" y="45"/>
                    <a:pt x="4" y="37"/>
                  </a:cubicBezTo>
                  <a:cubicBezTo>
                    <a:pt x="7" y="30"/>
                    <a:pt x="12" y="23"/>
                    <a:pt x="17" y="18"/>
                  </a:cubicBezTo>
                  <a:cubicBezTo>
                    <a:pt x="22" y="12"/>
                    <a:pt x="28" y="8"/>
                    <a:pt x="36" y="5"/>
                  </a:cubicBezTo>
                  <a:cubicBezTo>
                    <a:pt x="43" y="2"/>
                    <a:pt x="50" y="0"/>
                    <a:pt x="59" y="0"/>
                  </a:cubicBezTo>
                  <a:cubicBezTo>
                    <a:pt x="67" y="0"/>
                    <a:pt x="75" y="2"/>
                    <a:pt x="82" y="5"/>
                  </a:cubicBezTo>
                  <a:cubicBezTo>
                    <a:pt x="89" y="8"/>
                    <a:pt x="95" y="12"/>
                    <a:pt x="100" y="18"/>
                  </a:cubicBezTo>
                  <a:cubicBezTo>
                    <a:pt x="104" y="23"/>
                    <a:pt x="108" y="29"/>
                    <a:pt x="110" y="36"/>
                  </a:cubicBezTo>
                  <a:cubicBezTo>
                    <a:pt x="113" y="43"/>
                    <a:pt x="114" y="51"/>
                    <a:pt x="114" y="58"/>
                  </a:cubicBezTo>
                  <a:lnTo>
                    <a:pt x="114" y="66"/>
                  </a:lnTo>
                  <a:lnTo>
                    <a:pt x="17" y="66"/>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17" name="Freeform 10"/>
            <p:cNvSpPr>
              <a:spLocks noEditPoints="1"/>
            </p:cNvSpPr>
            <p:nvPr/>
          </p:nvSpPr>
          <p:spPr bwMode="auto">
            <a:xfrm>
              <a:off x="12137" y="4711"/>
              <a:ext cx="162" cy="204"/>
            </a:xfrm>
            <a:custGeom>
              <a:avLst/>
              <a:gdLst>
                <a:gd name="T0" fmla="*/ 72 w 99"/>
                <a:gd name="T1" fmla="*/ 62 h 123"/>
                <a:gd name="T2" fmla="*/ 72 w 99"/>
                <a:gd name="T3" fmla="*/ 62 h 123"/>
                <a:gd name="T4" fmla="*/ 56 w 99"/>
                <a:gd name="T5" fmla="*/ 62 h 123"/>
                <a:gd name="T6" fmla="*/ 38 w 99"/>
                <a:gd name="T7" fmla="*/ 65 h 123"/>
                <a:gd name="T8" fmla="*/ 24 w 99"/>
                <a:gd name="T9" fmla="*/ 73 h 123"/>
                <a:gd name="T10" fmla="*/ 18 w 99"/>
                <a:gd name="T11" fmla="*/ 86 h 123"/>
                <a:gd name="T12" fmla="*/ 20 w 99"/>
                <a:gd name="T13" fmla="*/ 96 h 123"/>
                <a:gd name="T14" fmla="*/ 26 w 99"/>
                <a:gd name="T15" fmla="*/ 103 h 123"/>
                <a:gd name="T16" fmla="*/ 35 w 99"/>
                <a:gd name="T17" fmla="*/ 106 h 123"/>
                <a:gd name="T18" fmla="*/ 45 w 99"/>
                <a:gd name="T19" fmla="*/ 108 h 123"/>
                <a:gd name="T20" fmla="*/ 61 w 99"/>
                <a:gd name="T21" fmla="*/ 105 h 123"/>
                <a:gd name="T22" fmla="*/ 72 w 99"/>
                <a:gd name="T23" fmla="*/ 97 h 123"/>
                <a:gd name="T24" fmla="*/ 78 w 99"/>
                <a:gd name="T25" fmla="*/ 85 h 123"/>
                <a:gd name="T26" fmla="*/ 80 w 99"/>
                <a:gd name="T27" fmla="*/ 70 h 123"/>
                <a:gd name="T28" fmla="*/ 80 w 99"/>
                <a:gd name="T29" fmla="*/ 62 h 123"/>
                <a:gd name="T30" fmla="*/ 72 w 99"/>
                <a:gd name="T31" fmla="*/ 62 h 123"/>
                <a:gd name="T32" fmla="*/ 80 w 99"/>
                <a:gd name="T33" fmla="*/ 48 h 123"/>
                <a:gd name="T34" fmla="*/ 80 w 99"/>
                <a:gd name="T35" fmla="*/ 48 h 123"/>
                <a:gd name="T36" fmla="*/ 80 w 99"/>
                <a:gd name="T37" fmla="*/ 45 h 123"/>
                <a:gd name="T38" fmla="*/ 50 w 99"/>
                <a:gd name="T39" fmla="*/ 15 h 123"/>
                <a:gd name="T40" fmla="*/ 15 w 99"/>
                <a:gd name="T41" fmla="*/ 29 h 123"/>
                <a:gd name="T42" fmla="*/ 5 w 99"/>
                <a:gd name="T43" fmla="*/ 17 h 123"/>
                <a:gd name="T44" fmla="*/ 54 w 99"/>
                <a:gd name="T45" fmla="*/ 0 h 123"/>
                <a:gd name="T46" fmla="*/ 70 w 99"/>
                <a:gd name="T47" fmla="*/ 3 h 123"/>
                <a:gd name="T48" fmla="*/ 84 w 99"/>
                <a:gd name="T49" fmla="*/ 10 h 123"/>
                <a:gd name="T50" fmla="*/ 93 w 99"/>
                <a:gd name="T51" fmla="*/ 23 h 123"/>
                <a:gd name="T52" fmla="*/ 97 w 99"/>
                <a:gd name="T53" fmla="*/ 42 h 123"/>
                <a:gd name="T54" fmla="*/ 97 w 99"/>
                <a:gd name="T55" fmla="*/ 93 h 123"/>
                <a:gd name="T56" fmla="*/ 97 w 99"/>
                <a:gd name="T57" fmla="*/ 107 h 123"/>
                <a:gd name="T58" fmla="*/ 99 w 99"/>
                <a:gd name="T59" fmla="*/ 120 h 123"/>
                <a:gd name="T60" fmla="*/ 83 w 99"/>
                <a:gd name="T61" fmla="*/ 120 h 123"/>
                <a:gd name="T62" fmla="*/ 82 w 99"/>
                <a:gd name="T63" fmla="*/ 110 h 123"/>
                <a:gd name="T64" fmla="*/ 81 w 99"/>
                <a:gd name="T65" fmla="*/ 101 h 123"/>
                <a:gd name="T66" fmla="*/ 81 w 99"/>
                <a:gd name="T67" fmla="*/ 101 h 123"/>
                <a:gd name="T68" fmla="*/ 64 w 99"/>
                <a:gd name="T69" fmla="*/ 117 h 123"/>
                <a:gd name="T70" fmla="*/ 40 w 99"/>
                <a:gd name="T71" fmla="*/ 123 h 123"/>
                <a:gd name="T72" fmla="*/ 25 w 99"/>
                <a:gd name="T73" fmla="*/ 120 h 123"/>
                <a:gd name="T74" fmla="*/ 12 w 99"/>
                <a:gd name="T75" fmla="*/ 114 h 123"/>
                <a:gd name="T76" fmla="*/ 3 w 99"/>
                <a:gd name="T77" fmla="*/ 103 h 123"/>
                <a:gd name="T78" fmla="*/ 0 w 99"/>
                <a:gd name="T79" fmla="*/ 88 h 123"/>
                <a:gd name="T80" fmla="*/ 7 w 99"/>
                <a:gd name="T81" fmla="*/ 66 h 123"/>
                <a:gd name="T82" fmla="*/ 26 w 99"/>
                <a:gd name="T83" fmla="*/ 54 h 123"/>
                <a:gd name="T84" fmla="*/ 49 w 99"/>
                <a:gd name="T85" fmla="*/ 49 h 123"/>
                <a:gd name="T86" fmla="*/ 72 w 99"/>
                <a:gd name="T87" fmla="*/ 48 h 123"/>
                <a:gd name="T88" fmla="*/ 80 w 99"/>
                <a:gd name="T89"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23">
                  <a:moveTo>
                    <a:pt x="72" y="62"/>
                  </a:moveTo>
                  <a:lnTo>
                    <a:pt x="72" y="62"/>
                  </a:lnTo>
                  <a:cubicBezTo>
                    <a:pt x="68" y="62"/>
                    <a:pt x="63" y="62"/>
                    <a:pt x="56" y="62"/>
                  </a:cubicBezTo>
                  <a:cubicBezTo>
                    <a:pt x="50" y="63"/>
                    <a:pt x="44" y="64"/>
                    <a:pt x="38" y="65"/>
                  </a:cubicBezTo>
                  <a:cubicBezTo>
                    <a:pt x="33" y="67"/>
                    <a:pt x="28" y="69"/>
                    <a:pt x="24" y="73"/>
                  </a:cubicBezTo>
                  <a:cubicBezTo>
                    <a:pt x="20" y="76"/>
                    <a:pt x="18" y="80"/>
                    <a:pt x="18" y="86"/>
                  </a:cubicBezTo>
                  <a:cubicBezTo>
                    <a:pt x="18" y="90"/>
                    <a:pt x="19" y="93"/>
                    <a:pt x="20" y="96"/>
                  </a:cubicBezTo>
                  <a:cubicBezTo>
                    <a:pt x="22" y="99"/>
                    <a:pt x="24" y="101"/>
                    <a:pt x="26" y="103"/>
                  </a:cubicBezTo>
                  <a:cubicBezTo>
                    <a:pt x="29" y="105"/>
                    <a:pt x="32" y="106"/>
                    <a:pt x="35" y="106"/>
                  </a:cubicBezTo>
                  <a:cubicBezTo>
                    <a:pt x="38" y="107"/>
                    <a:pt x="42" y="108"/>
                    <a:pt x="45" y="108"/>
                  </a:cubicBezTo>
                  <a:cubicBezTo>
                    <a:pt x="51" y="108"/>
                    <a:pt x="56" y="107"/>
                    <a:pt x="61" y="105"/>
                  </a:cubicBezTo>
                  <a:cubicBezTo>
                    <a:pt x="65" y="103"/>
                    <a:pt x="69" y="100"/>
                    <a:pt x="72" y="97"/>
                  </a:cubicBezTo>
                  <a:cubicBezTo>
                    <a:pt x="75" y="93"/>
                    <a:pt x="77" y="89"/>
                    <a:pt x="78" y="85"/>
                  </a:cubicBezTo>
                  <a:cubicBezTo>
                    <a:pt x="80" y="80"/>
                    <a:pt x="80" y="75"/>
                    <a:pt x="80" y="70"/>
                  </a:cubicBezTo>
                  <a:lnTo>
                    <a:pt x="80" y="62"/>
                  </a:lnTo>
                  <a:lnTo>
                    <a:pt x="72" y="62"/>
                  </a:lnTo>
                  <a:close/>
                  <a:moveTo>
                    <a:pt x="80" y="48"/>
                  </a:moveTo>
                  <a:lnTo>
                    <a:pt x="80" y="48"/>
                  </a:lnTo>
                  <a:lnTo>
                    <a:pt x="80" y="45"/>
                  </a:lnTo>
                  <a:cubicBezTo>
                    <a:pt x="80" y="25"/>
                    <a:pt x="70" y="15"/>
                    <a:pt x="50" y="15"/>
                  </a:cubicBezTo>
                  <a:cubicBezTo>
                    <a:pt x="37" y="15"/>
                    <a:pt x="25" y="20"/>
                    <a:pt x="15" y="29"/>
                  </a:cubicBezTo>
                  <a:lnTo>
                    <a:pt x="5" y="17"/>
                  </a:lnTo>
                  <a:cubicBezTo>
                    <a:pt x="16" y="6"/>
                    <a:pt x="32" y="0"/>
                    <a:pt x="54" y="0"/>
                  </a:cubicBezTo>
                  <a:cubicBezTo>
                    <a:pt x="60" y="0"/>
                    <a:pt x="65" y="1"/>
                    <a:pt x="70" y="3"/>
                  </a:cubicBezTo>
                  <a:cubicBezTo>
                    <a:pt x="76" y="5"/>
                    <a:pt x="80" y="7"/>
                    <a:pt x="84" y="10"/>
                  </a:cubicBezTo>
                  <a:cubicBezTo>
                    <a:pt x="88" y="14"/>
                    <a:pt x="91" y="18"/>
                    <a:pt x="93" y="23"/>
                  </a:cubicBezTo>
                  <a:cubicBezTo>
                    <a:pt x="95" y="28"/>
                    <a:pt x="97" y="34"/>
                    <a:pt x="97" y="42"/>
                  </a:cubicBezTo>
                  <a:lnTo>
                    <a:pt x="97" y="93"/>
                  </a:lnTo>
                  <a:cubicBezTo>
                    <a:pt x="97" y="98"/>
                    <a:pt x="97" y="103"/>
                    <a:pt x="97" y="107"/>
                  </a:cubicBezTo>
                  <a:cubicBezTo>
                    <a:pt x="98" y="112"/>
                    <a:pt x="98" y="116"/>
                    <a:pt x="99" y="120"/>
                  </a:cubicBezTo>
                  <a:lnTo>
                    <a:pt x="83" y="120"/>
                  </a:lnTo>
                  <a:cubicBezTo>
                    <a:pt x="82" y="117"/>
                    <a:pt x="82" y="114"/>
                    <a:pt x="82" y="110"/>
                  </a:cubicBezTo>
                  <a:cubicBezTo>
                    <a:pt x="81" y="107"/>
                    <a:pt x="81" y="104"/>
                    <a:pt x="81" y="101"/>
                  </a:cubicBezTo>
                  <a:lnTo>
                    <a:pt x="81" y="101"/>
                  </a:lnTo>
                  <a:cubicBezTo>
                    <a:pt x="76" y="108"/>
                    <a:pt x="70" y="114"/>
                    <a:pt x="64" y="117"/>
                  </a:cubicBezTo>
                  <a:cubicBezTo>
                    <a:pt x="57" y="121"/>
                    <a:pt x="49" y="123"/>
                    <a:pt x="40" y="123"/>
                  </a:cubicBezTo>
                  <a:cubicBezTo>
                    <a:pt x="35" y="123"/>
                    <a:pt x="30" y="122"/>
                    <a:pt x="25" y="120"/>
                  </a:cubicBezTo>
                  <a:cubicBezTo>
                    <a:pt x="20" y="119"/>
                    <a:pt x="16" y="117"/>
                    <a:pt x="12" y="114"/>
                  </a:cubicBezTo>
                  <a:cubicBezTo>
                    <a:pt x="8" y="111"/>
                    <a:pt x="5" y="107"/>
                    <a:pt x="3" y="103"/>
                  </a:cubicBezTo>
                  <a:cubicBezTo>
                    <a:pt x="1" y="99"/>
                    <a:pt x="0" y="94"/>
                    <a:pt x="0" y="88"/>
                  </a:cubicBezTo>
                  <a:cubicBezTo>
                    <a:pt x="0" y="79"/>
                    <a:pt x="2" y="72"/>
                    <a:pt x="7" y="66"/>
                  </a:cubicBezTo>
                  <a:cubicBezTo>
                    <a:pt x="12" y="61"/>
                    <a:pt x="18" y="57"/>
                    <a:pt x="26" y="54"/>
                  </a:cubicBezTo>
                  <a:cubicBezTo>
                    <a:pt x="33" y="52"/>
                    <a:pt x="41" y="50"/>
                    <a:pt x="49" y="49"/>
                  </a:cubicBezTo>
                  <a:cubicBezTo>
                    <a:pt x="57" y="49"/>
                    <a:pt x="65" y="48"/>
                    <a:pt x="72" y="48"/>
                  </a:cubicBezTo>
                  <a:lnTo>
                    <a:pt x="80" y="48"/>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18" name="Freeform 11"/>
            <p:cNvSpPr>
              <a:spLocks/>
            </p:cNvSpPr>
            <p:nvPr/>
          </p:nvSpPr>
          <p:spPr bwMode="auto">
            <a:xfrm>
              <a:off x="12334" y="4599"/>
              <a:ext cx="28" cy="311"/>
            </a:xfrm>
            <a:custGeom>
              <a:avLst/>
              <a:gdLst>
                <a:gd name="T0" fmla="*/ 17 w 17"/>
                <a:gd name="T1" fmla="*/ 188 h 188"/>
                <a:gd name="T2" fmla="*/ 17 w 17"/>
                <a:gd name="T3" fmla="*/ 188 h 188"/>
                <a:gd name="T4" fmla="*/ 0 w 17"/>
                <a:gd name="T5" fmla="*/ 188 h 188"/>
                <a:gd name="T6" fmla="*/ 0 w 17"/>
                <a:gd name="T7" fmla="*/ 0 h 188"/>
                <a:gd name="T8" fmla="*/ 17 w 17"/>
                <a:gd name="T9" fmla="*/ 0 h 188"/>
                <a:gd name="T10" fmla="*/ 17 w 17"/>
                <a:gd name="T11" fmla="*/ 188 h 188"/>
              </a:gdLst>
              <a:ahLst/>
              <a:cxnLst>
                <a:cxn ang="0">
                  <a:pos x="T0" y="T1"/>
                </a:cxn>
                <a:cxn ang="0">
                  <a:pos x="T2" y="T3"/>
                </a:cxn>
                <a:cxn ang="0">
                  <a:pos x="T4" y="T5"/>
                </a:cxn>
                <a:cxn ang="0">
                  <a:pos x="T6" y="T7"/>
                </a:cxn>
                <a:cxn ang="0">
                  <a:pos x="T8" y="T9"/>
                </a:cxn>
                <a:cxn ang="0">
                  <a:pos x="T10" y="T11"/>
                </a:cxn>
              </a:cxnLst>
              <a:rect l="0" t="0" r="r" b="b"/>
              <a:pathLst>
                <a:path w="17" h="188">
                  <a:moveTo>
                    <a:pt x="17" y="188"/>
                  </a:moveTo>
                  <a:lnTo>
                    <a:pt x="17" y="188"/>
                  </a:lnTo>
                  <a:lnTo>
                    <a:pt x="0" y="188"/>
                  </a:lnTo>
                  <a:lnTo>
                    <a:pt x="0" y="0"/>
                  </a:lnTo>
                  <a:lnTo>
                    <a:pt x="17" y="0"/>
                  </a:lnTo>
                  <a:lnTo>
                    <a:pt x="17" y="188"/>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19" name="Freeform 12"/>
            <p:cNvSpPr>
              <a:spLocks/>
            </p:cNvSpPr>
            <p:nvPr/>
          </p:nvSpPr>
          <p:spPr bwMode="auto">
            <a:xfrm>
              <a:off x="12385" y="4663"/>
              <a:ext cx="123" cy="252"/>
            </a:xfrm>
            <a:custGeom>
              <a:avLst/>
              <a:gdLst>
                <a:gd name="T0" fmla="*/ 74 w 75"/>
                <a:gd name="T1" fmla="*/ 47 h 152"/>
                <a:gd name="T2" fmla="*/ 74 w 75"/>
                <a:gd name="T3" fmla="*/ 47 h 152"/>
                <a:gd name="T4" fmla="*/ 41 w 75"/>
                <a:gd name="T5" fmla="*/ 47 h 152"/>
                <a:gd name="T6" fmla="*/ 41 w 75"/>
                <a:gd name="T7" fmla="*/ 116 h 152"/>
                <a:gd name="T8" fmla="*/ 42 w 75"/>
                <a:gd name="T9" fmla="*/ 126 h 152"/>
                <a:gd name="T10" fmla="*/ 45 w 75"/>
                <a:gd name="T11" fmla="*/ 133 h 152"/>
                <a:gd name="T12" fmla="*/ 51 w 75"/>
                <a:gd name="T13" fmla="*/ 136 h 152"/>
                <a:gd name="T14" fmla="*/ 58 w 75"/>
                <a:gd name="T15" fmla="*/ 137 h 152"/>
                <a:gd name="T16" fmla="*/ 66 w 75"/>
                <a:gd name="T17" fmla="*/ 135 h 152"/>
                <a:gd name="T18" fmla="*/ 75 w 75"/>
                <a:gd name="T19" fmla="*/ 132 h 152"/>
                <a:gd name="T20" fmla="*/ 75 w 75"/>
                <a:gd name="T21" fmla="*/ 147 h 152"/>
                <a:gd name="T22" fmla="*/ 53 w 75"/>
                <a:gd name="T23" fmla="*/ 152 h 152"/>
                <a:gd name="T24" fmla="*/ 43 w 75"/>
                <a:gd name="T25" fmla="*/ 150 h 152"/>
                <a:gd name="T26" fmla="*/ 34 w 75"/>
                <a:gd name="T27" fmla="*/ 146 h 152"/>
                <a:gd name="T28" fmla="*/ 27 w 75"/>
                <a:gd name="T29" fmla="*/ 136 h 152"/>
                <a:gd name="T30" fmla="*/ 24 w 75"/>
                <a:gd name="T31" fmla="*/ 120 h 152"/>
                <a:gd name="T32" fmla="*/ 24 w 75"/>
                <a:gd name="T33" fmla="*/ 47 h 152"/>
                <a:gd name="T34" fmla="*/ 0 w 75"/>
                <a:gd name="T35" fmla="*/ 47 h 152"/>
                <a:gd name="T36" fmla="*/ 0 w 75"/>
                <a:gd name="T37" fmla="*/ 32 h 152"/>
                <a:gd name="T38" fmla="*/ 24 w 75"/>
                <a:gd name="T39" fmla="*/ 32 h 152"/>
                <a:gd name="T40" fmla="*/ 24 w 75"/>
                <a:gd name="T41" fmla="*/ 0 h 152"/>
                <a:gd name="T42" fmla="*/ 41 w 75"/>
                <a:gd name="T43" fmla="*/ 0 h 152"/>
                <a:gd name="T44" fmla="*/ 41 w 75"/>
                <a:gd name="T45" fmla="*/ 32 h 152"/>
                <a:gd name="T46" fmla="*/ 74 w 75"/>
                <a:gd name="T47" fmla="*/ 32 h 152"/>
                <a:gd name="T48" fmla="*/ 74 w 75"/>
                <a:gd name="T49" fmla="*/ 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152">
                  <a:moveTo>
                    <a:pt x="74" y="47"/>
                  </a:moveTo>
                  <a:lnTo>
                    <a:pt x="74" y="47"/>
                  </a:lnTo>
                  <a:lnTo>
                    <a:pt x="41" y="47"/>
                  </a:lnTo>
                  <a:lnTo>
                    <a:pt x="41" y="116"/>
                  </a:lnTo>
                  <a:cubicBezTo>
                    <a:pt x="41" y="120"/>
                    <a:pt x="41" y="124"/>
                    <a:pt x="42" y="126"/>
                  </a:cubicBezTo>
                  <a:cubicBezTo>
                    <a:pt x="43" y="129"/>
                    <a:pt x="44" y="131"/>
                    <a:pt x="45" y="133"/>
                  </a:cubicBezTo>
                  <a:cubicBezTo>
                    <a:pt x="47" y="134"/>
                    <a:pt x="49" y="135"/>
                    <a:pt x="51" y="136"/>
                  </a:cubicBezTo>
                  <a:cubicBezTo>
                    <a:pt x="53" y="136"/>
                    <a:pt x="55" y="137"/>
                    <a:pt x="58" y="137"/>
                  </a:cubicBezTo>
                  <a:cubicBezTo>
                    <a:pt x="60" y="137"/>
                    <a:pt x="63" y="136"/>
                    <a:pt x="66" y="135"/>
                  </a:cubicBezTo>
                  <a:cubicBezTo>
                    <a:pt x="69" y="135"/>
                    <a:pt x="72" y="133"/>
                    <a:pt x="75" y="132"/>
                  </a:cubicBezTo>
                  <a:lnTo>
                    <a:pt x="75" y="147"/>
                  </a:lnTo>
                  <a:cubicBezTo>
                    <a:pt x="69" y="150"/>
                    <a:pt x="62" y="152"/>
                    <a:pt x="53" y="152"/>
                  </a:cubicBezTo>
                  <a:cubicBezTo>
                    <a:pt x="50" y="152"/>
                    <a:pt x="47" y="151"/>
                    <a:pt x="43" y="150"/>
                  </a:cubicBezTo>
                  <a:cubicBezTo>
                    <a:pt x="40" y="149"/>
                    <a:pt x="37" y="148"/>
                    <a:pt x="34" y="146"/>
                  </a:cubicBezTo>
                  <a:cubicBezTo>
                    <a:pt x="31" y="143"/>
                    <a:pt x="29" y="140"/>
                    <a:pt x="27" y="136"/>
                  </a:cubicBezTo>
                  <a:cubicBezTo>
                    <a:pt x="25" y="132"/>
                    <a:pt x="24" y="127"/>
                    <a:pt x="24" y="120"/>
                  </a:cubicBezTo>
                  <a:lnTo>
                    <a:pt x="24" y="47"/>
                  </a:lnTo>
                  <a:lnTo>
                    <a:pt x="0" y="47"/>
                  </a:lnTo>
                  <a:lnTo>
                    <a:pt x="0" y="32"/>
                  </a:lnTo>
                  <a:lnTo>
                    <a:pt x="24" y="32"/>
                  </a:lnTo>
                  <a:lnTo>
                    <a:pt x="24" y="0"/>
                  </a:lnTo>
                  <a:lnTo>
                    <a:pt x="41" y="0"/>
                  </a:lnTo>
                  <a:lnTo>
                    <a:pt x="41" y="32"/>
                  </a:lnTo>
                  <a:lnTo>
                    <a:pt x="74" y="32"/>
                  </a:lnTo>
                  <a:lnTo>
                    <a:pt x="74" y="47"/>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20" name="Freeform 13"/>
            <p:cNvSpPr>
              <a:spLocks/>
            </p:cNvSpPr>
            <p:nvPr/>
          </p:nvSpPr>
          <p:spPr bwMode="auto">
            <a:xfrm>
              <a:off x="12549" y="4599"/>
              <a:ext cx="162" cy="311"/>
            </a:xfrm>
            <a:custGeom>
              <a:avLst/>
              <a:gdLst>
                <a:gd name="T0" fmla="*/ 0 w 99"/>
                <a:gd name="T1" fmla="*/ 0 h 188"/>
                <a:gd name="T2" fmla="*/ 0 w 99"/>
                <a:gd name="T3" fmla="*/ 0 h 188"/>
                <a:gd name="T4" fmla="*/ 16 w 99"/>
                <a:gd name="T5" fmla="*/ 0 h 188"/>
                <a:gd name="T6" fmla="*/ 16 w 99"/>
                <a:gd name="T7" fmla="*/ 90 h 188"/>
                <a:gd name="T8" fmla="*/ 17 w 99"/>
                <a:gd name="T9" fmla="*/ 90 h 188"/>
                <a:gd name="T10" fmla="*/ 24 w 99"/>
                <a:gd name="T11" fmla="*/ 81 h 188"/>
                <a:gd name="T12" fmla="*/ 33 w 99"/>
                <a:gd name="T13" fmla="*/ 74 h 188"/>
                <a:gd name="T14" fmla="*/ 44 w 99"/>
                <a:gd name="T15" fmla="*/ 70 h 188"/>
                <a:gd name="T16" fmla="*/ 56 w 99"/>
                <a:gd name="T17" fmla="*/ 68 h 188"/>
                <a:gd name="T18" fmla="*/ 89 w 99"/>
                <a:gd name="T19" fmla="*/ 80 h 188"/>
                <a:gd name="T20" fmla="*/ 99 w 99"/>
                <a:gd name="T21" fmla="*/ 114 h 188"/>
                <a:gd name="T22" fmla="*/ 99 w 99"/>
                <a:gd name="T23" fmla="*/ 188 h 188"/>
                <a:gd name="T24" fmla="*/ 83 w 99"/>
                <a:gd name="T25" fmla="*/ 188 h 188"/>
                <a:gd name="T26" fmla="*/ 83 w 99"/>
                <a:gd name="T27" fmla="*/ 123 h 188"/>
                <a:gd name="T28" fmla="*/ 76 w 99"/>
                <a:gd name="T29" fmla="*/ 94 h 188"/>
                <a:gd name="T30" fmla="*/ 51 w 99"/>
                <a:gd name="T31" fmla="*/ 83 h 188"/>
                <a:gd name="T32" fmla="*/ 45 w 99"/>
                <a:gd name="T33" fmla="*/ 84 h 188"/>
                <a:gd name="T34" fmla="*/ 32 w 99"/>
                <a:gd name="T35" fmla="*/ 90 h 188"/>
                <a:gd name="T36" fmla="*/ 21 w 99"/>
                <a:gd name="T37" fmla="*/ 103 h 188"/>
                <a:gd name="T38" fmla="*/ 16 w 99"/>
                <a:gd name="T39" fmla="*/ 128 h 188"/>
                <a:gd name="T40" fmla="*/ 16 w 99"/>
                <a:gd name="T41" fmla="*/ 188 h 188"/>
                <a:gd name="T42" fmla="*/ 0 w 99"/>
                <a:gd name="T43" fmla="*/ 188 h 188"/>
                <a:gd name="T44" fmla="*/ 0 w 99"/>
                <a:gd name="T4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88">
                  <a:moveTo>
                    <a:pt x="0" y="0"/>
                  </a:moveTo>
                  <a:lnTo>
                    <a:pt x="0" y="0"/>
                  </a:lnTo>
                  <a:lnTo>
                    <a:pt x="16" y="0"/>
                  </a:lnTo>
                  <a:lnTo>
                    <a:pt x="16" y="90"/>
                  </a:lnTo>
                  <a:lnTo>
                    <a:pt x="17" y="90"/>
                  </a:lnTo>
                  <a:cubicBezTo>
                    <a:pt x="19" y="87"/>
                    <a:pt x="21" y="84"/>
                    <a:pt x="24" y="81"/>
                  </a:cubicBezTo>
                  <a:cubicBezTo>
                    <a:pt x="27" y="79"/>
                    <a:pt x="30" y="76"/>
                    <a:pt x="33" y="74"/>
                  </a:cubicBezTo>
                  <a:cubicBezTo>
                    <a:pt x="37" y="73"/>
                    <a:pt x="40" y="71"/>
                    <a:pt x="44" y="70"/>
                  </a:cubicBezTo>
                  <a:cubicBezTo>
                    <a:pt x="48" y="69"/>
                    <a:pt x="52" y="68"/>
                    <a:pt x="56" y="68"/>
                  </a:cubicBezTo>
                  <a:cubicBezTo>
                    <a:pt x="71" y="68"/>
                    <a:pt x="82" y="72"/>
                    <a:pt x="89" y="80"/>
                  </a:cubicBezTo>
                  <a:cubicBezTo>
                    <a:pt x="96" y="88"/>
                    <a:pt x="99" y="99"/>
                    <a:pt x="99" y="114"/>
                  </a:cubicBezTo>
                  <a:lnTo>
                    <a:pt x="99" y="188"/>
                  </a:lnTo>
                  <a:lnTo>
                    <a:pt x="83" y="188"/>
                  </a:lnTo>
                  <a:lnTo>
                    <a:pt x="83" y="123"/>
                  </a:lnTo>
                  <a:cubicBezTo>
                    <a:pt x="83" y="110"/>
                    <a:pt x="81" y="100"/>
                    <a:pt x="76" y="94"/>
                  </a:cubicBezTo>
                  <a:cubicBezTo>
                    <a:pt x="72" y="87"/>
                    <a:pt x="64" y="83"/>
                    <a:pt x="51" y="83"/>
                  </a:cubicBezTo>
                  <a:cubicBezTo>
                    <a:pt x="51" y="83"/>
                    <a:pt x="48" y="84"/>
                    <a:pt x="45" y="84"/>
                  </a:cubicBezTo>
                  <a:cubicBezTo>
                    <a:pt x="41" y="85"/>
                    <a:pt x="37" y="87"/>
                    <a:pt x="32" y="90"/>
                  </a:cubicBezTo>
                  <a:cubicBezTo>
                    <a:pt x="28" y="93"/>
                    <a:pt x="25" y="97"/>
                    <a:pt x="21" y="103"/>
                  </a:cubicBezTo>
                  <a:cubicBezTo>
                    <a:pt x="18" y="109"/>
                    <a:pt x="16" y="117"/>
                    <a:pt x="16" y="128"/>
                  </a:cubicBezTo>
                  <a:lnTo>
                    <a:pt x="16" y="188"/>
                  </a:lnTo>
                  <a:lnTo>
                    <a:pt x="0" y="188"/>
                  </a:lnTo>
                  <a:lnTo>
                    <a:pt x="0" y="0"/>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21" name="Freeform 14"/>
            <p:cNvSpPr>
              <a:spLocks/>
            </p:cNvSpPr>
            <p:nvPr/>
          </p:nvSpPr>
          <p:spPr bwMode="auto">
            <a:xfrm>
              <a:off x="12734" y="4870"/>
              <a:ext cx="32" cy="40"/>
            </a:xfrm>
            <a:custGeom>
              <a:avLst/>
              <a:gdLst>
                <a:gd name="T0" fmla="*/ 7 w 19"/>
                <a:gd name="T1" fmla="*/ 4 h 24"/>
                <a:gd name="T2" fmla="*/ 7 w 19"/>
                <a:gd name="T3" fmla="*/ 4 h 24"/>
                <a:gd name="T4" fmla="*/ 0 w 19"/>
                <a:gd name="T5" fmla="*/ 4 h 24"/>
                <a:gd name="T6" fmla="*/ 0 w 19"/>
                <a:gd name="T7" fmla="*/ 0 h 24"/>
                <a:gd name="T8" fmla="*/ 19 w 19"/>
                <a:gd name="T9" fmla="*/ 0 h 24"/>
                <a:gd name="T10" fmla="*/ 19 w 19"/>
                <a:gd name="T11" fmla="*/ 4 h 24"/>
                <a:gd name="T12" fmla="*/ 11 w 19"/>
                <a:gd name="T13" fmla="*/ 4 h 24"/>
                <a:gd name="T14" fmla="*/ 11 w 19"/>
                <a:gd name="T15" fmla="*/ 24 h 24"/>
                <a:gd name="T16" fmla="*/ 7 w 19"/>
                <a:gd name="T17" fmla="*/ 24 h 24"/>
                <a:gd name="T18" fmla="*/ 7 w 19"/>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7" y="4"/>
                  </a:moveTo>
                  <a:lnTo>
                    <a:pt x="7" y="4"/>
                  </a:lnTo>
                  <a:lnTo>
                    <a:pt x="0" y="4"/>
                  </a:lnTo>
                  <a:lnTo>
                    <a:pt x="0" y="0"/>
                  </a:lnTo>
                  <a:lnTo>
                    <a:pt x="19" y="0"/>
                  </a:lnTo>
                  <a:lnTo>
                    <a:pt x="19" y="4"/>
                  </a:lnTo>
                  <a:lnTo>
                    <a:pt x="11" y="4"/>
                  </a:lnTo>
                  <a:lnTo>
                    <a:pt x="11" y="24"/>
                  </a:lnTo>
                  <a:lnTo>
                    <a:pt x="7" y="24"/>
                  </a:lnTo>
                  <a:lnTo>
                    <a:pt x="7" y="4"/>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sp>
          <p:nvSpPr>
            <p:cNvPr id="22" name="Freeform 15"/>
            <p:cNvSpPr>
              <a:spLocks/>
            </p:cNvSpPr>
            <p:nvPr/>
          </p:nvSpPr>
          <p:spPr bwMode="auto">
            <a:xfrm>
              <a:off x="12769" y="4870"/>
              <a:ext cx="43" cy="40"/>
            </a:xfrm>
            <a:custGeom>
              <a:avLst/>
              <a:gdLst>
                <a:gd name="T0" fmla="*/ 0 w 26"/>
                <a:gd name="T1" fmla="*/ 0 h 24"/>
                <a:gd name="T2" fmla="*/ 0 w 26"/>
                <a:gd name="T3" fmla="*/ 0 h 24"/>
                <a:gd name="T4" fmla="*/ 7 w 26"/>
                <a:gd name="T5" fmla="*/ 0 h 24"/>
                <a:gd name="T6" fmla="*/ 13 w 26"/>
                <a:gd name="T7" fmla="*/ 17 h 24"/>
                <a:gd name="T8" fmla="*/ 13 w 26"/>
                <a:gd name="T9" fmla="*/ 17 h 24"/>
                <a:gd name="T10" fmla="*/ 19 w 26"/>
                <a:gd name="T11" fmla="*/ 0 h 24"/>
                <a:gd name="T12" fmla="*/ 26 w 26"/>
                <a:gd name="T13" fmla="*/ 0 h 24"/>
                <a:gd name="T14" fmla="*/ 26 w 26"/>
                <a:gd name="T15" fmla="*/ 24 h 24"/>
                <a:gd name="T16" fmla="*/ 22 w 26"/>
                <a:gd name="T17" fmla="*/ 24 h 24"/>
                <a:gd name="T18" fmla="*/ 22 w 26"/>
                <a:gd name="T19" fmla="*/ 5 h 24"/>
                <a:gd name="T20" fmla="*/ 22 w 26"/>
                <a:gd name="T21" fmla="*/ 5 h 24"/>
                <a:gd name="T22" fmla="*/ 14 w 26"/>
                <a:gd name="T23" fmla="*/ 24 h 24"/>
                <a:gd name="T24" fmla="*/ 12 w 26"/>
                <a:gd name="T25" fmla="*/ 24 h 24"/>
                <a:gd name="T26" fmla="*/ 4 w 26"/>
                <a:gd name="T27" fmla="*/ 5 h 24"/>
                <a:gd name="T28" fmla="*/ 4 w 26"/>
                <a:gd name="T29" fmla="*/ 5 h 24"/>
                <a:gd name="T30" fmla="*/ 4 w 26"/>
                <a:gd name="T31" fmla="*/ 24 h 24"/>
                <a:gd name="T32" fmla="*/ 0 w 26"/>
                <a:gd name="T33" fmla="*/ 24 h 24"/>
                <a:gd name="T34" fmla="*/ 0 w 26"/>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4">
                  <a:moveTo>
                    <a:pt x="0" y="0"/>
                  </a:moveTo>
                  <a:lnTo>
                    <a:pt x="0" y="0"/>
                  </a:lnTo>
                  <a:lnTo>
                    <a:pt x="7" y="0"/>
                  </a:lnTo>
                  <a:lnTo>
                    <a:pt x="13" y="17"/>
                  </a:lnTo>
                  <a:lnTo>
                    <a:pt x="13" y="17"/>
                  </a:lnTo>
                  <a:lnTo>
                    <a:pt x="19" y="0"/>
                  </a:lnTo>
                  <a:lnTo>
                    <a:pt x="26" y="0"/>
                  </a:lnTo>
                  <a:lnTo>
                    <a:pt x="26" y="24"/>
                  </a:lnTo>
                  <a:lnTo>
                    <a:pt x="22" y="24"/>
                  </a:lnTo>
                  <a:lnTo>
                    <a:pt x="22" y="5"/>
                  </a:lnTo>
                  <a:lnTo>
                    <a:pt x="22" y="5"/>
                  </a:lnTo>
                  <a:lnTo>
                    <a:pt x="14" y="24"/>
                  </a:lnTo>
                  <a:lnTo>
                    <a:pt x="12" y="24"/>
                  </a:lnTo>
                  <a:lnTo>
                    <a:pt x="4" y="5"/>
                  </a:lnTo>
                  <a:lnTo>
                    <a:pt x="4" y="5"/>
                  </a:lnTo>
                  <a:lnTo>
                    <a:pt x="4" y="24"/>
                  </a:lnTo>
                  <a:lnTo>
                    <a:pt x="0" y="24"/>
                  </a:lnTo>
                  <a:lnTo>
                    <a:pt x="0" y="0"/>
                  </a:lnTo>
                  <a:close/>
                </a:path>
              </a:pathLst>
            </a:custGeom>
            <a:solidFill>
              <a:srgbClr val="FECE01"/>
            </a:solidFill>
            <a:ln w="0">
              <a:noFill/>
              <a:prstDash val="solid"/>
              <a:round/>
              <a:headEnd/>
              <a:tailEnd/>
            </a:ln>
          </p:spPr>
          <p:txBody>
            <a:bodyPr vert="horz" wrap="square" lIns="45720" tIns="22860" rIns="45720" bIns="22860" numCol="1" anchor="t" anchorCtr="0" compatLnSpc="1">
              <a:prstTxWarp prst="textNoShape">
                <a:avLst/>
              </a:prstTxWarp>
            </a:bodyPr>
            <a:lstStyle/>
            <a:p>
              <a:endParaRPr lang="en-US" sz="900" dirty="0"/>
            </a:p>
          </p:txBody>
        </p:sp>
      </p:grpSp>
      <p:sp>
        <p:nvSpPr>
          <p:cNvPr id="2" name="Title 1">
            <a:extLst>
              <a:ext uri="{FF2B5EF4-FFF2-40B4-BE49-F238E27FC236}">
                <a16:creationId xmlns:a16="http://schemas.microsoft.com/office/drawing/2014/main" id="{87FA3217-E1A8-447C-8517-E08D9069EAF3}"/>
              </a:ext>
            </a:extLst>
          </p:cNvPr>
          <p:cNvSpPr>
            <a:spLocks noGrp="1"/>
          </p:cNvSpPr>
          <p:nvPr>
            <p:ph type="title" idx="4294967295"/>
          </p:nvPr>
        </p:nvSpPr>
        <p:spPr>
          <a:xfrm>
            <a:off x="2133600" y="119063"/>
            <a:ext cx="10058400" cy="1450975"/>
          </a:xfrm>
        </p:spPr>
        <p:txBody>
          <a:bodyPr anchor="t">
            <a:normAutofit/>
          </a:bodyPr>
          <a:lstStyle/>
          <a:p>
            <a:pPr algn="ctr"/>
            <a:r>
              <a:rPr lang="en-US" sz="4000" u="sng" dirty="0"/>
              <a:t>Example A: Quantum Health</a:t>
            </a:r>
          </a:p>
        </p:txBody>
      </p:sp>
    </p:spTree>
    <p:extLst>
      <p:ext uri="{BB962C8B-B14F-4D97-AF65-F5344CB8AC3E}">
        <p14:creationId xmlns:p14="http://schemas.microsoft.com/office/powerpoint/2010/main" val="62411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9482" y="443888"/>
            <a:ext cx="10333897" cy="5926459"/>
            <a:chOff x="1832704" y="887775"/>
            <a:chExt cx="20667793" cy="11852917"/>
          </a:xfrm>
        </p:grpSpPr>
        <p:sp>
          <p:nvSpPr>
            <p:cNvPr id="83" name="Shape 300"/>
            <p:cNvSpPr/>
            <p:nvPr/>
          </p:nvSpPr>
          <p:spPr>
            <a:xfrm>
              <a:off x="1832704" y="5624370"/>
              <a:ext cx="20667793" cy="3554323"/>
            </a:xfrm>
            <a:prstGeom prst="rect">
              <a:avLst/>
            </a:prstGeom>
            <a:solidFill>
              <a:srgbClr val="FFCF00"/>
            </a:solidFill>
            <a:ln w="12700">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Arial Regular" charset="0"/>
                <a:ea typeface="Arial Regular" charset="0"/>
                <a:cs typeface="Arial Regular" charset="0"/>
                <a:sym typeface="Helvetica Light"/>
              </a:endParaRPr>
            </a:p>
          </p:txBody>
        </p:sp>
        <p:sp>
          <p:nvSpPr>
            <p:cNvPr id="84" name="Shape 301"/>
            <p:cNvSpPr/>
            <p:nvPr/>
          </p:nvSpPr>
          <p:spPr>
            <a:xfrm>
              <a:off x="5182316" y="887775"/>
              <a:ext cx="13968567" cy="145681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0000">
                  <a:solidFill>
                    <a:schemeClr val="accent2">
                      <a:hueOff val="-2473793"/>
                      <a:satOff val="-50209"/>
                      <a:lumOff val="23543"/>
                    </a:schemeClr>
                  </a:solidFill>
                  <a:latin typeface="Avenir Medium"/>
                  <a:ea typeface="Avenir Medium"/>
                  <a:cs typeface="Avenir Medium"/>
                  <a:sym typeface="Avenir Medium"/>
                </a:defRPr>
              </a:lvl1pPr>
            </a:lstStyle>
            <a:p>
              <a:pPr algn="ctr" defTabSz="412750" hangingPunct="0">
                <a:defRPr/>
              </a:pPr>
              <a:r>
                <a:rPr sz="4400" kern="0" dirty="0">
                  <a:solidFill>
                    <a:srgbClr val="00882B">
                      <a:hueOff val="-2473793"/>
                      <a:satOff val="-50209"/>
                      <a:lumOff val="23543"/>
                    </a:srgbClr>
                  </a:solidFill>
                  <a:latin typeface="Arial" charset="0"/>
                  <a:ea typeface="Arial" charset="0"/>
                  <a:cs typeface="Arial" charset="0"/>
                </a:rPr>
                <a:t>SIMPLIFIED EXPERIENCE</a:t>
              </a:r>
            </a:p>
          </p:txBody>
        </p:sp>
        <p:sp>
          <p:nvSpPr>
            <p:cNvPr id="85" name="Shape 302"/>
            <p:cNvSpPr/>
            <p:nvPr/>
          </p:nvSpPr>
          <p:spPr>
            <a:xfrm>
              <a:off x="4100040" y="2140335"/>
              <a:ext cx="16183917" cy="7655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marL="330200" defTabSz="457200">
                <a:lnSpc>
                  <a:spcPts val="5800"/>
                </a:lnSpc>
                <a:spcBef>
                  <a:spcPts val="700"/>
                </a:spcBef>
                <a:defRPr sz="3600">
                  <a:latin typeface="Avenir Book Oblique"/>
                  <a:ea typeface="Avenir Book Oblique"/>
                  <a:cs typeface="Avenir Book Oblique"/>
                  <a:sym typeface="Avenir Book Oblique"/>
                </a:defRPr>
              </a:lvl1pPr>
            </a:lstStyle>
            <a:p>
              <a:pPr marL="165100" algn="ctr" defTabSz="228600" hangingPunct="0">
                <a:lnSpc>
                  <a:spcPts val="2900"/>
                </a:lnSpc>
                <a:spcBef>
                  <a:spcPts val="350"/>
                </a:spcBef>
                <a:defRPr/>
              </a:pPr>
              <a:r>
                <a:rPr lang="en-US" sz="1800" i="1" kern="0" dirty="0">
                  <a:solidFill>
                    <a:srgbClr val="000000"/>
                  </a:solidFill>
                  <a:latin typeface="Arial" charset="0"/>
                  <a:ea typeface="Arial" charset="0"/>
                  <a:cs typeface="Arial" charset="0"/>
                </a:rPr>
                <a:t>Quantum Health is</a:t>
              </a:r>
              <a:r>
                <a:rPr sz="1800" i="1" kern="0" dirty="0">
                  <a:solidFill>
                    <a:srgbClr val="000000"/>
                  </a:solidFill>
                  <a:latin typeface="Arial" charset="0"/>
                  <a:ea typeface="Arial" charset="0"/>
                  <a:cs typeface="Arial" charset="0"/>
                </a:rPr>
                <a:t> the single point of entry to employees’ healthcare journey </a:t>
              </a:r>
            </a:p>
          </p:txBody>
        </p:sp>
        <p:sp>
          <p:nvSpPr>
            <p:cNvPr id="86" name="Shape 303"/>
            <p:cNvSpPr/>
            <p:nvPr/>
          </p:nvSpPr>
          <p:spPr>
            <a:xfrm>
              <a:off x="9810152" y="6449551"/>
              <a:ext cx="6626486" cy="2347310"/>
            </a:xfrm>
            <a:prstGeom prst="rect">
              <a:avLst/>
            </a:prstGeom>
            <a:ln w="12700">
              <a:miter lim="400000"/>
            </a:ln>
            <a:extLst>
              <a:ext uri="{C572A759-6A51-4108-AA02-DFA0A04FC94B}">
                <ma14:wrappingTextBoxFlag xmlns="" xmlns:ma14="http://schemas.microsoft.com/office/mac/drawingml/2011/main" val="1"/>
              </a:ext>
            </a:extLst>
          </p:spPr>
          <p:txBody>
            <a:bodyPr wrap="square" lIns="22860" rIns="22860">
              <a:spAutoFit/>
            </a:bodyPr>
            <a:lstStyle/>
            <a:p>
              <a:pPr defTabSz="509412" hangingPunct="0">
                <a:lnSpc>
                  <a:spcPct val="120000"/>
                </a:lnSpc>
                <a:defRPr sz="2400">
                  <a:latin typeface="Avenir Heavy"/>
                  <a:ea typeface="Avenir Heavy"/>
                  <a:cs typeface="Avenir Heavy"/>
                  <a:sym typeface="Avenir Heavy"/>
                </a:defRPr>
              </a:pPr>
              <a:r>
                <a:rPr sz="1200" b="1" kern="0" dirty="0">
                  <a:solidFill>
                    <a:srgbClr val="000000"/>
                  </a:solidFill>
                  <a:latin typeface="Arial Bold" charset="0"/>
                  <a:ea typeface="Arial Bold" charset="0"/>
                  <a:cs typeface="Arial Bold" charset="0"/>
                  <a:sym typeface="Avenir Heavy"/>
                </a:rPr>
                <a:t>CLINICAL/CARE COORDINATION SERVICES</a:t>
              </a:r>
            </a:p>
            <a:p>
              <a:pPr defTabSz="509412" hangingPunct="0">
                <a:lnSpc>
                  <a:spcPct val="110000"/>
                </a:lnSpc>
                <a:spcBef>
                  <a:spcPts val="150"/>
                </a:spcBef>
                <a:defRPr sz="2400" i="1">
                  <a:latin typeface="Avenir Light"/>
                  <a:ea typeface="Avenir Light"/>
                  <a:cs typeface="Avenir Light"/>
                  <a:sym typeface="Avenir Light"/>
                </a:defRPr>
              </a:pPr>
              <a:r>
                <a:rPr sz="1200" i="1" kern="0" dirty="0">
                  <a:solidFill>
                    <a:srgbClr val="000000"/>
                  </a:solidFill>
                  <a:latin typeface="Arial" charset="0"/>
                  <a:ea typeface="Arial" charset="0"/>
                  <a:cs typeface="Arial" charset="0"/>
                  <a:sym typeface="Avenir Light"/>
                </a:rPr>
                <a:t>  </a:t>
              </a:r>
              <a:r>
                <a:rPr sz="1200" i="1" kern="0" dirty="0">
                  <a:solidFill>
                    <a:srgbClr val="000000"/>
                  </a:solidFill>
                  <a:latin typeface="Arial" charset="0"/>
                  <a:ea typeface="Arial" charset="0"/>
                  <a:cs typeface="Arial" charset="0"/>
                  <a:sym typeface="Avenir Medium"/>
                </a:rPr>
                <a:t>   PRE-NOTIFICATION</a:t>
              </a:r>
            </a:p>
            <a:p>
              <a:pPr defTabSz="509412" hangingPunct="0">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     CONCURRENT/UTILIZATION REVIEW</a:t>
              </a:r>
            </a:p>
            <a:p>
              <a:pPr defTabSz="509412" hangingPunct="0">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     PRE-ADMISSION/POST-DISCHARGE</a:t>
              </a:r>
            </a:p>
            <a:p>
              <a:pPr defTabSz="509412" hangingPunct="0">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     EPISODIC CARE COORDINATION</a:t>
              </a:r>
            </a:p>
          </p:txBody>
        </p:sp>
        <p:sp>
          <p:nvSpPr>
            <p:cNvPr id="87" name="Shape 304"/>
            <p:cNvSpPr/>
            <p:nvPr/>
          </p:nvSpPr>
          <p:spPr>
            <a:xfrm>
              <a:off x="2170176" y="6445459"/>
              <a:ext cx="7259574" cy="2347310"/>
            </a:xfrm>
            <a:prstGeom prst="rect">
              <a:avLst/>
            </a:prstGeom>
            <a:ln w="12700">
              <a:miter lim="400000"/>
            </a:ln>
            <a:extLst>
              <a:ext uri="{C572A759-6A51-4108-AA02-DFA0A04FC94B}">
                <ma14:wrappingTextBoxFlag xmlns="" xmlns:ma14="http://schemas.microsoft.com/office/mac/drawingml/2011/main" val="1"/>
              </a:ext>
            </a:extLst>
          </p:spPr>
          <p:txBody>
            <a:bodyPr wrap="square" lIns="22860" rIns="22860">
              <a:spAutoFit/>
            </a:bodyPr>
            <a:lstStyle/>
            <a:p>
              <a:pPr defTabSz="509412" hangingPunct="0">
                <a:lnSpc>
                  <a:spcPct val="120000"/>
                </a:lnSpc>
                <a:defRPr sz="2400">
                  <a:latin typeface="Avenir Heavy"/>
                  <a:ea typeface="Avenir Heavy"/>
                  <a:cs typeface="Avenir Heavy"/>
                  <a:sym typeface="Avenir Heavy"/>
                </a:defRPr>
              </a:pPr>
              <a:r>
                <a:rPr sz="1200" b="1" kern="0" dirty="0">
                  <a:solidFill>
                    <a:srgbClr val="000000"/>
                  </a:solidFill>
                  <a:latin typeface="Arial Bold" charset="0"/>
                  <a:ea typeface="Arial Bold" charset="0"/>
                  <a:cs typeface="Arial Bold" charset="0"/>
                  <a:sym typeface="Avenir Heavy"/>
                </a:rPr>
                <a:t>MEMBER/PROVIDER SERVICES (MEDICAL &amp; RX)</a:t>
              </a:r>
            </a:p>
            <a:p>
              <a:pPr defTabSz="509412" hangingPunct="0">
                <a:lnSpc>
                  <a:spcPct val="110000"/>
                </a:lnSpc>
                <a:spcBef>
                  <a:spcPts val="150"/>
                </a:spcBef>
                <a:defRPr sz="2400" i="1">
                  <a:solidFill>
                    <a:srgbClr val="495A68"/>
                  </a:solidFill>
                  <a:latin typeface="Avenir Light"/>
                  <a:ea typeface="Avenir Light"/>
                  <a:cs typeface="Avenir Light"/>
                  <a:sym typeface="Avenir Light"/>
                </a:defRPr>
              </a:pPr>
              <a:r>
                <a:rPr sz="1200" i="1" kern="0" dirty="0">
                  <a:solidFill>
                    <a:srgbClr val="495A68"/>
                  </a:solidFill>
                  <a:latin typeface="Arial" charset="0"/>
                  <a:ea typeface="Arial" charset="0"/>
                  <a:cs typeface="Arial" charset="0"/>
                  <a:sym typeface="Avenir Light"/>
                </a:rPr>
                <a:t>  </a:t>
              </a:r>
              <a:r>
                <a:rPr sz="1200" i="1" kern="0" dirty="0">
                  <a:solidFill>
                    <a:srgbClr val="495A68"/>
                  </a:solidFill>
                  <a:latin typeface="Arial" charset="0"/>
                  <a:ea typeface="Arial" charset="0"/>
                  <a:cs typeface="Arial" charset="0"/>
                  <a:sym typeface="Avenir Medium"/>
                </a:rPr>
                <a:t>   </a:t>
              </a:r>
              <a:r>
                <a:rPr sz="1200" i="1" kern="0" dirty="0">
                  <a:solidFill>
                    <a:srgbClr val="000000"/>
                  </a:solidFill>
                  <a:latin typeface="Arial" charset="0"/>
                  <a:ea typeface="Arial" charset="0"/>
                  <a:cs typeface="Arial" charset="0"/>
                  <a:sym typeface="Avenir Medium"/>
                </a:rPr>
                <a:t>BENEFITS AND CLAIMS</a:t>
              </a:r>
            </a:p>
            <a:p>
              <a:pPr defTabSz="509412" hangingPunct="0">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     ELIGIBILITY</a:t>
              </a:r>
            </a:p>
            <a:p>
              <a:pPr defTabSz="509412" hangingPunct="0">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     PROVIDER SELECTION AND COST/QUALITY</a:t>
              </a:r>
            </a:p>
            <a:p>
              <a:pPr defTabSz="509412" hangingPunct="0">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     ADVOCACY</a:t>
              </a:r>
            </a:p>
          </p:txBody>
        </p:sp>
        <p:sp>
          <p:nvSpPr>
            <p:cNvPr id="88" name="Shape 305"/>
            <p:cNvSpPr/>
            <p:nvPr/>
          </p:nvSpPr>
          <p:spPr>
            <a:xfrm>
              <a:off x="16436637" y="6541477"/>
              <a:ext cx="6057298" cy="2384242"/>
            </a:xfrm>
            <a:prstGeom prst="rect">
              <a:avLst/>
            </a:prstGeom>
            <a:ln w="12700">
              <a:miter lim="400000"/>
            </a:ln>
            <a:extLst>
              <a:ext uri="{C572A759-6A51-4108-AA02-DFA0A04FC94B}">
                <ma14:wrappingTextBoxFlag xmlns="" xmlns:ma14="http://schemas.microsoft.com/office/mac/drawingml/2011/main" val="1"/>
              </a:ext>
            </a:extLst>
          </p:spPr>
          <p:txBody>
            <a:bodyPr lIns="22860" rIns="22860">
              <a:spAutoFit/>
            </a:bodyPr>
            <a:lstStyle/>
            <a:p>
              <a:pPr defTabSz="509412" hangingPunct="0">
                <a:defRPr sz="2400">
                  <a:solidFill>
                    <a:srgbClr val="495A68"/>
                  </a:solidFill>
                  <a:latin typeface="Avenir Heavy"/>
                  <a:ea typeface="Avenir Heavy"/>
                  <a:cs typeface="Avenir Heavy"/>
                  <a:sym typeface="Avenir Heavy"/>
                </a:defRPr>
              </a:pPr>
              <a:r>
                <a:rPr sz="1200" i="1" kern="0" dirty="0">
                  <a:solidFill>
                    <a:srgbClr val="495A68"/>
                  </a:solidFill>
                  <a:latin typeface="Arial" charset="0"/>
                  <a:ea typeface="Arial" charset="0"/>
                  <a:cs typeface="Arial" charset="0"/>
                  <a:sym typeface="Avenir Heavy"/>
                </a:rPr>
                <a:t> </a:t>
              </a:r>
            </a:p>
            <a:p>
              <a:pPr defTabSz="509412" hangingPunct="0">
                <a:lnSpc>
                  <a:spcPct val="110000"/>
                </a:lnSpc>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CASE MANAGEMENT</a:t>
              </a:r>
            </a:p>
            <a:p>
              <a:pPr defTabSz="509412" hangingPunct="0">
                <a:lnSpc>
                  <a:spcPct val="110000"/>
                </a:lnSpc>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CHRONIC CONDITION MANAGEMENT</a:t>
              </a:r>
            </a:p>
            <a:p>
              <a:pPr defTabSz="509412" hangingPunct="0">
                <a:lnSpc>
                  <a:spcPct val="110000"/>
                </a:lnSpc>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MATERNITY MANAGEMENT</a:t>
              </a:r>
            </a:p>
            <a:p>
              <a:pPr defTabSz="509412" hangingPunct="0">
                <a:lnSpc>
                  <a:spcPct val="110000"/>
                </a:lnSpc>
                <a:spcBef>
                  <a:spcPts val="150"/>
                </a:spcBef>
                <a:defRPr sz="2400" i="1">
                  <a:latin typeface="Avenir Medium"/>
                  <a:ea typeface="Avenir Medium"/>
                  <a:cs typeface="Avenir Medium"/>
                  <a:sym typeface="Avenir Medium"/>
                </a:defRPr>
              </a:pPr>
              <a:r>
                <a:rPr sz="1200" i="1" kern="0" dirty="0">
                  <a:solidFill>
                    <a:srgbClr val="000000"/>
                  </a:solidFill>
                  <a:latin typeface="Arial" charset="0"/>
                  <a:ea typeface="Arial" charset="0"/>
                  <a:cs typeface="Arial" charset="0"/>
                  <a:sym typeface="Avenir Medium"/>
                </a:rPr>
                <a:t>INCENTIVE MANAGEMENT</a:t>
              </a:r>
            </a:p>
          </p:txBody>
        </p:sp>
        <p:pic>
          <p:nvPicPr>
            <p:cNvPr id="89" name="pasted-image.pdf"/>
            <p:cNvPicPr>
              <a:picLocks noChangeAspect="1"/>
            </p:cNvPicPr>
            <p:nvPr/>
          </p:nvPicPr>
          <p:blipFill>
            <a:blip r:embed="rId3">
              <a:extLst/>
            </a:blip>
            <a:stretch>
              <a:fillRect/>
            </a:stretch>
          </p:blipFill>
          <p:spPr>
            <a:xfrm>
              <a:off x="11173729" y="4670158"/>
              <a:ext cx="1548880" cy="1548881"/>
            </a:xfrm>
            <a:prstGeom prst="rect">
              <a:avLst/>
            </a:prstGeom>
            <a:ln w="12700">
              <a:miter lim="400000"/>
            </a:ln>
          </p:spPr>
        </p:pic>
        <p:pic>
          <p:nvPicPr>
            <p:cNvPr id="90" name="pasted-image.pdf"/>
            <p:cNvPicPr>
              <a:picLocks noChangeAspect="1"/>
            </p:cNvPicPr>
            <p:nvPr/>
          </p:nvPicPr>
          <p:blipFill>
            <a:blip r:embed="rId4">
              <a:extLst/>
            </a:blip>
            <a:stretch>
              <a:fillRect/>
            </a:stretch>
          </p:blipFill>
          <p:spPr>
            <a:xfrm>
              <a:off x="6660238" y="3356395"/>
              <a:ext cx="1305230" cy="1290193"/>
            </a:xfrm>
            <a:prstGeom prst="rect">
              <a:avLst/>
            </a:prstGeom>
            <a:ln w="12700">
              <a:miter lim="400000"/>
            </a:ln>
          </p:spPr>
        </p:pic>
        <p:pic>
          <p:nvPicPr>
            <p:cNvPr id="91" name="pasted-image.pdf"/>
            <p:cNvPicPr>
              <a:picLocks noChangeAspect="1"/>
            </p:cNvPicPr>
            <p:nvPr/>
          </p:nvPicPr>
          <p:blipFill>
            <a:blip r:embed="rId5">
              <a:extLst/>
            </a:blip>
            <a:stretch>
              <a:fillRect/>
            </a:stretch>
          </p:blipFill>
          <p:spPr>
            <a:xfrm>
              <a:off x="6660238" y="10385619"/>
              <a:ext cx="1305230" cy="1290194"/>
            </a:xfrm>
            <a:prstGeom prst="rect">
              <a:avLst/>
            </a:prstGeom>
            <a:ln w="12700">
              <a:miter lim="400000"/>
            </a:ln>
          </p:spPr>
        </p:pic>
        <p:pic>
          <p:nvPicPr>
            <p:cNvPr id="92" name="pasted-image.pdf"/>
            <p:cNvPicPr>
              <a:picLocks noChangeAspect="1"/>
            </p:cNvPicPr>
            <p:nvPr/>
          </p:nvPicPr>
          <p:blipFill>
            <a:blip r:embed="rId6">
              <a:extLst/>
            </a:blip>
            <a:stretch>
              <a:fillRect/>
            </a:stretch>
          </p:blipFill>
          <p:spPr>
            <a:xfrm>
              <a:off x="11351675" y="10385619"/>
              <a:ext cx="1305230" cy="1290194"/>
            </a:xfrm>
            <a:prstGeom prst="rect">
              <a:avLst/>
            </a:prstGeom>
            <a:ln w="12700">
              <a:miter lim="400000"/>
            </a:ln>
          </p:spPr>
        </p:pic>
        <p:pic>
          <p:nvPicPr>
            <p:cNvPr id="93" name="pasted-image.pdf"/>
            <p:cNvPicPr>
              <a:picLocks noChangeAspect="1"/>
            </p:cNvPicPr>
            <p:nvPr/>
          </p:nvPicPr>
          <p:blipFill>
            <a:blip r:embed="rId7">
              <a:extLst/>
            </a:blip>
            <a:stretch>
              <a:fillRect/>
            </a:stretch>
          </p:blipFill>
          <p:spPr>
            <a:xfrm>
              <a:off x="15930871" y="3348876"/>
              <a:ext cx="1305230" cy="1305230"/>
            </a:xfrm>
            <a:prstGeom prst="rect">
              <a:avLst/>
            </a:prstGeom>
            <a:ln w="12700">
              <a:miter lim="400000"/>
            </a:ln>
          </p:spPr>
        </p:pic>
        <p:pic>
          <p:nvPicPr>
            <p:cNvPr id="94" name="pasted-image.pdf"/>
            <p:cNvPicPr>
              <a:picLocks noChangeAspect="1"/>
            </p:cNvPicPr>
            <p:nvPr/>
          </p:nvPicPr>
          <p:blipFill>
            <a:blip r:embed="rId8">
              <a:extLst/>
            </a:blip>
            <a:stretch>
              <a:fillRect/>
            </a:stretch>
          </p:blipFill>
          <p:spPr>
            <a:xfrm>
              <a:off x="15941512" y="10370582"/>
              <a:ext cx="1305230" cy="1305230"/>
            </a:xfrm>
            <a:prstGeom prst="rect">
              <a:avLst/>
            </a:prstGeom>
            <a:ln w="12700">
              <a:miter lim="400000"/>
            </a:ln>
          </p:spPr>
        </p:pic>
        <p:sp>
          <p:nvSpPr>
            <p:cNvPr id="95" name="Shape 312"/>
            <p:cNvSpPr/>
            <p:nvPr/>
          </p:nvSpPr>
          <p:spPr>
            <a:xfrm>
              <a:off x="5942996" y="4514200"/>
              <a:ext cx="2790513" cy="85892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lvl1pPr defTabSz="457200">
                <a:lnSpc>
                  <a:spcPct val="80000"/>
                </a:lnSpc>
                <a:defRPr sz="2800" i="1">
                  <a:solidFill>
                    <a:srgbClr val="323333"/>
                  </a:solidFill>
                  <a:latin typeface="Avenir Next Medium"/>
                  <a:ea typeface="Avenir Next Medium"/>
                  <a:cs typeface="Avenir Next Medium"/>
                  <a:sym typeface="Avenir Next Medium"/>
                </a:defRPr>
              </a:lvl1pPr>
            </a:lstStyle>
            <a:p>
              <a:pPr algn="ctr" defTabSz="228600" hangingPunct="0">
                <a:defRPr/>
              </a:pPr>
              <a:r>
                <a:rPr sz="1400" kern="0" dirty="0">
                  <a:latin typeface="Arial" charset="0"/>
                  <a:ea typeface="Arial" charset="0"/>
                  <a:cs typeface="Arial" charset="0"/>
                </a:rPr>
                <a:t>CONSUMER</a:t>
              </a:r>
            </a:p>
          </p:txBody>
        </p:sp>
        <p:sp>
          <p:nvSpPr>
            <p:cNvPr id="96" name="Shape 313"/>
            <p:cNvSpPr/>
            <p:nvPr/>
          </p:nvSpPr>
          <p:spPr>
            <a:xfrm>
              <a:off x="15273314" y="4503231"/>
              <a:ext cx="2641626" cy="85892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lvl1pPr defTabSz="457200">
                <a:lnSpc>
                  <a:spcPct val="80000"/>
                </a:lnSpc>
                <a:defRPr sz="2800" i="1">
                  <a:solidFill>
                    <a:srgbClr val="323333"/>
                  </a:solidFill>
                  <a:latin typeface="Avenir Next Medium"/>
                  <a:ea typeface="Avenir Next Medium"/>
                  <a:cs typeface="Avenir Next Medium"/>
                  <a:sym typeface="Avenir Next Medium"/>
                </a:defRPr>
              </a:lvl1pPr>
            </a:lstStyle>
            <a:p>
              <a:pPr algn="ctr" defTabSz="228600" hangingPunct="0">
                <a:defRPr/>
              </a:pPr>
              <a:r>
                <a:rPr sz="1400" kern="0" dirty="0">
                  <a:latin typeface="Arial" charset="0"/>
                  <a:ea typeface="Arial" charset="0"/>
                  <a:cs typeface="Arial" charset="0"/>
                </a:rPr>
                <a:t>PROVIDERS</a:t>
              </a:r>
            </a:p>
          </p:txBody>
        </p:sp>
        <p:sp>
          <p:nvSpPr>
            <p:cNvPr id="97" name="Shape 314"/>
            <p:cNvSpPr/>
            <p:nvPr/>
          </p:nvSpPr>
          <p:spPr>
            <a:xfrm>
              <a:off x="10188634" y="11580166"/>
              <a:ext cx="3647294" cy="85892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lvl1pPr defTabSz="457200">
                <a:lnSpc>
                  <a:spcPct val="80000"/>
                </a:lnSpc>
                <a:defRPr sz="2800" i="1">
                  <a:solidFill>
                    <a:srgbClr val="323333"/>
                  </a:solidFill>
                  <a:latin typeface="Avenir Next Medium"/>
                  <a:ea typeface="Avenir Next Medium"/>
                  <a:cs typeface="Avenir Next Medium"/>
                  <a:sym typeface="Avenir Next Medium"/>
                </a:defRPr>
              </a:lvl1pPr>
            </a:lstStyle>
            <a:p>
              <a:pPr algn="ctr" defTabSz="228600" hangingPunct="0">
                <a:defRPr/>
              </a:pPr>
              <a:r>
                <a:rPr sz="1400" kern="0" dirty="0">
                  <a:latin typeface="Arial" charset="0"/>
                  <a:ea typeface="Arial" charset="0"/>
                  <a:cs typeface="Arial" charset="0"/>
                </a:rPr>
                <a:t>POINT SOLUTIONS</a:t>
              </a:r>
            </a:p>
          </p:txBody>
        </p:sp>
        <p:sp>
          <p:nvSpPr>
            <p:cNvPr id="98" name="Shape 315"/>
            <p:cNvSpPr/>
            <p:nvPr/>
          </p:nvSpPr>
          <p:spPr>
            <a:xfrm>
              <a:off x="4988560" y="11637400"/>
              <a:ext cx="4648586" cy="110329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p>
              <a:pPr algn="ctr" defTabSz="228600" hangingPunct="0">
                <a:lnSpc>
                  <a:spcPct val="80000"/>
                </a:lnSpc>
                <a:defRPr sz="2800" i="1">
                  <a:solidFill>
                    <a:srgbClr val="323333"/>
                  </a:solidFill>
                  <a:latin typeface="Avenir Next Medium"/>
                  <a:ea typeface="Avenir Next Medium"/>
                  <a:cs typeface="Avenir Next Medium"/>
                  <a:sym typeface="Avenir Next Medium"/>
                </a:defRPr>
              </a:pPr>
              <a:r>
                <a:rPr sz="1400" i="1" kern="0" dirty="0">
                  <a:solidFill>
                    <a:srgbClr val="323333"/>
                  </a:solidFill>
                  <a:latin typeface="Arial" charset="0"/>
                  <a:ea typeface="Arial" charset="0"/>
                  <a:cs typeface="Arial" charset="0"/>
                  <a:sym typeface="Avenir Next Medium"/>
                </a:rPr>
                <a:t>CLAIMS ADMINISTRATION</a:t>
              </a:r>
            </a:p>
            <a:p>
              <a:pPr algn="ctr" defTabSz="228600" hangingPunct="0">
                <a:lnSpc>
                  <a:spcPct val="80000"/>
                </a:lnSpc>
                <a:defRPr sz="2800" i="1">
                  <a:solidFill>
                    <a:srgbClr val="323333"/>
                  </a:solidFill>
                  <a:latin typeface="Avenir Next Medium"/>
                  <a:ea typeface="Avenir Next Medium"/>
                  <a:cs typeface="Avenir Next Medium"/>
                  <a:sym typeface="Avenir Next Medium"/>
                </a:defRPr>
              </a:pPr>
              <a:r>
                <a:rPr sz="1400" i="1" kern="0" dirty="0">
                  <a:solidFill>
                    <a:srgbClr val="323333"/>
                  </a:solidFill>
                  <a:latin typeface="Arial" charset="0"/>
                  <a:ea typeface="Arial" charset="0"/>
                  <a:cs typeface="Arial" charset="0"/>
                  <a:sym typeface="Avenir Next Medium"/>
                </a:rPr>
                <a:t>&amp; NETWORK</a:t>
              </a:r>
            </a:p>
          </p:txBody>
        </p:sp>
        <p:sp>
          <p:nvSpPr>
            <p:cNvPr id="99" name="Shape 316"/>
            <p:cNvSpPr/>
            <p:nvPr/>
          </p:nvSpPr>
          <p:spPr>
            <a:xfrm>
              <a:off x="14621913" y="11637400"/>
              <a:ext cx="3944426" cy="110329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lstStyle/>
            <a:p>
              <a:pPr algn="ctr" defTabSz="228600" hangingPunct="0">
                <a:lnSpc>
                  <a:spcPct val="80000"/>
                </a:lnSpc>
                <a:defRPr sz="2800" i="1">
                  <a:solidFill>
                    <a:srgbClr val="323333"/>
                  </a:solidFill>
                  <a:latin typeface="Avenir Next Medium"/>
                  <a:ea typeface="Avenir Next Medium"/>
                  <a:cs typeface="Avenir Next Medium"/>
                  <a:sym typeface="Avenir Next Medium"/>
                </a:defRPr>
              </a:pPr>
              <a:r>
                <a:rPr sz="1400" i="1" kern="0" dirty="0">
                  <a:solidFill>
                    <a:srgbClr val="323333"/>
                  </a:solidFill>
                  <a:latin typeface="Arial" charset="0"/>
                  <a:ea typeface="Arial" charset="0"/>
                  <a:cs typeface="Arial" charset="0"/>
                  <a:sym typeface="Avenir Next Medium"/>
                </a:rPr>
                <a:t>PHARMACY BENEFIT</a:t>
              </a:r>
            </a:p>
            <a:p>
              <a:pPr algn="ctr" defTabSz="228600" hangingPunct="0">
                <a:lnSpc>
                  <a:spcPct val="80000"/>
                </a:lnSpc>
                <a:defRPr sz="2800" i="1">
                  <a:solidFill>
                    <a:srgbClr val="323333"/>
                  </a:solidFill>
                  <a:latin typeface="Avenir Next Medium"/>
                  <a:ea typeface="Avenir Next Medium"/>
                  <a:cs typeface="Avenir Next Medium"/>
                  <a:sym typeface="Avenir Next Medium"/>
                </a:defRPr>
              </a:pPr>
              <a:r>
                <a:rPr sz="1400" i="1" kern="0" dirty="0">
                  <a:solidFill>
                    <a:srgbClr val="323333"/>
                  </a:solidFill>
                  <a:latin typeface="Arial" charset="0"/>
                  <a:ea typeface="Arial" charset="0"/>
                  <a:cs typeface="Arial" charset="0"/>
                  <a:sym typeface="Avenir Next Medium"/>
                </a:rPr>
                <a:t>MANAGEMENT</a:t>
              </a:r>
            </a:p>
          </p:txBody>
        </p:sp>
        <p:sp>
          <p:nvSpPr>
            <p:cNvPr id="100" name="Shape 317"/>
            <p:cNvSpPr/>
            <p:nvPr/>
          </p:nvSpPr>
          <p:spPr>
            <a:xfrm flipV="1">
              <a:off x="12004289" y="9449231"/>
              <a:ext cx="1" cy="802379"/>
            </a:xfrm>
            <a:prstGeom prst="line">
              <a:avLst/>
            </a:prstGeom>
            <a:ln w="57150">
              <a:solidFill>
                <a:srgbClr val="000000"/>
              </a:solidFill>
              <a:miter lim="400000"/>
              <a:tailEnd type="triangle"/>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101" name="Shape 318"/>
            <p:cNvSpPr/>
            <p:nvPr/>
          </p:nvSpPr>
          <p:spPr>
            <a:xfrm>
              <a:off x="7250751" y="9850420"/>
              <a:ext cx="9394837" cy="1"/>
            </a:xfrm>
            <a:prstGeom prst="line">
              <a:avLst/>
            </a:prstGeom>
            <a:ln w="5715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102" name="Shape 319"/>
            <p:cNvSpPr/>
            <p:nvPr/>
          </p:nvSpPr>
          <p:spPr>
            <a:xfrm>
              <a:off x="7274752" y="9864409"/>
              <a:ext cx="1" cy="451095"/>
            </a:xfrm>
            <a:prstGeom prst="line">
              <a:avLst/>
            </a:prstGeom>
            <a:ln w="5715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103" name="Shape 320"/>
            <p:cNvSpPr/>
            <p:nvPr/>
          </p:nvSpPr>
          <p:spPr>
            <a:xfrm>
              <a:off x="16621585" y="9864409"/>
              <a:ext cx="1" cy="451095"/>
            </a:xfrm>
            <a:prstGeom prst="line">
              <a:avLst/>
            </a:prstGeom>
            <a:ln w="5715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104" name="Shape 321"/>
            <p:cNvSpPr/>
            <p:nvPr/>
          </p:nvSpPr>
          <p:spPr>
            <a:xfrm>
              <a:off x="11955548" y="4029588"/>
              <a:ext cx="1" cy="407710"/>
            </a:xfrm>
            <a:prstGeom prst="line">
              <a:avLst/>
            </a:prstGeom>
            <a:ln w="57150">
              <a:solidFill>
                <a:srgbClr val="000000"/>
              </a:solidFill>
              <a:miter lim="400000"/>
              <a:tailEnd type="triangle"/>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sp>
          <p:nvSpPr>
            <p:cNvPr id="105" name="Shape 322"/>
            <p:cNvSpPr/>
            <p:nvPr/>
          </p:nvSpPr>
          <p:spPr>
            <a:xfrm flipH="1" flipV="1">
              <a:off x="8133870" y="4036108"/>
              <a:ext cx="7603198" cy="1"/>
            </a:xfrm>
            <a:prstGeom prst="line">
              <a:avLst/>
            </a:prstGeom>
            <a:ln w="57150">
              <a:solidFill>
                <a:srgbClr val="000000"/>
              </a:solidFill>
              <a:miter lim="400000"/>
            </a:ln>
          </p:spPr>
          <p:txBody>
            <a:bodyPr lIns="25400" tIns="25400" rIns="25400" bIns="25400" anchor="ctr"/>
            <a:lstStyle/>
            <a:p>
              <a:pPr algn="ctr" defTabSz="412750" hangingPunct="0">
                <a:defRPr sz="3200"/>
              </a:pPr>
              <a:endParaRPr sz="1600" kern="0" dirty="0">
                <a:solidFill>
                  <a:srgbClr val="000000"/>
                </a:solidFill>
                <a:latin typeface="Arial Regular" charset="0"/>
                <a:ea typeface="Arial Regular" charset="0"/>
                <a:cs typeface="Arial Regular" charset="0"/>
                <a:sym typeface="Helvetica Light"/>
              </a:endParaRPr>
            </a:p>
          </p:txBody>
        </p:sp>
      </p:grpSp>
      <p:sp>
        <p:nvSpPr>
          <p:cNvPr id="5" name="Right Brace 4">
            <a:extLst>
              <a:ext uri="{FF2B5EF4-FFF2-40B4-BE49-F238E27FC236}">
                <a16:creationId xmlns:a16="http://schemas.microsoft.com/office/drawing/2014/main" id="{66FF58E2-969C-4386-A6EE-720515D7A9F4}"/>
              </a:ext>
            </a:extLst>
          </p:cNvPr>
          <p:cNvSpPr/>
          <p:nvPr/>
        </p:nvSpPr>
        <p:spPr>
          <a:xfrm>
            <a:off x="10860098" y="2812186"/>
            <a:ext cx="284594" cy="1777161"/>
          </a:xfrm>
          <a:prstGeom prst="rightBrace">
            <a:avLst/>
          </a:prstGeom>
          <a:ln>
            <a:solidFill>
              <a:srgbClr val="92D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b="1" dirty="0"/>
          </a:p>
        </p:txBody>
      </p:sp>
      <p:sp>
        <p:nvSpPr>
          <p:cNvPr id="6" name="TextBox 5">
            <a:extLst>
              <a:ext uri="{FF2B5EF4-FFF2-40B4-BE49-F238E27FC236}">
                <a16:creationId xmlns:a16="http://schemas.microsoft.com/office/drawing/2014/main" id="{109AB176-F600-4DD5-A438-B90F94F29D4C}"/>
              </a:ext>
            </a:extLst>
          </p:cNvPr>
          <p:cNvSpPr txBox="1"/>
          <p:nvPr/>
        </p:nvSpPr>
        <p:spPr>
          <a:xfrm>
            <a:off x="11243831" y="2522811"/>
            <a:ext cx="461665" cy="2602267"/>
          </a:xfrm>
          <a:prstGeom prst="rect">
            <a:avLst/>
          </a:prstGeom>
          <a:solidFill>
            <a:srgbClr val="92D050"/>
          </a:solidFill>
        </p:spPr>
        <p:txBody>
          <a:bodyPr vert="vert270" wrap="square" rtlCol="0" anchor="ctr" anchorCtr="1">
            <a:spAutoFit/>
          </a:bodyPr>
          <a:lstStyle/>
          <a:p>
            <a:r>
              <a:rPr lang="en-US" b="1" cap="all" dirty="0">
                <a:solidFill>
                  <a:schemeClr val="bg1"/>
                </a:solidFill>
              </a:rPr>
              <a:t>Real-Time Intercept </a:t>
            </a:r>
            <a:r>
              <a:rPr lang="en-US" b="1" baseline="30000" dirty="0">
                <a:solidFill>
                  <a:schemeClr val="bg1"/>
                </a:solidFill>
              </a:rPr>
              <a:t>tm</a:t>
            </a:r>
          </a:p>
        </p:txBody>
      </p:sp>
    </p:spTree>
    <p:extLst>
      <p:ext uri="{BB962C8B-B14F-4D97-AF65-F5344CB8AC3E}">
        <p14:creationId xmlns:p14="http://schemas.microsoft.com/office/powerpoint/2010/main" val="403346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p:nvPr/>
        </p:nvSpPr>
        <p:spPr>
          <a:xfrm>
            <a:off x="901360" y="1831798"/>
            <a:ext cx="10389281" cy="152169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nSpc>
                <a:spcPct val="70000"/>
              </a:lnSpc>
              <a:defRPr sz="27300">
                <a:solidFill>
                  <a:srgbClr val="FFCF00"/>
                </a:solidFill>
                <a:latin typeface="Avenir Heavy"/>
                <a:ea typeface="Avenir Heavy"/>
                <a:cs typeface="Avenir Heavy"/>
                <a:sym typeface="Avenir Heavy"/>
              </a:defRPr>
            </a:lvl1pPr>
          </a:lstStyle>
          <a:p>
            <a:pPr algn="ctr" defTabSz="412750" hangingPunct="0">
              <a:defRPr/>
            </a:pPr>
            <a:r>
              <a:rPr sz="13650" kern="0" dirty="0"/>
              <a:t>INTERCEPT</a:t>
            </a:r>
          </a:p>
        </p:txBody>
      </p:sp>
      <p:sp>
        <p:nvSpPr>
          <p:cNvPr id="273" name="Shape 273"/>
          <p:cNvSpPr/>
          <p:nvPr/>
        </p:nvSpPr>
        <p:spPr>
          <a:xfrm>
            <a:off x="901360" y="1185431"/>
            <a:ext cx="10389281" cy="55758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nSpc>
                <a:spcPct val="70000"/>
              </a:lnSpc>
              <a:defRPr sz="9400">
                <a:solidFill>
                  <a:srgbClr val="FFCF00"/>
                </a:solidFill>
                <a:latin typeface="Avenir Light"/>
                <a:ea typeface="Avenir Light"/>
                <a:cs typeface="Avenir Light"/>
                <a:sym typeface="Avenir Light"/>
              </a:defRPr>
            </a:lvl1pPr>
          </a:lstStyle>
          <a:p>
            <a:pPr algn="ctr" defTabSz="412750" hangingPunct="0">
              <a:defRPr/>
            </a:pPr>
            <a:r>
              <a:rPr sz="4700" kern="0" dirty="0"/>
              <a:t>REAL-TIME</a:t>
            </a:r>
          </a:p>
        </p:txBody>
      </p:sp>
      <p:sp>
        <p:nvSpPr>
          <p:cNvPr id="274" name="Shape 274"/>
          <p:cNvSpPr/>
          <p:nvPr/>
        </p:nvSpPr>
        <p:spPr>
          <a:xfrm>
            <a:off x="10476044" y="1714454"/>
            <a:ext cx="1478789" cy="23980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nSpc>
                <a:spcPct val="70000"/>
              </a:lnSpc>
              <a:defRPr sz="3500">
                <a:solidFill>
                  <a:srgbClr val="FFCF00"/>
                </a:solidFill>
                <a:latin typeface="Avenir Medium"/>
                <a:ea typeface="Avenir Medium"/>
                <a:cs typeface="Avenir Medium"/>
                <a:sym typeface="Avenir Medium"/>
              </a:defRPr>
            </a:lvl1pPr>
          </a:lstStyle>
          <a:p>
            <a:pPr algn="ctr" defTabSz="412750" hangingPunct="0">
              <a:defRPr/>
            </a:pPr>
            <a:r>
              <a:rPr sz="1750" kern="0" dirty="0"/>
              <a:t>TM</a:t>
            </a:r>
          </a:p>
        </p:txBody>
      </p:sp>
      <p:sp>
        <p:nvSpPr>
          <p:cNvPr id="7" name="TextBox 6"/>
          <p:cNvSpPr txBox="1"/>
          <p:nvPr/>
        </p:nvSpPr>
        <p:spPr>
          <a:xfrm>
            <a:off x="325941" y="3358927"/>
            <a:ext cx="5377543" cy="338554"/>
          </a:xfrm>
          <a:prstGeom prst="rect">
            <a:avLst/>
          </a:prstGeom>
          <a:noFill/>
        </p:spPr>
        <p:txBody>
          <a:bodyPr wrap="square" rtlCol="0">
            <a:spAutoFit/>
          </a:bodyPr>
          <a:lstStyle/>
          <a:p>
            <a:pPr algn="ctr" defTabSz="412750" hangingPunct="0">
              <a:lnSpc>
                <a:spcPct val="80000"/>
              </a:lnSpc>
              <a:defRPr/>
            </a:pPr>
            <a:r>
              <a:rPr lang="en-US" sz="2000" b="1" u="sng" kern="0" dirty="0">
                <a:solidFill>
                  <a:srgbClr val="F3F2EC"/>
                </a:solidFill>
                <a:latin typeface="Avenir Black" charset="0"/>
                <a:ea typeface="Avenir Black" charset="0"/>
                <a:cs typeface="Avenir Black" charset="0"/>
                <a:sym typeface="Helvetica Light"/>
              </a:rPr>
              <a:t>PRIMARY SOURCES OF  IDENTIFICATION</a:t>
            </a:r>
          </a:p>
        </p:txBody>
      </p:sp>
      <p:sp>
        <p:nvSpPr>
          <p:cNvPr id="8" name="TextBox 7"/>
          <p:cNvSpPr txBox="1"/>
          <p:nvPr/>
        </p:nvSpPr>
        <p:spPr>
          <a:xfrm>
            <a:off x="6082786" y="3349758"/>
            <a:ext cx="6153897" cy="338554"/>
          </a:xfrm>
          <a:prstGeom prst="rect">
            <a:avLst/>
          </a:prstGeom>
          <a:noFill/>
        </p:spPr>
        <p:txBody>
          <a:bodyPr wrap="square" rtlCol="0">
            <a:spAutoFit/>
          </a:bodyPr>
          <a:lstStyle/>
          <a:p>
            <a:pPr algn="ctr" defTabSz="412750" hangingPunct="0">
              <a:lnSpc>
                <a:spcPct val="80000"/>
              </a:lnSpc>
              <a:defRPr/>
            </a:pPr>
            <a:r>
              <a:rPr lang="en-US" sz="2000" b="1" u="sng" kern="0" dirty="0">
                <a:solidFill>
                  <a:srgbClr val="FFFFFF"/>
                </a:solidFill>
                <a:latin typeface="Avenir Black" charset="0"/>
                <a:ea typeface="Avenir Black" charset="0"/>
                <a:cs typeface="Avenir Black" charset="0"/>
                <a:sym typeface="Helvetica Light"/>
              </a:rPr>
              <a:t>SECONDARY SOURCES OF IDENTIFICATION</a:t>
            </a:r>
          </a:p>
        </p:txBody>
      </p:sp>
      <p:sp>
        <p:nvSpPr>
          <p:cNvPr id="9" name="TextBox 8"/>
          <p:cNvSpPr txBox="1"/>
          <p:nvPr/>
        </p:nvSpPr>
        <p:spPr>
          <a:xfrm>
            <a:off x="542992" y="4018986"/>
            <a:ext cx="1861407" cy="535531"/>
          </a:xfrm>
          <a:prstGeom prst="rect">
            <a:avLst/>
          </a:prstGeom>
          <a:noFill/>
        </p:spPr>
        <p:txBody>
          <a:bodyPr wrap="none" rtlCol="0">
            <a:spAutoFit/>
          </a:bodyPr>
          <a:lstStyle/>
          <a:p>
            <a:pPr defTabSz="412750" hangingPunct="0">
              <a:lnSpc>
                <a:spcPct val="80000"/>
              </a:lnSpc>
              <a:defRPr/>
            </a:pPr>
            <a:r>
              <a:rPr lang="en-US" kern="0" dirty="0">
                <a:solidFill>
                  <a:srgbClr val="F3F2EC"/>
                </a:solidFill>
                <a:latin typeface="Avenir Roman" charset="0"/>
                <a:ea typeface="Avenir Roman" charset="0"/>
                <a:cs typeface="Avenir Roman" charset="0"/>
                <a:sym typeface="Helvetica Light"/>
              </a:rPr>
              <a:t>MEMBER AND</a:t>
            </a:r>
            <a:br>
              <a:rPr lang="en-US" kern="0" dirty="0">
                <a:solidFill>
                  <a:srgbClr val="F3F2EC"/>
                </a:solidFill>
                <a:latin typeface="Avenir Roman" charset="0"/>
                <a:ea typeface="Avenir Roman" charset="0"/>
                <a:cs typeface="Avenir Roman" charset="0"/>
                <a:sym typeface="Helvetica Light"/>
              </a:rPr>
            </a:br>
            <a:r>
              <a:rPr lang="en-US" kern="0" dirty="0">
                <a:solidFill>
                  <a:srgbClr val="F3F2EC"/>
                </a:solidFill>
                <a:latin typeface="Avenir Roman" charset="0"/>
                <a:ea typeface="Avenir Roman" charset="0"/>
                <a:cs typeface="Avenir Roman" charset="0"/>
                <a:sym typeface="Helvetica Light"/>
              </a:rPr>
              <a:t>CAREGIVER CALLS</a:t>
            </a:r>
          </a:p>
        </p:txBody>
      </p:sp>
      <p:sp>
        <p:nvSpPr>
          <p:cNvPr id="10" name="TextBox 9"/>
          <p:cNvSpPr txBox="1"/>
          <p:nvPr/>
        </p:nvSpPr>
        <p:spPr>
          <a:xfrm>
            <a:off x="542992" y="4595946"/>
            <a:ext cx="1760418" cy="313932"/>
          </a:xfrm>
          <a:prstGeom prst="rect">
            <a:avLst/>
          </a:prstGeom>
          <a:noFill/>
        </p:spPr>
        <p:txBody>
          <a:bodyPr wrap="none" rtlCol="0">
            <a:spAutoFit/>
          </a:bodyPr>
          <a:lstStyle/>
          <a:p>
            <a:pPr defTabSz="412750" hangingPunct="0">
              <a:lnSpc>
                <a:spcPct val="80000"/>
              </a:lnSpc>
              <a:defRPr/>
            </a:pPr>
            <a:r>
              <a:rPr lang="en-US" kern="0" dirty="0">
                <a:solidFill>
                  <a:srgbClr val="F3F2EC"/>
                </a:solidFill>
                <a:latin typeface="Avenir Roman" charset="0"/>
                <a:ea typeface="Avenir Roman" charset="0"/>
                <a:cs typeface="Avenir Roman" charset="0"/>
                <a:sym typeface="Helvetica Light"/>
              </a:rPr>
              <a:t>PROVIDER CALLS</a:t>
            </a:r>
          </a:p>
        </p:txBody>
      </p:sp>
      <p:sp>
        <p:nvSpPr>
          <p:cNvPr id="11" name="TextBox 10"/>
          <p:cNvSpPr txBox="1"/>
          <p:nvPr/>
        </p:nvSpPr>
        <p:spPr>
          <a:xfrm>
            <a:off x="542992" y="4951307"/>
            <a:ext cx="2032929" cy="313932"/>
          </a:xfrm>
          <a:prstGeom prst="rect">
            <a:avLst/>
          </a:prstGeom>
          <a:noFill/>
        </p:spPr>
        <p:txBody>
          <a:bodyPr wrap="none" rtlCol="0">
            <a:spAutoFit/>
          </a:bodyPr>
          <a:lstStyle/>
          <a:p>
            <a:pPr defTabSz="412750" hangingPunct="0">
              <a:lnSpc>
                <a:spcPct val="80000"/>
              </a:lnSpc>
              <a:defRPr/>
            </a:pPr>
            <a:r>
              <a:rPr lang="en-US" kern="0" dirty="0">
                <a:solidFill>
                  <a:srgbClr val="F3F2EC"/>
                </a:solidFill>
                <a:latin typeface="Avenir Roman" charset="0"/>
                <a:ea typeface="Avenir Roman" charset="0"/>
                <a:cs typeface="Avenir Roman" charset="0"/>
                <a:sym typeface="Helvetica Light"/>
              </a:rPr>
              <a:t>PRE-CERTIFICATION</a:t>
            </a:r>
          </a:p>
        </p:txBody>
      </p:sp>
      <p:sp>
        <p:nvSpPr>
          <p:cNvPr id="12" name="TextBox 11"/>
          <p:cNvSpPr txBox="1"/>
          <p:nvPr/>
        </p:nvSpPr>
        <p:spPr>
          <a:xfrm>
            <a:off x="3675301" y="4728447"/>
            <a:ext cx="1423788" cy="535531"/>
          </a:xfrm>
          <a:prstGeom prst="rect">
            <a:avLst/>
          </a:prstGeom>
          <a:noFill/>
        </p:spPr>
        <p:txBody>
          <a:bodyPr wrap="none" rtlCol="0">
            <a:spAutoFit/>
          </a:bodyPr>
          <a:lstStyle/>
          <a:p>
            <a:pPr defTabSz="412750" hangingPunct="0">
              <a:lnSpc>
                <a:spcPct val="80000"/>
              </a:lnSpc>
              <a:defRPr/>
            </a:pPr>
            <a:r>
              <a:rPr lang="en-US" kern="0" dirty="0">
                <a:solidFill>
                  <a:srgbClr val="F3F2EC"/>
                </a:solidFill>
                <a:latin typeface="Avenir Roman" charset="0"/>
                <a:ea typeface="Avenir Roman" charset="0"/>
                <a:cs typeface="Avenir Roman" charset="0"/>
                <a:sym typeface="Helvetica Light"/>
              </a:rPr>
              <a:t>HEALTH RISK</a:t>
            </a:r>
            <a:br>
              <a:rPr lang="en-US" kern="0" dirty="0">
                <a:solidFill>
                  <a:srgbClr val="F3F2EC"/>
                </a:solidFill>
                <a:latin typeface="Avenir Roman" charset="0"/>
                <a:ea typeface="Avenir Roman" charset="0"/>
                <a:cs typeface="Avenir Roman" charset="0"/>
                <a:sym typeface="Helvetica Light"/>
              </a:rPr>
            </a:br>
            <a:r>
              <a:rPr lang="en-US" kern="0" dirty="0">
                <a:solidFill>
                  <a:srgbClr val="F3F2EC"/>
                </a:solidFill>
                <a:latin typeface="Avenir Roman" charset="0"/>
                <a:ea typeface="Avenir Roman" charset="0"/>
                <a:cs typeface="Avenir Roman" charset="0"/>
                <a:sym typeface="Helvetica Light"/>
              </a:rPr>
              <a:t>ASSESSMENT</a:t>
            </a:r>
          </a:p>
        </p:txBody>
      </p:sp>
      <p:sp>
        <p:nvSpPr>
          <p:cNvPr id="13" name="TextBox 12"/>
          <p:cNvSpPr txBox="1"/>
          <p:nvPr/>
        </p:nvSpPr>
        <p:spPr>
          <a:xfrm>
            <a:off x="3675301" y="4392616"/>
            <a:ext cx="1353256" cy="313932"/>
          </a:xfrm>
          <a:prstGeom prst="rect">
            <a:avLst/>
          </a:prstGeom>
          <a:noFill/>
        </p:spPr>
        <p:txBody>
          <a:bodyPr wrap="none" rtlCol="0">
            <a:spAutoFit/>
          </a:bodyPr>
          <a:lstStyle/>
          <a:p>
            <a:pPr defTabSz="412750" hangingPunct="0">
              <a:lnSpc>
                <a:spcPct val="80000"/>
              </a:lnSpc>
              <a:defRPr/>
            </a:pPr>
            <a:r>
              <a:rPr lang="en-US" kern="0" dirty="0">
                <a:solidFill>
                  <a:srgbClr val="F3F2EC"/>
                </a:solidFill>
                <a:latin typeface="Avenir Roman" charset="0"/>
                <a:ea typeface="Avenir Roman" charset="0"/>
                <a:cs typeface="Avenir Roman" charset="0"/>
                <a:sym typeface="Helvetica Light"/>
              </a:rPr>
              <a:t>BIOMETRICS</a:t>
            </a:r>
          </a:p>
        </p:txBody>
      </p:sp>
      <p:sp>
        <p:nvSpPr>
          <p:cNvPr id="14" name="TextBox 13"/>
          <p:cNvSpPr txBox="1"/>
          <p:nvPr/>
        </p:nvSpPr>
        <p:spPr>
          <a:xfrm>
            <a:off x="3675301" y="4018986"/>
            <a:ext cx="1226618" cy="313932"/>
          </a:xfrm>
          <a:prstGeom prst="rect">
            <a:avLst/>
          </a:prstGeom>
          <a:noFill/>
        </p:spPr>
        <p:txBody>
          <a:bodyPr wrap="none" rtlCol="0">
            <a:spAutoFit/>
          </a:bodyPr>
          <a:lstStyle/>
          <a:p>
            <a:pPr defTabSz="412750" hangingPunct="0">
              <a:lnSpc>
                <a:spcPct val="80000"/>
              </a:lnSpc>
              <a:defRPr/>
            </a:pPr>
            <a:r>
              <a:rPr lang="en-US" kern="0" dirty="0">
                <a:solidFill>
                  <a:srgbClr val="F3F2EC"/>
                </a:solidFill>
                <a:latin typeface="Avenir Roman" charset="0"/>
                <a:ea typeface="Avenir Roman" charset="0"/>
                <a:cs typeface="Avenir Roman" charset="0"/>
                <a:sym typeface="Helvetica Light"/>
              </a:rPr>
              <a:t>REFERRALS</a:t>
            </a:r>
          </a:p>
        </p:txBody>
      </p:sp>
      <p:sp>
        <p:nvSpPr>
          <p:cNvPr id="15" name="TextBox 14"/>
          <p:cNvSpPr txBox="1"/>
          <p:nvPr/>
        </p:nvSpPr>
        <p:spPr>
          <a:xfrm>
            <a:off x="542992" y="5327176"/>
            <a:ext cx="2081019" cy="535531"/>
          </a:xfrm>
          <a:prstGeom prst="rect">
            <a:avLst/>
          </a:prstGeom>
          <a:noFill/>
        </p:spPr>
        <p:txBody>
          <a:bodyPr wrap="none" rtlCol="0">
            <a:spAutoFit/>
          </a:bodyPr>
          <a:lstStyle/>
          <a:p>
            <a:pPr defTabSz="412750" hangingPunct="0">
              <a:lnSpc>
                <a:spcPct val="80000"/>
              </a:lnSpc>
              <a:defRPr/>
            </a:pPr>
            <a:r>
              <a:rPr lang="en-US" kern="0" dirty="0">
                <a:solidFill>
                  <a:srgbClr val="F3F2EC"/>
                </a:solidFill>
                <a:latin typeface="Avenir Roman" charset="0"/>
                <a:ea typeface="Avenir Roman" charset="0"/>
                <a:cs typeface="Avenir Roman" charset="0"/>
                <a:sym typeface="Helvetica Light"/>
              </a:rPr>
              <a:t>NURSE OUTREACH</a:t>
            </a:r>
            <a:br>
              <a:rPr lang="en-US" kern="0" dirty="0">
                <a:solidFill>
                  <a:srgbClr val="F3F2EC"/>
                </a:solidFill>
                <a:latin typeface="Avenir Roman" charset="0"/>
                <a:ea typeface="Avenir Roman" charset="0"/>
                <a:cs typeface="Avenir Roman" charset="0"/>
                <a:sym typeface="Helvetica Light"/>
              </a:rPr>
            </a:br>
            <a:r>
              <a:rPr lang="en-US" kern="0" dirty="0">
                <a:solidFill>
                  <a:srgbClr val="F3F2EC"/>
                </a:solidFill>
                <a:latin typeface="Avenir Roman" charset="0"/>
                <a:ea typeface="Avenir Roman" charset="0"/>
                <a:cs typeface="Avenir Roman" charset="0"/>
                <a:sym typeface="Helvetica Light"/>
              </a:rPr>
              <a:t>CALLS FOR PAC/PDC</a:t>
            </a:r>
          </a:p>
        </p:txBody>
      </p:sp>
      <p:sp>
        <p:nvSpPr>
          <p:cNvPr id="16" name="TextBox 15"/>
          <p:cNvSpPr txBox="1"/>
          <p:nvPr/>
        </p:nvSpPr>
        <p:spPr>
          <a:xfrm>
            <a:off x="6685130" y="4018986"/>
            <a:ext cx="1816523" cy="313932"/>
          </a:xfrm>
          <a:prstGeom prst="rect">
            <a:avLst/>
          </a:prstGeom>
          <a:noFill/>
        </p:spPr>
        <p:txBody>
          <a:bodyPr wrap="none" rtlCol="0">
            <a:spAutoFit/>
          </a:bodyPr>
          <a:lstStyle/>
          <a:p>
            <a:pPr defTabSz="412750" hangingPunct="0">
              <a:lnSpc>
                <a:spcPct val="80000"/>
              </a:lnSpc>
              <a:defRPr/>
            </a:pPr>
            <a:r>
              <a:rPr lang="en-US" kern="0" dirty="0">
                <a:solidFill>
                  <a:srgbClr val="FFFFFF"/>
                </a:solidFill>
                <a:latin typeface="Avenir Roman" charset="0"/>
                <a:ea typeface="Avenir Roman" charset="0"/>
                <a:cs typeface="Avenir Roman" charset="0"/>
                <a:sym typeface="Helvetica Light"/>
              </a:rPr>
              <a:t>MEDICAL CLAIMS</a:t>
            </a:r>
          </a:p>
        </p:txBody>
      </p:sp>
      <p:sp>
        <p:nvSpPr>
          <p:cNvPr id="17" name="TextBox 16"/>
          <p:cNvSpPr txBox="1"/>
          <p:nvPr/>
        </p:nvSpPr>
        <p:spPr>
          <a:xfrm>
            <a:off x="6685130" y="4392615"/>
            <a:ext cx="1176925" cy="313932"/>
          </a:xfrm>
          <a:prstGeom prst="rect">
            <a:avLst/>
          </a:prstGeom>
          <a:noFill/>
        </p:spPr>
        <p:txBody>
          <a:bodyPr wrap="none" rtlCol="0">
            <a:spAutoFit/>
          </a:bodyPr>
          <a:lstStyle/>
          <a:p>
            <a:pPr defTabSz="412750" hangingPunct="0">
              <a:lnSpc>
                <a:spcPct val="80000"/>
              </a:lnSpc>
              <a:defRPr/>
            </a:pPr>
            <a:r>
              <a:rPr lang="en-US" kern="0" dirty="0">
                <a:solidFill>
                  <a:srgbClr val="FFFFFF"/>
                </a:solidFill>
                <a:latin typeface="Avenir Roman" charset="0"/>
                <a:ea typeface="Avenir Roman" charset="0"/>
                <a:cs typeface="Avenir Roman" charset="0"/>
                <a:sym typeface="Helvetica Light"/>
              </a:rPr>
              <a:t>Rx CLAIMS</a:t>
            </a:r>
          </a:p>
        </p:txBody>
      </p:sp>
      <p:sp>
        <p:nvSpPr>
          <p:cNvPr id="18" name="TextBox 17"/>
          <p:cNvSpPr txBox="1"/>
          <p:nvPr/>
        </p:nvSpPr>
        <p:spPr>
          <a:xfrm>
            <a:off x="6685130" y="4766244"/>
            <a:ext cx="1494320" cy="313932"/>
          </a:xfrm>
          <a:prstGeom prst="rect">
            <a:avLst/>
          </a:prstGeom>
          <a:noFill/>
        </p:spPr>
        <p:txBody>
          <a:bodyPr wrap="none" rtlCol="0">
            <a:spAutoFit/>
          </a:bodyPr>
          <a:lstStyle/>
          <a:p>
            <a:pPr defTabSz="412750" hangingPunct="0">
              <a:lnSpc>
                <a:spcPct val="80000"/>
              </a:lnSpc>
              <a:defRPr/>
            </a:pPr>
            <a:r>
              <a:rPr lang="en-US" kern="0" dirty="0">
                <a:solidFill>
                  <a:srgbClr val="FFFFFF"/>
                </a:solidFill>
                <a:latin typeface="Avenir Roman" charset="0"/>
                <a:ea typeface="Avenir Roman" charset="0"/>
                <a:cs typeface="Avenir Roman" charset="0"/>
                <a:sym typeface="Helvetica Light"/>
              </a:rPr>
              <a:t>GAPS IN CARE</a:t>
            </a:r>
          </a:p>
        </p:txBody>
      </p:sp>
      <p:sp>
        <p:nvSpPr>
          <p:cNvPr id="19" name="TextBox 18"/>
          <p:cNvSpPr txBox="1"/>
          <p:nvPr/>
        </p:nvSpPr>
        <p:spPr>
          <a:xfrm>
            <a:off x="6685130" y="5140050"/>
            <a:ext cx="1739579" cy="313932"/>
          </a:xfrm>
          <a:prstGeom prst="rect">
            <a:avLst/>
          </a:prstGeom>
          <a:noFill/>
        </p:spPr>
        <p:txBody>
          <a:bodyPr wrap="none" rtlCol="0">
            <a:spAutoFit/>
          </a:bodyPr>
          <a:lstStyle/>
          <a:p>
            <a:pPr defTabSz="412750" hangingPunct="0">
              <a:lnSpc>
                <a:spcPct val="80000"/>
              </a:lnSpc>
              <a:defRPr/>
            </a:pPr>
            <a:r>
              <a:rPr lang="en-US" kern="0" dirty="0">
                <a:solidFill>
                  <a:srgbClr val="FFFFFF"/>
                </a:solidFill>
                <a:latin typeface="Avenir Roman" charset="0"/>
                <a:ea typeface="Avenir Roman" charset="0"/>
                <a:cs typeface="Avenir Roman" charset="0"/>
                <a:sym typeface="Helvetica Light"/>
              </a:rPr>
              <a:t>PREDICTIVE RISK</a:t>
            </a:r>
          </a:p>
        </p:txBody>
      </p:sp>
    </p:spTree>
    <p:extLst>
      <p:ext uri="{BB962C8B-B14F-4D97-AF65-F5344CB8AC3E}">
        <p14:creationId xmlns:p14="http://schemas.microsoft.com/office/powerpoint/2010/main" val="2775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1877</TotalTime>
  <Words>2267</Words>
  <Application>Microsoft Office PowerPoint</Application>
  <PresentationFormat>Widescreen</PresentationFormat>
  <Paragraphs>540</Paragraphs>
  <Slides>33</Slides>
  <Notes>31</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33</vt:i4>
      </vt:variant>
    </vt:vector>
  </HeadingPairs>
  <TitlesOfParts>
    <vt:vector size="57" baseType="lpstr">
      <vt:lpstr>Arial</vt:lpstr>
      <vt:lpstr>Arial Bold</vt:lpstr>
      <vt:lpstr>Arial Bold Italic</vt:lpstr>
      <vt:lpstr>Arial Italic</vt:lpstr>
      <vt:lpstr>Arial Regular</vt:lpstr>
      <vt:lpstr>Avenir Black</vt:lpstr>
      <vt:lpstr>Avenir Book</vt:lpstr>
      <vt:lpstr>Avenir Book Oblique</vt:lpstr>
      <vt:lpstr>Avenir Heavy</vt:lpstr>
      <vt:lpstr>Avenir Heavy Oblique</vt:lpstr>
      <vt:lpstr>Avenir Light</vt:lpstr>
      <vt:lpstr>Avenir Medium</vt:lpstr>
      <vt:lpstr>Avenir Next</vt:lpstr>
      <vt:lpstr>Avenir Next Demi Bold</vt:lpstr>
      <vt:lpstr>Avenir Next Medium</vt:lpstr>
      <vt:lpstr>Avenir Oblique</vt:lpstr>
      <vt:lpstr>Avenir Roman</vt:lpstr>
      <vt:lpstr>Calibri</vt:lpstr>
      <vt:lpstr>Calibri Light</vt:lpstr>
      <vt:lpstr>Courier New</vt:lpstr>
      <vt:lpstr>Helvetica Light</vt:lpstr>
      <vt:lpstr>Times New Roman</vt:lpstr>
      <vt:lpstr>Wingdings</vt:lpstr>
      <vt:lpstr>Retrospect</vt:lpstr>
      <vt:lpstr>Healthcare Intervention  Programs</vt:lpstr>
      <vt:lpstr>Introductions</vt:lpstr>
      <vt:lpstr>Healthcare Intervention Programs Agenda</vt:lpstr>
      <vt:lpstr>Background and Definitions </vt:lpstr>
      <vt:lpstr>Current State</vt:lpstr>
      <vt:lpstr>Example A</vt:lpstr>
      <vt:lpstr>Example A: Quantum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B</vt:lpstr>
      <vt:lpstr>Surgery Benefit Management</vt:lpstr>
      <vt:lpstr>Eight Categories of Surgery Benefits Covered</vt:lpstr>
      <vt:lpstr>How the Program Works…</vt:lpstr>
      <vt:lpstr>Vendor Claims</vt:lpstr>
      <vt:lpstr>Additional Information</vt:lpstr>
      <vt:lpstr>ROI Analysis</vt:lpstr>
      <vt:lpstr>Savings versus Annual Healthcare Spend</vt:lpstr>
      <vt:lpstr>Success?</vt:lpstr>
      <vt:lpstr>Defining Success</vt:lpstr>
      <vt:lpstr>Measuring Success</vt:lpstr>
      <vt:lpstr>Direct Methods</vt:lpstr>
      <vt:lpstr>Direct Methods</vt:lpstr>
      <vt:lpstr>Indirect Methods</vt:lpstr>
      <vt:lpstr>Indirect Methods</vt:lpstr>
      <vt:lpstr>Actuarial Roles</vt:lpstr>
      <vt:lpstr>Actuaries can help employers make the right decision  on the value of Healthcare Intervention Programs</vt:lpstr>
      <vt:lpstr>Actuaries can help Healthcare Intervention Programs  measure and demonstrate value to employers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edpudlowski@mindspring.com</dc:creator>
  <cp:lastModifiedBy>Mac</cp:lastModifiedBy>
  <cp:revision>84</cp:revision>
  <dcterms:created xsi:type="dcterms:W3CDTF">2017-09-18T22:17:41Z</dcterms:created>
  <dcterms:modified xsi:type="dcterms:W3CDTF">2017-11-02T16:05:02Z</dcterms:modified>
</cp:coreProperties>
</file>