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5.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9.xml" ContentType="application/vnd.openxmlformats-officedocument.presentationml.tags+xml"/>
  <Override PartName="/ppt/tags/tag20.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21.xml" ContentType="application/vnd.openxmlformats-officedocument.presentationml.tags+xml"/>
  <Override PartName="/ppt/notesSlides/notesSlide14.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15.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6.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28.xml" ContentType="application/vnd.openxmlformats-officedocument.presentationml.tags+xml"/>
  <Override PartName="/ppt/notesSlides/notesSlide2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29.xml" ContentType="application/vnd.openxmlformats-officedocument.presentationml.tags+xml"/>
  <Override PartName="/ppt/notesSlides/notesSlide25.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26.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27.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28.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29.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40.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handoutMasterIdLst>
    <p:handoutMasterId r:id="rId43"/>
  </p:handoutMasterIdLst>
  <p:sldIdLst>
    <p:sldId id="579" r:id="rId2"/>
    <p:sldId id="643" r:id="rId3"/>
    <p:sldId id="659" r:id="rId4"/>
    <p:sldId id="648" r:id="rId5"/>
    <p:sldId id="551" r:id="rId6"/>
    <p:sldId id="642" r:id="rId7"/>
    <p:sldId id="637" r:id="rId8"/>
    <p:sldId id="645" r:id="rId9"/>
    <p:sldId id="646" r:id="rId10"/>
    <p:sldId id="647" r:id="rId11"/>
    <p:sldId id="638" r:id="rId12"/>
    <p:sldId id="644" r:id="rId13"/>
    <p:sldId id="635" r:id="rId14"/>
    <p:sldId id="636" r:id="rId15"/>
    <p:sldId id="649" r:id="rId16"/>
    <p:sldId id="609" r:id="rId17"/>
    <p:sldId id="651" r:id="rId18"/>
    <p:sldId id="652" r:id="rId19"/>
    <p:sldId id="640" r:id="rId20"/>
    <p:sldId id="655" r:id="rId21"/>
    <p:sldId id="656" r:id="rId22"/>
    <p:sldId id="641" r:id="rId23"/>
    <p:sldId id="657" r:id="rId24"/>
    <p:sldId id="653" r:id="rId25"/>
    <p:sldId id="672" r:id="rId26"/>
    <p:sldId id="668" r:id="rId27"/>
    <p:sldId id="669" r:id="rId28"/>
    <p:sldId id="670" r:id="rId29"/>
    <p:sldId id="654" r:id="rId30"/>
    <p:sldId id="661" r:id="rId31"/>
    <p:sldId id="662" r:id="rId32"/>
    <p:sldId id="663" r:id="rId33"/>
    <p:sldId id="664" r:id="rId34"/>
    <p:sldId id="667" r:id="rId35"/>
    <p:sldId id="671" r:id="rId36"/>
    <p:sldId id="673" r:id="rId37"/>
    <p:sldId id="666" r:id="rId38"/>
    <p:sldId id="665" r:id="rId39"/>
    <p:sldId id="674" r:id="rId40"/>
    <p:sldId id="597" r:id="rId41"/>
  </p:sldIdLst>
  <p:sldSz cx="9144000" cy="6858000" type="screen4x3"/>
  <p:notesSz cx="9601200" cy="7315200"/>
  <p:custDataLst>
    <p:tags r:id="rId4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41F03E3B-2226-4A82-A785-DFE6C611518A}">
          <p14:sldIdLst>
            <p14:sldId id="579"/>
            <p14:sldId id="643"/>
            <p14:sldId id="659"/>
            <p14:sldId id="648"/>
          </p14:sldIdLst>
        </p14:section>
        <p14:section name="Applications" id="{D5A9673D-B60A-489C-BB2D-0A018C432319}">
          <p14:sldIdLst>
            <p14:sldId id="551"/>
            <p14:sldId id="642"/>
            <p14:sldId id="637"/>
            <p14:sldId id="645"/>
            <p14:sldId id="646"/>
            <p14:sldId id="647"/>
            <p14:sldId id="638"/>
            <p14:sldId id="644"/>
            <p14:sldId id="635"/>
            <p14:sldId id="636"/>
            <p14:sldId id="649"/>
          </p14:sldIdLst>
        </p14:section>
        <p14:section name="Data" id="{ACC2FAA4-EAFE-4547-A120-8818FD6B4A4A}">
          <p14:sldIdLst>
            <p14:sldId id="609"/>
            <p14:sldId id="651"/>
            <p14:sldId id="652"/>
            <p14:sldId id="640"/>
            <p14:sldId id="655"/>
            <p14:sldId id="656"/>
            <p14:sldId id="641"/>
            <p14:sldId id="657"/>
          </p14:sldIdLst>
        </p14:section>
        <p14:section name="Team Structure" id="{3EF6146C-1772-495A-8DDC-84C08F5F4D90}">
          <p14:sldIdLst>
            <p14:sldId id="653"/>
            <p14:sldId id="672"/>
            <p14:sldId id="668"/>
            <p14:sldId id="669"/>
            <p14:sldId id="670"/>
          </p14:sldIdLst>
        </p14:section>
        <p14:section name="Modeling Methodology" id="{B7CE7715-4D5B-4DA2-A62C-588BCD34ECFB}">
          <p14:sldIdLst>
            <p14:sldId id="654"/>
            <p14:sldId id="661"/>
            <p14:sldId id="662"/>
            <p14:sldId id="663"/>
            <p14:sldId id="664"/>
            <p14:sldId id="667"/>
            <p14:sldId id="671"/>
            <p14:sldId id="673"/>
          </p14:sldIdLst>
        </p14:section>
        <p14:section name="Technology" id="{F6EE353C-F5C1-46C6-A0E2-2A86D3BE8DB7}">
          <p14:sldIdLst>
            <p14:sldId id="666"/>
            <p14:sldId id="665"/>
            <p14:sldId id="674"/>
            <p14:sldId id="597"/>
          </p14:sldIdLst>
        </p14:section>
      </p14:sectionLst>
    </p:ext>
    <p:ext uri="{EFAFB233-063F-42B5-8137-9DF3F51BA10A}">
      <p15:sldGuideLst xmlns:p15="http://schemas.microsoft.com/office/powerpoint/2012/main">
        <p15:guide id="1" orient="horz" pos="2160">
          <p15:clr>
            <a:srgbClr val="A4A3A4"/>
          </p15:clr>
        </p15:guide>
        <p15:guide id="2" orient="horz" pos="300" userDrawn="1">
          <p15:clr>
            <a:srgbClr val="A4A3A4"/>
          </p15:clr>
        </p15:guide>
        <p15:guide id="3" orient="horz" pos="960">
          <p15:clr>
            <a:srgbClr val="A4A3A4"/>
          </p15:clr>
        </p15:guide>
        <p15:guide id="5" orient="horz" pos="4032">
          <p15:clr>
            <a:srgbClr val="A4A3A4"/>
          </p15:clr>
        </p15:guide>
        <p15:guide id="6" orient="horz" pos="3840">
          <p15:clr>
            <a:srgbClr val="A4A3A4"/>
          </p15:clr>
        </p15:guide>
        <p15:guide id="7" pos="3456">
          <p15:clr>
            <a:srgbClr val="A4A3A4"/>
          </p15:clr>
        </p15:guide>
        <p15:guide id="8" pos="272" userDrawn="1">
          <p15:clr>
            <a:srgbClr val="A4A3A4"/>
          </p15:clr>
        </p15:guide>
        <p15:guide id="9" pos="5472">
          <p15:clr>
            <a:srgbClr val="A4A3A4"/>
          </p15:clr>
        </p15:guide>
        <p15:guide id="10" pos="1247" userDrawn="1">
          <p15:clr>
            <a:srgbClr val="A4A3A4"/>
          </p15:clr>
        </p15:guide>
        <p15:guide id="11" pos="4416">
          <p15:clr>
            <a:srgbClr val="A4A3A4"/>
          </p15:clr>
        </p15:guide>
        <p15:guide id="12" pos="4512">
          <p15:clr>
            <a:srgbClr val="A4A3A4"/>
          </p15:clr>
        </p15:guide>
        <p15:guide id="13" pos="3336" userDrawn="1">
          <p15:clr>
            <a:srgbClr val="A4A3A4"/>
          </p15:clr>
        </p15:guide>
        <p15:guide id="14" pos="1344">
          <p15:clr>
            <a:srgbClr val="A4A3A4"/>
          </p15:clr>
        </p15:guide>
        <p15:guide id="15" pos="2290" userDrawn="1">
          <p15:clr>
            <a:srgbClr val="A4A3A4"/>
          </p15:clr>
        </p15:guide>
        <p15:guide id="16" pos="240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 Steiner (IRR/ICT/Life, Hartford (Powder Forest Drive))" initials="KS(H(FD" lastIdx="20" clrIdx="0">
    <p:extLst>
      <p:ext uri="{19B8F6BF-5375-455C-9EA6-DF929625EA0E}">
        <p15:presenceInfo xmlns:p15="http://schemas.microsoft.com/office/powerpoint/2012/main" userId="S-1-5-21-4255863253-1233835171-2685878428-127629" providerId="AD"/>
      </p:ext>
    </p:extLst>
  </p:cmAuthor>
  <p:cmAuthor id="2" name="Sharon Welsh (IRR/ICT/Corp, Philadelphia (1500 Market Street))" initials="SW(P(MS" lastIdx="1" clrIdx="1">
    <p:extLst>
      <p:ext uri="{19B8F6BF-5375-455C-9EA6-DF929625EA0E}">
        <p15:presenceInfo xmlns:p15="http://schemas.microsoft.com/office/powerpoint/2012/main" userId="S-1-5-21-4255863253-1233835171-2685878428-385443" providerId="AD"/>
      </p:ext>
    </p:extLst>
  </p:cmAuthor>
  <p:cmAuthor id="3" name="Helene Pouliot (IRR/ICT/Life, Toronto (Bloor Street East))" initials="HP(T(SE" lastIdx="12" clrIdx="2">
    <p:extLst>
      <p:ext uri="{19B8F6BF-5375-455C-9EA6-DF929625EA0E}">
        <p15:presenceInfo xmlns:p15="http://schemas.microsoft.com/office/powerpoint/2012/main" userId="S-1-5-21-4255863253-1233835171-2685878428-131047" providerId="AD"/>
      </p:ext>
    </p:extLst>
  </p:cmAuthor>
  <p:cmAuthor id="4" name="Ralph Ovsec (IRR/ICT/Life, Toronto (Bloor Street East))" initials="RO(T(SE" lastIdx="10" clrIdx="3">
    <p:extLst>
      <p:ext uri="{19B8F6BF-5375-455C-9EA6-DF929625EA0E}">
        <p15:presenceInfo xmlns:p15="http://schemas.microsoft.com/office/powerpoint/2012/main" userId="S-1-5-21-4255863253-1233835171-2685878428-479696" providerId="AD"/>
      </p:ext>
    </p:extLst>
  </p:cmAuthor>
  <p:cmAuthor id="5" name="Williams, Benjamin (New York)" initials="WB(Y" lastIdx="13" clrIdx="4">
    <p:extLst>
      <p:ext uri="{19B8F6BF-5375-455C-9EA6-DF929625EA0E}">
        <p15:presenceInfo xmlns:p15="http://schemas.microsoft.com/office/powerpoint/2012/main" userId="S-1-5-21-4255863253-1233835171-2685878428-2190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D7DF"/>
    <a:srgbClr val="702082"/>
    <a:srgbClr val="C0C0C0"/>
    <a:srgbClr val="D8D7DF"/>
    <a:srgbClr val="D8DB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32" autoAdjust="0"/>
    <p:restoredTop sz="89415" autoAdjust="0"/>
  </p:normalViewPr>
  <p:slideViewPr>
    <p:cSldViewPr snapToGrid="0" showGuides="1">
      <p:cViewPr varScale="1">
        <p:scale>
          <a:sx n="74" d="100"/>
          <a:sy n="74" d="100"/>
        </p:scale>
        <p:origin x="1646" y="67"/>
      </p:cViewPr>
      <p:guideLst>
        <p:guide orient="horz" pos="2160"/>
        <p:guide orient="horz" pos="300"/>
        <p:guide orient="horz" pos="960"/>
        <p:guide orient="horz" pos="4032"/>
        <p:guide orient="horz" pos="3840"/>
        <p:guide pos="3456"/>
        <p:guide pos="272"/>
        <p:guide pos="5472"/>
        <p:guide pos="1247"/>
        <p:guide pos="4416"/>
        <p:guide pos="4512"/>
        <p:guide pos="3336"/>
        <p:guide pos="1344"/>
        <p:guide pos="2290"/>
        <p:guide pos="2400"/>
      </p:guideLst>
    </p:cSldViewPr>
  </p:slideViewPr>
  <p:notesTextViewPr>
    <p:cViewPr>
      <p:scale>
        <a:sx n="100" d="100"/>
        <a:sy n="100" d="100"/>
      </p:scale>
      <p:origin x="0" y="0"/>
    </p:cViewPr>
  </p:notesTextViewPr>
  <p:sorterViewPr>
    <p:cViewPr>
      <p:scale>
        <a:sx n="130" d="100"/>
        <a:sy n="130" d="100"/>
      </p:scale>
      <p:origin x="0" y="-5166"/>
    </p:cViewPr>
  </p:sorterViewPr>
  <p:notesViewPr>
    <p:cSldViewPr snapToGrid="0">
      <p:cViewPr varScale="1">
        <p:scale>
          <a:sx n="60" d="100"/>
          <a:sy n="60" d="100"/>
        </p:scale>
        <p:origin x="2525" y="3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dirty="0">
                <a:solidFill>
                  <a:schemeClr val="tx1"/>
                </a:solidFill>
              </a:rPr>
              <a:t>Experience analysis: mortality/morbidity</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Sheet1!$B$1</c:f>
              <c:strCache>
                <c:ptCount val="1"/>
                <c:pt idx="0">
                  <c:v>Currently use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Institutional annuities n = 11</c:v>
                </c:pt>
                <c:pt idx="1">
                  <c:v>Retail individual annuities n = 15</c:v>
                </c:pt>
                <c:pt idx="2">
                  <c:v>Individual health n = 11</c:v>
                </c:pt>
                <c:pt idx="3">
                  <c:v>Individual life insurance n = 40</c:v>
                </c:pt>
                <c:pt idx="4">
                  <c:v>Group insurance n = 16</c:v>
                </c:pt>
              </c:strCache>
            </c:strRef>
          </c:cat>
          <c:val>
            <c:numRef>
              <c:f>Sheet1!$B$2:$B$6</c:f>
              <c:numCache>
                <c:formatCode>0%</c:formatCode>
                <c:ptCount val="5"/>
                <c:pt idx="0">
                  <c:v>0.55000000000000004</c:v>
                </c:pt>
                <c:pt idx="1">
                  <c:v>0.4</c:v>
                </c:pt>
                <c:pt idx="2">
                  <c:v>0.28000000000000003</c:v>
                </c:pt>
                <c:pt idx="3">
                  <c:v>0.23</c:v>
                </c:pt>
                <c:pt idx="4">
                  <c:v>0.19</c:v>
                </c:pt>
              </c:numCache>
            </c:numRef>
          </c:val>
          <c:extLst>
            <c:ext xmlns:c16="http://schemas.microsoft.com/office/drawing/2014/chart" uri="{C3380CC4-5D6E-409C-BE32-E72D297353CC}">
              <c16:uniqueId val="{00000000-0039-45CB-BFAF-D2F30DFA333F}"/>
            </c:ext>
          </c:extLst>
        </c:ser>
        <c:ser>
          <c:idx val="1"/>
          <c:order val="1"/>
          <c:tx>
            <c:strRef>
              <c:f>Sheet1!$C$1</c:f>
              <c:strCache>
                <c:ptCount val="1"/>
                <c:pt idx="0">
                  <c:v>Plan to use within two years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Institutional annuities n = 11</c:v>
                </c:pt>
                <c:pt idx="1">
                  <c:v>Retail individual annuities n = 15</c:v>
                </c:pt>
                <c:pt idx="2">
                  <c:v>Individual health n = 11</c:v>
                </c:pt>
                <c:pt idx="3">
                  <c:v>Individual life insurance n = 40</c:v>
                </c:pt>
                <c:pt idx="4">
                  <c:v>Group insurance n = 16</c:v>
                </c:pt>
              </c:strCache>
            </c:strRef>
          </c:cat>
          <c:val>
            <c:numRef>
              <c:f>Sheet1!$C$2:$C$6</c:f>
              <c:numCache>
                <c:formatCode>0%</c:formatCode>
                <c:ptCount val="5"/>
                <c:pt idx="0">
                  <c:v>0.36</c:v>
                </c:pt>
                <c:pt idx="1">
                  <c:v>0.33</c:v>
                </c:pt>
                <c:pt idx="2">
                  <c:v>0.36</c:v>
                </c:pt>
                <c:pt idx="3">
                  <c:v>0.52</c:v>
                </c:pt>
                <c:pt idx="4">
                  <c:v>0.37</c:v>
                </c:pt>
              </c:numCache>
            </c:numRef>
          </c:val>
          <c:extLst>
            <c:ext xmlns:c16="http://schemas.microsoft.com/office/drawing/2014/chart" uri="{C3380CC4-5D6E-409C-BE32-E72D297353CC}">
              <c16:uniqueId val="{00000001-0039-45CB-BFAF-D2F30DFA333F}"/>
            </c:ext>
          </c:extLst>
        </c:ser>
        <c:ser>
          <c:idx val="2"/>
          <c:order val="2"/>
          <c:tx>
            <c:strRef>
              <c:f>Sheet1!$D$1</c:f>
              <c:strCache>
                <c:ptCount val="1"/>
                <c:pt idx="0">
                  <c:v>Do not use and have no plans to use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Institutional annuities n = 11</c:v>
                </c:pt>
                <c:pt idx="1">
                  <c:v>Retail individual annuities n = 15</c:v>
                </c:pt>
                <c:pt idx="2">
                  <c:v>Individual health n = 11</c:v>
                </c:pt>
                <c:pt idx="3">
                  <c:v>Individual life insurance n = 40</c:v>
                </c:pt>
                <c:pt idx="4">
                  <c:v>Group insurance n = 16</c:v>
                </c:pt>
              </c:strCache>
            </c:strRef>
          </c:cat>
          <c:val>
            <c:numRef>
              <c:f>Sheet1!$D$2:$D$6</c:f>
              <c:numCache>
                <c:formatCode>0%</c:formatCode>
                <c:ptCount val="5"/>
                <c:pt idx="0">
                  <c:v>0.09</c:v>
                </c:pt>
                <c:pt idx="1">
                  <c:v>0.27</c:v>
                </c:pt>
                <c:pt idx="2">
                  <c:v>0.36</c:v>
                </c:pt>
                <c:pt idx="3">
                  <c:v>0.25</c:v>
                </c:pt>
                <c:pt idx="4">
                  <c:v>0.44</c:v>
                </c:pt>
              </c:numCache>
            </c:numRef>
          </c:val>
          <c:extLst>
            <c:ext xmlns:c16="http://schemas.microsoft.com/office/drawing/2014/chart" uri="{C3380CC4-5D6E-409C-BE32-E72D297353CC}">
              <c16:uniqueId val="{00000002-0039-45CB-BFAF-D2F30DFA333F}"/>
            </c:ext>
          </c:extLst>
        </c:ser>
        <c:dLbls>
          <c:dLblPos val="ctr"/>
          <c:showLegendKey val="0"/>
          <c:showVal val="1"/>
          <c:showCatName val="0"/>
          <c:showSerName val="0"/>
          <c:showPercent val="0"/>
          <c:showBubbleSize val="0"/>
        </c:dLbls>
        <c:gapWidth val="150"/>
        <c:overlap val="100"/>
        <c:axId val="492764560"/>
        <c:axId val="492764952"/>
      </c:barChart>
      <c:catAx>
        <c:axId val="4927645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92764952"/>
        <c:crosses val="autoZero"/>
        <c:auto val="1"/>
        <c:lblAlgn val="ctr"/>
        <c:lblOffset val="100"/>
        <c:noMultiLvlLbl val="0"/>
      </c:catAx>
      <c:valAx>
        <c:axId val="492764952"/>
        <c:scaling>
          <c:orientation val="minMax"/>
        </c:scaling>
        <c:delete val="1"/>
        <c:axPos val="t"/>
        <c:numFmt formatCode="0%" sourceLinked="1"/>
        <c:majorTickMark val="none"/>
        <c:minorTickMark val="none"/>
        <c:tickLblPos val="nextTo"/>
        <c:crossAx val="4927645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sz="1600" b="1" dirty="0">
                <a:solidFill>
                  <a:schemeClr val="tx1"/>
                </a:solidFill>
              </a:rPr>
              <a:t>Experience analysis: policyholder behavior</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Sheet1!$B$1</c:f>
              <c:strCache>
                <c:ptCount val="1"/>
                <c:pt idx="0">
                  <c:v>Currently use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Retail individual annuities n = 15</c:v>
                </c:pt>
                <c:pt idx="1">
                  <c:v>Individual health n = 11</c:v>
                </c:pt>
                <c:pt idx="2">
                  <c:v>Individual life insurance n = 40</c:v>
                </c:pt>
                <c:pt idx="3">
                  <c:v>Institutional annuities n = 11</c:v>
                </c:pt>
                <c:pt idx="4">
                  <c:v>Group insurance n = 16</c:v>
                </c:pt>
              </c:strCache>
            </c:strRef>
          </c:cat>
          <c:val>
            <c:numRef>
              <c:f>Sheet1!$B$2:$B$6</c:f>
              <c:numCache>
                <c:formatCode>0%</c:formatCode>
                <c:ptCount val="5"/>
                <c:pt idx="0">
                  <c:v>0.6</c:v>
                </c:pt>
                <c:pt idx="1">
                  <c:v>0.36</c:v>
                </c:pt>
                <c:pt idx="2">
                  <c:v>0.32</c:v>
                </c:pt>
                <c:pt idx="3">
                  <c:v>0.28000000000000003</c:v>
                </c:pt>
                <c:pt idx="4">
                  <c:v>0.25</c:v>
                </c:pt>
              </c:numCache>
            </c:numRef>
          </c:val>
          <c:extLst>
            <c:ext xmlns:c16="http://schemas.microsoft.com/office/drawing/2014/chart" uri="{C3380CC4-5D6E-409C-BE32-E72D297353CC}">
              <c16:uniqueId val="{00000000-AF04-42EE-BCBB-0BF7E9891285}"/>
            </c:ext>
          </c:extLst>
        </c:ser>
        <c:ser>
          <c:idx val="1"/>
          <c:order val="1"/>
          <c:tx>
            <c:strRef>
              <c:f>Sheet1!$C$1</c:f>
              <c:strCache>
                <c:ptCount val="1"/>
                <c:pt idx="0">
                  <c:v>Plan to use within two years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Retail individual annuities n = 15</c:v>
                </c:pt>
                <c:pt idx="1">
                  <c:v>Individual health n = 11</c:v>
                </c:pt>
                <c:pt idx="2">
                  <c:v>Individual life insurance n = 40</c:v>
                </c:pt>
                <c:pt idx="3">
                  <c:v>Institutional annuities n = 11</c:v>
                </c:pt>
                <c:pt idx="4">
                  <c:v>Group insurance n = 16</c:v>
                </c:pt>
              </c:strCache>
            </c:strRef>
          </c:cat>
          <c:val>
            <c:numRef>
              <c:f>Sheet1!$C$2:$C$6</c:f>
              <c:numCache>
                <c:formatCode>0%</c:formatCode>
                <c:ptCount val="5"/>
                <c:pt idx="0">
                  <c:v>0.27</c:v>
                </c:pt>
                <c:pt idx="1">
                  <c:v>0.28000000000000003</c:v>
                </c:pt>
                <c:pt idx="2">
                  <c:v>0.4</c:v>
                </c:pt>
                <c:pt idx="3">
                  <c:v>0.36</c:v>
                </c:pt>
                <c:pt idx="4">
                  <c:v>0.44</c:v>
                </c:pt>
              </c:numCache>
            </c:numRef>
          </c:val>
          <c:extLst>
            <c:ext xmlns:c16="http://schemas.microsoft.com/office/drawing/2014/chart" uri="{C3380CC4-5D6E-409C-BE32-E72D297353CC}">
              <c16:uniqueId val="{00000001-AF04-42EE-BCBB-0BF7E9891285}"/>
            </c:ext>
          </c:extLst>
        </c:ser>
        <c:ser>
          <c:idx val="2"/>
          <c:order val="2"/>
          <c:tx>
            <c:strRef>
              <c:f>Sheet1!$D$1</c:f>
              <c:strCache>
                <c:ptCount val="1"/>
                <c:pt idx="0">
                  <c:v>Do not use and have no plans to use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Retail individual annuities n = 15</c:v>
                </c:pt>
                <c:pt idx="1">
                  <c:v>Individual health n = 11</c:v>
                </c:pt>
                <c:pt idx="2">
                  <c:v>Individual life insurance n = 40</c:v>
                </c:pt>
                <c:pt idx="3">
                  <c:v>Institutional annuities n = 11</c:v>
                </c:pt>
                <c:pt idx="4">
                  <c:v>Group insurance n = 16</c:v>
                </c:pt>
              </c:strCache>
            </c:strRef>
          </c:cat>
          <c:val>
            <c:numRef>
              <c:f>Sheet1!$D$2:$D$6</c:f>
              <c:numCache>
                <c:formatCode>0%</c:formatCode>
                <c:ptCount val="5"/>
                <c:pt idx="0">
                  <c:v>0.13</c:v>
                </c:pt>
                <c:pt idx="1">
                  <c:v>0.36</c:v>
                </c:pt>
                <c:pt idx="2">
                  <c:v>0.28000000000000003</c:v>
                </c:pt>
                <c:pt idx="3">
                  <c:v>0.36</c:v>
                </c:pt>
                <c:pt idx="4">
                  <c:v>0.31</c:v>
                </c:pt>
              </c:numCache>
            </c:numRef>
          </c:val>
          <c:extLst>
            <c:ext xmlns:c16="http://schemas.microsoft.com/office/drawing/2014/chart" uri="{C3380CC4-5D6E-409C-BE32-E72D297353CC}">
              <c16:uniqueId val="{00000002-AF04-42EE-BCBB-0BF7E9891285}"/>
            </c:ext>
          </c:extLst>
        </c:ser>
        <c:dLbls>
          <c:dLblPos val="ctr"/>
          <c:showLegendKey val="0"/>
          <c:showVal val="1"/>
          <c:showCatName val="0"/>
          <c:showSerName val="0"/>
          <c:showPercent val="0"/>
          <c:showBubbleSize val="0"/>
        </c:dLbls>
        <c:gapWidth val="150"/>
        <c:overlap val="100"/>
        <c:axId val="496857520"/>
        <c:axId val="361540640"/>
      </c:barChart>
      <c:catAx>
        <c:axId val="4968575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361540640"/>
        <c:crosses val="autoZero"/>
        <c:auto val="1"/>
        <c:lblAlgn val="ctr"/>
        <c:lblOffset val="100"/>
        <c:noMultiLvlLbl val="0"/>
      </c:catAx>
      <c:valAx>
        <c:axId val="361540640"/>
        <c:scaling>
          <c:orientation val="minMax"/>
        </c:scaling>
        <c:delete val="1"/>
        <c:axPos val="t"/>
        <c:numFmt formatCode="0%" sourceLinked="1"/>
        <c:majorTickMark val="none"/>
        <c:minorTickMark val="none"/>
        <c:tickLblPos val="nextTo"/>
        <c:crossAx val="4968575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dirty="0">
                <a:solidFill>
                  <a:schemeClr val="tx1"/>
                </a:solidFill>
              </a:rPr>
              <a:t>Underwriting</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Sheet1!$B$1</c:f>
              <c:strCache>
                <c:ptCount val="1"/>
                <c:pt idx="0">
                  <c:v>Currently use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Individual life insurance n = 40</c:v>
                </c:pt>
                <c:pt idx="1">
                  <c:v>Group insurance (case level underwriting) n = 16</c:v>
                </c:pt>
                <c:pt idx="2">
                  <c:v>Individual health n = 11</c:v>
                </c:pt>
                <c:pt idx="3">
                  <c:v>Group insurance (medical underwriting) n = 16</c:v>
                </c:pt>
              </c:strCache>
            </c:strRef>
          </c:cat>
          <c:val>
            <c:numRef>
              <c:f>Sheet1!$B$2:$B$5</c:f>
              <c:numCache>
                <c:formatCode>0%</c:formatCode>
                <c:ptCount val="4"/>
                <c:pt idx="0">
                  <c:v>0.52</c:v>
                </c:pt>
                <c:pt idx="1">
                  <c:v>0.44</c:v>
                </c:pt>
                <c:pt idx="2">
                  <c:v>0.27</c:v>
                </c:pt>
                <c:pt idx="3">
                  <c:v>0.25</c:v>
                </c:pt>
              </c:numCache>
            </c:numRef>
          </c:val>
          <c:extLst>
            <c:ext xmlns:c16="http://schemas.microsoft.com/office/drawing/2014/chart" uri="{C3380CC4-5D6E-409C-BE32-E72D297353CC}">
              <c16:uniqueId val="{00000000-B389-46B1-A86A-95BB8B35AEF3}"/>
            </c:ext>
          </c:extLst>
        </c:ser>
        <c:ser>
          <c:idx val="1"/>
          <c:order val="1"/>
          <c:tx>
            <c:strRef>
              <c:f>Sheet1!$C$1</c:f>
              <c:strCache>
                <c:ptCount val="1"/>
                <c:pt idx="0">
                  <c:v>Plan to use within two years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Individual life insurance n = 40</c:v>
                </c:pt>
                <c:pt idx="1">
                  <c:v>Group insurance (case level underwriting) n = 16</c:v>
                </c:pt>
                <c:pt idx="2">
                  <c:v>Individual health n = 11</c:v>
                </c:pt>
                <c:pt idx="3">
                  <c:v>Group insurance (medical underwriting) n = 16</c:v>
                </c:pt>
              </c:strCache>
            </c:strRef>
          </c:cat>
          <c:val>
            <c:numRef>
              <c:f>Sheet1!$C$2:$C$5</c:f>
              <c:numCache>
                <c:formatCode>0%</c:formatCode>
                <c:ptCount val="4"/>
                <c:pt idx="0">
                  <c:v>0.4</c:v>
                </c:pt>
                <c:pt idx="1">
                  <c:v>0.19</c:v>
                </c:pt>
                <c:pt idx="2">
                  <c:v>0.46</c:v>
                </c:pt>
                <c:pt idx="3">
                  <c:v>0.31</c:v>
                </c:pt>
              </c:numCache>
            </c:numRef>
          </c:val>
          <c:extLst>
            <c:ext xmlns:c16="http://schemas.microsoft.com/office/drawing/2014/chart" uri="{C3380CC4-5D6E-409C-BE32-E72D297353CC}">
              <c16:uniqueId val="{00000001-B389-46B1-A86A-95BB8B35AEF3}"/>
            </c:ext>
          </c:extLst>
        </c:ser>
        <c:ser>
          <c:idx val="2"/>
          <c:order val="2"/>
          <c:tx>
            <c:strRef>
              <c:f>Sheet1!$D$1</c:f>
              <c:strCache>
                <c:ptCount val="1"/>
                <c:pt idx="0">
                  <c:v>Do not use and have no plans to use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Individual life insurance n = 40</c:v>
                </c:pt>
                <c:pt idx="1">
                  <c:v>Group insurance (case level underwriting) n = 16</c:v>
                </c:pt>
                <c:pt idx="2">
                  <c:v>Individual health n = 11</c:v>
                </c:pt>
                <c:pt idx="3">
                  <c:v>Group insurance (medical underwriting) n = 16</c:v>
                </c:pt>
              </c:strCache>
            </c:strRef>
          </c:cat>
          <c:val>
            <c:numRef>
              <c:f>Sheet1!$D$2:$D$5</c:f>
              <c:numCache>
                <c:formatCode>0%</c:formatCode>
                <c:ptCount val="4"/>
                <c:pt idx="0">
                  <c:v>0.08</c:v>
                </c:pt>
                <c:pt idx="1">
                  <c:v>0.37</c:v>
                </c:pt>
                <c:pt idx="2">
                  <c:v>0.27</c:v>
                </c:pt>
                <c:pt idx="3">
                  <c:v>0.44</c:v>
                </c:pt>
              </c:numCache>
            </c:numRef>
          </c:val>
          <c:extLst>
            <c:ext xmlns:c16="http://schemas.microsoft.com/office/drawing/2014/chart" uri="{C3380CC4-5D6E-409C-BE32-E72D297353CC}">
              <c16:uniqueId val="{00000002-B389-46B1-A86A-95BB8B35AEF3}"/>
            </c:ext>
          </c:extLst>
        </c:ser>
        <c:dLbls>
          <c:dLblPos val="ctr"/>
          <c:showLegendKey val="0"/>
          <c:showVal val="1"/>
          <c:showCatName val="0"/>
          <c:showSerName val="0"/>
          <c:showPercent val="0"/>
          <c:showBubbleSize val="0"/>
        </c:dLbls>
        <c:gapWidth val="150"/>
        <c:overlap val="100"/>
        <c:axId val="562610144"/>
        <c:axId val="562609752"/>
      </c:barChart>
      <c:catAx>
        <c:axId val="5626101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562609752"/>
        <c:crosses val="autoZero"/>
        <c:auto val="1"/>
        <c:lblAlgn val="ctr"/>
        <c:lblOffset val="100"/>
        <c:noMultiLvlLbl val="0"/>
      </c:catAx>
      <c:valAx>
        <c:axId val="562609752"/>
        <c:scaling>
          <c:orientation val="minMax"/>
        </c:scaling>
        <c:delete val="1"/>
        <c:axPos val="t"/>
        <c:numFmt formatCode="0%" sourceLinked="1"/>
        <c:majorTickMark val="none"/>
        <c:minorTickMark val="none"/>
        <c:tickLblPos val="nextTo"/>
        <c:crossAx val="5626101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Currently use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Individual life insurance n = 41</c:v>
                </c:pt>
                <c:pt idx="1">
                  <c:v>Group insurance n = 23</c:v>
                </c:pt>
                <c:pt idx="2">
                  <c:v>Individual health n = 21</c:v>
                </c:pt>
                <c:pt idx="3">
                  <c:v>Retail individual annuities n = 34</c:v>
                </c:pt>
                <c:pt idx="4">
                  <c:v>Institutional annuities n = 19</c:v>
                </c:pt>
              </c:strCache>
            </c:strRef>
          </c:cat>
          <c:val>
            <c:numRef>
              <c:f>Sheet1!$B$2:$B$6</c:f>
              <c:numCache>
                <c:formatCode>0%</c:formatCode>
                <c:ptCount val="5"/>
                <c:pt idx="0">
                  <c:v>0.05</c:v>
                </c:pt>
                <c:pt idx="1">
                  <c:v>0.04</c:v>
                </c:pt>
              </c:numCache>
            </c:numRef>
          </c:val>
          <c:extLst>
            <c:ext xmlns:c16="http://schemas.microsoft.com/office/drawing/2014/chart" uri="{C3380CC4-5D6E-409C-BE32-E72D297353CC}">
              <c16:uniqueId val="{00000000-435F-41A8-B166-3829A963ADAD}"/>
            </c:ext>
          </c:extLst>
        </c:ser>
        <c:ser>
          <c:idx val="1"/>
          <c:order val="1"/>
          <c:tx>
            <c:strRef>
              <c:f>Sheet1!$C$1</c:f>
              <c:strCache>
                <c:ptCount val="1"/>
                <c:pt idx="0">
                  <c:v>Plan to target within five years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Individual life insurance n = 41</c:v>
                </c:pt>
                <c:pt idx="1">
                  <c:v>Group insurance n = 23</c:v>
                </c:pt>
                <c:pt idx="2">
                  <c:v>Individual health n = 21</c:v>
                </c:pt>
                <c:pt idx="3">
                  <c:v>Retail individual annuities n = 34</c:v>
                </c:pt>
                <c:pt idx="4">
                  <c:v>Institutional annuities n = 19</c:v>
                </c:pt>
              </c:strCache>
            </c:strRef>
          </c:cat>
          <c:val>
            <c:numRef>
              <c:f>Sheet1!$C$2:$C$6</c:f>
              <c:numCache>
                <c:formatCode>0%</c:formatCode>
                <c:ptCount val="5"/>
                <c:pt idx="0">
                  <c:v>0.37</c:v>
                </c:pt>
                <c:pt idx="1">
                  <c:v>0.13</c:v>
                </c:pt>
                <c:pt idx="2">
                  <c:v>0.24</c:v>
                </c:pt>
                <c:pt idx="3">
                  <c:v>0.06</c:v>
                </c:pt>
                <c:pt idx="4">
                  <c:v>0.05</c:v>
                </c:pt>
              </c:numCache>
            </c:numRef>
          </c:val>
          <c:extLst>
            <c:ext xmlns:c16="http://schemas.microsoft.com/office/drawing/2014/chart" uri="{C3380CC4-5D6E-409C-BE32-E72D297353CC}">
              <c16:uniqueId val="{00000001-435F-41A8-B166-3829A963ADAD}"/>
            </c:ext>
          </c:extLst>
        </c:ser>
        <c:ser>
          <c:idx val="2"/>
          <c:order val="2"/>
          <c:tx>
            <c:strRef>
              <c:f>Sheet1!$D$1</c:f>
              <c:strCache>
                <c:ptCount val="1"/>
                <c:pt idx="0">
                  <c:v>Do not use and no plans to use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Individual life insurance n = 41</c:v>
                </c:pt>
                <c:pt idx="1">
                  <c:v>Group insurance n = 23</c:v>
                </c:pt>
                <c:pt idx="2">
                  <c:v>Individual health n = 21</c:v>
                </c:pt>
                <c:pt idx="3">
                  <c:v>Retail individual annuities n = 34</c:v>
                </c:pt>
                <c:pt idx="4">
                  <c:v>Institutional annuities n = 19</c:v>
                </c:pt>
              </c:strCache>
            </c:strRef>
          </c:cat>
          <c:val>
            <c:numRef>
              <c:f>Sheet1!$D$2:$D$6</c:f>
              <c:numCache>
                <c:formatCode>0%</c:formatCode>
                <c:ptCount val="5"/>
                <c:pt idx="0">
                  <c:v>0.57999999999999996</c:v>
                </c:pt>
                <c:pt idx="1">
                  <c:v>0.83</c:v>
                </c:pt>
                <c:pt idx="2">
                  <c:v>0.76</c:v>
                </c:pt>
                <c:pt idx="3">
                  <c:v>0.94</c:v>
                </c:pt>
                <c:pt idx="4">
                  <c:v>0.95</c:v>
                </c:pt>
              </c:numCache>
            </c:numRef>
          </c:val>
          <c:extLst>
            <c:ext xmlns:c16="http://schemas.microsoft.com/office/drawing/2014/chart" uri="{C3380CC4-5D6E-409C-BE32-E72D297353CC}">
              <c16:uniqueId val="{00000002-435F-41A8-B166-3829A963ADAD}"/>
            </c:ext>
          </c:extLst>
        </c:ser>
        <c:dLbls>
          <c:dLblPos val="ctr"/>
          <c:showLegendKey val="0"/>
          <c:showVal val="1"/>
          <c:showCatName val="0"/>
          <c:showSerName val="0"/>
          <c:showPercent val="0"/>
          <c:showBubbleSize val="0"/>
        </c:dLbls>
        <c:gapWidth val="150"/>
        <c:overlap val="100"/>
        <c:axId val="609806024"/>
        <c:axId val="609807592"/>
      </c:barChart>
      <c:catAx>
        <c:axId val="60980602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200" b="0" i="0" u="none" strike="noStrike" kern="1200" baseline="0">
                <a:solidFill>
                  <a:schemeClr val="tx1"/>
                </a:solidFill>
                <a:latin typeface="+mn-lt"/>
                <a:ea typeface="+mn-ea"/>
                <a:cs typeface="+mn-cs"/>
              </a:defRPr>
            </a:pPr>
            <a:endParaRPr lang="en-US"/>
          </a:p>
        </c:txPr>
        <c:crossAx val="609807592"/>
        <c:crosses val="autoZero"/>
        <c:auto val="1"/>
        <c:lblAlgn val="ctr"/>
        <c:lblOffset val="100"/>
        <c:noMultiLvlLbl val="0"/>
      </c:catAx>
      <c:valAx>
        <c:axId val="609807592"/>
        <c:scaling>
          <c:orientation val="minMax"/>
        </c:scaling>
        <c:delete val="1"/>
        <c:axPos val="t"/>
        <c:numFmt formatCode="0%" sourceLinked="1"/>
        <c:majorTickMark val="none"/>
        <c:minorTickMark val="none"/>
        <c:tickLblPos val="nextTo"/>
        <c:crossAx val="609806024"/>
        <c:crosses val="autoZero"/>
        <c:crossBetween val="between"/>
      </c:valAx>
      <c:spPr>
        <a:noFill/>
        <a:ln>
          <a:noFill/>
        </a:ln>
        <a:effectLst/>
      </c:spPr>
    </c:plotArea>
    <c:legend>
      <c:legendPos val="b"/>
      <c:layout>
        <c:manualLayout>
          <c:xMode val="edge"/>
          <c:yMode val="edge"/>
          <c:x val="0.25774812870613395"/>
          <c:y val="0.93284880661260061"/>
          <c:w val="0.70981238456304074"/>
          <c:h val="4.9791340030318244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Actuary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Income statement focus</c:v>
                </c:pt>
                <c:pt idx="1">
                  <c:v>Insurance knowledge</c:v>
                </c:pt>
                <c:pt idx="2">
                  <c:v>Technical and software skills</c:v>
                </c:pt>
                <c:pt idx="3">
                  <c:v>Education and training</c:v>
                </c:pt>
                <c:pt idx="4">
                  <c:v>Mathematical and statistical aptitude</c:v>
                </c:pt>
                <c:pt idx="5">
                  <c:v>Problem solving skills</c:v>
                </c:pt>
                <c:pt idx="6">
                  <c:v>Communication skills</c:v>
                </c:pt>
              </c:strCache>
            </c:strRef>
          </c:cat>
          <c:val>
            <c:numRef>
              <c:f>Sheet1!$B$2:$B$8</c:f>
              <c:numCache>
                <c:formatCode>0%</c:formatCode>
                <c:ptCount val="7"/>
                <c:pt idx="0">
                  <c:v>0.97</c:v>
                </c:pt>
                <c:pt idx="1">
                  <c:v>0.97</c:v>
                </c:pt>
                <c:pt idx="2">
                  <c:v>7.0000000000000007E-2</c:v>
                </c:pt>
                <c:pt idx="3">
                  <c:v>0.13</c:v>
                </c:pt>
                <c:pt idx="4">
                  <c:v>0.13</c:v>
                </c:pt>
                <c:pt idx="5">
                  <c:v>0.2</c:v>
                </c:pt>
                <c:pt idx="6">
                  <c:v>0.2</c:v>
                </c:pt>
              </c:numCache>
            </c:numRef>
          </c:val>
          <c:extLst>
            <c:ext xmlns:c16="http://schemas.microsoft.com/office/drawing/2014/chart" uri="{C3380CC4-5D6E-409C-BE32-E72D297353CC}">
              <c16:uniqueId val="{00000000-A26E-4698-9B1A-F45C7B4A949E}"/>
            </c:ext>
          </c:extLst>
        </c:ser>
        <c:ser>
          <c:idx val="1"/>
          <c:order val="1"/>
          <c:tx>
            <c:strRef>
              <c:f>Sheet1!$C$1</c:f>
              <c:strCache>
                <c:ptCount val="1"/>
                <c:pt idx="0">
                  <c:v>Data Scientist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Income statement focus</c:v>
                </c:pt>
                <c:pt idx="1">
                  <c:v>Insurance knowledge</c:v>
                </c:pt>
                <c:pt idx="2">
                  <c:v>Technical and software skills</c:v>
                </c:pt>
                <c:pt idx="3">
                  <c:v>Education and training</c:v>
                </c:pt>
                <c:pt idx="4">
                  <c:v>Mathematical and statistical aptitude</c:v>
                </c:pt>
                <c:pt idx="5">
                  <c:v>Problem solving skills</c:v>
                </c:pt>
                <c:pt idx="6">
                  <c:v>Communication skills</c:v>
                </c:pt>
              </c:strCache>
            </c:strRef>
          </c:cat>
          <c:val>
            <c:numRef>
              <c:f>Sheet1!$C$2:$C$8</c:f>
              <c:numCache>
                <c:formatCode>General</c:formatCode>
                <c:ptCount val="7"/>
                <c:pt idx="2" formatCode="0%">
                  <c:v>0.63</c:v>
                </c:pt>
                <c:pt idx="3" formatCode="0%">
                  <c:v>0.3</c:v>
                </c:pt>
                <c:pt idx="4" formatCode="0%">
                  <c:v>0.23</c:v>
                </c:pt>
                <c:pt idx="5" formatCode="0%">
                  <c:v>0.1</c:v>
                </c:pt>
                <c:pt idx="6" formatCode="0%">
                  <c:v>0.1</c:v>
                </c:pt>
              </c:numCache>
            </c:numRef>
          </c:val>
          <c:extLst>
            <c:ext xmlns:c16="http://schemas.microsoft.com/office/drawing/2014/chart" uri="{C3380CC4-5D6E-409C-BE32-E72D297353CC}">
              <c16:uniqueId val="{00000001-A26E-4698-9B1A-F45C7B4A949E}"/>
            </c:ext>
          </c:extLst>
        </c:ser>
        <c:ser>
          <c:idx val="2"/>
          <c:order val="2"/>
          <c:tx>
            <c:strRef>
              <c:f>Sheet1!$D$1</c:f>
              <c:strCache>
                <c:ptCount val="1"/>
                <c:pt idx="0">
                  <c:v>Both</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Income statement focus</c:v>
                </c:pt>
                <c:pt idx="1">
                  <c:v>Insurance knowledge</c:v>
                </c:pt>
                <c:pt idx="2">
                  <c:v>Technical and software skills</c:v>
                </c:pt>
                <c:pt idx="3">
                  <c:v>Education and training</c:v>
                </c:pt>
                <c:pt idx="4">
                  <c:v>Mathematical and statistical aptitude</c:v>
                </c:pt>
                <c:pt idx="5">
                  <c:v>Problem solving skills</c:v>
                </c:pt>
                <c:pt idx="6">
                  <c:v>Communication skills</c:v>
                </c:pt>
              </c:strCache>
            </c:strRef>
          </c:cat>
          <c:val>
            <c:numRef>
              <c:f>Sheet1!$D$2:$D$8</c:f>
              <c:numCache>
                <c:formatCode>0%</c:formatCode>
                <c:ptCount val="7"/>
                <c:pt idx="0">
                  <c:v>0.03</c:v>
                </c:pt>
                <c:pt idx="1">
                  <c:v>0.03</c:v>
                </c:pt>
                <c:pt idx="2">
                  <c:v>0.3</c:v>
                </c:pt>
                <c:pt idx="3">
                  <c:v>0.56999999999999995</c:v>
                </c:pt>
                <c:pt idx="4">
                  <c:v>0.64</c:v>
                </c:pt>
                <c:pt idx="5">
                  <c:v>0.7</c:v>
                </c:pt>
                <c:pt idx="6">
                  <c:v>0.53</c:v>
                </c:pt>
              </c:numCache>
            </c:numRef>
          </c:val>
          <c:extLst>
            <c:ext xmlns:c16="http://schemas.microsoft.com/office/drawing/2014/chart" uri="{C3380CC4-5D6E-409C-BE32-E72D297353CC}">
              <c16:uniqueId val="{00000002-A26E-4698-9B1A-F45C7B4A949E}"/>
            </c:ext>
          </c:extLst>
        </c:ser>
        <c:ser>
          <c:idx val="3"/>
          <c:order val="3"/>
          <c:tx>
            <c:strRef>
              <c:f>Sheet1!$E$1</c:f>
              <c:strCache>
                <c:ptCount val="1"/>
                <c:pt idx="0">
                  <c:v>Neither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Income statement focus</c:v>
                </c:pt>
                <c:pt idx="1">
                  <c:v>Insurance knowledge</c:v>
                </c:pt>
                <c:pt idx="2">
                  <c:v>Technical and software skills</c:v>
                </c:pt>
                <c:pt idx="3">
                  <c:v>Education and training</c:v>
                </c:pt>
                <c:pt idx="4">
                  <c:v>Mathematical and statistical aptitude</c:v>
                </c:pt>
                <c:pt idx="5">
                  <c:v>Problem solving skills</c:v>
                </c:pt>
                <c:pt idx="6">
                  <c:v>Communication skills</c:v>
                </c:pt>
              </c:strCache>
            </c:strRef>
          </c:cat>
          <c:val>
            <c:numRef>
              <c:f>Sheet1!$E$2:$E$8</c:f>
              <c:numCache>
                <c:formatCode>General</c:formatCode>
                <c:ptCount val="7"/>
                <c:pt idx="6" formatCode="0%">
                  <c:v>0.17</c:v>
                </c:pt>
              </c:numCache>
            </c:numRef>
          </c:val>
          <c:extLst>
            <c:ext xmlns:c16="http://schemas.microsoft.com/office/drawing/2014/chart" uri="{C3380CC4-5D6E-409C-BE32-E72D297353CC}">
              <c16:uniqueId val="{00000003-A26E-4698-9B1A-F45C7B4A949E}"/>
            </c:ext>
          </c:extLst>
        </c:ser>
        <c:dLbls>
          <c:dLblPos val="ctr"/>
          <c:showLegendKey val="0"/>
          <c:showVal val="1"/>
          <c:showCatName val="0"/>
          <c:showSerName val="0"/>
          <c:showPercent val="0"/>
          <c:showBubbleSize val="0"/>
        </c:dLbls>
        <c:gapWidth val="150"/>
        <c:overlap val="100"/>
        <c:axId val="505061640"/>
        <c:axId val="505060072"/>
      </c:barChart>
      <c:catAx>
        <c:axId val="50506164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197" b="0" i="0" u="none" strike="noStrike" kern="1200" baseline="0">
                <a:solidFill>
                  <a:schemeClr val="tx1"/>
                </a:solidFill>
                <a:latin typeface="+mn-lt"/>
                <a:ea typeface="+mn-ea"/>
                <a:cs typeface="+mn-cs"/>
              </a:defRPr>
            </a:pPr>
            <a:endParaRPr lang="en-US"/>
          </a:p>
        </c:txPr>
        <c:crossAx val="505060072"/>
        <c:crosses val="autoZero"/>
        <c:auto val="1"/>
        <c:lblAlgn val="ctr"/>
        <c:lblOffset val="100"/>
        <c:noMultiLvlLbl val="0"/>
      </c:catAx>
      <c:valAx>
        <c:axId val="505060072"/>
        <c:scaling>
          <c:orientation val="minMax"/>
        </c:scaling>
        <c:delete val="1"/>
        <c:axPos val="t"/>
        <c:numFmt formatCode="0%" sourceLinked="1"/>
        <c:majorTickMark val="none"/>
        <c:minorTickMark val="none"/>
        <c:tickLblPos val="nextTo"/>
        <c:crossAx val="5050616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Q28</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R</c:v>
                </c:pt>
                <c:pt idx="1">
                  <c:v>Excel</c:v>
                </c:pt>
                <c:pt idx="2">
                  <c:v>Python</c:v>
                </c:pt>
                <c:pt idx="3">
                  <c:v>SQL</c:v>
                </c:pt>
                <c:pt idx="4">
                  <c:v>SAS</c:v>
                </c:pt>
                <c:pt idx="5">
                  <c:v>Spark</c:v>
                </c:pt>
                <c:pt idx="6">
                  <c:v>Don't know/Prefer not to say</c:v>
                </c:pt>
              </c:strCache>
            </c:strRef>
          </c:cat>
          <c:val>
            <c:numRef>
              <c:f>Sheet1!$B$2:$B$8</c:f>
              <c:numCache>
                <c:formatCode>0%</c:formatCode>
                <c:ptCount val="7"/>
                <c:pt idx="0">
                  <c:v>0.78</c:v>
                </c:pt>
                <c:pt idx="1">
                  <c:v>0.6</c:v>
                </c:pt>
                <c:pt idx="2">
                  <c:v>0.49</c:v>
                </c:pt>
                <c:pt idx="3">
                  <c:v>0.49</c:v>
                </c:pt>
                <c:pt idx="4">
                  <c:v>0.38</c:v>
                </c:pt>
                <c:pt idx="5">
                  <c:v>0.18</c:v>
                </c:pt>
                <c:pt idx="6">
                  <c:v>0.16</c:v>
                </c:pt>
              </c:numCache>
            </c:numRef>
          </c:val>
          <c:extLst>
            <c:ext xmlns:c16="http://schemas.microsoft.com/office/drawing/2014/chart" uri="{C3380CC4-5D6E-409C-BE32-E72D297353CC}">
              <c16:uniqueId val="{00000000-D318-4634-8B33-6A2FA3304552}"/>
            </c:ext>
          </c:extLst>
        </c:ser>
        <c:dLbls>
          <c:dLblPos val="outEnd"/>
          <c:showLegendKey val="0"/>
          <c:showVal val="1"/>
          <c:showCatName val="0"/>
          <c:showSerName val="0"/>
          <c:showPercent val="0"/>
          <c:showBubbleSize val="0"/>
        </c:dLbls>
        <c:gapWidth val="182"/>
        <c:axId val="612373184"/>
        <c:axId val="612372792"/>
      </c:barChart>
      <c:catAx>
        <c:axId val="61237318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200" b="0" i="0" u="none" strike="noStrike" kern="1200" baseline="0">
                <a:solidFill>
                  <a:schemeClr val="tx1"/>
                </a:solidFill>
                <a:latin typeface="+mn-lt"/>
                <a:ea typeface="+mn-ea"/>
                <a:cs typeface="+mn-cs"/>
              </a:defRPr>
            </a:pPr>
            <a:endParaRPr lang="en-US"/>
          </a:p>
        </c:txPr>
        <c:crossAx val="612372792"/>
        <c:crosses val="autoZero"/>
        <c:auto val="1"/>
        <c:lblAlgn val="ctr"/>
        <c:lblOffset val="100"/>
        <c:noMultiLvlLbl val="0"/>
      </c:catAx>
      <c:valAx>
        <c:axId val="612372792"/>
        <c:scaling>
          <c:orientation val="minMax"/>
        </c:scaling>
        <c:delete val="1"/>
        <c:axPos val="t"/>
        <c:numFmt formatCode="0%" sourceLinked="1"/>
        <c:majorTickMark val="none"/>
        <c:minorTickMark val="none"/>
        <c:tickLblPos val="nextTo"/>
        <c:crossAx val="6123731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4160521" cy="367030"/>
          </a:xfrm>
          <a:prstGeom prst="rect">
            <a:avLst/>
          </a:prstGeom>
        </p:spPr>
        <p:txBody>
          <a:bodyPr vert="horz" lIns="96642" tIns="48321" rIns="96642" bIns="48321" rtlCol="0"/>
          <a:lstStyle>
            <a:lvl1pPr algn="l">
              <a:defRPr sz="1200"/>
            </a:lvl1pPr>
          </a:lstStyle>
          <a:p>
            <a:endParaRPr lang="en-US" dirty="0"/>
          </a:p>
        </p:txBody>
      </p:sp>
      <p:sp>
        <p:nvSpPr>
          <p:cNvPr id="3" name="Date Placeholder 2"/>
          <p:cNvSpPr>
            <a:spLocks noGrp="1"/>
          </p:cNvSpPr>
          <p:nvPr>
            <p:ph type="dt" sz="quarter" idx="1"/>
          </p:nvPr>
        </p:nvSpPr>
        <p:spPr>
          <a:xfrm>
            <a:off x="5438458" y="2"/>
            <a:ext cx="4160521" cy="367030"/>
          </a:xfrm>
          <a:prstGeom prst="rect">
            <a:avLst/>
          </a:prstGeom>
        </p:spPr>
        <p:txBody>
          <a:bodyPr vert="horz" lIns="96642" tIns="48321" rIns="96642" bIns="48321" rtlCol="0"/>
          <a:lstStyle>
            <a:lvl1pPr algn="r">
              <a:defRPr sz="1200"/>
            </a:lvl1pPr>
          </a:lstStyle>
          <a:p>
            <a:fld id="{D301E1B6-3125-48A0-B39B-258A8C29552C}" type="datetimeFigureOut">
              <a:rPr lang="en-US" smtClean="0"/>
              <a:t>11/4/2018</a:t>
            </a:fld>
            <a:endParaRPr lang="en-US" dirty="0"/>
          </a:p>
        </p:txBody>
      </p:sp>
      <p:sp>
        <p:nvSpPr>
          <p:cNvPr id="4" name="Footer Placeholder 3"/>
          <p:cNvSpPr>
            <a:spLocks noGrp="1"/>
          </p:cNvSpPr>
          <p:nvPr>
            <p:ph type="ftr" sz="quarter" idx="2"/>
          </p:nvPr>
        </p:nvSpPr>
        <p:spPr>
          <a:xfrm>
            <a:off x="0" y="6948171"/>
            <a:ext cx="4160521" cy="367029"/>
          </a:xfrm>
          <a:prstGeom prst="rect">
            <a:avLst/>
          </a:prstGeom>
        </p:spPr>
        <p:txBody>
          <a:bodyPr vert="horz" lIns="96642" tIns="48321" rIns="96642" bIns="48321" rtlCol="0" anchor="b"/>
          <a:lstStyle>
            <a:lvl1pPr algn="l">
              <a:defRPr sz="1200"/>
            </a:lvl1pPr>
          </a:lstStyle>
          <a:p>
            <a:endParaRPr lang="en-US" dirty="0"/>
          </a:p>
        </p:txBody>
      </p:sp>
    </p:spTree>
    <p:extLst>
      <p:ext uri="{BB962C8B-B14F-4D97-AF65-F5344CB8AC3E}">
        <p14:creationId xmlns:p14="http://schemas.microsoft.com/office/powerpoint/2010/main" val="1299402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160521" cy="365760"/>
          </a:xfrm>
          <a:prstGeom prst="rect">
            <a:avLst/>
          </a:prstGeom>
        </p:spPr>
        <p:txBody>
          <a:bodyPr vert="horz" lIns="96642" tIns="48321" rIns="96642" bIns="48321" rtlCol="0"/>
          <a:lstStyle>
            <a:lvl1pPr algn="l">
              <a:defRPr sz="1200"/>
            </a:lvl1pPr>
          </a:lstStyle>
          <a:p>
            <a:endParaRPr lang="en-US" dirty="0"/>
          </a:p>
        </p:txBody>
      </p:sp>
      <p:sp>
        <p:nvSpPr>
          <p:cNvPr id="3" name="Date Placeholder 2"/>
          <p:cNvSpPr>
            <a:spLocks noGrp="1"/>
          </p:cNvSpPr>
          <p:nvPr>
            <p:ph type="dt" idx="1"/>
          </p:nvPr>
        </p:nvSpPr>
        <p:spPr>
          <a:xfrm>
            <a:off x="5438458" y="1"/>
            <a:ext cx="4160521" cy="365760"/>
          </a:xfrm>
          <a:prstGeom prst="rect">
            <a:avLst/>
          </a:prstGeom>
        </p:spPr>
        <p:txBody>
          <a:bodyPr vert="horz" lIns="96642" tIns="48321" rIns="96642" bIns="48321" rtlCol="0"/>
          <a:lstStyle>
            <a:lvl1pPr algn="r">
              <a:defRPr sz="1200"/>
            </a:lvl1pPr>
          </a:lstStyle>
          <a:p>
            <a:fld id="{B97DC975-A455-47BB-A68D-520EABF783D0}" type="datetimeFigureOut">
              <a:rPr lang="en-US" smtClean="0"/>
              <a:pPr/>
              <a:t>11/4/2018</a:t>
            </a:fld>
            <a:endParaRPr lang="en-US" dirty="0"/>
          </a:p>
        </p:txBody>
      </p:sp>
      <p:sp>
        <p:nvSpPr>
          <p:cNvPr id="4" name="Slide Image Placeholder 3"/>
          <p:cNvSpPr>
            <a:spLocks noGrp="1" noRot="1" noChangeAspect="1"/>
          </p:cNvSpPr>
          <p:nvPr>
            <p:ph type="sldImg" idx="2"/>
          </p:nvPr>
        </p:nvSpPr>
        <p:spPr>
          <a:xfrm>
            <a:off x="2971800" y="549275"/>
            <a:ext cx="3657600" cy="2743200"/>
          </a:xfrm>
          <a:prstGeom prst="rect">
            <a:avLst/>
          </a:prstGeom>
          <a:noFill/>
          <a:ln w="12700">
            <a:solidFill>
              <a:prstClr val="black"/>
            </a:solidFill>
          </a:ln>
        </p:spPr>
        <p:txBody>
          <a:bodyPr vert="horz" lIns="96642" tIns="48321" rIns="96642" bIns="48321" rtlCol="0" anchor="ctr"/>
          <a:lstStyle/>
          <a:p>
            <a:endParaRPr lang="en-US" dirty="0"/>
          </a:p>
        </p:txBody>
      </p:sp>
      <p:sp>
        <p:nvSpPr>
          <p:cNvPr id="5" name="Notes Placeholder 4"/>
          <p:cNvSpPr>
            <a:spLocks noGrp="1"/>
          </p:cNvSpPr>
          <p:nvPr>
            <p:ph type="body" sz="quarter" idx="3"/>
          </p:nvPr>
        </p:nvSpPr>
        <p:spPr>
          <a:xfrm>
            <a:off x="960121" y="3474721"/>
            <a:ext cx="7680960" cy="3291840"/>
          </a:xfrm>
          <a:prstGeom prst="rect">
            <a:avLst/>
          </a:prstGeom>
        </p:spPr>
        <p:txBody>
          <a:bodyPr vert="horz" lIns="96642" tIns="48321" rIns="96642" bIns="4832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948171"/>
            <a:ext cx="4160521" cy="365760"/>
          </a:xfrm>
          <a:prstGeom prst="rect">
            <a:avLst/>
          </a:prstGeom>
        </p:spPr>
        <p:txBody>
          <a:bodyPr vert="horz" lIns="96642" tIns="48321" rIns="96642" bIns="48321" rtlCol="0" anchor="b"/>
          <a:lstStyle>
            <a:lvl1pPr algn="l">
              <a:defRPr sz="1200"/>
            </a:lvl1pPr>
          </a:lstStyle>
          <a:p>
            <a:endParaRPr lang="en-US" dirty="0"/>
          </a:p>
        </p:txBody>
      </p:sp>
      <p:sp>
        <p:nvSpPr>
          <p:cNvPr id="7" name="Slide Number Placeholder 6"/>
          <p:cNvSpPr>
            <a:spLocks noGrp="1"/>
          </p:cNvSpPr>
          <p:nvPr>
            <p:ph type="sldNum" sz="quarter" idx="5"/>
          </p:nvPr>
        </p:nvSpPr>
        <p:spPr>
          <a:xfrm>
            <a:off x="5438458" y="6948171"/>
            <a:ext cx="4160521" cy="365760"/>
          </a:xfrm>
          <a:prstGeom prst="rect">
            <a:avLst/>
          </a:prstGeom>
        </p:spPr>
        <p:txBody>
          <a:bodyPr vert="horz" lIns="96642" tIns="48321" rIns="96642" bIns="48321" rtlCol="0" anchor="b"/>
          <a:lstStyle>
            <a:lvl1pPr algn="r">
              <a:defRPr sz="1200"/>
            </a:lvl1pPr>
          </a:lstStyle>
          <a:p>
            <a:fld id="{A499B0F9-5275-4FDD-BFE5-B9E6F2FD770F}" type="slidenum">
              <a:rPr lang="en-US" smtClean="0"/>
              <a:pPr/>
              <a:t>‹#›</a:t>
            </a:fld>
            <a:endParaRPr lang="en-US" dirty="0"/>
          </a:p>
        </p:txBody>
      </p:sp>
    </p:spTree>
    <p:extLst>
      <p:ext uri="{BB962C8B-B14F-4D97-AF65-F5344CB8AC3E}">
        <p14:creationId xmlns:p14="http://schemas.microsoft.com/office/powerpoint/2010/main" val="780051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99B0F9-5275-4FDD-BFE5-B9E6F2FD770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588667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99B0F9-5275-4FDD-BFE5-B9E6F2FD770F}" type="slidenum">
              <a:rPr lang="en-US" smtClean="0"/>
              <a:pPr/>
              <a:t>11</a:t>
            </a:fld>
            <a:endParaRPr lang="en-US" dirty="0"/>
          </a:p>
        </p:txBody>
      </p:sp>
    </p:spTree>
    <p:extLst>
      <p:ext uri="{BB962C8B-B14F-4D97-AF65-F5344CB8AC3E}">
        <p14:creationId xmlns:p14="http://schemas.microsoft.com/office/powerpoint/2010/main" val="30301359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99B0F9-5275-4FDD-BFE5-B9E6F2FD770F}" type="slidenum">
              <a:rPr lang="en-US" smtClean="0"/>
              <a:pPr/>
              <a:t>13</a:t>
            </a:fld>
            <a:endParaRPr lang="en-US" dirty="0"/>
          </a:p>
        </p:txBody>
      </p:sp>
    </p:spTree>
    <p:extLst>
      <p:ext uri="{BB962C8B-B14F-4D97-AF65-F5344CB8AC3E}">
        <p14:creationId xmlns:p14="http://schemas.microsoft.com/office/powerpoint/2010/main" val="760795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sz="1800" dirty="0"/>
              <a:t>Some life insurance companies have begun to offer discounts for clients able to demonstrate a certain amount/intensity of physical activity</a:t>
            </a:r>
          </a:p>
          <a:p>
            <a:pPr lvl="2"/>
            <a:endParaRPr lang="en-US" sz="1800" dirty="0"/>
          </a:p>
          <a:p>
            <a:pPr lvl="2"/>
            <a:r>
              <a:rPr lang="en-US" sz="1800" dirty="0"/>
              <a:t>Based on heuristic studies rather than rigorous statistical models</a:t>
            </a:r>
          </a:p>
          <a:p>
            <a:pPr lvl="2"/>
            <a:endParaRPr lang="en-US" sz="1800" dirty="0"/>
          </a:p>
          <a:p>
            <a:pPr lvl="2"/>
            <a:r>
              <a:rPr lang="en-US" sz="1800" dirty="0"/>
              <a:t>Potentially used more broadly once a sufficient volume of data has been collected</a:t>
            </a:r>
          </a:p>
          <a:p>
            <a:endParaRPr lang="en-US" dirty="0"/>
          </a:p>
        </p:txBody>
      </p:sp>
      <p:sp>
        <p:nvSpPr>
          <p:cNvPr id="4" name="Slide Number Placeholder 3"/>
          <p:cNvSpPr>
            <a:spLocks noGrp="1"/>
          </p:cNvSpPr>
          <p:nvPr>
            <p:ph type="sldNum" sz="quarter" idx="10"/>
          </p:nvPr>
        </p:nvSpPr>
        <p:spPr/>
        <p:txBody>
          <a:bodyPr/>
          <a:lstStyle/>
          <a:p>
            <a:fld id="{A499B0F9-5275-4FDD-BFE5-B9E6F2FD770F}" type="slidenum">
              <a:rPr lang="en-US" smtClean="0"/>
              <a:pPr/>
              <a:t>14</a:t>
            </a:fld>
            <a:endParaRPr lang="en-US" dirty="0"/>
          </a:p>
        </p:txBody>
      </p:sp>
    </p:spTree>
    <p:extLst>
      <p:ext uri="{BB962C8B-B14F-4D97-AF65-F5344CB8AC3E}">
        <p14:creationId xmlns:p14="http://schemas.microsoft.com/office/powerpoint/2010/main" val="19933205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Interesting – so many not planning to use wearables</a:t>
            </a:r>
          </a:p>
          <a:p>
            <a:r>
              <a:rPr lang="en-US" dirty="0"/>
              <a:t>Not</a:t>
            </a:r>
            <a:r>
              <a:rPr lang="en-US" baseline="0" dirty="0"/>
              <a:t> enough data to link wearable data to mortality</a:t>
            </a:r>
          </a:p>
          <a:p>
            <a:r>
              <a:rPr lang="en-US" baseline="0" dirty="0"/>
              <a:t>John  Hancock using wearables to engage customers</a:t>
            </a:r>
          </a:p>
          <a:p>
            <a:endParaRPr lang="en-US" dirty="0"/>
          </a:p>
        </p:txBody>
      </p:sp>
      <p:sp>
        <p:nvSpPr>
          <p:cNvPr id="4" name="Slide Number Placeholder 3"/>
          <p:cNvSpPr>
            <a:spLocks noGrp="1"/>
          </p:cNvSpPr>
          <p:nvPr>
            <p:ph type="sldNum" sz="quarter" idx="10"/>
          </p:nvPr>
        </p:nvSpPr>
        <p:spPr/>
        <p:txBody>
          <a:bodyPr/>
          <a:lstStyle/>
          <a:p>
            <a:fld id="{A499B0F9-5275-4FDD-BFE5-B9E6F2FD770F}" type="slidenum">
              <a:rPr lang="en-US" smtClean="0"/>
              <a:pPr/>
              <a:t>15</a:t>
            </a:fld>
            <a:endParaRPr lang="en-US" dirty="0"/>
          </a:p>
        </p:txBody>
      </p:sp>
    </p:spTree>
    <p:extLst>
      <p:ext uri="{BB962C8B-B14F-4D97-AF65-F5344CB8AC3E}">
        <p14:creationId xmlns:p14="http://schemas.microsoft.com/office/powerpoint/2010/main" val="37437281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99B0F9-5275-4FDD-BFE5-B9E6F2FD770F}" type="slidenum">
              <a:rPr lang="en-US" smtClean="0"/>
              <a:pPr/>
              <a:t>16</a:t>
            </a:fld>
            <a:endParaRPr lang="en-US" dirty="0"/>
          </a:p>
        </p:txBody>
      </p:sp>
    </p:spTree>
    <p:extLst>
      <p:ext uri="{BB962C8B-B14F-4D97-AF65-F5344CB8AC3E}">
        <p14:creationId xmlns:p14="http://schemas.microsoft.com/office/powerpoint/2010/main" val="42159363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things TW has worked on except last one</a:t>
            </a:r>
          </a:p>
          <a:p>
            <a:endParaRPr lang="en-US" dirty="0"/>
          </a:p>
          <a:p>
            <a:r>
              <a:rPr lang="en-US" dirty="0"/>
              <a:t>Loyalty – initially to calculate liabilities – what is the cost? Probably that will use</a:t>
            </a:r>
            <a:r>
              <a:rPr lang="en-US" baseline="0" dirty="0"/>
              <a:t> – when are you going to use? Now moving beyond to include marketing and customer interaction </a:t>
            </a:r>
          </a:p>
          <a:p>
            <a:r>
              <a:rPr lang="en-US" baseline="0" dirty="0"/>
              <a:t>could add entertainment – casinos looking to see who is most profitable customers</a:t>
            </a:r>
          </a:p>
          <a:p>
            <a:r>
              <a:rPr lang="en-US" baseline="0" dirty="0"/>
              <a:t>House of cards on </a:t>
            </a:r>
            <a:r>
              <a:rPr lang="en-US" baseline="0" dirty="0" err="1"/>
              <a:t>netflicks</a:t>
            </a:r>
            <a:r>
              <a:rPr lang="en-US" baseline="0" dirty="0"/>
              <a:t> was derived using predictive analytics – characteristics of shows that drive people to like it</a:t>
            </a:r>
          </a:p>
          <a:p>
            <a:r>
              <a:rPr lang="en-US" baseline="0" dirty="0"/>
              <a:t>Oil &amp; Gas – workforce analytics, metrics to gauge their performance, initially on health &amp; wellness, but now into more general productivity</a:t>
            </a:r>
          </a:p>
          <a:p>
            <a:endParaRPr lang="en-US" baseline="0" dirty="0"/>
          </a:p>
          <a:p>
            <a:r>
              <a:rPr lang="en-US" baseline="0" dirty="0"/>
              <a:t>Manufacturing – price optimization</a:t>
            </a:r>
          </a:p>
          <a:p>
            <a:endParaRPr lang="en-US" baseline="0" dirty="0"/>
          </a:p>
          <a:p>
            <a:r>
              <a:rPr lang="en-US" baseline="0" dirty="0"/>
              <a:t>Hospitals &amp; universities – forecasting planned giving – what characteristics make alumni more or less willing to give money</a:t>
            </a:r>
          </a:p>
          <a:p>
            <a:endParaRPr lang="en-US" baseline="0" dirty="0"/>
          </a:p>
          <a:p>
            <a:r>
              <a:rPr lang="en-US" baseline="0" dirty="0"/>
              <a:t>Marketing – eerie offerings that get in form of video that show up on screen, early days amazon did customized pricing, now focus is on customizing experience for consumer, putting resources in right places</a:t>
            </a:r>
          </a:p>
        </p:txBody>
      </p:sp>
      <p:sp>
        <p:nvSpPr>
          <p:cNvPr id="4" name="Slide Number Placeholder 3"/>
          <p:cNvSpPr>
            <a:spLocks noGrp="1"/>
          </p:cNvSpPr>
          <p:nvPr>
            <p:ph type="sldNum" sz="quarter" idx="10"/>
          </p:nvPr>
        </p:nvSpPr>
        <p:spPr>
          <a:xfrm>
            <a:off x="4143587" y="9119474"/>
            <a:ext cx="3169920" cy="480060"/>
          </a:xfrm>
          <a:prstGeom prst="rect">
            <a:avLst/>
          </a:prstGeom>
        </p:spPr>
        <p:txBody>
          <a:bodyPr/>
          <a:lstStyle/>
          <a:p>
            <a:fld id="{E74B384F-1A4C-409C-A7B3-E26CBCB40244}" type="slidenum">
              <a:rPr lang="en-GB" smtClean="0"/>
              <a:pPr/>
              <a:t>17</a:t>
            </a:fld>
            <a:endParaRPr lang="en-GB" dirty="0"/>
          </a:p>
        </p:txBody>
      </p:sp>
    </p:spTree>
    <p:extLst>
      <p:ext uri="{BB962C8B-B14F-4D97-AF65-F5344CB8AC3E}">
        <p14:creationId xmlns:p14="http://schemas.microsoft.com/office/powerpoint/2010/main" val="41512028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FAA can analyze flight data</a:t>
            </a:r>
          </a:p>
          <a:p>
            <a:r>
              <a:rPr lang="en-US" dirty="0"/>
              <a:t>Taxes – most likely to cheat – where to</a:t>
            </a:r>
            <a:r>
              <a:rPr lang="en-US" baseline="0" dirty="0"/>
              <a:t> focus audit resources</a:t>
            </a:r>
          </a:p>
          <a:p>
            <a:endParaRPr lang="en-US" baseline="0" dirty="0"/>
          </a:p>
          <a:p>
            <a:r>
              <a:rPr lang="en-US" dirty="0"/>
              <a:t>Insurers have a lot</a:t>
            </a:r>
            <a:r>
              <a:rPr lang="en-US" baseline="0" dirty="0"/>
              <a:t> of data, good skills including actuaries</a:t>
            </a:r>
          </a:p>
          <a:p>
            <a:r>
              <a:rPr lang="en-US" baseline="0" dirty="0"/>
              <a:t>Hurdles – more traditional, don’t really think outside the box, IT systems to support data format</a:t>
            </a:r>
            <a:endParaRPr lang="en-US" dirty="0"/>
          </a:p>
          <a:p>
            <a:endParaRPr lang="en-US" dirty="0"/>
          </a:p>
        </p:txBody>
      </p:sp>
      <p:sp>
        <p:nvSpPr>
          <p:cNvPr id="4" name="Slide Number Placeholder 3"/>
          <p:cNvSpPr>
            <a:spLocks noGrp="1"/>
          </p:cNvSpPr>
          <p:nvPr>
            <p:ph type="sldNum" sz="quarter" idx="10"/>
          </p:nvPr>
        </p:nvSpPr>
        <p:spPr>
          <a:xfrm>
            <a:off x="4143587" y="9119474"/>
            <a:ext cx="3169920" cy="480060"/>
          </a:xfrm>
          <a:prstGeom prst="rect">
            <a:avLst/>
          </a:prstGeom>
        </p:spPr>
        <p:txBody>
          <a:bodyPr/>
          <a:lstStyle/>
          <a:p>
            <a:fld id="{E74B384F-1A4C-409C-A7B3-E26CBCB40244}" type="slidenum">
              <a:rPr lang="en-GB" smtClean="0"/>
              <a:pPr/>
              <a:t>18</a:t>
            </a:fld>
            <a:endParaRPr lang="en-GB" dirty="0"/>
          </a:p>
        </p:txBody>
      </p:sp>
    </p:spTree>
    <p:extLst>
      <p:ext uri="{BB962C8B-B14F-4D97-AF65-F5344CB8AC3E}">
        <p14:creationId xmlns:p14="http://schemas.microsoft.com/office/powerpoint/2010/main" val="26789743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99B0F9-5275-4FDD-BFE5-B9E6F2FD770F}" type="slidenum">
              <a:rPr lang="en-US" smtClean="0"/>
              <a:pPr/>
              <a:t>20</a:t>
            </a:fld>
            <a:endParaRPr lang="en-US" dirty="0"/>
          </a:p>
        </p:txBody>
      </p:sp>
    </p:spTree>
    <p:extLst>
      <p:ext uri="{BB962C8B-B14F-4D97-AF65-F5344CB8AC3E}">
        <p14:creationId xmlns:p14="http://schemas.microsoft.com/office/powerpoint/2010/main" val="22317729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99B0F9-5275-4FDD-BFE5-B9E6F2FD770F}" type="slidenum">
              <a:rPr lang="en-US" smtClean="0"/>
              <a:pPr/>
              <a:t>21</a:t>
            </a:fld>
            <a:endParaRPr lang="en-US" dirty="0"/>
          </a:p>
        </p:txBody>
      </p:sp>
    </p:spTree>
    <p:extLst>
      <p:ext uri="{BB962C8B-B14F-4D97-AF65-F5344CB8AC3E}">
        <p14:creationId xmlns:p14="http://schemas.microsoft.com/office/powerpoint/2010/main" val="34465533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99B0F9-5275-4FDD-BFE5-B9E6F2FD770F}" type="slidenum">
              <a:rPr lang="en-US" smtClean="0"/>
              <a:pPr/>
              <a:t>22</a:t>
            </a:fld>
            <a:endParaRPr lang="en-US" dirty="0"/>
          </a:p>
        </p:txBody>
      </p:sp>
    </p:spTree>
    <p:extLst>
      <p:ext uri="{BB962C8B-B14F-4D97-AF65-F5344CB8AC3E}">
        <p14:creationId xmlns:p14="http://schemas.microsoft.com/office/powerpoint/2010/main" val="2720826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Housekeeping – restrooms, breaks, lunch, questions as we go,</a:t>
            </a:r>
            <a:r>
              <a:rPr lang="en-US" baseline="0" dirty="0"/>
              <a:t> </a:t>
            </a:r>
            <a:r>
              <a:rPr lang="en-US" dirty="0"/>
              <a:t>etc.</a:t>
            </a:r>
          </a:p>
        </p:txBody>
      </p:sp>
      <p:sp>
        <p:nvSpPr>
          <p:cNvPr id="4" name="Slide Number Placeholder 3"/>
          <p:cNvSpPr>
            <a:spLocks noGrp="1"/>
          </p:cNvSpPr>
          <p:nvPr>
            <p:ph type="sldNum" sz="quarter" idx="10"/>
          </p:nvPr>
        </p:nvSpPr>
        <p:spPr>
          <a:xfrm>
            <a:off x="4143587" y="9119474"/>
            <a:ext cx="3169920" cy="480060"/>
          </a:xfrm>
          <a:prstGeom prst="rect">
            <a:avLst/>
          </a:prstGeom>
        </p:spPr>
        <p:txBody>
          <a:bodyPr/>
          <a:lstStyle/>
          <a:p>
            <a:fld id="{E74B384F-1A4C-409C-A7B3-E26CBCB40244}" type="slidenum">
              <a:rPr lang="en-GB" smtClean="0"/>
              <a:pPr/>
              <a:t>2</a:t>
            </a:fld>
            <a:endParaRPr lang="en-GB" dirty="0"/>
          </a:p>
        </p:txBody>
      </p:sp>
    </p:spTree>
    <p:extLst>
      <p:ext uri="{BB962C8B-B14F-4D97-AF65-F5344CB8AC3E}">
        <p14:creationId xmlns:p14="http://schemas.microsoft.com/office/powerpoint/2010/main" val="1625192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answers to these questions may not be obvious, and may change over time</a:t>
            </a:r>
          </a:p>
          <a:p>
            <a:endParaRPr lang="en-US" dirty="0"/>
          </a:p>
        </p:txBody>
      </p:sp>
      <p:sp>
        <p:nvSpPr>
          <p:cNvPr id="4" name="Slide Number Placeholder 3"/>
          <p:cNvSpPr>
            <a:spLocks noGrp="1"/>
          </p:cNvSpPr>
          <p:nvPr>
            <p:ph type="sldNum" sz="quarter" idx="10"/>
          </p:nvPr>
        </p:nvSpPr>
        <p:spPr/>
        <p:txBody>
          <a:bodyPr/>
          <a:lstStyle/>
          <a:p>
            <a:fld id="{A499B0F9-5275-4FDD-BFE5-B9E6F2FD770F}" type="slidenum">
              <a:rPr lang="en-US" smtClean="0"/>
              <a:pPr/>
              <a:t>23</a:t>
            </a:fld>
            <a:endParaRPr lang="en-US" dirty="0"/>
          </a:p>
        </p:txBody>
      </p:sp>
    </p:spTree>
    <p:extLst>
      <p:ext uri="{BB962C8B-B14F-4D97-AF65-F5344CB8AC3E}">
        <p14:creationId xmlns:p14="http://schemas.microsoft.com/office/powerpoint/2010/main" val="27745686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99B0F9-5275-4FDD-BFE5-B9E6F2FD770F}" type="slidenum">
              <a:rPr lang="en-US" smtClean="0"/>
              <a:pPr/>
              <a:t>24</a:t>
            </a:fld>
            <a:endParaRPr lang="en-US" dirty="0"/>
          </a:p>
        </p:txBody>
      </p:sp>
    </p:spTree>
    <p:extLst>
      <p:ext uri="{BB962C8B-B14F-4D97-AF65-F5344CB8AC3E}">
        <p14:creationId xmlns:p14="http://schemas.microsoft.com/office/powerpoint/2010/main" val="20220083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CM: </a:t>
            </a:r>
            <a:r>
              <a:rPr lang="en-US" b="1" baseline="0" dirty="0"/>
              <a:t> as we decide what to use where, it’s important to engage expertise from both the data science community and domain experts.  BTW – since I’m addressing a room that I expect is mostly actuaries, you may find yourself on one of both sides of this see saw.</a:t>
            </a:r>
            <a:endParaRPr lang="en-US" b="1" dirty="0"/>
          </a:p>
        </p:txBody>
      </p:sp>
      <p:sp>
        <p:nvSpPr>
          <p:cNvPr id="4" name="Slide Number Placeholder 3"/>
          <p:cNvSpPr>
            <a:spLocks noGrp="1"/>
          </p:cNvSpPr>
          <p:nvPr>
            <p:ph type="sldNum" sz="quarter" idx="10"/>
          </p:nvPr>
        </p:nvSpPr>
        <p:spPr/>
        <p:txBody>
          <a:bodyPr/>
          <a:lstStyle/>
          <a:p>
            <a:fld id="{A499B0F9-5275-4FDD-BFE5-B9E6F2FD770F}" type="slidenum">
              <a:rPr lang="en-US" smtClean="0"/>
              <a:pPr/>
              <a:t>26</a:t>
            </a:fld>
            <a:endParaRPr lang="en-US" dirty="0"/>
          </a:p>
        </p:txBody>
      </p:sp>
    </p:spTree>
    <p:extLst>
      <p:ext uri="{BB962C8B-B14F-4D97-AF65-F5344CB8AC3E}">
        <p14:creationId xmlns:p14="http://schemas.microsoft.com/office/powerpoint/2010/main" val="33670011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xfrm>
            <a:off x="928688" y="749300"/>
            <a:ext cx="4964112" cy="3724275"/>
          </a:xfrm>
          <a:ln/>
        </p:spPr>
      </p:sp>
      <p:sp>
        <p:nvSpPr>
          <p:cNvPr id="121859" name="Rectangle 3"/>
          <p:cNvSpPr>
            <a:spLocks noGrp="1" noChangeArrowheads="1"/>
          </p:cNvSpPr>
          <p:nvPr>
            <p:ph type="body" idx="1"/>
          </p:nvPr>
        </p:nvSpPr>
        <p:spPr>
          <a:xfrm>
            <a:off x="907645" y="4724393"/>
            <a:ext cx="4995087" cy="4469811"/>
          </a:xfrm>
          <a:noFill/>
          <a:ln/>
        </p:spPr>
        <p:txBody>
          <a:bodyPr lIns="88908" tIns="44455" rIns="88908" bIns="44455"/>
          <a:lstStyle/>
          <a:p>
            <a:pPr defTabSz="850146">
              <a:spcBef>
                <a:spcPct val="0"/>
              </a:spcBef>
            </a:pPr>
            <a:r>
              <a:rPr lang="en-US" sz="2400" dirty="0"/>
              <a:t>The goal is to produce an analysis that explains recent historical experience and is predictive of future experience</a:t>
            </a:r>
            <a:endParaRPr lang="en-US" sz="2200" dirty="0"/>
          </a:p>
        </p:txBody>
      </p:sp>
    </p:spTree>
    <p:extLst>
      <p:ext uri="{BB962C8B-B14F-4D97-AF65-F5344CB8AC3E}">
        <p14:creationId xmlns:p14="http://schemas.microsoft.com/office/powerpoint/2010/main" val="19729352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CM:  But given the range of evaluation criteria (beyond simply predictive power) I’d have to tip the scale to the domain experts to ensure all requirements of a method are being considered.  This is the end of the context section of our agenda … let’s now start exploring some of the individual ML methods.</a:t>
            </a:r>
          </a:p>
          <a:p>
            <a:endParaRPr lang="en-US" b="1" dirty="0"/>
          </a:p>
        </p:txBody>
      </p:sp>
      <p:sp>
        <p:nvSpPr>
          <p:cNvPr id="4" name="Slide Number Placeholder 3"/>
          <p:cNvSpPr>
            <a:spLocks noGrp="1"/>
          </p:cNvSpPr>
          <p:nvPr>
            <p:ph type="sldNum" sz="quarter" idx="10"/>
          </p:nvPr>
        </p:nvSpPr>
        <p:spPr/>
        <p:txBody>
          <a:bodyPr/>
          <a:lstStyle/>
          <a:p>
            <a:fld id="{A499B0F9-5275-4FDD-BFE5-B9E6F2FD770F}" type="slidenum">
              <a:rPr lang="en-US" smtClean="0"/>
              <a:pPr/>
              <a:t>28</a:t>
            </a:fld>
            <a:endParaRPr lang="en-US" dirty="0"/>
          </a:p>
        </p:txBody>
      </p:sp>
    </p:spTree>
    <p:extLst>
      <p:ext uri="{BB962C8B-B14F-4D97-AF65-F5344CB8AC3E}">
        <p14:creationId xmlns:p14="http://schemas.microsoft.com/office/powerpoint/2010/main" val="4087841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99B0F9-5275-4FDD-BFE5-B9E6F2FD770F}" type="slidenum">
              <a:rPr lang="en-US" smtClean="0"/>
              <a:pPr/>
              <a:t>29</a:t>
            </a:fld>
            <a:endParaRPr lang="en-US" dirty="0"/>
          </a:p>
        </p:txBody>
      </p:sp>
    </p:spTree>
    <p:extLst>
      <p:ext uri="{BB962C8B-B14F-4D97-AF65-F5344CB8AC3E}">
        <p14:creationId xmlns:p14="http://schemas.microsoft.com/office/powerpoint/2010/main" val="7250116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CM:  but</a:t>
            </a:r>
            <a:r>
              <a:rPr lang="en-US" b="1" baseline="0" dirty="0"/>
              <a:t> is it really all about the method?  You can think about solving original problems using original methods … and then maybe exploring those same problems with new methods.  We refer to this as moving across the method dimension. But what about the problem dimension? You can use traditional methods to solve new problems or solve new problems using new methods. </a:t>
            </a:r>
          </a:p>
          <a:p>
            <a:endParaRPr lang="en-US" b="1" baseline="0" dirty="0"/>
          </a:p>
          <a:p>
            <a:r>
              <a:rPr lang="en-US" b="1" baseline="0" dirty="0"/>
              <a:t>KS: Life example – </a:t>
            </a:r>
          </a:p>
          <a:p>
            <a:r>
              <a:rPr lang="en-US" b="1" baseline="0" dirty="0"/>
              <a:t>Original problem: How do I put customers into different risk classes?</a:t>
            </a:r>
          </a:p>
          <a:p>
            <a:r>
              <a:rPr lang="en-US" b="1" baseline="0" dirty="0"/>
              <a:t>Original method: Use protective value studies using various medical tests to determine the impact on mortality.</a:t>
            </a:r>
          </a:p>
          <a:p>
            <a:r>
              <a:rPr lang="en-US" b="1" baseline="0" dirty="0"/>
              <a:t>Newer problem: How do I put customers in the same risk classes with less information?</a:t>
            </a:r>
          </a:p>
          <a:p>
            <a:r>
              <a:rPr lang="en-US" b="1" baseline="0" dirty="0"/>
              <a:t>New method: Use predictive models to predict the underwriter decision.</a:t>
            </a:r>
          </a:p>
          <a:p>
            <a:r>
              <a:rPr lang="en-US" b="1" baseline="0" dirty="0"/>
              <a:t>The next question: How do I charge the appropriate price for each customer using all available information?</a:t>
            </a:r>
          </a:p>
          <a:p>
            <a:r>
              <a:rPr lang="en-US" b="1" baseline="0" dirty="0"/>
              <a:t>Future Method: use predictive models to determine an algorithm that estimates mortality at a more granular level</a:t>
            </a:r>
            <a:endParaRPr lang="en-US" b="1" dirty="0"/>
          </a:p>
        </p:txBody>
      </p:sp>
      <p:sp>
        <p:nvSpPr>
          <p:cNvPr id="4" name="Slide Number Placeholder 3"/>
          <p:cNvSpPr>
            <a:spLocks noGrp="1"/>
          </p:cNvSpPr>
          <p:nvPr>
            <p:ph type="sldNum" sz="quarter" idx="10"/>
          </p:nvPr>
        </p:nvSpPr>
        <p:spPr/>
        <p:txBody>
          <a:bodyPr/>
          <a:lstStyle/>
          <a:p>
            <a:fld id="{A499B0F9-5275-4FDD-BFE5-B9E6F2FD770F}" type="slidenum">
              <a:rPr lang="en-US" smtClean="0"/>
              <a:pPr/>
              <a:t>30</a:t>
            </a:fld>
            <a:endParaRPr lang="en-US" dirty="0"/>
          </a:p>
        </p:txBody>
      </p:sp>
    </p:spTree>
    <p:extLst>
      <p:ext uri="{BB962C8B-B14F-4D97-AF65-F5344CB8AC3E}">
        <p14:creationId xmlns:p14="http://schemas.microsoft.com/office/powerpoint/2010/main" val="2681846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CM:  Where is the value? Feels natural that the least amount of value added is with old methods and old problems.  And the most amount of value is new problems with new methods</a:t>
            </a:r>
          </a:p>
          <a:p>
            <a:endParaRPr lang="en-US" b="1" dirty="0"/>
          </a:p>
          <a:p>
            <a:r>
              <a:rPr lang="en-US" b="1" dirty="0"/>
              <a:t>KS: Point – it</a:t>
            </a:r>
            <a:r>
              <a:rPr lang="en-US" b="1" baseline="0" dirty="0"/>
              <a:t> would be difficult to solve the new problem without new method (i.e., predictive analytics?)</a:t>
            </a:r>
            <a:endParaRPr lang="en-US" b="1" dirty="0"/>
          </a:p>
          <a:p>
            <a:endParaRPr lang="en-US" b="1" dirty="0"/>
          </a:p>
        </p:txBody>
      </p:sp>
      <p:sp>
        <p:nvSpPr>
          <p:cNvPr id="4" name="Slide Number Placeholder 3"/>
          <p:cNvSpPr>
            <a:spLocks noGrp="1"/>
          </p:cNvSpPr>
          <p:nvPr>
            <p:ph type="sldNum" sz="quarter" idx="10"/>
          </p:nvPr>
        </p:nvSpPr>
        <p:spPr/>
        <p:txBody>
          <a:bodyPr/>
          <a:lstStyle/>
          <a:p>
            <a:fld id="{A499B0F9-5275-4FDD-BFE5-B9E6F2FD770F}" type="slidenum">
              <a:rPr lang="en-US" smtClean="0"/>
              <a:pPr/>
              <a:t>31</a:t>
            </a:fld>
            <a:endParaRPr lang="en-US" dirty="0"/>
          </a:p>
        </p:txBody>
      </p:sp>
    </p:spTree>
    <p:extLst>
      <p:ext uri="{BB962C8B-B14F-4D97-AF65-F5344CB8AC3E}">
        <p14:creationId xmlns:p14="http://schemas.microsoft.com/office/powerpoint/2010/main" val="10262927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CM:  in reality this is not a 2x2 problem – it’s a continuous spectrum. There is continuous value added whenever we </a:t>
            </a:r>
            <a:r>
              <a:rPr lang="en-US" b="1" baseline="0" dirty="0"/>
              <a:t>increase our thought about redefining the problem or learn about new methods</a:t>
            </a:r>
            <a:endParaRPr lang="en-US" b="1" dirty="0"/>
          </a:p>
        </p:txBody>
      </p:sp>
      <p:sp>
        <p:nvSpPr>
          <p:cNvPr id="4" name="Slide Number Placeholder 3"/>
          <p:cNvSpPr>
            <a:spLocks noGrp="1"/>
          </p:cNvSpPr>
          <p:nvPr>
            <p:ph type="sldNum" sz="quarter" idx="10"/>
          </p:nvPr>
        </p:nvSpPr>
        <p:spPr/>
        <p:txBody>
          <a:bodyPr/>
          <a:lstStyle/>
          <a:p>
            <a:fld id="{A499B0F9-5275-4FDD-BFE5-B9E6F2FD770F}" type="slidenum">
              <a:rPr lang="en-US" smtClean="0"/>
              <a:pPr/>
              <a:t>32</a:t>
            </a:fld>
            <a:endParaRPr lang="en-US" dirty="0"/>
          </a:p>
        </p:txBody>
      </p:sp>
    </p:spTree>
    <p:extLst>
      <p:ext uri="{BB962C8B-B14F-4D97-AF65-F5344CB8AC3E}">
        <p14:creationId xmlns:p14="http://schemas.microsoft.com/office/powerpoint/2010/main" val="20533326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CM: </a:t>
            </a:r>
            <a:r>
              <a:rPr lang="en-US" b="1" baseline="0" dirty="0"/>
              <a:t> First let’s discuss the problem dimension</a:t>
            </a:r>
            <a:endParaRPr lang="en-US" b="1" dirty="0"/>
          </a:p>
        </p:txBody>
      </p:sp>
      <p:sp>
        <p:nvSpPr>
          <p:cNvPr id="4" name="Slide Number Placeholder 3"/>
          <p:cNvSpPr>
            <a:spLocks noGrp="1"/>
          </p:cNvSpPr>
          <p:nvPr>
            <p:ph type="sldNum" sz="quarter" idx="10"/>
          </p:nvPr>
        </p:nvSpPr>
        <p:spPr/>
        <p:txBody>
          <a:bodyPr/>
          <a:lstStyle/>
          <a:p>
            <a:fld id="{A499B0F9-5275-4FDD-BFE5-B9E6F2FD770F}" type="slidenum">
              <a:rPr lang="en-US" smtClean="0"/>
              <a:pPr/>
              <a:t>33</a:t>
            </a:fld>
            <a:endParaRPr lang="en-US" dirty="0"/>
          </a:p>
        </p:txBody>
      </p:sp>
    </p:spTree>
    <p:extLst>
      <p:ext uri="{BB962C8B-B14F-4D97-AF65-F5344CB8AC3E}">
        <p14:creationId xmlns:p14="http://schemas.microsoft.com/office/powerpoint/2010/main" val="436214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99B0F9-5275-4FDD-BFE5-B9E6F2FD770F}" type="slidenum">
              <a:rPr lang="en-US" smtClean="0"/>
              <a:pPr/>
              <a:t>3</a:t>
            </a:fld>
            <a:endParaRPr lang="en-US" dirty="0"/>
          </a:p>
        </p:txBody>
      </p:sp>
    </p:spTree>
    <p:extLst>
      <p:ext uri="{BB962C8B-B14F-4D97-AF65-F5344CB8AC3E}">
        <p14:creationId xmlns:p14="http://schemas.microsoft.com/office/powerpoint/2010/main" val="30022804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GB" b="1" dirty="0"/>
              <a:t>Graham – is this animation right?  It’s shows 1) purple and 2) all else?</a:t>
            </a:r>
          </a:p>
          <a:p>
            <a:endParaRPr lang="en-GB" b="1" dirty="0"/>
          </a:p>
          <a:p>
            <a:r>
              <a:rPr lang="en-GB" b="1" dirty="0"/>
              <a:t>CM:  There are several criteria to consider when evaluating a method. </a:t>
            </a:r>
          </a:p>
          <a:p>
            <a:r>
              <a:rPr lang="en-GB" b="1" dirty="0"/>
              <a:t>-How</a:t>
            </a:r>
            <a:r>
              <a:rPr lang="en-GB" b="1" baseline="0" dirty="0"/>
              <a:t> well do we need to be able to interpret results – i.e., how transparent?  (</a:t>
            </a:r>
            <a:r>
              <a:rPr lang="en-GB" b="1" baseline="0" dirty="0" err="1"/>
              <a:t>mgt</a:t>
            </a:r>
            <a:r>
              <a:rPr lang="en-GB" b="1" baseline="0" dirty="0"/>
              <a:t>, agents, regulators, customers)</a:t>
            </a:r>
          </a:p>
          <a:p>
            <a:r>
              <a:rPr lang="en-GB" b="1" baseline="0" dirty="0"/>
              <a:t>-Do we require a table-based solution for deployment? (many rating engines are set up this way)</a:t>
            </a:r>
          </a:p>
          <a:p>
            <a:r>
              <a:rPr lang="en-GB" b="1" baseline="0" dirty="0"/>
              <a:t>-How important is model stability?</a:t>
            </a:r>
          </a:p>
          <a:p>
            <a:r>
              <a:rPr lang="en-GB" b="1" baseline="0" dirty="0"/>
              <a:t>-and what about speed – both in terms of time to perform the analysis (relative to predictive power needed and delivered) and time to process the model (say – at point of sale)</a:t>
            </a:r>
            <a:endParaRPr lang="en-GB" b="1" dirty="0"/>
          </a:p>
          <a:p>
            <a:endParaRPr lang="en-GB" b="1" dirty="0"/>
          </a:p>
          <a:p>
            <a:endParaRPr lang="en-GB" dirty="0"/>
          </a:p>
          <a:p>
            <a:r>
              <a:rPr lang="en-GB" dirty="0"/>
              <a:t>- The</a:t>
            </a:r>
            <a:r>
              <a:rPr lang="en-GB" baseline="0" dirty="0"/>
              <a:t> predictive power of a method is clearly an important consideration, but sometimes the most predictive methods involve a lot of time and effort to get up and running and can be difficult to implement quickly.</a:t>
            </a:r>
          </a:p>
          <a:p>
            <a:r>
              <a:rPr lang="en-GB" baseline="0" dirty="0"/>
              <a:t> - This is typically more worthwhile in risk </a:t>
            </a:r>
            <a:r>
              <a:rPr lang="en-GB" baseline="0" dirty="0" err="1"/>
              <a:t>modeling</a:t>
            </a:r>
            <a:r>
              <a:rPr lang="en-GB" baseline="0" dirty="0"/>
              <a:t> exercises where having the slightest predictive edge can be the difference between accessing a profitable untapped segment or getting hurt by anti-selection.</a:t>
            </a:r>
          </a:p>
          <a:p>
            <a:r>
              <a:rPr lang="en-GB" baseline="0" dirty="0"/>
              <a:t> - In many retail pricing applications, we are constantly trying to hit a moving a target and we need to extract fast, actionable insights.</a:t>
            </a:r>
          </a:p>
          <a:p>
            <a:r>
              <a:rPr lang="en-GB" baseline="0" dirty="0"/>
              <a:t> - This means we need interpretable results and low analytical time and effort costs.</a:t>
            </a:r>
          </a:p>
          <a:p>
            <a:r>
              <a:rPr lang="en-GB" baseline="0" dirty="0"/>
              <a:t> - If we want to use the models we fit as part of a live rating environment, we need prediction routines that execute quickly and often that can be implemented in table form.</a:t>
            </a:r>
          </a:p>
          <a:p>
            <a:r>
              <a:rPr lang="en-GB" baseline="0" dirty="0"/>
              <a:t> - If we are refitting our models on a frequent basis, we may want the results to be stable to random permutations of the input data and only change significantly when the underlying effects change.</a:t>
            </a:r>
          </a:p>
        </p:txBody>
      </p:sp>
      <p:sp>
        <p:nvSpPr>
          <p:cNvPr id="4" name="Slide Number Placeholder 3"/>
          <p:cNvSpPr>
            <a:spLocks noGrp="1"/>
          </p:cNvSpPr>
          <p:nvPr>
            <p:ph type="sldNum" sz="quarter" idx="10"/>
          </p:nvPr>
        </p:nvSpPr>
        <p:spPr/>
        <p:txBody>
          <a:bodyPr/>
          <a:lstStyle/>
          <a:p>
            <a:fld id="{A499B0F9-5275-4FDD-BFE5-B9E6F2FD770F}"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25406304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Color code or heat map to contrast high vs low percentages</a:t>
            </a:r>
          </a:p>
        </p:txBody>
      </p:sp>
      <p:sp>
        <p:nvSpPr>
          <p:cNvPr id="4" name="Slide Number Placeholder 3"/>
          <p:cNvSpPr>
            <a:spLocks noGrp="1"/>
          </p:cNvSpPr>
          <p:nvPr>
            <p:ph type="sldNum" sz="quarter" idx="10"/>
          </p:nvPr>
        </p:nvSpPr>
        <p:spPr/>
        <p:txBody>
          <a:bodyPr/>
          <a:lstStyle/>
          <a:p>
            <a:fld id="{A499B0F9-5275-4FDD-BFE5-B9E6F2FD770F}" type="slidenum">
              <a:rPr lang="en-US" smtClean="0"/>
              <a:pPr/>
              <a:t>36</a:t>
            </a:fld>
            <a:endParaRPr lang="en-US" dirty="0"/>
          </a:p>
        </p:txBody>
      </p:sp>
    </p:spTree>
    <p:extLst>
      <p:ext uri="{BB962C8B-B14F-4D97-AF65-F5344CB8AC3E}">
        <p14:creationId xmlns:p14="http://schemas.microsoft.com/office/powerpoint/2010/main" val="15584223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99B0F9-5275-4FDD-BFE5-B9E6F2FD770F}" type="slidenum">
              <a:rPr lang="en-US" smtClean="0"/>
              <a:pPr/>
              <a:t>37</a:t>
            </a:fld>
            <a:endParaRPr lang="en-US" dirty="0"/>
          </a:p>
        </p:txBody>
      </p:sp>
    </p:spTree>
    <p:extLst>
      <p:ext uri="{BB962C8B-B14F-4D97-AF65-F5344CB8AC3E}">
        <p14:creationId xmlns:p14="http://schemas.microsoft.com/office/powerpoint/2010/main" val="29541428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74B384F-1A4C-409C-A7B3-E26CBCB40244}" type="slidenum">
              <a:rPr lang="en-GB" smtClean="0">
                <a:solidFill>
                  <a:prstClr val="black"/>
                </a:solidFill>
              </a:rPr>
              <a:pPr/>
              <a:t>38</a:t>
            </a:fld>
            <a:endParaRPr lang="en-GB" dirty="0">
              <a:solidFill>
                <a:prstClr val="black"/>
              </a:solidFill>
            </a:endParaRPr>
          </a:p>
        </p:txBody>
      </p:sp>
    </p:spTree>
    <p:extLst>
      <p:ext uri="{BB962C8B-B14F-4D97-AF65-F5344CB8AC3E}">
        <p14:creationId xmlns:p14="http://schemas.microsoft.com/office/powerpoint/2010/main" val="24447281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Interesting</a:t>
            </a:r>
          </a:p>
        </p:txBody>
      </p:sp>
      <p:sp>
        <p:nvSpPr>
          <p:cNvPr id="4" name="Slide Number Placeholder 3"/>
          <p:cNvSpPr>
            <a:spLocks noGrp="1"/>
          </p:cNvSpPr>
          <p:nvPr>
            <p:ph type="sldNum" sz="quarter" idx="10"/>
          </p:nvPr>
        </p:nvSpPr>
        <p:spPr/>
        <p:txBody>
          <a:bodyPr/>
          <a:lstStyle/>
          <a:p>
            <a:fld id="{A499B0F9-5275-4FDD-BFE5-B9E6F2FD770F}" type="slidenum">
              <a:rPr lang="en-US" smtClean="0"/>
              <a:pPr/>
              <a:t>39</a:t>
            </a:fld>
            <a:endParaRPr lang="en-US" dirty="0"/>
          </a:p>
        </p:txBody>
      </p:sp>
    </p:spTree>
    <p:extLst>
      <p:ext uri="{BB962C8B-B14F-4D97-AF65-F5344CB8AC3E}">
        <p14:creationId xmlns:p14="http://schemas.microsoft.com/office/powerpoint/2010/main" val="1809970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99B0F9-5275-4FDD-BFE5-B9E6F2FD770F}" type="slidenum">
              <a:rPr lang="en-US" smtClean="0"/>
              <a:pPr/>
              <a:t>5</a:t>
            </a:fld>
            <a:endParaRPr lang="en-US" dirty="0"/>
          </a:p>
        </p:txBody>
      </p:sp>
    </p:spTree>
    <p:extLst>
      <p:ext uri="{BB962C8B-B14F-4D97-AF65-F5344CB8AC3E}">
        <p14:creationId xmlns:p14="http://schemas.microsoft.com/office/powerpoint/2010/main" val="606289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5695551" y="7185797"/>
            <a:ext cx="4357199" cy="378269"/>
          </a:xfrm>
          <a:prstGeom prst="rect">
            <a:avLst/>
          </a:prstGeom>
        </p:spPr>
        <p:txBody>
          <a:bodyPr/>
          <a:lstStyle/>
          <a:p>
            <a:fld id="{E74B384F-1A4C-409C-A7B3-E26CBCB40244}" type="slidenum">
              <a:rPr lang="en-GB" smtClean="0"/>
              <a:pPr/>
              <a:t>6</a:t>
            </a:fld>
            <a:endParaRPr lang="en-GB" dirty="0"/>
          </a:p>
        </p:txBody>
      </p:sp>
    </p:spTree>
    <p:extLst>
      <p:ext uri="{BB962C8B-B14F-4D97-AF65-F5344CB8AC3E}">
        <p14:creationId xmlns:p14="http://schemas.microsoft.com/office/powerpoint/2010/main" val="13895852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499B0F9-5275-4FDD-BFE5-B9E6F2FD770F}" type="slidenum">
              <a:rPr lang="en-US" smtClean="0"/>
              <a:pPr/>
              <a:t>7</a:t>
            </a:fld>
            <a:endParaRPr lang="en-US" dirty="0"/>
          </a:p>
        </p:txBody>
      </p:sp>
    </p:spTree>
    <p:extLst>
      <p:ext uri="{BB962C8B-B14F-4D97-AF65-F5344CB8AC3E}">
        <p14:creationId xmlns:p14="http://schemas.microsoft.com/office/powerpoint/2010/main" val="3219371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Surprising</a:t>
            </a:r>
            <a:r>
              <a:rPr lang="en-US" baseline="0" dirty="0"/>
              <a:t> how much predictive analytics used for mortality in annuities</a:t>
            </a:r>
            <a:endParaRPr lang="en-US" dirty="0"/>
          </a:p>
        </p:txBody>
      </p:sp>
      <p:sp>
        <p:nvSpPr>
          <p:cNvPr id="4" name="Slide Number Placeholder 3"/>
          <p:cNvSpPr>
            <a:spLocks noGrp="1"/>
          </p:cNvSpPr>
          <p:nvPr>
            <p:ph type="sldNum" sz="quarter" idx="10"/>
          </p:nvPr>
        </p:nvSpPr>
        <p:spPr/>
        <p:txBody>
          <a:bodyPr/>
          <a:lstStyle/>
          <a:p>
            <a:fld id="{A499B0F9-5275-4FDD-BFE5-B9E6F2FD770F}" type="slidenum">
              <a:rPr lang="en-US" smtClean="0"/>
              <a:pPr/>
              <a:t>8</a:t>
            </a:fld>
            <a:endParaRPr lang="en-US" dirty="0"/>
          </a:p>
        </p:txBody>
      </p:sp>
    </p:spTree>
    <p:extLst>
      <p:ext uri="{BB962C8B-B14F-4D97-AF65-F5344CB8AC3E}">
        <p14:creationId xmlns:p14="http://schemas.microsoft.com/office/powerpoint/2010/main" val="3604467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99B0F9-5275-4FDD-BFE5-B9E6F2FD770F}" type="slidenum">
              <a:rPr lang="en-US" smtClean="0"/>
              <a:pPr/>
              <a:t>9</a:t>
            </a:fld>
            <a:endParaRPr lang="en-US" dirty="0"/>
          </a:p>
        </p:txBody>
      </p:sp>
    </p:spTree>
    <p:extLst>
      <p:ext uri="{BB962C8B-B14F-4D97-AF65-F5344CB8AC3E}">
        <p14:creationId xmlns:p14="http://schemas.microsoft.com/office/powerpoint/2010/main" val="2446977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32% of individual</a:t>
            </a:r>
            <a:r>
              <a:rPr lang="en-US" baseline="0" dirty="0"/>
              <a:t> life is a surprise</a:t>
            </a:r>
            <a:endParaRPr lang="en-US" dirty="0"/>
          </a:p>
        </p:txBody>
      </p:sp>
      <p:sp>
        <p:nvSpPr>
          <p:cNvPr id="4" name="Slide Number Placeholder 3"/>
          <p:cNvSpPr>
            <a:spLocks noGrp="1"/>
          </p:cNvSpPr>
          <p:nvPr>
            <p:ph type="sldNum" sz="quarter" idx="10"/>
          </p:nvPr>
        </p:nvSpPr>
        <p:spPr/>
        <p:txBody>
          <a:bodyPr/>
          <a:lstStyle/>
          <a:p>
            <a:fld id="{A499B0F9-5275-4FDD-BFE5-B9E6F2FD770F}" type="slidenum">
              <a:rPr lang="en-US" smtClean="0"/>
              <a:pPr/>
              <a:t>10</a:t>
            </a:fld>
            <a:endParaRPr lang="en-US" dirty="0"/>
          </a:p>
        </p:txBody>
      </p:sp>
    </p:spTree>
    <p:extLst>
      <p:ext uri="{BB962C8B-B14F-4D97-AF65-F5344CB8AC3E}">
        <p14:creationId xmlns:p14="http://schemas.microsoft.com/office/powerpoint/2010/main" val="31274518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228600" y="228600"/>
            <a:ext cx="5769864"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457200" y="457200"/>
            <a:ext cx="5257800" cy="612648"/>
          </a:xfrm>
        </p:spPr>
        <p:txBody>
          <a:bodyPr>
            <a:noAutofit/>
          </a:bodyPr>
          <a:lstStyle>
            <a:lvl1pPr>
              <a:lnSpc>
                <a:spcPts val="2300"/>
              </a:lnSpc>
              <a:defRPr baseline="0"/>
            </a:lvl1pPr>
          </a:lstStyle>
          <a:p>
            <a:r>
              <a:rPr lang="en-US" dirty="0"/>
              <a:t>Title image slide — click to edit</a:t>
            </a:r>
            <a:br>
              <a:rPr lang="en-US" dirty="0"/>
            </a:br>
            <a:r>
              <a:rPr lang="en-US" dirty="0"/>
              <a:t>second line if needed </a:t>
            </a:r>
          </a:p>
        </p:txBody>
      </p:sp>
      <p:sp>
        <p:nvSpPr>
          <p:cNvPr id="22" name="Text Placeholder 21"/>
          <p:cNvSpPr>
            <a:spLocks noGrp="1"/>
          </p:cNvSpPr>
          <p:nvPr>
            <p:ph type="body" sz="quarter" idx="15" hasCustomPrompt="1"/>
          </p:nvPr>
        </p:nvSpPr>
        <p:spPr>
          <a:xfrm>
            <a:off x="457200" y="1097280"/>
            <a:ext cx="5257800" cy="502920"/>
          </a:xfrm>
        </p:spPr>
        <p:txBody>
          <a:bodyPr/>
          <a:lstStyle>
            <a:lvl1pPr>
              <a:lnSpc>
                <a:spcPts val="2000"/>
              </a:lnSpc>
              <a:spcAft>
                <a:spcPts val="0"/>
              </a:spcAft>
              <a:defRPr sz="1800" b="0" baseline="0"/>
            </a:lvl1pPr>
          </a:lstStyle>
          <a:p>
            <a:pPr lvl="0"/>
            <a:r>
              <a:rPr lang="en-US" dirty="0"/>
              <a:t>Click to add subhead</a:t>
            </a:r>
          </a:p>
        </p:txBody>
      </p:sp>
      <p:sp>
        <p:nvSpPr>
          <p:cNvPr id="24" name="Text Placeholder 23"/>
          <p:cNvSpPr>
            <a:spLocks noGrp="1"/>
          </p:cNvSpPr>
          <p:nvPr>
            <p:ph type="body" sz="quarter" idx="16" hasCustomPrompt="1"/>
          </p:nvPr>
        </p:nvSpPr>
        <p:spPr>
          <a:xfrm>
            <a:off x="457200" y="2209669"/>
            <a:ext cx="2011680" cy="271081"/>
          </a:xfrm>
        </p:spPr>
        <p:txBody>
          <a:bodyPr/>
          <a:lstStyle>
            <a:lvl1pPr>
              <a:defRPr sz="1200" b="0" baseline="0"/>
            </a:lvl1pPr>
          </a:lstStyle>
          <a:p>
            <a:pPr lvl="0"/>
            <a:r>
              <a:rPr lang="en-US" dirty="0"/>
              <a:t>Insert date</a:t>
            </a:r>
          </a:p>
        </p:txBody>
      </p:sp>
      <p:sp>
        <p:nvSpPr>
          <p:cNvPr id="26" name="Text Placeholder 25"/>
          <p:cNvSpPr>
            <a:spLocks noGrp="1"/>
          </p:cNvSpPr>
          <p:nvPr>
            <p:ph type="body" sz="quarter" idx="17" hasCustomPrompt="1"/>
          </p:nvPr>
        </p:nvSpPr>
        <p:spPr>
          <a:xfrm>
            <a:off x="457200" y="1654457"/>
            <a:ext cx="5257800" cy="527386"/>
          </a:xfrm>
        </p:spPr>
        <p:txBody>
          <a:bodyPr/>
          <a:lstStyle>
            <a:lvl1pPr>
              <a:lnSpc>
                <a:spcPts val="1800"/>
              </a:lnSpc>
              <a:spcAft>
                <a:spcPts val="0"/>
              </a:spcAft>
              <a:defRPr sz="1600" b="0"/>
            </a:lvl1pPr>
          </a:lstStyle>
          <a:p>
            <a:pPr lvl="0"/>
            <a:r>
              <a:rPr lang="en-US" dirty="0"/>
              <a:t>Click to add text</a:t>
            </a:r>
          </a:p>
        </p:txBody>
      </p:sp>
      <p:pic>
        <p:nvPicPr>
          <p:cNvPr id="14" name="Picture 1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877560" y="6273358"/>
            <a:ext cx="3022600" cy="584200"/>
          </a:xfrm>
          <a:prstGeom prst="rect">
            <a:avLst/>
          </a:prstGeom>
        </p:spPr>
      </p:pic>
    </p:spTree>
    <p:extLst>
      <p:ext uri="{BB962C8B-B14F-4D97-AF65-F5344CB8AC3E}">
        <p14:creationId xmlns:p14="http://schemas.microsoft.com/office/powerpoint/2010/main" val="3456336395"/>
      </p:ext>
    </p:extLst>
  </p:cSld>
  <p:clrMapOvr>
    <a:masterClrMapping/>
  </p:clrMapOvr>
  <p:extLst mod="1">
    <p:ext uri="{DCECCB84-F9BA-43D5-87BE-67443E8EF086}">
      <p15:sldGuideLst xmlns:p15="http://schemas.microsoft.com/office/powerpoint/2012/main">
        <p15:guide id="1" orient="horz" pos="4178"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allout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3"/>
          </p:nvPr>
        </p:nvSpPr>
        <p:spPr>
          <a:xfrm>
            <a:off x="457200" y="1524000"/>
            <a:ext cx="4876800" cy="4389120"/>
          </a:xfrm>
        </p:spPr>
        <p:txBody>
          <a:bodyPr/>
          <a:lstStyle>
            <a:lvl1pPr>
              <a:defRPr sz="1800"/>
            </a:lvl1pPr>
            <a:lvl2pPr>
              <a:defRPr sz="1600"/>
            </a:lvl2pPr>
            <a:lvl3pPr>
              <a:buSzPct val="125000"/>
              <a:defRPr/>
            </a:lvl3pPr>
            <a:lvl4pPr>
              <a:buSzPct val="125000"/>
              <a:defRPr/>
            </a:lvl4pPr>
            <a:lvl5pPr>
              <a:buSzPct val="125000"/>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1"/>
          <p:cNvSpPr>
            <a:spLocks noGrp="1"/>
          </p:cNvSpPr>
          <p:nvPr>
            <p:ph sz="quarter" idx="16"/>
          </p:nvPr>
        </p:nvSpPr>
        <p:spPr>
          <a:xfrm>
            <a:off x="5486400" y="1527048"/>
            <a:ext cx="3200400" cy="4038600"/>
          </a:xfrm>
          <a:solidFill>
            <a:srgbClr val="D8D7DF"/>
          </a:solidFill>
        </p:spPr>
        <p:txBody>
          <a:bodyPr/>
          <a:lstStyle/>
          <a:p>
            <a:pPr lvl="0"/>
            <a:r>
              <a:rPr lang="en-US"/>
              <a:t>Click to edit Master text styles</a:t>
            </a:r>
          </a:p>
        </p:txBody>
      </p:sp>
      <p:sp>
        <p:nvSpPr>
          <p:cNvPr id="14" name="Text Placeholder 13"/>
          <p:cNvSpPr>
            <a:spLocks noGrp="1"/>
          </p:cNvSpPr>
          <p:nvPr>
            <p:ph type="body" sz="quarter" idx="17"/>
          </p:nvPr>
        </p:nvSpPr>
        <p:spPr>
          <a:xfrm>
            <a:off x="5791200" y="2221992"/>
            <a:ext cx="2590800" cy="2731008"/>
          </a:xfrm>
        </p:spPr>
        <p:txBody>
          <a:bodyPr/>
          <a:lstStyle>
            <a:lvl1pPr>
              <a:spcBef>
                <a:spcPts val="0"/>
              </a:spcBef>
              <a:spcAft>
                <a:spcPts val="1000"/>
              </a:spcAft>
              <a:defRPr baseline="0">
                <a:solidFill>
                  <a:schemeClr val="accent1"/>
                </a:solidFill>
                <a:latin typeface="Arial" pitchFamily="34" charset="0"/>
              </a:defRPr>
            </a:lvl1pPr>
            <a:lvl2pPr>
              <a:spcAft>
                <a:spcPts val="400"/>
              </a:spcAft>
              <a:defRPr sz="1600"/>
            </a:lvl2pPr>
          </a:lstStyle>
          <a:p>
            <a:pPr lvl="0"/>
            <a:r>
              <a:rPr lang="en-US"/>
              <a:t>Click to edit Master text styles</a:t>
            </a:r>
          </a:p>
          <a:p>
            <a:pPr lvl="1"/>
            <a:r>
              <a:rPr lang="en-US"/>
              <a:t>Second level</a:t>
            </a:r>
          </a:p>
        </p:txBody>
      </p:sp>
      <p:sp>
        <p:nvSpPr>
          <p:cNvPr id="11" name="Text Placeholder 12"/>
          <p:cNvSpPr>
            <a:spLocks noGrp="1"/>
          </p:cNvSpPr>
          <p:nvPr>
            <p:ph type="body" sz="quarter" idx="18" hasCustomPrompt="1"/>
          </p:nvPr>
        </p:nvSpPr>
        <p:spPr>
          <a:xfrm>
            <a:off x="457200" y="800239"/>
            <a:ext cx="8229600" cy="276999"/>
          </a:xfrm>
        </p:spPr>
        <p:txBody>
          <a:bodyPr/>
          <a:lstStyle>
            <a:lvl1pPr>
              <a:defRPr sz="1800" b="0" baseline="0">
                <a:solidFill>
                  <a:schemeClr val="tx1"/>
                </a:solidFill>
              </a:defRPr>
            </a:lvl1pPr>
          </a:lstStyle>
          <a:p>
            <a:pPr lvl="0"/>
            <a:r>
              <a:rPr lang="en-US" dirty="0"/>
              <a:t>Subheading here</a:t>
            </a:r>
          </a:p>
        </p:txBody>
      </p:sp>
      <p:cxnSp>
        <p:nvCxnSpPr>
          <p:cNvPr id="13" name="Straight Connector 12"/>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675343" y="6300216"/>
            <a:ext cx="1782857" cy="347429"/>
          </a:xfrm>
          <a:prstGeom prst="rect">
            <a:avLst/>
          </a:prstGeom>
        </p:spPr>
      </p:pic>
      <p:sp>
        <p:nvSpPr>
          <p:cNvPr id="21"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dirty="0"/>
          </a:p>
        </p:txBody>
      </p:sp>
      <p:sp>
        <p:nvSpPr>
          <p:cNvPr id="15" name="Footer Placeholder 4 Copyright"/>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US"/>
              <a:t>© 2018 Willis Towers Watson. All rights reserved. Proprietary and Confidential. </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3"/>
          </p:nvPr>
        </p:nvSpPr>
        <p:spPr>
          <a:xfrm>
            <a:off x="457200" y="1524000"/>
            <a:ext cx="3962400" cy="4389120"/>
          </a:xfrm>
        </p:spPr>
        <p:txBody>
          <a:bodyPr/>
          <a:lstStyle>
            <a:lvl1pPr>
              <a:defRPr sz="1800"/>
            </a:lvl1pPr>
            <a:lvl2pPr>
              <a:defRPr sz="1600"/>
            </a:lvl2pPr>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4"/>
          </p:nvPr>
        </p:nvSpPr>
        <p:spPr>
          <a:xfrm>
            <a:off x="4648200" y="1524000"/>
            <a:ext cx="4038600" cy="4389120"/>
          </a:xfrm>
        </p:spPr>
        <p:txBody>
          <a:bodyPr/>
          <a:lstStyle>
            <a:lvl1pPr>
              <a:defRPr sz="1800"/>
            </a:lvl1pPr>
            <a:lvl2pPr>
              <a:defRPr sz="16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2"/>
          <p:cNvSpPr>
            <a:spLocks noGrp="1"/>
          </p:cNvSpPr>
          <p:nvPr>
            <p:ph type="body" sz="quarter" idx="15" hasCustomPrompt="1"/>
          </p:nvPr>
        </p:nvSpPr>
        <p:spPr>
          <a:xfrm>
            <a:off x="457200" y="800239"/>
            <a:ext cx="8229600" cy="276999"/>
          </a:xfrm>
        </p:spPr>
        <p:txBody>
          <a:bodyPr/>
          <a:lstStyle>
            <a:lvl1pPr>
              <a:defRPr sz="1800" b="0" baseline="0">
                <a:solidFill>
                  <a:schemeClr val="tx1"/>
                </a:solidFill>
              </a:defRPr>
            </a:lvl1pPr>
          </a:lstStyle>
          <a:p>
            <a:pPr lvl="0"/>
            <a:r>
              <a:rPr lang="en-US" dirty="0"/>
              <a:t>Subheading here</a:t>
            </a:r>
          </a:p>
        </p:txBody>
      </p:sp>
      <p:cxnSp>
        <p:nvCxnSpPr>
          <p:cNvPr id="10" name="Straight Connector 9"/>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675343" y="6300216"/>
            <a:ext cx="1782857" cy="347429"/>
          </a:xfrm>
          <a:prstGeom prst="rect">
            <a:avLst/>
          </a:prstGeom>
        </p:spPr>
      </p:pic>
      <p:sp>
        <p:nvSpPr>
          <p:cNvPr id="18"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dirty="0"/>
          </a:p>
        </p:txBody>
      </p:sp>
      <p:sp>
        <p:nvSpPr>
          <p:cNvPr id="13" name="Footer Placeholder 4 Copyright"/>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US"/>
              <a:t>© 2018 Willis Towers Watson. All rights reserved. Proprietary and Confidential. </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Text Placeholder 12"/>
          <p:cNvSpPr>
            <a:spLocks noGrp="1"/>
          </p:cNvSpPr>
          <p:nvPr>
            <p:ph type="body" sz="quarter" idx="13" hasCustomPrompt="1"/>
          </p:nvPr>
        </p:nvSpPr>
        <p:spPr>
          <a:xfrm>
            <a:off x="457200" y="800239"/>
            <a:ext cx="8229600" cy="276999"/>
          </a:xfrm>
        </p:spPr>
        <p:txBody>
          <a:bodyPr/>
          <a:lstStyle>
            <a:lvl1pPr>
              <a:defRPr sz="1800" b="0" baseline="0">
                <a:solidFill>
                  <a:schemeClr val="tx1"/>
                </a:solidFill>
              </a:defRPr>
            </a:lvl1pPr>
          </a:lstStyle>
          <a:p>
            <a:pPr lvl="0"/>
            <a:r>
              <a:rPr lang="en-US" dirty="0"/>
              <a:t>Subheading here</a:t>
            </a:r>
          </a:p>
        </p:txBody>
      </p:sp>
      <p:cxnSp>
        <p:nvCxnSpPr>
          <p:cNvPr id="8" name="Straight Connector 7"/>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675343" y="6300216"/>
            <a:ext cx="1782857" cy="347429"/>
          </a:xfrm>
          <a:prstGeom prst="rect">
            <a:avLst/>
          </a:prstGeom>
        </p:spPr>
      </p:pic>
      <p:sp>
        <p:nvSpPr>
          <p:cNvPr id="15"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dirty="0"/>
          </a:p>
        </p:txBody>
      </p:sp>
      <p:sp>
        <p:nvSpPr>
          <p:cNvPr id="10" name="Footer Placeholder 4 Copyright"/>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US"/>
              <a:t>© 2018 Willis Towers Watson. All rights reserved. Proprietary and Confidential. </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6" name="Straight Connector 5"/>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675343" y="6300216"/>
            <a:ext cx="1782857" cy="347429"/>
          </a:xfrm>
          <a:prstGeom prst="rect">
            <a:avLst/>
          </a:prstGeom>
        </p:spPr>
      </p:pic>
      <p:sp>
        <p:nvSpPr>
          <p:cNvPr id="14"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dirty="0"/>
          </a:p>
        </p:txBody>
      </p:sp>
      <p:sp>
        <p:nvSpPr>
          <p:cNvPr id="9" name="Footer Placeholder 4 Copyright"/>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US"/>
              <a:t>© 2018 Willis Towers Watson. All rights reserved. Proprietary and Confidential. </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5613"/>
            <a:ext cx="4495800" cy="304800"/>
          </a:xfrm>
        </p:spPr>
        <p:txBody>
          <a:bodyPr/>
          <a:lstStyle>
            <a:lvl1pPr>
              <a:defRPr baseline="0"/>
            </a:lvl1pPr>
          </a:lstStyle>
          <a:p>
            <a:r>
              <a:rPr lang="en-US" dirty="0"/>
              <a:t>Thank you — Click to edit text</a:t>
            </a:r>
          </a:p>
        </p:txBody>
      </p:sp>
      <p:cxnSp>
        <p:nvCxnSpPr>
          <p:cNvPr id="12" name="Straight Connector 11"/>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 name="Group 12"/>
          <p:cNvGrpSpPr/>
          <p:nvPr userDrawn="1"/>
        </p:nvGrpSpPr>
        <p:grpSpPr>
          <a:xfrm>
            <a:off x="6635794" y="3462205"/>
            <a:ext cx="2047958" cy="2157709"/>
            <a:chOff x="457200" y="3682374"/>
            <a:chExt cx="1481138" cy="1560513"/>
          </a:xfrm>
        </p:grpSpPr>
        <p:sp>
          <p:nvSpPr>
            <p:cNvPr id="14" name="Rectangle 255"/>
            <p:cNvSpPr>
              <a:spLocks noChangeArrowheads="1"/>
            </p:cNvSpPr>
            <p:nvPr userDrawn="1"/>
          </p:nvSpPr>
          <p:spPr bwMode="auto">
            <a:xfrm>
              <a:off x="457200" y="3682374"/>
              <a:ext cx="269875" cy="78105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256"/>
            <p:cNvSpPr>
              <a:spLocks noChangeArrowheads="1"/>
            </p:cNvSpPr>
            <p:nvPr userDrawn="1"/>
          </p:nvSpPr>
          <p:spPr bwMode="auto">
            <a:xfrm>
              <a:off x="993775" y="4266574"/>
              <a:ext cx="406400" cy="587375"/>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257"/>
            <p:cNvSpPr>
              <a:spLocks noChangeArrowheads="1"/>
            </p:cNvSpPr>
            <p:nvPr userDrawn="1"/>
          </p:nvSpPr>
          <p:spPr bwMode="auto">
            <a:xfrm>
              <a:off x="1536700" y="3877636"/>
              <a:ext cx="401638" cy="38893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258"/>
            <p:cNvSpPr>
              <a:spLocks noChangeArrowheads="1"/>
            </p:cNvSpPr>
            <p:nvPr userDrawn="1"/>
          </p:nvSpPr>
          <p:spPr bwMode="auto">
            <a:xfrm>
              <a:off x="592137" y="4658686"/>
              <a:ext cx="131763" cy="19208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259"/>
            <p:cNvSpPr>
              <a:spLocks noChangeArrowheads="1"/>
            </p:cNvSpPr>
            <p:nvPr userDrawn="1"/>
          </p:nvSpPr>
          <p:spPr bwMode="auto">
            <a:xfrm>
              <a:off x="1265237" y="5047624"/>
              <a:ext cx="541338" cy="195263"/>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24" name="Picture 2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675343" y="6300216"/>
            <a:ext cx="1782857" cy="347429"/>
          </a:xfrm>
          <a:prstGeom prst="rect">
            <a:avLst/>
          </a:prstGeom>
        </p:spPr>
      </p:pic>
      <p:sp>
        <p:nvSpPr>
          <p:cNvPr id="25"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dirty="0"/>
          </a:p>
        </p:txBody>
      </p:sp>
      <p:sp>
        <p:nvSpPr>
          <p:cNvPr id="20" name="Footer Placeholder 3 Copyright"/>
          <p:cNvSpPr>
            <a:spLocks noGrp="1"/>
          </p:cNvSpPr>
          <p:nvPr>
            <p:ph type="ftr" sz="quarter" idx="11"/>
          </p:nvPr>
        </p:nvSpPr>
        <p:spPr>
          <a:xfrm>
            <a:off x="457199" y="6515096"/>
            <a:ext cx="5277853" cy="92333"/>
          </a:xfrm>
        </p:spPr>
        <p:txBody>
          <a:bodyPr/>
          <a:lstStyle>
            <a:lvl1pPr>
              <a:defRPr/>
            </a:lvl1pPr>
          </a:lstStyle>
          <a:p>
            <a:r>
              <a:rPr lang="en-US"/>
              <a:t>© 2018 Willis Towers Watson. All rights reserved. Proprietary and Confidential. </a:t>
            </a:r>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pPr>
              <a:defRPr/>
            </a:pPr>
            <a:fld id="{079B425A-42E4-45ED-843E-6C5E2930F757}" type="slidenum">
              <a:rPr lang="en-US"/>
              <a:pPr>
                <a:defRPr/>
              </a:pPr>
              <a:t>‹#›</a:t>
            </a:fld>
            <a:endParaRPr lang="en-US" dirty="0"/>
          </a:p>
        </p:txBody>
      </p:sp>
    </p:spTree>
    <p:extLst>
      <p:ext uri="{BB962C8B-B14F-4D97-AF65-F5344CB8AC3E}">
        <p14:creationId xmlns:p14="http://schemas.microsoft.com/office/powerpoint/2010/main" val="23143895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ransitionSlide-WithSub">
    <p:spTree>
      <p:nvGrpSpPr>
        <p:cNvPr id="1" name=""/>
        <p:cNvGrpSpPr/>
        <p:nvPr/>
      </p:nvGrpSpPr>
      <p:grpSpPr>
        <a:xfrm>
          <a:off x="0" y="0"/>
          <a:ext cx="0" cy="0"/>
          <a:chOff x="0" y="0"/>
          <a:chExt cx="0" cy="0"/>
        </a:xfrm>
      </p:grpSpPr>
      <p:sp>
        <p:nvSpPr>
          <p:cNvPr id="2" name="Title 1"/>
          <p:cNvSpPr>
            <a:spLocks noGrp="1"/>
          </p:cNvSpPr>
          <p:nvPr>
            <p:ph type="ctrTitle"/>
          </p:nvPr>
        </p:nvSpPr>
        <p:spPr>
          <a:xfrm>
            <a:off x="381599" y="1078862"/>
            <a:ext cx="6635845" cy="385043"/>
          </a:xfrm>
          <a:solidFill>
            <a:schemeClr val="bg2"/>
          </a:solidFill>
        </p:spPr>
        <p:txBody>
          <a:bodyPr lIns="183600" tIns="28800" rIns="90000" bIns="18000">
            <a:noAutofit/>
          </a:bodyPr>
          <a:lstStyle>
            <a:lvl1pPr algn="l">
              <a:defRPr sz="2500">
                <a:solidFill>
                  <a:schemeClr val="tx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a:xfrm>
            <a:off x="251520" y="6525345"/>
            <a:ext cx="5832648" cy="216023"/>
          </a:xfrm>
          <a:prstGeom prst="rect">
            <a:avLst/>
          </a:prstGeom>
        </p:spPr>
        <p:txBody>
          <a:bodyPr lIns="0"/>
          <a:lstStyle>
            <a:lvl1pPr algn="ctr">
              <a:defRPr>
                <a:solidFill>
                  <a:schemeClr val="tx1"/>
                </a:solidFill>
              </a:defRPr>
            </a:lvl1pPr>
          </a:lstStyle>
          <a:p>
            <a:pPr algn="l"/>
            <a:endParaRPr lang="en-GB" dirty="0"/>
          </a:p>
        </p:txBody>
      </p:sp>
      <p:sp>
        <p:nvSpPr>
          <p:cNvPr id="11" name="Text Placeholder 10"/>
          <p:cNvSpPr>
            <a:spLocks noGrp="1"/>
          </p:cNvSpPr>
          <p:nvPr>
            <p:ph type="body" sz="quarter" idx="13"/>
          </p:nvPr>
        </p:nvSpPr>
        <p:spPr>
          <a:xfrm>
            <a:off x="250825" y="5229225"/>
            <a:ext cx="5834063" cy="1152525"/>
          </a:xfrm>
        </p:spPr>
        <p:txBody>
          <a:bodyPr>
            <a:noAutofit/>
          </a:bodyPr>
          <a:lstStyle>
            <a:lvl1pPr>
              <a:spcBef>
                <a:spcPts val="300"/>
              </a:spcBef>
              <a:defRPr sz="1600"/>
            </a:lvl1pPr>
            <a:lvl2pPr>
              <a:defRPr sz="11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4113471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85763" y="1428750"/>
            <a:ext cx="4111625" cy="4511675"/>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9788" y="1428750"/>
            <a:ext cx="4111625" cy="4511675"/>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Rectangle 6"/>
          <p:cNvSpPr>
            <a:spLocks noGrp="1" noChangeArrowheads="1"/>
          </p:cNvSpPr>
          <p:nvPr>
            <p:ph type="sldNum" sz="quarter" idx="10"/>
          </p:nvPr>
        </p:nvSpPr>
        <p:spPr>
          <a:ln/>
        </p:spPr>
        <p:txBody>
          <a:bodyPr/>
          <a:lstStyle>
            <a:lvl1pPr>
              <a:defRPr/>
            </a:lvl1pPr>
          </a:lstStyle>
          <a:p>
            <a:pPr>
              <a:defRPr/>
            </a:pPr>
            <a:fld id="{A187287D-F9FD-46C3-8F1F-3AD8196E1344}" type="slidenum">
              <a:rPr lang="en-US"/>
              <a:pPr>
                <a:defRPr/>
              </a:pPr>
              <a:t>‹#›</a:t>
            </a:fld>
            <a:endParaRPr lang="en-US" dirty="0"/>
          </a:p>
        </p:txBody>
      </p:sp>
    </p:spTree>
    <p:extLst>
      <p:ext uri="{BB962C8B-B14F-4D97-AF65-F5344CB8AC3E}">
        <p14:creationId xmlns:p14="http://schemas.microsoft.com/office/powerpoint/2010/main" val="4292193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brand Title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10" name="Straight Connector 9"/>
          <p:cNvCxnSpPr/>
          <p:nvPr userDrawn="1"/>
        </p:nvCxnSpPr>
        <p:spPr>
          <a:xfrm>
            <a:off x="5890054" y="6359395"/>
            <a:ext cx="0" cy="32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Picture Placeholder 19"/>
          <p:cNvSpPr>
            <a:spLocks noGrp="1"/>
          </p:cNvSpPr>
          <p:nvPr>
            <p:ph type="pic" sz="quarter" idx="14" hasCustomPrompt="1"/>
          </p:nvPr>
        </p:nvSpPr>
        <p:spPr>
          <a:xfrm>
            <a:off x="3247806" y="6354216"/>
            <a:ext cx="2466975" cy="390196"/>
          </a:xfrm>
        </p:spPr>
        <p:txBody>
          <a:bodyPr anchor="ctr" anchorCtr="0"/>
          <a:lstStyle>
            <a:lvl1pPr algn="ctr">
              <a:defRPr sz="1200"/>
            </a:lvl1pPr>
          </a:lstStyle>
          <a:p>
            <a:r>
              <a:rPr lang="en-US" dirty="0"/>
              <a:t>Click to insert cobrand logo</a:t>
            </a:r>
          </a:p>
        </p:txBody>
      </p:sp>
      <p:sp>
        <p:nvSpPr>
          <p:cNvPr id="15" name="Rectangle 14"/>
          <p:cNvSpPr/>
          <p:nvPr userDrawn="1"/>
        </p:nvSpPr>
        <p:spPr>
          <a:xfrm>
            <a:off x="228600" y="228600"/>
            <a:ext cx="5769864"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itle 1"/>
          <p:cNvSpPr>
            <a:spLocks noGrp="1"/>
          </p:cNvSpPr>
          <p:nvPr>
            <p:ph type="title" hasCustomPrompt="1"/>
          </p:nvPr>
        </p:nvSpPr>
        <p:spPr>
          <a:xfrm>
            <a:off x="457200" y="457200"/>
            <a:ext cx="5257800" cy="612648"/>
          </a:xfrm>
        </p:spPr>
        <p:txBody>
          <a:bodyPr>
            <a:noAutofit/>
          </a:bodyPr>
          <a:lstStyle>
            <a:lvl1pPr>
              <a:lnSpc>
                <a:spcPts val="2300"/>
              </a:lnSpc>
              <a:defRPr baseline="0"/>
            </a:lvl1pPr>
          </a:lstStyle>
          <a:p>
            <a:r>
              <a:rPr lang="en-US" dirty="0"/>
              <a:t>Title cobrand image slide — click to edit</a:t>
            </a:r>
            <a:br>
              <a:rPr lang="en-US" dirty="0"/>
            </a:br>
            <a:r>
              <a:rPr lang="en-US" dirty="0"/>
              <a:t>second line if needed </a:t>
            </a:r>
          </a:p>
        </p:txBody>
      </p:sp>
      <p:sp>
        <p:nvSpPr>
          <p:cNvPr id="17" name="Text Placeholder 21"/>
          <p:cNvSpPr>
            <a:spLocks noGrp="1"/>
          </p:cNvSpPr>
          <p:nvPr>
            <p:ph type="body" sz="quarter" idx="15" hasCustomPrompt="1"/>
          </p:nvPr>
        </p:nvSpPr>
        <p:spPr>
          <a:xfrm>
            <a:off x="457200" y="1097280"/>
            <a:ext cx="5257800" cy="502920"/>
          </a:xfrm>
        </p:spPr>
        <p:txBody>
          <a:bodyPr/>
          <a:lstStyle>
            <a:lvl1pPr>
              <a:lnSpc>
                <a:spcPts val="2000"/>
              </a:lnSpc>
              <a:spcAft>
                <a:spcPts val="0"/>
              </a:spcAft>
              <a:defRPr sz="1800" b="0" baseline="0"/>
            </a:lvl1pPr>
          </a:lstStyle>
          <a:p>
            <a:pPr lvl="0"/>
            <a:r>
              <a:rPr lang="en-US" dirty="0"/>
              <a:t>Click to add subhead</a:t>
            </a:r>
          </a:p>
        </p:txBody>
      </p:sp>
      <p:sp>
        <p:nvSpPr>
          <p:cNvPr id="18" name="Text Placeholder 23"/>
          <p:cNvSpPr>
            <a:spLocks noGrp="1"/>
          </p:cNvSpPr>
          <p:nvPr>
            <p:ph type="body" sz="quarter" idx="16" hasCustomPrompt="1"/>
          </p:nvPr>
        </p:nvSpPr>
        <p:spPr>
          <a:xfrm>
            <a:off x="457200" y="2209669"/>
            <a:ext cx="2011680" cy="271081"/>
          </a:xfrm>
        </p:spPr>
        <p:txBody>
          <a:bodyPr/>
          <a:lstStyle>
            <a:lvl1pPr>
              <a:defRPr sz="1200" b="0" baseline="0"/>
            </a:lvl1pPr>
          </a:lstStyle>
          <a:p>
            <a:pPr lvl="0"/>
            <a:r>
              <a:rPr lang="en-US" dirty="0"/>
              <a:t>Insert date</a:t>
            </a:r>
          </a:p>
        </p:txBody>
      </p:sp>
      <p:sp>
        <p:nvSpPr>
          <p:cNvPr id="19" name="Text Placeholder 25"/>
          <p:cNvSpPr>
            <a:spLocks noGrp="1"/>
          </p:cNvSpPr>
          <p:nvPr>
            <p:ph type="body" sz="quarter" idx="17" hasCustomPrompt="1"/>
          </p:nvPr>
        </p:nvSpPr>
        <p:spPr>
          <a:xfrm>
            <a:off x="457200" y="1654457"/>
            <a:ext cx="5257800" cy="527386"/>
          </a:xfrm>
        </p:spPr>
        <p:txBody>
          <a:bodyPr/>
          <a:lstStyle>
            <a:lvl1pPr>
              <a:lnSpc>
                <a:spcPts val="1800"/>
              </a:lnSpc>
              <a:spcAft>
                <a:spcPts val="0"/>
              </a:spcAft>
              <a:defRPr sz="1600" b="0"/>
            </a:lvl1pPr>
          </a:lstStyle>
          <a:p>
            <a:pPr lvl="0"/>
            <a:r>
              <a:rPr lang="en-US" dirty="0"/>
              <a:t>Click to add text</a:t>
            </a:r>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877560" y="6273358"/>
            <a:ext cx="3022600" cy="584200"/>
          </a:xfrm>
          <a:prstGeom prst="rect">
            <a:avLst/>
          </a:prstGeom>
        </p:spPr>
      </p:pic>
    </p:spTree>
    <p:extLst>
      <p:ext uri="{BB962C8B-B14F-4D97-AF65-F5344CB8AC3E}">
        <p14:creationId xmlns:p14="http://schemas.microsoft.com/office/powerpoint/2010/main" val="1161387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lor">
    <p:bg>
      <p:bgPr>
        <a:solidFill>
          <a:srgbClr val="C8D7DF"/>
        </a:solidFill>
        <a:effectLst/>
      </p:bgPr>
    </p:bg>
    <p:spTree>
      <p:nvGrpSpPr>
        <p:cNvPr id="1" name=""/>
        <p:cNvGrpSpPr/>
        <p:nvPr/>
      </p:nvGrpSpPr>
      <p:grpSpPr>
        <a:xfrm>
          <a:off x="0" y="0"/>
          <a:ext cx="0" cy="0"/>
          <a:chOff x="0" y="0"/>
          <a:chExt cx="0" cy="0"/>
        </a:xfrm>
      </p:grpSpPr>
      <p:sp>
        <p:nvSpPr>
          <p:cNvPr id="9" name="Rectangle 8"/>
          <p:cNvSpPr/>
          <p:nvPr userDrawn="1"/>
        </p:nvSpPr>
        <p:spPr>
          <a:xfrm>
            <a:off x="228600" y="228600"/>
            <a:ext cx="5769864"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457200" y="457200"/>
            <a:ext cx="5257800" cy="612648"/>
          </a:xfrm>
        </p:spPr>
        <p:txBody>
          <a:bodyPr>
            <a:noAutofit/>
          </a:bodyPr>
          <a:lstStyle>
            <a:lvl1pPr>
              <a:lnSpc>
                <a:spcPts val="2300"/>
              </a:lnSpc>
              <a:defRPr baseline="0"/>
            </a:lvl1pPr>
          </a:lstStyle>
          <a:p>
            <a:r>
              <a:rPr lang="en-US" dirty="0"/>
              <a:t>Title color slide — click to edit</a:t>
            </a:r>
            <a:br>
              <a:rPr lang="en-US" dirty="0"/>
            </a:br>
            <a:r>
              <a:rPr lang="en-US" dirty="0"/>
              <a:t>second line if needed </a:t>
            </a:r>
          </a:p>
        </p:txBody>
      </p:sp>
      <p:sp>
        <p:nvSpPr>
          <p:cNvPr id="22" name="Text Placeholder 21"/>
          <p:cNvSpPr>
            <a:spLocks noGrp="1"/>
          </p:cNvSpPr>
          <p:nvPr>
            <p:ph type="body" sz="quarter" idx="15" hasCustomPrompt="1"/>
          </p:nvPr>
        </p:nvSpPr>
        <p:spPr>
          <a:xfrm>
            <a:off x="457200" y="1097280"/>
            <a:ext cx="5257800" cy="502920"/>
          </a:xfrm>
        </p:spPr>
        <p:txBody>
          <a:bodyPr/>
          <a:lstStyle>
            <a:lvl1pPr>
              <a:lnSpc>
                <a:spcPts val="2000"/>
              </a:lnSpc>
              <a:spcAft>
                <a:spcPts val="0"/>
              </a:spcAft>
              <a:defRPr sz="1800" b="0" baseline="0"/>
            </a:lvl1pPr>
          </a:lstStyle>
          <a:p>
            <a:pPr lvl="0"/>
            <a:r>
              <a:rPr lang="en-US" dirty="0"/>
              <a:t>Click to add subhead</a:t>
            </a:r>
          </a:p>
        </p:txBody>
      </p:sp>
      <p:sp>
        <p:nvSpPr>
          <p:cNvPr id="24" name="Text Placeholder 23"/>
          <p:cNvSpPr>
            <a:spLocks noGrp="1"/>
          </p:cNvSpPr>
          <p:nvPr>
            <p:ph type="body" sz="quarter" idx="16" hasCustomPrompt="1"/>
          </p:nvPr>
        </p:nvSpPr>
        <p:spPr>
          <a:xfrm>
            <a:off x="457200" y="2209669"/>
            <a:ext cx="2011680" cy="271081"/>
          </a:xfrm>
        </p:spPr>
        <p:txBody>
          <a:bodyPr/>
          <a:lstStyle>
            <a:lvl1pPr>
              <a:defRPr sz="1200" b="0" baseline="0"/>
            </a:lvl1pPr>
          </a:lstStyle>
          <a:p>
            <a:pPr lvl="0"/>
            <a:r>
              <a:rPr lang="en-US" dirty="0"/>
              <a:t>Insert date</a:t>
            </a:r>
          </a:p>
        </p:txBody>
      </p:sp>
      <p:sp>
        <p:nvSpPr>
          <p:cNvPr id="26" name="Text Placeholder 25"/>
          <p:cNvSpPr>
            <a:spLocks noGrp="1"/>
          </p:cNvSpPr>
          <p:nvPr>
            <p:ph type="body" sz="quarter" idx="17" hasCustomPrompt="1"/>
          </p:nvPr>
        </p:nvSpPr>
        <p:spPr>
          <a:xfrm>
            <a:off x="457200" y="1654457"/>
            <a:ext cx="5257800" cy="527386"/>
          </a:xfrm>
        </p:spPr>
        <p:txBody>
          <a:bodyPr/>
          <a:lstStyle>
            <a:lvl1pPr>
              <a:lnSpc>
                <a:spcPts val="1800"/>
              </a:lnSpc>
              <a:spcAft>
                <a:spcPts val="0"/>
              </a:spcAft>
              <a:defRPr sz="1600" b="0"/>
            </a:lvl1pPr>
          </a:lstStyle>
          <a:p>
            <a:pPr lvl="0"/>
            <a:r>
              <a:rPr lang="en-US" dirty="0"/>
              <a:t>Click to add text</a:t>
            </a:r>
          </a:p>
        </p:txBody>
      </p:sp>
      <p:sp>
        <p:nvSpPr>
          <p:cNvPr id="10" name="Rectangle 9"/>
          <p:cNvSpPr/>
          <p:nvPr userDrawn="1"/>
        </p:nvSpPr>
        <p:spPr>
          <a:xfrm>
            <a:off x="0" y="6280484"/>
            <a:ext cx="9144000" cy="577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1" name="Group 10"/>
          <p:cNvGrpSpPr/>
          <p:nvPr userDrawn="1"/>
        </p:nvGrpSpPr>
        <p:grpSpPr>
          <a:xfrm>
            <a:off x="457200" y="3583408"/>
            <a:ext cx="2047958" cy="2157709"/>
            <a:chOff x="457200" y="3682374"/>
            <a:chExt cx="1481138" cy="1560513"/>
          </a:xfrm>
        </p:grpSpPr>
        <p:sp>
          <p:nvSpPr>
            <p:cNvPr id="13" name="Rectangle 255"/>
            <p:cNvSpPr>
              <a:spLocks noChangeArrowheads="1"/>
            </p:cNvSpPr>
            <p:nvPr userDrawn="1"/>
          </p:nvSpPr>
          <p:spPr bwMode="auto">
            <a:xfrm>
              <a:off x="457200" y="3682374"/>
              <a:ext cx="269875" cy="78105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256"/>
            <p:cNvSpPr>
              <a:spLocks noChangeArrowheads="1"/>
            </p:cNvSpPr>
            <p:nvPr userDrawn="1"/>
          </p:nvSpPr>
          <p:spPr bwMode="auto">
            <a:xfrm>
              <a:off x="993775" y="4266574"/>
              <a:ext cx="406400" cy="587375"/>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257"/>
            <p:cNvSpPr>
              <a:spLocks noChangeArrowheads="1"/>
            </p:cNvSpPr>
            <p:nvPr userDrawn="1"/>
          </p:nvSpPr>
          <p:spPr bwMode="auto">
            <a:xfrm>
              <a:off x="1536700" y="3877636"/>
              <a:ext cx="401638" cy="38893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258"/>
            <p:cNvSpPr>
              <a:spLocks noChangeArrowheads="1"/>
            </p:cNvSpPr>
            <p:nvPr userDrawn="1"/>
          </p:nvSpPr>
          <p:spPr bwMode="auto">
            <a:xfrm>
              <a:off x="592137" y="4658686"/>
              <a:ext cx="131763" cy="19208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259"/>
            <p:cNvSpPr>
              <a:spLocks noChangeArrowheads="1"/>
            </p:cNvSpPr>
            <p:nvPr userDrawn="1"/>
          </p:nvSpPr>
          <p:spPr bwMode="auto">
            <a:xfrm>
              <a:off x="1265237" y="5047624"/>
              <a:ext cx="541338" cy="195263"/>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19" name="Picture 1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877560" y="6273358"/>
            <a:ext cx="3022600" cy="584200"/>
          </a:xfrm>
          <a:prstGeom prst="rect">
            <a:avLst/>
          </a:prstGeom>
        </p:spPr>
      </p:pic>
      <p:sp>
        <p:nvSpPr>
          <p:cNvPr id="28" name="Rectangle 27"/>
          <p:cNvSpPr/>
          <p:nvPr userDrawn="1"/>
        </p:nvSpPr>
        <p:spPr>
          <a:xfrm>
            <a:off x="457199" y="6400800"/>
            <a:ext cx="878446" cy="92333"/>
          </a:xfrm>
          <a:prstGeom prst="rect">
            <a:avLst/>
          </a:prstGeom>
        </p:spPr>
        <p:txBody>
          <a:bodyPr wrap="none" lIns="0" tIns="0" rIns="0" bIns="0">
            <a:spAutoFit/>
          </a:bodyPr>
          <a:lstStyle/>
          <a:p>
            <a:pPr>
              <a:spcAft>
                <a:spcPts val="200"/>
              </a:spcAft>
            </a:pPr>
            <a:r>
              <a:rPr lang="en-GB" sz="600" b="1" dirty="0">
                <a:solidFill>
                  <a:schemeClr val="accent1"/>
                </a:solidFill>
              </a:rPr>
              <a:t>willistowerswatson.com</a:t>
            </a:r>
          </a:p>
        </p:txBody>
      </p:sp>
    </p:spTree>
    <p:extLst>
      <p:ext uri="{BB962C8B-B14F-4D97-AF65-F5344CB8AC3E}">
        <p14:creationId xmlns:p14="http://schemas.microsoft.com/office/powerpoint/2010/main" val="2082299848"/>
      </p:ext>
    </p:extLst>
  </p:cSld>
  <p:clrMapOvr>
    <a:masterClrMapping/>
  </p:clrMapOvr>
  <p:extLst mod="1">
    <p:ext uri="{DCECCB84-F9BA-43D5-87BE-67443E8EF086}">
      <p15:sldGuideLst xmlns:p15="http://schemas.microsoft.com/office/powerpoint/2012/main">
        <p15:guide id="1" orient="horz" pos="4176">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228600" y="1310177"/>
            <a:ext cx="5090532" cy="14194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16" name="Text Placeholder 12"/>
          <p:cNvSpPr>
            <a:spLocks noGrp="1"/>
          </p:cNvSpPr>
          <p:nvPr>
            <p:ph type="body" sz="quarter" idx="13" hasCustomPrompt="1"/>
          </p:nvPr>
        </p:nvSpPr>
        <p:spPr>
          <a:xfrm>
            <a:off x="457200" y="1938528"/>
            <a:ext cx="4636008" cy="337433"/>
          </a:xfrm>
        </p:spPr>
        <p:txBody>
          <a:bodyPr>
            <a:noAutofit/>
          </a:bodyPr>
          <a:lstStyle>
            <a:lvl1pPr>
              <a:defRPr sz="1800" b="0">
                <a:solidFill>
                  <a:schemeClr val="tx1"/>
                </a:solidFill>
              </a:defRPr>
            </a:lvl1pPr>
          </a:lstStyle>
          <a:p>
            <a:pPr lvl="0"/>
            <a:r>
              <a:rPr lang="en-US" dirty="0"/>
              <a:t>Click to add subheading</a:t>
            </a:r>
          </a:p>
        </p:txBody>
      </p:sp>
      <p:sp>
        <p:nvSpPr>
          <p:cNvPr id="17" name="Title 1"/>
          <p:cNvSpPr>
            <a:spLocks noGrp="1"/>
          </p:cNvSpPr>
          <p:nvPr>
            <p:ph type="title" hasCustomPrompt="1"/>
          </p:nvPr>
        </p:nvSpPr>
        <p:spPr>
          <a:xfrm>
            <a:off x="457200" y="1524001"/>
            <a:ext cx="4636008" cy="381000"/>
          </a:xfrm>
        </p:spPr>
        <p:txBody>
          <a:bodyPr>
            <a:noAutofit/>
          </a:bodyPr>
          <a:lstStyle>
            <a:lvl1pPr>
              <a:defRPr baseline="0"/>
            </a:lvl1pPr>
          </a:lstStyle>
          <a:p>
            <a:r>
              <a:rPr lang="en-US" dirty="0"/>
              <a:t>Divider image slide — click to edit text</a:t>
            </a:r>
          </a:p>
        </p:txBody>
      </p:sp>
      <p:pic>
        <p:nvPicPr>
          <p:cNvPr id="25" name="Picture 2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675343" y="6300216"/>
            <a:ext cx="1782857" cy="347429"/>
          </a:xfrm>
          <a:prstGeom prst="rect">
            <a:avLst/>
          </a:prstGeom>
        </p:spPr>
      </p:pic>
      <p:sp>
        <p:nvSpPr>
          <p:cNvPr id="26"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dirty="0"/>
          </a:p>
        </p:txBody>
      </p:sp>
      <p:sp>
        <p:nvSpPr>
          <p:cNvPr id="14" name="Footer Placeholder 4 Copyright"/>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US"/>
              <a:t>© 2018 Willis Towers Watson. All rights reserved. Proprietary and Confidential. </a:t>
            </a:r>
            <a:endParaRPr lang="en-US" dirty="0"/>
          </a:p>
        </p:txBody>
      </p:sp>
    </p:spTree>
    <p:extLst>
      <p:ext uri="{BB962C8B-B14F-4D97-AF65-F5344CB8AC3E}">
        <p14:creationId xmlns:p14="http://schemas.microsoft.com/office/powerpoint/2010/main" val="3301743665"/>
      </p:ext>
    </p:extLst>
  </p:cSld>
  <p:clrMapOvr>
    <a:masterClrMapping/>
  </p:clrMapOvr>
  <p:extLst mod="1">
    <p:ext uri="{DCECCB84-F9BA-43D5-87BE-67443E8EF086}">
      <p15:sldGuideLst xmlns:p15="http://schemas.microsoft.com/office/powerpoint/2012/main">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color">
    <p:bg>
      <p:bgPr>
        <a:solidFill>
          <a:srgbClr val="D8D7DF"/>
        </a:solidFill>
        <a:effectLst/>
      </p:bgPr>
    </p:bg>
    <p:spTree>
      <p:nvGrpSpPr>
        <p:cNvPr id="1" name=""/>
        <p:cNvGrpSpPr/>
        <p:nvPr/>
      </p:nvGrpSpPr>
      <p:grpSpPr>
        <a:xfrm>
          <a:off x="0" y="0"/>
          <a:ext cx="0" cy="0"/>
          <a:chOff x="0" y="0"/>
          <a:chExt cx="0" cy="0"/>
        </a:xfrm>
      </p:grpSpPr>
      <p:sp>
        <p:nvSpPr>
          <p:cNvPr id="22" name="Rectangle 21"/>
          <p:cNvSpPr/>
          <p:nvPr userDrawn="1"/>
        </p:nvSpPr>
        <p:spPr>
          <a:xfrm>
            <a:off x="228600" y="1310177"/>
            <a:ext cx="5090532" cy="14194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11" name="Rectangle 10"/>
          <p:cNvSpPr/>
          <p:nvPr userDrawn="1"/>
        </p:nvSpPr>
        <p:spPr>
          <a:xfrm>
            <a:off x="0" y="6280484"/>
            <a:ext cx="9144000" cy="577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 Placeholder 12"/>
          <p:cNvSpPr>
            <a:spLocks noGrp="1"/>
          </p:cNvSpPr>
          <p:nvPr>
            <p:ph type="body" sz="quarter" idx="13" hasCustomPrompt="1"/>
          </p:nvPr>
        </p:nvSpPr>
        <p:spPr>
          <a:xfrm>
            <a:off x="457200" y="1938528"/>
            <a:ext cx="4636008" cy="337433"/>
          </a:xfrm>
        </p:spPr>
        <p:txBody>
          <a:bodyPr>
            <a:noAutofit/>
          </a:bodyPr>
          <a:lstStyle>
            <a:lvl1pPr>
              <a:defRPr sz="1800" b="0">
                <a:solidFill>
                  <a:schemeClr val="tx1"/>
                </a:solidFill>
              </a:defRPr>
            </a:lvl1pPr>
          </a:lstStyle>
          <a:p>
            <a:pPr lvl="0"/>
            <a:r>
              <a:rPr lang="en-US" dirty="0"/>
              <a:t>Click to add subheading</a:t>
            </a:r>
          </a:p>
        </p:txBody>
      </p:sp>
      <p:sp>
        <p:nvSpPr>
          <p:cNvPr id="13" name="Title 1"/>
          <p:cNvSpPr>
            <a:spLocks noGrp="1"/>
          </p:cNvSpPr>
          <p:nvPr>
            <p:ph type="title" hasCustomPrompt="1"/>
          </p:nvPr>
        </p:nvSpPr>
        <p:spPr>
          <a:xfrm>
            <a:off x="457200" y="1524001"/>
            <a:ext cx="4636008" cy="381000"/>
          </a:xfrm>
        </p:spPr>
        <p:txBody>
          <a:bodyPr>
            <a:noAutofit/>
          </a:bodyPr>
          <a:lstStyle>
            <a:lvl1pPr>
              <a:defRPr baseline="0"/>
            </a:lvl1pPr>
          </a:lstStyle>
          <a:p>
            <a:r>
              <a:rPr lang="en-US" dirty="0"/>
              <a:t>Divider color slide — click to edit text</a:t>
            </a:r>
          </a:p>
        </p:txBody>
      </p:sp>
      <p:grpSp>
        <p:nvGrpSpPr>
          <p:cNvPr id="14" name="Group 13"/>
          <p:cNvGrpSpPr/>
          <p:nvPr userDrawn="1"/>
        </p:nvGrpSpPr>
        <p:grpSpPr>
          <a:xfrm>
            <a:off x="457200" y="3829699"/>
            <a:ext cx="1855788" cy="2051050"/>
            <a:chOff x="457200" y="3522663"/>
            <a:chExt cx="1855788" cy="2051050"/>
          </a:xfrm>
        </p:grpSpPr>
        <p:sp>
          <p:nvSpPr>
            <p:cNvPr id="18" name="AutoShape 3"/>
            <p:cNvSpPr>
              <a:spLocks noChangeAspect="1" noChangeArrowheads="1" noTextEdit="1"/>
            </p:cNvSpPr>
            <p:nvPr userDrawn="1"/>
          </p:nvSpPr>
          <p:spPr bwMode="auto">
            <a:xfrm>
              <a:off x="457200" y="3522663"/>
              <a:ext cx="1855788"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5"/>
            <p:cNvSpPr>
              <a:spLocks noChangeArrowheads="1"/>
            </p:cNvSpPr>
            <p:nvPr userDrawn="1"/>
          </p:nvSpPr>
          <p:spPr bwMode="auto">
            <a:xfrm>
              <a:off x="1879600" y="4954588"/>
              <a:ext cx="285750" cy="203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6"/>
            <p:cNvSpPr>
              <a:spLocks noChangeArrowheads="1"/>
            </p:cNvSpPr>
            <p:nvPr userDrawn="1"/>
          </p:nvSpPr>
          <p:spPr bwMode="auto">
            <a:xfrm>
              <a:off x="1597025" y="3522663"/>
              <a:ext cx="712788" cy="1028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7"/>
            <p:cNvSpPr>
              <a:spLocks noChangeArrowheads="1"/>
            </p:cNvSpPr>
            <p:nvPr userDrawn="1"/>
          </p:nvSpPr>
          <p:spPr bwMode="auto">
            <a:xfrm>
              <a:off x="1177925" y="3730625"/>
              <a:ext cx="142875" cy="6175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8"/>
            <p:cNvSpPr>
              <a:spLocks noChangeArrowheads="1"/>
            </p:cNvSpPr>
            <p:nvPr userDrawn="1"/>
          </p:nvSpPr>
          <p:spPr bwMode="auto">
            <a:xfrm>
              <a:off x="1309688" y="4543425"/>
              <a:ext cx="147638" cy="4159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26"/>
            <p:cNvSpPr>
              <a:spLocks noChangeArrowheads="1"/>
            </p:cNvSpPr>
            <p:nvPr userDrawn="1"/>
          </p:nvSpPr>
          <p:spPr bwMode="auto">
            <a:xfrm>
              <a:off x="460375" y="4751388"/>
              <a:ext cx="569913" cy="8223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8" name="Picture 2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675343" y="6300216"/>
            <a:ext cx="1782857" cy="347429"/>
          </a:xfrm>
          <a:prstGeom prst="rect">
            <a:avLst/>
          </a:prstGeom>
        </p:spPr>
      </p:pic>
      <p:sp>
        <p:nvSpPr>
          <p:cNvPr id="29"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dirty="0"/>
          </a:p>
        </p:txBody>
      </p:sp>
      <p:sp>
        <p:nvSpPr>
          <p:cNvPr id="16" name="Footer Placeholder 4 Copyright"/>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US"/>
              <a:t>© 2018 Willis Towers Watson. All rights reserved. Proprietary and Confidential. </a:t>
            </a:r>
            <a:endParaRPr lang="en-US" dirty="0"/>
          </a:p>
        </p:txBody>
      </p:sp>
      <p:sp>
        <p:nvSpPr>
          <p:cNvPr id="20" name="Rectangle 19"/>
          <p:cNvSpPr/>
          <p:nvPr userDrawn="1"/>
        </p:nvSpPr>
        <p:spPr>
          <a:xfrm>
            <a:off x="457199" y="6400800"/>
            <a:ext cx="878446" cy="92333"/>
          </a:xfrm>
          <a:prstGeom prst="rect">
            <a:avLst/>
          </a:prstGeom>
        </p:spPr>
        <p:txBody>
          <a:bodyPr wrap="none" lIns="0" tIns="0" rIns="0" bIns="0">
            <a:spAutoFit/>
          </a:bodyPr>
          <a:lstStyle/>
          <a:p>
            <a:pPr>
              <a:spcAft>
                <a:spcPts val="200"/>
              </a:spcAft>
            </a:pPr>
            <a:r>
              <a:rPr lang="en-GB" sz="600" b="1" dirty="0">
                <a:solidFill>
                  <a:schemeClr val="accent1"/>
                </a:solidFill>
              </a:rPr>
              <a:t>willistowerswatson.com</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US" dirty="0"/>
          </a:p>
        </p:txBody>
      </p:sp>
      <p:sp>
        <p:nvSpPr>
          <p:cNvPr id="8" name="Text Placeholder 12"/>
          <p:cNvSpPr>
            <a:spLocks noGrp="1"/>
          </p:cNvSpPr>
          <p:nvPr>
            <p:ph type="body" sz="quarter" idx="13" hasCustomPrompt="1"/>
          </p:nvPr>
        </p:nvSpPr>
        <p:spPr>
          <a:xfrm>
            <a:off x="457200" y="800239"/>
            <a:ext cx="8229600" cy="276999"/>
          </a:xfrm>
        </p:spPr>
        <p:txBody>
          <a:bodyPr/>
          <a:lstStyle>
            <a:lvl1pPr>
              <a:defRPr sz="1800" b="0" baseline="0">
                <a:solidFill>
                  <a:schemeClr val="tx1"/>
                </a:solidFill>
              </a:defRPr>
            </a:lvl1pPr>
          </a:lstStyle>
          <a:p>
            <a:pPr lvl="0"/>
            <a:r>
              <a:rPr lang="en-US" dirty="0"/>
              <a:t>Subheading here</a:t>
            </a:r>
          </a:p>
        </p:txBody>
      </p:sp>
      <p:cxnSp>
        <p:nvCxnSpPr>
          <p:cNvPr id="12" name="Straight Connector 11"/>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p:cNvSpPr>
            <a:spLocks noGrp="1"/>
          </p:cNvSpPr>
          <p:nvPr>
            <p:ph idx="1"/>
          </p:nvPr>
        </p:nvSpPr>
        <p:spPr>
          <a:xfrm>
            <a:off x="457200" y="1524000"/>
            <a:ext cx="8229600" cy="4389120"/>
          </a:xfrm>
        </p:spPr>
        <p:txBody>
          <a:bodyPr/>
          <a:lstStyle>
            <a:lvl1pPr>
              <a:defRPr sz="1800"/>
            </a:lvl1pPr>
            <a:lvl2pPr>
              <a:defRPr sz="1600"/>
            </a:lvl2pPr>
            <a:lvl3pPr>
              <a:buSzPct val="125000"/>
              <a:defRPr/>
            </a:lvl3pPr>
            <a:lvl4pPr>
              <a:buSzPct val="125000"/>
              <a:defRPr/>
            </a:lvl4pPr>
            <a:lvl5pPr>
              <a:buSzPct val="125000"/>
              <a:defRPr baseline="0"/>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675343" y="6300216"/>
            <a:ext cx="1782857" cy="347429"/>
          </a:xfrm>
          <a:prstGeom prst="rect">
            <a:avLst/>
          </a:prstGeom>
        </p:spPr>
      </p:pic>
      <p:sp>
        <p:nvSpPr>
          <p:cNvPr id="20"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dirty="0"/>
          </a:p>
        </p:txBody>
      </p:sp>
      <p:sp>
        <p:nvSpPr>
          <p:cNvPr id="9" name="Footer Placeholder 4 Copyright"/>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US"/>
              <a:t>© 2018 Willis Towers Watson. All rights reserved. Proprietary and Confidential. </a:t>
            </a:r>
            <a:endParaRPr lang="en-US" dirty="0"/>
          </a:p>
        </p:txBody>
      </p:sp>
    </p:spTree>
  </p:cSld>
  <p:clrMapOvr>
    <a:masterClrMapping/>
  </p:clrMapOvr>
  <p:extLst mod="1">
    <p:ext uri="{DCECCB84-F9BA-43D5-87BE-67443E8EF086}">
      <p15:sldGuideLst xmlns:p15="http://schemas.microsoft.com/office/powerpoint/2012/main">
        <p15:guide id="1" orient="horz" pos="4104"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with Numb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Text Placeholder 12"/>
          <p:cNvSpPr>
            <a:spLocks noGrp="1"/>
          </p:cNvSpPr>
          <p:nvPr>
            <p:ph type="body" sz="quarter" idx="13" hasCustomPrompt="1"/>
          </p:nvPr>
        </p:nvSpPr>
        <p:spPr>
          <a:xfrm>
            <a:off x="457200" y="800239"/>
            <a:ext cx="8229600" cy="276999"/>
          </a:xfrm>
        </p:spPr>
        <p:txBody>
          <a:bodyPr/>
          <a:lstStyle>
            <a:lvl1pPr>
              <a:defRPr sz="1800" b="0" baseline="0">
                <a:solidFill>
                  <a:schemeClr val="tx1"/>
                </a:solidFill>
              </a:defRPr>
            </a:lvl1pPr>
          </a:lstStyle>
          <a:p>
            <a:pPr lvl="0"/>
            <a:r>
              <a:rPr lang="en-US" dirty="0"/>
              <a:t>Subheading here</a:t>
            </a:r>
          </a:p>
        </p:txBody>
      </p:sp>
      <p:sp>
        <p:nvSpPr>
          <p:cNvPr id="8" name="Content Placeholder 2"/>
          <p:cNvSpPr>
            <a:spLocks noGrp="1"/>
          </p:cNvSpPr>
          <p:nvPr>
            <p:ph idx="1"/>
          </p:nvPr>
        </p:nvSpPr>
        <p:spPr>
          <a:xfrm>
            <a:off x="457200" y="1524000"/>
            <a:ext cx="8229600" cy="4389120"/>
          </a:xfrm>
        </p:spPr>
        <p:txBody>
          <a:bodyPr/>
          <a:lstStyle>
            <a:lvl1pPr>
              <a:defRPr sz="1800"/>
            </a:lvl1pPr>
            <a:lvl2pPr>
              <a:defRPr sz="1600"/>
            </a:lvl2pPr>
            <a:lvl3pPr marL="233363" indent="-233363">
              <a:buSzPct val="100000"/>
              <a:buFont typeface="+mj-lt"/>
              <a:buAutoNum type="arabicPeriod"/>
              <a:defRPr/>
            </a:lvl3pPr>
            <a:lvl4pPr>
              <a:buSzPct val="125000"/>
              <a:defRPr/>
            </a:lvl4pPr>
            <a:lvl5pPr>
              <a:buSzPct val="125000"/>
              <a:defRPr baseline="0"/>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675343" y="6300216"/>
            <a:ext cx="1782857" cy="347429"/>
          </a:xfrm>
          <a:prstGeom prst="rect">
            <a:avLst/>
          </a:prstGeom>
        </p:spPr>
      </p:pic>
      <p:sp>
        <p:nvSpPr>
          <p:cNvPr id="14"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dirty="0"/>
          </a:p>
        </p:txBody>
      </p:sp>
      <p:sp>
        <p:nvSpPr>
          <p:cNvPr id="12" name="Footer Placeholder 4 Copyright"/>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US"/>
              <a:t>© 2018 Willis Towers Watson. All rights reserved. Proprietary and Confidential. </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readcrum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US" dirty="0"/>
          </a:p>
        </p:txBody>
      </p:sp>
      <p:sp>
        <p:nvSpPr>
          <p:cNvPr id="8" name="Text Placeholder 12"/>
          <p:cNvSpPr>
            <a:spLocks noGrp="1"/>
          </p:cNvSpPr>
          <p:nvPr>
            <p:ph type="body" sz="quarter" idx="13" hasCustomPrompt="1"/>
          </p:nvPr>
        </p:nvSpPr>
        <p:spPr>
          <a:xfrm>
            <a:off x="457200" y="800239"/>
            <a:ext cx="8229600" cy="276999"/>
          </a:xfrm>
        </p:spPr>
        <p:txBody>
          <a:bodyPr/>
          <a:lstStyle>
            <a:lvl1pPr>
              <a:defRPr sz="1800" b="0" baseline="0">
                <a:solidFill>
                  <a:schemeClr val="tx1"/>
                </a:solidFill>
              </a:defRPr>
            </a:lvl1pPr>
          </a:lstStyle>
          <a:p>
            <a:pPr lvl="0"/>
            <a:r>
              <a:rPr lang="en-US" dirty="0"/>
              <a:t>Subheading here</a:t>
            </a:r>
          </a:p>
        </p:txBody>
      </p:sp>
      <p:sp>
        <p:nvSpPr>
          <p:cNvPr id="10" name="Content Placeholder 2"/>
          <p:cNvSpPr>
            <a:spLocks noGrp="1"/>
          </p:cNvSpPr>
          <p:nvPr>
            <p:ph idx="1"/>
          </p:nvPr>
        </p:nvSpPr>
        <p:spPr>
          <a:xfrm>
            <a:off x="457200" y="1524000"/>
            <a:ext cx="8229600" cy="4389120"/>
          </a:xfrm>
        </p:spPr>
        <p:txBody>
          <a:bodyPr/>
          <a:lstStyle>
            <a:lvl1pPr>
              <a:defRPr sz="1800"/>
            </a:lvl1pPr>
            <a:lvl2pPr>
              <a:defRPr sz="1600"/>
            </a:lvl2pPr>
            <a:lvl3pPr>
              <a:buSzPct val="125000"/>
              <a:defRPr/>
            </a:lvl3pPr>
            <a:lvl4pPr>
              <a:buSzPct val="125000"/>
              <a:defRPr/>
            </a:lvl4pPr>
            <a:lvl5pPr>
              <a:buSzPct val="125000"/>
              <a:defRPr baseline="0"/>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p:cNvSpPr>
            <a:spLocks noGrp="1"/>
          </p:cNvSpPr>
          <p:nvPr>
            <p:ph type="body" sz="quarter" idx="14" hasCustomPrompt="1"/>
          </p:nvPr>
        </p:nvSpPr>
        <p:spPr>
          <a:xfrm>
            <a:off x="6572865" y="-977"/>
            <a:ext cx="2106186" cy="230400"/>
          </a:xfrm>
          <a:solidFill>
            <a:schemeClr val="accent1"/>
          </a:solidFill>
        </p:spPr>
        <p:txBody>
          <a:bodyPr anchor="ctr" anchorCtr="0"/>
          <a:lstStyle>
            <a:lvl1pPr algn="ctr">
              <a:defRPr sz="1000" cap="all" baseline="0">
                <a:solidFill>
                  <a:schemeClr val="bg1"/>
                </a:solidFill>
              </a:defRPr>
            </a:lvl1pPr>
          </a:lstStyle>
          <a:p>
            <a:pPr lvl="0"/>
            <a:r>
              <a:rPr lang="en-US" dirty="0"/>
              <a:t>Click to edit text</a:t>
            </a:r>
          </a:p>
        </p:txBody>
      </p:sp>
      <p:cxnSp>
        <p:nvCxnSpPr>
          <p:cNvPr id="14" name="Straight Connector 13"/>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675343" y="6300216"/>
            <a:ext cx="1782857" cy="347429"/>
          </a:xfrm>
          <a:prstGeom prst="rect">
            <a:avLst/>
          </a:prstGeom>
        </p:spPr>
      </p:pic>
      <p:sp>
        <p:nvSpPr>
          <p:cNvPr id="18"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dirty="0"/>
          </a:p>
        </p:txBody>
      </p:sp>
      <p:sp>
        <p:nvSpPr>
          <p:cNvPr id="11" name="Footer Placeholder 4 Copyright"/>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US"/>
              <a:t>© 2018 Willis Towers Watson. All rights reserved. Proprietary and Confidential. </a:t>
            </a:r>
            <a:endParaRPr lang="en-US" dirty="0"/>
          </a:p>
        </p:txBody>
      </p:sp>
    </p:spTree>
    <p:extLst>
      <p:ext uri="{BB962C8B-B14F-4D97-AF65-F5344CB8AC3E}">
        <p14:creationId xmlns:p14="http://schemas.microsoft.com/office/powerpoint/2010/main" val="2388903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ograp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3" name="Text Placeholder 12"/>
          <p:cNvSpPr>
            <a:spLocks noGrp="1"/>
          </p:cNvSpPr>
          <p:nvPr>
            <p:ph type="body" sz="quarter" idx="13" hasCustomPrompt="1"/>
          </p:nvPr>
        </p:nvSpPr>
        <p:spPr>
          <a:xfrm>
            <a:off x="457200" y="800239"/>
            <a:ext cx="8229600" cy="276999"/>
          </a:xfrm>
        </p:spPr>
        <p:txBody>
          <a:bodyPr/>
          <a:lstStyle>
            <a:lvl1pPr>
              <a:defRPr sz="1800" b="0" baseline="0">
                <a:solidFill>
                  <a:schemeClr val="tx1"/>
                </a:solidFill>
              </a:defRPr>
            </a:lvl1pPr>
          </a:lstStyle>
          <a:p>
            <a:pPr lvl="0"/>
            <a:r>
              <a:rPr lang="en-US" dirty="0"/>
              <a:t>Subheading here</a:t>
            </a:r>
          </a:p>
        </p:txBody>
      </p:sp>
      <p:sp>
        <p:nvSpPr>
          <p:cNvPr id="9" name="Content Placeholder 8"/>
          <p:cNvSpPr>
            <a:spLocks noGrp="1"/>
          </p:cNvSpPr>
          <p:nvPr>
            <p:ph sz="quarter" idx="14"/>
          </p:nvPr>
        </p:nvSpPr>
        <p:spPr>
          <a:xfrm>
            <a:off x="457200" y="1524000"/>
            <a:ext cx="1524000" cy="1905000"/>
          </a:xfrm>
          <a:solidFill>
            <a:srgbClr val="D8D7DF"/>
          </a:solidFill>
        </p:spPr>
        <p:txBody>
          <a:bodyPr/>
          <a:lstStyle>
            <a:lvl3pPr>
              <a:buSzPct val="125000"/>
              <a:defRPr/>
            </a:lvl3pPr>
            <a:lvl4pPr>
              <a:buSzPct val="125000"/>
              <a:defRPr/>
            </a:lvl4pPr>
            <a:lvl5pPr>
              <a:buSzPct val="125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5"/>
          </p:nvPr>
        </p:nvSpPr>
        <p:spPr>
          <a:xfrm>
            <a:off x="2133600" y="1523999"/>
            <a:ext cx="6553200" cy="4388603"/>
          </a:xfrm>
        </p:spPr>
        <p:txBody>
          <a:bodyPr/>
          <a:lstStyle>
            <a:lvl1pPr marL="0" marR="0" indent="0" algn="l" defTabSz="914400" rtl="0" eaLnBrk="1" fontAlgn="auto" latinLnBrk="0" hangingPunct="1">
              <a:lnSpc>
                <a:spcPct val="100000"/>
              </a:lnSpc>
              <a:spcBef>
                <a:spcPts val="0"/>
              </a:spcBef>
              <a:spcAft>
                <a:spcPts val="350"/>
              </a:spcAft>
              <a:buClrTx/>
              <a:buSzTx/>
              <a:buFontTx/>
              <a:buNone/>
              <a:tabLst/>
              <a:defRPr lang="en-US" sz="1800" dirty="0" smtClean="0"/>
            </a:lvl1pPr>
            <a:lvl2pPr>
              <a:spcBef>
                <a:spcPts val="0"/>
              </a:spcBef>
              <a:spcAft>
                <a:spcPts val="350"/>
              </a:spcAft>
              <a:defRPr lang="en-US" sz="1600" dirty="0" smtClean="0"/>
            </a:lvl2pPr>
            <a:lvl3pPr>
              <a:spcBef>
                <a:spcPts val="0"/>
              </a:spcBef>
              <a:spcAft>
                <a:spcPts val="400"/>
              </a:spcAft>
              <a:buSzPct val="125000"/>
              <a:buFont typeface="Wingdings" pitchFamily="2" charset="2"/>
              <a:buChar char="§"/>
              <a:defRPr lang="en-US" dirty="0" smtClean="0"/>
            </a:lvl3pPr>
            <a:lvl4pPr marL="457200" indent="-228600">
              <a:buClr>
                <a:schemeClr val="tx2"/>
              </a:buClr>
              <a:buSzPct val="125000"/>
              <a:buFont typeface="Wingdings" panose="05000000000000000000" pitchFamily="2" charset="2"/>
              <a:buChar char=""/>
              <a:defRPr/>
            </a:lvl4pPr>
            <a:lvl5pPr>
              <a:buSzPct val="125000"/>
              <a:buFont typeface="Arial" panose="020B0604020202020204" pitchFamily="34" charset="0"/>
              <a:buChar char="˗"/>
              <a:defRPr/>
            </a:lvl5pPr>
            <a:lvl6pPr>
              <a:buSzPct val="125000"/>
              <a:defRPr/>
            </a:lvl6pPr>
            <a:lvl7pPr>
              <a:buSzPct val="125000"/>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675343" y="6300216"/>
            <a:ext cx="1782857" cy="347429"/>
          </a:xfrm>
          <a:prstGeom prst="rect">
            <a:avLst/>
          </a:prstGeom>
        </p:spPr>
      </p:pic>
      <p:sp>
        <p:nvSpPr>
          <p:cNvPr id="19"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dirty="0"/>
          </a:p>
        </p:txBody>
      </p:sp>
      <p:sp>
        <p:nvSpPr>
          <p:cNvPr id="14" name="Footer Placeholder 4 Copyright"/>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US"/>
              <a:t>© 2018 Willis Towers Watson. All rights reserved. Proprietary and Confidential. </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Box 7"/>
          <p:cNvSpPr txBox="1"/>
          <p:nvPr userDrawn="1">
            <p:custDataLst>
              <p:tags r:id="rId19"/>
            </p:custDataLst>
          </p:nvPr>
        </p:nvSpPr>
        <p:spPr>
          <a:xfrm rot="19906914">
            <a:off x="243577" y="3029257"/>
            <a:ext cx="8514068" cy="1107996"/>
          </a:xfrm>
          <a:prstGeom prst="rect">
            <a:avLst/>
          </a:prstGeom>
          <a:noFill/>
        </p:spPr>
        <p:txBody>
          <a:bodyPr wrap="square" rtlCol="0" anchor="ctr" anchorCtr="0">
            <a:spAutoFit/>
          </a:bodyPr>
          <a:lstStyle/>
          <a:p>
            <a:pPr algn="ctr"/>
            <a:r>
              <a:rPr lang="en-GB" sz="6600" b="1" baseline="0">
                <a:solidFill>
                  <a:srgbClr val="C0C0C0"/>
                </a:solidFill>
              </a:rPr>
              <a:t> </a:t>
            </a:r>
            <a:endParaRPr lang="en-GB" b="1" dirty="0">
              <a:solidFill>
                <a:srgbClr val="C0C0C0"/>
              </a:solidFill>
            </a:endParaRPr>
          </a:p>
        </p:txBody>
      </p:sp>
      <p:sp>
        <p:nvSpPr>
          <p:cNvPr id="2" name="Title Placeholder 1"/>
          <p:cNvSpPr>
            <a:spLocks noGrp="1"/>
          </p:cNvSpPr>
          <p:nvPr>
            <p:ph type="title"/>
          </p:nvPr>
        </p:nvSpPr>
        <p:spPr>
          <a:xfrm>
            <a:off x="457200" y="457200"/>
            <a:ext cx="8229600" cy="307777"/>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524000"/>
            <a:ext cx="8229600" cy="4572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dirty="0"/>
          </a:p>
        </p:txBody>
      </p:sp>
      <p:sp>
        <p:nvSpPr>
          <p:cNvPr id="7" name="Footer Placeholder 4 Copyright"/>
          <p:cNvSpPr>
            <a:spLocks noGrp="1"/>
          </p:cNvSpPr>
          <p:nvPr>
            <p:ph type="ftr" sz="quarter" idx="3"/>
          </p:nvPr>
        </p:nvSpPr>
        <p:spPr>
          <a:xfrm>
            <a:off x="457199" y="6515096"/>
            <a:ext cx="5277853"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US"/>
              <a:t>© 2018 Willis Towers Watson. All rights reserved. Proprietary and Confidential. </a:t>
            </a:r>
            <a:endParaRPr lang="en-US" dirty="0"/>
          </a:p>
        </p:txBody>
      </p:sp>
      <p:sp>
        <p:nvSpPr>
          <p:cNvPr id="9" name="Rectangle 8"/>
          <p:cNvSpPr/>
          <p:nvPr userDrawn="1"/>
        </p:nvSpPr>
        <p:spPr>
          <a:xfrm>
            <a:off x="457199" y="6400800"/>
            <a:ext cx="878446" cy="92333"/>
          </a:xfrm>
          <a:prstGeom prst="rect">
            <a:avLst/>
          </a:prstGeom>
        </p:spPr>
        <p:txBody>
          <a:bodyPr wrap="none" lIns="0" tIns="0" rIns="0" bIns="0">
            <a:spAutoFit/>
          </a:bodyPr>
          <a:lstStyle/>
          <a:p>
            <a:pPr>
              <a:spcAft>
                <a:spcPts val="200"/>
              </a:spcAft>
            </a:pPr>
            <a:r>
              <a:rPr lang="en-GB" sz="600" b="1" dirty="0">
                <a:solidFill>
                  <a:schemeClr val="accent1"/>
                </a:solidFill>
              </a:rPr>
              <a:t>willistowerswatson.com</a:t>
            </a:r>
          </a:p>
        </p:txBody>
      </p:sp>
    </p:spTree>
  </p:cSld>
  <p:clrMap bg1="lt1" tx1="dk1" bg2="lt2" tx2="dk2" accent1="accent1" accent2="accent2" accent3="accent3" accent4="accent4" accent5="accent5" accent6="accent6" hlink="hlink" folHlink="folHlink"/>
  <p:sldLayoutIdLst>
    <p:sldLayoutId id="2147483701" r:id="rId1"/>
    <p:sldLayoutId id="2147483723" r:id="rId2"/>
    <p:sldLayoutId id="2147483729" r:id="rId3"/>
    <p:sldLayoutId id="2147483726" r:id="rId4"/>
    <p:sldLayoutId id="2147483686" r:id="rId5"/>
    <p:sldLayoutId id="2147483696" r:id="rId6"/>
    <p:sldLayoutId id="2147483695" r:id="rId7"/>
    <p:sldLayoutId id="2147483721" r:id="rId8"/>
    <p:sldLayoutId id="2147483688" r:id="rId9"/>
    <p:sldLayoutId id="2147483672" r:id="rId10"/>
    <p:sldLayoutId id="2147483689" r:id="rId11"/>
    <p:sldLayoutId id="2147483690" r:id="rId12"/>
    <p:sldLayoutId id="2147483667" r:id="rId13"/>
    <p:sldLayoutId id="2147483697" r:id="rId14"/>
    <p:sldLayoutId id="2147483732" r:id="rId15"/>
    <p:sldLayoutId id="2147483733" r:id="rId16"/>
    <p:sldLayoutId id="2147483734" r:id="rId17"/>
  </p:sldLayoutIdLst>
  <p:hf hdr="0" dt="0"/>
  <p:txStyles>
    <p:title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spcBef>
          <a:spcPts val="0"/>
        </a:spcBef>
        <a:spcAft>
          <a:spcPts val="350"/>
        </a:spcAft>
        <a:buFontTx/>
        <a:buNone/>
        <a:defRPr sz="18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6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SzPct val="125000"/>
        <a:buFont typeface="Wingdings" pitchFamily="2" charset="2"/>
        <a:buChar char="§"/>
        <a:defRPr sz="16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SzPct val="125000"/>
        <a:buFont typeface="Wingdings" pitchFamily="2" charset="2"/>
        <a:buChar char="§"/>
        <a:defRPr sz="14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SzPct val="125000"/>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1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1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104"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tags" Target="../tags/tag21.xml"/><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xml"/><Relationship Id="rId1" Type="http://schemas.openxmlformats.org/officeDocument/2006/relationships/tags" Target="../tags/tag28.xml"/><Relationship Id="rId4" Type="http://schemas.openxmlformats.org/officeDocument/2006/relationships/image" Target="../media/image13.jpg"/></Relationships>
</file>

<file path=ppt/slides/_rels/slide2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5.xml"/><Relationship Id="rId1" Type="http://schemas.openxmlformats.org/officeDocument/2006/relationships/tags" Target="../tags/tag29.xml"/><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notesSlide" Target="../notesSlides/notesSlide26.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3.xml"/><Relationship Id="rId1" Type="http://schemas.openxmlformats.org/officeDocument/2006/relationships/tags" Target="../tags/tag32.xml"/><Relationship Id="rId4" Type="http://schemas.openxmlformats.org/officeDocument/2006/relationships/notesSlide" Target="../notesSlides/notesSlide27.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5.xml"/><Relationship Id="rId1" Type="http://schemas.openxmlformats.org/officeDocument/2006/relationships/tags" Target="../tags/tag34.xml"/><Relationship Id="rId4" Type="http://schemas.openxmlformats.org/officeDocument/2006/relationships/notesSlide" Target="../notesSlides/notesSlide28.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7.xml"/><Relationship Id="rId1" Type="http://schemas.openxmlformats.org/officeDocument/2006/relationships/tags" Target="../tags/tag36.xml"/><Relationship Id="rId4" Type="http://schemas.openxmlformats.org/officeDocument/2006/relationships/notesSlide" Target="../notesSlides/notesSlide29.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9.xml"/><Relationship Id="rId1" Type="http://schemas.openxmlformats.org/officeDocument/2006/relationships/tags" Target="../tags/tag38.xml"/><Relationship Id="rId4" Type="http://schemas.openxmlformats.org/officeDocument/2006/relationships/notesSlide" Target="../notesSlides/notesSlide30.xml"/></Relationships>
</file>

<file path=ppt/slides/_rels/slide35.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18.emf"/><Relationship Id="rId7" Type="http://schemas.openxmlformats.org/officeDocument/2006/relationships/image" Target="../media/image22.emf"/><Relationship Id="rId2" Type="http://schemas.openxmlformats.org/officeDocument/2006/relationships/image" Target="../media/image17.emf"/><Relationship Id="rId1" Type="http://schemas.openxmlformats.org/officeDocument/2006/relationships/slideLayout" Target="../slideLayouts/slideLayout6.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emf"/><Relationship Id="rId9" Type="http://schemas.openxmlformats.org/officeDocument/2006/relationships/image" Target="../media/image24.em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5.xml"/><Relationship Id="rId1" Type="http://schemas.openxmlformats.org/officeDocument/2006/relationships/tags" Target="../tags/tag40.xml"/><Relationship Id="rId4" Type="http://schemas.openxmlformats.org/officeDocument/2006/relationships/image" Target="../media/image25.jpg"/></Relationships>
</file>

<file path=ppt/slides/_rels/slide38.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18" Type="http://schemas.openxmlformats.org/officeDocument/2006/relationships/image" Target="../media/image41.jpe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17" Type="http://schemas.openxmlformats.org/officeDocument/2006/relationships/image" Target="../media/image40.jpeg"/><Relationship Id="rId2" Type="http://schemas.openxmlformats.org/officeDocument/2006/relationships/notesSlide" Target="../notesSlides/notesSlide33.xml"/><Relationship Id="rId16" Type="http://schemas.openxmlformats.org/officeDocument/2006/relationships/image" Target="../media/image39.jpeg"/><Relationship Id="rId1" Type="http://schemas.openxmlformats.org/officeDocument/2006/relationships/slideLayout" Target="../slideLayouts/slideLayout7.xml"/><Relationship Id="rId6" Type="http://schemas.openxmlformats.org/officeDocument/2006/relationships/image" Target="../media/image29.jpeg"/><Relationship Id="rId11" Type="http://schemas.openxmlformats.org/officeDocument/2006/relationships/image" Target="../media/image34.png"/><Relationship Id="rId5" Type="http://schemas.openxmlformats.org/officeDocument/2006/relationships/image" Target="../media/image28.jpeg"/><Relationship Id="rId15" Type="http://schemas.openxmlformats.org/officeDocument/2006/relationships/image" Target="../media/image38.jpeg"/><Relationship Id="rId10" Type="http://schemas.openxmlformats.org/officeDocument/2006/relationships/image" Target="../media/image33.png"/><Relationship Id="rId4" Type="http://schemas.openxmlformats.org/officeDocument/2006/relationships/image" Target="../media/image27.jpeg"/><Relationship Id="rId9" Type="http://schemas.openxmlformats.org/officeDocument/2006/relationships/image" Target="../media/image32.png"/><Relationship Id="rId14" Type="http://schemas.openxmlformats.org/officeDocument/2006/relationships/image" Target="../media/image37.png"/></Relationships>
</file>

<file path=ppt/slides/_rels/slide3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ags" Target="../tags/tag6.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8" Type="http://schemas.openxmlformats.org/officeDocument/2006/relationships/tags" Target="../tags/tag14.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notesSlide" Target="../notesSlides/notesSlide5.xml"/><Relationship Id="rId5" Type="http://schemas.openxmlformats.org/officeDocument/2006/relationships/tags" Target="../tags/tag11.xml"/><Relationship Id="rId10" Type="http://schemas.openxmlformats.org/officeDocument/2006/relationships/slideLayout" Target="../slideLayouts/slideLayout12.xml"/><Relationship Id="rId4" Type="http://schemas.openxmlformats.org/officeDocument/2006/relationships/tags" Target="../tags/tag10.xml"/><Relationship Id="rId9" Type="http://schemas.openxmlformats.org/officeDocument/2006/relationships/tags" Target="../tags/tag15.xml"/></Relationships>
</file>

<file path=ppt/slides/_rels/slide7.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notesSlide" Target="../notesSlides/notesSlide6.xml"/><Relationship Id="rId4"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Predictive Modeling Applications </a:t>
            </a:r>
            <a:br>
              <a:rPr lang="en-US" dirty="0"/>
            </a:br>
            <a:r>
              <a:rPr lang="en-US" dirty="0"/>
              <a:t>for Life Insurers</a:t>
            </a:r>
          </a:p>
        </p:txBody>
      </p:sp>
      <p:sp>
        <p:nvSpPr>
          <p:cNvPr id="3" name="Text Placeholder 2"/>
          <p:cNvSpPr>
            <a:spLocks noGrp="1"/>
          </p:cNvSpPr>
          <p:nvPr>
            <p:ph type="body" sz="quarter" idx="15"/>
          </p:nvPr>
        </p:nvSpPr>
        <p:spPr/>
        <p:txBody>
          <a:bodyPr/>
          <a:lstStyle/>
          <a:p>
            <a:r>
              <a:rPr lang="en-US" dirty="0"/>
              <a:t>A presentation to Middle Atlantic Actuarial Club</a:t>
            </a:r>
          </a:p>
        </p:txBody>
      </p:sp>
      <p:sp>
        <p:nvSpPr>
          <p:cNvPr id="8" name="Text Placeholder 7"/>
          <p:cNvSpPr>
            <a:spLocks noGrp="1"/>
          </p:cNvSpPr>
          <p:nvPr>
            <p:ph type="body" sz="quarter" idx="16"/>
          </p:nvPr>
        </p:nvSpPr>
        <p:spPr/>
        <p:txBody>
          <a:bodyPr/>
          <a:lstStyle/>
          <a:p>
            <a:r>
              <a:rPr lang="en-US" dirty="0"/>
              <a:t>November 5, 2018</a:t>
            </a:r>
          </a:p>
        </p:txBody>
      </p:sp>
      <p:sp>
        <p:nvSpPr>
          <p:cNvPr id="7" name="Text Placeholder 6"/>
          <p:cNvSpPr>
            <a:spLocks noGrp="1"/>
          </p:cNvSpPr>
          <p:nvPr>
            <p:ph type="body" sz="quarter" idx="17"/>
          </p:nvPr>
        </p:nvSpPr>
        <p:spPr>
          <a:xfrm>
            <a:off x="457200" y="1576806"/>
            <a:ext cx="5669280" cy="311503"/>
          </a:xfrm>
        </p:spPr>
        <p:txBody>
          <a:bodyPr/>
          <a:lstStyle/>
          <a:p>
            <a:r>
              <a:rPr lang="en-US" dirty="0"/>
              <a:t>Presented by Kim Steiner</a:t>
            </a:r>
          </a:p>
        </p:txBody>
      </p:sp>
      <p:sp>
        <p:nvSpPr>
          <p:cNvPr id="6" name="Path"/>
          <p:cNvSpPr/>
          <p:nvPr/>
        </p:nvSpPr>
        <p:spPr>
          <a:xfrm>
            <a:off x="457199" y="5925578"/>
            <a:ext cx="557044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t" anchorCtr="0"/>
          <a:lstStyle/>
          <a:p>
            <a:endParaRPr lang="en-GB" sz="700" dirty="0">
              <a:solidFill>
                <a:prstClr val="black"/>
              </a:solidFill>
            </a:endParaRPr>
          </a:p>
        </p:txBody>
      </p:sp>
      <p:sp>
        <p:nvSpPr>
          <p:cNvPr id="10" name="Footer Placeholder 2"/>
          <p:cNvSpPr txBox="1">
            <a:spLocks/>
          </p:cNvSpPr>
          <p:nvPr/>
        </p:nvSpPr>
        <p:spPr>
          <a:xfrm>
            <a:off x="365759" y="6469376"/>
            <a:ext cx="5277600" cy="9233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dirty="0"/>
              <a:t>© 2018 Willis Towers Watson. All rights reserved. Proprietary and Confidential. </a:t>
            </a:r>
          </a:p>
        </p:txBody>
      </p:sp>
    </p:spTree>
    <p:custDataLst>
      <p:tags r:id="rId1"/>
    </p:custDataLst>
    <p:extLst>
      <p:ext uri="{BB962C8B-B14F-4D97-AF65-F5344CB8AC3E}">
        <p14:creationId xmlns:p14="http://schemas.microsoft.com/office/powerpoint/2010/main" val="19354559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471190"/>
            <a:ext cx="8229600" cy="279797"/>
          </a:xfrm>
        </p:spPr>
        <p:txBody>
          <a:bodyPr>
            <a:normAutofit fontScale="90000"/>
          </a:bodyPr>
          <a:lstStyle/>
          <a:p>
            <a:r>
              <a:rPr lang="en-US" dirty="0"/>
              <a:t>Use is growing across all products</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416665772"/>
              </p:ext>
            </p:extLst>
          </p:nvPr>
        </p:nvGraphicFramePr>
        <p:xfrm>
          <a:off x="221527" y="1524000"/>
          <a:ext cx="7009277" cy="4389438"/>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4"/>
          </p:nvPr>
        </p:nvSpPr>
        <p:spPr/>
        <p:txBody>
          <a:bodyPr/>
          <a:lstStyle/>
          <a:p>
            <a:fld id="{2083E393-C0BF-4ED8-8545-7E4C90AFF831}" type="slidenum">
              <a:rPr lang="en-US" smtClean="0"/>
              <a:pPr/>
              <a:t>10</a:t>
            </a:fld>
            <a:endParaRPr lang="en-US" dirty="0"/>
          </a:p>
        </p:txBody>
      </p:sp>
      <p:sp>
        <p:nvSpPr>
          <p:cNvPr id="6" name="Footer Placeholder 5"/>
          <p:cNvSpPr>
            <a:spLocks noGrp="1"/>
          </p:cNvSpPr>
          <p:nvPr>
            <p:ph type="ftr" sz="quarter" idx="3"/>
          </p:nvPr>
        </p:nvSpPr>
        <p:spPr/>
        <p:txBody>
          <a:bodyPr/>
          <a:lstStyle/>
          <a:p>
            <a:r>
              <a:rPr lang="en-US"/>
              <a:t>© 2018 Willis Towers Watson. All rights reserved. Proprietary and Confidential. </a:t>
            </a:r>
            <a:endParaRPr lang="en-US" dirty="0"/>
          </a:p>
        </p:txBody>
      </p:sp>
      <p:sp>
        <p:nvSpPr>
          <p:cNvPr id="14" name="Rectangle 13"/>
          <p:cNvSpPr/>
          <p:nvPr/>
        </p:nvSpPr>
        <p:spPr>
          <a:xfrm>
            <a:off x="457199" y="5996455"/>
            <a:ext cx="7465955" cy="276999"/>
          </a:xfrm>
          <a:prstGeom prst="rect">
            <a:avLst/>
          </a:prstGeom>
        </p:spPr>
        <p:txBody>
          <a:bodyPr wrap="none">
            <a:spAutoFit/>
          </a:bodyPr>
          <a:lstStyle/>
          <a:p>
            <a:r>
              <a:rPr lang="en-US" sz="1200" dirty="0"/>
              <a:t>Base: Those currently using or planning to use predictive analytics in at least one line of business (n varies).</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1816310333"/>
              </p:ext>
            </p:extLst>
          </p:nvPr>
        </p:nvGraphicFramePr>
        <p:xfrm>
          <a:off x="7079529" y="1481004"/>
          <a:ext cx="1932709" cy="3979895"/>
        </p:xfrm>
        <a:graphic>
          <a:graphicData uri="http://schemas.openxmlformats.org/drawingml/2006/table">
            <a:tbl>
              <a:tblPr firstRow="1" bandRow="1">
                <a:tableStyleId>{5C22544A-7EE6-4342-B048-85BDC9FD1C3A}</a:tableStyleId>
              </a:tblPr>
              <a:tblGrid>
                <a:gridCol w="602673">
                  <a:extLst>
                    <a:ext uri="{9D8B030D-6E8A-4147-A177-3AD203B41FA5}">
                      <a16:colId xmlns:a16="http://schemas.microsoft.com/office/drawing/2014/main" val="20000"/>
                    </a:ext>
                  </a:extLst>
                </a:gridCol>
                <a:gridCol w="665018">
                  <a:extLst>
                    <a:ext uri="{9D8B030D-6E8A-4147-A177-3AD203B41FA5}">
                      <a16:colId xmlns:a16="http://schemas.microsoft.com/office/drawing/2014/main" val="20001"/>
                    </a:ext>
                  </a:extLst>
                </a:gridCol>
                <a:gridCol w="665018">
                  <a:extLst>
                    <a:ext uri="{9D8B030D-6E8A-4147-A177-3AD203B41FA5}">
                      <a16:colId xmlns:a16="http://schemas.microsoft.com/office/drawing/2014/main" val="20002"/>
                    </a:ext>
                  </a:extLst>
                </a:gridCol>
              </a:tblGrid>
              <a:tr h="457375">
                <a:tc>
                  <a:txBody>
                    <a:bodyPr/>
                    <a:lstStyle/>
                    <a:p>
                      <a:pPr algn="ctr"/>
                      <a:r>
                        <a:rPr lang="en-US" sz="1000" dirty="0">
                          <a:solidFill>
                            <a:schemeClr val="bg1"/>
                          </a:solidFill>
                        </a:rPr>
                        <a:t>Now</a:t>
                      </a:r>
                    </a:p>
                  </a:txBody>
                  <a:tcPr anchor="b">
                    <a:solidFill>
                      <a:schemeClr val="accent1"/>
                    </a:solidFill>
                  </a:tcPr>
                </a:tc>
                <a:tc>
                  <a:txBody>
                    <a:bodyPr/>
                    <a:lstStyle/>
                    <a:p>
                      <a:pPr algn="ctr"/>
                      <a:r>
                        <a:rPr lang="en-US" sz="1000" dirty="0">
                          <a:solidFill>
                            <a:schemeClr val="bg1"/>
                          </a:solidFill>
                        </a:rPr>
                        <a:t>In two</a:t>
                      </a:r>
                      <a:r>
                        <a:rPr lang="en-US" sz="1000" baseline="0" dirty="0">
                          <a:solidFill>
                            <a:schemeClr val="bg1"/>
                          </a:solidFill>
                        </a:rPr>
                        <a:t> years</a:t>
                      </a:r>
                      <a:endParaRPr lang="en-US" sz="1000" dirty="0">
                        <a:solidFill>
                          <a:schemeClr val="bg1"/>
                        </a:solidFill>
                      </a:endParaRPr>
                    </a:p>
                  </a:txBody>
                  <a:tcPr anchor="b">
                    <a:solidFill>
                      <a:schemeClr val="accent1"/>
                    </a:solidFill>
                  </a:tcPr>
                </a:tc>
                <a:tc>
                  <a:txBody>
                    <a:bodyPr/>
                    <a:lstStyle/>
                    <a:p>
                      <a:pPr algn="ctr"/>
                      <a:r>
                        <a:rPr lang="en-US" sz="1000" dirty="0">
                          <a:solidFill>
                            <a:schemeClr val="bg1"/>
                          </a:solidFill>
                        </a:rPr>
                        <a:t>Growth</a:t>
                      </a:r>
                    </a:p>
                  </a:txBody>
                  <a:tcPr anchor="b">
                    <a:solidFill>
                      <a:schemeClr val="accent1"/>
                    </a:solidFill>
                  </a:tcPr>
                </a:tc>
                <a:extLst>
                  <a:ext uri="{0D108BD9-81ED-4DB2-BD59-A6C34878D82A}">
                    <a16:rowId xmlns:a16="http://schemas.microsoft.com/office/drawing/2014/main" val="10000"/>
                  </a:ext>
                </a:extLst>
              </a:tr>
              <a:tr h="704504">
                <a:tc>
                  <a:txBody>
                    <a:bodyPr/>
                    <a:lstStyle/>
                    <a:p>
                      <a:pPr algn="ctr"/>
                      <a:r>
                        <a:rPr lang="en-US" sz="1000" b="1" dirty="0"/>
                        <a:t>60%</a:t>
                      </a:r>
                    </a:p>
                  </a:txBody>
                  <a:tcPr anchor="ctr"/>
                </a:tc>
                <a:tc>
                  <a:txBody>
                    <a:bodyPr/>
                    <a:lstStyle/>
                    <a:p>
                      <a:pPr algn="ctr"/>
                      <a:r>
                        <a:rPr lang="en-US" sz="1000" b="1" dirty="0"/>
                        <a:t>87%</a:t>
                      </a:r>
                    </a:p>
                  </a:txBody>
                  <a:tcPr anchor="ctr"/>
                </a:tc>
                <a:tc>
                  <a:txBody>
                    <a:bodyPr/>
                    <a:lstStyle/>
                    <a:p>
                      <a:pPr algn="ctr"/>
                      <a:r>
                        <a:rPr lang="en-US" sz="1000" b="1" dirty="0"/>
                        <a:t>45%</a:t>
                      </a:r>
                    </a:p>
                  </a:txBody>
                  <a:tcPr anchor="ctr"/>
                </a:tc>
                <a:extLst>
                  <a:ext uri="{0D108BD9-81ED-4DB2-BD59-A6C34878D82A}">
                    <a16:rowId xmlns:a16="http://schemas.microsoft.com/office/drawing/2014/main" val="10001"/>
                  </a:ext>
                </a:extLst>
              </a:tr>
              <a:tr h="704504">
                <a:tc>
                  <a:txBody>
                    <a:bodyPr/>
                    <a:lstStyle/>
                    <a:p>
                      <a:pPr algn="ctr"/>
                      <a:r>
                        <a:rPr lang="en-US" sz="1000" b="1" dirty="0"/>
                        <a:t>36%</a:t>
                      </a:r>
                    </a:p>
                  </a:txBody>
                  <a:tcPr anchor="ctr"/>
                </a:tc>
                <a:tc>
                  <a:txBody>
                    <a:bodyPr/>
                    <a:lstStyle/>
                    <a:p>
                      <a:pPr algn="ctr"/>
                      <a:r>
                        <a:rPr lang="en-US" sz="1000" b="1" dirty="0"/>
                        <a:t>64%</a:t>
                      </a:r>
                    </a:p>
                  </a:txBody>
                  <a:tcPr anchor="ctr"/>
                </a:tc>
                <a:tc>
                  <a:txBody>
                    <a:bodyPr/>
                    <a:lstStyle/>
                    <a:p>
                      <a:pPr algn="ctr"/>
                      <a:r>
                        <a:rPr lang="en-US" sz="1000" b="1" dirty="0"/>
                        <a:t>78%</a:t>
                      </a:r>
                    </a:p>
                  </a:txBody>
                  <a:tcPr anchor="ctr"/>
                </a:tc>
                <a:extLst>
                  <a:ext uri="{0D108BD9-81ED-4DB2-BD59-A6C34878D82A}">
                    <a16:rowId xmlns:a16="http://schemas.microsoft.com/office/drawing/2014/main" val="10002"/>
                  </a:ext>
                </a:extLst>
              </a:tr>
              <a:tr h="704504">
                <a:tc>
                  <a:txBody>
                    <a:bodyPr/>
                    <a:lstStyle/>
                    <a:p>
                      <a:pPr algn="ctr"/>
                      <a:r>
                        <a:rPr lang="en-US" sz="1000" b="1" dirty="0"/>
                        <a:t>32%</a:t>
                      </a:r>
                    </a:p>
                  </a:txBody>
                  <a:tcPr anchor="ctr"/>
                </a:tc>
                <a:tc>
                  <a:txBody>
                    <a:bodyPr/>
                    <a:lstStyle/>
                    <a:p>
                      <a:pPr algn="ctr"/>
                      <a:r>
                        <a:rPr lang="en-US" sz="1000" b="1" dirty="0"/>
                        <a:t>72%</a:t>
                      </a:r>
                    </a:p>
                  </a:txBody>
                  <a:tcPr anchor="ctr"/>
                </a:tc>
                <a:tc>
                  <a:txBody>
                    <a:bodyPr/>
                    <a:lstStyle/>
                    <a:p>
                      <a:pPr algn="ctr"/>
                      <a:r>
                        <a:rPr lang="en-US" sz="1000" b="1" dirty="0"/>
                        <a:t>125%</a:t>
                      </a:r>
                    </a:p>
                  </a:txBody>
                  <a:tcPr anchor="ctr"/>
                </a:tc>
                <a:extLst>
                  <a:ext uri="{0D108BD9-81ED-4DB2-BD59-A6C34878D82A}">
                    <a16:rowId xmlns:a16="http://schemas.microsoft.com/office/drawing/2014/main" val="10003"/>
                  </a:ext>
                </a:extLst>
              </a:tr>
              <a:tr h="704504">
                <a:tc>
                  <a:txBody>
                    <a:bodyPr/>
                    <a:lstStyle/>
                    <a:p>
                      <a:pPr algn="ctr"/>
                      <a:r>
                        <a:rPr lang="en-US" sz="1000" b="1" dirty="0"/>
                        <a:t>28%</a:t>
                      </a:r>
                    </a:p>
                  </a:txBody>
                  <a:tcPr anchor="ctr"/>
                </a:tc>
                <a:tc>
                  <a:txBody>
                    <a:bodyPr/>
                    <a:lstStyle/>
                    <a:p>
                      <a:pPr algn="ctr"/>
                      <a:r>
                        <a:rPr lang="en-US" sz="1000" b="1" dirty="0"/>
                        <a:t>64%</a:t>
                      </a:r>
                    </a:p>
                  </a:txBody>
                  <a:tcPr anchor="ctr"/>
                </a:tc>
                <a:tc>
                  <a:txBody>
                    <a:bodyPr/>
                    <a:lstStyle/>
                    <a:p>
                      <a:pPr algn="ctr"/>
                      <a:r>
                        <a:rPr lang="en-US" sz="1000" b="1" dirty="0"/>
                        <a:t>129%</a:t>
                      </a:r>
                    </a:p>
                  </a:txBody>
                  <a:tcPr anchor="ctr"/>
                </a:tc>
                <a:extLst>
                  <a:ext uri="{0D108BD9-81ED-4DB2-BD59-A6C34878D82A}">
                    <a16:rowId xmlns:a16="http://schemas.microsoft.com/office/drawing/2014/main" val="10004"/>
                  </a:ext>
                </a:extLst>
              </a:tr>
              <a:tr h="704504">
                <a:tc>
                  <a:txBody>
                    <a:bodyPr/>
                    <a:lstStyle/>
                    <a:p>
                      <a:pPr algn="ctr"/>
                      <a:r>
                        <a:rPr lang="en-US" sz="1000" b="1" dirty="0"/>
                        <a:t>25%</a:t>
                      </a:r>
                    </a:p>
                  </a:txBody>
                  <a:tcPr anchor="ctr"/>
                </a:tc>
                <a:tc>
                  <a:txBody>
                    <a:bodyPr/>
                    <a:lstStyle/>
                    <a:p>
                      <a:pPr algn="ctr"/>
                      <a:r>
                        <a:rPr lang="en-US" sz="1000" b="1" dirty="0"/>
                        <a:t>69%</a:t>
                      </a:r>
                    </a:p>
                  </a:txBody>
                  <a:tcPr anchor="ctr"/>
                </a:tc>
                <a:tc>
                  <a:txBody>
                    <a:bodyPr/>
                    <a:lstStyle/>
                    <a:p>
                      <a:pPr algn="ctr"/>
                      <a:r>
                        <a:rPr lang="en-US" sz="1000" b="1" dirty="0"/>
                        <a:t>176%</a:t>
                      </a:r>
                    </a:p>
                  </a:txBody>
                  <a:tcPr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472757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6"/>
          <p:cNvSpPr>
            <a:spLocks noGrp="1" noChangeArrowheads="1"/>
          </p:cNvSpPr>
          <p:nvPr>
            <p:ph type="title"/>
          </p:nvPr>
        </p:nvSpPr>
        <p:spPr/>
        <p:txBody>
          <a:bodyPr/>
          <a:lstStyle/>
          <a:p>
            <a:r>
              <a:rPr lang="en-US" dirty="0"/>
              <a:t>Life Insurance – Accelerated Underwriting</a:t>
            </a:r>
          </a:p>
        </p:txBody>
      </p:sp>
      <p:sp>
        <p:nvSpPr>
          <p:cNvPr id="7" name="Content Placeholder 6"/>
          <p:cNvSpPr>
            <a:spLocks noGrp="1"/>
          </p:cNvSpPr>
          <p:nvPr>
            <p:ph idx="1"/>
          </p:nvPr>
        </p:nvSpPr>
        <p:spPr>
          <a:xfrm>
            <a:off x="457200" y="1524000"/>
            <a:ext cx="8229600" cy="4572000"/>
          </a:xfrm>
        </p:spPr>
        <p:txBody>
          <a:bodyPr/>
          <a:lstStyle/>
          <a:p>
            <a:pPr lvl="2"/>
            <a:r>
              <a:rPr lang="en-US" dirty="0"/>
              <a:t>No one is happy with the historic approach  </a:t>
            </a:r>
          </a:p>
          <a:p>
            <a:pPr lvl="3"/>
            <a:r>
              <a:rPr lang="en-US" dirty="0"/>
              <a:t>Expensive </a:t>
            </a:r>
          </a:p>
          <a:p>
            <a:pPr lvl="3"/>
            <a:r>
              <a:rPr lang="en-US" dirty="0"/>
              <a:t>Slow, many drop out</a:t>
            </a:r>
          </a:p>
          <a:p>
            <a:pPr lvl="3"/>
            <a:r>
              <a:rPr lang="en-US" dirty="0"/>
              <a:t>Invasive tests are a negative for customers</a:t>
            </a:r>
          </a:p>
          <a:p>
            <a:pPr lvl="2"/>
            <a:endParaRPr lang="en-US" dirty="0"/>
          </a:p>
          <a:p>
            <a:pPr lvl="2"/>
            <a:r>
              <a:rPr lang="en-US" dirty="0"/>
              <a:t>Growing use of predictive models </a:t>
            </a:r>
          </a:p>
          <a:p>
            <a:pPr lvl="3"/>
            <a:r>
              <a:rPr lang="en-US" dirty="0"/>
              <a:t>Streamline the process</a:t>
            </a:r>
          </a:p>
          <a:p>
            <a:pPr lvl="3"/>
            <a:r>
              <a:rPr lang="en-US" dirty="0"/>
              <a:t>Fit models that predict the underwriting class</a:t>
            </a:r>
          </a:p>
          <a:p>
            <a:pPr lvl="3"/>
            <a:r>
              <a:rPr lang="en-US" dirty="0"/>
              <a:t>Use external data to replace invasive tests</a:t>
            </a:r>
          </a:p>
        </p:txBody>
      </p:sp>
      <p:sp>
        <p:nvSpPr>
          <p:cNvPr id="4" name="Footer Placeholder 3"/>
          <p:cNvSpPr>
            <a:spLocks noGrp="1"/>
          </p:cNvSpPr>
          <p:nvPr>
            <p:ph type="ftr" sz="quarter" idx="3"/>
          </p:nvPr>
        </p:nvSpPr>
        <p:spPr/>
        <p:txBody>
          <a:bodyPr/>
          <a:lstStyle/>
          <a:p>
            <a:r>
              <a:rPr lang="en-US"/>
              <a:t>© 2018 Willis Towers Watson. All rights reserved. Proprietary and Confidential. </a:t>
            </a:r>
            <a:endParaRPr lang="en-US" dirty="0"/>
          </a:p>
        </p:txBody>
      </p:sp>
      <p:sp>
        <p:nvSpPr>
          <p:cNvPr id="5" name="Slide Number Placeholder 4"/>
          <p:cNvSpPr>
            <a:spLocks noGrp="1"/>
          </p:cNvSpPr>
          <p:nvPr>
            <p:ph type="sldNum" sz="quarter" idx="4"/>
          </p:nvPr>
        </p:nvSpPr>
        <p:spPr/>
        <p:txBody>
          <a:bodyPr/>
          <a:lstStyle/>
          <a:p>
            <a:fld id="{2083E393-C0BF-4ED8-8545-7E4C90AFF831}" type="slidenum">
              <a:rPr lang="en-US" smtClean="0"/>
              <a:pPr/>
              <a:t>11</a:t>
            </a:fld>
            <a:endParaRPr lang="en-US" dirty="0"/>
          </a:p>
        </p:txBody>
      </p:sp>
    </p:spTree>
    <p:extLst>
      <p:ext uri="{BB962C8B-B14F-4D97-AF65-F5344CB8AC3E}">
        <p14:creationId xmlns:p14="http://schemas.microsoft.com/office/powerpoint/2010/main" val="3984872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r>
              <a:rPr lang="en-US" dirty="0"/>
              <a:t>Use of predictive analytics for underwriting is highest in individual life, but is growing in other lines</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849032715"/>
              </p:ext>
            </p:extLst>
          </p:nvPr>
        </p:nvGraphicFramePr>
        <p:xfrm>
          <a:off x="230959" y="1524000"/>
          <a:ext cx="7009277" cy="4389438"/>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4"/>
          </p:nvPr>
        </p:nvSpPr>
        <p:spPr/>
        <p:txBody>
          <a:bodyPr/>
          <a:lstStyle/>
          <a:p>
            <a:fld id="{2083E393-C0BF-4ED8-8545-7E4C90AFF831}" type="slidenum">
              <a:rPr lang="en-US" smtClean="0"/>
              <a:pPr/>
              <a:t>12</a:t>
            </a:fld>
            <a:endParaRPr lang="en-US" dirty="0"/>
          </a:p>
        </p:txBody>
      </p:sp>
      <p:sp>
        <p:nvSpPr>
          <p:cNvPr id="6" name="Footer Placeholder 5"/>
          <p:cNvSpPr>
            <a:spLocks noGrp="1"/>
          </p:cNvSpPr>
          <p:nvPr>
            <p:ph type="ftr" sz="quarter" idx="3"/>
          </p:nvPr>
        </p:nvSpPr>
        <p:spPr/>
        <p:txBody>
          <a:bodyPr/>
          <a:lstStyle/>
          <a:p>
            <a:r>
              <a:rPr lang="en-US"/>
              <a:t>© 2018 Willis Towers Watson. All rights reserved. Proprietary and Confidential. </a:t>
            </a:r>
            <a:endParaRPr lang="en-US" dirty="0"/>
          </a:p>
        </p:txBody>
      </p:sp>
      <p:sp>
        <p:nvSpPr>
          <p:cNvPr id="14" name="Rectangle 13"/>
          <p:cNvSpPr/>
          <p:nvPr/>
        </p:nvSpPr>
        <p:spPr>
          <a:xfrm>
            <a:off x="457199" y="5996455"/>
            <a:ext cx="7465955" cy="276999"/>
          </a:xfrm>
          <a:prstGeom prst="rect">
            <a:avLst/>
          </a:prstGeom>
        </p:spPr>
        <p:txBody>
          <a:bodyPr wrap="none">
            <a:spAutoFit/>
          </a:bodyPr>
          <a:lstStyle/>
          <a:p>
            <a:r>
              <a:rPr lang="en-US" sz="1200" dirty="0"/>
              <a:t>Base: Those currently using or planning to use predictive analytics in at least one line of business (n varies).</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3935237823"/>
              </p:ext>
            </p:extLst>
          </p:nvPr>
        </p:nvGraphicFramePr>
        <p:xfrm>
          <a:off x="7130522" y="1495910"/>
          <a:ext cx="1839192" cy="3964990"/>
        </p:xfrm>
        <a:graphic>
          <a:graphicData uri="http://schemas.openxmlformats.org/drawingml/2006/table">
            <a:tbl>
              <a:tblPr firstRow="1" bandRow="1">
                <a:tableStyleId>{5C22544A-7EE6-4342-B048-85BDC9FD1C3A}</a:tableStyleId>
              </a:tblPr>
              <a:tblGrid>
                <a:gridCol w="573512">
                  <a:extLst>
                    <a:ext uri="{9D8B030D-6E8A-4147-A177-3AD203B41FA5}">
                      <a16:colId xmlns:a16="http://schemas.microsoft.com/office/drawing/2014/main" val="20000"/>
                    </a:ext>
                  </a:extLst>
                </a:gridCol>
                <a:gridCol w="632840">
                  <a:extLst>
                    <a:ext uri="{9D8B030D-6E8A-4147-A177-3AD203B41FA5}">
                      <a16:colId xmlns:a16="http://schemas.microsoft.com/office/drawing/2014/main" val="20001"/>
                    </a:ext>
                  </a:extLst>
                </a:gridCol>
                <a:gridCol w="632840">
                  <a:extLst>
                    <a:ext uri="{9D8B030D-6E8A-4147-A177-3AD203B41FA5}">
                      <a16:colId xmlns:a16="http://schemas.microsoft.com/office/drawing/2014/main" val="20002"/>
                    </a:ext>
                  </a:extLst>
                </a:gridCol>
              </a:tblGrid>
              <a:tr h="553670">
                <a:tc>
                  <a:txBody>
                    <a:bodyPr/>
                    <a:lstStyle/>
                    <a:p>
                      <a:pPr algn="ctr"/>
                      <a:r>
                        <a:rPr lang="en-US" sz="1000" dirty="0">
                          <a:solidFill>
                            <a:schemeClr val="bg1"/>
                          </a:solidFill>
                        </a:rPr>
                        <a:t>Now</a:t>
                      </a:r>
                    </a:p>
                  </a:txBody>
                  <a:tcPr anchor="b">
                    <a:solidFill>
                      <a:schemeClr val="accent1"/>
                    </a:solidFill>
                  </a:tcPr>
                </a:tc>
                <a:tc>
                  <a:txBody>
                    <a:bodyPr/>
                    <a:lstStyle/>
                    <a:p>
                      <a:pPr algn="ctr"/>
                      <a:r>
                        <a:rPr lang="en-US" sz="1000" dirty="0">
                          <a:solidFill>
                            <a:schemeClr val="bg1"/>
                          </a:solidFill>
                        </a:rPr>
                        <a:t>In two</a:t>
                      </a:r>
                      <a:r>
                        <a:rPr lang="en-US" sz="1000" baseline="0" dirty="0">
                          <a:solidFill>
                            <a:schemeClr val="bg1"/>
                          </a:solidFill>
                        </a:rPr>
                        <a:t> years</a:t>
                      </a:r>
                      <a:endParaRPr lang="en-US" sz="1000" dirty="0">
                        <a:solidFill>
                          <a:schemeClr val="bg1"/>
                        </a:solidFill>
                      </a:endParaRPr>
                    </a:p>
                  </a:txBody>
                  <a:tcPr anchor="b">
                    <a:solidFill>
                      <a:schemeClr val="accent1"/>
                    </a:solidFill>
                  </a:tcPr>
                </a:tc>
                <a:tc>
                  <a:txBody>
                    <a:bodyPr/>
                    <a:lstStyle/>
                    <a:p>
                      <a:pPr algn="ctr"/>
                      <a:r>
                        <a:rPr lang="en-US" sz="1000" dirty="0">
                          <a:solidFill>
                            <a:schemeClr val="bg1"/>
                          </a:solidFill>
                        </a:rPr>
                        <a:t>Growth</a:t>
                      </a:r>
                    </a:p>
                  </a:txBody>
                  <a:tcPr anchor="b">
                    <a:solidFill>
                      <a:schemeClr val="accent1"/>
                    </a:solidFill>
                  </a:tcPr>
                </a:tc>
                <a:extLst>
                  <a:ext uri="{0D108BD9-81ED-4DB2-BD59-A6C34878D82A}">
                    <a16:rowId xmlns:a16="http://schemas.microsoft.com/office/drawing/2014/main" val="10000"/>
                  </a:ext>
                </a:extLst>
              </a:tr>
              <a:tr h="852830">
                <a:tc>
                  <a:txBody>
                    <a:bodyPr/>
                    <a:lstStyle/>
                    <a:p>
                      <a:pPr algn="ctr"/>
                      <a:r>
                        <a:rPr lang="en-US" sz="1000" b="1" dirty="0"/>
                        <a:t>52%</a:t>
                      </a:r>
                    </a:p>
                  </a:txBody>
                  <a:tcPr anchor="ctr"/>
                </a:tc>
                <a:tc>
                  <a:txBody>
                    <a:bodyPr/>
                    <a:lstStyle/>
                    <a:p>
                      <a:pPr algn="ctr"/>
                      <a:r>
                        <a:rPr lang="en-US" sz="1000" b="1" dirty="0"/>
                        <a:t>92%</a:t>
                      </a:r>
                    </a:p>
                  </a:txBody>
                  <a:tcPr anchor="ctr"/>
                </a:tc>
                <a:tc>
                  <a:txBody>
                    <a:bodyPr/>
                    <a:lstStyle/>
                    <a:p>
                      <a:pPr algn="ctr"/>
                      <a:r>
                        <a:rPr lang="en-US" sz="1000" b="1" dirty="0"/>
                        <a:t>77%</a:t>
                      </a:r>
                    </a:p>
                  </a:txBody>
                  <a:tcPr anchor="ctr"/>
                </a:tc>
                <a:extLst>
                  <a:ext uri="{0D108BD9-81ED-4DB2-BD59-A6C34878D82A}">
                    <a16:rowId xmlns:a16="http://schemas.microsoft.com/office/drawing/2014/main" val="10001"/>
                  </a:ext>
                </a:extLst>
              </a:tr>
              <a:tr h="852830">
                <a:tc>
                  <a:txBody>
                    <a:bodyPr/>
                    <a:lstStyle/>
                    <a:p>
                      <a:pPr algn="ctr"/>
                      <a:r>
                        <a:rPr lang="en-US" sz="1000" b="1" dirty="0"/>
                        <a:t>44%</a:t>
                      </a:r>
                    </a:p>
                  </a:txBody>
                  <a:tcPr anchor="ctr"/>
                </a:tc>
                <a:tc>
                  <a:txBody>
                    <a:bodyPr/>
                    <a:lstStyle/>
                    <a:p>
                      <a:pPr algn="ctr"/>
                      <a:r>
                        <a:rPr lang="en-US" sz="1000" b="1" dirty="0"/>
                        <a:t>63%</a:t>
                      </a:r>
                    </a:p>
                  </a:txBody>
                  <a:tcPr anchor="ctr"/>
                </a:tc>
                <a:tc>
                  <a:txBody>
                    <a:bodyPr/>
                    <a:lstStyle/>
                    <a:p>
                      <a:pPr algn="ctr"/>
                      <a:r>
                        <a:rPr lang="en-US" sz="1000" b="1" dirty="0"/>
                        <a:t>43%</a:t>
                      </a:r>
                    </a:p>
                  </a:txBody>
                  <a:tcPr anchor="ctr"/>
                </a:tc>
                <a:extLst>
                  <a:ext uri="{0D108BD9-81ED-4DB2-BD59-A6C34878D82A}">
                    <a16:rowId xmlns:a16="http://schemas.microsoft.com/office/drawing/2014/main" val="10002"/>
                  </a:ext>
                </a:extLst>
              </a:tr>
              <a:tr h="852830">
                <a:tc>
                  <a:txBody>
                    <a:bodyPr/>
                    <a:lstStyle/>
                    <a:p>
                      <a:pPr algn="ctr"/>
                      <a:r>
                        <a:rPr lang="en-US" sz="1000" b="1" dirty="0"/>
                        <a:t>27%</a:t>
                      </a:r>
                    </a:p>
                  </a:txBody>
                  <a:tcPr anchor="ctr"/>
                </a:tc>
                <a:tc>
                  <a:txBody>
                    <a:bodyPr/>
                    <a:lstStyle/>
                    <a:p>
                      <a:pPr algn="ctr"/>
                      <a:r>
                        <a:rPr lang="en-US" sz="1000" b="1" dirty="0"/>
                        <a:t>73%</a:t>
                      </a:r>
                    </a:p>
                  </a:txBody>
                  <a:tcPr anchor="ctr"/>
                </a:tc>
                <a:tc>
                  <a:txBody>
                    <a:bodyPr/>
                    <a:lstStyle/>
                    <a:p>
                      <a:pPr algn="ctr"/>
                      <a:r>
                        <a:rPr lang="en-US" sz="1000" b="1" dirty="0"/>
                        <a:t>170%</a:t>
                      </a:r>
                    </a:p>
                  </a:txBody>
                  <a:tcPr anchor="ctr"/>
                </a:tc>
                <a:extLst>
                  <a:ext uri="{0D108BD9-81ED-4DB2-BD59-A6C34878D82A}">
                    <a16:rowId xmlns:a16="http://schemas.microsoft.com/office/drawing/2014/main" val="10003"/>
                  </a:ext>
                </a:extLst>
              </a:tr>
              <a:tr h="852830">
                <a:tc>
                  <a:txBody>
                    <a:bodyPr/>
                    <a:lstStyle/>
                    <a:p>
                      <a:pPr algn="ctr"/>
                      <a:r>
                        <a:rPr lang="en-US" sz="1000" b="1" dirty="0"/>
                        <a:t>25%</a:t>
                      </a:r>
                    </a:p>
                  </a:txBody>
                  <a:tcPr anchor="ctr"/>
                </a:tc>
                <a:tc>
                  <a:txBody>
                    <a:bodyPr/>
                    <a:lstStyle/>
                    <a:p>
                      <a:pPr algn="ctr"/>
                      <a:r>
                        <a:rPr lang="en-US" sz="1000" b="1" dirty="0"/>
                        <a:t>56%</a:t>
                      </a:r>
                    </a:p>
                  </a:txBody>
                  <a:tcPr anchor="ctr"/>
                </a:tc>
                <a:tc>
                  <a:txBody>
                    <a:bodyPr/>
                    <a:lstStyle/>
                    <a:p>
                      <a:pPr algn="ctr"/>
                      <a:r>
                        <a:rPr lang="en-US" sz="1000" b="1" dirty="0"/>
                        <a:t>124%</a:t>
                      </a:r>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356454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6"/>
          <p:cNvSpPr>
            <a:spLocks noGrp="1" noChangeArrowheads="1"/>
          </p:cNvSpPr>
          <p:nvPr>
            <p:ph type="title"/>
          </p:nvPr>
        </p:nvSpPr>
        <p:spPr/>
        <p:txBody>
          <a:bodyPr/>
          <a:lstStyle/>
          <a:p>
            <a:r>
              <a:rPr lang="en-US" dirty="0"/>
              <a:t>Life Insurance – Advanced Analytics</a:t>
            </a:r>
          </a:p>
        </p:txBody>
      </p:sp>
      <p:sp>
        <p:nvSpPr>
          <p:cNvPr id="7" name="Content Placeholder 6"/>
          <p:cNvSpPr>
            <a:spLocks noGrp="1"/>
          </p:cNvSpPr>
          <p:nvPr>
            <p:ph idx="1"/>
          </p:nvPr>
        </p:nvSpPr>
        <p:spPr>
          <a:xfrm>
            <a:off x="457200" y="1524000"/>
            <a:ext cx="3936629" cy="4572000"/>
          </a:xfrm>
        </p:spPr>
        <p:txBody>
          <a:bodyPr/>
          <a:lstStyle/>
          <a:p>
            <a:pPr lvl="2"/>
            <a:r>
              <a:rPr lang="en-US" sz="1800" dirty="0"/>
              <a:t>As a further example of innovation, models have been developed that use a selfie...</a:t>
            </a:r>
            <a:endParaRPr lang="en-US" sz="16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3502" y="1545681"/>
            <a:ext cx="4039662" cy="3136679"/>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156" y="2634220"/>
            <a:ext cx="3368715" cy="3368715"/>
          </a:xfrm>
          <a:prstGeom prst="rect">
            <a:avLst/>
          </a:prstGeom>
        </p:spPr>
      </p:pic>
      <p:sp>
        <p:nvSpPr>
          <p:cNvPr id="9" name="Content Placeholder 6"/>
          <p:cNvSpPr txBox="1">
            <a:spLocks/>
          </p:cNvSpPr>
          <p:nvPr/>
        </p:nvSpPr>
        <p:spPr>
          <a:xfrm>
            <a:off x="4753502" y="5077432"/>
            <a:ext cx="4039662" cy="385632"/>
          </a:xfrm>
          <a:prstGeom prst="rect">
            <a:avLst/>
          </a:prstGeom>
        </p:spPr>
        <p:txBody>
          <a:bodyPr vert="horz" lIns="0" tIns="0" rIns="0" bIns="0" rtlCol="0">
            <a:noAutofit/>
          </a:bodyPr>
          <a:lstStyle>
            <a:lvl1pPr marL="0" indent="0" algn="l" defTabSz="914400" rtl="0" eaLnBrk="1" latinLnBrk="0" hangingPunct="1">
              <a:spcBef>
                <a:spcPts val="0"/>
              </a:spcBef>
              <a:spcAft>
                <a:spcPts val="350"/>
              </a:spcAft>
              <a:buFontTx/>
              <a:buNone/>
              <a:defRPr sz="14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4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Font typeface="Wingdings" pitchFamily="2" charset="2"/>
              <a:buChar char="§"/>
              <a:defRPr sz="14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Font typeface="Wingdings" pitchFamily="2" charset="2"/>
              <a:buChar char="§"/>
              <a:defRPr sz="12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0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2" indent="0">
              <a:buNone/>
            </a:pPr>
            <a:r>
              <a:rPr lang="en-US" sz="1800" dirty="0"/>
              <a:t>… to estimate BMI (Body Mass Index)!</a:t>
            </a:r>
            <a:endParaRPr lang="en-US" sz="1600" dirty="0"/>
          </a:p>
        </p:txBody>
      </p:sp>
      <p:sp>
        <p:nvSpPr>
          <p:cNvPr id="4" name="Footer Placeholder 3"/>
          <p:cNvSpPr>
            <a:spLocks noGrp="1"/>
          </p:cNvSpPr>
          <p:nvPr>
            <p:ph type="ftr" sz="quarter" idx="3"/>
          </p:nvPr>
        </p:nvSpPr>
        <p:spPr/>
        <p:txBody>
          <a:bodyPr/>
          <a:lstStyle/>
          <a:p>
            <a:r>
              <a:rPr lang="en-US"/>
              <a:t>© 2018 Willis Towers Watson. All rights reserved. Proprietary and Confidential. </a:t>
            </a:r>
            <a:endParaRPr lang="en-US" dirty="0"/>
          </a:p>
        </p:txBody>
      </p:sp>
      <p:sp>
        <p:nvSpPr>
          <p:cNvPr id="5" name="Slide Number Placeholder 4"/>
          <p:cNvSpPr>
            <a:spLocks noGrp="1"/>
          </p:cNvSpPr>
          <p:nvPr>
            <p:ph type="sldNum" sz="quarter" idx="4"/>
          </p:nvPr>
        </p:nvSpPr>
        <p:spPr/>
        <p:txBody>
          <a:bodyPr/>
          <a:lstStyle/>
          <a:p>
            <a:fld id="{2083E393-C0BF-4ED8-8545-7E4C90AFF831}" type="slidenum">
              <a:rPr lang="en-US" smtClean="0"/>
              <a:pPr/>
              <a:t>13</a:t>
            </a:fld>
            <a:endParaRPr lang="en-US" dirty="0"/>
          </a:p>
        </p:txBody>
      </p:sp>
    </p:spTree>
    <p:extLst>
      <p:ext uri="{BB962C8B-B14F-4D97-AF65-F5344CB8AC3E}">
        <p14:creationId xmlns:p14="http://schemas.microsoft.com/office/powerpoint/2010/main" val="4137656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6"/>
          <p:cNvSpPr>
            <a:spLocks noGrp="1" noChangeArrowheads="1"/>
          </p:cNvSpPr>
          <p:nvPr>
            <p:ph type="title"/>
          </p:nvPr>
        </p:nvSpPr>
        <p:spPr/>
        <p:txBody>
          <a:bodyPr/>
          <a:lstStyle/>
          <a:p>
            <a:r>
              <a:rPr lang="en-US" dirty="0"/>
              <a:t>Life Insurance – Wearables</a:t>
            </a:r>
          </a:p>
        </p:txBody>
      </p:sp>
      <p:sp>
        <p:nvSpPr>
          <p:cNvPr id="7" name="Content Placeholder 6"/>
          <p:cNvSpPr>
            <a:spLocks noGrp="1"/>
          </p:cNvSpPr>
          <p:nvPr>
            <p:ph idx="1"/>
          </p:nvPr>
        </p:nvSpPr>
        <p:spPr>
          <a:xfrm>
            <a:off x="457200" y="1828800"/>
            <a:ext cx="3964898" cy="4267200"/>
          </a:xfrm>
        </p:spPr>
        <p:txBody>
          <a:bodyPr/>
          <a:lstStyle/>
          <a:p>
            <a:pPr lvl="2"/>
            <a:r>
              <a:rPr lang="en-US" sz="1800" dirty="0"/>
              <a:t>Some life insurance companies have begun to offer discounts</a:t>
            </a:r>
            <a:endParaRPr lang="en-US" sz="1800" strike="sngStrike" dirty="0"/>
          </a:p>
          <a:p>
            <a:pPr lvl="2"/>
            <a:endParaRPr lang="en-US" sz="1800" dirty="0"/>
          </a:p>
          <a:p>
            <a:pPr lvl="2"/>
            <a:r>
              <a:rPr lang="en-US" sz="1800" dirty="0"/>
              <a:t>Not based on rigorous statistical models</a:t>
            </a:r>
          </a:p>
          <a:p>
            <a:pPr lvl="2"/>
            <a:endParaRPr lang="en-US" sz="1800" dirty="0"/>
          </a:p>
          <a:p>
            <a:pPr lvl="2"/>
            <a:r>
              <a:rPr lang="en-US" sz="1800" dirty="0"/>
              <a:t>Potentially used more broadly once a sufficient volume of data has been collected</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3655" y="1828800"/>
            <a:ext cx="3559355" cy="3996345"/>
          </a:xfrm>
          <a:prstGeom prst="rect">
            <a:avLst/>
          </a:prstGeom>
        </p:spPr>
      </p:pic>
      <p:sp>
        <p:nvSpPr>
          <p:cNvPr id="3" name="Footer Placeholder 2"/>
          <p:cNvSpPr>
            <a:spLocks noGrp="1"/>
          </p:cNvSpPr>
          <p:nvPr>
            <p:ph type="ftr" sz="quarter" idx="3"/>
          </p:nvPr>
        </p:nvSpPr>
        <p:spPr/>
        <p:txBody>
          <a:bodyPr/>
          <a:lstStyle/>
          <a:p>
            <a:r>
              <a:rPr lang="en-US"/>
              <a:t>© 2018 Willis Towers Watson. All rights reserved. Proprietary and Confidential. </a:t>
            </a:r>
            <a:endParaRPr lang="en-US" dirty="0"/>
          </a:p>
        </p:txBody>
      </p:sp>
      <p:sp>
        <p:nvSpPr>
          <p:cNvPr id="4" name="Slide Number Placeholder 3"/>
          <p:cNvSpPr>
            <a:spLocks noGrp="1"/>
          </p:cNvSpPr>
          <p:nvPr>
            <p:ph type="sldNum" sz="quarter" idx="4"/>
          </p:nvPr>
        </p:nvSpPr>
        <p:spPr/>
        <p:txBody>
          <a:bodyPr/>
          <a:lstStyle/>
          <a:p>
            <a:fld id="{2083E393-C0BF-4ED8-8545-7E4C90AFF831}" type="slidenum">
              <a:rPr lang="en-US" smtClean="0"/>
              <a:pPr/>
              <a:t>14</a:t>
            </a:fld>
            <a:endParaRPr lang="en-US" dirty="0"/>
          </a:p>
        </p:txBody>
      </p:sp>
    </p:spTree>
    <p:extLst>
      <p:ext uri="{BB962C8B-B14F-4D97-AF65-F5344CB8AC3E}">
        <p14:creationId xmlns:p14="http://schemas.microsoft.com/office/powerpoint/2010/main" val="2448024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r>
              <a:rPr lang="en-US" dirty="0"/>
              <a:t>Limited use of wearables currently, but growth is expected in individual life and health</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726207109"/>
              </p:ext>
            </p:extLst>
          </p:nvPr>
        </p:nvGraphicFramePr>
        <p:xfrm>
          <a:off x="155543" y="1524000"/>
          <a:ext cx="6741368" cy="4389438"/>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4"/>
          </p:nvPr>
        </p:nvSpPr>
        <p:spPr/>
        <p:txBody>
          <a:bodyPr/>
          <a:lstStyle/>
          <a:p>
            <a:fld id="{2083E393-C0BF-4ED8-8545-7E4C90AFF831}" type="slidenum">
              <a:rPr lang="en-US" smtClean="0"/>
              <a:pPr/>
              <a:t>15</a:t>
            </a:fld>
            <a:endParaRPr lang="en-US" dirty="0"/>
          </a:p>
        </p:txBody>
      </p:sp>
      <p:sp>
        <p:nvSpPr>
          <p:cNvPr id="6" name="Footer Placeholder 5"/>
          <p:cNvSpPr>
            <a:spLocks noGrp="1"/>
          </p:cNvSpPr>
          <p:nvPr>
            <p:ph type="ftr" sz="quarter" idx="3"/>
          </p:nvPr>
        </p:nvSpPr>
        <p:spPr/>
        <p:txBody>
          <a:bodyPr/>
          <a:lstStyle/>
          <a:p>
            <a:r>
              <a:rPr lang="en-US"/>
              <a:t>© 2018 Willis Towers Watson. All rights reserved. Proprietary and Confidential. </a:t>
            </a:r>
            <a:endParaRPr lang="en-US" dirty="0"/>
          </a:p>
        </p:txBody>
      </p:sp>
      <p:sp>
        <p:nvSpPr>
          <p:cNvPr id="14" name="Rectangle 13"/>
          <p:cNvSpPr/>
          <p:nvPr/>
        </p:nvSpPr>
        <p:spPr>
          <a:xfrm>
            <a:off x="457199" y="5996455"/>
            <a:ext cx="7509235" cy="276999"/>
          </a:xfrm>
          <a:prstGeom prst="rect">
            <a:avLst/>
          </a:prstGeom>
        </p:spPr>
        <p:txBody>
          <a:bodyPr wrap="none">
            <a:spAutoFit/>
          </a:bodyPr>
          <a:lstStyle/>
          <a:p>
            <a:r>
              <a:rPr lang="en-US" sz="1200" dirty="0"/>
              <a:t>Base: Those currently using or planning to use predictive analytics in at least one line of business (n varies).</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818758158"/>
              </p:ext>
            </p:extLst>
          </p:nvPr>
        </p:nvGraphicFramePr>
        <p:xfrm>
          <a:off x="6875834" y="1276306"/>
          <a:ext cx="1250253" cy="4208820"/>
        </p:xfrm>
        <a:graphic>
          <a:graphicData uri="http://schemas.openxmlformats.org/drawingml/2006/table">
            <a:tbl>
              <a:tblPr firstRow="1" bandRow="1">
                <a:tableStyleId>{5C22544A-7EE6-4342-B048-85BDC9FD1C3A}</a:tableStyleId>
              </a:tblPr>
              <a:tblGrid>
                <a:gridCol w="594383">
                  <a:extLst>
                    <a:ext uri="{9D8B030D-6E8A-4147-A177-3AD203B41FA5}">
                      <a16:colId xmlns:a16="http://schemas.microsoft.com/office/drawing/2014/main" val="20000"/>
                    </a:ext>
                  </a:extLst>
                </a:gridCol>
                <a:gridCol w="655870">
                  <a:extLst>
                    <a:ext uri="{9D8B030D-6E8A-4147-A177-3AD203B41FA5}">
                      <a16:colId xmlns:a16="http://schemas.microsoft.com/office/drawing/2014/main" val="20001"/>
                    </a:ext>
                  </a:extLst>
                </a:gridCol>
              </a:tblGrid>
              <a:tr h="374957">
                <a:tc>
                  <a:txBody>
                    <a:bodyPr/>
                    <a:lstStyle/>
                    <a:p>
                      <a:pPr algn="ctr"/>
                      <a:r>
                        <a:rPr lang="en-US" sz="1000" dirty="0">
                          <a:solidFill>
                            <a:schemeClr val="bg1"/>
                          </a:solidFill>
                        </a:rPr>
                        <a:t>Now</a:t>
                      </a:r>
                    </a:p>
                  </a:txBody>
                  <a:tcPr anchor="b">
                    <a:solidFill>
                      <a:schemeClr val="accent1"/>
                    </a:solidFill>
                  </a:tcPr>
                </a:tc>
                <a:tc>
                  <a:txBody>
                    <a:bodyPr/>
                    <a:lstStyle/>
                    <a:p>
                      <a:pPr algn="ctr"/>
                      <a:r>
                        <a:rPr lang="en-US" sz="1000" dirty="0">
                          <a:solidFill>
                            <a:schemeClr val="bg1"/>
                          </a:solidFill>
                        </a:rPr>
                        <a:t>In two</a:t>
                      </a:r>
                      <a:r>
                        <a:rPr lang="en-US" sz="1000" baseline="0" dirty="0">
                          <a:solidFill>
                            <a:schemeClr val="bg1"/>
                          </a:solidFill>
                        </a:rPr>
                        <a:t> years</a:t>
                      </a:r>
                      <a:endParaRPr lang="en-US" sz="1000" dirty="0">
                        <a:solidFill>
                          <a:schemeClr val="bg1"/>
                        </a:solidFill>
                      </a:endParaRPr>
                    </a:p>
                  </a:txBody>
                  <a:tcPr anchor="b">
                    <a:solidFill>
                      <a:schemeClr val="accent1"/>
                    </a:solidFill>
                  </a:tcPr>
                </a:tc>
                <a:extLst>
                  <a:ext uri="{0D108BD9-81ED-4DB2-BD59-A6C34878D82A}">
                    <a16:rowId xmlns:a16="http://schemas.microsoft.com/office/drawing/2014/main" val="10000"/>
                  </a:ext>
                </a:extLst>
              </a:tr>
              <a:tr h="762516">
                <a:tc>
                  <a:txBody>
                    <a:bodyPr/>
                    <a:lstStyle/>
                    <a:p>
                      <a:pPr algn="ctr"/>
                      <a:r>
                        <a:rPr lang="en-US" sz="1000" b="1" dirty="0"/>
                        <a:t>5%</a:t>
                      </a:r>
                    </a:p>
                  </a:txBody>
                  <a:tcPr anchor="ctr"/>
                </a:tc>
                <a:tc>
                  <a:txBody>
                    <a:bodyPr/>
                    <a:lstStyle/>
                    <a:p>
                      <a:pPr algn="ctr"/>
                      <a:r>
                        <a:rPr lang="en-US" sz="1000" b="1" dirty="0"/>
                        <a:t>42%</a:t>
                      </a:r>
                    </a:p>
                  </a:txBody>
                  <a:tcPr anchor="ctr"/>
                </a:tc>
                <a:extLst>
                  <a:ext uri="{0D108BD9-81ED-4DB2-BD59-A6C34878D82A}">
                    <a16:rowId xmlns:a16="http://schemas.microsoft.com/office/drawing/2014/main" val="10001"/>
                  </a:ext>
                </a:extLst>
              </a:tr>
              <a:tr h="762516">
                <a:tc>
                  <a:txBody>
                    <a:bodyPr/>
                    <a:lstStyle/>
                    <a:p>
                      <a:pPr algn="ctr"/>
                      <a:r>
                        <a:rPr lang="en-US" sz="1000" b="1" dirty="0"/>
                        <a:t>4%</a:t>
                      </a:r>
                    </a:p>
                  </a:txBody>
                  <a:tcPr anchor="ctr"/>
                </a:tc>
                <a:tc>
                  <a:txBody>
                    <a:bodyPr/>
                    <a:lstStyle/>
                    <a:p>
                      <a:pPr algn="ctr"/>
                      <a:r>
                        <a:rPr lang="en-US" sz="1000" b="1" dirty="0"/>
                        <a:t>17%</a:t>
                      </a:r>
                    </a:p>
                  </a:txBody>
                  <a:tcPr anchor="ctr"/>
                </a:tc>
                <a:extLst>
                  <a:ext uri="{0D108BD9-81ED-4DB2-BD59-A6C34878D82A}">
                    <a16:rowId xmlns:a16="http://schemas.microsoft.com/office/drawing/2014/main" val="10002"/>
                  </a:ext>
                </a:extLst>
              </a:tr>
              <a:tr h="762516">
                <a:tc>
                  <a:txBody>
                    <a:bodyPr/>
                    <a:lstStyle/>
                    <a:p>
                      <a:pPr algn="ctr"/>
                      <a:r>
                        <a:rPr lang="en-US" sz="1000" b="1" dirty="0"/>
                        <a:t>0%</a:t>
                      </a:r>
                    </a:p>
                  </a:txBody>
                  <a:tcPr anchor="ctr"/>
                </a:tc>
                <a:tc>
                  <a:txBody>
                    <a:bodyPr/>
                    <a:lstStyle/>
                    <a:p>
                      <a:pPr algn="ctr"/>
                      <a:r>
                        <a:rPr lang="en-US" sz="1000" b="1"/>
                        <a:t>%</a:t>
                      </a:r>
                      <a:endParaRPr lang="en-US" sz="1000" b="1" dirty="0"/>
                    </a:p>
                  </a:txBody>
                  <a:tcPr anchor="ctr"/>
                </a:tc>
                <a:extLst>
                  <a:ext uri="{0D108BD9-81ED-4DB2-BD59-A6C34878D82A}">
                    <a16:rowId xmlns:a16="http://schemas.microsoft.com/office/drawing/2014/main" val="10003"/>
                  </a:ext>
                </a:extLst>
              </a:tr>
              <a:tr h="762516">
                <a:tc>
                  <a:txBody>
                    <a:bodyPr/>
                    <a:lstStyle/>
                    <a:p>
                      <a:pPr algn="ctr"/>
                      <a:r>
                        <a:rPr lang="en-US" sz="1000" b="1" dirty="0"/>
                        <a:t>0%</a:t>
                      </a:r>
                    </a:p>
                  </a:txBody>
                  <a:tcPr anchor="ctr"/>
                </a:tc>
                <a:tc>
                  <a:txBody>
                    <a:bodyPr/>
                    <a:lstStyle/>
                    <a:p>
                      <a:pPr algn="ctr"/>
                      <a:r>
                        <a:rPr lang="en-US" sz="1000" b="1"/>
                        <a:t>%</a:t>
                      </a:r>
                      <a:endParaRPr lang="en-US" sz="1000" b="1" dirty="0"/>
                    </a:p>
                  </a:txBody>
                  <a:tcPr anchor="ctr"/>
                </a:tc>
                <a:extLst>
                  <a:ext uri="{0D108BD9-81ED-4DB2-BD59-A6C34878D82A}">
                    <a16:rowId xmlns:a16="http://schemas.microsoft.com/office/drawing/2014/main" val="10004"/>
                  </a:ext>
                </a:extLst>
              </a:tr>
              <a:tr h="762516">
                <a:tc>
                  <a:txBody>
                    <a:bodyPr/>
                    <a:lstStyle/>
                    <a:p>
                      <a:pPr algn="ctr"/>
                      <a:r>
                        <a:rPr lang="en-US" sz="1000" b="1" dirty="0"/>
                        <a:t>0%</a:t>
                      </a:r>
                    </a:p>
                  </a:txBody>
                  <a:tcPr anchor="ctr"/>
                </a:tc>
                <a:tc>
                  <a:txBody>
                    <a:bodyPr/>
                    <a:lstStyle/>
                    <a:p>
                      <a:pPr algn="ctr"/>
                      <a:r>
                        <a:rPr lang="en-US" sz="1000" b="1" dirty="0"/>
                        <a:t>%</a:t>
                      </a:r>
                    </a:p>
                  </a:txBody>
                  <a:tcPr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253441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p:txBody>
          <a:bodyPr/>
          <a:lstStyle/>
          <a:p>
            <a:endParaRPr lang="en-US" dirty="0"/>
          </a:p>
        </p:txBody>
      </p:sp>
      <p:sp>
        <p:nvSpPr>
          <p:cNvPr id="3" name="Title 2"/>
          <p:cNvSpPr>
            <a:spLocks noGrp="1"/>
          </p:cNvSpPr>
          <p:nvPr>
            <p:ph type="title"/>
          </p:nvPr>
        </p:nvSpPr>
        <p:spPr/>
        <p:txBody>
          <a:bodyPr/>
          <a:lstStyle/>
          <a:p>
            <a:r>
              <a:rPr lang="en-US" dirty="0"/>
              <a:t>Data</a:t>
            </a:r>
          </a:p>
        </p:txBody>
      </p:sp>
      <p:sp>
        <p:nvSpPr>
          <p:cNvPr id="14" name="Footer Placeholder 13"/>
          <p:cNvSpPr>
            <a:spLocks noGrp="1"/>
          </p:cNvSpPr>
          <p:nvPr>
            <p:ph type="ftr" sz="quarter" idx="3"/>
          </p:nvPr>
        </p:nvSpPr>
        <p:spPr/>
        <p:txBody>
          <a:bodyPr/>
          <a:lstStyle/>
          <a:p>
            <a:r>
              <a:rPr lang="en-US"/>
              <a:t>© 2018 Willis Towers Watson. All rights reserved. Proprietary and Confidential. </a:t>
            </a:r>
            <a:endParaRPr lang="en-US" dirty="0"/>
          </a:p>
        </p:txBody>
      </p:sp>
      <p:sp>
        <p:nvSpPr>
          <p:cNvPr id="15" name="Slide Number Placeholder 14"/>
          <p:cNvSpPr>
            <a:spLocks noGrp="1"/>
          </p:cNvSpPr>
          <p:nvPr>
            <p:ph type="sldNum" sz="quarter" idx="4"/>
          </p:nvPr>
        </p:nvSpPr>
        <p:spPr/>
        <p:txBody>
          <a:bodyPr/>
          <a:lstStyle/>
          <a:p>
            <a:fld id="{2083E393-C0BF-4ED8-8545-7E4C90AFF831}" type="slidenum">
              <a:rPr lang="en-US" smtClean="0"/>
              <a:pPr/>
              <a:t>16</a:t>
            </a:fld>
            <a:endParaRPr lang="en-US" dirty="0"/>
          </a:p>
        </p:txBody>
      </p:sp>
    </p:spTree>
    <p:custDataLst>
      <p:tags r:id="rId1"/>
    </p:custDataLst>
    <p:extLst>
      <p:ext uri="{BB962C8B-B14F-4D97-AF65-F5344CB8AC3E}">
        <p14:creationId xmlns:p14="http://schemas.microsoft.com/office/powerpoint/2010/main" val="41135030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GB" dirty="0"/>
              <a:t>Uses of Predictive </a:t>
            </a:r>
            <a:r>
              <a:rPr lang="en-GB" dirty="0" err="1"/>
              <a:t>Modeling</a:t>
            </a:r>
            <a:r>
              <a:rPr lang="en-GB" dirty="0"/>
              <a:t> and Big Data</a:t>
            </a:r>
          </a:p>
        </p:txBody>
      </p:sp>
      <p:sp>
        <p:nvSpPr>
          <p:cNvPr id="16" name="Text Placeholder 15"/>
          <p:cNvSpPr>
            <a:spLocks noGrp="1"/>
          </p:cNvSpPr>
          <p:nvPr>
            <p:ph type="body" sz="quarter" idx="13"/>
          </p:nvPr>
        </p:nvSpPr>
        <p:spPr/>
        <p:txBody>
          <a:bodyPr/>
          <a:lstStyle/>
          <a:p>
            <a:endParaRPr lang="en-US"/>
          </a:p>
        </p:txBody>
      </p:sp>
      <p:sp>
        <p:nvSpPr>
          <p:cNvPr id="3" name="Slide Number Placeholder 2"/>
          <p:cNvSpPr>
            <a:spLocks noGrp="1"/>
          </p:cNvSpPr>
          <p:nvPr>
            <p:ph type="sldNum" sz="quarter" idx="4"/>
          </p:nvPr>
        </p:nvSpPr>
        <p:spPr/>
        <p:txBody>
          <a:bodyPr/>
          <a:lstStyle/>
          <a:p>
            <a:pPr>
              <a:defRPr/>
            </a:pPr>
            <a:fld id="{A187287D-F9FD-46C3-8F1F-3AD8196E1344}" type="slidenum">
              <a:rPr lang="en-US" smtClean="0"/>
              <a:pPr>
                <a:defRPr/>
              </a:pPr>
              <a:t>17</a:t>
            </a:fld>
            <a:endParaRPr lang="en-US" dirty="0"/>
          </a:p>
        </p:txBody>
      </p:sp>
      <p:sp>
        <p:nvSpPr>
          <p:cNvPr id="23" name="Footer Placeholder 1"/>
          <p:cNvSpPr>
            <a:spLocks noGrp="1"/>
          </p:cNvSpPr>
          <p:nvPr>
            <p:ph type="ftr" sz="quarter" idx="3"/>
          </p:nvPr>
        </p:nvSpPr>
        <p:spPr/>
        <p:txBody>
          <a:bodyPr/>
          <a:lstStyle/>
          <a:p>
            <a:r>
              <a:rPr lang="en-US"/>
              <a:t>© 2018 Willis Towers Watson. All rights reserved. Proprietary and Confidential. </a:t>
            </a:r>
            <a:endParaRPr lang="en-US" dirty="0"/>
          </a:p>
        </p:txBody>
      </p:sp>
      <p:sp>
        <p:nvSpPr>
          <p:cNvPr id="11" name="Path"/>
          <p:cNvSpPr/>
          <p:nvPr/>
        </p:nvSpPr>
        <p:spPr>
          <a:xfrm>
            <a:off x="3275856" y="6560408"/>
            <a:ext cx="557044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sz="600" dirty="0">
              <a:solidFill>
                <a:schemeClr val="tx1"/>
              </a:solidFill>
            </a:endParaRPr>
          </a:p>
        </p:txBody>
      </p:sp>
      <p:sp>
        <p:nvSpPr>
          <p:cNvPr id="8" name="Rectangle 7"/>
          <p:cNvSpPr/>
          <p:nvPr/>
        </p:nvSpPr>
        <p:spPr>
          <a:xfrm>
            <a:off x="479576" y="2492896"/>
            <a:ext cx="1679424" cy="33149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82880" rIns="182880" rtlCol="0" anchor="t"/>
          <a:lstStyle/>
          <a:p>
            <a:pPr marL="285750" lvl="2" indent="-285750">
              <a:spcAft>
                <a:spcPts val="350"/>
              </a:spcAft>
              <a:buClr>
                <a:srgbClr val="702082"/>
              </a:buClr>
              <a:buSzPct val="125000"/>
              <a:buFont typeface="Wingdings" panose="05000000000000000000" pitchFamily="2" charset="2"/>
              <a:buChar char="§"/>
            </a:pPr>
            <a:r>
              <a:rPr lang="en-US" sz="1200" dirty="0">
                <a:solidFill>
                  <a:schemeClr val="tx1"/>
                </a:solidFill>
                <a:latin typeface="Arial" panose="020B0604020202020204" pitchFamily="34" charset="0"/>
              </a:rPr>
              <a:t>Airlines, hotels, credit cards, on-line travel</a:t>
            </a:r>
          </a:p>
          <a:p>
            <a:pPr marL="285750" lvl="2" indent="-285750">
              <a:spcAft>
                <a:spcPts val="350"/>
              </a:spcAft>
              <a:buClr>
                <a:srgbClr val="702082"/>
              </a:buClr>
              <a:buSzPct val="125000"/>
              <a:buFont typeface="Wingdings" panose="05000000000000000000" pitchFamily="2" charset="2"/>
              <a:buChar char="§"/>
            </a:pPr>
            <a:r>
              <a:rPr lang="en-US" sz="1200" dirty="0">
                <a:solidFill>
                  <a:schemeClr val="tx1"/>
                </a:solidFill>
                <a:latin typeface="Arial" panose="020B0604020202020204" pitchFamily="34" charset="0"/>
              </a:rPr>
              <a:t>Expanding beyond liability estimation </a:t>
            </a:r>
            <a:br>
              <a:rPr lang="en-US" sz="1200" dirty="0">
                <a:solidFill>
                  <a:schemeClr val="tx1"/>
                </a:solidFill>
                <a:latin typeface="Arial" panose="020B0604020202020204" pitchFamily="34" charset="0"/>
              </a:rPr>
            </a:br>
            <a:r>
              <a:rPr lang="en-US" sz="1200" dirty="0">
                <a:solidFill>
                  <a:schemeClr val="tx1"/>
                </a:solidFill>
                <a:latin typeface="Arial" panose="020B0604020202020204" pitchFamily="34" charset="0"/>
              </a:rPr>
              <a:t>into deeper understanding of cost drivers and even liability optimization</a:t>
            </a:r>
          </a:p>
        </p:txBody>
      </p:sp>
      <p:sp>
        <p:nvSpPr>
          <p:cNvPr id="12" name="Rectangle 11"/>
          <p:cNvSpPr/>
          <p:nvPr/>
        </p:nvSpPr>
        <p:spPr>
          <a:xfrm>
            <a:off x="2336800" y="3274081"/>
            <a:ext cx="1466849" cy="2533795"/>
          </a:xfrm>
          <a:prstGeom prst="rect">
            <a:avLst/>
          </a:prstGeom>
          <a:solidFill>
            <a:srgbClr val="DDD0CF"/>
          </a:solidFill>
          <a:ln>
            <a:noFill/>
          </a:ln>
        </p:spPr>
        <p:style>
          <a:lnRef idx="2">
            <a:schemeClr val="accent1">
              <a:shade val="50000"/>
            </a:schemeClr>
          </a:lnRef>
          <a:fillRef idx="1">
            <a:schemeClr val="accent1"/>
          </a:fillRef>
          <a:effectRef idx="0">
            <a:schemeClr val="accent1"/>
          </a:effectRef>
          <a:fontRef idx="minor">
            <a:schemeClr val="lt1"/>
          </a:fontRef>
        </p:style>
        <p:txBody>
          <a:bodyPr tIns="182880" rtlCol="0" anchor="t"/>
          <a:lstStyle/>
          <a:p>
            <a:pPr marL="285750" lvl="2" indent="-285750">
              <a:spcAft>
                <a:spcPts val="350"/>
              </a:spcAft>
              <a:buClr>
                <a:srgbClr val="702082"/>
              </a:buClr>
              <a:buSzPct val="125000"/>
              <a:buFont typeface="Wingdings" panose="05000000000000000000" pitchFamily="2" charset="2"/>
              <a:buChar char="§"/>
            </a:pPr>
            <a:r>
              <a:rPr lang="en-US" sz="1200" dirty="0">
                <a:solidFill>
                  <a:schemeClr val="tx1"/>
                </a:solidFill>
                <a:latin typeface="Arial" panose="020B0604020202020204" pitchFamily="34" charset="0"/>
              </a:rPr>
              <a:t>Workforce analytics</a:t>
            </a:r>
          </a:p>
          <a:p>
            <a:pPr marL="285750" lvl="2" indent="-285750">
              <a:spcAft>
                <a:spcPts val="350"/>
              </a:spcAft>
              <a:buClr>
                <a:srgbClr val="702082"/>
              </a:buClr>
              <a:buSzPct val="125000"/>
              <a:buFont typeface="Wingdings" panose="05000000000000000000" pitchFamily="2" charset="2"/>
              <a:buChar char="§"/>
            </a:pPr>
            <a:r>
              <a:rPr lang="en-US" sz="1200" dirty="0">
                <a:solidFill>
                  <a:schemeClr val="tx1"/>
                </a:solidFill>
                <a:latin typeface="Arial" panose="020B0604020202020204" pitchFamily="34" charset="0"/>
              </a:rPr>
              <a:t>Used to design health, safety, wellness programs</a:t>
            </a:r>
          </a:p>
        </p:txBody>
      </p:sp>
      <p:sp>
        <p:nvSpPr>
          <p:cNvPr id="13" name="Rectangle 12"/>
          <p:cNvSpPr/>
          <p:nvPr/>
        </p:nvSpPr>
        <p:spPr>
          <a:xfrm>
            <a:off x="3955934" y="2492896"/>
            <a:ext cx="1512168" cy="33149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82880" rtlCol="0" anchor="t"/>
          <a:lstStyle/>
          <a:p>
            <a:pPr marL="285750" lvl="2" indent="-285750">
              <a:spcAft>
                <a:spcPts val="350"/>
              </a:spcAft>
              <a:buClr>
                <a:srgbClr val="702082"/>
              </a:buClr>
              <a:buSzPct val="125000"/>
              <a:buFont typeface="Wingdings" panose="05000000000000000000" pitchFamily="2" charset="2"/>
              <a:buChar char="§"/>
            </a:pPr>
            <a:r>
              <a:rPr lang="en-US" sz="1200" dirty="0">
                <a:solidFill>
                  <a:schemeClr val="tx1"/>
                </a:solidFill>
                <a:latin typeface="Arial" panose="020B0604020202020204" pitchFamily="34" charset="0"/>
              </a:rPr>
              <a:t>Adjusted prices based on demand</a:t>
            </a:r>
          </a:p>
        </p:txBody>
      </p:sp>
      <p:sp>
        <p:nvSpPr>
          <p:cNvPr id="14" name="Rectangle 13"/>
          <p:cNvSpPr/>
          <p:nvPr/>
        </p:nvSpPr>
        <p:spPr>
          <a:xfrm>
            <a:off x="5624263" y="3274081"/>
            <a:ext cx="1512168" cy="2533795"/>
          </a:xfrm>
          <a:prstGeom prst="rect">
            <a:avLst/>
          </a:prstGeom>
          <a:solidFill>
            <a:srgbClr val="DDD0CF"/>
          </a:solidFill>
          <a:ln>
            <a:noFill/>
          </a:ln>
        </p:spPr>
        <p:style>
          <a:lnRef idx="2">
            <a:schemeClr val="accent1">
              <a:shade val="50000"/>
            </a:schemeClr>
          </a:lnRef>
          <a:fillRef idx="1">
            <a:schemeClr val="accent1"/>
          </a:fillRef>
          <a:effectRef idx="0">
            <a:schemeClr val="accent1"/>
          </a:effectRef>
          <a:fontRef idx="minor">
            <a:schemeClr val="lt1"/>
          </a:fontRef>
        </p:style>
        <p:txBody>
          <a:bodyPr tIns="182880" rtlCol="0" anchor="t"/>
          <a:lstStyle/>
          <a:p>
            <a:pPr marL="285750" lvl="2" indent="-285750">
              <a:spcAft>
                <a:spcPts val="350"/>
              </a:spcAft>
              <a:buClr>
                <a:srgbClr val="702082"/>
              </a:buClr>
              <a:buSzPct val="125000"/>
              <a:buFont typeface="Wingdings" panose="05000000000000000000" pitchFamily="2" charset="2"/>
              <a:buChar char="§"/>
            </a:pPr>
            <a:r>
              <a:rPr lang="en-US" sz="1200" dirty="0">
                <a:solidFill>
                  <a:schemeClr val="tx1"/>
                </a:solidFill>
                <a:latin typeface="Arial" panose="020B0604020202020204" pitchFamily="34" charset="0"/>
              </a:rPr>
              <a:t>Beginning to explore opportunities in forecasting planned giving </a:t>
            </a:r>
          </a:p>
        </p:txBody>
      </p:sp>
      <p:sp>
        <p:nvSpPr>
          <p:cNvPr id="15" name="Rectangle 14"/>
          <p:cNvSpPr/>
          <p:nvPr/>
        </p:nvSpPr>
        <p:spPr>
          <a:xfrm>
            <a:off x="7315200" y="2491825"/>
            <a:ext cx="1337160" cy="331605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82880" rtlCol="0" anchor="t"/>
          <a:lstStyle/>
          <a:p>
            <a:pPr marL="285750" lvl="2" indent="-285750">
              <a:spcAft>
                <a:spcPts val="350"/>
              </a:spcAft>
              <a:buClr>
                <a:srgbClr val="702082"/>
              </a:buClr>
              <a:buSzPct val="125000"/>
              <a:buFont typeface="Wingdings" panose="05000000000000000000" pitchFamily="2" charset="2"/>
              <a:buChar char="§"/>
            </a:pPr>
            <a:r>
              <a:rPr lang="en-US" sz="1200" dirty="0">
                <a:solidFill>
                  <a:schemeClr val="tx1"/>
                </a:solidFill>
                <a:latin typeface="Arial" panose="020B0604020202020204" pitchFamily="34" charset="0"/>
              </a:rPr>
              <a:t>Amazon, Google, Wal-Mart</a:t>
            </a:r>
          </a:p>
        </p:txBody>
      </p:sp>
      <p:sp>
        <p:nvSpPr>
          <p:cNvPr id="17" name="TextBox 16"/>
          <p:cNvSpPr txBox="1"/>
          <p:nvPr/>
        </p:nvSpPr>
        <p:spPr>
          <a:xfrm>
            <a:off x="527201" y="1860658"/>
            <a:ext cx="1512169" cy="605294"/>
          </a:xfrm>
          <a:prstGeom prst="rect">
            <a:avLst/>
          </a:prstGeom>
          <a:noFill/>
        </p:spPr>
        <p:txBody>
          <a:bodyPr wrap="square" rtlCol="0">
            <a:spAutoFit/>
          </a:bodyPr>
          <a:lstStyle/>
          <a:p>
            <a:pPr algn="ctr">
              <a:lnSpc>
                <a:spcPts val="2000"/>
              </a:lnSpc>
            </a:pPr>
            <a:r>
              <a:rPr lang="en-US" sz="1200" b="1" dirty="0"/>
              <a:t>Loyalty Reward Programs</a:t>
            </a:r>
          </a:p>
        </p:txBody>
      </p:sp>
      <p:sp>
        <p:nvSpPr>
          <p:cNvPr id="18" name="TextBox 17"/>
          <p:cNvSpPr txBox="1"/>
          <p:nvPr/>
        </p:nvSpPr>
        <p:spPr>
          <a:xfrm>
            <a:off x="2336802" y="2929536"/>
            <a:ext cx="1399472" cy="348813"/>
          </a:xfrm>
          <a:prstGeom prst="rect">
            <a:avLst/>
          </a:prstGeom>
          <a:noFill/>
        </p:spPr>
        <p:txBody>
          <a:bodyPr wrap="square" rtlCol="0">
            <a:spAutoFit/>
          </a:bodyPr>
          <a:lstStyle/>
          <a:p>
            <a:pPr algn="ctr">
              <a:lnSpc>
                <a:spcPts val="2000"/>
              </a:lnSpc>
            </a:pPr>
            <a:r>
              <a:rPr lang="en-US" sz="1200" b="1" dirty="0"/>
              <a:t>Oil &amp; Gas</a:t>
            </a:r>
          </a:p>
        </p:txBody>
      </p:sp>
      <p:sp>
        <p:nvSpPr>
          <p:cNvPr id="26" name="TextBox 25"/>
          <p:cNvSpPr txBox="1"/>
          <p:nvPr/>
        </p:nvSpPr>
        <p:spPr>
          <a:xfrm>
            <a:off x="3715620" y="2143012"/>
            <a:ext cx="1981209" cy="348813"/>
          </a:xfrm>
          <a:prstGeom prst="rect">
            <a:avLst/>
          </a:prstGeom>
          <a:noFill/>
        </p:spPr>
        <p:txBody>
          <a:bodyPr wrap="square" rtlCol="0">
            <a:spAutoFit/>
          </a:bodyPr>
          <a:lstStyle/>
          <a:p>
            <a:pPr algn="ctr">
              <a:lnSpc>
                <a:spcPts val="2000"/>
              </a:lnSpc>
            </a:pPr>
            <a:r>
              <a:rPr lang="en-US" sz="1200" b="1" dirty="0"/>
              <a:t>Manufacturing</a:t>
            </a:r>
          </a:p>
        </p:txBody>
      </p:sp>
      <p:sp>
        <p:nvSpPr>
          <p:cNvPr id="27" name="TextBox 26"/>
          <p:cNvSpPr txBox="1"/>
          <p:nvPr/>
        </p:nvSpPr>
        <p:spPr>
          <a:xfrm>
            <a:off x="5575683" y="2666232"/>
            <a:ext cx="1668329" cy="605294"/>
          </a:xfrm>
          <a:prstGeom prst="rect">
            <a:avLst/>
          </a:prstGeom>
          <a:noFill/>
        </p:spPr>
        <p:txBody>
          <a:bodyPr wrap="square" rtlCol="0">
            <a:spAutoFit/>
          </a:bodyPr>
          <a:lstStyle/>
          <a:p>
            <a:pPr algn="ctr">
              <a:lnSpc>
                <a:spcPts val="2000"/>
              </a:lnSpc>
            </a:pPr>
            <a:r>
              <a:rPr lang="en-US" sz="1200" b="1" dirty="0"/>
              <a:t>Hospitals &amp; Universities</a:t>
            </a:r>
          </a:p>
        </p:txBody>
      </p:sp>
      <p:sp>
        <p:nvSpPr>
          <p:cNvPr id="28" name="TextBox 27"/>
          <p:cNvSpPr txBox="1"/>
          <p:nvPr/>
        </p:nvSpPr>
        <p:spPr>
          <a:xfrm>
            <a:off x="7315200" y="2143012"/>
            <a:ext cx="1338821" cy="348813"/>
          </a:xfrm>
          <a:prstGeom prst="rect">
            <a:avLst/>
          </a:prstGeom>
          <a:noFill/>
        </p:spPr>
        <p:txBody>
          <a:bodyPr wrap="square" rtlCol="0">
            <a:spAutoFit/>
          </a:bodyPr>
          <a:lstStyle/>
          <a:p>
            <a:pPr algn="ctr">
              <a:lnSpc>
                <a:spcPts val="2000"/>
              </a:lnSpc>
            </a:pPr>
            <a:r>
              <a:rPr lang="en-US" sz="1200" b="1" dirty="0"/>
              <a:t>Marketing</a:t>
            </a:r>
          </a:p>
        </p:txBody>
      </p:sp>
    </p:spTree>
    <p:custDataLst>
      <p:tags r:id="rId1"/>
    </p:custDataLst>
    <p:extLst>
      <p:ext uri="{BB962C8B-B14F-4D97-AF65-F5344CB8AC3E}">
        <p14:creationId xmlns:p14="http://schemas.microsoft.com/office/powerpoint/2010/main" val="18266526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custDataLst>
              <p:tags r:id="rId2"/>
            </p:custDataLst>
          </p:nvPr>
        </p:nvSpPr>
        <p:spPr/>
        <p:txBody>
          <a:bodyPr/>
          <a:lstStyle/>
          <a:p>
            <a:r>
              <a:rPr lang="en-US" dirty="0"/>
              <a:t>Big Data within the Insurance Industry</a:t>
            </a:r>
            <a:endParaRPr lang="en-GB" dirty="0"/>
          </a:p>
        </p:txBody>
      </p:sp>
      <p:sp>
        <p:nvSpPr>
          <p:cNvPr id="8" name="Text Placeholder 7"/>
          <p:cNvSpPr>
            <a:spLocks noGrp="1"/>
          </p:cNvSpPr>
          <p:nvPr>
            <p:ph type="body" sz="quarter" idx="13"/>
          </p:nvPr>
        </p:nvSpPr>
        <p:spPr/>
        <p:txBody>
          <a:bodyPr/>
          <a:lstStyle/>
          <a:p>
            <a:endParaRPr lang="en-US"/>
          </a:p>
        </p:txBody>
      </p:sp>
      <p:sp>
        <p:nvSpPr>
          <p:cNvPr id="3" name="Slide Number Placeholder 2"/>
          <p:cNvSpPr>
            <a:spLocks noGrp="1"/>
          </p:cNvSpPr>
          <p:nvPr>
            <p:ph type="sldNum" sz="quarter" idx="4"/>
          </p:nvPr>
        </p:nvSpPr>
        <p:spPr/>
        <p:txBody>
          <a:bodyPr/>
          <a:lstStyle/>
          <a:p>
            <a:pPr>
              <a:defRPr/>
            </a:pPr>
            <a:fld id="{079B425A-42E4-45ED-843E-6C5E2930F757}" type="slidenum">
              <a:rPr lang="en-US" smtClean="0"/>
              <a:pPr>
                <a:defRPr/>
              </a:pPr>
              <a:t>18</a:t>
            </a:fld>
            <a:endParaRPr lang="en-US" dirty="0"/>
          </a:p>
        </p:txBody>
      </p:sp>
      <p:sp>
        <p:nvSpPr>
          <p:cNvPr id="10" name="Footer Placeholder 1"/>
          <p:cNvSpPr>
            <a:spLocks noGrp="1"/>
          </p:cNvSpPr>
          <p:nvPr>
            <p:ph type="ftr" sz="quarter" idx="3"/>
          </p:nvPr>
        </p:nvSpPr>
        <p:spPr/>
        <p:txBody>
          <a:bodyPr/>
          <a:lstStyle/>
          <a:p>
            <a:r>
              <a:rPr lang="en-US"/>
              <a:t>© 2018 Willis Towers Watson. All rights reserved. Proprietary and Confidential. </a:t>
            </a:r>
            <a:endParaRPr lang="en-US" dirty="0"/>
          </a:p>
        </p:txBody>
      </p:sp>
      <p:sp>
        <p:nvSpPr>
          <p:cNvPr id="9" name="Path"/>
          <p:cNvSpPr/>
          <p:nvPr/>
        </p:nvSpPr>
        <p:spPr>
          <a:xfrm>
            <a:off x="3275856" y="6560408"/>
            <a:ext cx="557044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sz="600" dirty="0">
              <a:solidFill>
                <a:schemeClr val="tx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558613868"/>
              </p:ext>
            </p:extLst>
          </p:nvPr>
        </p:nvGraphicFramePr>
        <p:xfrm>
          <a:off x="401589" y="1932857"/>
          <a:ext cx="8340822" cy="2600216"/>
        </p:xfrm>
        <a:graphic>
          <a:graphicData uri="http://schemas.openxmlformats.org/drawingml/2006/table">
            <a:tbl>
              <a:tblPr firstRow="1" bandRow="1">
                <a:tableStyleId>{5C22544A-7EE6-4342-B048-85BDC9FD1C3A}</a:tableStyleId>
              </a:tblPr>
              <a:tblGrid>
                <a:gridCol w="2780274">
                  <a:extLst>
                    <a:ext uri="{9D8B030D-6E8A-4147-A177-3AD203B41FA5}">
                      <a16:colId xmlns:a16="http://schemas.microsoft.com/office/drawing/2014/main" val="20000"/>
                    </a:ext>
                  </a:extLst>
                </a:gridCol>
                <a:gridCol w="2780274">
                  <a:extLst>
                    <a:ext uri="{9D8B030D-6E8A-4147-A177-3AD203B41FA5}">
                      <a16:colId xmlns:a16="http://schemas.microsoft.com/office/drawing/2014/main" val="20001"/>
                    </a:ext>
                  </a:extLst>
                </a:gridCol>
                <a:gridCol w="2780274">
                  <a:extLst>
                    <a:ext uri="{9D8B030D-6E8A-4147-A177-3AD203B41FA5}">
                      <a16:colId xmlns:a16="http://schemas.microsoft.com/office/drawing/2014/main" val="20002"/>
                    </a:ext>
                  </a:extLst>
                </a:gridCol>
              </a:tblGrid>
              <a:tr h="48850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rPr>
                        <a:t>A favorable environment </a:t>
                      </a:r>
                    </a:p>
                  </a:txBody>
                  <a:tcPr anchor="ctr">
                    <a:lnL w="12700" cmpd="sng">
                      <a:noFill/>
                    </a:lnL>
                    <a:lnR w="762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70208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rPr>
                        <a:t>The right skills</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70208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rPr>
                        <a:t>Some hurdles to overcome</a:t>
                      </a:r>
                    </a:p>
                  </a:txBody>
                  <a:tcPr anchor="ctr">
                    <a:lnL w="762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702082"/>
                    </a:solidFill>
                  </a:tcPr>
                </a:tc>
                <a:extLst>
                  <a:ext uri="{0D108BD9-81ED-4DB2-BD59-A6C34878D82A}">
                    <a16:rowId xmlns:a16="http://schemas.microsoft.com/office/drawing/2014/main" val="10000"/>
                  </a:ext>
                </a:extLst>
              </a:tr>
              <a:tr h="1960136">
                <a:tc>
                  <a:txBody>
                    <a:bodyPr/>
                    <a:lstStyle/>
                    <a:p>
                      <a:pPr marL="285750" lvl="2" indent="-285750" algn="l" defTabSz="914400" rtl="0" eaLnBrk="1" latinLnBrk="0" hangingPunct="1">
                        <a:lnSpc>
                          <a:spcPct val="100000"/>
                        </a:lnSpc>
                        <a:spcBef>
                          <a:spcPts val="0"/>
                        </a:spcBef>
                        <a:spcAft>
                          <a:spcPts val="350"/>
                        </a:spcAft>
                        <a:buClr>
                          <a:srgbClr val="702082"/>
                        </a:buClr>
                        <a:buSzPct val="125000"/>
                        <a:buFont typeface="Wingdings" pitchFamily="2" charset="2"/>
                        <a:buChar char="§"/>
                      </a:pPr>
                      <a:r>
                        <a:rPr lang="en-GB" sz="1600" b="0" i="0" u="none" kern="1200" baseline="0" dirty="0">
                          <a:solidFill>
                            <a:schemeClr val="tx1"/>
                          </a:solidFill>
                          <a:latin typeface="Arial" panose="020B0604020202020204" pitchFamily="34" charset="0"/>
                          <a:ea typeface="+mn-ea"/>
                          <a:cs typeface="+mn-cs"/>
                        </a:rPr>
                        <a:t>Data intensive </a:t>
                      </a:r>
                    </a:p>
                    <a:p>
                      <a:pPr marL="285750" lvl="2" indent="-285750" algn="l" defTabSz="914400" rtl="0" eaLnBrk="1" latinLnBrk="0" hangingPunct="1">
                        <a:lnSpc>
                          <a:spcPct val="100000"/>
                        </a:lnSpc>
                        <a:spcBef>
                          <a:spcPts val="0"/>
                        </a:spcBef>
                        <a:spcAft>
                          <a:spcPts val="350"/>
                        </a:spcAft>
                        <a:buClr>
                          <a:srgbClr val="702082"/>
                        </a:buClr>
                        <a:buSzPct val="125000"/>
                        <a:buFont typeface="Wingdings" pitchFamily="2" charset="2"/>
                        <a:buChar char="§"/>
                      </a:pPr>
                      <a:r>
                        <a:rPr lang="en-GB" sz="1600" b="0" i="0" u="none" kern="1200" baseline="0" dirty="0">
                          <a:solidFill>
                            <a:schemeClr val="tx1"/>
                          </a:solidFill>
                          <a:latin typeface="Arial" panose="020B0604020202020204" pitchFamily="34" charset="0"/>
                          <a:ea typeface="+mn-ea"/>
                          <a:cs typeface="+mn-cs"/>
                        </a:rPr>
                        <a:t>Segmentation and automated algorithms</a:t>
                      </a:r>
                    </a:p>
                  </a:txBody>
                  <a:tcPr marT="91440" marB="91440">
                    <a:lnL w="12700" cmpd="sng">
                      <a:noFill/>
                    </a:lnL>
                    <a:lnR w="762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285750" lvl="2" indent="-285750" algn="l" defTabSz="914400" rtl="0" eaLnBrk="1" latinLnBrk="0" hangingPunct="1">
                        <a:lnSpc>
                          <a:spcPct val="100000"/>
                        </a:lnSpc>
                        <a:spcBef>
                          <a:spcPts val="0"/>
                        </a:spcBef>
                        <a:spcAft>
                          <a:spcPts val="350"/>
                        </a:spcAft>
                        <a:buClr>
                          <a:srgbClr val="702082"/>
                        </a:buClr>
                        <a:buSzPct val="125000"/>
                        <a:buFont typeface="Wingdings" pitchFamily="2" charset="2"/>
                        <a:buChar char="§"/>
                      </a:pPr>
                      <a:r>
                        <a:rPr lang="en-GB" sz="1600" b="0" i="0" u="none" kern="1200" baseline="0" dirty="0">
                          <a:solidFill>
                            <a:schemeClr val="tx1"/>
                          </a:solidFill>
                          <a:latin typeface="Arial" panose="020B0604020202020204" pitchFamily="34" charset="0"/>
                          <a:ea typeface="+mn-ea"/>
                          <a:cs typeface="+mn-cs"/>
                        </a:rPr>
                        <a:t>Leading analytical talents</a:t>
                      </a:r>
                    </a:p>
                    <a:p>
                      <a:pPr marL="285750" lvl="2" indent="-285750" algn="l" defTabSz="914400" rtl="0" eaLnBrk="1" latinLnBrk="0" hangingPunct="1">
                        <a:lnSpc>
                          <a:spcPct val="100000"/>
                        </a:lnSpc>
                        <a:spcBef>
                          <a:spcPts val="0"/>
                        </a:spcBef>
                        <a:spcAft>
                          <a:spcPts val="350"/>
                        </a:spcAft>
                        <a:buClr>
                          <a:srgbClr val="702082"/>
                        </a:buClr>
                        <a:buSzPct val="125000"/>
                        <a:buFont typeface="Wingdings" pitchFamily="2" charset="2"/>
                        <a:buChar char="§"/>
                      </a:pPr>
                      <a:r>
                        <a:rPr lang="en-GB" sz="1600" b="0" i="0" u="none" kern="1200" baseline="0" dirty="0">
                          <a:solidFill>
                            <a:schemeClr val="tx1"/>
                          </a:solidFill>
                          <a:latin typeface="Arial" panose="020B0604020202020204" pitchFamily="34" charset="0"/>
                          <a:ea typeface="+mn-ea"/>
                          <a:cs typeface="+mn-cs"/>
                        </a:rPr>
                        <a:t>Actuaries have a very good profile to become Big Data scientists </a:t>
                      </a:r>
                    </a:p>
                  </a:txBody>
                  <a:tcPr marT="91440" marB="9144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285750" lvl="2" indent="-285750" algn="l" defTabSz="914400" rtl="0" eaLnBrk="1" latinLnBrk="0" hangingPunct="1">
                        <a:lnSpc>
                          <a:spcPct val="100000"/>
                        </a:lnSpc>
                        <a:spcBef>
                          <a:spcPts val="0"/>
                        </a:spcBef>
                        <a:spcAft>
                          <a:spcPts val="350"/>
                        </a:spcAft>
                        <a:buClr>
                          <a:srgbClr val="702082"/>
                        </a:buClr>
                        <a:buSzPct val="125000"/>
                        <a:buFont typeface="Wingdings" pitchFamily="2" charset="2"/>
                        <a:buChar char="§"/>
                      </a:pPr>
                      <a:r>
                        <a:rPr lang="en-GB" sz="1600" b="0" i="0" u="none" kern="1200" baseline="0" dirty="0">
                          <a:solidFill>
                            <a:schemeClr val="tx1"/>
                          </a:solidFill>
                          <a:latin typeface="Arial" panose="020B0604020202020204" pitchFamily="34" charset="0"/>
                          <a:ea typeface="+mn-ea"/>
                          <a:cs typeface="+mn-cs"/>
                        </a:rPr>
                        <a:t>Change of mind-set </a:t>
                      </a:r>
                    </a:p>
                    <a:p>
                      <a:pPr marL="285750" lvl="2" indent="-285750" algn="l" defTabSz="914400" rtl="0" eaLnBrk="1" latinLnBrk="0" hangingPunct="1">
                        <a:lnSpc>
                          <a:spcPct val="100000"/>
                        </a:lnSpc>
                        <a:spcBef>
                          <a:spcPts val="0"/>
                        </a:spcBef>
                        <a:spcAft>
                          <a:spcPts val="350"/>
                        </a:spcAft>
                        <a:buClr>
                          <a:srgbClr val="702082"/>
                        </a:buClr>
                        <a:buSzPct val="125000"/>
                        <a:buFont typeface="Wingdings" pitchFamily="2" charset="2"/>
                        <a:buChar char="§"/>
                      </a:pPr>
                      <a:r>
                        <a:rPr lang="en-GB" sz="1600" b="0" i="0" u="none" kern="1200" baseline="0" dirty="0">
                          <a:solidFill>
                            <a:schemeClr val="tx1"/>
                          </a:solidFill>
                          <a:latin typeface="Arial" panose="020B0604020202020204" pitchFamily="34" charset="0"/>
                          <a:ea typeface="+mn-ea"/>
                          <a:cs typeface="+mn-cs"/>
                        </a:rPr>
                        <a:t>An evolution of IT is required</a:t>
                      </a:r>
                    </a:p>
                  </a:txBody>
                  <a:tcPr marT="91440" marB="91440">
                    <a:lnL w="76200" cap="flat" cmpd="sng" algn="ctr">
                      <a:solidFill>
                        <a:schemeClr val="bg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bl>
          </a:graphicData>
        </a:graphic>
      </p:graphicFrame>
    </p:spTree>
    <p:custDataLst>
      <p:tags r:id="rId1"/>
    </p:custDataLst>
    <p:extLst>
      <p:ext uri="{BB962C8B-B14F-4D97-AF65-F5344CB8AC3E}">
        <p14:creationId xmlns:p14="http://schemas.microsoft.com/office/powerpoint/2010/main" val="12803571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custDataLst>
              <p:tags r:id="rId2"/>
            </p:custDataLst>
          </p:nvPr>
        </p:nvSpPr>
        <p:spPr/>
        <p:txBody>
          <a:bodyPr>
            <a:normAutofit/>
          </a:bodyPr>
          <a:lstStyle/>
          <a:p>
            <a:r>
              <a:rPr lang="en-US" dirty="0"/>
              <a:t>Explosion in Internal and External Data Assets</a:t>
            </a:r>
          </a:p>
        </p:txBody>
      </p:sp>
      <p:sp>
        <p:nvSpPr>
          <p:cNvPr id="4" name="Text Placeholder 3"/>
          <p:cNvSpPr>
            <a:spLocks noGrp="1"/>
          </p:cNvSpPr>
          <p:nvPr>
            <p:ph type="body" sz="quarter" idx="13"/>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23" name="Path"/>
          <p:cNvSpPr/>
          <p:nvPr/>
        </p:nvSpPr>
        <p:spPr>
          <a:xfrm>
            <a:off x="3275856" y="6560408"/>
            <a:ext cx="557044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00" dirty="0">
              <a:solidFill>
                <a:prstClr val="black"/>
              </a:solidFill>
            </a:endParaRPr>
          </a:p>
        </p:txBody>
      </p:sp>
      <p:sp>
        <p:nvSpPr>
          <p:cNvPr id="25" name="Rectangle 24"/>
          <p:cNvSpPr/>
          <p:nvPr/>
        </p:nvSpPr>
        <p:spPr>
          <a:xfrm>
            <a:off x="4543425" y="1741661"/>
            <a:ext cx="4183200" cy="1893600"/>
          </a:xfrm>
          <a:prstGeom prst="rect">
            <a:avLst/>
          </a:prstGeom>
          <a:solidFill>
            <a:srgbClr val="D8DBD8"/>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a:lstStyle/>
          <a:p>
            <a:pPr marL="2057400" lvl="2" indent="-228600">
              <a:spcAft>
                <a:spcPts val="350"/>
              </a:spcAft>
              <a:buClr>
                <a:srgbClr val="702082"/>
              </a:buClr>
              <a:buSzPct val="125000"/>
              <a:buFont typeface="Wingdings" pitchFamily="2" charset="2"/>
              <a:buChar char="§"/>
            </a:pPr>
            <a:r>
              <a:rPr lang="en-US" sz="1200" b="1" dirty="0">
                <a:solidFill>
                  <a:schemeClr val="tx1"/>
                </a:solidFill>
                <a:latin typeface="Arial" panose="020B0604020202020204" pitchFamily="34" charset="0"/>
              </a:rPr>
              <a:t>MIB: </a:t>
            </a:r>
            <a:r>
              <a:rPr lang="en-US" sz="1200" dirty="0">
                <a:solidFill>
                  <a:schemeClr val="tx1"/>
                </a:solidFill>
                <a:latin typeface="Arial" panose="020B0604020202020204" pitchFamily="34" charset="0"/>
              </a:rPr>
              <a:t>results from prior insurance applications</a:t>
            </a:r>
          </a:p>
          <a:p>
            <a:pPr marL="2057400" lvl="2" indent="-228600">
              <a:spcAft>
                <a:spcPts val="350"/>
              </a:spcAft>
              <a:buClr>
                <a:srgbClr val="702082"/>
              </a:buClr>
              <a:buSzPct val="125000"/>
              <a:buFont typeface="Wingdings" pitchFamily="2" charset="2"/>
              <a:buChar char="§"/>
            </a:pPr>
            <a:r>
              <a:rPr lang="en-US" sz="1200" b="1" dirty="0">
                <a:solidFill>
                  <a:schemeClr val="tx1"/>
                </a:solidFill>
                <a:latin typeface="Arial" panose="020B0604020202020204" pitchFamily="34" charset="0"/>
              </a:rPr>
              <a:t>MVR: </a:t>
            </a:r>
            <a:r>
              <a:rPr lang="en-US" sz="1200" dirty="0">
                <a:solidFill>
                  <a:schemeClr val="tx1"/>
                </a:solidFill>
                <a:latin typeface="Arial" panose="020B0604020202020204" pitchFamily="34" charset="0"/>
              </a:rPr>
              <a:t>motor vehicle records, citations, crash data</a:t>
            </a:r>
          </a:p>
          <a:p>
            <a:pPr marL="2057400" lvl="2" indent="-228600">
              <a:spcAft>
                <a:spcPts val="350"/>
              </a:spcAft>
              <a:buClr>
                <a:srgbClr val="702082"/>
              </a:buClr>
              <a:buSzPct val="125000"/>
              <a:buFont typeface="Wingdings" pitchFamily="2" charset="2"/>
              <a:buChar char="§"/>
            </a:pPr>
            <a:r>
              <a:rPr lang="en-US" sz="1200" b="1" dirty="0">
                <a:solidFill>
                  <a:schemeClr val="tx1"/>
                </a:solidFill>
                <a:latin typeface="Arial" panose="020B0604020202020204" pitchFamily="34" charset="0"/>
              </a:rPr>
              <a:t>Fraud: </a:t>
            </a:r>
            <a:r>
              <a:rPr lang="en-US" sz="1200" dirty="0">
                <a:solidFill>
                  <a:schemeClr val="tx1"/>
                </a:solidFill>
                <a:latin typeface="Arial" panose="020B0604020202020204" pitchFamily="34" charset="0"/>
              </a:rPr>
              <a:t>Identify check</a:t>
            </a:r>
          </a:p>
        </p:txBody>
      </p:sp>
      <p:sp>
        <p:nvSpPr>
          <p:cNvPr id="26" name="Rectangle 25"/>
          <p:cNvSpPr/>
          <p:nvPr/>
        </p:nvSpPr>
        <p:spPr>
          <a:xfrm>
            <a:off x="409575" y="1712061"/>
            <a:ext cx="4183200" cy="1893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a:lstStyle/>
          <a:p>
            <a:pPr marL="285750" lvl="2" indent="-285750">
              <a:spcAft>
                <a:spcPts val="350"/>
              </a:spcAft>
              <a:buClr>
                <a:srgbClr val="702082"/>
              </a:buClr>
              <a:buSzPct val="125000"/>
              <a:buFont typeface="Wingdings" pitchFamily="2" charset="2"/>
              <a:buChar char="§"/>
              <a:defRPr/>
            </a:pPr>
            <a:r>
              <a:rPr lang="en-US" sz="1200" b="1" dirty="0">
                <a:solidFill>
                  <a:schemeClr val="tx1"/>
                </a:solidFill>
                <a:latin typeface="Arial" panose="020B0604020202020204" pitchFamily="34" charset="0"/>
              </a:rPr>
              <a:t>Policyholder characteristics:</a:t>
            </a:r>
            <a:r>
              <a:rPr lang="en-US" sz="1200" dirty="0">
                <a:solidFill>
                  <a:schemeClr val="tx1"/>
                </a:solidFill>
                <a:latin typeface="Arial" panose="020B0604020202020204" pitchFamily="34" charset="0"/>
              </a:rPr>
              <a:t> age, gender, </a:t>
            </a:r>
            <a:br>
              <a:rPr lang="en-US" sz="1200" dirty="0">
                <a:solidFill>
                  <a:schemeClr val="tx1"/>
                </a:solidFill>
                <a:latin typeface="Arial" panose="020B0604020202020204" pitchFamily="34" charset="0"/>
              </a:rPr>
            </a:br>
            <a:r>
              <a:rPr lang="en-US" sz="1200" dirty="0">
                <a:solidFill>
                  <a:schemeClr val="tx1"/>
                </a:solidFill>
                <a:latin typeface="Arial" panose="020B0604020202020204" pitchFamily="34" charset="0"/>
              </a:rPr>
              <a:t>marital status, tenure etc.</a:t>
            </a:r>
          </a:p>
          <a:p>
            <a:pPr marL="285750" lvl="2" indent="-285750">
              <a:spcAft>
                <a:spcPts val="350"/>
              </a:spcAft>
              <a:buClr>
                <a:srgbClr val="702082"/>
              </a:buClr>
              <a:buSzPct val="125000"/>
              <a:buFont typeface="Wingdings" pitchFamily="2" charset="2"/>
              <a:buChar char="§"/>
              <a:defRPr/>
            </a:pPr>
            <a:r>
              <a:rPr lang="en-US" sz="1200" b="1" dirty="0">
                <a:solidFill>
                  <a:schemeClr val="tx1"/>
                </a:solidFill>
                <a:latin typeface="Arial" panose="020B0604020202020204" pitchFamily="34" charset="0"/>
              </a:rPr>
              <a:t>Policy level: </a:t>
            </a:r>
            <a:r>
              <a:rPr lang="en-US" sz="1200" dirty="0">
                <a:solidFill>
                  <a:schemeClr val="tx1"/>
                </a:solidFill>
                <a:latin typeface="Arial" panose="020B0604020202020204" pitchFamily="34" charset="0"/>
              </a:rPr>
              <a:t>face amount, </a:t>
            </a:r>
            <a:br>
              <a:rPr lang="en-US" sz="1200" dirty="0">
                <a:solidFill>
                  <a:schemeClr val="tx1"/>
                </a:solidFill>
                <a:latin typeface="Arial" panose="020B0604020202020204" pitchFamily="34" charset="0"/>
              </a:rPr>
            </a:br>
            <a:r>
              <a:rPr lang="en-US" sz="1200" dirty="0">
                <a:solidFill>
                  <a:schemeClr val="tx1"/>
                </a:solidFill>
                <a:latin typeface="Arial" panose="020B0604020202020204" pitchFamily="34" charset="0"/>
              </a:rPr>
              <a:t>risk class, product etc.</a:t>
            </a:r>
          </a:p>
        </p:txBody>
      </p:sp>
      <p:sp>
        <p:nvSpPr>
          <p:cNvPr id="27" name="Rectangle 26"/>
          <p:cNvSpPr/>
          <p:nvPr/>
        </p:nvSpPr>
        <p:spPr>
          <a:xfrm>
            <a:off x="4532175" y="3679335"/>
            <a:ext cx="4183200" cy="1893600"/>
          </a:xfrm>
          <a:prstGeom prst="rect">
            <a:avLst/>
          </a:prstGeom>
          <a:solidFill>
            <a:srgbClr val="D8DBD8"/>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a:lstStyle/>
          <a:p>
            <a:pPr marL="2057400" lvl="2" indent="-228600">
              <a:spcAft>
                <a:spcPts val="350"/>
              </a:spcAft>
              <a:buClr>
                <a:srgbClr val="702082"/>
              </a:buClr>
              <a:buSzPct val="125000"/>
              <a:buFont typeface="Wingdings" pitchFamily="2" charset="2"/>
              <a:buChar char="§"/>
            </a:pPr>
            <a:r>
              <a:rPr lang="en-US" sz="1200" dirty="0">
                <a:solidFill>
                  <a:schemeClr val="tx1"/>
                </a:solidFill>
                <a:latin typeface="Arial" panose="020B0604020202020204" pitchFamily="34" charset="0"/>
              </a:rPr>
              <a:t>Geo-demographic data</a:t>
            </a:r>
          </a:p>
          <a:p>
            <a:pPr marL="2057400" lvl="2" indent="-228600">
              <a:spcAft>
                <a:spcPts val="350"/>
              </a:spcAft>
              <a:buClr>
                <a:srgbClr val="702082"/>
              </a:buClr>
              <a:buSzPct val="125000"/>
              <a:buFont typeface="Wingdings" pitchFamily="2" charset="2"/>
              <a:buChar char="§"/>
            </a:pPr>
            <a:r>
              <a:rPr lang="en-US" sz="1200" dirty="0">
                <a:solidFill>
                  <a:schemeClr val="tx1"/>
                </a:solidFill>
                <a:latin typeface="Arial" panose="020B0604020202020204" pitchFamily="34" charset="0"/>
              </a:rPr>
              <a:t>Credit attributes</a:t>
            </a:r>
          </a:p>
          <a:p>
            <a:pPr marL="2057400" lvl="2" indent="-228600">
              <a:spcAft>
                <a:spcPts val="350"/>
              </a:spcAft>
              <a:buClr>
                <a:srgbClr val="702082"/>
              </a:buClr>
              <a:buSzPct val="125000"/>
              <a:buFont typeface="Wingdings" pitchFamily="2" charset="2"/>
              <a:buChar char="§"/>
            </a:pPr>
            <a:r>
              <a:rPr lang="en-US" sz="1200" dirty="0">
                <a:solidFill>
                  <a:schemeClr val="tx1"/>
                </a:solidFill>
                <a:latin typeface="Arial" panose="020B0604020202020204" pitchFamily="34" charset="0"/>
              </a:rPr>
              <a:t>Social Media</a:t>
            </a:r>
          </a:p>
          <a:p>
            <a:pPr marL="2057400" lvl="2" indent="-228600">
              <a:spcAft>
                <a:spcPts val="350"/>
              </a:spcAft>
              <a:buClr>
                <a:srgbClr val="702082"/>
              </a:buClr>
              <a:buSzPct val="125000"/>
              <a:buFont typeface="Wingdings" pitchFamily="2" charset="2"/>
              <a:buChar char="§"/>
            </a:pPr>
            <a:r>
              <a:rPr lang="en-US" sz="1200" dirty="0">
                <a:solidFill>
                  <a:schemeClr val="tx1"/>
                </a:solidFill>
                <a:latin typeface="Arial" panose="020B0604020202020204" pitchFamily="34" charset="0"/>
              </a:rPr>
              <a:t>Derived characteristics</a:t>
            </a:r>
          </a:p>
        </p:txBody>
      </p:sp>
      <p:sp>
        <p:nvSpPr>
          <p:cNvPr id="28" name="Rectangle 27"/>
          <p:cNvSpPr/>
          <p:nvPr/>
        </p:nvSpPr>
        <p:spPr>
          <a:xfrm>
            <a:off x="388836" y="3657298"/>
            <a:ext cx="4183200" cy="1893600"/>
          </a:xfrm>
          <a:prstGeom prst="rect">
            <a:avLst/>
          </a:prstGeom>
          <a:solidFill>
            <a:srgbClr val="EFEEDE"/>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a:lstStyle/>
          <a:p>
            <a:pPr marL="285750" lvl="2" indent="-285750">
              <a:spcAft>
                <a:spcPts val="350"/>
              </a:spcAft>
              <a:buClr>
                <a:srgbClr val="702082"/>
              </a:buClr>
              <a:buSzPct val="125000"/>
              <a:buFont typeface="Wingdings" pitchFamily="2" charset="2"/>
              <a:buChar char="§"/>
            </a:pPr>
            <a:r>
              <a:rPr lang="en-US" sz="1200" b="1" dirty="0">
                <a:solidFill>
                  <a:schemeClr val="tx1"/>
                </a:solidFill>
                <a:latin typeface="Arial" panose="020B0604020202020204" pitchFamily="34" charset="0"/>
              </a:rPr>
              <a:t>Pharmacy:</a:t>
            </a:r>
            <a:r>
              <a:rPr lang="en-US" sz="1200" dirty="0">
                <a:solidFill>
                  <a:schemeClr val="tx1"/>
                </a:solidFill>
                <a:latin typeface="Arial" panose="020B0604020202020204" pitchFamily="34" charset="0"/>
              </a:rPr>
              <a:t> flags for </a:t>
            </a:r>
            <a:br>
              <a:rPr lang="en-US" sz="1200" dirty="0">
                <a:solidFill>
                  <a:schemeClr val="tx1"/>
                </a:solidFill>
                <a:latin typeface="Arial" panose="020B0604020202020204" pitchFamily="34" charset="0"/>
              </a:rPr>
            </a:br>
            <a:r>
              <a:rPr lang="en-US" sz="1200" dirty="0">
                <a:solidFill>
                  <a:schemeClr val="tx1"/>
                </a:solidFill>
                <a:latin typeface="Arial" panose="020B0604020202020204" pitchFamily="34" charset="0"/>
              </a:rPr>
              <a:t>medication use, dosage, </a:t>
            </a:r>
            <a:br>
              <a:rPr lang="en-US" sz="1200" dirty="0">
                <a:solidFill>
                  <a:schemeClr val="tx1"/>
                </a:solidFill>
                <a:latin typeface="Arial" panose="020B0604020202020204" pitchFamily="34" charset="0"/>
              </a:rPr>
            </a:br>
            <a:r>
              <a:rPr lang="en-US" sz="1200" dirty="0">
                <a:solidFill>
                  <a:schemeClr val="tx1"/>
                </a:solidFill>
                <a:latin typeface="Arial" panose="020B0604020202020204" pitchFamily="34" charset="0"/>
              </a:rPr>
              <a:t>frequency</a:t>
            </a:r>
          </a:p>
          <a:p>
            <a:pPr marL="285750" lvl="2" indent="-285750">
              <a:spcAft>
                <a:spcPts val="350"/>
              </a:spcAft>
              <a:buClr>
                <a:srgbClr val="702082"/>
              </a:buClr>
              <a:buSzPct val="125000"/>
              <a:buFont typeface="Wingdings" pitchFamily="2" charset="2"/>
              <a:buChar char="§"/>
            </a:pPr>
            <a:r>
              <a:rPr lang="en-US" sz="1200" b="1" dirty="0">
                <a:solidFill>
                  <a:schemeClr val="tx1"/>
                </a:solidFill>
                <a:latin typeface="Arial" panose="020B0604020202020204" pitchFamily="34" charset="0"/>
              </a:rPr>
              <a:t>Lab test: </a:t>
            </a:r>
            <a:r>
              <a:rPr lang="en-US" sz="1200" dirty="0">
                <a:solidFill>
                  <a:schemeClr val="tx1"/>
                </a:solidFill>
                <a:latin typeface="Arial" panose="020B0604020202020204" pitchFamily="34" charset="0"/>
              </a:rPr>
              <a:t>cholesterol, drug</a:t>
            </a:r>
            <a:br>
              <a:rPr lang="en-US" sz="1200" dirty="0">
                <a:solidFill>
                  <a:schemeClr val="tx1"/>
                </a:solidFill>
                <a:latin typeface="Arial" panose="020B0604020202020204" pitchFamily="34" charset="0"/>
              </a:rPr>
            </a:br>
            <a:r>
              <a:rPr lang="en-US" sz="1200" dirty="0">
                <a:solidFill>
                  <a:schemeClr val="tx1"/>
                </a:solidFill>
                <a:latin typeface="Arial" panose="020B0604020202020204" pitchFamily="34" charset="0"/>
              </a:rPr>
              <a:t>testing</a:t>
            </a:r>
          </a:p>
          <a:p>
            <a:pPr marL="285750" lvl="2" indent="-285750">
              <a:spcAft>
                <a:spcPts val="350"/>
              </a:spcAft>
              <a:buClr>
                <a:srgbClr val="702082"/>
              </a:buClr>
              <a:buSzPct val="125000"/>
              <a:buFont typeface="Wingdings" pitchFamily="2" charset="2"/>
              <a:buChar char="§"/>
            </a:pPr>
            <a:r>
              <a:rPr lang="en-US" sz="1200" b="1" dirty="0">
                <a:solidFill>
                  <a:schemeClr val="tx1"/>
                </a:solidFill>
                <a:latin typeface="Arial" panose="020B0604020202020204" pitchFamily="34" charset="0"/>
              </a:rPr>
              <a:t>Attending Physician Statement: </a:t>
            </a:r>
            <a:br>
              <a:rPr lang="en-US" sz="1200" dirty="0">
                <a:solidFill>
                  <a:schemeClr val="tx1"/>
                </a:solidFill>
                <a:latin typeface="Arial" panose="020B0604020202020204" pitchFamily="34" charset="0"/>
              </a:rPr>
            </a:br>
            <a:r>
              <a:rPr lang="en-US" sz="1200" dirty="0">
                <a:solidFill>
                  <a:schemeClr val="tx1"/>
                </a:solidFill>
                <a:latin typeface="Arial" panose="020B0604020202020204" pitchFamily="34" charset="0"/>
              </a:rPr>
              <a:t>current conditions, historical </a:t>
            </a:r>
            <a:br>
              <a:rPr lang="en-US" sz="1200" dirty="0">
                <a:solidFill>
                  <a:schemeClr val="tx1"/>
                </a:solidFill>
                <a:latin typeface="Arial" panose="020B0604020202020204" pitchFamily="34" charset="0"/>
              </a:rPr>
            </a:br>
            <a:r>
              <a:rPr lang="en-US" sz="1200" dirty="0">
                <a:solidFill>
                  <a:schemeClr val="tx1"/>
                </a:solidFill>
                <a:latin typeface="Arial" panose="020B0604020202020204" pitchFamily="34" charset="0"/>
              </a:rPr>
              <a:t>record</a:t>
            </a:r>
          </a:p>
        </p:txBody>
      </p:sp>
      <p:sp>
        <p:nvSpPr>
          <p:cNvPr id="29" name="Round Same Side Corner Rectangle 28"/>
          <p:cNvSpPr/>
          <p:nvPr/>
        </p:nvSpPr>
        <p:spPr>
          <a:xfrm>
            <a:off x="405166" y="1316863"/>
            <a:ext cx="4183200" cy="424800"/>
          </a:xfrm>
          <a:prstGeom prst="round2SameRect">
            <a:avLst>
              <a:gd name="adj1" fmla="val 0"/>
              <a:gd name="adj2" fmla="val 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bIns="46800" anchor="ctr" anchorCtr="0"/>
          <a:lstStyle/>
          <a:p>
            <a:pPr>
              <a:lnSpc>
                <a:spcPts val="1400"/>
              </a:lnSpc>
              <a:defRPr/>
            </a:pPr>
            <a:r>
              <a:rPr lang="en-US" sz="1400" b="1" dirty="0">
                <a:solidFill>
                  <a:prstClr val="white"/>
                </a:solidFill>
              </a:rPr>
              <a:t>Insurance Company data</a:t>
            </a:r>
          </a:p>
        </p:txBody>
      </p:sp>
      <p:sp>
        <p:nvSpPr>
          <p:cNvPr id="30" name="Round Same Side Corner Rectangle 29"/>
          <p:cNvSpPr/>
          <p:nvPr/>
        </p:nvSpPr>
        <p:spPr>
          <a:xfrm>
            <a:off x="4539342" y="1316863"/>
            <a:ext cx="4183200" cy="424800"/>
          </a:xfrm>
          <a:prstGeom prst="round2SameRect">
            <a:avLst>
              <a:gd name="adj1" fmla="val 0"/>
              <a:gd name="adj2" fmla="val 0"/>
            </a:avLst>
          </a:prstGeom>
          <a:solidFill>
            <a:srgbClr val="702082"/>
          </a:solidFill>
          <a:ln>
            <a:noFill/>
          </a:ln>
        </p:spPr>
        <p:style>
          <a:lnRef idx="2">
            <a:schemeClr val="accent1">
              <a:shade val="50000"/>
            </a:schemeClr>
          </a:lnRef>
          <a:fillRef idx="1">
            <a:schemeClr val="accent1"/>
          </a:fillRef>
          <a:effectRef idx="0">
            <a:schemeClr val="accent1"/>
          </a:effectRef>
          <a:fontRef idx="minor">
            <a:schemeClr val="lt1"/>
          </a:fontRef>
        </p:style>
        <p:txBody>
          <a:bodyPr lIns="228600" tIns="0" bIns="0" anchor="ctr" anchorCtr="0"/>
          <a:lstStyle/>
          <a:p>
            <a:pPr>
              <a:lnSpc>
                <a:spcPts val="1400"/>
              </a:lnSpc>
            </a:pPr>
            <a:r>
              <a:rPr lang="en-US" sz="1400" b="1" dirty="0">
                <a:solidFill>
                  <a:prstClr val="white"/>
                </a:solidFill>
              </a:rPr>
              <a:t>Public and Pooled data</a:t>
            </a:r>
          </a:p>
        </p:txBody>
      </p:sp>
      <p:sp>
        <p:nvSpPr>
          <p:cNvPr id="31" name="Round Same Side Corner Rectangle 30"/>
          <p:cNvSpPr/>
          <p:nvPr/>
        </p:nvSpPr>
        <p:spPr>
          <a:xfrm>
            <a:off x="407798" y="5538401"/>
            <a:ext cx="4183200" cy="424800"/>
          </a:xfrm>
          <a:prstGeom prst="round2SameRect">
            <a:avLst>
              <a:gd name="adj1" fmla="val 0"/>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228600" tIns="0" bIns="0" anchor="ctr" anchorCtr="0"/>
          <a:lstStyle/>
          <a:p>
            <a:pPr>
              <a:lnSpc>
                <a:spcPts val="1400"/>
              </a:lnSpc>
            </a:pPr>
            <a:r>
              <a:rPr lang="en-US" sz="1400" b="1" dirty="0">
                <a:solidFill>
                  <a:prstClr val="white"/>
                </a:solidFill>
              </a:rPr>
              <a:t>3rd Party, Medical</a:t>
            </a:r>
          </a:p>
        </p:txBody>
      </p:sp>
      <p:sp>
        <p:nvSpPr>
          <p:cNvPr id="32" name="Round Same Side Corner Rectangle 31"/>
          <p:cNvSpPr/>
          <p:nvPr/>
        </p:nvSpPr>
        <p:spPr>
          <a:xfrm>
            <a:off x="4543425" y="5538401"/>
            <a:ext cx="4183200" cy="424800"/>
          </a:xfrm>
          <a:prstGeom prst="round2SameRect">
            <a:avLst>
              <a:gd name="adj1" fmla="val 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28600" tIns="0" bIns="0" anchor="ctr" anchorCtr="0"/>
          <a:lstStyle/>
          <a:p>
            <a:pPr>
              <a:lnSpc>
                <a:spcPts val="1400"/>
              </a:lnSpc>
            </a:pPr>
            <a:r>
              <a:rPr lang="en-US" sz="1400" b="1" dirty="0">
                <a:solidFill>
                  <a:prstClr val="white"/>
                </a:solidFill>
              </a:rPr>
              <a:t>3rd Party, Misc.</a:t>
            </a:r>
          </a:p>
        </p:txBody>
      </p:sp>
      <p:pic>
        <p:nvPicPr>
          <p:cNvPr id="33" name="Picture 2" descr="Z:\03_Consultant non client projects\2015\03_March\27-03-2015_UBI\Powerpoint Presentation\ArtWork\Products and Services.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386117" y="1655323"/>
            <a:ext cx="4440238" cy="3995737"/>
          </a:xfrm>
          <a:prstGeom prst="rect">
            <a:avLst/>
          </a:prstGeom>
          <a:noFill/>
          <a:extLst>
            <a:ext uri="{909E8E84-426E-40DD-AFC4-6F175D3DCCD1}">
              <a14:hiddenFill xmlns:a14="http://schemas.microsoft.com/office/drawing/2010/main">
                <a:solidFill>
                  <a:srgbClr val="FFFFFF"/>
                </a:solidFill>
              </a14:hiddenFill>
            </a:ext>
          </a:extLst>
        </p:spPr>
      </p:pic>
      <p:sp>
        <p:nvSpPr>
          <p:cNvPr id="34" name="Oval 33"/>
          <p:cNvSpPr>
            <a:spLocks noChangeArrowheads="1"/>
          </p:cNvSpPr>
          <p:nvPr/>
        </p:nvSpPr>
        <p:spPr bwMode="gray">
          <a:xfrm>
            <a:off x="3811901" y="2908683"/>
            <a:ext cx="1520198" cy="1467867"/>
          </a:xfrm>
          <a:prstGeom prst="ellipse">
            <a:avLst/>
          </a:prstGeom>
          <a:solidFill>
            <a:schemeClr val="bg1"/>
          </a:solidFill>
          <a:ln w="9525" algn="ctr">
            <a:solidFill>
              <a:schemeClr val="bg1">
                <a:lumMod val="65000"/>
              </a:schemeClr>
            </a:solidFill>
            <a:round/>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pPr>
            <a:r>
              <a:rPr lang="en-US" sz="1400" b="1" dirty="0">
                <a:solidFill>
                  <a:prstClr val="black"/>
                </a:solidFill>
              </a:rPr>
              <a:t>Modeling Data</a:t>
            </a:r>
            <a:endParaRPr lang="en-US" sz="1100" dirty="0">
              <a:solidFill>
                <a:prstClr val="black"/>
              </a:solidFill>
            </a:endParaRPr>
          </a:p>
        </p:txBody>
      </p:sp>
      <p:sp>
        <p:nvSpPr>
          <p:cNvPr id="5" name="Footer Placeholder 4"/>
          <p:cNvSpPr>
            <a:spLocks noGrp="1"/>
          </p:cNvSpPr>
          <p:nvPr>
            <p:ph type="ftr" sz="quarter" idx="3"/>
          </p:nvPr>
        </p:nvSpPr>
        <p:spPr/>
        <p:txBody>
          <a:bodyPr/>
          <a:lstStyle/>
          <a:p>
            <a:r>
              <a:rPr lang="en-US"/>
              <a:t>© 2018 Willis Towers Watson. All rights reserved. Proprietary and Confidential. </a:t>
            </a:r>
            <a:endParaRPr lang="en-US" dirty="0"/>
          </a:p>
        </p:txBody>
      </p:sp>
      <p:sp>
        <p:nvSpPr>
          <p:cNvPr id="7" name="Slide Number Placeholder 6"/>
          <p:cNvSpPr>
            <a:spLocks noGrp="1"/>
          </p:cNvSpPr>
          <p:nvPr>
            <p:ph type="sldNum" sz="quarter" idx="4"/>
          </p:nvPr>
        </p:nvSpPr>
        <p:spPr/>
        <p:txBody>
          <a:bodyPr/>
          <a:lstStyle/>
          <a:p>
            <a:fld id="{2083E393-C0BF-4ED8-8545-7E4C90AFF831}" type="slidenum">
              <a:rPr lang="en-US" smtClean="0"/>
              <a:pPr/>
              <a:t>19</a:t>
            </a:fld>
            <a:endParaRPr lang="en-US" dirty="0"/>
          </a:p>
        </p:txBody>
      </p:sp>
    </p:spTree>
    <p:custDataLst>
      <p:tags r:id="rId1"/>
    </p:custDataLst>
    <p:extLst>
      <p:ext uri="{BB962C8B-B14F-4D97-AF65-F5344CB8AC3E}">
        <p14:creationId xmlns:p14="http://schemas.microsoft.com/office/powerpoint/2010/main" val="879929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custDataLst>
              <p:tags r:id="rId2"/>
            </p:custDataLst>
          </p:nvPr>
        </p:nvSpPr>
        <p:spPr/>
        <p:txBody>
          <a:bodyPr/>
          <a:lstStyle/>
          <a:p>
            <a:r>
              <a:rPr lang="en-GB" dirty="0"/>
              <a:t>Agenda</a:t>
            </a:r>
          </a:p>
        </p:txBody>
      </p:sp>
      <p:sp>
        <p:nvSpPr>
          <p:cNvPr id="4" name="Text Placeholder 3"/>
          <p:cNvSpPr>
            <a:spLocks noGrp="1"/>
          </p:cNvSpPr>
          <p:nvPr>
            <p:ph type="body" sz="quarter" idx="13"/>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2" name="Slide Number Placeholder 1"/>
          <p:cNvSpPr>
            <a:spLocks noGrp="1"/>
          </p:cNvSpPr>
          <p:nvPr>
            <p:ph type="sldNum" sz="quarter" idx="4"/>
          </p:nvPr>
        </p:nvSpPr>
        <p:spPr/>
        <p:txBody>
          <a:bodyPr/>
          <a:lstStyle/>
          <a:p>
            <a:pPr>
              <a:defRPr/>
            </a:pPr>
            <a:fld id="{079B425A-42E4-45ED-843E-6C5E2930F757}" type="slidenum">
              <a:rPr lang="en-US" smtClean="0"/>
              <a:pPr>
                <a:defRPr/>
              </a:pPr>
              <a:t>2</a:t>
            </a:fld>
            <a:endParaRPr lang="en-US" dirty="0"/>
          </a:p>
        </p:txBody>
      </p:sp>
      <p:sp>
        <p:nvSpPr>
          <p:cNvPr id="9" name="Path"/>
          <p:cNvSpPr/>
          <p:nvPr/>
        </p:nvSpPr>
        <p:spPr>
          <a:xfrm>
            <a:off x="3275856" y="6560408"/>
            <a:ext cx="557044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sz="600" dirty="0">
              <a:solidFill>
                <a:schemeClr val="tx1"/>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443164943"/>
              </p:ext>
            </p:extLst>
          </p:nvPr>
        </p:nvGraphicFramePr>
        <p:xfrm>
          <a:off x="404002" y="1340768"/>
          <a:ext cx="8352927" cy="3454075"/>
        </p:xfrm>
        <a:graphic>
          <a:graphicData uri="http://schemas.openxmlformats.org/drawingml/2006/table">
            <a:tbl>
              <a:tblPr firstRow="1" bandRow="1">
                <a:tableStyleId>{5C22544A-7EE6-4342-B048-85BDC9FD1C3A}</a:tableStyleId>
              </a:tblPr>
              <a:tblGrid>
                <a:gridCol w="850761">
                  <a:extLst>
                    <a:ext uri="{9D8B030D-6E8A-4147-A177-3AD203B41FA5}">
                      <a16:colId xmlns:a16="http://schemas.microsoft.com/office/drawing/2014/main" val="20000"/>
                    </a:ext>
                  </a:extLst>
                </a:gridCol>
                <a:gridCol w="7502166">
                  <a:extLst>
                    <a:ext uri="{9D8B030D-6E8A-4147-A177-3AD203B41FA5}">
                      <a16:colId xmlns:a16="http://schemas.microsoft.com/office/drawing/2014/main" val="20001"/>
                    </a:ext>
                  </a:extLst>
                </a:gridCol>
              </a:tblGrid>
              <a:tr h="690815">
                <a:tc>
                  <a:txBody>
                    <a:bodyPr/>
                    <a:lstStyle/>
                    <a:p>
                      <a:pPr marL="0" algn="ctr" defTabSz="914400" rtl="0" eaLnBrk="1" latinLnBrk="0" hangingPunct="1"/>
                      <a:r>
                        <a:rPr lang="en-US" sz="2000" b="0" kern="1200" dirty="0">
                          <a:solidFill>
                            <a:schemeClr val="dk1"/>
                          </a:solidFill>
                          <a:latin typeface="+mn-lt"/>
                          <a:ea typeface="+mn-ea"/>
                          <a:cs typeface="+mn-cs"/>
                        </a:rPr>
                        <a:t>1</a:t>
                      </a:r>
                    </a:p>
                  </a:txBody>
                  <a:tcPr marL="182880" marR="182880" marT="182880" marB="182880" anchor="ctr">
                    <a:solidFill>
                      <a:srgbClr val="D8DBD8"/>
                    </a:solidFill>
                  </a:tcPr>
                </a:tc>
                <a:tc>
                  <a:txBody>
                    <a:bodyPr/>
                    <a:lstStyle/>
                    <a:p>
                      <a:pPr marL="0" lvl="2" indent="0" algn="l" defTabSz="914400" rtl="0" eaLnBrk="1" latinLnBrk="0" hangingPunct="1"/>
                      <a:r>
                        <a:rPr lang="en-US" sz="1600" b="0" kern="1200" dirty="0">
                          <a:solidFill>
                            <a:schemeClr val="dk1"/>
                          </a:solidFill>
                          <a:latin typeface="+mn-lt"/>
                          <a:ea typeface="+mn-ea"/>
                          <a:cs typeface="+mn-cs"/>
                        </a:rPr>
                        <a:t>Applications</a:t>
                      </a:r>
                    </a:p>
                  </a:txBody>
                  <a:tcPr marL="182880" marR="182880" marT="182880" marB="182880" anchor="ctr">
                    <a:solidFill>
                      <a:srgbClr val="D8DBD8"/>
                    </a:solidFill>
                  </a:tcPr>
                </a:tc>
                <a:extLst>
                  <a:ext uri="{0D108BD9-81ED-4DB2-BD59-A6C34878D82A}">
                    <a16:rowId xmlns:a16="http://schemas.microsoft.com/office/drawing/2014/main" val="10000"/>
                  </a:ext>
                </a:extLst>
              </a:tr>
              <a:tr h="690815">
                <a:tc>
                  <a:txBody>
                    <a:bodyPr/>
                    <a:lstStyle/>
                    <a:p>
                      <a:pPr algn="ctr"/>
                      <a:r>
                        <a:rPr lang="en-US" sz="2000" dirty="0"/>
                        <a:t>2</a:t>
                      </a:r>
                      <a:endParaRPr lang="en-US" sz="2000" b="1" dirty="0">
                        <a:solidFill>
                          <a:schemeClr val="bg1"/>
                        </a:solidFill>
                      </a:endParaRPr>
                    </a:p>
                  </a:txBody>
                  <a:tcPr marL="182880" marR="182880" marT="182880" marB="182880" anchor="ctr">
                    <a:solidFill>
                      <a:srgbClr val="D8D7DF"/>
                    </a:solidFill>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600" dirty="0">
                          <a:effectLst/>
                        </a:rPr>
                        <a:t>Data</a:t>
                      </a:r>
                      <a:endParaRPr lang="en-US" sz="1600" dirty="0"/>
                    </a:p>
                  </a:txBody>
                  <a:tcPr marL="182880" marR="182880" marT="182880" marB="182880" anchor="ctr">
                    <a:solidFill>
                      <a:srgbClr val="D8D7DF"/>
                    </a:solidFill>
                  </a:tcPr>
                </a:tc>
                <a:extLst>
                  <a:ext uri="{0D108BD9-81ED-4DB2-BD59-A6C34878D82A}">
                    <a16:rowId xmlns:a16="http://schemas.microsoft.com/office/drawing/2014/main" val="10001"/>
                  </a:ext>
                </a:extLst>
              </a:tr>
              <a:tr h="690815">
                <a:tc>
                  <a:txBody>
                    <a:bodyPr/>
                    <a:lstStyle/>
                    <a:p>
                      <a:pPr algn="ctr"/>
                      <a:r>
                        <a:rPr lang="en-US" sz="2000" dirty="0"/>
                        <a:t>3</a:t>
                      </a:r>
                      <a:endParaRPr lang="en-US" sz="2000" b="1" dirty="0">
                        <a:solidFill>
                          <a:schemeClr val="bg1"/>
                        </a:solidFill>
                      </a:endParaRPr>
                    </a:p>
                  </a:txBody>
                  <a:tcPr marL="182880" marR="182880" marT="182880" marB="182880" anchor="ctr">
                    <a:solidFill>
                      <a:srgbClr val="DDD0CF"/>
                    </a:solidFill>
                  </a:tcPr>
                </a:tc>
                <a:tc>
                  <a:txBody>
                    <a:bodyPr/>
                    <a:lstStyle/>
                    <a:p>
                      <a:pPr marL="0" lvl="2" indent="0"/>
                      <a:r>
                        <a:rPr lang="en-US" sz="1600" dirty="0"/>
                        <a:t>Team Structure</a:t>
                      </a:r>
                    </a:p>
                  </a:txBody>
                  <a:tcPr marL="182880" marR="182880" marT="182880" marB="182880" anchor="ctr">
                    <a:solidFill>
                      <a:srgbClr val="DDD0CF"/>
                    </a:solidFill>
                  </a:tcPr>
                </a:tc>
                <a:extLst>
                  <a:ext uri="{0D108BD9-81ED-4DB2-BD59-A6C34878D82A}">
                    <a16:rowId xmlns:a16="http://schemas.microsoft.com/office/drawing/2014/main" val="10002"/>
                  </a:ext>
                </a:extLst>
              </a:tr>
              <a:tr h="690815">
                <a:tc>
                  <a:txBody>
                    <a:bodyPr/>
                    <a:lstStyle/>
                    <a:p>
                      <a:pPr algn="ctr"/>
                      <a:r>
                        <a:rPr lang="en-US" sz="2000" dirty="0"/>
                        <a:t>4</a:t>
                      </a:r>
                      <a:endParaRPr lang="en-US" sz="2000" b="1" dirty="0">
                        <a:solidFill>
                          <a:schemeClr val="bg1"/>
                        </a:solidFill>
                      </a:endParaRPr>
                    </a:p>
                  </a:txBody>
                  <a:tcPr marL="182880" marR="182880" marT="182880" marB="182880" anchor="ctr">
                    <a:solidFill>
                      <a:srgbClr val="C8D7DF"/>
                    </a:solidFill>
                  </a:tcPr>
                </a:tc>
                <a:tc>
                  <a:txBody>
                    <a:bodyPr/>
                    <a:lstStyle/>
                    <a:p>
                      <a:pPr marL="0" lvl="2" indent="0"/>
                      <a:r>
                        <a:rPr lang="en-GB" sz="1600" dirty="0" err="1"/>
                        <a:t>Modeling</a:t>
                      </a:r>
                      <a:r>
                        <a:rPr lang="en-GB" sz="1600" dirty="0"/>
                        <a:t> Methodology</a:t>
                      </a:r>
                    </a:p>
                  </a:txBody>
                  <a:tcPr marL="182880" marR="182880" marT="182880" marB="182880" anchor="ctr">
                    <a:solidFill>
                      <a:srgbClr val="C8D7DF"/>
                    </a:solidFill>
                  </a:tcPr>
                </a:tc>
                <a:extLst>
                  <a:ext uri="{0D108BD9-81ED-4DB2-BD59-A6C34878D82A}">
                    <a16:rowId xmlns:a16="http://schemas.microsoft.com/office/drawing/2014/main" val="10003"/>
                  </a:ext>
                </a:extLst>
              </a:tr>
              <a:tr h="690815">
                <a:tc>
                  <a:txBody>
                    <a:bodyPr/>
                    <a:lstStyle/>
                    <a:p>
                      <a:pPr algn="ctr"/>
                      <a:r>
                        <a:rPr lang="en-US" sz="2000" b="0" dirty="0">
                          <a:solidFill>
                            <a:schemeClr val="tx1"/>
                          </a:solidFill>
                        </a:rPr>
                        <a:t>5</a:t>
                      </a:r>
                    </a:p>
                  </a:txBody>
                  <a:tcPr marL="182880" marR="182880" marT="182880" marB="182880" anchor="ctr">
                    <a:solidFill>
                      <a:srgbClr val="D9E6DC"/>
                    </a:solidFill>
                  </a:tcPr>
                </a:tc>
                <a:tc>
                  <a:txBody>
                    <a:bodyPr/>
                    <a:lstStyle/>
                    <a:p>
                      <a:pPr marL="0" lvl="2" indent="0"/>
                      <a:r>
                        <a:rPr lang="en-GB" sz="1600" dirty="0"/>
                        <a:t>Technology</a:t>
                      </a:r>
                    </a:p>
                  </a:txBody>
                  <a:tcPr marL="182880" marR="182880" marT="182880" marB="182880" anchor="ctr">
                    <a:solidFill>
                      <a:srgbClr val="D9E6DC"/>
                    </a:solidFill>
                  </a:tcPr>
                </a:tc>
                <a:extLst>
                  <a:ext uri="{0D108BD9-81ED-4DB2-BD59-A6C34878D82A}">
                    <a16:rowId xmlns:a16="http://schemas.microsoft.com/office/drawing/2014/main" val="3073789538"/>
                  </a:ext>
                </a:extLst>
              </a:tr>
            </a:tbl>
          </a:graphicData>
        </a:graphic>
      </p:graphicFrame>
      <p:sp>
        <p:nvSpPr>
          <p:cNvPr id="8" name="Footer Placeholder 1"/>
          <p:cNvSpPr>
            <a:spLocks noGrp="1"/>
          </p:cNvSpPr>
          <p:nvPr>
            <p:ph type="ftr" sz="quarter" idx="3"/>
          </p:nvPr>
        </p:nvSpPr>
        <p:spPr>
          <a:xfrm>
            <a:off x="457199" y="6515096"/>
            <a:ext cx="5277600" cy="92333"/>
          </a:xfrm>
        </p:spPr>
        <p:txBody>
          <a:bodyPr/>
          <a:lstStyle/>
          <a:p>
            <a:r>
              <a:rPr lang="en-US"/>
              <a:t>© 2018 Willis Towers Watson. All rights reserved. Proprietary and Confidential. </a:t>
            </a:r>
            <a:endParaRPr lang="en-US" dirty="0"/>
          </a:p>
        </p:txBody>
      </p:sp>
    </p:spTree>
    <p:custDataLst>
      <p:tags r:id="rId1"/>
    </p:custDataLst>
    <p:extLst>
      <p:ext uri="{BB962C8B-B14F-4D97-AF65-F5344CB8AC3E}">
        <p14:creationId xmlns:p14="http://schemas.microsoft.com/office/powerpoint/2010/main" val="39904895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6"/>
          <p:cNvSpPr>
            <a:spLocks noGrp="1" noChangeArrowheads="1"/>
          </p:cNvSpPr>
          <p:nvPr>
            <p:ph type="title"/>
          </p:nvPr>
        </p:nvSpPr>
        <p:spPr/>
        <p:txBody>
          <a:bodyPr/>
          <a:lstStyle/>
          <a:p>
            <a:r>
              <a:rPr lang="en-US" dirty="0"/>
              <a:t>Competitor Price Information can be Useful</a:t>
            </a:r>
          </a:p>
        </p:txBody>
      </p:sp>
      <p:sp>
        <p:nvSpPr>
          <p:cNvPr id="5" name="Footer Placeholder 4"/>
          <p:cNvSpPr>
            <a:spLocks noGrp="1"/>
          </p:cNvSpPr>
          <p:nvPr>
            <p:ph type="ftr" sz="quarter" idx="3"/>
          </p:nvPr>
        </p:nvSpPr>
        <p:spPr/>
        <p:txBody>
          <a:bodyPr/>
          <a:lstStyle/>
          <a:p>
            <a:r>
              <a:rPr lang="en-US"/>
              <a:t>© 2018 Willis Towers Watson. All rights reserved. Proprietary and Confidential. </a:t>
            </a:r>
            <a:endParaRPr lang="en-US" dirty="0"/>
          </a:p>
        </p:txBody>
      </p:sp>
      <p:sp>
        <p:nvSpPr>
          <p:cNvPr id="6" name="Slide Number Placeholder 5"/>
          <p:cNvSpPr>
            <a:spLocks noGrp="1"/>
          </p:cNvSpPr>
          <p:nvPr>
            <p:ph type="sldNum" sz="quarter" idx="4"/>
          </p:nvPr>
        </p:nvSpPr>
        <p:spPr/>
        <p:txBody>
          <a:bodyPr/>
          <a:lstStyle/>
          <a:p>
            <a:fld id="{2083E393-C0BF-4ED8-8545-7E4C90AFF831}" type="slidenum">
              <a:rPr lang="en-US" smtClean="0"/>
              <a:pPr/>
              <a:t>20</a:t>
            </a:fld>
            <a:endParaRPr lang="en-US" dirty="0"/>
          </a:p>
        </p:txBody>
      </p:sp>
      <p:sp>
        <p:nvSpPr>
          <p:cNvPr id="2" name="Rectangle 1"/>
          <p:cNvSpPr/>
          <p:nvPr/>
        </p:nvSpPr>
        <p:spPr>
          <a:xfrm>
            <a:off x="350378" y="941694"/>
            <a:ext cx="8246692" cy="369332"/>
          </a:xfrm>
          <a:prstGeom prst="rect">
            <a:avLst/>
          </a:prstGeom>
        </p:spPr>
        <p:txBody>
          <a:bodyPr wrap="square">
            <a:spAutoFit/>
          </a:bodyPr>
          <a:lstStyle/>
          <a:p>
            <a:pPr lvl="2" algn="ctr"/>
            <a:r>
              <a:rPr lang="en-US" dirty="0"/>
              <a:t>Determine competitive rank at a granular level</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058" y="2218463"/>
            <a:ext cx="7009332" cy="3895964"/>
          </a:xfrm>
          <a:prstGeom prst="rect">
            <a:avLst/>
          </a:prstGeom>
        </p:spPr>
      </p:pic>
    </p:spTree>
    <p:extLst>
      <p:ext uri="{BB962C8B-B14F-4D97-AF65-F5344CB8AC3E}">
        <p14:creationId xmlns:p14="http://schemas.microsoft.com/office/powerpoint/2010/main" val="15295803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6"/>
          <p:cNvSpPr>
            <a:spLocks noGrp="1" noChangeArrowheads="1"/>
          </p:cNvSpPr>
          <p:nvPr>
            <p:ph type="title"/>
          </p:nvPr>
        </p:nvSpPr>
        <p:spPr/>
        <p:txBody>
          <a:bodyPr/>
          <a:lstStyle/>
          <a:p>
            <a:r>
              <a:rPr lang="en-US" dirty="0"/>
              <a:t>Available competitor price information may be challenging to use</a:t>
            </a:r>
          </a:p>
        </p:txBody>
      </p:sp>
      <p:sp>
        <p:nvSpPr>
          <p:cNvPr id="9" name="Text Placeholder 8"/>
          <p:cNvSpPr>
            <a:spLocks noGrp="1"/>
          </p:cNvSpPr>
          <p:nvPr>
            <p:ph type="body" sz="quarter" idx="13"/>
          </p:nvPr>
        </p:nvSpPr>
        <p:spPr/>
        <p:txBody>
          <a:bodyPr/>
          <a:lstStyle/>
          <a:p>
            <a:endParaRPr lang="en-US"/>
          </a:p>
        </p:txBody>
      </p:sp>
      <p:sp>
        <p:nvSpPr>
          <p:cNvPr id="7" name="Content Placeholder 6"/>
          <p:cNvSpPr>
            <a:spLocks noGrp="1"/>
          </p:cNvSpPr>
          <p:nvPr>
            <p:ph idx="1"/>
          </p:nvPr>
        </p:nvSpPr>
        <p:spPr/>
        <p:txBody>
          <a:bodyPr/>
          <a:lstStyle/>
          <a:p>
            <a:pPr lvl="2"/>
            <a:r>
              <a:rPr lang="en-US" dirty="0"/>
              <a:t>Sources of this information include</a:t>
            </a:r>
          </a:p>
          <a:p>
            <a:pPr lvl="3"/>
            <a:r>
              <a:rPr lang="en-US" dirty="0"/>
              <a:t>Web-scraping (issues with receiving junk)</a:t>
            </a:r>
          </a:p>
          <a:p>
            <a:pPr lvl="3"/>
            <a:r>
              <a:rPr lang="en-US" dirty="0"/>
              <a:t>Third party providers</a:t>
            </a:r>
          </a:p>
          <a:p>
            <a:pPr lvl="2"/>
            <a:endParaRPr lang="en-US" dirty="0"/>
          </a:p>
          <a:p>
            <a:pPr lvl="2"/>
            <a:r>
              <a:rPr lang="en-US" dirty="0"/>
              <a:t>Issues related to competitor price information</a:t>
            </a:r>
          </a:p>
          <a:p>
            <a:pPr lvl="3"/>
            <a:r>
              <a:rPr lang="en-US" dirty="0"/>
              <a:t>Access to this information depends strongly on the market</a:t>
            </a:r>
          </a:p>
          <a:p>
            <a:pPr lvl="3"/>
            <a:r>
              <a:rPr lang="en-US" dirty="0"/>
              <a:t>Hard to compare prices for complex product designs</a:t>
            </a:r>
          </a:p>
          <a:p>
            <a:pPr lvl="3"/>
            <a:r>
              <a:rPr lang="en-US" dirty="0"/>
              <a:t>May be possible to extrapolate simple rates from a sample</a:t>
            </a:r>
          </a:p>
          <a:p>
            <a:pPr lvl="2"/>
            <a:endParaRPr lang="en-US" dirty="0"/>
          </a:p>
        </p:txBody>
      </p:sp>
      <p:sp>
        <p:nvSpPr>
          <p:cNvPr id="3" name="Slide Number Placeholder 2"/>
          <p:cNvSpPr>
            <a:spLocks noGrp="1"/>
          </p:cNvSpPr>
          <p:nvPr>
            <p:ph type="sldNum" sz="quarter" idx="4"/>
          </p:nvPr>
        </p:nvSpPr>
        <p:spPr/>
        <p:txBody>
          <a:bodyPr/>
          <a:lstStyle/>
          <a:p>
            <a:fld id="{2083E393-C0BF-4ED8-8545-7E4C90AFF831}" type="slidenum">
              <a:rPr lang="en-US" smtClean="0"/>
              <a:pPr/>
              <a:t>21</a:t>
            </a:fld>
            <a:endParaRPr lang="en-US" dirty="0"/>
          </a:p>
        </p:txBody>
      </p:sp>
      <p:sp>
        <p:nvSpPr>
          <p:cNvPr id="2" name="Footer Placeholder 1"/>
          <p:cNvSpPr>
            <a:spLocks noGrp="1"/>
          </p:cNvSpPr>
          <p:nvPr>
            <p:ph type="ftr" sz="quarter" idx="3"/>
          </p:nvPr>
        </p:nvSpPr>
        <p:spPr/>
        <p:txBody>
          <a:bodyPr/>
          <a:lstStyle/>
          <a:p>
            <a:r>
              <a:rPr lang="en-US"/>
              <a:t>© 2018 Willis Towers Watson. All rights reserved. Proprietary and Confidential. </a:t>
            </a:r>
            <a:endParaRPr lang="en-US" dirty="0"/>
          </a:p>
        </p:txBody>
      </p:sp>
    </p:spTree>
    <p:extLst>
      <p:ext uri="{BB962C8B-B14F-4D97-AF65-F5344CB8AC3E}">
        <p14:creationId xmlns:p14="http://schemas.microsoft.com/office/powerpoint/2010/main" val="14228912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6"/>
          <p:cNvSpPr>
            <a:spLocks noGrp="1" noChangeArrowheads="1"/>
          </p:cNvSpPr>
          <p:nvPr>
            <p:ph type="title"/>
          </p:nvPr>
        </p:nvSpPr>
        <p:spPr/>
        <p:txBody>
          <a:bodyPr/>
          <a:lstStyle/>
          <a:p>
            <a:r>
              <a:rPr lang="en-US" dirty="0"/>
              <a:t>Unstructured data may prove to be valuable assets for insurers</a:t>
            </a:r>
          </a:p>
        </p:txBody>
      </p:sp>
      <p:sp>
        <p:nvSpPr>
          <p:cNvPr id="9" name="Text Placeholder 8"/>
          <p:cNvSpPr>
            <a:spLocks noGrp="1"/>
          </p:cNvSpPr>
          <p:nvPr>
            <p:ph type="body" sz="quarter" idx="13"/>
          </p:nvPr>
        </p:nvSpPr>
        <p:spPr/>
        <p:txBody>
          <a:bodyPr/>
          <a:lstStyle/>
          <a:p>
            <a:endParaRPr lang="en-US" dirty="0"/>
          </a:p>
        </p:txBody>
      </p:sp>
      <p:sp>
        <p:nvSpPr>
          <p:cNvPr id="7" name="Content Placeholder 6"/>
          <p:cNvSpPr>
            <a:spLocks noGrp="1"/>
          </p:cNvSpPr>
          <p:nvPr>
            <p:ph idx="1"/>
          </p:nvPr>
        </p:nvSpPr>
        <p:spPr/>
        <p:txBody>
          <a:bodyPr/>
          <a:lstStyle/>
          <a:p>
            <a:pPr lvl="2">
              <a:spcAft>
                <a:spcPts val="1500"/>
              </a:spcAft>
            </a:pPr>
            <a:r>
              <a:rPr lang="en-US" b="1" dirty="0"/>
              <a:t>Definition:</a:t>
            </a:r>
            <a:r>
              <a:rPr lang="en-US" dirty="0"/>
              <a:t> Data that is not organized in a pre-defined matter (i.e., nicely formatted columns)</a:t>
            </a:r>
          </a:p>
          <a:p>
            <a:pPr lvl="2">
              <a:spcAft>
                <a:spcPts val="1500"/>
              </a:spcAft>
            </a:pPr>
            <a:r>
              <a:rPr lang="en-US" b="1" dirty="0"/>
              <a:t>Types:</a:t>
            </a:r>
            <a:r>
              <a:rPr lang="en-US" dirty="0"/>
              <a:t> freeform text, audio recordings, and images</a:t>
            </a:r>
          </a:p>
          <a:p>
            <a:pPr lvl="2"/>
            <a:r>
              <a:rPr lang="en-US" b="1" dirty="0"/>
              <a:t>Examples:</a:t>
            </a:r>
            <a:endParaRPr lang="en-US" dirty="0"/>
          </a:p>
          <a:p>
            <a:pPr lvl="3"/>
            <a:r>
              <a:rPr lang="en-US" dirty="0"/>
              <a:t>Text: attending physician statements</a:t>
            </a:r>
          </a:p>
          <a:p>
            <a:pPr lvl="3"/>
            <a:r>
              <a:rPr lang="en-US" dirty="0"/>
              <a:t>Audio: description of conditions giving in a tele-interview</a:t>
            </a:r>
          </a:p>
          <a:p>
            <a:pPr lvl="3"/>
            <a:r>
              <a:rPr lang="en-US" dirty="0"/>
              <a:t>Images: images of submitted applications or selfies </a:t>
            </a:r>
          </a:p>
          <a:p>
            <a:pPr lvl="2"/>
            <a:endParaRPr lang="en-US" dirty="0"/>
          </a:p>
          <a:p>
            <a:pPr lvl="2"/>
            <a:endParaRPr lang="en-US" dirty="0"/>
          </a:p>
          <a:p>
            <a:pPr lvl="2"/>
            <a:endParaRPr lang="en-US" dirty="0"/>
          </a:p>
        </p:txBody>
      </p:sp>
      <p:sp>
        <p:nvSpPr>
          <p:cNvPr id="5" name="Footer Placeholder 4"/>
          <p:cNvSpPr>
            <a:spLocks noGrp="1"/>
          </p:cNvSpPr>
          <p:nvPr>
            <p:ph type="ftr" sz="quarter" idx="3"/>
          </p:nvPr>
        </p:nvSpPr>
        <p:spPr/>
        <p:txBody>
          <a:bodyPr/>
          <a:lstStyle/>
          <a:p>
            <a:r>
              <a:rPr lang="en-US"/>
              <a:t>© 2018 Willis Towers Watson. All rights reserved. Proprietary and Confidential. </a:t>
            </a:r>
            <a:endParaRPr lang="en-US" dirty="0"/>
          </a:p>
        </p:txBody>
      </p:sp>
      <p:sp>
        <p:nvSpPr>
          <p:cNvPr id="6" name="Slide Number Placeholder 5"/>
          <p:cNvSpPr>
            <a:spLocks noGrp="1"/>
          </p:cNvSpPr>
          <p:nvPr>
            <p:ph type="sldNum" sz="quarter" idx="4"/>
          </p:nvPr>
        </p:nvSpPr>
        <p:spPr/>
        <p:txBody>
          <a:bodyPr/>
          <a:lstStyle/>
          <a:p>
            <a:fld id="{2083E393-C0BF-4ED8-8545-7E4C90AFF831}" type="slidenum">
              <a:rPr lang="en-US" smtClean="0"/>
              <a:pPr/>
              <a:t>22</a:t>
            </a:fld>
            <a:endParaRPr lang="en-US" dirty="0"/>
          </a:p>
        </p:txBody>
      </p:sp>
    </p:spTree>
    <p:extLst>
      <p:ext uri="{BB962C8B-B14F-4D97-AF65-F5344CB8AC3E}">
        <p14:creationId xmlns:p14="http://schemas.microsoft.com/office/powerpoint/2010/main" val="3578927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6"/>
          <p:cNvSpPr>
            <a:spLocks noGrp="1" noChangeArrowheads="1"/>
          </p:cNvSpPr>
          <p:nvPr>
            <p:ph type="title"/>
          </p:nvPr>
        </p:nvSpPr>
        <p:spPr/>
        <p:txBody>
          <a:bodyPr/>
          <a:lstStyle/>
          <a:p>
            <a:r>
              <a:rPr lang="en-US"/>
              <a:t>Considerations related to use of data</a:t>
            </a:r>
            <a:endParaRPr lang="en-US" dirty="0"/>
          </a:p>
        </p:txBody>
      </p:sp>
      <p:sp>
        <p:nvSpPr>
          <p:cNvPr id="9" name="Text Placeholder 8"/>
          <p:cNvSpPr>
            <a:spLocks noGrp="1"/>
          </p:cNvSpPr>
          <p:nvPr>
            <p:ph type="body" sz="quarter" idx="13"/>
          </p:nvPr>
        </p:nvSpPr>
        <p:spPr/>
        <p:txBody>
          <a:bodyPr/>
          <a:lstStyle/>
          <a:p>
            <a:endParaRPr lang="en-US"/>
          </a:p>
        </p:txBody>
      </p:sp>
      <p:sp>
        <p:nvSpPr>
          <p:cNvPr id="7" name="Content Placeholder 6"/>
          <p:cNvSpPr>
            <a:spLocks noGrp="1"/>
          </p:cNvSpPr>
          <p:nvPr>
            <p:ph idx="1"/>
          </p:nvPr>
        </p:nvSpPr>
        <p:spPr/>
        <p:txBody>
          <a:bodyPr/>
          <a:lstStyle/>
          <a:p>
            <a:pPr lvl="2"/>
            <a:r>
              <a:rPr lang="en-US" dirty="0"/>
              <a:t>Questions about data</a:t>
            </a:r>
          </a:p>
          <a:p>
            <a:pPr lvl="2"/>
            <a:endParaRPr lang="en-US" dirty="0"/>
          </a:p>
          <a:p>
            <a:pPr lvl="3"/>
            <a:r>
              <a:rPr lang="en-US" dirty="0"/>
              <a:t>Is it reliable?</a:t>
            </a:r>
          </a:p>
          <a:p>
            <a:pPr lvl="3"/>
            <a:r>
              <a:rPr lang="en-US" dirty="0"/>
              <a:t>Is it complete?</a:t>
            </a:r>
          </a:p>
          <a:p>
            <a:pPr lvl="3"/>
            <a:r>
              <a:rPr lang="en-US" dirty="0"/>
              <a:t>Is it more predictive than other sources?</a:t>
            </a:r>
          </a:p>
          <a:p>
            <a:pPr lvl="3"/>
            <a:r>
              <a:rPr lang="en-US" dirty="0"/>
              <a:t>Will is be available when and where you need it in future?</a:t>
            </a:r>
          </a:p>
        </p:txBody>
      </p:sp>
      <p:sp>
        <p:nvSpPr>
          <p:cNvPr id="3" name="Slide Number Placeholder 2"/>
          <p:cNvSpPr>
            <a:spLocks noGrp="1"/>
          </p:cNvSpPr>
          <p:nvPr>
            <p:ph type="sldNum" sz="quarter" idx="4"/>
          </p:nvPr>
        </p:nvSpPr>
        <p:spPr/>
        <p:txBody>
          <a:bodyPr/>
          <a:lstStyle/>
          <a:p>
            <a:fld id="{2083E393-C0BF-4ED8-8545-7E4C90AFF831}" type="slidenum">
              <a:rPr lang="en-US" smtClean="0"/>
              <a:pPr/>
              <a:t>23</a:t>
            </a:fld>
            <a:endParaRPr lang="en-US" dirty="0"/>
          </a:p>
        </p:txBody>
      </p:sp>
      <p:sp>
        <p:nvSpPr>
          <p:cNvPr id="2" name="Footer Placeholder 1"/>
          <p:cNvSpPr>
            <a:spLocks noGrp="1"/>
          </p:cNvSpPr>
          <p:nvPr>
            <p:ph type="ftr" sz="quarter" idx="3"/>
          </p:nvPr>
        </p:nvSpPr>
        <p:spPr/>
        <p:txBody>
          <a:bodyPr/>
          <a:lstStyle/>
          <a:p>
            <a:r>
              <a:rPr lang="en-US"/>
              <a:t>© 2018 Willis Towers Watson. All rights reserved. Proprietary and Confidential. </a:t>
            </a:r>
            <a:endParaRPr lang="en-US" dirty="0"/>
          </a:p>
        </p:txBody>
      </p:sp>
    </p:spTree>
    <p:extLst>
      <p:ext uri="{BB962C8B-B14F-4D97-AF65-F5344CB8AC3E}">
        <p14:creationId xmlns:p14="http://schemas.microsoft.com/office/powerpoint/2010/main" val="25370832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p:txBody>
          <a:bodyPr/>
          <a:lstStyle/>
          <a:p>
            <a:endParaRPr lang="en-US" dirty="0"/>
          </a:p>
        </p:txBody>
      </p:sp>
      <p:sp>
        <p:nvSpPr>
          <p:cNvPr id="3" name="Title 2"/>
          <p:cNvSpPr>
            <a:spLocks noGrp="1"/>
          </p:cNvSpPr>
          <p:nvPr>
            <p:ph type="title"/>
          </p:nvPr>
        </p:nvSpPr>
        <p:spPr/>
        <p:txBody>
          <a:bodyPr/>
          <a:lstStyle/>
          <a:p>
            <a:r>
              <a:rPr lang="en-US" dirty="0"/>
              <a:t>Team Structure</a:t>
            </a:r>
          </a:p>
        </p:txBody>
      </p:sp>
      <p:sp>
        <p:nvSpPr>
          <p:cNvPr id="14" name="Footer Placeholder 13"/>
          <p:cNvSpPr>
            <a:spLocks noGrp="1"/>
          </p:cNvSpPr>
          <p:nvPr>
            <p:ph type="ftr" sz="quarter" idx="3"/>
          </p:nvPr>
        </p:nvSpPr>
        <p:spPr/>
        <p:txBody>
          <a:bodyPr/>
          <a:lstStyle/>
          <a:p>
            <a:r>
              <a:rPr lang="en-US"/>
              <a:t>© 2018 Willis Towers Watson. All rights reserved. Proprietary and Confidential. </a:t>
            </a:r>
            <a:endParaRPr lang="en-US" dirty="0"/>
          </a:p>
        </p:txBody>
      </p:sp>
      <p:sp>
        <p:nvSpPr>
          <p:cNvPr id="15" name="Slide Number Placeholder 14"/>
          <p:cNvSpPr>
            <a:spLocks noGrp="1"/>
          </p:cNvSpPr>
          <p:nvPr>
            <p:ph type="sldNum" sz="quarter" idx="4"/>
          </p:nvPr>
        </p:nvSpPr>
        <p:spPr/>
        <p:txBody>
          <a:bodyPr/>
          <a:lstStyle/>
          <a:p>
            <a:fld id="{2083E393-C0BF-4ED8-8545-7E4C90AFF831}" type="slidenum">
              <a:rPr lang="en-US" smtClean="0"/>
              <a:pPr/>
              <a:t>24</a:t>
            </a:fld>
            <a:endParaRPr lang="en-US" dirty="0"/>
          </a:p>
        </p:txBody>
      </p:sp>
    </p:spTree>
    <p:custDataLst>
      <p:tags r:id="rId1"/>
    </p:custDataLst>
    <p:extLst>
      <p:ext uri="{BB962C8B-B14F-4D97-AF65-F5344CB8AC3E}">
        <p14:creationId xmlns:p14="http://schemas.microsoft.com/office/powerpoint/2010/main" val="14491029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r>
              <a:rPr lang="en-US" dirty="0"/>
              <a:t>Do you believe actuaries or data scientists are more equipped to handle predictive analytics at your company, based on the following characteristics? </a:t>
            </a:r>
          </a:p>
        </p:txBody>
      </p:sp>
      <p:graphicFrame>
        <p:nvGraphicFramePr>
          <p:cNvPr id="8" name="Content Placeholder 7"/>
          <p:cNvGraphicFramePr>
            <a:graphicFrameLocks noGrp="1"/>
          </p:cNvGraphicFramePr>
          <p:nvPr>
            <p:ph idx="1"/>
            <p:extLst/>
          </p:nvPr>
        </p:nvGraphicFramePr>
        <p:xfrm>
          <a:off x="457200" y="1524000"/>
          <a:ext cx="8229600" cy="4389438"/>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4"/>
          </p:nvPr>
        </p:nvSpPr>
        <p:spPr/>
        <p:txBody>
          <a:bodyPr/>
          <a:lstStyle/>
          <a:p>
            <a:fld id="{2083E393-C0BF-4ED8-8545-7E4C90AFF831}" type="slidenum">
              <a:rPr lang="en-US" smtClean="0"/>
              <a:pPr/>
              <a:t>25</a:t>
            </a:fld>
            <a:endParaRPr lang="en-US" dirty="0"/>
          </a:p>
        </p:txBody>
      </p:sp>
      <p:sp>
        <p:nvSpPr>
          <p:cNvPr id="6" name="Footer Placeholder 5"/>
          <p:cNvSpPr>
            <a:spLocks noGrp="1"/>
          </p:cNvSpPr>
          <p:nvPr>
            <p:ph type="ftr" sz="quarter" idx="3"/>
          </p:nvPr>
        </p:nvSpPr>
        <p:spPr/>
        <p:txBody>
          <a:bodyPr/>
          <a:lstStyle/>
          <a:p>
            <a:r>
              <a:rPr lang="en-US"/>
              <a:t>© 2018 Willis Towers Watson. All rights reserved. Proprietary and Confidential. </a:t>
            </a:r>
            <a:endParaRPr lang="en-US" dirty="0"/>
          </a:p>
        </p:txBody>
      </p:sp>
      <p:sp>
        <p:nvSpPr>
          <p:cNvPr id="14" name="Rectangle 13"/>
          <p:cNvSpPr/>
          <p:nvPr/>
        </p:nvSpPr>
        <p:spPr>
          <a:xfrm>
            <a:off x="457199" y="5996455"/>
            <a:ext cx="6141874" cy="276999"/>
          </a:xfrm>
          <a:prstGeom prst="rect">
            <a:avLst/>
          </a:prstGeom>
        </p:spPr>
        <p:txBody>
          <a:bodyPr wrap="none">
            <a:spAutoFit/>
          </a:bodyPr>
          <a:lstStyle/>
          <a:p>
            <a:r>
              <a:rPr lang="en-US" sz="1200" dirty="0"/>
              <a:t>Base: Those currently using predictive analytics in at least one line of business (n = 30).</a:t>
            </a:r>
            <a:endParaRPr lang="en-US" dirty="0"/>
          </a:p>
        </p:txBody>
      </p:sp>
    </p:spTree>
    <p:extLst>
      <p:ext uri="{BB962C8B-B14F-4D97-AF65-F5344CB8AC3E}">
        <p14:creationId xmlns:p14="http://schemas.microsoft.com/office/powerpoint/2010/main" val="42432438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do companies use?</a:t>
            </a:r>
          </a:p>
        </p:txBody>
      </p:sp>
      <p:sp>
        <p:nvSpPr>
          <p:cNvPr id="5" name="Text Placeholder 4"/>
          <p:cNvSpPr>
            <a:spLocks noGrp="1"/>
          </p:cNvSpPr>
          <p:nvPr>
            <p:ph type="body" sz="quarter" idx="13"/>
          </p:nvPr>
        </p:nvSpPr>
        <p:spPr/>
        <p:txBody>
          <a:bodyPr/>
          <a:lstStyle/>
          <a:p>
            <a:endParaRPr lang="en-GB" dirty="0"/>
          </a:p>
        </p:txBody>
      </p:sp>
      <p:grpSp>
        <p:nvGrpSpPr>
          <p:cNvPr id="20" name="Group 19"/>
          <p:cNvGrpSpPr/>
          <p:nvPr/>
        </p:nvGrpSpPr>
        <p:grpSpPr>
          <a:xfrm>
            <a:off x="866274" y="1900410"/>
            <a:ext cx="7411452" cy="2972837"/>
            <a:chOff x="866274" y="1900410"/>
            <a:chExt cx="7411452" cy="2972837"/>
          </a:xfrm>
        </p:grpSpPr>
        <p:grpSp>
          <p:nvGrpSpPr>
            <p:cNvPr id="9" name="Group 8"/>
            <p:cNvGrpSpPr/>
            <p:nvPr/>
          </p:nvGrpSpPr>
          <p:grpSpPr>
            <a:xfrm>
              <a:off x="1670840" y="2943626"/>
              <a:ext cx="1309236" cy="1261356"/>
              <a:chOff x="2486787" y="3364728"/>
              <a:chExt cx="760618" cy="732802"/>
            </a:xfrm>
          </p:grpSpPr>
          <p:sp>
            <p:nvSpPr>
              <p:cNvPr id="10" name="Rectangle 9"/>
              <p:cNvSpPr/>
              <p:nvPr/>
            </p:nvSpPr>
            <p:spPr>
              <a:xfrm>
                <a:off x="2486787" y="3595188"/>
                <a:ext cx="77624" cy="3850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11" name="Rectangle 10"/>
              <p:cNvSpPr/>
              <p:nvPr/>
            </p:nvSpPr>
            <p:spPr>
              <a:xfrm>
                <a:off x="2595218" y="3364728"/>
                <a:ext cx="77624" cy="6154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12" name="Rectangle 11"/>
              <p:cNvSpPr/>
              <p:nvPr/>
            </p:nvSpPr>
            <p:spPr>
              <a:xfrm>
                <a:off x="2703648" y="3526634"/>
                <a:ext cx="77624" cy="4535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13" name="TextBox 12"/>
              <p:cNvSpPr txBox="1"/>
              <p:nvPr/>
            </p:nvSpPr>
            <p:spPr>
              <a:xfrm>
                <a:off x="2742461" y="3507467"/>
                <a:ext cx="504944" cy="590063"/>
              </a:xfrm>
              <a:prstGeom prst="rect">
                <a:avLst/>
              </a:prstGeom>
              <a:noFill/>
            </p:spPr>
            <p:txBody>
              <a:bodyPr wrap="none" rtlCol="0">
                <a:spAutoFit/>
              </a:bodyPr>
              <a:lstStyle/>
              <a:p>
                <a:r>
                  <a:rPr lang="en-US" sz="6000" dirty="0">
                    <a:solidFill>
                      <a:prstClr val="black"/>
                    </a:solidFill>
                  </a:rPr>
                  <a:t>%</a:t>
                </a:r>
              </a:p>
            </p:txBody>
          </p:sp>
        </p:grpSp>
        <p:sp>
          <p:nvSpPr>
            <p:cNvPr id="14" name="Rectangle 13"/>
            <p:cNvSpPr/>
            <p:nvPr/>
          </p:nvSpPr>
          <p:spPr>
            <a:xfrm>
              <a:off x="1525768" y="4063398"/>
              <a:ext cx="1518364" cy="369332"/>
            </a:xfrm>
            <a:prstGeom prst="rect">
              <a:avLst/>
            </a:prstGeom>
          </p:spPr>
          <p:txBody>
            <a:bodyPr wrap="none">
              <a:spAutoFit/>
            </a:bodyPr>
            <a:lstStyle/>
            <a:p>
              <a:pPr algn="ctr"/>
              <a:r>
                <a:rPr lang="en-US" dirty="0">
                  <a:solidFill>
                    <a:prstClr val="black"/>
                  </a:solidFill>
                </a:rPr>
                <a:t>Data science</a:t>
              </a:r>
            </a:p>
          </p:txBody>
        </p:sp>
        <p:sp>
          <p:nvSpPr>
            <p:cNvPr id="15" name="Rectangle 14"/>
            <p:cNvSpPr/>
            <p:nvPr/>
          </p:nvSpPr>
          <p:spPr>
            <a:xfrm>
              <a:off x="5990984" y="4060563"/>
              <a:ext cx="1800493" cy="369332"/>
            </a:xfrm>
            <a:prstGeom prst="rect">
              <a:avLst/>
            </a:prstGeom>
          </p:spPr>
          <p:txBody>
            <a:bodyPr wrap="none">
              <a:spAutoFit/>
            </a:bodyPr>
            <a:lstStyle/>
            <a:p>
              <a:r>
                <a:rPr lang="en-US" dirty="0">
                  <a:solidFill>
                    <a:prstClr val="black"/>
                  </a:solidFill>
                </a:rPr>
                <a:t>Domain experts</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8026" y="1900410"/>
              <a:ext cx="1446411" cy="2102611"/>
            </a:xfrm>
            <a:prstGeom prst="rect">
              <a:avLst/>
            </a:prstGeom>
          </p:spPr>
        </p:pic>
        <p:grpSp>
          <p:nvGrpSpPr>
            <p:cNvPr id="17" name="Group 16"/>
            <p:cNvGrpSpPr/>
            <p:nvPr/>
          </p:nvGrpSpPr>
          <p:grpSpPr>
            <a:xfrm>
              <a:off x="866274" y="3982910"/>
              <a:ext cx="7411452" cy="890337"/>
              <a:chOff x="2390274" y="3994484"/>
              <a:chExt cx="7411452" cy="890337"/>
            </a:xfrm>
          </p:grpSpPr>
          <p:sp>
            <p:nvSpPr>
              <p:cNvPr id="18" name="Isosceles Triangle 17"/>
              <p:cNvSpPr/>
              <p:nvPr/>
            </p:nvSpPr>
            <p:spPr>
              <a:xfrm>
                <a:off x="5628453" y="4078705"/>
                <a:ext cx="935095" cy="806116"/>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9" name="Rectangle 18"/>
              <p:cNvSpPr/>
              <p:nvPr/>
            </p:nvSpPr>
            <p:spPr>
              <a:xfrm>
                <a:off x="2390274" y="3994484"/>
                <a:ext cx="7411452" cy="842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sp>
        <p:nvSpPr>
          <p:cNvPr id="3" name="Footer Placeholder 2"/>
          <p:cNvSpPr>
            <a:spLocks noGrp="1"/>
          </p:cNvSpPr>
          <p:nvPr>
            <p:ph type="ftr" sz="quarter" idx="3"/>
          </p:nvPr>
        </p:nvSpPr>
        <p:spPr/>
        <p:txBody>
          <a:bodyPr/>
          <a:lstStyle/>
          <a:p>
            <a:r>
              <a:rPr lang="en-US"/>
              <a:t>© 2018 Willis Towers Watson. All rights reserved. Proprietary and Confidential. </a:t>
            </a:r>
            <a:endParaRPr lang="en-US" dirty="0"/>
          </a:p>
        </p:txBody>
      </p:sp>
      <p:sp>
        <p:nvSpPr>
          <p:cNvPr id="4" name="Slide Number Placeholder 3"/>
          <p:cNvSpPr>
            <a:spLocks noGrp="1"/>
          </p:cNvSpPr>
          <p:nvPr>
            <p:ph type="sldNum" sz="quarter" idx="4"/>
          </p:nvPr>
        </p:nvSpPr>
        <p:spPr/>
        <p:txBody>
          <a:bodyPr/>
          <a:lstStyle/>
          <a:p>
            <a:fld id="{2083E393-C0BF-4ED8-8545-7E4C90AFF831}" type="slidenum">
              <a:rPr lang="en-US" smtClean="0"/>
              <a:pPr/>
              <a:t>26</a:t>
            </a:fld>
            <a:endParaRPr lang="en-US" dirty="0"/>
          </a:p>
        </p:txBody>
      </p:sp>
    </p:spTree>
    <p:extLst>
      <p:ext uri="{BB962C8B-B14F-4D97-AF65-F5344CB8AC3E}">
        <p14:creationId xmlns:p14="http://schemas.microsoft.com/office/powerpoint/2010/main" val="1922443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30"/>
          <p:cNvSpPr>
            <a:spLocks noGrp="1"/>
          </p:cNvSpPr>
          <p:nvPr>
            <p:ph type="title"/>
          </p:nvPr>
        </p:nvSpPr>
        <p:spPr/>
        <p:txBody>
          <a:bodyPr/>
          <a:lstStyle/>
          <a:p>
            <a:r>
              <a:rPr lang="en-US"/>
              <a:t>Lessons Learned from P&amp;C – Strike the right balance</a:t>
            </a:r>
            <a:endParaRPr lang="en-US" dirty="0"/>
          </a:p>
        </p:txBody>
      </p:sp>
      <p:sp>
        <p:nvSpPr>
          <p:cNvPr id="5" name="Text Placeholder 4"/>
          <p:cNvSpPr>
            <a:spLocks noGrp="1"/>
          </p:cNvSpPr>
          <p:nvPr>
            <p:ph type="body" sz="quarter" idx="13"/>
          </p:nvPr>
        </p:nvSpPr>
        <p:spPr/>
        <p:txBody>
          <a:bodyPr/>
          <a:lstStyle/>
          <a:p>
            <a:r>
              <a:rPr lang="en-US"/>
              <a:t> </a:t>
            </a:r>
            <a:endParaRPr lang="en-US" dirty="0"/>
          </a:p>
        </p:txBody>
      </p:sp>
      <p:sp>
        <p:nvSpPr>
          <p:cNvPr id="4" name="Slide Number Placeholder 3"/>
          <p:cNvSpPr>
            <a:spLocks noGrp="1"/>
          </p:cNvSpPr>
          <p:nvPr>
            <p:ph type="sldNum" sz="quarter" idx="4"/>
          </p:nvPr>
        </p:nvSpPr>
        <p:spPr/>
        <p:txBody>
          <a:bodyPr/>
          <a:lstStyle/>
          <a:p>
            <a:fld id="{B7C124FE-0031-4A6F-BB1C-1AF10EFE642E}" type="slidenum">
              <a:rPr lang="en-US" smtClean="0"/>
              <a:pPr/>
              <a:t>27</a:t>
            </a:fld>
            <a:endParaRPr lang="en-US" dirty="0"/>
          </a:p>
        </p:txBody>
      </p:sp>
      <p:sp>
        <p:nvSpPr>
          <p:cNvPr id="28" name="Footer Placeholder 1"/>
          <p:cNvSpPr>
            <a:spLocks noGrp="1"/>
          </p:cNvSpPr>
          <p:nvPr>
            <p:ph type="ftr" sz="quarter" idx="3"/>
          </p:nvPr>
        </p:nvSpPr>
        <p:spPr/>
        <p:txBody>
          <a:bodyPr/>
          <a:lstStyle/>
          <a:p>
            <a:r>
              <a:rPr lang="en-US"/>
              <a:t>© 2018 Willis Towers Watson. All rights reserved. Proprietary and Confidential. </a:t>
            </a:r>
            <a:endParaRPr lang="en-US" dirty="0"/>
          </a:p>
        </p:txBody>
      </p:sp>
      <p:sp>
        <p:nvSpPr>
          <p:cNvPr id="52228" name="Line 7"/>
          <p:cNvSpPr>
            <a:spLocks noChangeShapeType="1"/>
          </p:cNvSpPr>
          <p:nvPr/>
        </p:nvSpPr>
        <p:spPr bwMode="auto">
          <a:xfrm>
            <a:off x="8231188" y="3697191"/>
            <a:ext cx="0" cy="271463"/>
          </a:xfrm>
          <a:prstGeom prst="line">
            <a:avLst/>
          </a:prstGeom>
          <a:noFill/>
          <a:ln w="19050">
            <a:solidFill>
              <a:schemeClr val="tx1"/>
            </a:solidFill>
            <a:round/>
            <a:headEnd/>
            <a:tailEnd type="arrow" w="sm" len="sm"/>
          </a:ln>
        </p:spPr>
        <p:txBody>
          <a:bodyPr wrap="none" anchor="ctr"/>
          <a:lstStyle/>
          <a:p>
            <a:endParaRPr lang="en-US" dirty="0"/>
          </a:p>
        </p:txBody>
      </p:sp>
      <p:sp>
        <p:nvSpPr>
          <p:cNvPr id="52229" name="Text Box 8"/>
          <p:cNvSpPr txBox="1">
            <a:spLocks noChangeArrowheads="1"/>
          </p:cNvSpPr>
          <p:nvPr/>
        </p:nvSpPr>
        <p:spPr bwMode="auto">
          <a:xfrm>
            <a:off x="2843213" y="4509991"/>
            <a:ext cx="2022475" cy="646331"/>
          </a:xfrm>
          <a:prstGeom prst="rect">
            <a:avLst/>
          </a:prstGeom>
          <a:noFill/>
          <a:ln w="12700">
            <a:noFill/>
            <a:miter lim="800000"/>
            <a:headEnd/>
            <a:tailEnd/>
          </a:ln>
        </p:spPr>
        <p:txBody>
          <a:bodyPr>
            <a:spAutoFit/>
          </a:bodyPr>
          <a:lstStyle/>
          <a:p>
            <a:pPr algn="ctr" eaLnBrk="1" hangingPunct="1">
              <a:spcBef>
                <a:spcPct val="50000"/>
              </a:spcBef>
              <a:spcAft>
                <a:spcPct val="0"/>
              </a:spcAft>
              <a:buClr>
                <a:schemeClr val="tx2"/>
              </a:buClr>
              <a:buSzTx/>
              <a:buFont typeface="Arial Black" pitchFamily="34" charset="0"/>
              <a:buNone/>
            </a:pPr>
            <a:r>
              <a:rPr lang="en-GB" sz="1200" b="1" dirty="0">
                <a:solidFill>
                  <a:srgbClr val="E65032"/>
                </a:solidFill>
              </a:rPr>
              <a:t>Underfit:</a:t>
            </a:r>
            <a:br>
              <a:rPr lang="en-GB" sz="1200" b="1" u="sng" dirty="0">
                <a:solidFill>
                  <a:srgbClr val="E65032"/>
                </a:solidFill>
              </a:rPr>
            </a:br>
            <a:r>
              <a:rPr lang="en-GB" sz="1200" dirty="0">
                <a:solidFill>
                  <a:srgbClr val="E65032"/>
                </a:solidFill>
              </a:rPr>
              <a:t>Predictive</a:t>
            </a:r>
            <a:br>
              <a:rPr lang="en-GB" sz="1200" dirty="0">
                <a:solidFill>
                  <a:srgbClr val="E65032"/>
                </a:solidFill>
              </a:rPr>
            </a:br>
            <a:r>
              <a:rPr lang="en-GB" sz="1200" dirty="0">
                <a:solidFill>
                  <a:srgbClr val="E65032"/>
                </a:solidFill>
              </a:rPr>
              <a:t>Poor explanatory power</a:t>
            </a:r>
          </a:p>
        </p:txBody>
      </p:sp>
      <p:sp>
        <p:nvSpPr>
          <p:cNvPr id="52230" name="Text Box 9"/>
          <p:cNvSpPr txBox="1">
            <a:spLocks noChangeArrowheads="1"/>
          </p:cNvSpPr>
          <p:nvPr/>
        </p:nvSpPr>
        <p:spPr bwMode="auto">
          <a:xfrm>
            <a:off x="6865938" y="4522691"/>
            <a:ext cx="1879600" cy="646331"/>
          </a:xfrm>
          <a:prstGeom prst="rect">
            <a:avLst/>
          </a:prstGeom>
          <a:noFill/>
          <a:ln w="12700">
            <a:noFill/>
            <a:miter lim="800000"/>
            <a:headEnd/>
            <a:tailEnd/>
          </a:ln>
        </p:spPr>
        <p:txBody>
          <a:bodyPr>
            <a:spAutoFit/>
          </a:bodyPr>
          <a:lstStyle/>
          <a:p>
            <a:pPr algn="ctr" eaLnBrk="1" hangingPunct="1">
              <a:spcBef>
                <a:spcPct val="50000"/>
              </a:spcBef>
              <a:spcAft>
                <a:spcPct val="0"/>
              </a:spcAft>
              <a:buClr>
                <a:srgbClr val="C00000"/>
              </a:buClr>
              <a:buSzTx/>
              <a:buFont typeface="Arial Black" pitchFamily="34" charset="0"/>
              <a:buNone/>
            </a:pPr>
            <a:r>
              <a:rPr lang="en-GB" sz="1200" b="1" dirty="0">
                <a:solidFill>
                  <a:srgbClr val="E65032"/>
                </a:solidFill>
              </a:rPr>
              <a:t>Overfit:</a:t>
            </a:r>
            <a:br>
              <a:rPr lang="en-GB" sz="1200" b="1" u="sng" dirty="0">
                <a:solidFill>
                  <a:srgbClr val="E65032"/>
                </a:solidFill>
              </a:rPr>
            </a:br>
            <a:r>
              <a:rPr lang="en-GB" sz="1200" dirty="0">
                <a:solidFill>
                  <a:srgbClr val="E65032"/>
                </a:solidFill>
              </a:rPr>
              <a:t>Poor predictive power</a:t>
            </a:r>
            <a:br>
              <a:rPr lang="en-GB" sz="1200" dirty="0">
                <a:solidFill>
                  <a:srgbClr val="E65032"/>
                </a:solidFill>
              </a:rPr>
            </a:br>
            <a:r>
              <a:rPr lang="en-GB" sz="1200" dirty="0">
                <a:solidFill>
                  <a:srgbClr val="E65032"/>
                </a:solidFill>
              </a:rPr>
              <a:t>Explains history</a:t>
            </a:r>
          </a:p>
        </p:txBody>
      </p:sp>
      <p:sp>
        <p:nvSpPr>
          <p:cNvPr id="52231" name="Text Box 10"/>
          <p:cNvSpPr txBox="1">
            <a:spLocks noChangeArrowheads="1"/>
          </p:cNvSpPr>
          <p:nvPr/>
        </p:nvSpPr>
        <p:spPr bwMode="auto">
          <a:xfrm>
            <a:off x="2808288" y="3316191"/>
            <a:ext cx="1316037" cy="261938"/>
          </a:xfrm>
          <a:prstGeom prst="rect">
            <a:avLst/>
          </a:prstGeom>
          <a:noFill/>
          <a:ln w="12700" algn="ctr">
            <a:noFill/>
            <a:miter lim="800000"/>
            <a:headEnd/>
            <a:tailEnd/>
          </a:ln>
        </p:spPr>
        <p:txBody>
          <a:bodyPr>
            <a:spAutoFit/>
          </a:bodyPr>
          <a:lstStyle/>
          <a:p>
            <a:pPr algn="ctr" eaLnBrk="1" hangingPunct="1">
              <a:spcBef>
                <a:spcPct val="50000"/>
              </a:spcBef>
              <a:spcAft>
                <a:spcPct val="0"/>
              </a:spcAft>
              <a:buClr>
                <a:srgbClr val="C00000"/>
              </a:buClr>
              <a:buSzTx/>
              <a:buFont typeface="Arial Black" pitchFamily="34" charset="0"/>
              <a:buNone/>
            </a:pPr>
            <a:r>
              <a:rPr lang="en-US" sz="1100" b="1" dirty="0"/>
              <a:t>Overall mean</a:t>
            </a:r>
          </a:p>
        </p:txBody>
      </p:sp>
      <p:sp>
        <p:nvSpPr>
          <p:cNvPr id="52232" name="Text Box 11"/>
          <p:cNvSpPr txBox="1">
            <a:spLocks noChangeArrowheads="1"/>
          </p:cNvSpPr>
          <p:nvPr/>
        </p:nvSpPr>
        <p:spPr bwMode="auto">
          <a:xfrm>
            <a:off x="4926013" y="3225704"/>
            <a:ext cx="1706562" cy="304800"/>
          </a:xfrm>
          <a:prstGeom prst="rect">
            <a:avLst/>
          </a:prstGeom>
          <a:noFill/>
          <a:ln w="12700" algn="ctr">
            <a:noFill/>
            <a:miter lim="800000"/>
            <a:headEnd/>
            <a:tailEnd/>
          </a:ln>
        </p:spPr>
        <p:txBody>
          <a:bodyPr>
            <a:spAutoFit/>
          </a:bodyPr>
          <a:lstStyle/>
          <a:p>
            <a:pPr algn="ctr" eaLnBrk="1" hangingPunct="1">
              <a:spcBef>
                <a:spcPct val="50000"/>
              </a:spcBef>
              <a:spcAft>
                <a:spcPct val="0"/>
              </a:spcAft>
              <a:buClr>
                <a:srgbClr val="C00000"/>
              </a:buClr>
              <a:buSzTx/>
              <a:buFont typeface="Arial Black" pitchFamily="34" charset="0"/>
              <a:buNone/>
            </a:pPr>
            <a:r>
              <a:rPr lang="en-US" sz="1400" b="1" dirty="0"/>
              <a:t>Best Models</a:t>
            </a:r>
          </a:p>
        </p:txBody>
      </p:sp>
      <p:sp>
        <p:nvSpPr>
          <p:cNvPr id="52233" name="Text Box 12"/>
          <p:cNvSpPr txBox="1">
            <a:spLocks noChangeArrowheads="1"/>
          </p:cNvSpPr>
          <p:nvPr/>
        </p:nvSpPr>
        <p:spPr bwMode="auto">
          <a:xfrm>
            <a:off x="7321550" y="3225704"/>
            <a:ext cx="1822450" cy="428625"/>
          </a:xfrm>
          <a:prstGeom prst="rect">
            <a:avLst/>
          </a:prstGeom>
          <a:noFill/>
          <a:ln w="12700" algn="ctr">
            <a:noFill/>
            <a:miter lim="800000"/>
            <a:headEnd/>
            <a:tailEnd/>
          </a:ln>
        </p:spPr>
        <p:txBody>
          <a:bodyPr>
            <a:spAutoFit/>
          </a:bodyPr>
          <a:lstStyle/>
          <a:p>
            <a:pPr algn="ctr" eaLnBrk="1" hangingPunct="1">
              <a:spcBef>
                <a:spcPct val="50000"/>
              </a:spcBef>
              <a:spcAft>
                <a:spcPct val="0"/>
              </a:spcAft>
              <a:buClr>
                <a:srgbClr val="C00000"/>
              </a:buClr>
              <a:buSzTx/>
              <a:buFont typeface="Arial Black" pitchFamily="34" charset="0"/>
              <a:buNone/>
            </a:pPr>
            <a:r>
              <a:rPr lang="en-US" sz="1100" b="1" dirty="0"/>
              <a:t>One parameter per observation</a:t>
            </a:r>
          </a:p>
        </p:txBody>
      </p:sp>
      <p:sp>
        <p:nvSpPr>
          <p:cNvPr id="52234" name="AutoShape 13"/>
          <p:cNvSpPr>
            <a:spLocks noChangeArrowheads="1"/>
          </p:cNvSpPr>
          <p:nvPr/>
        </p:nvSpPr>
        <p:spPr bwMode="auto">
          <a:xfrm rot="10800000">
            <a:off x="3471863" y="3840066"/>
            <a:ext cx="4775200" cy="381000"/>
          </a:xfrm>
          <a:prstGeom prst="leftRightArrow">
            <a:avLst>
              <a:gd name="adj1" fmla="val 50000"/>
              <a:gd name="adj2" fmla="val 105025"/>
            </a:avLst>
          </a:prstGeom>
          <a:solidFill>
            <a:srgbClr val="E65032"/>
          </a:solidFill>
          <a:ln w="9525">
            <a:noFill/>
            <a:miter lim="800000"/>
            <a:headEnd/>
            <a:tailEnd/>
          </a:ln>
        </p:spPr>
        <p:txBody>
          <a:bodyPr wrap="none" anchor="ctr"/>
          <a:lstStyle/>
          <a:p>
            <a:pPr eaLnBrk="1" hangingPunct="1">
              <a:spcBef>
                <a:spcPct val="0"/>
              </a:spcBef>
              <a:spcAft>
                <a:spcPct val="0"/>
              </a:spcAft>
              <a:buClrTx/>
              <a:buSzTx/>
              <a:buFontTx/>
              <a:buNone/>
            </a:pPr>
            <a:endParaRPr lang="en-US" sz="1800" dirty="0"/>
          </a:p>
        </p:txBody>
      </p:sp>
      <p:sp>
        <p:nvSpPr>
          <p:cNvPr id="52235" name="AutoShape 14"/>
          <p:cNvSpPr>
            <a:spLocks/>
          </p:cNvSpPr>
          <p:nvPr/>
        </p:nvSpPr>
        <p:spPr bwMode="auto">
          <a:xfrm rot="-5400000">
            <a:off x="5636419" y="3310635"/>
            <a:ext cx="285750" cy="795338"/>
          </a:xfrm>
          <a:prstGeom prst="rightBrace">
            <a:avLst>
              <a:gd name="adj1" fmla="val 23194"/>
              <a:gd name="adj2" fmla="val 50000"/>
            </a:avLst>
          </a:prstGeom>
          <a:noFill/>
          <a:ln w="25400">
            <a:solidFill>
              <a:schemeClr val="tx1"/>
            </a:solidFill>
            <a:round/>
            <a:headEnd/>
            <a:tailEnd/>
          </a:ln>
        </p:spPr>
        <p:txBody>
          <a:bodyPr wrap="none" anchor="ctr"/>
          <a:lstStyle/>
          <a:p>
            <a:pPr eaLnBrk="1" hangingPunct="1">
              <a:spcBef>
                <a:spcPct val="0"/>
              </a:spcBef>
              <a:spcAft>
                <a:spcPct val="0"/>
              </a:spcAft>
              <a:buClrTx/>
              <a:buSzTx/>
              <a:buFontTx/>
              <a:buNone/>
            </a:pPr>
            <a:endParaRPr lang="en-US" sz="1800" dirty="0"/>
          </a:p>
        </p:txBody>
      </p:sp>
      <p:sp>
        <p:nvSpPr>
          <p:cNvPr id="52237" name="Line 16"/>
          <p:cNvSpPr>
            <a:spLocks noChangeShapeType="1"/>
          </p:cNvSpPr>
          <p:nvPr/>
        </p:nvSpPr>
        <p:spPr bwMode="auto">
          <a:xfrm>
            <a:off x="3473450" y="3597179"/>
            <a:ext cx="0" cy="331787"/>
          </a:xfrm>
          <a:prstGeom prst="line">
            <a:avLst/>
          </a:prstGeom>
          <a:noFill/>
          <a:ln w="19050">
            <a:solidFill>
              <a:schemeClr val="tx1"/>
            </a:solidFill>
            <a:round/>
            <a:headEnd/>
            <a:tailEnd type="arrow" w="sm" len="sm"/>
          </a:ln>
        </p:spPr>
        <p:txBody>
          <a:bodyPr wrap="none" anchor="ctr"/>
          <a:lstStyle/>
          <a:p>
            <a:endParaRPr lang="en-US" dirty="0"/>
          </a:p>
        </p:txBody>
      </p:sp>
      <p:sp>
        <p:nvSpPr>
          <p:cNvPr id="52238" name="AutoShape 17"/>
          <p:cNvSpPr>
            <a:spLocks/>
          </p:cNvSpPr>
          <p:nvPr/>
        </p:nvSpPr>
        <p:spPr bwMode="auto">
          <a:xfrm rot="5400000">
            <a:off x="3718719" y="3947222"/>
            <a:ext cx="304800" cy="795338"/>
          </a:xfrm>
          <a:prstGeom prst="rightBrace">
            <a:avLst>
              <a:gd name="adj1" fmla="val 21745"/>
              <a:gd name="adj2" fmla="val 50000"/>
            </a:avLst>
          </a:prstGeom>
          <a:noFill/>
          <a:ln w="25400">
            <a:solidFill>
              <a:schemeClr val="tx1"/>
            </a:solidFill>
            <a:round/>
            <a:headEnd/>
            <a:tailEnd/>
          </a:ln>
        </p:spPr>
        <p:txBody>
          <a:bodyPr wrap="none" anchor="ctr"/>
          <a:lstStyle/>
          <a:p>
            <a:pPr eaLnBrk="1" hangingPunct="1">
              <a:spcBef>
                <a:spcPct val="0"/>
              </a:spcBef>
              <a:spcAft>
                <a:spcPct val="0"/>
              </a:spcAft>
              <a:buClrTx/>
              <a:buSzTx/>
              <a:buFontTx/>
              <a:buNone/>
            </a:pPr>
            <a:endParaRPr lang="en-US" sz="1800" dirty="0"/>
          </a:p>
        </p:txBody>
      </p:sp>
      <p:sp>
        <p:nvSpPr>
          <p:cNvPr id="52239" name="AutoShape 18"/>
          <p:cNvSpPr>
            <a:spLocks/>
          </p:cNvSpPr>
          <p:nvPr/>
        </p:nvSpPr>
        <p:spPr bwMode="auto">
          <a:xfrm rot="5400000">
            <a:off x="7683501" y="3940078"/>
            <a:ext cx="304800" cy="796925"/>
          </a:xfrm>
          <a:prstGeom prst="rightBrace">
            <a:avLst>
              <a:gd name="adj1" fmla="val 21788"/>
              <a:gd name="adj2" fmla="val 50000"/>
            </a:avLst>
          </a:prstGeom>
          <a:noFill/>
          <a:ln w="25400">
            <a:solidFill>
              <a:schemeClr val="tx1"/>
            </a:solidFill>
            <a:round/>
            <a:headEnd/>
            <a:tailEnd/>
          </a:ln>
        </p:spPr>
        <p:txBody>
          <a:bodyPr wrap="none" anchor="ctr"/>
          <a:lstStyle/>
          <a:p>
            <a:pPr eaLnBrk="1" hangingPunct="1">
              <a:spcBef>
                <a:spcPct val="0"/>
              </a:spcBef>
              <a:spcAft>
                <a:spcPct val="0"/>
              </a:spcAft>
              <a:buClrTx/>
              <a:buSzTx/>
              <a:buFontTx/>
              <a:buNone/>
            </a:pPr>
            <a:endParaRPr lang="en-US" sz="1800" dirty="0"/>
          </a:p>
        </p:txBody>
      </p:sp>
      <p:sp>
        <p:nvSpPr>
          <p:cNvPr id="52240" name="Text Box 19"/>
          <p:cNvSpPr txBox="1">
            <a:spLocks noChangeArrowheads="1"/>
          </p:cNvSpPr>
          <p:nvPr/>
        </p:nvSpPr>
        <p:spPr bwMode="auto">
          <a:xfrm>
            <a:off x="2967038" y="2193135"/>
            <a:ext cx="1360487" cy="581025"/>
          </a:xfrm>
          <a:prstGeom prst="rect">
            <a:avLst/>
          </a:prstGeom>
          <a:noFill/>
          <a:ln w="9525">
            <a:noFill/>
            <a:miter lim="800000"/>
            <a:headEnd/>
            <a:tailEnd/>
          </a:ln>
        </p:spPr>
        <p:txBody>
          <a:bodyPr>
            <a:spAutoFit/>
          </a:bodyPr>
          <a:lstStyle/>
          <a:p>
            <a:pPr algn="ctr" eaLnBrk="1" hangingPunct="1">
              <a:spcBef>
                <a:spcPct val="0"/>
              </a:spcBef>
              <a:spcAft>
                <a:spcPct val="0"/>
              </a:spcAft>
              <a:buClrTx/>
              <a:buSzTx/>
              <a:buFontTx/>
              <a:buNone/>
            </a:pPr>
            <a:r>
              <a:rPr lang="en-GB" sz="1600" b="1" dirty="0"/>
              <a:t>Response </a:t>
            </a:r>
          </a:p>
          <a:p>
            <a:pPr algn="ctr" eaLnBrk="1" hangingPunct="1">
              <a:spcBef>
                <a:spcPct val="0"/>
              </a:spcBef>
              <a:spcAft>
                <a:spcPct val="0"/>
              </a:spcAft>
              <a:buClrTx/>
              <a:buSzTx/>
              <a:buFontTx/>
              <a:buNone/>
            </a:pPr>
            <a:r>
              <a:rPr lang="en-GB" sz="1600" b="1" dirty="0"/>
              <a:t>Variable</a:t>
            </a:r>
          </a:p>
        </p:txBody>
      </p:sp>
      <p:sp>
        <p:nvSpPr>
          <p:cNvPr id="52241" name="Text Box 20"/>
          <p:cNvSpPr txBox="1">
            <a:spLocks noChangeArrowheads="1"/>
          </p:cNvSpPr>
          <p:nvPr/>
        </p:nvSpPr>
        <p:spPr bwMode="auto">
          <a:xfrm>
            <a:off x="4791075" y="2188372"/>
            <a:ext cx="1568450" cy="581025"/>
          </a:xfrm>
          <a:prstGeom prst="rect">
            <a:avLst/>
          </a:prstGeom>
          <a:noFill/>
          <a:ln w="9525">
            <a:noFill/>
            <a:miter lim="800000"/>
            <a:headEnd/>
            <a:tailEnd/>
          </a:ln>
        </p:spPr>
        <p:txBody>
          <a:bodyPr>
            <a:spAutoFit/>
          </a:bodyPr>
          <a:lstStyle/>
          <a:p>
            <a:pPr algn="ctr" eaLnBrk="1" hangingPunct="1">
              <a:spcBef>
                <a:spcPct val="0"/>
              </a:spcBef>
              <a:spcAft>
                <a:spcPct val="0"/>
              </a:spcAft>
              <a:buClrTx/>
              <a:buSzTx/>
              <a:buFontTx/>
              <a:buNone/>
            </a:pPr>
            <a:r>
              <a:rPr lang="en-GB" sz="1600" b="1" dirty="0"/>
              <a:t>Systematic </a:t>
            </a:r>
          </a:p>
          <a:p>
            <a:pPr algn="ctr" eaLnBrk="1" hangingPunct="1">
              <a:spcBef>
                <a:spcPct val="0"/>
              </a:spcBef>
              <a:spcAft>
                <a:spcPct val="0"/>
              </a:spcAft>
              <a:buClrTx/>
              <a:buSzTx/>
              <a:buFontTx/>
              <a:buNone/>
            </a:pPr>
            <a:r>
              <a:rPr lang="en-GB" sz="1600" b="1" dirty="0"/>
              <a:t>Component</a:t>
            </a:r>
          </a:p>
        </p:txBody>
      </p:sp>
      <p:sp>
        <p:nvSpPr>
          <p:cNvPr id="52242" name="Text Box 21"/>
          <p:cNvSpPr txBox="1">
            <a:spLocks noChangeArrowheads="1"/>
          </p:cNvSpPr>
          <p:nvPr/>
        </p:nvSpPr>
        <p:spPr bwMode="auto">
          <a:xfrm>
            <a:off x="6989763" y="2188372"/>
            <a:ext cx="1804987" cy="581025"/>
          </a:xfrm>
          <a:prstGeom prst="rect">
            <a:avLst/>
          </a:prstGeom>
          <a:noFill/>
          <a:ln w="9525">
            <a:noFill/>
            <a:miter lim="800000"/>
            <a:headEnd/>
            <a:tailEnd/>
          </a:ln>
        </p:spPr>
        <p:txBody>
          <a:bodyPr>
            <a:spAutoFit/>
          </a:bodyPr>
          <a:lstStyle/>
          <a:p>
            <a:pPr algn="ctr" eaLnBrk="1" hangingPunct="1">
              <a:spcBef>
                <a:spcPct val="0"/>
              </a:spcBef>
              <a:spcAft>
                <a:spcPct val="0"/>
              </a:spcAft>
              <a:buClrTx/>
              <a:buSzTx/>
              <a:buFontTx/>
              <a:buNone/>
            </a:pPr>
            <a:r>
              <a:rPr lang="en-GB" sz="1600" b="1" dirty="0"/>
              <a:t>Unsystematic </a:t>
            </a:r>
          </a:p>
          <a:p>
            <a:pPr algn="ctr" eaLnBrk="1" hangingPunct="1">
              <a:spcBef>
                <a:spcPct val="0"/>
              </a:spcBef>
              <a:spcAft>
                <a:spcPct val="0"/>
              </a:spcAft>
              <a:buClrTx/>
              <a:buSzTx/>
              <a:buFontTx/>
              <a:buNone/>
            </a:pPr>
            <a:r>
              <a:rPr lang="en-GB" sz="1600" b="1" dirty="0"/>
              <a:t>Component</a:t>
            </a:r>
          </a:p>
        </p:txBody>
      </p:sp>
      <p:sp>
        <p:nvSpPr>
          <p:cNvPr id="52243" name="Text Box 22"/>
          <p:cNvSpPr txBox="1">
            <a:spLocks noChangeArrowheads="1"/>
          </p:cNvSpPr>
          <p:nvPr/>
        </p:nvSpPr>
        <p:spPr bwMode="auto">
          <a:xfrm>
            <a:off x="3040063" y="2191547"/>
            <a:ext cx="5060950" cy="519113"/>
          </a:xfrm>
          <a:prstGeom prst="rect">
            <a:avLst/>
          </a:prstGeom>
          <a:noFill/>
          <a:ln w="9525">
            <a:noFill/>
            <a:miter lim="800000"/>
            <a:headEnd/>
            <a:tailEnd/>
          </a:ln>
        </p:spPr>
        <p:txBody>
          <a:bodyPr>
            <a:spAutoFit/>
          </a:bodyPr>
          <a:lstStyle/>
          <a:p>
            <a:pPr eaLnBrk="1" hangingPunct="1">
              <a:spcBef>
                <a:spcPct val="0"/>
              </a:spcBef>
              <a:spcAft>
                <a:spcPct val="0"/>
              </a:spcAft>
              <a:buClrTx/>
              <a:buSzTx/>
              <a:buFontTx/>
              <a:buNone/>
            </a:pPr>
            <a:r>
              <a:rPr lang="en-GB" sz="2800" b="1" dirty="0"/>
              <a:t>             </a:t>
            </a:r>
            <a:r>
              <a:rPr lang="en-GB" sz="2400" dirty="0"/>
              <a:t>=                        +</a:t>
            </a:r>
            <a:r>
              <a:rPr lang="en-GB" sz="2800" b="1" dirty="0"/>
              <a:t>   </a:t>
            </a:r>
          </a:p>
        </p:txBody>
      </p:sp>
      <p:sp>
        <p:nvSpPr>
          <p:cNvPr id="26" name="TextBox 25"/>
          <p:cNvSpPr txBox="1">
            <a:spLocks noChangeArrowheads="1"/>
          </p:cNvSpPr>
          <p:nvPr/>
        </p:nvSpPr>
        <p:spPr bwMode="auto">
          <a:xfrm>
            <a:off x="384175" y="2227685"/>
            <a:ext cx="2715285" cy="861774"/>
          </a:xfrm>
          <a:prstGeom prst="rect">
            <a:avLst/>
          </a:prstGeom>
          <a:noFill/>
          <a:ln w="9525">
            <a:noFill/>
            <a:miter lim="800000"/>
            <a:headEnd/>
            <a:tailEnd/>
          </a:ln>
        </p:spPr>
        <p:txBody>
          <a:bodyPr wrap="square">
            <a:spAutoFit/>
          </a:bodyPr>
          <a:lstStyle/>
          <a:p>
            <a:pPr marL="225425" indent="-225425" eaLnBrk="1" hangingPunct="1">
              <a:spcBef>
                <a:spcPct val="0"/>
              </a:spcBef>
              <a:spcAft>
                <a:spcPct val="0"/>
              </a:spcAft>
              <a:buClrTx/>
              <a:buSzTx/>
              <a:buFontTx/>
              <a:buNone/>
            </a:pPr>
            <a:r>
              <a:rPr lang="en-US" sz="1600" dirty="0"/>
              <a:t>1. Separate the signal from the noise</a:t>
            </a:r>
          </a:p>
          <a:p>
            <a:pPr eaLnBrk="1" hangingPunct="1">
              <a:spcBef>
                <a:spcPct val="0"/>
              </a:spcBef>
              <a:spcAft>
                <a:spcPct val="0"/>
              </a:spcAft>
              <a:buClrTx/>
              <a:buSzTx/>
              <a:buFontTx/>
              <a:buBlip>
                <a:blip r:embed="rId3"/>
              </a:buBlip>
            </a:pPr>
            <a:endParaRPr lang="en-US" sz="1800" dirty="0"/>
          </a:p>
        </p:txBody>
      </p:sp>
      <p:sp>
        <p:nvSpPr>
          <p:cNvPr id="27" name="TextBox 26"/>
          <p:cNvSpPr txBox="1">
            <a:spLocks noChangeArrowheads="1"/>
          </p:cNvSpPr>
          <p:nvPr/>
        </p:nvSpPr>
        <p:spPr bwMode="auto">
          <a:xfrm>
            <a:off x="384175" y="3507466"/>
            <a:ext cx="2347150" cy="830997"/>
          </a:xfrm>
          <a:prstGeom prst="rect">
            <a:avLst/>
          </a:prstGeom>
          <a:noFill/>
          <a:ln w="9525">
            <a:noFill/>
            <a:miter lim="800000"/>
            <a:headEnd/>
            <a:tailEnd/>
          </a:ln>
        </p:spPr>
        <p:txBody>
          <a:bodyPr wrap="square">
            <a:spAutoFit/>
          </a:bodyPr>
          <a:lstStyle/>
          <a:p>
            <a:pPr marL="225425" indent="-225425" eaLnBrk="1" hangingPunct="1">
              <a:spcBef>
                <a:spcPct val="0"/>
              </a:spcBef>
              <a:spcAft>
                <a:spcPct val="0"/>
              </a:spcAft>
              <a:buClrTx/>
              <a:buSzTx/>
              <a:buFontTx/>
              <a:buNone/>
            </a:pPr>
            <a:r>
              <a:rPr lang="en-US" sz="1600" dirty="0"/>
              <a:t>2. Balance predictive </a:t>
            </a:r>
            <a:br>
              <a:rPr lang="en-US" sz="1600" dirty="0"/>
            </a:br>
            <a:r>
              <a:rPr lang="en-US" sz="1600" dirty="0"/>
              <a:t>and explanatory </a:t>
            </a:r>
            <a:br>
              <a:rPr lang="en-US" sz="1600" dirty="0"/>
            </a:br>
            <a:r>
              <a:rPr lang="en-US" sz="1600" dirty="0"/>
              <a:t>effects</a:t>
            </a:r>
            <a:endParaRPr lang="en-US" sz="1800" dirty="0"/>
          </a:p>
        </p:txBody>
      </p:sp>
      <p:grpSp>
        <p:nvGrpSpPr>
          <p:cNvPr id="2" name="Group 33"/>
          <p:cNvGrpSpPr>
            <a:grpSpLocks/>
          </p:cNvGrpSpPr>
          <p:nvPr/>
        </p:nvGrpSpPr>
        <p:grpSpPr bwMode="auto">
          <a:xfrm>
            <a:off x="4781551" y="4255991"/>
            <a:ext cx="2066925" cy="771525"/>
            <a:chOff x="3012" y="3480"/>
            <a:chExt cx="1302" cy="486"/>
          </a:xfrm>
        </p:grpSpPr>
        <p:sp>
          <p:nvSpPr>
            <p:cNvPr id="17437" name="Rectangle 30"/>
            <p:cNvSpPr>
              <a:spLocks noChangeArrowheads="1"/>
            </p:cNvSpPr>
            <p:nvPr/>
          </p:nvSpPr>
          <p:spPr bwMode="auto">
            <a:xfrm>
              <a:off x="3048" y="3480"/>
              <a:ext cx="1218" cy="486"/>
            </a:xfrm>
            <a:prstGeom prst="rect">
              <a:avLst/>
            </a:prstGeom>
            <a:solidFill>
              <a:srgbClr val="DEDEDE"/>
            </a:solidFill>
            <a:ln w="12700">
              <a:noFill/>
              <a:miter lim="800000"/>
              <a:headEnd/>
              <a:tailEnd/>
            </a:ln>
          </p:spPr>
          <p:txBody>
            <a:bodyPr wrap="none" anchor="ctr"/>
            <a:lstStyle/>
            <a:p>
              <a:endParaRPr lang="en-US" dirty="0"/>
            </a:p>
          </p:txBody>
        </p:sp>
        <p:sp>
          <p:nvSpPr>
            <p:cNvPr id="17438" name="Text Box 31"/>
            <p:cNvSpPr txBox="1">
              <a:spLocks noChangeArrowheads="1"/>
            </p:cNvSpPr>
            <p:nvPr/>
          </p:nvSpPr>
          <p:spPr bwMode="auto">
            <a:xfrm>
              <a:off x="3012" y="3627"/>
              <a:ext cx="1302" cy="174"/>
            </a:xfrm>
            <a:prstGeom prst="rect">
              <a:avLst/>
            </a:prstGeom>
            <a:noFill/>
            <a:ln w="12700">
              <a:noFill/>
              <a:miter lim="800000"/>
              <a:headEnd/>
              <a:tailEnd/>
            </a:ln>
          </p:spPr>
          <p:txBody>
            <a:bodyPr>
              <a:spAutoFit/>
            </a:bodyPr>
            <a:lstStyle/>
            <a:p>
              <a:pPr algn="ctr" eaLnBrk="1" hangingPunct="1">
                <a:spcBef>
                  <a:spcPct val="0"/>
                </a:spcBef>
                <a:spcAft>
                  <a:spcPct val="0"/>
                </a:spcAft>
                <a:buClrTx/>
                <a:buSzTx/>
                <a:buFontTx/>
                <a:buNone/>
              </a:pPr>
              <a:r>
                <a:rPr lang="en-US" sz="1200" b="1" dirty="0"/>
                <a:t>Model Complexity </a:t>
              </a:r>
            </a:p>
          </p:txBody>
        </p:sp>
      </p:grpSp>
      <p:sp>
        <p:nvSpPr>
          <p:cNvPr id="25" name="Text Box 29"/>
          <p:cNvSpPr txBox="1">
            <a:spLocks noChangeArrowheads="1"/>
          </p:cNvSpPr>
          <p:nvPr/>
        </p:nvSpPr>
        <p:spPr bwMode="auto">
          <a:xfrm>
            <a:off x="386447" y="5455595"/>
            <a:ext cx="8531225" cy="905495"/>
          </a:xfrm>
          <a:prstGeom prst="rect">
            <a:avLst/>
          </a:prstGeom>
          <a:noFill/>
          <a:ln w="9525" algn="ctr">
            <a:noFill/>
            <a:miter lim="800000"/>
            <a:headEnd/>
            <a:tailEnd/>
          </a:ln>
        </p:spPr>
        <p:txBody>
          <a:bodyPr lIns="0" tIns="0" rIns="0" bIns="0"/>
          <a:lstStyle/>
          <a:p>
            <a:pPr marL="265113" lvl="2" indent="-265113">
              <a:spcBef>
                <a:spcPct val="20000"/>
              </a:spcBef>
              <a:buClr>
                <a:schemeClr val="bg2"/>
              </a:buClr>
              <a:buSzPts val="1200"/>
              <a:buFont typeface="Wingdings"/>
              <a:buChar char=""/>
            </a:pPr>
            <a:r>
              <a:rPr lang="en-US" sz="1600" dirty="0">
                <a:latin typeface="Arial"/>
              </a:rPr>
              <a:t>The risk </a:t>
            </a:r>
            <a:r>
              <a:rPr lang="en-US" sz="1600" b="1" dirty="0">
                <a:latin typeface="Arial"/>
              </a:rPr>
              <a:t>in not using</a:t>
            </a:r>
            <a:r>
              <a:rPr lang="en-US" sz="1600" dirty="0">
                <a:latin typeface="Arial"/>
              </a:rPr>
              <a:t> big data is to miss signal whereas </a:t>
            </a:r>
            <a:br>
              <a:rPr lang="en-US" sz="1600" dirty="0">
                <a:latin typeface="Arial"/>
              </a:rPr>
            </a:br>
            <a:r>
              <a:rPr lang="en-US" sz="1600" dirty="0">
                <a:latin typeface="Arial"/>
              </a:rPr>
              <a:t>the risk </a:t>
            </a:r>
            <a:r>
              <a:rPr lang="en-US" sz="1600" b="1" dirty="0">
                <a:latin typeface="Arial"/>
              </a:rPr>
              <a:t>in using</a:t>
            </a:r>
            <a:r>
              <a:rPr lang="en-US" sz="1600" dirty="0">
                <a:latin typeface="Arial"/>
              </a:rPr>
              <a:t> big data is to highlight the noise</a:t>
            </a:r>
          </a:p>
        </p:txBody>
      </p:sp>
    </p:spTree>
    <p:extLst>
      <p:ext uri="{BB962C8B-B14F-4D97-AF65-F5344CB8AC3E}">
        <p14:creationId xmlns:p14="http://schemas.microsoft.com/office/powerpoint/2010/main" val="2925315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22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22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22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22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22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22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223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223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223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223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8" grpId="0" animBg="1"/>
      <p:bldP spid="52229" grpId="0"/>
      <p:bldP spid="52230" grpId="0"/>
      <p:bldP spid="52231" grpId="0"/>
      <p:bldP spid="52232" grpId="0"/>
      <p:bldP spid="52233" grpId="0"/>
      <p:bldP spid="52234" grpId="0" animBg="1"/>
      <p:bldP spid="52235" grpId="0" animBg="1"/>
      <p:bldP spid="52237" grpId="0" animBg="1"/>
      <p:bldP spid="52238" grpId="0" animBg="1"/>
      <p:bldP spid="52239" grpId="0" animBg="1"/>
      <p:bldP spid="27" grpId="0"/>
      <p:bldP spid="2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rot="739310">
            <a:off x="866274" y="3982910"/>
            <a:ext cx="7411452" cy="890337"/>
            <a:chOff x="2390274" y="3994484"/>
            <a:chExt cx="7411452" cy="890337"/>
          </a:xfrm>
        </p:grpSpPr>
        <p:sp>
          <p:nvSpPr>
            <p:cNvPr id="15" name="Isosceles Triangle 14"/>
            <p:cNvSpPr/>
            <p:nvPr/>
          </p:nvSpPr>
          <p:spPr>
            <a:xfrm rot="20860690">
              <a:off x="5628453" y="4078705"/>
              <a:ext cx="935095" cy="806116"/>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Rectangle 15"/>
            <p:cNvSpPr/>
            <p:nvPr/>
          </p:nvSpPr>
          <p:spPr>
            <a:xfrm>
              <a:off x="2390274" y="3994484"/>
              <a:ext cx="7411452" cy="842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2" name="Title 1"/>
          <p:cNvSpPr>
            <a:spLocks noGrp="1"/>
          </p:cNvSpPr>
          <p:nvPr>
            <p:ph type="title"/>
          </p:nvPr>
        </p:nvSpPr>
        <p:spPr/>
        <p:txBody>
          <a:bodyPr/>
          <a:lstStyle/>
          <a:p>
            <a:r>
              <a:rPr lang="en-GB" dirty="0"/>
              <a:t>It’s domain expertise that helps decide</a:t>
            </a:r>
          </a:p>
        </p:txBody>
      </p:sp>
      <p:sp>
        <p:nvSpPr>
          <p:cNvPr id="5" name="Text Placeholder 4"/>
          <p:cNvSpPr>
            <a:spLocks noGrp="1"/>
          </p:cNvSpPr>
          <p:nvPr>
            <p:ph type="body" sz="quarter" idx="13"/>
          </p:nvPr>
        </p:nvSpPr>
        <p:spPr/>
        <p:txBody>
          <a:bodyPr/>
          <a:lstStyle/>
          <a:p>
            <a:endParaRPr lang="en-GB"/>
          </a:p>
        </p:txBody>
      </p:sp>
      <p:grpSp>
        <p:nvGrpSpPr>
          <p:cNvPr id="6" name="Group 5"/>
          <p:cNvGrpSpPr/>
          <p:nvPr/>
        </p:nvGrpSpPr>
        <p:grpSpPr>
          <a:xfrm rot="791424">
            <a:off x="1799630" y="2364079"/>
            <a:ext cx="1309236" cy="1261356"/>
            <a:chOff x="2486787" y="3364728"/>
            <a:chExt cx="760618" cy="732802"/>
          </a:xfrm>
        </p:grpSpPr>
        <p:sp>
          <p:nvSpPr>
            <p:cNvPr id="7" name="Rectangle 6"/>
            <p:cNvSpPr/>
            <p:nvPr/>
          </p:nvSpPr>
          <p:spPr>
            <a:xfrm>
              <a:off x="2486787" y="3595188"/>
              <a:ext cx="77624" cy="3850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8" name="Rectangle 7"/>
            <p:cNvSpPr/>
            <p:nvPr/>
          </p:nvSpPr>
          <p:spPr>
            <a:xfrm>
              <a:off x="2595218" y="3364728"/>
              <a:ext cx="77624" cy="6154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9" name="Rectangle 8"/>
            <p:cNvSpPr/>
            <p:nvPr/>
          </p:nvSpPr>
          <p:spPr>
            <a:xfrm>
              <a:off x="2703648" y="3526634"/>
              <a:ext cx="77624" cy="4535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10" name="TextBox 9"/>
            <p:cNvSpPr txBox="1"/>
            <p:nvPr/>
          </p:nvSpPr>
          <p:spPr>
            <a:xfrm>
              <a:off x="2742461" y="3507467"/>
              <a:ext cx="504944" cy="590063"/>
            </a:xfrm>
            <a:prstGeom prst="rect">
              <a:avLst/>
            </a:prstGeom>
            <a:noFill/>
          </p:spPr>
          <p:txBody>
            <a:bodyPr wrap="none" rtlCol="0">
              <a:spAutoFit/>
            </a:bodyPr>
            <a:lstStyle/>
            <a:p>
              <a:r>
                <a:rPr lang="en-US" sz="6000" dirty="0">
                  <a:solidFill>
                    <a:prstClr val="black"/>
                  </a:solidFill>
                </a:rPr>
                <a:t>%</a:t>
              </a:r>
            </a:p>
          </p:txBody>
        </p:sp>
      </p:grpSp>
      <p:sp>
        <p:nvSpPr>
          <p:cNvPr id="11" name="Rectangle 10"/>
          <p:cNvSpPr/>
          <p:nvPr/>
        </p:nvSpPr>
        <p:spPr>
          <a:xfrm>
            <a:off x="1525763" y="3715669"/>
            <a:ext cx="1518364" cy="369332"/>
          </a:xfrm>
          <a:prstGeom prst="rect">
            <a:avLst/>
          </a:prstGeom>
        </p:spPr>
        <p:txBody>
          <a:bodyPr wrap="none">
            <a:spAutoFit/>
          </a:bodyPr>
          <a:lstStyle/>
          <a:p>
            <a:pPr algn="ctr"/>
            <a:r>
              <a:rPr lang="en-US" dirty="0">
                <a:solidFill>
                  <a:prstClr val="black"/>
                </a:solidFill>
              </a:rPr>
              <a:t>Data science</a:t>
            </a:r>
          </a:p>
        </p:txBody>
      </p:sp>
      <p:sp>
        <p:nvSpPr>
          <p:cNvPr id="12" name="Rectangle 11"/>
          <p:cNvSpPr/>
          <p:nvPr/>
        </p:nvSpPr>
        <p:spPr>
          <a:xfrm>
            <a:off x="5990984" y="4807537"/>
            <a:ext cx="1800493" cy="369332"/>
          </a:xfrm>
          <a:prstGeom prst="rect">
            <a:avLst/>
          </a:prstGeom>
        </p:spPr>
        <p:txBody>
          <a:bodyPr wrap="none">
            <a:spAutoFit/>
          </a:bodyPr>
          <a:lstStyle/>
          <a:p>
            <a:r>
              <a:rPr lang="en-US" dirty="0">
                <a:solidFill>
                  <a:prstClr val="black"/>
                </a:solidFill>
              </a:rPr>
              <a:t>Domain experts</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20000">
            <a:off x="6131719" y="2272070"/>
            <a:ext cx="1446411" cy="2102611"/>
          </a:xfrm>
          <a:prstGeom prst="rect">
            <a:avLst/>
          </a:prstGeom>
        </p:spPr>
      </p:pic>
      <p:sp>
        <p:nvSpPr>
          <p:cNvPr id="3" name="Footer Placeholder 2"/>
          <p:cNvSpPr>
            <a:spLocks noGrp="1"/>
          </p:cNvSpPr>
          <p:nvPr>
            <p:ph type="ftr" sz="quarter" idx="3"/>
          </p:nvPr>
        </p:nvSpPr>
        <p:spPr/>
        <p:txBody>
          <a:bodyPr/>
          <a:lstStyle/>
          <a:p>
            <a:r>
              <a:rPr lang="en-US"/>
              <a:t>© 2018 Willis Towers Watson. All rights reserved. Proprietary and Confidential. </a:t>
            </a:r>
            <a:endParaRPr lang="en-US" dirty="0"/>
          </a:p>
        </p:txBody>
      </p:sp>
      <p:sp>
        <p:nvSpPr>
          <p:cNvPr id="4" name="Slide Number Placeholder 3"/>
          <p:cNvSpPr>
            <a:spLocks noGrp="1"/>
          </p:cNvSpPr>
          <p:nvPr>
            <p:ph type="sldNum" sz="quarter" idx="4"/>
          </p:nvPr>
        </p:nvSpPr>
        <p:spPr/>
        <p:txBody>
          <a:bodyPr/>
          <a:lstStyle/>
          <a:p>
            <a:fld id="{2083E393-C0BF-4ED8-8545-7E4C90AFF831}" type="slidenum">
              <a:rPr lang="en-US" smtClean="0"/>
              <a:pPr/>
              <a:t>28</a:t>
            </a:fld>
            <a:endParaRPr lang="en-US" dirty="0"/>
          </a:p>
        </p:txBody>
      </p:sp>
    </p:spTree>
    <p:extLst>
      <p:ext uri="{BB962C8B-B14F-4D97-AF65-F5344CB8AC3E}">
        <p14:creationId xmlns:p14="http://schemas.microsoft.com/office/powerpoint/2010/main" val="1505794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Modeling Methodology</a:t>
            </a:r>
          </a:p>
        </p:txBody>
      </p:sp>
      <p:sp>
        <p:nvSpPr>
          <p:cNvPr id="14" name="Footer Placeholder 13"/>
          <p:cNvSpPr>
            <a:spLocks noGrp="1"/>
          </p:cNvSpPr>
          <p:nvPr>
            <p:ph type="ftr" sz="quarter" idx="3"/>
          </p:nvPr>
        </p:nvSpPr>
        <p:spPr/>
        <p:txBody>
          <a:bodyPr/>
          <a:lstStyle/>
          <a:p>
            <a:r>
              <a:rPr lang="en-US"/>
              <a:t>© 2018 Willis Towers Watson. All rights reserved. Proprietary and Confidential. </a:t>
            </a:r>
            <a:endParaRPr lang="en-US" dirty="0"/>
          </a:p>
        </p:txBody>
      </p:sp>
      <p:sp>
        <p:nvSpPr>
          <p:cNvPr id="15" name="Slide Number Placeholder 14"/>
          <p:cNvSpPr>
            <a:spLocks noGrp="1"/>
          </p:cNvSpPr>
          <p:nvPr>
            <p:ph type="sldNum" sz="quarter" idx="4"/>
          </p:nvPr>
        </p:nvSpPr>
        <p:spPr/>
        <p:txBody>
          <a:bodyPr/>
          <a:lstStyle/>
          <a:p>
            <a:fld id="{2083E393-C0BF-4ED8-8545-7E4C90AFF831}" type="slidenum">
              <a:rPr lang="en-US" smtClean="0"/>
              <a:pPr/>
              <a:t>29</a:t>
            </a:fld>
            <a:endParaRPr lang="en-US" dirty="0"/>
          </a:p>
        </p:txBody>
      </p:sp>
    </p:spTree>
    <p:custDataLst>
      <p:tags r:id="rId1"/>
    </p:custDataLst>
    <p:extLst>
      <p:ext uri="{BB962C8B-B14F-4D97-AF65-F5344CB8AC3E}">
        <p14:creationId xmlns:p14="http://schemas.microsoft.com/office/powerpoint/2010/main" val="1132754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6"/>
          <p:cNvSpPr>
            <a:spLocks noGrp="1" noChangeArrowheads="1"/>
          </p:cNvSpPr>
          <p:nvPr>
            <p:ph type="title"/>
          </p:nvPr>
        </p:nvSpPr>
        <p:spPr/>
        <p:txBody>
          <a:bodyPr>
            <a:normAutofit fontScale="90000"/>
          </a:bodyPr>
          <a:lstStyle/>
          <a:p>
            <a:r>
              <a:rPr lang="en-US" dirty="0"/>
              <a:t>New techniques are needed to derive the most value from historical data</a:t>
            </a:r>
          </a:p>
        </p:txBody>
      </p:sp>
      <p:sp>
        <p:nvSpPr>
          <p:cNvPr id="9" name="Text Placeholder 8"/>
          <p:cNvSpPr>
            <a:spLocks noGrp="1"/>
          </p:cNvSpPr>
          <p:nvPr>
            <p:ph type="body" sz="quarter" idx="13"/>
          </p:nvPr>
        </p:nvSpPr>
        <p:spPr/>
        <p:txBody>
          <a:bodyPr/>
          <a:lstStyle/>
          <a:p>
            <a:endParaRPr lang="en-US"/>
          </a:p>
        </p:txBody>
      </p:sp>
      <p:sp>
        <p:nvSpPr>
          <p:cNvPr id="7" name="Content Placeholder 6"/>
          <p:cNvSpPr>
            <a:spLocks noGrp="1"/>
          </p:cNvSpPr>
          <p:nvPr>
            <p:ph idx="1"/>
          </p:nvPr>
        </p:nvSpPr>
        <p:spPr/>
        <p:txBody>
          <a:bodyPr/>
          <a:lstStyle/>
          <a:p>
            <a:pPr lvl="2"/>
            <a:r>
              <a:rPr lang="en-US" dirty="0"/>
              <a:t>Limits of traditional analysis</a:t>
            </a:r>
          </a:p>
          <a:p>
            <a:pPr lvl="3"/>
            <a:r>
              <a:rPr lang="en-US" dirty="0"/>
              <a:t>Changes in exposure</a:t>
            </a:r>
          </a:p>
          <a:p>
            <a:pPr lvl="3"/>
            <a:r>
              <a:rPr lang="en-US" dirty="0"/>
              <a:t>Changes in underwriting or pricing</a:t>
            </a:r>
          </a:p>
          <a:p>
            <a:pPr lvl="3"/>
            <a:r>
              <a:rPr lang="en-US" dirty="0"/>
              <a:t>Interactions of factors</a:t>
            </a:r>
          </a:p>
          <a:p>
            <a:pPr lvl="2"/>
            <a:endParaRPr lang="en-US" dirty="0"/>
          </a:p>
          <a:p>
            <a:pPr lvl="2"/>
            <a:r>
              <a:rPr lang="en-US" dirty="0"/>
              <a:t>Benefits of predictive analytics</a:t>
            </a:r>
          </a:p>
          <a:p>
            <a:pPr lvl="3"/>
            <a:r>
              <a:rPr lang="en-US" dirty="0"/>
              <a:t>More granular risk assessment</a:t>
            </a:r>
          </a:p>
          <a:p>
            <a:pPr lvl="3"/>
            <a:r>
              <a:rPr lang="en-US" dirty="0"/>
              <a:t>Variation by certain characteristics</a:t>
            </a:r>
          </a:p>
          <a:p>
            <a:pPr lvl="3"/>
            <a:r>
              <a:rPr lang="en-US" dirty="0"/>
              <a:t>Better predictions when mix of business changes</a:t>
            </a:r>
          </a:p>
          <a:p>
            <a:pPr lvl="2"/>
            <a:endParaRPr lang="en-US" dirty="0"/>
          </a:p>
          <a:p>
            <a:pPr lvl="3"/>
            <a:endParaRPr lang="en-US" dirty="0"/>
          </a:p>
          <a:p>
            <a:pPr lvl="3"/>
            <a:endParaRPr lang="en-US" dirty="0"/>
          </a:p>
        </p:txBody>
      </p:sp>
      <p:sp>
        <p:nvSpPr>
          <p:cNvPr id="3" name="Slide Number Placeholder 2"/>
          <p:cNvSpPr>
            <a:spLocks noGrp="1"/>
          </p:cNvSpPr>
          <p:nvPr>
            <p:ph type="sldNum" sz="quarter" idx="4"/>
          </p:nvPr>
        </p:nvSpPr>
        <p:spPr/>
        <p:txBody>
          <a:bodyPr/>
          <a:lstStyle/>
          <a:p>
            <a:fld id="{2083E393-C0BF-4ED8-8545-7E4C90AFF831}" type="slidenum">
              <a:rPr lang="en-US" smtClean="0"/>
              <a:pPr/>
              <a:t>3</a:t>
            </a:fld>
            <a:endParaRPr lang="en-US" dirty="0"/>
          </a:p>
        </p:txBody>
      </p:sp>
      <p:sp>
        <p:nvSpPr>
          <p:cNvPr id="2" name="Footer Placeholder 1"/>
          <p:cNvSpPr>
            <a:spLocks noGrp="1"/>
          </p:cNvSpPr>
          <p:nvPr>
            <p:ph type="ftr" sz="quarter" idx="3"/>
          </p:nvPr>
        </p:nvSpPr>
        <p:spPr/>
        <p:txBody>
          <a:bodyPr/>
          <a:lstStyle/>
          <a:p>
            <a:r>
              <a:rPr lang="en-US"/>
              <a:t>© 2018 Willis Towers Watson. All rights reserved. Proprietary and Confidential. </a:t>
            </a:r>
            <a:endParaRPr lang="en-US" dirty="0"/>
          </a:p>
        </p:txBody>
      </p:sp>
    </p:spTree>
    <p:extLst>
      <p:ext uri="{BB962C8B-B14F-4D97-AF65-F5344CB8AC3E}">
        <p14:creationId xmlns:p14="http://schemas.microsoft.com/office/powerpoint/2010/main" val="27321644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custDataLst>
              <p:tags r:id="rId2"/>
            </p:custDataLst>
          </p:nvPr>
        </p:nvSpPr>
        <p:spPr/>
        <p:txBody>
          <a:bodyPr/>
          <a:lstStyle/>
          <a:p>
            <a:r>
              <a:rPr lang="en-GB" dirty="0"/>
              <a:t>Is it really all about the method?</a:t>
            </a:r>
          </a:p>
        </p:txBody>
      </p:sp>
      <p:sp>
        <p:nvSpPr>
          <p:cNvPr id="4" name="Slide Number Placeholder 3"/>
          <p:cNvSpPr>
            <a:spLocks noGrp="1"/>
          </p:cNvSpPr>
          <p:nvPr>
            <p:ph type="sldNum" sz="quarter" idx="4294967295"/>
          </p:nvPr>
        </p:nvSpPr>
        <p:spPr>
          <a:xfrm>
            <a:off x="8305800" y="6400800"/>
            <a:ext cx="381000" cy="138499"/>
          </a:xfrm>
          <a:prstGeom prst="rect">
            <a:avLst/>
          </a:prstGeom>
        </p:spPr>
        <p:txBody>
          <a:bodyPr/>
          <a:lstStyle/>
          <a:p>
            <a:fld id="{830D4EF1-2FB9-4CDA-AD22-D945B346B2F0}" type="slidenum">
              <a:rPr lang="en-GB" sz="900" smtClean="0">
                <a:solidFill>
                  <a:prstClr val="black"/>
                </a:solidFill>
              </a:rPr>
              <a:pPr/>
              <a:t>30</a:t>
            </a:fld>
            <a:endParaRPr lang="en-GB" sz="900" dirty="0">
              <a:solidFill>
                <a:prstClr val="black"/>
              </a:solidFill>
            </a:endParaRPr>
          </a:p>
        </p:txBody>
      </p:sp>
      <p:sp>
        <p:nvSpPr>
          <p:cNvPr id="3" name="Text Placeholder 2"/>
          <p:cNvSpPr>
            <a:spLocks noGrp="1"/>
          </p:cNvSpPr>
          <p:nvPr>
            <p:ph type="body" sz="quarter" idx="13"/>
          </p:nvPr>
        </p:nvSpPr>
        <p:spPr/>
        <p:txBody>
          <a:bodyPr/>
          <a:lstStyle/>
          <a:p>
            <a:endParaRPr lang="en-GB" dirty="0"/>
          </a:p>
        </p:txBody>
      </p:sp>
      <p:sp>
        <p:nvSpPr>
          <p:cNvPr id="3074" name="Rectangle 2"/>
          <p:cNvSpPr>
            <a:spLocks noChangeArrowheads="1"/>
          </p:cNvSpPr>
          <p:nvPr/>
        </p:nvSpPr>
        <p:spPr bwMode="auto">
          <a:xfrm>
            <a:off x="2520000" y="1224000"/>
            <a:ext cx="4500000" cy="4500000"/>
          </a:xfrm>
          <a:prstGeom prst="rect">
            <a:avLst/>
          </a:prstGeom>
          <a:solidFill>
            <a:schemeClr val="accent6">
              <a:lumMod val="20000"/>
              <a:lumOff val="80000"/>
            </a:schemeClr>
          </a:solidFill>
          <a:ln w="9525" algn="ctr">
            <a:noFill/>
            <a:miter lim="800000"/>
            <a:headEnd/>
            <a:tailEnd/>
          </a:ln>
        </p:spPr>
        <p:txBody>
          <a:bodyPr vert="horz" wrap="none" lIns="91440" tIns="45720" rIns="91440" bIns="45720" numCol="1" anchor="ctr" anchorCtr="0" compatLnSpc="1">
            <a:prstTxWarp prst="textNoShape">
              <a:avLst/>
            </a:prstTxWarp>
          </a:bodyPr>
          <a:lstStyle/>
          <a:p>
            <a:pPr algn="ctr" fontAlgn="base">
              <a:spcBef>
                <a:spcPct val="0"/>
              </a:spcBef>
              <a:spcAft>
                <a:spcPct val="0"/>
              </a:spcAft>
            </a:pPr>
            <a:endParaRPr lang="en-US" dirty="0">
              <a:solidFill>
                <a:prstClr val="black"/>
              </a:solidFill>
            </a:endParaRPr>
          </a:p>
        </p:txBody>
      </p:sp>
      <p:sp>
        <p:nvSpPr>
          <p:cNvPr id="3075" name="Rectangle 3"/>
          <p:cNvSpPr>
            <a:spLocks noChangeArrowheads="1"/>
          </p:cNvSpPr>
          <p:nvPr/>
        </p:nvSpPr>
        <p:spPr bwMode="auto">
          <a:xfrm>
            <a:off x="3157686" y="3816000"/>
            <a:ext cx="1908000" cy="1908000"/>
          </a:xfrm>
          <a:prstGeom prst="rect">
            <a:avLst/>
          </a:prstGeom>
          <a:solidFill>
            <a:schemeClr val="accent5"/>
          </a:solidFill>
          <a:ln w="9525" algn="ctr">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pPr>
            <a:r>
              <a:rPr lang="en-GB" b="1" dirty="0">
                <a:solidFill>
                  <a:prstClr val="white"/>
                </a:solidFill>
              </a:rPr>
              <a:t>Original problem, solved with new techniques</a:t>
            </a:r>
            <a:endParaRPr lang="en-GB" sz="2800" dirty="0">
              <a:solidFill>
                <a:prstClr val="black"/>
              </a:solidFill>
            </a:endParaRPr>
          </a:p>
        </p:txBody>
      </p:sp>
      <p:sp>
        <p:nvSpPr>
          <p:cNvPr id="3076" name="Rectangle 4"/>
          <p:cNvSpPr>
            <a:spLocks noChangeArrowheads="1"/>
          </p:cNvSpPr>
          <p:nvPr/>
        </p:nvSpPr>
        <p:spPr bwMode="auto">
          <a:xfrm>
            <a:off x="5101686" y="1872000"/>
            <a:ext cx="1908000" cy="1908000"/>
          </a:xfrm>
          <a:prstGeom prst="rect">
            <a:avLst/>
          </a:prstGeom>
          <a:solidFill>
            <a:schemeClr val="accent3"/>
          </a:solidFill>
          <a:ln w="9525" algn="ctr">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pPr>
            <a:r>
              <a:rPr lang="en-GB" b="1" dirty="0">
                <a:solidFill>
                  <a:prstClr val="white"/>
                </a:solidFill>
              </a:rPr>
              <a:t>Newly defined problem, solved with original methods</a:t>
            </a:r>
            <a:endParaRPr lang="en-GB" sz="2800" dirty="0">
              <a:solidFill>
                <a:prstClr val="black"/>
              </a:solidFill>
            </a:endParaRPr>
          </a:p>
        </p:txBody>
      </p:sp>
      <p:sp>
        <p:nvSpPr>
          <p:cNvPr id="3077" name="Rectangle 5"/>
          <p:cNvSpPr>
            <a:spLocks noChangeArrowheads="1"/>
          </p:cNvSpPr>
          <p:nvPr/>
        </p:nvSpPr>
        <p:spPr bwMode="auto">
          <a:xfrm>
            <a:off x="5101686" y="3816000"/>
            <a:ext cx="1908000" cy="1908000"/>
          </a:xfrm>
          <a:prstGeom prst="rect">
            <a:avLst/>
          </a:prstGeom>
          <a:solidFill>
            <a:schemeClr val="accent2"/>
          </a:solidFill>
          <a:ln w="9525" algn="ctr">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pPr>
            <a:r>
              <a:rPr lang="en-GB" b="1" dirty="0">
                <a:solidFill>
                  <a:prstClr val="white"/>
                </a:solidFill>
              </a:rPr>
              <a:t>Newly defined problem, solved with new techniques</a:t>
            </a:r>
            <a:endParaRPr lang="en-GB" sz="2800" dirty="0">
              <a:solidFill>
                <a:prstClr val="black"/>
              </a:solidFill>
            </a:endParaRPr>
          </a:p>
        </p:txBody>
      </p:sp>
      <p:sp>
        <p:nvSpPr>
          <p:cNvPr id="3078" name="Rectangle 6"/>
          <p:cNvSpPr>
            <a:spLocks noChangeArrowheads="1"/>
          </p:cNvSpPr>
          <p:nvPr/>
        </p:nvSpPr>
        <p:spPr bwMode="auto">
          <a:xfrm>
            <a:off x="3157686" y="1872000"/>
            <a:ext cx="1908000" cy="1908000"/>
          </a:xfrm>
          <a:prstGeom prst="rect">
            <a:avLst/>
          </a:prstGeom>
          <a:solidFill>
            <a:schemeClr val="accent1"/>
          </a:solidFill>
          <a:ln w="9525" algn="ctr">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pPr>
            <a:r>
              <a:rPr lang="en-GB" b="1" dirty="0">
                <a:solidFill>
                  <a:prstClr val="white"/>
                </a:solidFill>
              </a:rPr>
              <a:t>Original problem, solved with original methods</a:t>
            </a:r>
            <a:endParaRPr lang="en-GB" sz="2800" dirty="0">
              <a:solidFill>
                <a:prstClr val="white"/>
              </a:solidFill>
            </a:endParaRPr>
          </a:p>
        </p:txBody>
      </p:sp>
      <p:sp>
        <p:nvSpPr>
          <p:cNvPr id="21" name="Path"/>
          <p:cNvSpPr/>
          <p:nvPr/>
        </p:nvSpPr>
        <p:spPr>
          <a:xfrm>
            <a:off x="3275856" y="6560408"/>
            <a:ext cx="557044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sz="600" dirty="0">
              <a:solidFill>
                <a:prstClr val="black"/>
              </a:solidFill>
            </a:endParaRPr>
          </a:p>
        </p:txBody>
      </p:sp>
      <p:sp>
        <p:nvSpPr>
          <p:cNvPr id="18" name="Path"/>
          <p:cNvSpPr/>
          <p:nvPr/>
        </p:nvSpPr>
        <p:spPr>
          <a:xfrm>
            <a:off x="449263" y="6569045"/>
            <a:ext cx="557044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t" anchorCtr="0"/>
          <a:lstStyle/>
          <a:p>
            <a:endParaRPr lang="en-GB" sz="700" dirty="0">
              <a:solidFill>
                <a:prstClr val="black"/>
              </a:solidFill>
            </a:endParaRPr>
          </a:p>
        </p:txBody>
      </p:sp>
      <p:sp>
        <p:nvSpPr>
          <p:cNvPr id="22" name="TextBox 21"/>
          <p:cNvSpPr txBox="1"/>
          <p:nvPr/>
        </p:nvSpPr>
        <p:spPr>
          <a:xfrm>
            <a:off x="3681926" y="1343762"/>
            <a:ext cx="2787943" cy="369332"/>
          </a:xfrm>
          <a:prstGeom prst="rect">
            <a:avLst/>
          </a:prstGeom>
          <a:noFill/>
        </p:spPr>
        <p:txBody>
          <a:bodyPr wrap="none" rtlCol="0">
            <a:spAutoFit/>
          </a:bodyPr>
          <a:lstStyle/>
          <a:p>
            <a:r>
              <a:rPr lang="en-GB" b="1" dirty="0">
                <a:solidFill>
                  <a:prstClr val="black"/>
                </a:solidFill>
              </a:rPr>
              <a:t>The problem dimension</a:t>
            </a:r>
          </a:p>
        </p:txBody>
      </p:sp>
      <p:sp>
        <p:nvSpPr>
          <p:cNvPr id="25" name="TextBox 24"/>
          <p:cNvSpPr txBox="1"/>
          <p:nvPr/>
        </p:nvSpPr>
        <p:spPr>
          <a:xfrm rot="16200000">
            <a:off x="1474070" y="3614469"/>
            <a:ext cx="2710999" cy="369332"/>
          </a:xfrm>
          <a:prstGeom prst="rect">
            <a:avLst/>
          </a:prstGeom>
          <a:noFill/>
        </p:spPr>
        <p:txBody>
          <a:bodyPr wrap="none" rtlCol="0">
            <a:spAutoFit/>
          </a:bodyPr>
          <a:lstStyle/>
          <a:p>
            <a:r>
              <a:rPr lang="en-GB" b="1" dirty="0">
                <a:solidFill>
                  <a:prstClr val="black"/>
                </a:solidFill>
              </a:rPr>
              <a:t>The method dimension</a:t>
            </a:r>
          </a:p>
        </p:txBody>
      </p:sp>
      <p:sp>
        <p:nvSpPr>
          <p:cNvPr id="15" name="Footer Placeholder 1"/>
          <p:cNvSpPr>
            <a:spLocks noGrp="1"/>
          </p:cNvSpPr>
          <p:nvPr>
            <p:ph type="ftr" sz="quarter" idx="4294967295"/>
          </p:nvPr>
        </p:nvSpPr>
        <p:spPr>
          <a:xfrm>
            <a:off x="457200" y="6517437"/>
            <a:ext cx="5278438" cy="119641"/>
          </a:xfrm>
        </p:spPr>
        <p:txBody>
          <a:bodyPr/>
          <a:lstStyle/>
          <a:p>
            <a:r>
              <a:rPr lang="en-US"/>
              <a:t>© 2018 Willis Towers Watson. All rights reserved. Proprietary and Confidential. </a:t>
            </a:r>
            <a:endParaRPr lang="en-US" dirty="0"/>
          </a:p>
        </p:txBody>
      </p:sp>
    </p:spTree>
    <p:custDataLst>
      <p:tags r:id="rId1"/>
    </p:custDataLst>
    <p:extLst>
      <p:ext uri="{BB962C8B-B14F-4D97-AF65-F5344CB8AC3E}">
        <p14:creationId xmlns:p14="http://schemas.microsoft.com/office/powerpoint/2010/main" val="671733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7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nimBg="1"/>
      <p:bldP spid="3075" grpId="0" animBg="1"/>
      <p:bldP spid="3076" grpId="0" animBg="1"/>
      <p:bldP spid="3077" grpId="0" animBg="1"/>
      <p:bldP spid="3078" grpId="0" animBg="1"/>
      <p:bldP spid="22" grpId="0"/>
      <p:bldP spid="2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custDataLst>
              <p:tags r:id="rId2"/>
            </p:custDataLst>
          </p:nvPr>
        </p:nvSpPr>
        <p:spPr/>
        <p:txBody>
          <a:bodyPr/>
          <a:lstStyle/>
          <a:p>
            <a:r>
              <a:rPr lang="en-GB" dirty="0"/>
              <a:t>Where is the value?</a:t>
            </a:r>
          </a:p>
        </p:txBody>
      </p:sp>
      <p:sp>
        <p:nvSpPr>
          <p:cNvPr id="4" name="Slide Number Placeholder 3"/>
          <p:cNvSpPr>
            <a:spLocks noGrp="1"/>
          </p:cNvSpPr>
          <p:nvPr>
            <p:ph type="sldNum" sz="quarter" idx="4294967295"/>
          </p:nvPr>
        </p:nvSpPr>
        <p:spPr>
          <a:xfrm>
            <a:off x="8305800" y="6400800"/>
            <a:ext cx="381000" cy="138499"/>
          </a:xfrm>
          <a:prstGeom prst="rect">
            <a:avLst/>
          </a:prstGeom>
        </p:spPr>
        <p:txBody>
          <a:bodyPr/>
          <a:lstStyle/>
          <a:p>
            <a:fld id="{830D4EF1-2FB9-4CDA-AD22-D945B346B2F0}" type="slidenum">
              <a:rPr lang="en-GB" sz="900" smtClean="0">
                <a:solidFill>
                  <a:prstClr val="black"/>
                </a:solidFill>
              </a:rPr>
              <a:pPr/>
              <a:t>31</a:t>
            </a:fld>
            <a:endParaRPr lang="en-GB" sz="900" dirty="0">
              <a:solidFill>
                <a:prstClr val="black"/>
              </a:solidFill>
            </a:endParaRPr>
          </a:p>
        </p:txBody>
      </p:sp>
      <p:sp>
        <p:nvSpPr>
          <p:cNvPr id="3" name="Text Placeholder 2"/>
          <p:cNvSpPr>
            <a:spLocks noGrp="1"/>
          </p:cNvSpPr>
          <p:nvPr>
            <p:ph type="body" sz="quarter" idx="13"/>
          </p:nvPr>
        </p:nvSpPr>
        <p:spPr/>
        <p:txBody>
          <a:bodyPr/>
          <a:lstStyle/>
          <a:p>
            <a:endParaRPr lang="en-GB" dirty="0"/>
          </a:p>
        </p:txBody>
      </p:sp>
      <p:sp>
        <p:nvSpPr>
          <p:cNvPr id="3074" name="Rectangle 2"/>
          <p:cNvSpPr>
            <a:spLocks noChangeArrowheads="1"/>
          </p:cNvSpPr>
          <p:nvPr/>
        </p:nvSpPr>
        <p:spPr bwMode="auto">
          <a:xfrm>
            <a:off x="2520000" y="1224000"/>
            <a:ext cx="4500000" cy="4500000"/>
          </a:xfrm>
          <a:prstGeom prst="rect">
            <a:avLst/>
          </a:prstGeom>
          <a:solidFill>
            <a:schemeClr val="accent6">
              <a:lumMod val="20000"/>
              <a:lumOff val="80000"/>
            </a:schemeClr>
          </a:solidFill>
          <a:ln w="9525" algn="ctr">
            <a:noFill/>
            <a:miter lim="800000"/>
            <a:headEnd/>
            <a:tailEnd/>
          </a:ln>
        </p:spPr>
        <p:txBody>
          <a:bodyPr vert="horz" wrap="none" lIns="91440" tIns="45720" rIns="91440" bIns="45720" numCol="1" anchor="ctr" anchorCtr="0" compatLnSpc="1">
            <a:prstTxWarp prst="textNoShape">
              <a:avLst/>
            </a:prstTxWarp>
          </a:bodyPr>
          <a:lstStyle/>
          <a:p>
            <a:pPr algn="ctr" fontAlgn="base">
              <a:spcBef>
                <a:spcPct val="0"/>
              </a:spcBef>
              <a:spcAft>
                <a:spcPct val="0"/>
              </a:spcAft>
            </a:pPr>
            <a:endParaRPr lang="en-US" dirty="0">
              <a:solidFill>
                <a:prstClr val="black"/>
              </a:solidFill>
            </a:endParaRPr>
          </a:p>
        </p:txBody>
      </p:sp>
      <p:sp>
        <p:nvSpPr>
          <p:cNvPr id="3075" name="Rectangle 3"/>
          <p:cNvSpPr>
            <a:spLocks noChangeArrowheads="1"/>
          </p:cNvSpPr>
          <p:nvPr/>
        </p:nvSpPr>
        <p:spPr bwMode="auto">
          <a:xfrm>
            <a:off x="3157686" y="3816000"/>
            <a:ext cx="1908000" cy="1908000"/>
          </a:xfrm>
          <a:prstGeom prst="rect">
            <a:avLst/>
          </a:prstGeom>
          <a:solidFill>
            <a:schemeClr val="accent3"/>
          </a:solidFill>
          <a:ln w="9525" algn="ctr">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pPr>
            <a:r>
              <a:rPr lang="en-GB" sz="4800" dirty="0">
                <a:solidFill>
                  <a:prstClr val="white"/>
                </a:solidFill>
              </a:rPr>
              <a:t>$$</a:t>
            </a:r>
          </a:p>
        </p:txBody>
      </p:sp>
      <p:sp>
        <p:nvSpPr>
          <p:cNvPr id="3076" name="Rectangle 4"/>
          <p:cNvSpPr>
            <a:spLocks noChangeArrowheads="1"/>
          </p:cNvSpPr>
          <p:nvPr/>
        </p:nvSpPr>
        <p:spPr bwMode="auto">
          <a:xfrm>
            <a:off x="5101686" y="1872000"/>
            <a:ext cx="1908000" cy="1908000"/>
          </a:xfrm>
          <a:prstGeom prst="rect">
            <a:avLst/>
          </a:prstGeom>
          <a:solidFill>
            <a:schemeClr val="accent5"/>
          </a:solidFill>
          <a:ln w="9525" algn="ctr">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pPr>
            <a:r>
              <a:rPr lang="en-GB" sz="4800" dirty="0">
                <a:solidFill>
                  <a:prstClr val="white"/>
                </a:solidFill>
              </a:rPr>
              <a:t>$$</a:t>
            </a:r>
          </a:p>
        </p:txBody>
      </p:sp>
      <p:sp>
        <p:nvSpPr>
          <p:cNvPr id="3077" name="Rectangle 5"/>
          <p:cNvSpPr>
            <a:spLocks noChangeArrowheads="1"/>
          </p:cNvSpPr>
          <p:nvPr/>
        </p:nvSpPr>
        <p:spPr bwMode="auto">
          <a:xfrm>
            <a:off x="5101686" y="3816000"/>
            <a:ext cx="1908000" cy="1908000"/>
          </a:xfrm>
          <a:prstGeom prst="rect">
            <a:avLst/>
          </a:prstGeom>
          <a:solidFill>
            <a:schemeClr val="accent2"/>
          </a:solidFill>
          <a:ln w="9525" algn="ctr">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pPr>
            <a:r>
              <a:rPr lang="en-GB" sz="4800" dirty="0">
                <a:solidFill>
                  <a:prstClr val="white"/>
                </a:solidFill>
              </a:rPr>
              <a:t>$$$</a:t>
            </a:r>
          </a:p>
        </p:txBody>
      </p:sp>
      <p:sp>
        <p:nvSpPr>
          <p:cNvPr id="3078" name="Rectangle 6"/>
          <p:cNvSpPr>
            <a:spLocks noChangeArrowheads="1"/>
          </p:cNvSpPr>
          <p:nvPr/>
        </p:nvSpPr>
        <p:spPr bwMode="auto">
          <a:xfrm>
            <a:off x="3157686" y="1872000"/>
            <a:ext cx="1908000" cy="1908000"/>
          </a:xfrm>
          <a:prstGeom prst="rect">
            <a:avLst/>
          </a:prstGeom>
          <a:solidFill>
            <a:schemeClr val="accent1"/>
          </a:solidFill>
          <a:ln w="9525" algn="ctr">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pPr>
            <a:r>
              <a:rPr lang="en-GB" sz="4800" dirty="0">
                <a:solidFill>
                  <a:prstClr val="white"/>
                </a:solidFill>
              </a:rPr>
              <a:t>$</a:t>
            </a:r>
          </a:p>
        </p:txBody>
      </p:sp>
      <p:sp>
        <p:nvSpPr>
          <p:cNvPr id="21" name="Path"/>
          <p:cNvSpPr/>
          <p:nvPr/>
        </p:nvSpPr>
        <p:spPr>
          <a:xfrm>
            <a:off x="3275856" y="6560408"/>
            <a:ext cx="557044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sz="600" dirty="0">
              <a:solidFill>
                <a:prstClr val="black"/>
              </a:solidFill>
            </a:endParaRPr>
          </a:p>
        </p:txBody>
      </p:sp>
      <p:sp>
        <p:nvSpPr>
          <p:cNvPr id="18" name="Path"/>
          <p:cNvSpPr/>
          <p:nvPr/>
        </p:nvSpPr>
        <p:spPr>
          <a:xfrm>
            <a:off x="449263" y="6569045"/>
            <a:ext cx="557044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t" anchorCtr="0"/>
          <a:lstStyle/>
          <a:p>
            <a:endParaRPr lang="en-GB" sz="700" dirty="0">
              <a:solidFill>
                <a:prstClr val="black"/>
              </a:solidFill>
            </a:endParaRPr>
          </a:p>
        </p:txBody>
      </p:sp>
      <p:sp>
        <p:nvSpPr>
          <p:cNvPr id="22" name="TextBox 21"/>
          <p:cNvSpPr txBox="1"/>
          <p:nvPr/>
        </p:nvSpPr>
        <p:spPr>
          <a:xfrm>
            <a:off x="3681926" y="1343762"/>
            <a:ext cx="2787943" cy="369332"/>
          </a:xfrm>
          <a:prstGeom prst="rect">
            <a:avLst/>
          </a:prstGeom>
          <a:noFill/>
        </p:spPr>
        <p:txBody>
          <a:bodyPr wrap="none" rtlCol="0">
            <a:spAutoFit/>
          </a:bodyPr>
          <a:lstStyle/>
          <a:p>
            <a:r>
              <a:rPr lang="en-GB" b="1" dirty="0">
                <a:solidFill>
                  <a:prstClr val="black"/>
                </a:solidFill>
              </a:rPr>
              <a:t>The problem dimension</a:t>
            </a:r>
          </a:p>
        </p:txBody>
      </p:sp>
      <p:sp>
        <p:nvSpPr>
          <p:cNvPr id="25" name="TextBox 24"/>
          <p:cNvSpPr txBox="1"/>
          <p:nvPr/>
        </p:nvSpPr>
        <p:spPr>
          <a:xfrm rot="16200000">
            <a:off x="1474070" y="3614469"/>
            <a:ext cx="2710999" cy="369332"/>
          </a:xfrm>
          <a:prstGeom prst="rect">
            <a:avLst/>
          </a:prstGeom>
          <a:noFill/>
        </p:spPr>
        <p:txBody>
          <a:bodyPr wrap="none" rtlCol="0">
            <a:spAutoFit/>
          </a:bodyPr>
          <a:lstStyle/>
          <a:p>
            <a:r>
              <a:rPr lang="en-GB" b="1" dirty="0">
                <a:solidFill>
                  <a:prstClr val="black"/>
                </a:solidFill>
              </a:rPr>
              <a:t>The method dimension</a:t>
            </a:r>
          </a:p>
        </p:txBody>
      </p:sp>
      <p:sp>
        <p:nvSpPr>
          <p:cNvPr id="15" name="Footer Placeholder 1"/>
          <p:cNvSpPr>
            <a:spLocks noGrp="1"/>
          </p:cNvSpPr>
          <p:nvPr>
            <p:ph type="ftr" sz="quarter" idx="4294967295"/>
          </p:nvPr>
        </p:nvSpPr>
        <p:spPr>
          <a:xfrm>
            <a:off x="449263" y="6503816"/>
            <a:ext cx="5278438" cy="92075"/>
          </a:xfrm>
        </p:spPr>
        <p:txBody>
          <a:bodyPr/>
          <a:lstStyle/>
          <a:p>
            <a:r>
              <a:rPr lang="en-US"/>
              <a:t>© 2018 Willis Towers Watson. All rights reserved. Proprietary and Confidential. </a:t>
            </a:r>
            <a:endParaRPr lang="en-US" dirty="0"/>
          </a:p>
        </p:txBody>
      </p:sp>
    </p:spTree>
    <p:custDataLst>
      <p:tags r:id="rId1"/>
    </p:custDataLst>
    <p:extLst>
      <p:ext uri="{BB962C8B-B14F-4D97-AF65-F5344CB8AC3E}">
        <p14:creationId xmlns:p14="http://schemas.microsoft.com/office/powerpoint/2010/main" val="36086196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custDataLst>
              <p:tags r:id="rId2"/>
            </p:custDataLst>
          </p:nvPr>
        </p:nvSpPr>
        <p:spPr/>
        <p:txBody>
          <a:bodyPr/>
          <a:lstStyle/>
          <a:p>
            <a:r>
              <a:rPr lang="en-GB" dirty="0"/>
              <a:t>It’s not really a 2 x 2, more a continuous spectrum</a:t>
            </a:r>
          </a:p>
        </p:txBody>
      </p:sp>
      <p:sp>
        <p:nvSpPr>
          <p:cNvPr id="4" name="Slide Number Placeholder 3"/>
          <p:cNvSpPr>
            <a:spLocks noGrp="1"/>
          </p:cNvSpPr>
          <p:nvPr>
            <p:ph type="sldNum" sz="quarter" idx="4294967295"/>
          </p:nvPr>
        </p:nvSpPr>
        <p:spPr>
          <a:xfrm>
            <a:off x="8305800" y="6400800"/>
            <a:ext cx="381000" cy="138499"/>
          </a:xfrm>
          <a:prstGeom prst="rect">
            <a:avLst/>
          </a:prstGeom>
        </p:spPr>
        <p:txBody>
          <a:bodyPr/>
          <a:lstStyle/>
          <a:p>
            <a:fld id="{830D4EF1-2FB9-4CDA-AD22-D945B346B2F0}" type="slidenum">
              <a:rPr lang="en-GB" sz="900" smtClean="0">
                <a:solidFill>
                  <a:prstClr val="black"/>
                </a:solidFill>
              </a:rPr>
              <a:pPr/>
              <a:t>32</a:t>
            </a:fld>
            <a:endParaRPr lang="en-GB" sz="900" dirty="0">
              <a:solidFill>
                <a:prstClr val="black"/>
              </a:solidFill>
            </a:endParaRPr>
          </a:p>
        </p:txBody>
      </p:sp>
      <p:sp>
        <p:nvSpPr>
          <p:cNvPr id="21" name="Path"/>
          <p:cNvSpPr/>
          <p:nvPr/>
        </p:nvSpPr>
        <p:spPr>
          <a:xfrm>
            <a:off x="3275856" y="6560408"/>
            <a:ext cx="557044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sz="600" dirty="0">
              <a:solidFill>
                <a:prstClr val="black"/>
              </a:solidFill>
            </a:endParaRPr>
          </a:p>
        </p:txBody>
      </p:sp>
      <p:sp>
        <p:nvSpPr>
          <p:cNvPr id="18" name="Path"/>
          <p:cNvSpPr/>
          <p:nvPr/>
        </p:nvSpPr>
        <p:spPr>
          <a:xfrm>
            <a:off x="449263" y="6569045"/>
            <a:ext cx="557044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t" anchorCtr="0"/>
          <a:lstStyle/>
          <a:p>
            <a:endParaRPr lang="en-GB" sz="700" dirty="0">
              <a:solidFill>
                <a:prstClr val="black"/>
              </a:solidFill>
            </a:endParaRPr>
          </a:p>
        </p:txBody>
      </p:sp>
      <p:sp>
        <p:nvSpPr>
          <p:cNvPr id="22" name="TextBox 21"/>
          <p:cNvSpPr txBox="1"/>
          <p:nvPr/>
        </p:nvSpPr>
        <p:spPr>
          <a:xfrm>
            <a:off x="2825897" y="868207"/>
            <a:ext cx="4500000" cy="707886"/>
          </a:xfrm>
          <a:prstGeom prst="rect">
            <a:avLst/>
          </a:prstGeom>
          <a:noFill/>
        </p:spPr>
        <p:txBody>
          <a:bodyPr wrap="square" rtlCol="0">
            <a:spAutoFit/>
          </a:bodyPr>
          <a:lstStyle/>
          <a:p>
            <a:pPr algn="ctr"/>
            <a:r>
              <a:rPr lang="en-GB" sz="2000" dirty="0">
                <a:solidFill>
                  <a:prstClr val="black"/>
                </a:solidFill>
              </a:rPr>
              <a:t>Increasing thought about </a:t>
            </a:r>
            <a:br>
              <a:rPr lang="en-GB" sz="2000" dirty="0">
                <a:solidFill>
                  <a:prstClr val="black"/>
                </a:solidFill>
              </a:rPr>
            </a:br>
            <a:r>
              <a:rPr lang="en-GB" sz="2000" dirty="0">
                <a:solidFill>
                  <a:prstClr val="black"/>
                </a:solidFill>
              </a:rPr>
              <a:t>redefining the problem</a:t>
            </a:r>
          </a:p>
        </p:txBody>
      </p:sp>
      <p:sp>
        <p:nvSpPr>
          <p:cNvPr id="25" name="TextBox 24"/>
          <p:cNvSpPr txBox="1"/>
          <p:nvPr/>
        </p:nvSpPr>
        <p:spPr>
          <a:xfrm rot="16200000">
            <a:off x="792372" y="3459379"/>
            <a:ext cx="3430747" cy="400110"/>
          </a:xfrm>
          <a:prstGeom prst="rect">
            <a:avLst/>
          </a:prstGeom>
          <a:noFill/>
        </p:spPr>
        <p:txBody>
          <a:bodyPr wrap="none" rtlCol="0">
            <a:spAutoFit/>
          </a:bodyPr>
          <a:lstStyle/>
          <a:p>
            <a:pPr algn="ctr"/>
            <a:r>
              <a:rPr lang="en-GB" sz="2000" dirty="0">
                <a:solidFill>
                  <a:prstClr val="black"/>
                </a:solidFill>
              </a:rPr>
              <a:t>Increasing range of methods</a:t>
            </a:r>
          </a:p>
        </p:txBody>
      </p:sp>
      <p:sp>
        <p:nvSpPr>
          <p:cNvPr id="15" name="Rectangle 14"/>
          <p:cNvSpPr/>
          <p:nvPr/>
        </p:nvSpPr>
        <p:spPr>
          <a:xfrm>
            <a:off x="3175000" y="1870239"/>
            <a:ext cx="3854450" cy="3877943"/>
          </a:xfrm>
          <a:prstGeom prst="rect">
            <a:avLst/>
          </a:prstGeom>
          <a:gradFill flip="none" rotWithShape="1">
            <a:gsLst>
              <a:gs pos="0">
                <a:schemeClr val="accent1"/>
              </a:gs>
              <a:gs pos="95575">
                <a:schemeClr val="accent2"/>
              </a:gs>
              <a:gs pos="65000">
                <a:srgbClr val="FFB81C"/>
              </a:gs>
              <a:gs pos="23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16" name="Straight Arrow Connector 15"/>
          <p:cNvCxnSpPr/>
          <p:nvPr/>
        </p:nvCxnSpPr>
        <p:spPr>
          <a:xfrm>
            <a:off x="2865095" y="2188367"/>
            <a:ext cx="0" cy="3206840"/>
          </a:xfrm>
          <a:prstGeom prst="straightConnector1">
            <a:avLst/>
          </a:prstGeom>
          <a:ln w="4445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419889" y="2143126"/>
            <a:ext cx="3312016" cy="3312018"/>
          </a:xfrm>
          <a:prstGeom prst="straightConnector1">
            <a:avLst/>
          </a:prstGeom>
          <a:ln w="444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400058" y="1638275"/>
            <a:ext cx="3597499" cy="0"/>
          </a:xfrm>
          <a:prstGeom prst="straightConnector1">
            <a:avLst/>
          </a:prstGeom>
          <a:ln w="4445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13" name="Footer Placeholder 1"/>
          <p:cNvSpPr>
            <a:spLocks noGrp="1"/>
          </p:cNvSpPr>
          <p:nvPr>
            <p:ph type="ftr" sz="quarter" idx="4294967295"/>
          </p:nvPr>
        </p:nvSpPr>
        <p:spPr>
          <a:xfrm>
            <a:off x="457200" y="6548646"/>
            <a:ext cx="5278438" cy="92075"/>
          </a:xfrm>
        </p:spPr>
        <p:txBody>
          <a:bodyPr/>
          <a:lstStyle/>
          <a:p>
            <a:r>
              <a:rPr lang="en-US"/>
              <a:t>© 2018 Willis Towers Watson. All rights reserved. Proprietary and Confidential. </a:t>
            </a:r>
            <a:endParaRPr lang="en-US" dirty="0"/>
          </a:p>
        </p:txBody>
      </p:sp>
    </p:spTree>
    <p:custDataLst>
      <p:tags r:id="rId1"/>
    </p:custDataLst>
    <p:extLst>
      <p:ext uri="{BB962C8B-B14F-4D97-AF65-F5344CB8AC3E}">
        <p14:creationId xmlns:p14="http://schemas.microsoft.com/office/powerpoint/2010/main" val="3008219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custDataLst>
              <p:tags r:id="rId2"/>
            </p:custDataLst>
          </p:nvPr>
        </p:nvSpPr>
        <p:spPr/>
        <p:txBody>
          <a:bodyPr/>
          <a:lstStyle/>
          <a:p>
            <a:r>
              <a:rPr lang="en-GB" dirty="0"/>
              <a:t>The problem dimension</a:t>
            </a:r>
          </a:p>
        </p:txBody>
      </p:sp>
      <p:sp>
        <p:nvSpPr>
          <p:cNvPr id="2" name="Footer Placeholder 1"/>
          <p:cNvSpPr>
            <a:spLocks noGrp="1"/>
          </p:cNvSpPr>
          <p:nvPr>
            <p:ph type="ftr" sz="quarter" idx="4294967295"/>
          </p:nvPr>
        </p:nvSpPr>
        <p:spPr>
          <a:xfrm>
            <a:off x="457199" y="6400800"/>
            <a:ext cx="5277853" cy="92333"/>
          </a:xfrm>
          <a:prstGeom prst="rect">
            <a:avLst/>
          </a:prstGeom>
        </p:spPr>
        <p:txBody>
          <a:bodyPr/>
          <a:lstStyle/>
          <a:p>
            <a:r>
              <a:rPr lang="en-US">
                <a:solidFill>
                  <a:prstClr val="black"/>
                </a:solidFill>
              </a:rPr>
              <a:t>© 2018 Willis Towers Watson. All rights reserved. Proprietary and Confidential. </a:t>
            </a:r>
            <a:endParaRPr lang="en-US" dirty="0">
              <a:solidFill>
                <a:prstClr val="black"/>
              </a:solidFill>
            </a:endParaRPr>
          </a:p>
        </p:txBody>
      </p:sp>
      <p:sp>
        <p:nvSpPr>
          <p:cNvPr id="4" name="Slide Number Placeholder 3"/>
          <p:cNvSpPr>
            <a:spLocks noGrp="1"/>
          </p:cNvSpPr>
          <p:nvPr>
            <p:ph type="sldNum" sz="quarter" idx="4294967295"/>
          </p:nvPr>
        </p:nvSpPr>
        <p:spPr>
          <a:xfrm>
            <a:off x="8305800" y="6400800"/>
            <a:ext cx="381000" cy="138499"/>
          </a:xfrm>
          <a:prstGeom prst="rect">
            <a:avLst/>
          </a:prstGeom>
        </p:spPr>
        <p:txBody>
          <a:bodyPr/>
          <a:lstStyle/>
          <a:p>
            <a:fld id="{830D4EF1-2FB9-4CDA-AD22-D945B346B2F0}" type="slidenum">
              <a:rPr lang="en-GB" sz="900" smtClean="0">
                <a:solidFill>
                  <a:prstClr val="black"/>
                </a:solidFill>
              </a:rPr>
              <a:pPr/>
              <a:t>33</a:t>
            </a:fld>
            <a:endParaRPr lang="en-GB" sz="900" dirty="0">
              <a:solidFill>
                <a:prstClr val="black"/>
              </a:solidFill>
            </a:endParaRPr>
          </a:p>
        </p:txBody>
      </p:sp>
      <p:sp>
        <p:nvSpPr>
          <p:cNvPr id="3" name="Text Placeholder 2"/>
          <p:cNvSpPr>
            <a:spLocks noGrp="1"/>
          </p:cNvSpPr>
          <p:nvPr>
            <p:ph type="body" sz="quarter" idx="13"/>
          </p:nvPr>
        </p:nvSpPr>
        <p:spPr/>
        <p:txBody>
          <a:bodyPr/>
          <a:lstStyle/>
          <a:p>
            <a:endParaRPr lang="en-GB" dirty="0"/>
          </a:p>
        </p:txBody>
      </p:sp>
      <p:sp>
        <p:nvSpPr>
          <p:cNvPr id="3074" name="Rectangle 2"/>
          <p:cNvSpPr>
            <a:spLocks noChangeArrowheads="1"/>
          </p:cNvSpPr>
          <p:nvPr/>
        </p:nvSpPr>
        <p:spPr bwMode="auto">
          <a:xfrm>
            <a:off x="2520000" y="1224000"/>
            <a:ext cx="4500000" cy="4500000"/>
          </a:xfrm>
          <a:prstGeom prst="rect">
            <a:avLst/>
          </a:prstGeom>
          <a:solidFill>
            <a:schemeClr val="accent6">
              <a:lumMod val="20000"/>
              <a:lumOff val="80000"/>
            </a:schemeClr>
          </a:solidFill>
          <a:ln w="9525" algn="ctr">
            <a:noFill/>
            <a:miter lim="800000"/>
            <a:headEnd/>
            <a:tailEnd/>
          </a:ln>
        </p:spPr>
        <p:txBody>
          <a:bodyPr vert="horz" wrap="none" lIns="91440" tIns="45720" rIns="91440" bIns="45720" numCol="1" anchor="ctr" anchorCtr="0" compatLnSpc="1">
            <a:prstTxWarp prst="textNoShape">
              <a:avLst/>
            </a:prstTxWarp>
          </a:bodyPr>
          <a:lstStyle/>
          <a:p>
            <a:pPr algn="ctr" fontAlgn="base">
              <a:spcBef>
                <a:spcPct val="0"/>
              </a:spcBef>
              <a:spcAft>
                <a:spcPct val="0"/>
              </a:spcAft>
            </a:pPr>
            <a:endParaRPr lang="en-US" dirty="0">
              <a:solidFill>
                <a:prstClr val="black"/>
              </a:solidFill>
            </a:endParaRPr>
          </a:p>
        </p:txBody>
      </p:sp>
      <p:sp>
        <p:nvSpPr>
          <p:cNvPr id="3075" name="Rectangle 3"/>
          <p:cNvSpPr>
            <a:spLocks noChangeArrowheads="1"/>
          </p:cNvSpPr>
          <p:nvPr/>
        </p:nvSpPr>
        <p:spPr bwMode="auto">
          <a:xfrm>
            <a:off x="3157686" y="3816000"/>
            <a:ext cx="1908000" cy="1908000"/>
          </a:xfrm>
          <a:prstGeom prst="rect">
            <a:avLst/>
          </a:prstGeom>
          <a:solidFill>
            <a:schemeClr val="bg1">
              <a:lumMod val="50000"/>
            </a:schemeClr>
          </a:solidFill>
          <a:ln w="9525" algn="ctr">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pPr>
            <a:r>
              <a:rPr lang="en-GB" b="1" dirty="0">
                <a:solidFill>
                  <a:prstClr val="black"/>
                </a:solidFill>
              </a:rPr>
              <a:t>Original problem, solved with new techniques</a:t>
            </a:r>
            <a:endParaRPr lang="en-GB" sz="2800" dirty="0">
              <a:solidFill>
                <a:prstClr val="black"/>
              </a:solidFill>
            </a:endParaRPr>
          </a:p>
        </p:txBody>
      </p:sp>
      <p:sp>
        <p:nvSpPr>
          <p:cNvPr id="3076" name="Rectangle 4"/>
          <p:cNvSpPr>
            <a:spLocks noChangeArrowheads="1"/>
          </p:cNvSpPr>
          <p:nvPr/>
        </p:nvSpPr>
        <p:spPr bwMode="auto">
          <a:xfrm>
            <a:off x="5101686" y="1872000"/>
            <a:ext cx="1908000" cy="1908000"/>
          </a:xfrm>
          <a:prstGeom prst="rect">
            <a:avLst/>
          </a:prstGeom>
          <a:solidFill>
            <a:schemeClr val="accent2">
              <a:lumMod val="60000"/>
              <a:lumOff val="40000"/>
            </a:schemeClr>
          </a:solidFill>
          <a:ln w="9525" algn="ctr">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pPr>
            <a:r>
              <a:rPr lang="en-GB" b="1" dirty="0">
                <a:solidFill>
                  <a:prstClr val="black"/>
                </a:solidFill>
              </a:rPr>
              <a:t>Newly defined problem, solved with original methods</a:t>
            </a:r>
            <a:endParaRPr lang="en-GB" sz="2800" dirty="0">
              <a:solidFill>
                <a:prstClr val="black"/>
              </a:solidFill>
            </a:endParaRPr>
          </a:p>
        </p:txBody>
      </p:sp>
      <p:sp>
        <p:nvSpPr>
          <p:cNvPr id="3077" name="Rectangle 5"/>
          <p:cNvSpPr>
            <a:spLocks noChangeArrowheads="1"/>
          </p:cNvSpPr>
          <p:nvPr/>
        </p:nvSpPr>
        <p:spPr bwMode="auto">
          <a:xfrm>
            <a:off x="5101686" y="3816000"/>
            <a:ext cx="1908000" cy="1908000"/>
          </a:xfrm>
          <a:prstGeom prst="rect">
            <a:avLst/>
          </a:prstGeom>
          <a:solidFill>
            <a:schemeClr val="bg1">
              <a:lumMod val="50000"/>
            </a:schemeClr>
          </a:solidFill>
          <a:ln w="9525" algn="ctr">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pPr>
            <a:r>
              <a:rPr lang="en-GB" b="1" dirty="0">
                <a:solidFill>
                  <a:prstClr val="black"/>
                </a:solidFill>
              </a:rPr>
              <a:t>Newly defined problem, solved with new techniques</a:t>
            </a:r>
            <a:endParaRPr lang="en-GB" sz="2800" dirty="0">
              <a:solidFill>
                <a:prstClr val="black"/>
              </a:solidFill>
            </a:endParaRPr>
          </a:p>
        </p:txBody>
      </p:sp>
      <p:sp>
        <p:nvSpPr>
          <p:cNvPr id="3078" name="Rectangle 6"/>
          <p:cNvSpPr>
            <a:spLocks noChangeArrowheads="1"/>
          </p:cNvSpPr>
          <p:nvPr/>
        </p:nvSpPr>
        <p:spPr bwMode="auto">
          <a:xfrm>
            <a:off x="3157686" y="1872000"/>
            <a:ext cx="1908000" cy="1908000"/>
          </a:xfrm>
          <a:prstGeom prst="rect">
            <a:avLst/>
          </a:prstGeom>
          <a:solidFill>
            <a:schemeClr val="accent2">
              <a:lumMod val="60000"/>
              <a:lumOff val="40000"/>
            </a:schemeClr>
          </a:solidFill>
          <a:ln w="9525" algn="ctr">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pPr>
            <a:r>
              <a:rPr lang="en-GB" b="1" dirty="0">
                <a:solidFill>
                  <a:prstClr val="black"/>
                </a:solidFill>
              </a:rPr>
              <a:t>Original problem, solved with original methods</a:t>
            </a:r>
            <a:endParaRPr lang="en-GB" sz="2800" dirty="0">
              <a:solidFill>
                <a:prstClr val="black"/>
              </a:solidFill>
            </a:endParaRPr>
          </a:p>
        </p:txBody>
      </p:sp>
      <p:sp>
        <p:nvSpPr>
          <p:cNvPr id="21" name="Path"/>
          <p:cNvSpPr/>
          <p:nvPr/>
        </p:nvSpPr>
        <p:spPr>
          <a:xfrm>
            <a:off x="3275856" y="6560408"/>
            <a:ext cx="557044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sz="600" dirty="0">
              <a:solidFill>
                <a:prstClr val="black"/>
              </a:solidFill>
            </a:endParaRPr>
          </a:p>
        </p:txBody>
      </p:sp>
      <p:sp>
        <p:nvSpPr>
          <p:cNvPr id="18" name="Path"/>
          <p:cNvSpPr/>
          <p:nvPr/>
        </p:nvSpPr>
        <p:spPr>
          <a:xfrm>
            <a:off x="449263" y="6569045"/>
            <a:ext cx="557044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t" anchorCtr="0"/>
          <a:lstStyle/>
          <a:p>
            <a:endParaRPr lang="en-GB" sz="700" dirty="0">
              <a:solidFill>
                <a:prstClr val="black"/>
              </a:solidFill>
            </a:endParaRPr>
          </a:p>
        </p:txBody>
      </p:sp>
      <p:sp>
        <p:nvSpPr>
          <p:cNvPr id="22" name="TextBox 21"/>
          <p:cNvSpPr txBox="1"/>
          <p:nvPr/>
        </p:nvSpPr>
        <p:spPr>
          <a:xfrm>
            <a:off x="3681926" y="1343762"/>
            <a:ext cx="2787943" cy="369332"/>
          </a:xfrm>
          <a:prstGeom prst="rect">
            <a:avLst/>
          </a:prstGeom>
          <a:solidFill>
            <a:schemeClr val="accent2"/>
          </a:solidFill>
        </p:spPr>
        <p:txBody>
          <a:bodyPr wrap="none" rtlCol="0">
            <a:spAutoFit/>
          </a:bodyPr>
          <a:lstStyle/>
          <a:p>
            <a:r>
              <a:rPr lang="en-GB" b="1" dirty="0">
                <a:solidFill>
                  <a:prstClr val="black"/>
                </a:solidFill>
              </a:rPr>
              <a:t>The problem dimension</a:t>
            </a:r>
          </a:p>
        </p:txBody>
      </p:sp>
      <p:sp>
        <p:nvSpPr>
          <p:cNvPr id="25" name="TextBox 24"/>
          <p:cNvSpPr txBox="1"/>
          <p:nvPr/>
        </p:nvSpPr>
        <p:spPr>
          <a:xfrm rot="16200000">
            <a:off x="1474070" y="3614469"/>
            <a:ext cx="2710999" cy="369332"/>
          </a:xfrm>
          <a:prstGeom prst="rect">
            <a:avLst/>
          </a:prstGeom>
          <a:noFill/>
        </p:spPr>
        <p:txBody>
          <a:bodyPr wrap="none" rtlCol="0">
            <a:spAutoFit/>
          </a:bodyPr>
          <a:lstStyle/>
          <a:p>
            <a:r>
              <a:rPr lang="en-GB" b="1" dirty="0">
                <a:solidFill>
                  <a:prstClr val="white">
                    <a:lumMod val="50000"/>
                  </a:prstClr>
                </a:solidFill>
              </a:rPr>
              <a:t>The method dimension</a:t>
            </a:r>
          </a:p>
        </p:txBody>
      </p:sp>
      <p:sp>
        <p:nvSpPr>
          <p:cNvPr id="15" name="Footer Placeholder 1"/>
          <p:cNvSpPr>
            <a:spLocks noGrp="1"/>
          </p:cNvSpPr>
          <p:nvPr>
            <p:ph type="ftr" sz="quarter" idx="3"/>
          </p:nvPr>
        </p:nvSpPr>
        <p:spPr>
          <a:xfrm>
            <a:off x="457199" y="6515096"/>
            <a:ext cx="5277600" cy="92333"/>
          </a:xfrm>
        </p:spPr>
        <p:txBody>
          <a:bodyPr/>
          <a:lstStyle/>
          <a:p>
            <a:r>
              <a:rPr lang="en-US" dirty="0"/>
              <a:t>© 2017 Willis Towers Watson. All rights reserved. Proprietary and Confidential. For Willis Towers Watson and Willis Towers Watson client use only.</a:t>
            </a:r>
          </a:p>
        </p:txBody>
      </p:sp>
    </p:spTree>
    <p:custDataLst>
      <p:tags r:id="rId1"/>
    </p:custDataLst>
    <p:extLst>
      <p:ext uri="{BB962C8B-B14F-4D97-AF65-F5344CB8AC3E}">
        <p14:creationId xmlns:p14="http://schemas.microsoft.com/office/powerpoint/2010/main" val="12747975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custDataLst>
              <p:tags r:id="rId2"/>
            </p:custDataLst>
          </p:nvPr>
        </p:nvSpPr>
        <p:spPr/>
        <p:txBody>
          <a:bodyPr/>
          <a:lstStyle/>
          <a:p>
            <a:r>
              <a:rPr lang="en-GB" dirty="0"/>
              <a:t>Choosing a method</a:t>
            </a:r>
          </a:p>
        </p:txBody>
      </p:sp>
      <p:sp>
        <p:nvSpPr>
          <p:cNvPr id="3" name="Text Placeholder 2"/>
          <p:cNvSpPr>
            <a:spLocks noGrp="1"/>
          </p:cNvSpPr>
          <p:nvPr>
            <p:ph type="body" sz="quarter" idx="13"/>
          </p:nvPr>
        </p:nvSpPr>
        <p:spPr/>
        <p:txBody>
          <a:bodyPr/>
          <a:lstStyle/>
          <a:p>
            <a:r>
              <a:rPr lang="en-GB" dirty="0"/>
              <a:t>Dimensions of choice</a:t>
            </a:r>
          </a:p>
        </p:txBody>
      </p:sp>
      <p:sp>
        <p:nvSpPr>
          <p:cNvPr id="11267" name="Oval 4"/>
          <p:cNvSpPr>
            <a:spLocks noChangeArrowheads="1"/>
          </p:cNvSpPr>
          <p:nvPr/>
        </p:nvSpPr>
        <p:spPr bwMode="gray">
          <a:xfrm>
            <a:off x="1928178" y="1303605"/>
            <a:ext cx="1828800" cy="1828800"/>
          </a:xfrm>
          <a:prstGeom prst="ellipse">
            <a:avLst/>
          </a:prstGeom>
          <a:solidFill>
            <a:schemeClr val="accent6"/>
          </a:solidFill>
          <a:ln w="6350">
            <a:noFill/>
            <a:round/>
            <a:headEnd/>
            <a:tailEnd/>
          </a:ln>
        </p:spPr>
        <p:txBody>
          <a:bodyPr vert="horz" wrap="square" lIns="91440" tIns="91440" rIns="91440" bIns="91440" numCol="1" anchor="ctr" anchorCtr="0" compatLnSpc="1">
            <a:prstTxWarp prst="textNoShape">
              <a:avLst/>
            </a:prstTxWarp>
          </a:bodyPr>
          <a:lstStyle/>
          <a:p>
            <a:pPr algn="ctr" fontAlgn="base">
              <a:spcBef>
                <a:spcPct val="0"/>
              </a:spcBef>
              <a:spcAft>
                <a:spcPct val="0"/>
              </a:spcAft>
            </a:pPr>
            <a:r>
              <a:rPr lang="en-GB" sz="1400" b="1" dirty="0">
                <a:solidFill>
                  <a:prstClr val="white"/>
                </a:solidFill>
              </a:rPr>
              <a:t>Analytical time and effort</a:t>
            </a:r>
            <a:endParaRPr lang="en-GB" dirty="0">
              <a:solidFill>
                <a:prstClr val="black"/>
              </a:solidFill>
            </a:endParaRPr>
          </a:p>
        </p:txBody>
      </p:sp>
      <p:sp>
        <p:nvSpPr>
          <p:cNvPr id="11268" name="Oval 5"/>
          <p:cNvSpPr>
            <a:spLocks noChangeArrowheads="1"/>
          </p:cNvSpPr>
          <p:nvPr/>
        </p:nvSpPr>
        <p:spPr bwMode="auto">
          <a:xfrm>
            <a:off x="3728178" y="295605"/>
            <a:ext cx="1828800" cy="1828800"/>
          </a:xfrm>
          <a:prstGeom prst="ellipse">
            <a:avLst/>
          </a:prstGeom>
          <a:solidFill>
            <a:schemeClr val="accent1"/>
          </a:solidFill>
          <a:ln w="6350">
            <a:noFill/>
            <a:round/>
            <a:headEnd/>
            <a:tailEnd/>
          </a:ln>
        </p:spPr>
        <p:txBody>
          <a:bodyPr vert="horz" wrap="none" lIns="91440" tIns="91440" rIns="91440" bIns="91440" numCol="1" anchor="ctr" anchorCtr="0" compatLnSpc="1">
            <a:prstTxWarp prst="textNoShape">
              <a:avLst/>
            </a:prstTxWarp>
          </a:bodyPr>
          <a:lstStyle/>
          <a:p>
            <a:pPr algn="ctr" fontAlgn="base">
              <a:spcBef>
                <a:spcPct val="0"/>
              </a:spcBef>
              <a:spcAft>
                <a:spcPct val="0"/>
              </a:spcAft>
            </a:pPr>
            <a:r>
              <a:rPr lang="en-GB" sz="1400" b="1" dirty="0">
                <a:solidFill>
                  <a:prstClr val="white"/>
                </a:solidFill>
              </a:rPr>
              <a:t>Predictive power</a:t>
            </a:r>
            <a:endParaRPr lang="en-GB" dirty="0">
              <a:solidFill>
                <a:prstClr val="black"/>
              </a:solidFill>
            </a:endParaRPr>
          </a:p>
        </p:txBody>
      </p:sp>
      <p:sp>
        <p:nvSpPr>
          <p:cNvPr id="11269" name="Oval 6"/>
          <p:cNvSpPr>
            <a:spLocks noChangeArrowheads="1"/>
          </p:cNvSpPr>
          <p:nvPr/>
        </p:nvSpPr>
        <p:spPr bwMode="gray">
          <a:xfrm>
            <a:off x="1928178" y="3319605"/>
            <a:ext cx="1828800" cy="1828800"/>
          </a:xfrm>
          <a:prstGeom prst="ellipse">
            <a:avLst/>
          </a:prstGeom>
          <a:solidFill>
            <a:schemeClr val="accent4"/>
          </a:solidFill>
          <a:ln w="6350">
            <a:noFill/>
            <a:round/>
            <a:headEnd/>
            <a:tailEnd/>
          </a:ln>
        </p:spPr>
        <p:txBody>
          <a:bodyPr vert="horz" wrap="none" lIns="91440" tIns="91440" rIns="91440" bIns="91440" numCol="1" anchor="ctr" anchorCtr="0" compatLnSpc="1">
            <a:prstTxWarp prst="textNoShape">
              <a:avLst/>
            </a:prstTxWarp>
          </a:bodyPr>
          <a:lstStyle/>
          <a:p>
            <a:pPr algn="ctr" fontAlgn="base">
              <a:spcBef>
                <a:spcPct val="0"/>
              </a:spcBef>
              <a:spcAft>
                <a:spcPct val="0"/>
              </a:spcAft>
            </a:pPr>
            <a:r>
              <a:rPr lang="en-GB" sz="1400" b="1" dirty="0">
                <a:solidFill>
                  <a:prstClr val="white"/>
                </a:solidFill>
              </a:rPr>
              <a:t>Execution speed</a:t>
            </a:r>
            <a:endParaRPr lang="en-GB" dirty="0">
              <a:solidFill>
                <a:prstClr val="black"/>
              </a:solidFill>
            </a:endParaRPr>
          </a:p>
        </p:txBody>
      </p:sp>
      <p:sp>
        <p:nvSpPr>
          <p:cNvPr id="11270" name="Oval 7"/>
          <p:cNvSpPr>
            <a:spLocks noChangeArrowheads="1"/>
          </p:cNvSpPr>
          <p:nvPr/>
        </p:nvSpPr>
        <p:spPr bwMode="gray">
          <a:xfrm>
            <a:off x="5528178" y="3319605"/>
            <a:ext cx="1828800" cy="1828800"/>
          </a:xfrm>
          <a:prstGeom prst="ellipse">
            <a:avLst/>
          </a:prstGeom>
          <a:solidFill>
            <a:schemeClr val="accent3"/>
          </a:solidFill>
          <a:ln w="6350">
            <a:noFill/>
            <a:round/>
            <a:headEnd/>
            <a:tailEnd/>
          </a:ln>
        </p:spPr>
        <p:txBody>
          <a:bodyPr vert="horz" wrap="none" lIns="90000" tIns="90000" rIns="90000" bIns="90000" numCol="1" anchor="ctr" anchorCtr="0" compatLnSpc="1">
            <a:prstTxWarp prst="textNoShape">
              <a:avLst/>
            </a:prstTxWarp>
            <a:noAutofit/>
          </a:bodyPr>
          <a:lstStyle/>
          <a:p>
            <a:pPr algn="ctr" fontAlgn="base">
              <a:spcBef>
                <a:spcPct val="0"/>
              </a:spcBef>
              <a:spcAft>
                <a:spcPct val="0"/>
              </a:spcAft>
            </a:pPr>
            <a:r>
              <a:rPr lang="en-GB" sz="1400" b="1" dirty="0">
                <a:solidFill>
                  <a:prstClr val="white"/>
                </a:solidFill>
              </a:rPr>
              <a:t>Table</a:t>
            </a:r>
          </a:p>
          <a:p>
            <a:pPr algn="ctr" fontAlgn="base">
              <a:spcBef>
                <a:spcPct val="0"/>
              </a:spcBef>
              <a:spcAft>
                <a:spcPct val="0"/>
              </a:spcAft>
            </a:pPr>
            <a:r>
              <a:rPr lang="en-GB" sz="1400" b="1" dirty="0">
                <a:solidFill>
                  <a:prstClr val="white"/>
                </a:solidFill>
              </a:rPr>
              <a:t>implementation</a:t>
            </a:r>
            <a:endParaRPr lang="en-GB" dirty="0">
              <a:solidFill>
                <a:prstClr val="black"/>
              </a:solidFill>
            </a:endParaRPr>
          </a:p>
        </p:txBody>
      </p:sp>
      <p:sp>
        <p:nvSpPr>
          <p:cNvPr id="11271" name="Oval 8"/>
          <p:cNvSpPr>
            <a:spLocks noChangeArrowheads="1"/>
          </p:cNvSpPr>
          <p:nvPr/>
        </p:nvSpPr>
        <p:spPr bwMode="gray">
          <a:xfrm>
            <a:off x="5528178" y="1303605"/>
            <a:ext cx="1828800" cy="1828800"/>
          </a:xfrm>
          <a:prstGeom prst="ellipse">
            <a:avLst/>
          </a:prstGeom>
          <a:solidFill>
            <a:schemeClr val="accent5"/>
          </a:solidFill>
          <a:ln w="6350">
            <a:noFill/>
            <a:round/>
            <a:headEnd/>
            <a:tailEnd/>
          </a:ln>
        </p:spPr>
        <p:txBody>
          <a:bodyPr vert="horz" wrap="none" lIns="91440" tIns="91440" rIns="91440" bIns="91440" numCol="1" anchor="ctr" anchorCtr="0" compatLnSpc="1">
            <a:prstTxWarp prst="textNoShape">
              <a:avLst/>
            </a:prstTxWarp>
          </a:bodyPr>
          <a:lstStyle/>
          <a:p>
            <a:pPr algn="ctr" fontAlgn="base">
              <a:spcBef>
                <a:spcPct val="0"/>
              </a:spcBef>
              <a:spcAft>
                <a:spcPct val="0"/>
              </a:spcAft>
            </a:pPr>
            <a:r>
              <a:rPr lang="en-GB" sz="1400" b="1" dirty="0">
                <a:solidFill>
                  <a:prstClr val="white"/>
                </a:solidFill>
              </a:rPr>
              <a:t>Interpretation</a:t>
            </a:r>
            <a:endParaRPr lang="en-GB" dirty="0">
              <a:solidFill>
                <a:prstClr val="white"/>
              </a:solidFill>
            </a:endParaRPr>
          </a:p>
        </p:txBody>
      </p:sp>
      <p:sp>
        <p:nvSpPr>
          <p:cNvPr id="20" name="Path"/>
          <p:cNvSpPr/>
          <p:nvPr/>
        </p:nvSpPr>
        <p:spPr>
          <a:xfrm>
            <a:off x="3275856" y="6560408"/>
            <a:ext cx="557044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sz="600" dirty="0">
              <a:solidFill>
                <a:prstClr val="black"/>
              </a:solidFill>
            </a:endParaRPr>
          </a:p>
        </p:txBody>
      </p:sp>
      <p:sp>
        <p:nvSpPr>
          <p:cNvPr id="17" name="Path"/>
          <p:cNvSpPr/>
          <p:nvPr/>
        </p:nvSpPr>
        <p:spPr>
          <a:xfrm>
            <a:off x="449263" y="6569045"/>
            <a:ext cx="557044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t" anchorCtr="0"/>
          <a:lstStyle/>
          <a:p>
            <a:endParaRPr lang="en-GB" sz="700" dirty="0">
              <a:solidFill>
                <a:prstClr val="black"/>
              </a:solidFill>
            </a:endParaRPr>
          </a:p>
        </p:txBody>
      </p:sp>
      <p:sp>
        <p:nvSpPr>
          <p:cNvPr id="5" name="Rectangle 4"/>
          <p:cNvSpPr/>
          <p:nvPr/>
        </p:nvSpPr>
        <p:spPr>
          <a:xfrm>
            <a:off x="3980178" y="2851605"/>
            <a:ext cx="1275009" cy="6480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prstClr val="white"/>
                </a:solidFill>
              </a:rPr>
              <a:t>Method</a:t>
            </a:r>
          </a:p>
        </p:txBody>
      </p:sp>
      <p:sp>
        <p:nvSpPr>
          <p:cNvPr id="15" name="Oval 4"/>
          <p:cNvSpPr>
            <a:spLocks noChangeArrowheads="1"/>
          </p:cNvSpPr>
          <p:nvPr/>
        </p:nvSpPr>
        <p:spPr bwMode="gray">
          <a:xfrm>
            <a:off x="3728178" y="4327605"/>
            <a:ext cx="1828800" cy="1828800"/>
          </a:xfrm>
          <a:prstGeom prst="ellipse">
            <a:avLst/>
          </a:prstGeom>
          <a:solidFill>
            <a:schemeClr val="tx1"/>
          </a:solidFill>
          <a:ln w="6350">
            <a:noFill/>
            <a:round/>
            <a:headEnd/>
            <a:tailEnd/>
          </a:ln>
        </p:spPr>
        <p:txBody>
          <a:bodyPr vert="horz" wrap="square" lIns="91440" tIns="91440" rIns="91440" bIns="91440" numCol="1" anchor="ctr" anchorCtr="0" compatLnSpc="1">
            <a:prstTxWarp prst="textNoShape">
              <a:avLst/>
            </a:prstTxWarp>
          </a:bodyPr>
          <a:lstStyle/>
          <a:p>
            <a:pPr algn="ctr" fontAlgn="base">
              <a:spcBef>
                <a:spcPct val="0"/>
              </a:spcBef>
              <a:spcAft>
                <a:spcPct val="0"/>
              </a:spcAft>
            </a:pPr>
            <a:r>
              <a:rPr lang="en-GB" sz="1400" b="1" dirty="0">
                <a:solidFill>
                  <a:prstClr val="white"/>
                </a:solidFill>
              </a:rPr>
              <a:t>Stability</a:t>
            </a:r>
            <a:endParaRPr lang="en-GB" dirty="0">
              <a:solidFill>
                <a:prstClr val="black"/>
              </a:solidFill>
            </a:endParaRPr>
          </a:p>
        </p:txBody>
      </p:sp>
      <p:sp>
        <p:nvSpPr>
          <p:cNvPr id="2" name="Footer Placeholder 1"/>
          <p:cNvSpPr>
            <a:spLocks noGrp="1"/>
          </p:cNvSpPr>
          <p:nvPr>
            <p:ph type="ftr" sz="quarter" idx="3"/>
          </p:nvPr>
        </p:nvSpPr>
        <p:spPr/>
        <p:txBody>
          <a:bodyPr/>
          <a:lstStyle/>
          <a:p>
            <a:r>
              <a:rPr lang="en-US"/>
              <a:t>© 2018 Willis Towers Watson. All rights reserved. Proprietary and Confidential. </a:t>
            </a:r>
            <a:endParaRPr lang="en-US" dirty="0"/>
          </a:p>
        </p:txBody>
      </p:sp>
      <p:sp>
        <p:nvSpPr>
          <p:cNvPr id="4" name="Slide Number Placeholder 3"/>
          <p:cNvSpPr>
            <a:spLocks noGrp="1"/>
          </p:cNvSpPr>
          <p:nvPr>
            <p:ph type="sldNum" sz="quarter" idx="4"/>
          </p:nvPr>
        </p:nvSpPr>
        <p:spPr/>
        <p:txBody>
          <a:bodyPr/>
          <a:lstStyle/>
          <a:p>
            <a:fld id="{2083E393-C0BF-4ED8-8545-7E4C90AFF831}" type="slidenum">
              <a:rPr lang="en-US" smtClean="0"/>
              <a:pPr/>
              <a:t>34</a:t>
            </a:fld>
            <a:endParaRPr lang="en-US" dirty="0"/>
          </a:p>
        </p:txBody>
      </p:sp>
    </p:spTree>
    <p:custDataLst>
      <p:tags r:id="rId1"/>
    </p:custDataLst>
    <p:extLst>
      <p:ext uri="{BB962C8B-B14F-4D97-AF65-F5344CB8AC3E}">
        <p14:creationId xmlns:p14="http://schemas.microsoft.com/office/powerpoint/2010/main" val="1946294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26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27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2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animBg="1"/>
      <p:bldP spid="11269" grpId="0" animBg="1"/>
      <p:bldP spid="11270" grpId="0" animBg="1"/>
      <p:bldP spid="11271" grpId="0" animBg="1"/>
      <p:bldP spid="1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a:stretch>
            <a:fillRect/>
          </a:stretch>
        </p:blipFill>
        <p:spPr>
          <a:xfrm>
            <a:off x="2649600" y="687600"/>
            <a:ext cx="1839600" cy="1982511"/>
          </a:xfrm>
          <a:prstGeom prst="rect">
            <a:avLst/>
          </a:prstGeom>
        </p:spPr>
      </p:pic>
      <p:pic>
        <p:nvPicPr>
          <p:cNvPr id="10" name="Picture 9"/>
          <p:cNvPicPr>
            <a:picLocks noChangeAspect="1"/>
          </p:cNvPicPr>
          <p:nvPr/>
        </p:nvPicPr>
        <p:blipFill>
          <a:blip r:embed="rId3"/>
          <a:stretch>
            <a:fillRect/>
          </a:stretch>
        </p:blipFill>
        <p:spPr>
          <a:xfrm>
            <a:off x="4873043" y="1659600"/>
            <a:ext cx="1838490" cy="1981314"/>
          </a:xfrm>
          <a:prstGeom prst="rect">
            <a:avLst/>
          </a:prstGeom>
        </p:spPr>
      </p:pic>
      <p:pic>
        <p:nvPicPr>
          <p:cNvPr id="11" name="Picture 10"/>
          <p:cNvPicPr>
            <a:picLocks noChangeAspect="1"/>
          </p:cNvPicPr>
          <p:nvPr/>
        </p:nvPicPr>
        <p:blipFill>
          <a:blip r:embed="rId4"/>
          <a:stretch>
            <a:fillRect/>
          </a:stretch>
        </p:blipFill>
        <p:spPr>
          <a:xfrm>
            <a:off x="6981904" y="687600"/>
            <a:ext cx="1838490" cy="1981314"/>
          </a:xfrm>
          <a:prstGeom prst="rect">
            <a:avLst/>
          </a:prstGeom>
        </p:spPr>
      </p:pic>
      <p:pic>
        <p:nvPicPr>
          <p:cNvPr id="14" name="Picture 13"/>
          <p:cNvPicPr>
            <a:picLocks noChangeAspect="1"/>
          </p:cNvPicPr>
          <p:nvPr/>
        </p:nvPicPr>
        <p:blipFill>
          <a:blip r:embed="rId5"/>
          <a:stretch>
            <a:fillRect/>
          </a:stretch>
        </p:blipFill>
        <p:spPr>
          <a:xfrm>
            <a:off x="442040" y="4186800"/>
            <a:ext cx="1838490" cy="1981314"/>
          </a:xfrm>
          <a:prstGeom prst="rect">
            <a:avLst/>
          </a:prstGeom>
        </p:spPr>
      </p:pic>
      <p:pic>
        <p:nvPicPr>
          <p:cNvPr id="15" name="Picture 14"/>
          <p:cNvPicPr>
            <a:picLocks noChangeAspect="1"/>
          </p:cNvPicPr>
          <p:nvPr/>
        </p:nvPicPr>
        <p:blipFill>
          <a:blip r:embed="rId6"/>
          <a:stretch>
            <a:fillRect/>
          </a:stretch>
        </p:blipFill>
        <p:spPr>
          <a:xfrm>
            <a:off x="4873043" y="4186800"/>
            <a:ext cx="1838490" cy="1981314"/>
          </a:xfrm>
          <a:prstGeom prst="rect">
            <a:avLst/>
          </a:prstGeom>
        </p:spPr>
      </p:pic>
      <p:pic>
        <p:nvPicPr>
          <p:cNvPr id="16" name="Picture 15"/>
          <p:cNvPicPr>
            <a:picLocks noChangeAspect="1"/>
          </p:cNvPicPr>
          <p:nvPr/>
        </p:nvPicPr>
        <p:blipFill>
          <a:blip r:embed="rId7"/>
          <a:stretch>
            <a:fillRect/>
          </a:stretch>
        </p:blipFill>
        <p:spPr>
          <a:xfrm>
            <a:off x="6981904" y="3315600"/>
            <a:ext cx="1838490" cy="1981314"/>
          </a:xfrm>
          <a:prstGeom prst="rect">
            <a:avLst/>
          </a:prstGeom>
        </p:spPr>
      </p:pic>
      <p:pic>
        <p:nvPicPr>
          <p:cNvPr id="18" name="Picture 17"/>
          <p:cNvPicPr>
            <a:picLocks noChangeAspect="1"/>
          </p:cNvPicPr>
          <p:nvPr/>
        </p:nvPicPr>
        <p:blipFill>
          <a:blip r:embed="rId8"/>
          <a:stretch>
            <a:fillRect/>
          </a:stretch>
        </p:blipFill>
        <p:spPr>
          <a:xfrm>
            <a:off x="2648224" y="3315600"/>
            <a:ext cx="1838490" cy="1981314"/>
          </a:xfrm>
          <a:prstGeom prst="rect">
            <a:avLst/>
          </a:prstGeom>
        </p:spPr>
      </p:pic>
      <p:sp>
        <p:nvSpPr>
          <p:cNvPr id="12" name="Title 1"/>
          <p:cNvSpPr>
            <a:spLocks noGrp="1"/>
          </p:cNvSpPr>
          <p:nvPr>
            <p:ph type="title"/>
          </p:nvPr>
        </p:nvSpPr>
        <p:spPr>
          <a:xfrm>
            <a:off x="457200" y="457200"/>
            <a:ext cx="8229600" cy="307777"/>
          </a:xfrm>
        </p:spPr>
        <p:txBody>
          <a:bodyPr/>
          <a:lstStyle/>
          <a:p>
            <a:r>
              <a:rPr lang="en-GB" dirty="0"/>
              <a:t>A summary…</a:t>
            </a:r>
          </a:p>
        </p:txBody>
      </p:sp>
      <p:pic>
        <p:nvPicPr>
          <p:cNvPr id="13" name="Picture 12"/>
          <p:cNvPicPr>
            <a:picLocks noChangeAspect="1"/>
          </p:cNvPicPr>
          <p:nvPr/>
        </p:nvPicPr>
        <p:blipFill>
          <a:blip r:embed="rId9"/>
          <a:stretch>
            <a:fillRect/>
          </a:stretch>
        </p:blipFill>
        <p:spPr>
          <a:xfrm>
            <a:off x="429238" y="1714156"/>
            <a:ext cx="1919097" cy="2068184"/>
          </a:xfrm>
          <a:prstGeom prst="rect">
            <a:avLst/>
          </a:prstGeom>
        </p:spPr>
      </p:pic>
      <p:sp>
        <p:nvSpPr>
          <p:cNvPr id="2" name="Footer Placeholder 1"/>
          <p:cNvSpPr>
            <a:spLocks noGrp="1"/>
          </p:cNvSpPr>
          <p:nvPr>
            <p:ph type="ftr" sz="quarter" idx="3"/>
          </p:nvPr>
        </p:nvSpPr>
        <p:spPr/>
        <p:txBody>
          <a:bodyPr/>
          <a:lstStyle/>
          <a:p>
            <a:r>
              <a:rPr lang="en-US"/>
              <a:t>© 2018 Willis Towers Watson. All rights reserved. Proprietary and Confidential. </a:t>
            </a:r>
            <a:endParaRPr lang="en-US" dirty="0"/>
          </a:p>
        </p:txBody>
      </p:sp>
      <p:sp>
        <p:nvSpPr>
          <p:cNvPr id="3" name="Slide Number Placeholder 2"/>
          <p:cNvSpPr>
            <a:spLocks noGrp="1"/>
          </p:cNvSpPr>
          <p:nvPr>
            <p:ph type="sldNum" sz="quarter" idx="4"/>
          </p:nvPr>
        </p:nvSpPr>
        <p:spPr/>
        <p:txBody>
          <a:bodyPr/>
          <a:lstStyle/>
          <a:p>
            <a:fld id="{2083E393-C0BF-4ED8-8545-7E4C90AFF831}" type="slidenum">
              <a:rPr lang="en-US" smtClean="0"/>
              <a:pPr/>
              <a:t>35</a:t>
            </a:fld>
            <a:endParaRPr lang="en-US" dirty="0"/>
          </a:p>
        </p:txBody>
      </p:sp>
    </p:spTree>
    <p:extLst>
      <p:ext uri="{BB962C8B-B14F-4D97-AF65-F5344CB8AC3E}">
        <p14:creationId xmlns:p14="http://schemas.microsoft.com/office/powerpoint/2010/main" val="35896755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307777"/>
          </a:xfrm>
        </p:spPr>
        <p:txBody>
          <a:bodyPr>
            <a:normAutofit/>
          </a:bodyPr>
          <a:lstStyle/>
          <a:p>
            <a:r>
              <a:rPr lang="en-US" dirty="0"/>
              <a:t>GLM techniques are by far the most popular currently</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789326552"/>
              </p:ext>
            </p:extLst>
          </p:nvPr>
        </p:nvGraphicFramePr>
        <p:xfrm>
          <a:off x="457200" y="1524000"/>
          <a:ext cx="8229600" cy="3636264"/>
        </p:xfrm>
        <a:graphic>
          <a:graphicData uri="http://schemas.openxmlformats.org/drawingml/2006/table">
            <a:tbl>
              <a:tblPr firstRow="1" bandRow="1">
                <a:tableStyleId>{5C22544A-7EE6-4342-B048-85BDC9FD1C3A}</a:tableStyleId>
              </a:tblPr>
              <a:tblGrid>
                <a:gridCol w="1591408">
                  <a:extLst>
                    <a:ext uri="{9D8B030D-6E8A-4147-A177-3AD203B41FA5}">
                      <a16:colId xmlns:a16="http://schemas.microsoft.com/office/drawing/2014/main" val="20000"/>
                    </a:ext>
                  </a:extLst>
                </a:gridCol>
                <a:gridCol w="852854">
                  <a:extLst>
                    <a:ext uri="{9D8B030D-6E8A-4147-A177-3AD203B41FA5}">
                      <a16:colId xmlns:a16="http://schemas.microsoft.com/office/drawing/2014/main" val="20001"/>
                    </a:ext>
                  </a:extLst>
                </a:gridCol>
                <a:gridCol w="580292">
                  <a:extLst>
                    <a:ext uri="{9D8B030D-6E8A-4147-A177-3AD203B41FA5}">
                      <a16:colId xmlns:a16="http://schemas.microsoft.com/office/drawing/2014/main" val="20002"/>
                    </a:ext>
                  </a:extLst>
                </a:gridCol>
                <a:gridCol w="958361">
                  <a:extLst>
                    <a:ext uri="{9D8B030D-6E8A-4147-A177-3AD203B41FA5}">
                      <a16:colId xmlns:a16="http://schemas.microsoft.com/office/drawing/2014/main" val="20003"/>
                    </a:ext>
                  </a:extLst>
                </a:gridCol>
                <a:gridCol w="896816">
                  <a:extLst>
                    <a:ext uri="{9D8B030D-6E8A-4147-A177-3AD203B41FA5}">
                      <a16:colId xmlns:a16="http://schemas.microsoft.com/office/drawing/2014/main" val="20004"/>
                    </a:ext>
                  </a:extLst>
                </a:gridCol>
                <a:gridCol w="1019907">
                  <a:extLst>
                    <a:ext uri="{9D8B030D-6E8A-4147-A177-3AD203B41FA5}">
                      <a16:colId xmlns:a16="http://schemas.microsoft.com/office/drawing/2014/main" val="20005"/>
                    </a:ext>
                  </a:extLst>
                </a:gridCol>
                <a:gridCol w="870439">
                  <a:extLst>
                    <a:ext uri="{9D8B030D-6E8A-4147-A177-3AD203B41FA5}">
                      <a16:colId xmlns:a16="http://schemas.microsoft.com/office/drawing/2014/main" val="20006"/>
                    </a:ext>
                  </a:extLst>
                </a:gridCol>
                <a:gridCol w="817685">
                  <a:extLst>
                    <a:ext uri="{9D8B030D-6E8A-4147-A177-3AD203B41FA5}">
                      <a16:colId xmlns:a16="http://schemas.microsoft.com/office/drawing/2014/main" val="20007"/>
                    </a:ext>
                  </a:extLst>
                </a:gridCol>
                <a:gridCol w="641838">
                  <a:extLst>
                    <a:ext uri="{9D8B030D-6E8A-4147-A177-3AD203B41FA5}">
                      <a16:colId xmlns:a16="http://schemas.microsoft.com/office/drawing/2014/main" val="20008"/>
                    </a:ext>
                  </a:extLst>
                </a:gridCol>
              </a:tblGrid>
              <a:tr h="370840">
                <a:tc>
                  <a:txBody>
                    <a:bodyPr/>
                    <a:lstStyle/>
                    <a:p>
                      <a:endParaRPr lang="en-US" sz="800" dirty="0"/>
                    </a:p>
                  </a:txBody>
                  <a:tcPr/>
                </a:tc>
                <a:tc>
                  <a:txBody>
                    <a:bodyPr/>
                    <a:lstStyle/>
                    <a:p>
                      <a:pPr algn="ctr"/>
                      <a:r>
                        <a:rPr lang="en-US" sz="800" dirty="0"/>
                        <a:t>Underwriting (case-level or medical)</a:t>
                      </a:r>
                      <a:br>
                        <a:rPr lang="en-US" sz="800" dirty="0"/>
                      </a:br>
                      <a:r>
                        <a:rPr lang="en-US" sz="800" dirty="0"/>
                        <a:t>(n = 31)</a:t>
                      </a:r>
                    </a:p>
                  </a:txBody>
                  <a:tcPr anchor="b"/>
                </a:tc>
                <a:tc>
                  <a:txBody>
                    <a:bodyPr/>
                    <a:lstStyle/>
                    <a:p>
                      <a:pPr algn="ctr"/>
                      <a:r>
                        <a:rPr lang="en-US" sz="800" dirty="0"/>
                        <a:t>Pricing/ Rate setting</a:t>
                      </a:r>
                      <a:br>
                        <a:rPr lang="en-US" sz="800" dirty="0"/>
                      </a:br>
                      <a:r>
                        <a:rPr lang="en-US" sz="800" dirty="0"/>
                        <a:t>(n = 25)</a:t>
                      </a:r>
                    </a:p>
                  </a:txBody>
                  <a:tcPr anchor="b"/>
                </a:tc>
                <a:tc>
                  <a:txBody>
                    <a:bodyPr/>
                    <a:lstStyle/>
                    <a:p>
                      <a:pPr algn="ctr"/>
                      <a:r>
                        <a:rPr lang="en-US" sz="800" dirty="0"/>
                        <a:t>Experience analysis: mortality/ morbidity</a:t>
                      </a:r>
                      <a:br>
                        <a:rPr lang="en-US" sz="800" dirty="0"/>
                      </a:br>
                      <a:r>
                        <a:rPr lang="en-US" sz="800" dirty="0"/>
                        <a:t>(n = 31)</a:t>
                      </a:r>
                    </a:p>
                  </a:txBody>
                  <a:tcPr anchor="b"/>
                </a:tc>
                <a:tc>
                  <a:txBody>
                    <a:bodyPr/>
                    <a:lstStyle/>
                    <a:p>
                      <a:pPr algn="ctr"/>
                      <a:r>
                        <a:rPr lang="en-US" sz="800" dirty="0"/>
                        <a:t>Experience</a:t>
                      </a:r>
                      <a:r>
                        <a:rPr lang="en-US" sz="800" baseline="0" dirty="0"/>
                        <a:t> analysis: policyholder behavior</a:t>
                      </a:r>
                      <a:br>
                        <a:rPr lang="en-US" sz="800" baseline="0" dirty="0"/>
                      </a:br>
                      <a:r>
                        <a:rPr lang="en-US" sz="800" baseline="0" dirty="0"/>
                        <a:t>(n = 32)</a:t>
                      </a:r>
                      <a:endParaRPr lang="en-US" sz="800" dirty="0"/>
                    </a:p>
                  </a:txBody>
                  <a:tcPr anchor="b"/>
                </a:tc>
                <a:tc>
                  <a:txBody>
                    <a:bodyPr/>
                    <a:lstStyle/>
                    <a:p>
                      <a:pPr algn="ctr"/>
                      <a:r>
                        <a:rPr lang="en-US" sz="800" dirty="0"/>
                        <a:t>Marketing/Lead generation/</a:t>
                      </a:r>
                      <a:r>
                        <a:rPr lang="en-US" sz="800" baseline="0" dirty="0"/>
                        <a:t> Targeting customers</a:t>
                      </a:r>
                      <a:br>
                        <a:rPr lang="en-US" sz="800" baseline="0" dirty="0"/>
                      </a:br>
                      <a:r>
                        <a:rPr lang="en-US" sz="800" baseline="0" dirty="0"/>
                        <a:t>(n = 27)</a:t>
                      </a:r>
                      <a:endParaRPr lang="en-US" sz="800" dirty="0"/>
                    </a:p>
                  </a:txBody>
                  <a:tcPr anchor="b"/>
                </a:tc>
                <a:tc>
                  <a:txBody>
                    <a:bodyPr/>
                    <a:lstStyle/>
                    <a:p>
                      <a:pPr algn="ctr"/>
                      <a:r>
                        <a:rPr lang="en-US" sz="800" dirty="0"/>
                        <a:t>Claim management</a:t>
                      </a:r>
                      <a:br>
                        <a:rPr lang="en-US" sz="800" dirty="0"/>
                      </a:br>
                      <a:r>
                        <a:rPr lang="en-US" sz="800" dirty="0"/>
                        <a:t>(n = 18)</a:t>
                      </a:r>
                    </a:p>
                  </a:txBody>
                  <a:tcPr anchor="b"/>
                </a:tc>
                <a:tc>
                  <a:txBody>
                    <a:bodyPr/>
                    <a:lstStyle/>
                    <a:p>
                      <a:pPr algn="ctr"/>
                      <a:r>
                        <a:rPr lang="en-US" sz="800" dirty="0"/>
                        <a:t>in-force management (e.g., cross selling)</a:t>
                      </a:r>
                      <a:br>
                        <a:rPr lang="en-US" sz="800" dirty="0"/>
                      </a:br>
                      <a:r>
                        <a:rPr lang="en-US" sz="800" dirty="0"/>
                        <a:t>(n = 24)</a:t>
                      </a:r>
                    </a:p>
                  </a:txBody>
                  <a:tcPr anchor="b"/>
                </a:tc>
                <a:tc>
                  <a:txBody>
                    <a:bodyPr/>
                    <a:lstStyle/>
                    <a:p>
                      <a:pPr algn="ctr"/>
                      <a:r>
                        <a:rPr lang="en-US" sz="800" dirty="0"/>
                        <a:t>Agent selection</a:t>
                      </a:r>
                      <a:br>
                        <a:rPr lang="en-US" sz="800" dirty="0"/>
                      </a:br>
                      <a:r>
                        <a:rPr lang="en-US" sz="800" baseline="0" dirty="0"/>
                        <a:t> (n = 18)</a:t>
                      </a:r>
                      <a:endParaRPr lang="en-US" sz="800" dirty="0"/>
                    </a:p>
                  </a:txBody>
                  <a:tcPr anchor="b"/>
                </a:tc>
                <a:extLst>
                  <a:ext uri="{0D108BD9-81ED-4DB2-BD59-A6C34878D82A}">
                    <a16:rowId xmlns:a16="http://schemas.microsoft.com/office/drawing/2014/main" val="10000"/>
                  </a:ext>
                </a:extLst>
              </a:tr>
              <a:tr h="0">
                <a:tc>
                  <a:txBody>
                    <a:bodyPr/>
                    <a:lstStyle/>
                    <a:p>
                      <a:pPr marL="0" marR="0" algn="r">
                        <a:lnSpc>
                          <a:spcPct val="107000"/>
                        </a:lnSpc>
                        <a:spcBef>
                          <a:spcPts val="0"/>
                        </a:spcBef>
                        <a:spcAft>
                          <a:spcPts val="0"/>
                        </a:spcAft>
                      </a:pPr>
                      <a:r>
                        <a:rPr lang="en-US" sz="1000" b="1" dirty="0">
                          <a:solidFill>
                            <a:srgbClr val="000000"/>
                          </a:solidFill>
                          <a:effectLst/>
                          <a:latin typeface="Arial" panose="020B0604020202020204" pitchFamily="34" charset="0"/>
                          <a:ea typeface="Arial" panose="020B0604020202020204" pitchFamily="34" charset="0"/>
                          <a:cs typeface="Arial" panose="020B0604020202020204" pitchFamily="34" charset="0"/>
                        </a:rPr>
                        <a:t>One-way analyses</a:t>
                      </a:r>
                      <a:endParaRPr lang="en-US" sz="1000" b="1"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200"/>
                        </a:spcBef>
                        <a:spcAft>
                          <a:spcPts val="200"/>
                        </a:spcAft>
                      </a:pPr>
                      <a:r>
                        <a:rPr lang="en-US" sz="1000" b="1" dirty="0">
                          <a:effectLst/>
                          <a:latin typeface="Arial" panose="020B0604020202020204" pitchFamily="34" charset="0"/>
                          <a:ea typeface="Arial" panose="020B0604020202020204" pitchFamily="34" charset="0"/>
                          <a:cs typeface="Arial" panose="020B0604020202020204" pitchFamily="34" charset="0"/>
                        </a:rPr>
                        <a:t>55%</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FFC000"/>
                    </a:solidFill>
                  </a:tcPr>
                </a:tc>
                <a:tc>
                  <a:txBody>
                    <a:bodyPr/>
                    <a:lstStyle/>
                    <a:p>
                      <a:pPr marL="0" marR="0" algn="ctr">
                        <a:lnSpc>
                          <a:spcPct val="107000"/>
                        </a:lnSpc>
                        <a:spcBef>
                          <a:spcPts val="200"/>
                        </a:spcBef>
                        <a:spcAft>
                          <a:spcPts val="200"/>
                        </a:spcAft>
                      </a:pPr>
                      <a:r>
                        <a:rPr lang="en-US" sz="1000" b="1" dirty="0">
                          <a:effectLst/>
                          <a:latin typeface="Arial" panose="020B0604020202020204" pitchFamily="34" charset="0"/>
                          <a:ea typeface="Arial" panose="020B0604020202020204" pitchFamily="34" charset="0"/>
                          <a:cs typeface="Arial" panose="020B0604020202020204" pitchFamily="34" charset="0"/>
                        </a:rPr>
                        <a:t>52%</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FFC000"/>
                    </a:solidFill>
                  </a:tcPr>
                </a:tc>
                <a:tc>
                  <a:txBody>
                    <a:bodyPr/>
                    <a:lstStyle/>
                    <a:p>
                      <a:pPr marL="0" marR="0" algn="ctr">
                        <a:lnSpc>
                          <a:spcPct val="107000"/>
                        </a:lnSpc>
                        <a:spcBef>
                          <a:spcPts val="200"/>
                        </a:spcBef>
                        <a:spcAft>
                          <a:spcPts val="200"/>
                        </a:spcAft>
                      </a:pPr>
                      <a:r>
                        <a:rPr lang="en-US" sz="1000" b="1" dirty="0">
                          <a:effectLst/>
                          <a:latin typeface="Arial" panose="020B0604020202020204" pitchFamily="34" charset="0"/>
                          <a:ea typeface="Arial" panose="020B0604020202020204" pitchFamily="34" charset="0"/>
                          <a:cs typeface="Arial" panose="020B0604020202020204" pitchFamily="34" charset="0"/>
                        </a:rPr>
                        <a:t>45%</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FFC000"/>
                    </a:solidFill>
                  </a:tcPr>
                </a:tc>
                <a:tc>
                  <a:txBody>
                    <a:bodyPr/>
                    <a:lstStyle/>
                    <a:p>
                      <a:pPr marL="0" marR="0" algn="ctr">
                        <a:lnSpc>
                          <a:spcPct val="107000"/>
                        </a:lnSpc>
                        <a:spcBef>
                          <a:spcPts val="200"/>
                        </a:spcBef>
                        <a:spcAft>
                          <a:spcPts val="200"/>
                        </a:spcAft>
                      </a:pPr>
                      <a:r>
                        <a:rPr lang="en-US" sz="1000" b="1" dirty="0">
                          <a:effectLst/>
                          <a:latin typeface="Arial" panose="020B0604020202020204" pitchFamily="34" charset="0"/>
                          <a:ea typeface="Arial" panose="020B0604020202020204" pitchFamily="34" charset="0"/>
                          <a:cs typeface="Arial" panose="020B0604020202020204" pitchFamily="34" charset="0"/>
                        </a:rPr>
                        <a:t>47%</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FFC000"/>
                    </a:solidFill>
                  </a:tcPr>
                </a:tc>
                <a:tc>
                  <a:txBody>
                    <a:bodyPr/>
                    <a:lstStyle/>
                    <a:p>
                      <a:pPr marL="0" marR="0" algn="ctr">
                        <a:lnSpc>
                          <a:spcPct val="107000"/>
                        </a:lnSpc>
                        <a:spcBef>
                          <a:spcPts val="200"/>
                        </a:spcBef>
                        <a:spcAft>
                          <a:spcPts val="200"/>
                        </a:spcAft>
                      </a:pPr>
                      <a:r>
                        <a:rPr lang="en-US" sz="1000" b="1" dirty="0">
                          <a:effectLst/>
                          <a:latin typeface="Arial" panose="020B0604020202020204" pitchFamily="34" charset="0"/>
                          <a:ea typeface="Arial" panose="020B0604020202020204" pitchFamily="34" charset="0"/>
                          <a:cs typeface="Arial" panose="020B0604020202020204" pitchFamily="34" charset="0"/>
                        </a:rPr>
                        <a:t>59%</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FFC000"/>
                    </a:solidFill>
                  </a:tcPr>
                </a:tc>
                <a:tc>
                  <a:txBody>
                    <a:bodyPr/>
                    <a:lstStyle/>
                    <a:p>
                      <a:pPr marL="0" marR="0" algn="ctr">
                        <a:lnSpc>
                          <a:spcPct val="107000"/>
                        </a:lnSpc>
                        <a:spcBef>
                          <a:spcPts val="200"/>
                        </a:spcBef>
                        <a:spcAft>
                          <a:spcPts val="200"/>
                        </a:spcAft>
                      </a:pPr>
                      <a:r>
                        <a:rPr lang="en-US" sz="1000" b="1" dirty="0">
                          <a:solidFill>
                            <a:schemeClr val="bg1"/>
                          </a:solidFill>
                          <a:effectLst/>
                          <a:latin typeface="Arial" panose="020B0604020202020204" pitchFamily="34" charset="0"/>
                          <a:ea typeface="Arial" panose="020B0604020202020204" pitchFamily="34" charset="0"/>
                          <a:cs typeface="Arial" panose="020B0604020202020204" pitchFamily="34" charset="0"/>
                        </a:rPr>
                        <a:t>61%</a:t>
                      </a:r>
                      <a:endParaRPr lang="en-US" sz="100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FF6600"/>
                    </a:solidFill>
                  </a:tcPr>
                </a:tc>
                <a:tc>
                  <a:txBody>
                    <a:bodyPr/>
                    <a:lstStyle/>
                    <a:p>
                      <a:pPr marL="0" marR="0" algn="ctr">
                        <a:lnSpc>
                          <a:spcPct val="107000"/>
                        </a:lnSpc>
                        <a:spcBef>
                          <a:spcPts val="200"/>
                        </a:spcBef>
                        <a:spcAft>
                          <a:spcPts val="200"/>
                        </a:spcAft>
                      </a:pPr>
                      <a:r>
                        <a:rPr lang="en-US" sz="1000" b="1" dirty="0">
                          <a:solidFill>
                            <a:schemeClr val="bg1"/>
                          </a:solidFill>
                          <a:effectLst/>
                          <a:latin typeface="Arial" panose="020B0604020202020204" pitchFamily="34" charset="0"/>
                          <a:ea typeface="Arial" panose="020B0604020202020204" pitchFamily="34" charset="0"/>
                          <a:cs typeface="Arial" panose="020B0604020202020204" pitchFamily="34" charset="0"/>
                        </a:rPr>
                        <a:t>67%</a:t>
                      </a:r>
                      <a:endParaRPr lang="en-US" sz="100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FF6600"/>
                    </a:solidFill>
                  </a:tcPr>
                </a:tc>
                <a:tc>
                  <a:txBody>
                    <a:bodyPr/>
                    <a:lstStyle/>
                    <a:p>
                      <a:pPr marL="0" marR="0" algn="ctr">
                        <a:lnSpc>
                          <a:spcPct val="107000"/>
                        </a:lnSpc>
                        <a:spcBef>
                          <a:spcPts val="200"/>
                        </a:spcBef>
                        <a:spcAft>
                          <a:spcPts val="200"/>
                        </a:spcAft>
                      </a:pPr>
                      <a:r>
                        <a:rPr lang="en-US" sz="1000" b="1" dirty="0">
                          <a:solidFill>
                            <a:schemeClr val="bg1"/>
                          </a:solidFill>
                          <a:effectLst/>
                          <a:latin typeface="Arial" panose="020B0604020202020204" pitchFamily="34" charset="0"/>
                          <a:ea typeface="Arial" panose="020B0604020202020204" pitchFamily="34" charset="0"/>
                          <a:cs typeface="Arial" panose="020B0604020202020204" pitchFamily="34" charset="0"/>
                        </a:rPr>
                        <a:t>44%</a:t>
                      </a:r>
                      <a:endParaRPr lang="en-US" sz="100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FF6600"/>
                    </a:solidFill>
                  </a:tcPr>
                </a:tc>
                <a:extLst>
                  <a:ext uri="{0D108BD9-81ED-4DB2-BD59-A6C34878D82A}">
                    <a16:rowId xmlns:a16="http://schemas.microsoft.com/office/drawing/2014/main" val="10001"/>
                  </a:ext>
                </a:extLst>
              </a:tr>
              <a:tr h="0">
                <a:tc>
                  <a:txBody>
                    <a:bodyPr/>
                    <a:lstStyle/>
                    <a:p>
                      <a:pPr marL="0" marR="0" algn="r">
                        <a:lnSpc>
                          <a:spcPct val="107000"/>
                        </a:lnSpc>
                        <a:spcBef>
                          <a:spcPts val="0"/>
                        </a:spcBef>
                        <a:spcAft>
                          <a:spcPts val="0"/>
                        </a:spcAft>
                      </a:pPr>
                      <a:r>
                        <a:rPr lang="en-US" sz="1000" b="1" dirty="0">
                          <a:solidFill>
                            <a:srgbClr val="000000"/>
                          </a:solidFill>
                          <a:effectLst/>
                          <a:latin typeface="Arial" panose="020B0604020202020204" pitchFamily="34" charset="0"/>
                          <a:ea typeface="Arial" panose="020B0604020202020204" pitchFamily="34" charset="0"/>
                          <a:cs typeface="Arial" panose="020B0604020202020204" pitchFamily="34" charset="0"/>
                        </a:rPr>
                        <a:t>Decision trees</a:t>
                      </a:r>
                      <a:endParaRPr lang="en-US" sz="1000" b="1"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200"/>
                        </a:spcBef>
                        <a:spcAft>
                          <a:spcPts val="200"/>
                        </a:spcAft>
                      </a:pPr>
                      <a:r>
                        <a:rPr lang="en-US" sz="1000" b="1" dirty="0">
                          <a:effectLst/>
                          <a:latin typeface="Arial" panose="020B0604020202020204" pitchFamily="34" charset="0"/>
                          <a:ea typeface="Arial" panose="020B0604020202020204" pitchFamily="34" charset="0"/>
                          <a:cs typeface="Arial" panose="020B0604020202020204" pitchFamily="34" charset="0"/>
                        </a:rPr>
                        <a:t>52%</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FFC000"/>
                    </a:solidFill>
                  </a:tcPr>
                </a:tc>
                <a:tc>
                  <a:txBody>
                    <a:bodyPr/>
                    <a:lstStyle/>
                    <a:p>
                      <a:pPr marL="0" marR="0" algn="ctr">
                        <a:lnSpc>
                          <a:spcPct val="107000"/>
                        </a:lnSpc>
                        <a:spcBef>
                          <a:spcPts val="200"/>
                        </a:spcBef>
                        <a:spcAft>
                          <a:spcPts val="200"/>
                        </a:spcAft>
                      </a:pPr>
                      <a:r>
                        <a:rPr lang="en-US" sz="1000" b="1" dirty="0">
                          <a:solidFill>
                            <a:schemeClr val="bg1"/>
                          </a:solidFill>
                          <a:effectLst/>
                          <a:latin typeface="Arial" panose="020B0604020202020204" pitchFamily="34" charset="0"/>
                          <a:ea typeface="Arial" panose="020B0604020202020204" pitchFamily="34" charset="0"/>
                          <a:cs typeface="Arial" panose="020B0604020202020204" pitchFamily="34" charset="0"/>
                        </a:rPr>
                        <a:t>32%</a:t>
                      </a:r>
                      <a:endParaRPr lang="en-US" sz="100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FF6600"/>
                    </a:solidFill>
                  </a:tcPr>
                </a:tc>
                <a:tc>
                  <a:txBody>
                    <a:bodyPr/>
                    <a:lstStyle/>
                    <a:p>
                      <a:pPr marL="0" marR="0" algn="ctr">
                        <a:lnSpc>
                          <a:spcPct val="107000"/>
                        </a:lnSpc>
                        <a:spcBef>
                          <a:spcPts val="200"/>
                        </a:spcBef>
                        <a:spcAft>
                          <a:spcPts val="200"/>
                        </a:spcAft>
                      </a:pPr>
                      <a:r>
                        <a:rPr lang="en-US" sz="1000" b="1" dirty="0">
                          <a:solidFill>
                            <a:schemeClr val="bg1"/>
                          </a:solidFill>
                          <a:effectLst/>
                          <a:latin typeface="Arial" panose="020B0604020202020204" pitchFamily="34" charset="0"/>
                          <a:ea typeface="Arial" panose="020B0604020202020204" pitchFamily="34" charset="0"/>
                          <a:cs typeface="Arial" panose="020B0604020202020204" pitchFamily="34" charset="0"/>
                        </a:rPr>
                        <a:t>19%</a:t>
                      </a:r>
                      <a:endParaRPr lang="en-US" sz="100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FF0000"/>
                    </a:solidFill>
                  </a:tcPr>
                </a:tc>
                <a:tc>
                  <a:txBody>
                    <a:bodyPr/>
                    <a:lstStyle/>
                    <a:p>
                      <a:pPr marL="0" marR="0" algn="ctr">
                        <a:lnSpc>
                          <a:spcPct val="107000"/>
                        </a:lnSpc>
                        <a:spcBef>
                          <a:spcPts val="200"/>
                        </a:spcBef>
                        <a:spcAft>
                          <a:spcPts val="200"/>
                        </a:spcAft>
                      </a:pPr>
                      <a:r>
                        <a:rPr lang="en-US" sz="1000" b="1" dirty="0">
                          <a:solidFill>
                            <a:schemeClr val="bg1"/>
                          </a:solidFill>
                          <a:effectLst/>
                          <a:latin typeface="Arial" panose="020B0604020202020204" pitchFamily="34" charset="0"/>
                          <a:ea typeface="Arial" panose="020B0604020202020204" pitchFamily="34" charset="0"/>
                          <a:cs typeface="Arial" panose="020B0604020202020204" pitchFamily="34" charset="0"/>
                        </a:rPr>
                        <a:t>38%</a:t>
                      </a:r>
                      <a:endParaRPr lang="en-US" sz="100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FF6600"/>
                    </a:solidFill>
                  </a:tcPr>
                </a:tc>
                <a:tc>
                  <a:txBody>
                    <a:bodyPr/>
                    <a:lstStyle/>
                    <a:p>
                      <a:pPr marL="0" marR="0" algn="ctr">
                        <a:lnSpc>
                          <a:spcPct val="107000"/>
                        </a:lnSpc>
                        <a:spcBef>
                          <a:spcPts val="200"/>
                        </a:spcBef>
                        <a:spcAft>
                          <a:spcPts val="200"/>
                        </a:spcAft>
                      </a:pPr>
                      <a:r>
                        <a:rPr lang="en-US" sz="1000" b="1" dirty="0">
                          <a:effectLst/>
                          <a:latin typeface="Arial" panose="020B0604020202020204" pitchFamily="34" charset="0"/>
                          <a:ea typeface="Arial" panose="020B0604020202020204" pitchFamily="34" charset="0"/>
                          <a:cs typeface="Arial" panose="020B0604020202020204" pitchFamily="34" charset="0"/>
                        </a:rPr>
                        <a:t>56%</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FFC000"/>
                    </a:solidFill>
                  </a:tcPr>
                </a:tc>
                <a:tc>
                  <a:txBody>
                    <a:bodyPr/>
                    <a:lstStyle/>
                    <a:p>
                      <a:pPr marL="0" marR="0" algn="ctr">
                        <a:lnSpc>
                          <a:spcPct val="107000"/>
                        </a:lnSpc>
                        <a:spcBef>
                          <a:spcPts val="200"/>
                        </a:spcBef>
                        <a:spcAft>
                          <a:spcPts val="200"/>
                        </a:spcAft>
                      </a:pPr>
                      <a:r>
                        <a:rPr lang="en-US" sz="1000" b="1" dirty="0">
                          <a:solidFill>
                            <a:schemeClr val="bg1"/>
                          </a:solidFill>
                          <a:effectLst/>
                          <a:latin typeface="Arial" panose="020B0604020202020204" pitchFamily="34" charset="0"/>
                          <a:ea typeface="Arial" panose="020B0604020202020204" pitchFamily="34" charset="0"/>
                          <a:cs typeface="Arial" panose="020B0604020202020204" pitchFamily="34" charset="0"/>
                        </a:rPr>
                        <a:t>39%</a:t>
                      </a:r>
                      <a:endParaRPr lang="en-US" sz="100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FF6600"/>
                    </a:solidFill>
                  </a:tcPr>
                </a:tc>
                <a:tc>
                  <a:txBody>
                    <a:bodyPr/>
                    <a:lstStyle/>
                    <a:p>
                      <a:pPr marL="0" marR="0" algn="ctr">
                        <a:lnSpc>
                          <a:spcPct val="107000"/>
                        </a:lnSpc>
                        <a:spcBef>
                          <a:spcPts val="200"/>
                        </a:spcBef>
                        <a:spcAft>
                          <a:spcPts val="200"/>
                        </a:spcAft>
                      </a:pPr>
                      <a:r>
                        <a:rPr lang="en-US" sz="1000" b="1" dirty="0">
                          <a:solidFill>
                            <a:schemeClr val="bg1"/>
                          </a:solidFill>
                          <a:effectLst/>
                          <a:latin typeface="Arial" panose="020B0604020202020204" pitchFamily="34" charset="0"/>
                          <a:ea typeface="Arial" panose="020B0604020202020204" pitchFamily="34" charset="0"/>
                          <a:cs typeface="Arial" panose="020B0604020202020204" pitchFamily="34" charset="0"/>
                        </a:rPr>
                        <a:t>38%</a:t>
                      </a:r>
                      <a:endParaRPr lang="en-US" sz="100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FF6600"/>
                    </a:solidFill>
                  </a:tcPr>
                </a:tc>
                <a:tc>
                  <a:txBody>
                    <a:bodyPr/>
                    <a:lstStyle/>
                    <a:p>
                      <a:pPr marL="0" marR="0" algn="ctr">
                        <a:lnSpc>
                          <a:spcPct val="107000"/>
                        </a:lnSpc>
                        <a:spcBef>
                          <a:spcPts val="200"/>
                        </a:spcBef>
                        <a:spcAft>
                          <a:spcPts val="200"/>
                        </a:spcAft>
                      </a:pPr>
                      <a:r>
                        <a:rPr lang="en-US" sz="1000" b="1" dirty="0">
                          <a:solidFill>
                            <a:schemeClr val="bg1"/>
                          </a:solidFill>
                          <a:effectLst/>
                          <a:latin typeface="Arial" panose="020B0604020202020204" pitchFamily="34" charset="0"/>
                          <a:ea typeface="Arial" panose="020B0604020202020204" pitchFamily="34" charset="0"/>
                          <a:cs typeface="Arial" panose="020B0604020202020204" pitchFamily="34" charset="0"/>
                        </a:rPr>
                        <a:t>39%</a:t>
                      </a:r>
                      <a:endParaRPr lang="en-US" sz="100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FF6600"/>
                    </a:solidFill>
                  </a:tcPr>
                </a:tc>
                <a:extLst>
                  <a:ext uri="{0D108BD9-81ED-4DB2-BD59-A6C34878D82A}">
                    <a16:rowId xmlns:a16="http://schemas.microsoft.com/office/drawing/2014/main" val="10002"/>
                  </a:ext>
                </a:extLst>
              </a:tr>
              <a:tr h="0">
                <a:tc>
                  <a:txBody>
                    <a:bodyPr/>
                    <a:lstStyle/>
                    <a:p>
                      <a:pPr marL="0" marR="0" algn="r">
                        <a:lnSpc>
                          <a:spcPct val="107000"/>
                        </a:lnSpc>
                        <a:spcBef>
                          <a:spcPts val="0"/>
                        </a:spcBef>
                        <a:spcAft>
                          <a:spcPts val="0"/>
                        </a:spcAft>
                      </a:pPr>
                      <a:r>
                        <a:rPr lang="en-US" sz="1000" b="1" dirty="0">
                          <a:solidFill>
                            <a:srgbClr val="000000"/>
                          </a:solidFill>
                          <a:effectLst/>
                          <a:latin typeface="Arial" panose="020B0604020202020204" pitchFamily="34" charset="0"/>
                          <a:ea typeface="Arial" panose="020B0604020202020204" pitchFamily="34" charset="0"/>
                          <a:cs typeface="Arial" panose="020B0604020202020204" pitchFamily="34" charset="0"/>
                        </a:rPr>
                        <a:t>Generalized additive models (GAMs)</a:t>
                      </a:r>
                      <a:endParaRPr lang="en-US" sz="1000" b="1"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200"/>
                        </a:spcBef>
                        <a:spcAft>
                          <a:spcPts val="200"/>
                        </a:spcAft>
                      </a:pPr>
                      <a:r>
                        <a:rPr lang="en-US" sz="1000" b="1" dirty="0">
                          <a:solidFill>
                            <a:schemeClr val="bg1"/>
                          </a:solidFill>
                          <a:effectLst/>
                          <a:latin typeface="Arial" panose="020B0604020202020204" pitchFamily="34" charset="0"/>
                          <a:ea typeface="Arial" panose="020B0604020202020204" pitchFamily="34" charset="0"/>
                          <a:cs typeface="Arial" panose="020B0604020202020204" pitchFamily="34" charset="0"/>
                        </a:rPr>
                        <a:t>16%</a:t>
                      </a:r>
                      <a:endParaRPr lang="en-US" sz="100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FF0000"/>
                    </a:solidFill>
                  </a:tcPr>
                </a:tc>
                <a:tc>
                  <a:txBody>
                    <a:bodyPr/>
                    <a:lstStyle/>
                    <a:p>
                      <a:pPr marL="0" marR="0" algn="ctr">
                        <a:lnSpc>
                          <a:spcPct val="107000"/>
                        </a:lnSpc>
                        <a:spcBef>
                          <a:spcPts val="200"/>
                        </a:spcBef>
                        <a:spcAft>
                          <a:spcPts val="200"/>
                        </a:spcAft>
                      </a:pPr>
                      <a:r>
                        <a:rPr lang="en-US" sz="1000" b="1" dirty="0">
                          <a:solidFill>
                            <a:schemeClr val="bg1"/>
                          </a:solidFill>
                          <a:effectLst/>
                          <a:latin typeface="Arial" panose="020B0604020202020204" pitchFamily="34" charset="0"/>
                          <a:ea typeface="Arial" panose="020B0604020202020204" pitchFamily="34" charset="0"/>
                          <a:cs typeface="Arial" panose="020B0604020202020204" pitchFamily="34" charset="0"/>
                        </a:rPr>
                        <a:t>32%</a:t>
                      </a:r>
                      <a:endParaRPr lang="en-US" sz="100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FF6600"/>
                    </a:solidFill>
                  </a:tcPr>
                </a:tc>
                <a:tc>
                  <a:txBody>
                    <a:bodyPr/>
                    <a:lstStyle/>
                    <a:p>
                      <a:pPr marL="0" marR="0" algn="ctr">
                        <a:lnSpc>
                          <a:spcPct val="107000"/>
                        </a:lnSpc>
                        <a:spcBef>
                          <a:spcPts val="200"/>
                        </a:spcBef>
                        <a:spcAft>
                          <a:spcPts val="200"/>
                        </a:spcAft>
                      </a:pPr>
                      <a:r>
                        <a:rPr lang="en-US" sz="1000" b="1" dirty="0">
                          <a:solidFill>
                            <a:schemeClr val="bg1"/>
                          </a:solidFill>
                          <a:effectLst/>
                          <a:latin typeface="Arial" panose="020B0604020202020204" pitchFamily="34" charset="0"/>
                          <a:ea typeface="Arial" panose="020B0604020202020204" pitchFamily="34" charset="0"/>
                          <a:cs typeface="Arial" panose="020B0604020202020204" pitchFamily="34" charset="0"/>
                        </a:rPr>
                        <a:t>23%</a:t>
                      </a:r>
                      <a:endParaRPr lang="en-US" sz="100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FF6600"/>
                    </a:solidFill>
                  </a:tcPr>
                </a:tc>
                <a:tc>
                  <a:txBody>
                    <a:bodyPr/>
                    <a:lstStyle/>
                    <a:p>
                      <a:pPr marL="0" marR="0" algn="ctr">
                        <a:lnSpc>
                          <a:spcPct val="107000"/>
                        </a:lnSpc>
                        <a:spcBef>
                          <a:spcPts val="200"/>
                        </a:spcBef>
                        <a:spcAft>
                          <a:spcPts val="200"/>
                        </a:spcAft>
                      </a:pPr>
                      <a:r>
                        <a:rPr lang="en-US" sz="1000" b="1" dirty="0">
                          <a:solidFill>
                            <a:schemeClr val="bg1"/>
                          </a:solidFill>
                          <a:effectLst/>
                          <a:latin typeface="Arial" panose="020B0604020202020204" pitchFamily="34" charset="0"/>
                          <a:ea typeface="Arial" panose="020B0604020202020204" pitchFamily="34" charset="0"/>
                          <a:cs typeface="Arial" panose="020B0604020202020204" pitchFamily="34" charset="0"/>
                        </a:rPr>
                        <a:t>16%</a:t>
                      </a:r>
                      <a:endParaRPr lang="en-US" sz="100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FF0000"/>
                    </a:solidFill>
                  </a:tcPr>
                </a:tc>
                <a:tc>
                  <a:txBody>
                    <a:bodyPr/>
                    <a:lstStyle/>
                    <a:p>
                      <a:pPr marL="0" marR="0" algn="ctr">
                        <a:lnSpc>
                          <a:spcPct val="107000"/>
                        </a:lnSpc>
                        <a:spcBef>
                          <a:spcPts val="200"/>
                        </a:spcBef>
                        <a:spcAft>
                          <a:spcPts val="200"/>
                        </a:spcAft>
                      </a:pPr>
                      <a:r>
                        <a:rPr lang="en-US" sz="1000" b="1" dirty="0">
                          <a:solidFill>
                            <a:schemeClr val="bg1"/>
                          </a:solidFill>
                          <a:effectLst/>
                          <a:latin typeface="Arial" panose="020B0604020202020204" pitchFamily="34" charset="0"/>
                          <a:ea typeface="Arial" panose="020B0604020202020204" pitchFamily="34" charset="0"/>
                          <a:cs typeface="Arial" panose="020B0604020202020204" pitchFamily="34" charset="0"/>
                        </a:rPr>
                        <a:t>19%</a:t>
                      </a:r>
                      <a:endParaRPr lang="en-US" sz="100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FF0000"/>
                    </a:solidFill>
                  </a:tcPr>
                </a:tc>
                <a:tc>
                  <a:txBody>
                    <a:bodyPr/>
                    <a:lstStyle/>
                    <a:p>
                      <a:pPr marL="0" marR="0" algn="ctr">
                        <a:lnSpc>
                          <a:spcPct val="107000"/>
                        </a:lnSpc>
                        <a:spcBef>
                          <a:spcPts val="200"/>
                        </a:spcBef>
                        <a:spcAft>
                          <a:spcPts val="200"/>
                        </a:spcAft>
                      </a:pPr>
                      <a:r>
                        <a:rPr lang="en-US" sz="1000" b="1" dirty="0">
                          <a:solidFill>
                            <a:schemeClr val="bg1"/>
                          </a:solidFill>
                          <a:effectLst/>
                          <a:latin typeface="Arial" panose="020B0604020202020204" pitchFamily="34" charset="0"/>
                          <a:ea typeface="Arial" panose="020B0604020202020204" pitchFamily="34" charset="0"/>
                          <a:cs typeface="Arial" panose="020B0604020202020204" pitchFamily="34" charset="0"/>
                        </a:rPr>
                        <a:t>17%</a:t>
                      </a:r>
                      <a:endParaRPr lang="en-US" sz="100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FF0000"/>
                    </a:solidFill>
                  </a:tcPr>
                </a:tc>
                <a:tc>
                  <a:txBody>
                    <a:bodyPr/>
                    <a:lstStyle/>
                    <a:p>
                      <a:pPr marL="0" marR="0" algn="ctr">
                        <a:lnSpc>
                          <a:spcPct val="107000"/>
                        </a:lnSpc>
                        <a:spcBef>
                          <a:spcPts val="200"/>
                        </a:spcBef>
                        <a:spcAft>
                          <a:spcPts val="200"/>
                        </a:spcAft>
                      </a:pPr>
                      <a:r>
                        <a:rPr lang="en-US" sz="1000" b="1" dirty="0">
                          <a:solidFill>
                            <a:schemeClr val="bg1"/>
                          </a:solidFill>
                          <a:effectLst/>
                          <a:latin typeface="Arial" panose="020B0604020202020204" pitchFamily="34" charset="0"/>
                          <a:ea typeface="Arial" panose="020B0604020202020204" pitchFamily="34" charset="0"/>
                          <a:cs typeface="Arial" panose="020B0604020202020204" pitchFamily="34" charset="0"/>
                        </a:rPr>
                        <a:t>8%</a:t>
                      </a:r>
                      <a:endParaRPr lang="en-US" sz="100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FF0000"/>
                    </a:solidFill>
                  </a:tcPr>
                </a:tc>
                <a:tc>
                  <a:txBody>
                    <a:bodyPr/>
                    <a:lstStyle/>
                    <a:p>
                      <a:pPr marL="0" marR="0" algn="ctr">
                        <a:lnSpc>
                          <a:spcPct val="107000"/>
                        </a:lnSpc>
                        <a:spcBef>
                          <a:spcPts val="200"/>
                        </a:spcBef>
                        <a:spcAft>
                          <a:spcPts val="200"/>
                        </a:spcAft>
                      </a:pPr>
                      <a:r>
                        <a:rPr lang="en-US" sz="1000" b="1" dirty="0">
                          <a:solidFill>
                            <a:schemeClr val="bg1"/>
                          </a:solidFill>
                          <a:effectLst/>
                          <a:latin typeface="Arial" panose="020B0604020202020204" pitchFamily="34" charset="0"/>
                          <a:ea typeface="Arial" panose="020B0604020202020204" pitchFamily="34" charset="0"/>
                          <a:cs typeface="Arial" panose="020B0604020202020204" pitchFamily="34" charset="0"/>
                        </a:rPr>
                        <a:t>22%</a:t>
                      </a:r>
                      <a:endParaRPr lang="en-US" sz="100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FF6600"/>
                    </a:solidFill>
                  </a:tcPr>
                </a:tc>
                <a:extLst>
                  <a:ext uri="{0D108BD9-81ED-4DB2-BD59-A6C34878D82A}">
                    <a16:rowId xmlns:a16="http://schemas.microsoft.com/office/drawing/2014/main" val="10003"/>
                  </a:ext>
                </a:extLst>
              </a:tr>
              <a:tr h="0">
                <a:tc>
                  <a:txBody>
                    <a:bodyPr/>
                    <a:lstStyle/>
                    <a:p>
                      <a:pPr marL="0" marR="0" algn="r">
                        <a:lnSpc>
                          <a:spcPct val="107000"/>
                        </a:lnSpc>
                        <a:spcBef>
                          <a:spcPts val="0"/>
                        </a:spcBef>
                        <a:spcAft>
                          <a:spcPts val="0"/>
                        </a:spcAft>
                      </a:pPr>
                      <a:r>
                        <a:rPr lang="en-US" sz="1000" b="1" dirty="0">
                          <a:solidFill>
                            <a:srgbClr val="000000"/>
                          </a:solidFill>
                          <a:effectLst/>
                          <a:latin typeface="Arial" panose="020B0604020202020204" pitchFamily="34" charset="0"/>
                          <a:ea typeface="Arial" panose="020B0604020202020204" pitchFamily="34" charset="0"/>
                          <a:cs typeface="Arial" panose="020B0604020202020204" pitchFamily="34" charset="0"/>
                        </a:rPr>
                        <a:t>Generalized linear models (GLMs)</a:t>
                      </a:r>
                      <a:endParaRPr lang="en-US" sz="1000" b="1"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200"/>
                        </a:spcBef>
                        <a:spcAft>
                          <a:spcPts val="200"/>
                        </a:spcAft>
                      </a:pPr>
                      <a:r>
                        <a:rPr lang="en-US" sz="1000" b="1" dirty="0">
                          <a:effectLst/>
                          <a:latin typeface="Arial" panose="020B0604020202020204" pitchFamily="34" charset="0"/>
                          <a:ea typeface="Arial" panose="020B0604020202020204" pitchFamily="34" charset="0"/>
                          <a:cs typeface="Arial" panose="020B0604020202020204" pitchFamily="34" charset="0"/>
                        </a:rPr>
                        <a:t>58%</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FFC000"/>
                    </a:solidFill>
                  </a:tcPr>
                </a:tc>
                <a:tc>
                  <a:txBody>
                    <a:bodyPr/>
                    <a:lstStyle/>
                    <a:p>
                      <a:pPr marL="0" marR="0" algn="ctr">
                        <a:lnSpc>
                          <a:spcPct val="107000"/>
                        </a:lnSpc>
                        <a:spcBef>
                          <a:spcPts val="200"/>
                        </a:spcBef>
                        <a:spcAft>
                          <a:spcPts val="200"/>
                        </a:spcAft>
                      </a:pPr>
                      <a:r>
                        <a:rPr lang="en-US" sz="1000" b="1" dirty="0">
                          <a:effectLst/>
                          <a:latin typeface="Arial" panose="020B0604020202020204" pitchFamily="34" charset="0"/>
                          <a:ea typeface="Arial" panose="020B0604020202020204" pitchFamily="34" charset="0"/>
                          <a:cs typeface="Arial" panose="020B0604020202020204" pitchFamily="34" charset="0"/>
                        </a:rPr>
                        <a:t>68%</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92D050"/>
                    </a:solidFill>
                  </a:tcPr>
                </a:tc>
                <a:tc>
                  <a:txBody>
                    <a:bodyPr/>
                    <a:lstStyle/>
                    <a:p>
                      <a:pPr marL="0" marR="0" algn="ctr">
                        <a:lnSpc>
                          <a:spcPct val="107000"/>
                        </a:lnSpc>
                        <a:spcBef>
                          <a:spcPts val="200"/>
                        </a:spcBef>
                        <a:spcAft>
                          <a:spcPts val="200"/>
                        </a:spcAft>
                      </a:pPr>
                      <a:r>
                        <a:rPr lang="en-US" sz="1000" b="1" dirty="0">
                          <a:effectLst/>
                          <a:latin typeface="Arial" panose="020B0604020202020204" pitchFamily="34" charset="0"/>
                          <a:ea typeface="Arial" panose="020B0604020202020204" pitchFamily="34" charset="0"/>
                          <a:cs typeface="Arial" panose="020B0604020202020204" pitchFamily="34" charset="0"/>
                        </a:rPr>
                        <a:t>74%</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92D050"/>
                    </a:solidFill>
                  </a:tcPr>
                </a:tc>
                <a:tc>
                  <a:txBody>
                    <a:bodyPr/>
                    <a:lstStyle/>
                    <a:p>
                      <a:pPr marL="0" marR="0" algn="ctr">
                        <a:lnSpc>
                          <a:spcPct val="107000"/>
                        </a:lnSpc>
                        <a:spcBef>
                          <a:spcPts val="200"/>
                        </a:spcBef>
                        <a:spcAft>
                          <a:spcPts val="200"/>
                        </a:spcAft>
                      </a:pPr>
                      <a:r>
                        <a:rPr lang="en-US" sz="1000" b="1" dirty="0">
                          <a:effectLst/>
                          <a:latin typeface="Arial" panose="020B0604020202020204" pitchFamily="34" charset="0"/>
                          <a:ea typeface="Arial" panose="020B0604020202020204" pitchFamily="34" charset="0"/>
                          <a:cs typeface="Arial" panose="020B0604020202020204" pitchFamily="34" charset="0"/>
                        </a:rPr>
                        <a:t>69%</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92D050"/>
                    </a:solidFill>
                  </a:tcPr>
                </a:tc>
                <a:tc>
                  <a:txBody>
                    <a:bodyPr/>
                    <a:lstStyle/>
                    <a:p>
                      <a:pPr marL="0" marR="0" algn="ctr">
                        <a:lnSpc>
                          <a:spcPct val="107000"/>
                        </a:lnSpc>
                        <a:spcBef>
                          <a:spcPts val="200"/>
                        </a:spcBef>
                        <a:spcAft>
                          <a:spcPts val="200"/>
                        </a:spcAft>
                      </a:pPr>
                      <a:r>
                        <a:rPr lang="en-US" sz="1000" b="1" dirty="0">
                          <a:effectLst/>
                          <a:latin typeface="Arial" panose="020B0604020202020204" pitchFamily="34" charset="0"/>
                          <a:ea typeface="Arial" panose="020B0604020202020204" pitchFamily="34" charset="0"/>
                          <a:cs typeface="Arial" panose="020B0604020202020204" pitchFamily="34" charset="0"/>
                        </a:rPr>
                        <a:t>63%</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92D050"/>
                    </a:solidFill>
                  </a:tcPr>
                </a:tc>
                <a:tc>
                  <a:txBody>
                    <a:bodyPr/>
                    <a:lstStyle/>
                    <a:p>
                      <a:pPr marL="0" marR="0" algn="ctr">
                        <a:lnSpc>
                          <a:spcPct val="107000"/>
                        </a:lnSpc>
                        <a:spcBef>
                          <a:spcPts val="200"/>
                        </a:spcBef>
                        <a:spcAft>
                          <a:spcPts val="200"/>
                        </a:spcAft>
                      </a:pPr>
                      <a:r>
                        <a:rPr lang="en-US" sz="1000" b="1" dirty="0">
                          <a:effectLst/>
                          <a:latin typeface="Arial" panose="020B0604020202020204" pitchFamily="34" charset="0"/>
                          <a:ea typeface="Arial" panose="020B0604020202020204" pitchFamily="34" charset="0"/>
                          <a:cs typeface="Arial" panose="020B0604020202020204" pitchFamily="34" charset="0"/>
                        </a:rPr>
                        <a:t>56%</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FFC000"/>
                    </a:solidFill>
                  </a:tcPr>
                </a:tc>
                <a:tc>
                  <a:txBody>
                    <a:bodyPr/>
                    <a:lstStyle/>
                    <a:p>
                      <a:pPr marL="0" marR="0" algn="ctr">
                        <a:lnSpc>
                          <a:spcPct val="107000"/>
                        </a:lnSpc>
                        <a:spcBef>
                          <a:spcPts val="200"/>
                        </a:spcBef>
                        <a:spcAft>
                          <a:spcPts val="200"/>
                        </a:spcAft>
                      </a:pPr>
                      <a:r>
                        <a:rPr lang="en-US" sz="1000" b="1" dirty="0">
                          <a:effectLst/>
                          <a:latin typeface="Arial" panose="020B0604020202020204" pitchFamily="34" charset="0"/>
                          <a:ea typeface="Arial" panose="020B0604020202020204" pitchFamily="34" charset="0"/>
                          <a:cs typeface="Arial" panose="020B0604020202020204" pitchFamily="34" charset="0"/>
                        </a:rPr>
                        <a:t>63%</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92D050"/>
                    </a:solidFill>
                  </a:tcPr>
                </a:tc>
                <a:tc>
                  <a:txBody>
                    <a:bodyPr/>
                    <a:lstStyle/>
                    <a:p>
                      <a:pPr marL="0" marR="0" algn="ctr">
                        <a:lnSpc>
                          <a:spcPct val="107000"/>
                        </a:lnSpc>
                        <a:spcBef>
                          <a:spcPts val="200"/>
                        </a:spcBef>
                        <a:spcAft>
                          <a:spcPts val="200"/>
                        </a:spcAft>
                      </a:pPr>
                      <a:r>
                        <a:rPr lang="en-US" sz="1000" b="1" dirty="0">
                          <a:effectLst/>
                          <a:latin typeface="Arial" panose="020B0604020202020204" pitchFamily="34" charset="0"/>
                          <a:ea typeface="Arial" panose="020B0604020202020204" pitchFamily="34" charset="0"/>
                          <a:cs typeface="Arial" panose="020B0604020202020204" pitchFamily="34" charset="0"/>
                        </a:rPr>
                        <a:t>61%</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92D050"/>
                    </a:solidFill>
                  </a:tcPr>
                </a:tc>
                <a:extLst>
                  <a:ext uri="{0D108BD9-81ED-4DB2-BD59-A6C34878D82A}">
                    <a16:rowId xmlns:a16="http://schemas.microsoft.com/office/drawing/2014/main" val="10004"/>
                  </a:ext>
                </a:extLst>
              </a:tr>
              <a:tr h="262947">
                <a:tc>
                  <a:txBody>
                    <a:bodyPr/>
                    <a:lstStyle/>
                    <a:p>
                      <a:pPr marL="0" marR="0" algn="r">
                        <a:lnSpc>
                          <a:spcPct val="107000"/>
                        </a:lnSpc>
                        <a:spcBef>
                          <a:spcPts val="0"/>
                        </a:spcBef>
                        <a:spcAft>
                          <a:spcPts val="0"/>
                        </a:spcAft>
                      </a:pPr>
                      <a:r>
                        <a:rPr lang="en-US" sz="1000" b="1" dirty="0">
                          <a:solidFill>
                            <a:srgbClr val="000000"/>
                          </a:solidFill>
                          <a:effectLst/>
                          <a:latin typeface="Arial" panose="020B0604020202020204" pitchFamily="34" charset="0"/>
                          <a:ea typeface="Arial" panose="020B0604020202020204" pitchFamily="34" charset="0"/>
                          <a:cs typeface="Arial" panose="020B0604020202020204" pitchFamily="34" charset="0"/>
                        </a:rPr>
                        <a:t>Gradient boosting machines (GBMs)</a:t>
                      </a:r>
                      <a:endParaRPr lang="en-US" sz="1000" b="1"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200"/>
                        </a:spcBef>
                        <a:spcAft>
                          <a:spcPts val="200"/>
                        </a:spcAft>
                      </a:pPr>
                      <a:r>
                        <a:rPr lang="en-US" sz="1000" b="1" dirty="0">
                          <a:solidFill>
                            <a:schemeClr val="bg1"/>
                          </a:solidFill>
                          <a:effectLst/>
                          <a:latin typeface="Arial" panose="020B0604020202020204" pitchFamily="34" charset="0"/>
                          <a:ea typeface="Arial" panose="020B0604020202020204" pitchFamily="34" charset="0"/>
                          <a:cs typeface="Arial" panose="020B0604020202020204" pitchFamily="34" charset="0"/>
                        </a:rPr>
                        <a:t>23%</a:t>
                      </a:r>
                      <a:endParaRPr lang="en-US" sz="100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FF6600"/>
                    </a:solidFill>
                  </a:tcPr>
                </a:tc>
                <a:tc>
                  <a:txBody>
                    <a:bodyPr/>
                    <a:lstStyle/>
                    <a:p>
                      <a:pPr marL="0" marR="0" algn="ctr">
                        <a:lnSpc>
                          <a:spcPct val="107000"/>
                        </a:lnSpc>
                        <a:spcBef>
                          <a:spcPts val="200"/>
                        </a:spcBef>
                        <a:spcAft>
                          <a:spcPts val="200"/>
                        </a:spcAft>
                      </a:pPr>
                      <a:r>
                        <a:rPr lang="en-US" sz="1000" b="1" dirty="0">
                          <a:solidFill>
                            <a:schemeClr val="bg1"/>
                          </a:solidFill>
                          <a:effectLst/>
                          <a:latin typeface="Arial" panose="020B0604020202020204" pitchFamily="34" charset="0"/>
                          <a:ea typeface="Arial" panose="020B0604020202020204" pitchFamily="34" charset="0"/>
                          <a:cs typeface="Arial" panose="020B0604020202020204" pitchFamily="34" charset="0"/>
                        </a:rPr>
                        <a:t>28%</a:t>
                      </a:r>
                      <a:endParaRPr lang="en-US" sz="100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FF6600"/>
                    </a:solidFill>
                  </a:tcPr>
                </a:tc>
                <a:tc>
                  <a:txBody>
                    <a:bodyPr/>
                    <a:lstStyle/>
                    <a:p>
                      <a:pPr marL="0" marR="0" algn="ctr">
                        <a:lnSpc>
                          <a:spcPct val="107000"/>
                        </a:lnSpc>
                        <a:spcBef>
                          <a:spcPts val="200"/>
                        </a:spcBef>
                        <a:spcAft>
                          <a:spcPts val="200"/>
                        </a:spcAft>
                      </a:pPr>
                      <a:r>
                        <a:rPr lang="en-US" sz="1000" b="1" dirty="0">
                          <a:solidFill>
                            <a:schemeClr val="bg1"/>
                          </a:solidFill>
                          <a:effectLst/>
                          <a:latin typeface="Arial" panose="020B0604020202020204" pitchFamily="34" charset="0"/>
                          <a:ea typeface="Arial" panose="020B0604020202020204" pitchFamily="34" charset="0"/>
                          <a:cs typeface="Arial" panose="020B0604020202020204" pitchFamily="34" charset="0"/>
                        </a:rPr>
                        <a:t>13%</a:t>
                      </a:r>
                      <a:endParaRPr lang="en-US" sz="100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FF0000"/>
                    </a:solidFill>
                  </a:tcPr>
                </a:tc>
                <a:tc>
                  <a:txBody>
                    <a:bodyPr/>
                    <a:lstStyle/>
                    <a:p>
                      <a:pPr marL="0" marR="0" algn="ctr">
                        <a:lnSpc>
                          <a:spcPct val="107000"/>
                        </a:lnSpc>
                        <a:spcBef>
                          <a:spcPts val="200"/>
                        </a:spcBef>
                        <a:spcAft>
                          <a:spcPts val="200"/>
                        </a:spcAft>
                      </a:pPr>
                      <a:r>
                        <a:rPr lang="en-US" sz="1000" b="1" dirty="0">
                          <a:solidFill>
                            <a:schemeClr val="bg1"/>
                          </a:solidFill>
                          <a:effectLst/>
                          <a:latin typeface="Arial" panose="020B0604020202020204" pitchFamily="34" charset="0"/>
                          <a:ea typeface="Arial" panose="020B0604020202020204" pitchFamily="34" charset="0"/>
                          <a:cs typeface="Arial" panose="020B0604020202020204" pitchFamily="34" charset="0"/>
                        </a:rPr>
                        <a:t>22%</a:t>
                      </a:r>
                      <a:endParaRPr lang="en-US" sz="100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FF6600"/>
                    </a:solidFill>
                  </a:tcPr>
                </a:tc>
                <a:tc>
                  <a:txBody>
                    <a:bodyPr/>
                    <a:lstStyle/>
                    <a:p>
                      <a:pPr marL="0" marR="0" algn="ctr">
                        <a:lnSpc>
                          <a:spcPct val="107000"/>
                        </a:lnSpc>
                        <a:spcBef>
                          <a:spcPts val="200"/>
                        </a:spcBef>
                        <a:spcAft>
                          <a:spcPts val="200"/>
                        </a:spcAft>
                      </a:pPr>
                      <a:r>
                        <a:rPr lang="en-US" sz="1000" b="1" dirty="0">
                          <a:solidFill>
                            <a:schemeClr val="bg1"/>
                          </a:solidFill>
                          <a:effectLst/>
                          <a:latin typeface="Arial" panose="020B0604020202020204" pitchFamily="34" charset="0"/>
                          <a:ea typeface="Arial" panose="020B0604020202020204" pitchFamily="34" charset="0"/>
                          <a:cs typeface="Arial" panose="020B0604020202020204" pitchFamily="34" charset="0"/>
                        </a:rPr>
                        <a:t>37%</a:t>
                      </a:r>
                      <a:endParaRPr lang="en-US" sz="100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FF6600"/>
                    </a:solidFill>
                  </a:tcPr>
                </a:tc>
                <a:tc>
                  <a:txBody>
                    <a:bodyPr/>
                    <a:lstStyle/>
                    <a:p>
                      <a:pPr marL="0" marR="0" algn="ctr">
                        <a:lnSpc>
                          <a:spcPct val="107000"/>
                        </a:lnSpc>
                        <a:spcBef>
                          <a:spcPts val="200"/>
                        </a:spcBef>
                        <a:spcAft>
                          <a:spcPts val="200"/>
                        </a:spcAft>
                      </a:pPr>
                      <a:r>
                        <a:rPr lang="en-US" sz="1000" b="1" dirty="0">
                          <a:solidFill>
                            <a:schemeClr val="bg1"/>
                          </a:solidFill>
                          <a:effectLst/>
                          <a:latin typeface="Arial" panose="020B0604020202020204" pitchFamily="34" charset="0"/>
                          <a:ea typeface="Arial" panose="020B0604020202020204" pitchFamily="34" charset="0"/>
                          <a:cs typeface="Arial" panose="020B0604020202020204" pitchFamily="34" charset="0"/>
                        </a:rPr>
                        <a:t>22%</a:t>
                      </a:r>
                      <a:endParaRPr lang="en-US" sz="100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FF6600"/>
                    </a:solidFill>
                  </a:tcPr>
                </a:tc>
                <a:tc>
                  <a:txBody>
                    <a:bodyPr/>
                    <a:lstStyle/>
                    <a:p>
                      <a:pPr marL="0" marR="0" algn="ctr">
                        <a:lnSpc>
                          <a:spcPct val="107000"/>
                        </a:lnSpc>
                        <a:spcBef>
                          <a:spcPts val="200"/>
                        </a:spcBef>
                        <a:spcAft>
                          <a:spcPts val="200"/>
                        </a:spcAft>
                      </a:pPr>
                      <a:r>
                        <a:rPr lang="en-US" sz="1000" b="1" dirty="0">
                          <a:solidFill>
                            <a:schemeClr val="bg1"/>
                          </a:solidFill>
                          <a:effectLst/>
                          <a:latin typeface="Arial" panose="020B0604020202020204" pitchFamily="34" charset="0"/>
                          <a:ea typeface="Arial" panose="020B0604020202020204" pitchFamily="34" charset="0"/>
                          <a:cs typeface="Arial" panose="020B0604020202020204" pitchFamily="34" charset="0"/>
                        </a:rPr>
                        <a:t>25%</a:t>
                      </a:r>
                      <a:endParaRPr lang="en-US" sz="100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FF6600"/>
                    </a:solidFill>
                  </a:tcPr>
                </a:tc>
                <a:tc>
                  <a:txBody>
                    <a:bodyPr/>
                    <a:lstStyle/>
                    <a:p>
                      <a:pPr marL="0" marR="0" algn="ctr">
                        <a:lnSpc>
                          <a:spcPct val="107000"/>
                        </a:lnSpc>
                        <a:spcBef>
                          <a:spcPts val="200"/>
                        </a:spcBef>
                        <a:spcAft>
                          <a:spcPts val="200"/>
                        </a:spcAft>
                      </a:pPr>
                      <a:r>
                        <a:rPr lang="en-US" sz="1000" b="1" dirty="0">
                          <a:solidFill>
                            <a:schemeClr val="bg1"/>
                          </a:solidFill>
                          <a:effectLst/>
                          <a:latin typeface="Arial" panose="020B0604020202020204" pitchFamily="34" charset="0"/>
                          <a:ea typeface="Arial" panose="020B0604020202020204" pitchFamily="34" charset="0"/>
                          <a:cs typeface="Arial" panose="020B0604020202020204" pitchFamily="34" charset="0"/>
                        </a:rPr>
                        <a:t>28%</a:t>
                      </a:r>
                      <a:endParaRPr lang="en-US" sz="100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FF6600"/>
                    </a:solidFill>
                  </a:tcPr>
                </a:tc>
                <a:extLst>
                  <a:ext uri="{0D108BD9-81ED-4DB2-BD59-A6C34878D82A}">
                    <a16:rowId xmlns:a16="http://schemas.microsoft.com/office/drawing/2014/main" val="10005"/>
                  </a:ext>
                </a:extLst>
              </a:tr>
              <a:tr h="0">
                <a:tc>
                  <a:txBody>
                    <a:bodyPr/>
                    <a:lstStyle/>
                    <a:p>
                      <a:pPr marL="0" marR="0" algn="r">
                        <a:lnSpc>
                          <a:spcPct val="107000"/>
                        </a:lnSpc>
                        <a:spcBef>
                          <a:spcPts val="0"/>
                        </a:spcBef>
                        <a:spcAft>
                          <a:spcPts val="0"/>
                        </a:spcAft>
                      </a:pPr>
                      <a:r>
                        <a:rPr lang="en-US" sz="1000" b="1" dirty="0">
                          <a:solidFill>
                            <a:srgbClr val="000000"/>
                          </a:solidFill>
                          <a:effectLst/>
                          <a:latin typeface="Arial" panose="020B0604020202020204" pitchFamily="34" charset="0"/>
                          <a:ea typeface="Arial" panose="020B0604020202020204" pitchFamily="34" charset="0"/>
                          <a:cs typeface="Arial" panose="020B0604020202020204" pitchFamily="34" charset="0"/>
                        </a:rPr>
                        <a:t>Random forests (RF)</a:t>
                      </a:r>
                      <a:endParaRPr lang="en-US" sz="1000" b="1"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200"/>
                        </a:spcBef>
                        <a:spcAft>
                          <a:spcPts val="200"/>
                        </a:spcAft>
                      </a:pPr>
                      <a:r>
                        <a:rPr lang="en-US" sz="1000" b="1" dirty="0">
                          <a:effectLst/>
                          <a:latin typeface="Arial" panose="020B0604020202020204" pitchFamily="34" charset="0"/>
                          <a:ea typeface="Arial" panose="020B0604020202020204" pitchFamily="34" charset="0"/>
                          <a:cs typeface="Arial" panose="020B0604020202020204" pitchFamily="34" charset="0"/>
                        </a:rPr>
                        <a:t>42%</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FFC000"/>
                    </a:solidFill>
                  </a:tcPr>
                </a:tc>
                <a:tc>
                  <a:txBody>
                    <a:bodyPr/>
                    <a:lstStyle/>
                    <a:p>
                      <a:pPr marL="0" marR="0" algn="ctr">
                        <a:lnSpc>
                          <a:spcPct val="107000"/>
                        </a:lnSpc>
                        <a:spcBef>
                          <a:spcPts val="200"/>
                        </a:spcBef>
                        <a:spcAft>
                          <a:spcPts val="200"/>
                        </a:spcAft>
                      </a:pPr>
                      <a:r>
                        <a:rPr lang="en-US" sz="1000" b="1" dirty="0">
                          <a:solidFill>
                            <a:schemeClr val="bg1"/>
                          </a:solidFill>
                          <a:effectLst/>
                          <a:latin typeface="Arial" panose="020B0604020202020204" pitchFamily="34" charset="0"/>
                          <a:ea typeface="Arial" panose="020B0604020202020204" pitchFamily="34" charset="0"/>
                          <a:cs typeface="Arial" panose="020B0604020202020204" pitchFamily="34" charset="0"/>
                        </a:rPr>
                        <a:t>28%</a:t>
                      </a:r>
                      <a:endParaRPr lang="en-US" sz="100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FF6600"/>
                    </a:solidFill>
                  </a:tcPr>
                </a:tc>
                <a:tc>
                  <a:txBody>
                    <a:bodyPr/>
                    <a:lstStyle/>
                    <a:p>
                      <a:pPr marL="0" marR="0" algn="ctr">
                        <a:lnSpc>
                          <a:spcPct val="107000"/>
                        </a:lnSpc>
                        <a:spcBef>
                          <a:spcPts val="200"/>
                        </a:spcBef>
                        <a:spcAft>
                          <a:spcPts val="200"/>
                        </a:spcAft>
                      </a:pPr>
                      <a:r>
                        <a:rPr lang="en-US" sz="1000" b="1" dirty="0">
                          <a:solidFill>
                            <a:schemeClr val="bg1"/>
                          </a:solidFill>
                          <a:effectLst/>
                          <a:latin typeface="Arial" panose="020B0604020202020204" pitchFamily="34" charset="0"/>
                          <a:ea typeface="Arial" panose="020B0604020202020204" pitchFamily="34" charset="0"/>
                          <a:cs typeface="Arial" panose="020B0604020202020204" pitchFamily="34" charset="0"/>
                        </a:rPr>
                        <a:t>23%</a:t>
                      </a:r>
                      <a:endParaRPr lang="en-US" sz="100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FF6600"/>
                    </a:solidFill>
                  </a:tcPr>
                </a:tc>
                <a:tc>
                  <a:txBody>
                    <a:bodyPr/>
                    <a:lstStyle/>
                    <a:p>
                      <a:pPr marL="0" marR="0" algn="ctr">
                        <a:lnSpc>
                          <a:spcPct val="107000"/>
                        </a:lnSpc>
                        <a:spcBef>
                          <a:spcPts val="200"/>
                        </a:spcBef>
                        <a:spcAft>
                          <a:spcPts val="200"/>
                        </a:spcAft>
                      </a:pPr>
                      <a:r>
                        <a:rPr lang="en-US" sz="1000" b="1" dirty="0">
                          <a:solidFill>
                            <a:schemeClr val="bg1"/>
                          </a:solidFill>
                          <a:effectLst/>
                          <a:latin typeface="Arial" panose="020B0604020202020204" pitchFamily="34" charset="0"/>
                          <a:ea typeface="Arial" panose="020B0604020202020204" pitchFamily="34" charset="0"/>
                          <a:cs typeface="Arial" panose="020B0604020202020204" pitchFamily="34" charset="0"/>
                        </a:rPr>
                        <a:t>28%</a:t>
                      </a:r>
                      <a:endParaRPr lang="en-US" sz="100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FF6600"/>
                    </a:solidFill>
                  </a:tcPr>
                </a:tc>
                <a:tc>
                  <a:txBody>
                    <a:bodyPr/>
                    <a:lstStyle/>
                    <a:p>
                      <a:pPr marL="0" marR="0" algn="ctr">
                        <a:lnSpc>
                          <a:spcPct val="107000"/>
                        </a:lnSpc>
                        <a:spcBef>
                          <a:spcPts val="200"/>
                        </a:spcBef>
                        <a:spcAft>
                          <a:spcPts val="200"/>
                        </a:spcAft>
                      </a:pPr>
                      <a:r>
                        <a:rPr lang="en-US" sz="1000" b="1" dirty="0">
                          <a:effectLst/>
                          <a:latin typeface="Arial" panose="020B0604020202020204" pitchFamily="34" charset="0"/>
                          <a:ea typeface="Arial" panose="020B0604020202020204" pitchFamily="34" charset="0"/>
                          <a:cs typeface="Arial" panose="020B0604020202020204" pitchFamily="34" charset="0"/>
                        </a:rPr>
                        <a:t>48%</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FFC000"/>
                    </a:solidFill>
                  </a:tcPr>
                </a:tc>
                <a:tc>
                  <a:txBody>
                    <a:bodyPr/>
                    <a:lstStyle/>
                    <a:p>
                      <a:pPr marL="0" marR="0" algn="ctr">
                        <a:lnSpc>
                          <a:spcPct val="107000"/>
                        </a:lnSpc>
                        <a:spcBef>
                          <a:spcPts val="200"/>
                        </a:spcBef>
                        <a:spcAft>
                          <a:spcPts val="200"/>
                        </a:spcAft>
                      </a:pPr>
                      <a:r>
                        <a:rPr lang="en-US" sz="1000" b="1" dirty="0">
                          <a:solidFill>
                            <a:schemeClr val="bg1"/>
                          </a:solidFill>
                          <a:effectLst/>
                          <a:latin typeface="Arial" panose="020B0604020202020204" pitchFamily="34" charset="0"/>
                          <a:ea typeface="Arial" panose="020B0604020202020204" pitchFamily="34" charset="0"/>
                          <a:cs typeface="Arial" panose="020B0604020202020204" pitchFamily="34" charset="0"/>
                        </a:rPr>
                        <a:t>11%</a:t>
                      </a:r>
                      <a:endParaRPr lang="en-US" sz="100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FF0000"/>
                    </a:solidFill>
                  </a:tcPr>
                </a:tc>
                <a:tc>
                  <a:txBody>
                    <a:bodyPr/>
                    <a:lstStyle/>
                    <a:p>
                      <a:pPr marL="0" marR="0" algn="ctr">
                        <a:lnSpc>
                          <a:spcPct val="107000"/>
                        </a:lnSpc>
                        <a:spcBef>
                          <a:spcPts val="200"/>
                        </a:spcBef>
                        <a:spcAft>
                          <a:spcPts val="200"/>
                        </a:spcAft>
                      </a:pPr>
                      <a:r>
                        <a:rPr lang="en-US" sz="1000" b="1" dirty="0">
                          <a:solidFill>
                            <a:schemeClr val="bg1"/>
                          </a:solidFill>
                          <a:effectLst/>
                          <a:latin typeface="Arial" panose="020B0604020202020204" pitchFamily="34" charset="0"/>
                          <a:ea typeface="Arial" panose="020B0604020202020204" pitchFamily="34" charset="0"/>
                          <a:cs typeface="Arial" panose="020B0604020202020204" pitchFamily="34" charset="0"/>
                        </a:rPr>
                        <a:t>29%</a:t>
                      </a:r>
                      <a:endParaRPr lang="en-US" sz="100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FF6600"/>
                    </a:solidFill>
                  </a:tcPr>
                </a:tc>
                <a:tc>
                  <a:txBody>
                    <a:bodyPr/>
                    <a:lstStyle/>
                    <a:p>
                      <a:pPr marL="0" marR="0" algn="ctr">
                        <a:lnSpc>
                          <a:spcPct val="107000"/>
                        </a:lnSpc>
                        <a:spcBef>
                          <a:spcPts val="200"/>
                        </a:spcBef>
                        <a:spcAft>
                          <a:spcPts val="200"/>
                        </a:spcAft>
                      </a:pPr>
                      <a:r>
                        <a:rPr lang="en-US" sz="1000" b="1" dirty="0">
                          <a:solidFill>
                            <a:schemeClr val="bg1"/>
                          </a:solidFill>
                          <a:effectLst/>
                          <a:latin typeface="Arial" panose="020B0604020202020204" pitchFamily="34" charset="0"/>
                          <a:ea typeface="Arial" panose="020B0604020202020204" pitchFamily="34" charset="0"/>
                          <a:cs typeface="Arial" panose="020B0604020202020204" pitchFamily="34" charset="0"/>
                        </a:rPr>
                        <a:t>33%</a:t>
                      </a:r>
                      <a:endParaRPr lang="en-US" sz="100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FF6600"/>
                    </a:solidFill>
                  </a:tcPr>
                </a:tc>
                <a:extLst>
                  <a:ext uri="{0D108BD9-81ED-4DB2-BD59-A6C34878D82A}">
                    <a16:rowId xmlns:a16="http://schemas.microsoft.com/office/drawing/2014/main" val="10006"/>
                  </a:ext>
                </a:extLst>
              </a:tr>
              <a:tr h="0">
                <a:tc>
                  <a:txBody>
                    <a:bodyPr/>
                    <a:lstStyle/>
                    <a:p>
                      <a:pPr marL="0" marR="0" algn="r">
                        <a:lnSpc>
                          <a:spcPct val="107000"/>
                        </a:lnSpc>
                        <a:spcBef>
                          <a:spcPts val="0"/>
                        </a:spcBef>
                        <a:spcAft>
                          <a:spcPts val="0"/>
                        </a:spcAft>
                      </a:pPr>
                      <a:r>
                        <a:rPr lang="en-US" sz="1000" b="1" dirty="0">
                          <a:solidFill>
                            <a:srgbClr val="000000"/>
                          </a:solidFill>
                          <a:effectLst/>
                          <a:latin typeface="Arial" panose="020B0604020202020204" pitchFamily="34" charset="0"/>
                          <a:ea typeface="Arial" panose="020B0604020202020204" pitchFamily="34" charset="0"/>
                          <a:cs typeface="Arial" panose="020B0604020202020204" pitchFamily="34" charset="0"/>
                        </a:rPr>
                        <a:t>Penalized regression methods (e.g., lasso, ridge, elastic net)</a:t>
                      </a:r>
                      <a:endParaRPr lang="en-US" sz="1000" b="1"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200"/>
                        </a:spcBef>
                        <a:spcAft>
                          <a:spcPts val="200"/>
                        </a:spcAft>
                      </a:pPr>
                      <a:r>
                        <a:rPr lang="en-US" sz="1000" b="1" dirty="0">
                          <a:solidFill>
                            <a:schemeClr val="bg1"/>
                          </a:solidFill>
                          <a:effectLst/>
                          <a:latin typeface="Arial" panose="020B0604020202020204" pitchFamily="34" charset="0"/>
                          <a:ea typeface="Arial" panose="020B0604020202020204" pitchFamily="34" charset="0"/>
                          <a:cs typeface="Arial" panose="020B0604020202020204" pitchFamily="34" charset="0"/>
                        </a:rPr>
                        <a:t>26%</a:t>
                      </a:r>
                      <a:endParaRPr lang="en-US" sz="100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FF6600"/>
                    </a:solidFill>
                  </a:tcPr>
                </a:tc>
                <a:tc>
                  <a:txBody>
                    <a:bodyPr/>
                    <a:lstStyle/>
                    <a:p>
                      <a:pPr marL="0" marR="0" algn="ctr">
                        <a:lnSpc>
                          <a:spcPct val="107000"/>
                        </a:lnSpc>
                        <a:spcBef>
                          <a:spcPts val="200"/>
                        </a:spcBef>
                        <a:spcAft>
                          <a:spcPts val="200"/>
                        </a:spcAft>
                      </a:pPr>
                      <a:r>
                        <a:rPr lang="en-US" sz="1000" b="1" dirty="0">
                          <a:solidFill>
                            <a:schemeClr val="bg1"/>
                          </a:solidFill>
                          <a:effectLst/>
                          <a:latin typeface="Arial" panose="020B0604020202020204" pitchFamily="34" charset="0"/>
                          <a:ea typeface="Arial" panose="020B0604020202020204" pitchFamily="34" charset="0"/>
                          <a:cs typeface="Arial" panose="020B0604020202020204" pitchFamily="34" charset="0"/>
                        </a:rPr>
                        <a:t>32%</a:t>
                      </a:r>
                      <a:endParaRPr lang="en-US" sz="100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FF6600"/>
                    </a:solidFill>
                  </a:tcPr>
                </a:tc>
                <a:tc>
                  <a:txBody>
                    <a:bodyPr/>
                    <a:lstStyle/>
                    <a:p>
                      <a:pPr marL="0" marR="0" algn="ctr">
                        <a:lnSpc>
                          <a:spcPct val="107000"/>
                        </a:lnSpc>
                        <a:spcBef>
                          <a:spcPts val="200"/>
                        </a:spcBef>
                        <a:spcAft>
                          <a:spcPts val="200"/>
                        </a:spcAft>
                      </a:pPr>
                      <a:r>
                        <a:rPr lang="en-US" sz="1000" b="1" dirty="0">
                          <a:solidFill>
                            <a:schemeClr val="bg1"/>
                          </a:solidFill>
                          <a:effectLst/>
                          <a:latin typeface="Arial" panose="020B0604020202020204" pitchFamily="34" charset="0"/>
                          <a:ea typeface="Arial" panose="020B0604020202020204" pitchFamily="34" charset="0"/>
                          <a:cs typeface="Arial" panose="020B0604020202020204" pitchFamily="34" charset="0"/>
                        </a:rPr>
                        <a:t>16%</a:t>
                      </a:r>
                      <a:endParaRPr lang="en-US" sz="100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FF0000"/>
                    </a:solidFill>
                  </a:tcPr>
                </a:tc>
                <a:tc>
                  <a:txBody>
                    <a:bodyPr/>
                    <a:lstStyle/>
                    <a:p>
                      <a:pPr marL="0" marR="0" algn="ctr">
                        <a:lnSpc>
                          <a:spcPct val="107000"/>
                        </a:lnSpc>
                        <a:spcBef>
                          <a:spcPts val="200"/>
                        </a:spcBef>
                        <a:spcAft>
                          <a:spcPts val="200"/>
                        </a:spcAft>
                      </a:pPr>
                      <a:r>
                        <a:rPr lang="en-US" sz="1000" b="1" dirty="0">
                          <a:solidFill>
                            <a:schemeClr val="bg1"/>
                          </a:solidFill>
                          <a:effectLst/>
                          <a:latin typeface="Arial" panose="020B0604020202020204" pitchFamily="34" charset="0"/>
                          <a:ea typeface="Arial" panose="020B0604020202020204" pitchFamily="34" charset="0"/>
                          <a:cs typeface="Arial" panose="020B0604020202020204" pitchFamily="34" charset="0"/>
                        </a:rPr>
                        <a:t>22%</a:t>
                      </a:r>
                      <a:endParaRPr lang="en-US" sz="100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FF6600"/>
                    </a:solidFill>
                  </a:tcPr>
                </a:tc>
                <a:tc>
                  <a:txBody>
                    <a:bodyPr/>
                    <a:lstStyle/>
                    <a:p>
                      <a:pPr marL="0" marR="0" algn="ctr">
                        <a:lnSpc>
                          <a:spcPct val="107000"/>
                        </a:lnSpc>
                        <a:spcBef>
                          <a:spcPts val="200"/>
                        </a:spcBef>
                        <a:spcAft>
                          <a:spcPts val="200"/>
                        </a:spcAft>
                      </a:pPr>
                      <a:r>
                        <a:rPr lang="en-US" sz="1000" b="1" dirty="0">
                          <a:effectLst/>
                          <a:latin typeface="Arial" panose="020B0604020202020204" pitchFamily="34" charset="0"/>
                          <a:ea typeface="Arial" panose="020B0604020202020204" pitchFamily="34" charset="0"/>
                          <a:cs typeface="Arial" panose="020B0604020202020204" pitchFamily="34" charset="0"/>
                        </a:rPr>
                        <a:t>30%</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FF6600"/>
                    </a:solidFill>
                  </a:tcPr>
                </a:tc>
                <a:tc>
                  <a:txBody>
                    <a:bodyPr/>
                    <a:lstStyle/>
                    <a:p>
                      <a:pPr marL="0" marR="0" algn="ctr">
                        <a:lnSpc>
                          <a:spcPct val="107000"/>
                        </a:lnSpc>
                        <a:spcBef>
                          <a:spcPts val="200"/>
                        </a:spcBef>
                        <a:spcAft>
                          <a:spcPts val="200"/>
                        </a:spcAft>
                      </a:pPr>
                      <a:r>
                        <a:rPr lang="en-US" sz="1000" b="1" dirty="0">
                          <a:solidFill>
                            <a:schemeClr val="bg1"/>
                          </a:solidFill>
                          <a:effectLst/>
                          <a:latin typeface="Arial" panose="020B0604020202020204" pitchFamily="34" charset="0"/>
                          <a:ea typeface="Arial" panose="020B0604020202020204" pitchFamily="34" charset="0"/>
                          <a:cs typeface="Arial" panose="020B0604020202020204" pitchFamily="34" charset="0"/>
                        </a:rPr>
                        <a:t>28%</a:t>
                      </a:r>
                      <a:endParaRPr lang="en-US" sz="100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FF6600"/>
                    </a:solidFill>
                  </a:tcPr>
                </a:tc>
                <a:tc>
                  <a:txBody>
                    <a:bodyPr/>
                    <a:lstStyle/>
                    <a:p>
                      <a:pPr marL="0" marR="0" algn="ctr">
                        <a:lnSpc>
                          <a:spcPct val="107000"/>
                        </a:lnSpc>
                        <a:spcBef>
                          <a:spcPts val="200"/>
                        </a:spcBef>
                        <a:spcAft>
                          <a:spcPts val="200"/>
                        </a:spcAft>
                      </a:pPr>
                      <a:r>
                        <a:rPr lang="en-US" sz="1000" b="1" dirty="0">
                          <a:solidFill>
                            <a:schemeClr val="bg1"/>
                          </a:solidFill>
                          <a:effectLst/>
                          <a:latin typeface="Arial" panose="020B0604020202020204" pitchFamily="34" charset="0"/>
                          <a:ea typeface="Arial" panose="020B0604020202020204" pitchFamily="34" charset="0"/>
                          <a:cs typeface="Arial" panose="020B0604020202020204" pitchFamily="34" charset="0"/>
                        </a:rPr>
                        <a:t>17%</a:t>
                      </a:r>
                      <a:endParaRPr lang="en-US" sz="100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FF0000"/>
                    </a:solidFill>
                  </a:tcPr>
                </a:tc>
                <a:tc>
                  <a:txBody>
                    <a:bodyPr/>
                    <a:lstStyle/>
                    <a:p>
                      <a:pPr marL="0" marR="0" algn="ctr">
                        <a:lnSpc>
                          <a:spcPct val="107000"/>
                        </a:lnSpc>
                        <a:spcBef>
                          <a:spcPts val="200"/>
                        </a:spcBef>
                        <a:spcAft>
                          <a:spcPts val="200"/>
                        </a:spcAft>
                      </a:pPr>
                      <a:r>
                        <a:rPr lang="en-US" sz="1000" b="1" dirty="0">
                          <a:solidFill>
                            <a:schemeClr val="bg1"/>
                          </a:solidFill>
                          <a:effectLst/>
                          <a:latin typeface="Arial" panose="020B0604020202020204" pitchFamily="34" charset="0"/>
                          <a:ea typeface="Arial" panose="020B0604020202020204" pitchFamily="34" charset="0"/>
                          <a:cs typeface="Arial" panose="020B0604020202020204" pitchFamily="34" charset="0"/>
                        </a:rPr>
                        <a:t>28%</a:t>
                      </a:r>
                      <a:endParaRPr lang="en-US" sz="100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FF6600"/>
                    </a:solidFill>
                  </a:tcPr>
                </a:tc>
                <a:extLst>
                  <a:ext uri="{0D108BD9-81ED-4DB2-BD59-A6C34878D82A}">
                    <a16:rowId xmlns:a16="http://schemas.microsoft.com/office/drawing/2014/main" val="10007"/>
                  </a:ext>
                </a:extLst>
              </a:tr>
              <a:tr h="0">
                <a:tc>
                  <a:txBody>
                    <a:bodyPr/>
                    <a:lstStyle/>
                    <a:p>
                      <a:pPr marL="0" marR="0" algn="r">
                        <a:lnSpc>
                          <a:spcPct val="107000"/>
                        </a:lnSpc>
                        <a:spcBef>
                          <a:spcPts val="0"/>
                        </a:spcBef>
                        <a:spcAft>
                          <a:spcPts val="0"/>
                        </a:spcAft>
                      </a:pPr>
                      <a:r>
                        <a:rPr lang="en-US" sz="1000" b="1" dirty="0">
                          <a:solidFill>
                            <a:srgbClr val="000000"/>
                          </a:solidFill>
                          <a:effectLst/>
                          <a:latin typeface="Arial" panose="020B0604020202020204" pitchFamily="34" charset="0"/>
                          <a:ea typeface="Arial" panose="020B0604020202020204" pitchFamily="34" charset="0"/>
                          <a:cs typeface="Arial" panose="020B0604020202020204" pitchFamily="34" charset="0"/>
                        </a:rPr>
                        <a:t>Neural networks</a:t>
                      </a:r>
                      <a:endParaRPr lang="en-US" sz="1000" b="1"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200"/>
                        </a:spcBef>
                        <a:spcAft>
                          <a:spcPts val="200"/>
                        </a:spcAft>
                      </a:pPr>
                      <a:r>
                        <a:rPr lang="en-US" sz="1000" b="1" dirty="0">
                          <a:solidFill>
                            <a:schemeClr val="bg1"/>
                          </a:solidFill>
                          <a:effectLst/>
                          <a:latin typeface="Arial" panose="020B0604020202020204" pitchFamily="34" charset="0"/>
                          <a:ea typeface="Arial" panose="020B0604020202020204" pitchFamily="34" charset="0"/>
                          <a:cs typeface="Arial" panose="020B0604020202020204" pitchFamily="34" charset="0"/>
                        </a:rPr>
                        <a:t>32%</a:t>
                      </a:r>
                      <a:endParaRPr lang="en-US" sz="100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FF6600"/>
                    </a:solidFill>
                  </a:tcPr>
                </a:tc>
                <a:tc>
                  <a:txBody>
                    <a:bodyPr/>
                    <a:lstStyle/>
                    <a:p>
                      <a:pPr marL="0" marR="0" algn="ctr">
                        <a:lnSpc>
                          <a:spcPct val="107000"/>
                        </a:lnSpc>
                        <a:spcBef>
                          <a:spcPts val="200"/>
                        </a:spcBef>
                        <a:spcAft>
                          <a:spcPts val="200"/>
                        </a:spcAft>
                      </a:pPr>
                      <a:r>
                        <a:rPr lang="en-US" sz="1000" b="1" dirty="0">
                          <a:solidFill>
                            <a:schemeClr val="bg1"/>
                          </a:solidFill>
                          <a:effectLst/>
                          <a:latin typeface="Arial" panose="020B0604020202020204" pitchFamily="34" charset="0"/>
                          <a:ea typeface="Arial" panose="020B0604020202020204" pitchFamily="34" charset="0"/>
                          <a:cs typeface="Arial" panose="020B0604020202020204" pitchFamily="34" charset="0"/>
                        </a:rPr>
                        <a:t>24%</a:t>
                      </a:r>
                      <a:endParaRPr lang="en-US" sz="100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FF6600"/>
                    </a:solidFill>
                  </a:tcPr>
                </a:tc>
                <a:tc>
                  <a:txBody>
                    <a:bodyPr/>
                    <a:lstStyle/>
                    <a:p>
                      <a:pPr marL="0" marR="0" algn="ctr">
                        <a:lnSpc>
                          <a:spcPct val="107000"/>
                        </a:lnSpc>
                        <a:spcBef>
                          <a:spcPts val="200"/>
                        </a:spcBef>
                        <a:spcAft>
                          <a:spcPts val="200"/>
                        </a:spcAft>
                      </a:pPr>
                      <a:r>
                        <a:rPr lang="en-US" sz="1000" b="1" dirty="0">
                          <a:solidFill>
                            <a:schemeClr val="bg1"/>
                          </a:solidFill>
                          <a:effectLst/>
                          <a:latin typeface="Arial" panose="020B0604020202020204" pitchFamily="34" charset="0"/>
                          <a:ea typeface="Arial" panose="020B0604020202020204" pitchFamily="34" charset="0"/>
                          <a:cs typeface="Arial" panose="020B0604020202020204" pitchFamily="34" charset="0"/>
                        </a:rPr>
                        <a:t>10%</a:t>
                      </a:r>
                      <a:endParaRPr lang="en-US" sz="100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FF0000"/>
                    </a:solidFill>
                  </a:tcPr>
                </a:tc>
                <a:tc>
                  <a:txBody>
                    <a:bodyPr/>
                    <a:lstStyle/>
                    <a:p>
                      <a:pPr marL="0" marR="0" algn="ctr">
                        <a:lnSpc>
                          <a:spcPct val="107000"/>
                        </a:lnSpc>
                        <a:spcBef>
                          <a:spcPts val="200"/>
                        </a:spcBef>
                        <a:spcAft>
                          <a:spcPts val="200"/>
                        </a:spcAft>
                      </a:pPr>
                      <a:r>
                        <a:rPr lang="en-US" sz="1000" b="1" dirty="0">
                          <a:solidFill>
                            <a:schemeClr val="bg1"/>
                          </a:solidFill>
                          <a:effectLst/>
                          <a:latin typeface="Arial" panose="020B0604020202020204" pitchFamily="34" charset="0"/>
                          <a:ea typeface="Arial" panose="020B0604020202020204" pitchFamily="34" charset="0"/>
                          <a:cs typeface="Arial" panose="020B0604020202020204" pitchFamily="34" charset="0"/>
                        </a:rPr>
                        <a:t>9%</a:t>
                      </a:r>
                      <a:endParaRPr lang="en-US" sz="100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FF0000"/>
                    </a:solidFill>
                  </a:tcPr>
                </a:tc>
                <a:tc>
                  <a:txBody>
                    <a:bodyPr/>
                    <a:lstStyle/>
                    <a:p>
                      <a:pPr marL="0" marR="0" algn="ctr">
                        <a:lnSpc>
                          <a:spcPct val="107000"/>
                        </a:lnSpc>
                        <a:spcBef>
                          <a:spcPts val="200"/>
                        </a:spcBef>
                        <a:spcAft>
                          <a:spcPts val="200"/>
                        </a:spcAft>
                      </a:pPr>
                      <a:r>
                        <a:rPr lang="en-US" sz="1000" b="1" dirty="0">
                          <a:effectLst/>
                          <a:latin typeface="Arial" panose="020B0604020202020204" pitchFamily="34" charset="0"/>
                          <a:ea typeface="Arial" panose="020B0604020202020204" pitchFamily="34" charset="0"/>
                          <a:cs typeface="Arial" panose="020B0604020202020204" pitchFamily="34" charset="0"/>
                        </a:rPr>
                        <a:t>26%</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FF6600"/>
                    </a:solidFill>
                  </a:tcPr>
                </a:tc>
                <a:tc>
                  <a:txBody>
                    <a:bodyPr/>
                    <a:lstStyle/>
                    <a:p>
                      <a:pPr marL="0" marR="0" algn="ctr">
                        <a:lnSpc>
                          <a:spcPct val="107000"/>
                        </a:lnSpc>
                        <a:spcBef>
                          <a:spcPts val="200"/>
                        </a:spcBef>
                        <a:spcAft>
                          <a:spcPts val="200"/>
                        </a:spcAft>
                      </a:pPr>
                      <a:r>
                        <a:rPr lang="en-US" sz="1000" b="1" dirty="0">
                          <a:solidFill>
                            <a:schemeClr val="bg1"/>
                          </a:solidFill>
                          <a:effectLst/>
                          <a:latin typeface="Arial" panose="020B0604020202020204" pitchFamily="34" charset="0"/>
                          <a:ea typeface="Arial" panose="020B0604020202020204" pitchFamily="34" charset="0"/>
                          <a:cs typeface="Arial" panose="020B0604020202020204" pitchFamily="34" charset="0"/>
                        </a:rPr>
                        <a:t>22%</a:t>
                      </a:r>
                      <a:endParaRPr lang="en-US" sz="100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FF6600"/>
                    </a:solidFill>
                  </a:tcPr>
                </a:tc>
                <a:tc>
                  <a:txBody>
                    <a:bodyPr/>
                    <a:lstStyle/>
                    <a:p>
                      <a:pPr marL="0" marR="0" algn="ctr">
                        <a:lnSpc>
                          <a:spcPct val="107000"/>
                        </a:lnSpc>
                        <a:spcBef>
                          <a:spcPts val="200"/>
                        </a:spcBef>
                        <a:spcAft>
                          <a:spcPts val="200"/>
                        </a:spcAft>
                      </a:pPr>
                      <a:r>
                        <a:rPr lang="en-US" sz="1000" b="1" dirty="0">
                          <a:solidFill>
                            <a:schemeClr val="bg1"/>
                          </a:solidFill>
                          <a:effectLst/>
                          <a:latin typeface="Arial" panose="020B0604020202020204" pitchFamily="34" charset="0"/>
                          <a:ea typeface="Arial" panose="020B0604020202020204" pitchFamily="34" charset="0"/>
                          <a:cs typeface="Arial" panose="020B0604020202020204" pitchFamily="34" charset="0"/>
                        </a:rPr>
                        <a:t>25%</a:t>
                      </a:r>
                      <a:endParaRPr lang="en-US" sz="100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FF6600"/>
                    </a:solidFill>
                  </a:tcPr>
                </a:tc>
                <a:tc>
                  <a:txBody>
                    <a:bodyPr/>
                    <a:lstStyle/>
                    <a:p>
                      <a:pPr marL="0" marR="0" algn="ctr">
                        <a:lnSpc>
                          <a:spcPct val="107000"/>
                        </a:lnSpc>
                        <a:spcBef>
                          <a:spcPts val="200"/>
                        </a:spcBef>
                        <a:spcAft>
                          <a:spcPts val="200"/>
                        </a:spcAft>
                      </a:pPr>
                      <a:r>
                        <a:rPr lang="en-US" sz="1000" b="1" dirty="0">
                          <a:solidFill>
                            <a:schemeClr val="bg1"/>
                          </a:solidFill>
                          <a:effectLst/>
                          <a:latin typeface="Arial" panose="020B0604020202020204" pitchFamily="34" charset="0"/>
                          <a:ea typeface="Arial" panose="020B0604020202020204" pitchFamily="34" charset="0"/>
                          <a:cs typeface="Arial" panose="020B0604020202020204" pitchFamily="34" charset="0"/>
                        </a:rPr>
                        <a:t>28%</a:t>
                      </a:r>
                      <a:endParaRPr lang="en-US" sz="100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FF6600"/>
                    </a:solidFill>
                  </a:tcPr>
                </a:tc>
                <a:extLst>
                  <a:ext uri="{0D108BD9-81ED-4DB2-BD59-A6C34878D82A}">
                    <a16:rowId xmlns:a16="http://schemas.microsoft.com/office/drawing/2014/main" val="10008"/>
                  </a:ext>
                </a:extLst>
              </a:tr>
              <a:tr h="0">
                <a:tc>
                  <a:txBody>
                    <a:bodyPr/>
                    <a:lstStyle/>
                    <a:p>
                      <a:pPr marL="0" marR="0" algn="r">
                        <a:lnSpc>
                          <a:spcPct val="107000"/>
                        </a:lnSpc>
                        <a:spcBef>
                          <a:spcPts val="0"/>
                        </a:spcBef>
                        <a:spcAft>
                          <a:spcPts val="0"/>
                        </a:spcAft>
                      </a:pPr>
                      <a:r>
                        <a:rPr lang="en-US" sz="1000" b="1" dirty="0">
                          <a:solidFill>
                            <a:srgbClr val="000000"/>
                          </a:solidFill>
                          <a:effectLst/>
                          <a:latin typeface="Arial" panose="020B0604020202020204" pitchFamily="34" charset="0"/>
                          <a:ea typeface="Arial" panose="020B0604020202020204" pitchFamily="34" charset="0"/>
                          <a:cs typeface="Arial" panose="020B0604020202020204" pitchFamily="34" charset="0"/>
                        </a:rPr>
                        <a:t>Support vector machines</a:t>
                      </a:r>
                      <a:endParaRPr lang="en-US" sz="1000" b="1"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200"/>
                        </a:spcBef>
                        <a:spcAft>
                          <a:spcPts val="200"/>
                        </a:spcAft>
                      </a:pPr>
                      <a:r>
                        <a:rPr lang="en-US" sz="1000" b="1" dirty="0">
                          <a:solidFill>
                            <a:schemeClr val="bg1"/>
                          </a:solidFill>
                          <a:effectLst/>
                          <a:latin typeface="Arial" panose="020B0604020202020204" pitchFamily="34" charset="0"/>
                          <a:ea typeface="Arial" panose="020B0604020202020204" pitchFamily="34" charset="0"/>
                          <a:cs typeface="Arial" panose="020B0604020202020204" pitchFamily="34" charset="0"/>
                        </a:rPr>
                        <a:t>13%</a:t>
                      </a:r>
                      <a:endParaRPr lang="en-US" sz="100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FF0000"/>
                    </a:solidFill>
                  </a:tcPr>
                </a:tc>
                <a:tc>
                  <a:txBody>
                    <a:bodyPr/>
                    <a:lstStyle/>
                    <a:p>
                      <a:pPr marL="0" marR="0" algn="ctr">
                        <a:lnSpc>
                          <a:spcPct val="107000"/>
                        </a:lnSpc>
                        <a:spcBef>
                          <a:spcPts val="200"/>
                        </a:spcBef>
                        <a:spcAft>
                          <a:spcPts val="200"/>
                        </a:spcAft>
                      </a:pPr>
                      <a:r>
                        <a:rPr lang="en-US" sz="1000" b="1" dirty="0">
                          <a:solidFill>
                            <a:schemeClr val="bg1"/>
                          </a:solidFill>
                          <a:effectLst/>
                          <a:latin typeface="Arial" panose="020B0604020202020204" pitchFamily="34" charset="0"/>
                          <a:ea typeface="Arial" panose="020B0604020202020204" pitchFamily="34" charset="0"/>
                          <a:cs typeface="Arial" panose="020B0604020202020204" pitchFamily="34" charset="0"/>
                        </a:rPr>
                        <a:t>12%</a:t>
                      </a:r>
                      <a:endParaRPr lang="en-US" sz="100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FF0000"/>
                    </a:solidFill>
                  </a:tcPr>
                </a:tc>
                <a:tc>
                  <a:txBody>
                    <a:bodyPr/>
                    <a:lstStyle/>
                    <a:p>
                      <a:pPr marL="0" marR="0" algn="ctr">
                        <a:lnSpc>
                          <a:spcPct val="107000"/>
                        </a:lnSpc>
                        <a:spcBef>
                          <a:spcPts val="200"/>
                        </a:spcBef>
                        <a:spcAft>
                          <a:spcPts val="200"/>
                        </a:spcAft>
                      </a:pPr>
                      <a:r>
                        <a:rPr lang="en-US" sz="1000" b="1" dirty="0">
                          <a:solidFill>
                            <a:schemeClr val="bg1"/>
                          </a:solidFill>
                          <a:effectLst/>
                          <a:latin typeface="Arial" panose="020B0604020202020204" pitchFamily="34" charset="0"/>
                          <a:ea typeface="Arial" panose="020B0604020202020204" pitchFamily="34" charset="0"/>
                          <a:cs typeface="Arial" panose="020B0604020202020204" pitchFamily="34" charset="0"/>
                        </a:rPr>
                        <a:t>3%</a:t>
                      </a:r>
                      <a:endParaRPr lang="en-US" sz="100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FF0000"/>
                    </a:solidFill>
                  </a:tcPr>
                </a:tc>
                <a:tc>
                  <a:txBody>
                    <a:bodyPr/>
                    <a:lstStyle/>
                    <a:p>
                      <a:pPr marL="0" marR="0" algn="ctr">
                        <a:lnSpc>
                          <a:spcPct val="107000"/>
                        </a:lnSpc>
                        <a:spcBef>
                          <a:spcPts val="200"/>
                        </a:spcBef>
                        <a:spcAft>
                          <a:spcPts val="200"/>
                        </a:spcAft>
                      </a:pPr>
                      <a:r>
                        <a:rPr lang="en-US" sz="1000" b="1" dirty="0">
                          <a:solidFill>
                            <a:schemeClr val="bg1"/>
                          </a:solidFill>
                          <a:effectLst/>
                          <a:latin typeface="Arial" panose="020B0604020202020204" pitchFamily="34" charset="0"/>
                          <a:ea typeface="Arial" panose="020B0604020202020204" pitchFamily="34" charset="0"/>
                          <a:cs typeface="Arial" panose="020B0604020202020204" pitchFamily="34" charset="0"/>
                        </a:rPr>
                        <a:t>3%</a:t>
                      </a:r>
                      <a:endParaRPr lang="en-US" sz="100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FF0000"/>
                    </a:solidFill>
                  </a:tcPr>
                </a:tc>
                <a:tc>
                  <a:txBody>
                    <a:bodyPr/>
                    <a:lstStyle/>
                    <a:p>
                      <a:pPr marL="0" marR="0" algn="ctr">
                        <a:lnSpc>
                          <a:spcPct val="107000"/>
                        </a:lnSpc>
                        <a:spcBef>
                          <a:spcPts val="200"/>
                        </a:spcBef>
                        <a:spcAft>
                          <a:spcPts val="200"/>
                        </a:spcAft>
                      </a:pPr>
                      <a:r>
                        <a:rPr lang="en-US" sz="1000" b="1" dirty="0">
                          <a:solidFill>
                            <a:schemeClr val="bg1"/>
                          </a:solidFill>
                          <a:effectLst/>
                          <a:latin typeface="Arial" panose="020B0604020202020204" pitchFamily="34" charset="0"/>
                          <a:ea typeface="Arial" panose="020B0604020202020204" pitchFamily="34" charset="0"/>
                          <a:cs typeface="Arial" panose="020B0604020202020204" pitchFamily="34" charset="0"/>
                        </a:rPr>
                        <a:t>11%</a:t>
                      </a:r>
                      <a:endParaRPr lang="en-US" sz="100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FF0000"/>
                    </a:solidFill>
                  </a:tcPr>
                </a:tc>
                <a:tc>
                  <a:txBody>
                    <a:bodyPr/>
                    <a:lstStyle/>
                    <a:p>
                      <a:pPr marL="0" marR="0" algn="ctr">
                        <a:lnSpc>
                          <a:spcPct val="107000"/>
                        </a:lnSpc>
                        <a:spcBef>
                          <a:spcPts val="200"/>
                        </a:spcBef>
                        <a:spcAft>
                          <a:spcPts val="200"/>
                        </a:spcAft>
                      </a:pPr>
                      <a:r>
                        <a:rPr lang="en-US" sz="1000" b="1" dirty="0">
                          <a:solidFill>
                            <a:schemeClr val="bg1"/>
                          </a:solidFill>
                          <a:effectLst/>
                          <a:latin typeface="Arial" panose="020B0604020202020204" pitchFamily="34" charset="0"/>
                          <a:ea typeface="Arial" panose="020B0604020202020204" pitchFamily="34" charset="0"/>
                          <a:cs typeface="Arial" panose="020B0604020202020204" pitchFamily="34" charset="0"/>
                        </a:rPr>
                        <a:t>6%</a:t>
                      </a:r>
                      <a:endParaRPr lang="en-US" sz="100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FF0000"/>
                    </a:solidFill>
                  </a:tcPr>
                </a:tc>
                <a:tc>
                  <a:txBody>
                    <a:bodyPr/>
                    <a:lstStyle/>
                    <a:p>
                      <a:pPr marL="0" marR="0" algn="ctr">
                        <a:lnSpc>
                          <a:spcPct val="107000"/>
                        </a:lnSpc>
                        <a:spcBef>
                          <a:spcPts val="200"/>
                        </a:spcBef>
                        <a:spcAft>
                          <a:spcPts val="200"/>
                        </a:spcAft>
                      </a:pPr>
                      <a:r>
                        <a:rPr lang="en-US" sz="1000" b="1" dirty="0">
                          <a:solidFill>
                            <a:schemeClr val="bg1"/>
                          </a:solidFill>
                          <a:effectLst/>
                          <a:latin typeface="Arial" panose="020B0604020202020204" pitchFamily="34" charset="0"/>
                          <a:ea typeface="Arial" panose="020B0604020202020204" pitchFamily="34" charset="0"/>
                          <a:cs typeface="Arial" panose="020B0604020202020204" pitchFamily="34" charset="0"/>
                        </a:rPr>
                        <a:t>17%</a:t>
                      </a:r>
                      <a:endParaRPr lang="en-US" sz="100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FF0000"/>
                    </a:solidFill>
                  </a:tcPr>
                </a:tc>
                <a:tc>
                  <a:txBody>
                    <a:bodyPr/>
                    <a:lstStyle/>
                    <a:p>
                      <a:pPr marL="0" marR="0" algn="ctr">
                        <a:lnSpc>
                          <a:spcPct val="107000"/>
                        </a:lnSpc>
                        <a:spcBef>
                          <a:spcPts val="200"/>
                        </a:spcBef>
                        <a:spcAft>
                          <a:spcPts val="200"/>
                        </a:spcAft>
                      </a:pPr>
                      <a:r>
                        <a:rPr lang="en-US" sz="1000" b="1" dirty="0">
                          <a:solidFill>
                            <a:schemeClr val="bg1"/>
                          </a:solidFill>
                          <a:effectLst/>
                          <a:latin typeface="Arial" panose="020B0604020202020204" pitchFamily="34" charset="0"/>
                          <a:ea typeface="Arial" panose="020B0604020202020204" pitchFamily="34" charset="0"/>
                          <a:cs typeface="Arial" panose="020B0604020202020204" pitchFamily="34" charset="0"/>
                        </a:rPr>
                        <a:t>22%</a:t>
                      </a:r>
                      <a:endParaRPr lang="en-US" sz="100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FF6600"/>
                    </a:solidFill>
                  </a:tcPr>
                </a:tc>
                <a:extLst>
                  <a:ext uri="{0D108BD9-81ED-4DB2-BD59-A6C34878D82A}">
                    <a16:rowId xmlns:a16="http://schemas.microsoft.com/office/drawing/2014/main" val="10009"/>
                  </a:ext>
                </a:extLst>
              </a:tr>
              <a:tr h="0">
                <a:tc>
                  <a:txBody>
                    <a:bodyPr/>
                    <a:lstStyle/>
                    <a:p>
                      <a:pPr marL="0" marR="0" algn="r">
                        <a:lnSpc>
                          <a:spcPct val="107000"/>
                        </a:lnSpc>
                        <a:spcBef>
                          <a:spcPts val="0"/>
                        </a:spcBef>
                        <a:spcAft>
                          <a:spcPts val="0"/>
                        </a:spcAft>
                      </a:pPr>
                      <a:r>
                        <a:rPr lang="en-US" sz="1000" b="1" dirty="0">
                          <a:solidFill>
                            <a:srgbClr val="000000"/>
                          </a:solidFill>
                          <a:effectLst/>
                          <a:latin typeface="Arial" panose="020B0604020202020204" pitchFamily="34" charset="0"/>
                          <a:ea typeface="Arial" panose="020B0604020202020204" pitchFamily="34" charset="0"/>
                          <a:cs typeface="Arial" panose="020B0604020202020204" pitchFamily="34" charset="0"/>
                        </a:rPr>
                        <a:t>Model combining methods (e.g., stacking, blending)</a:t>
                      </a:r>
                      <a:endParaRPr lang="en-US" sz="1000" b="1"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200"/>
                        </a:spcBef>
                        <a:spcAft>
                          <a:spcPts val="200"/>
                        </a:spcAft>
                      </a:pPr>
                      <a:r>
                        <a:rPr lang="en-US" sz="1000" b="1" dirty="0">
                          <a:effectLst/>
                          <a:latin typeface="Arial" panose="020B0604020202020204" pitchFamily="34" charset="0"/>
                          <a:ea typeface="Arial" panose="020B0604020202020204" pitchFamily="34" charset="0"/>
                          <a:cs typeface="Arial" panose="020B0604020202020204" pitchFamily="34" charset="0"/>
                        </a:rPr>
                        <a:t>45%</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FFC000"/>
                    </a:solidFill>
                  </a:tcPr>
                </a:tc>
                <a:tc>
                  <a:txBody>
                    <a:bodyPr/>
                    <a:lstStyle/>
                    <a:p>
                      <a:pPr marL="0" marR="0" algn="ctr">
                        <a:lnSpc>
                          <a:spcPct val="107000"/>
                        </a:lnSpc>
                        <a:spcBef>
                          <a:spcPts val="200"/>
                        </a:spcBef>
                        <a:spcAft>
                          <a:spcPts val="200"/>
                        </a:spcAft>
                      </a:pPr>
                      <a:r>
                        <a:rPr lang="en-US" sz="1000" b="1" dirty="0">
                          <a:solidFill>
                            <a:schemeClr val="bg1"/>
                          </a:solidFill>
                          <a:effectLst/>
                          <a:latin typeface="Arial" panose="020B0604020202020204" pitchFamily="34" charset="0"/>
                          <a:ea typeface="Arial" panose="020B0604020202020204" pitchFamily="34" charset="0"/>
                          <a:cs typeface="Arial" panose="020B0604020202020204" pitchFamily="34" charset="0"/>
                        </a:rPr>
                        <a:t>32%</a:t>
                      </a:r>
                      <a:endParaRPr lang="en-US" sz="100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FF6600"/>
                    </a:solidFill>
                  </a:tcPr>
                </a:tc>
                <a:tc>
                  <a:txBody>
                    <a:bodyPr/>
                    <a:lstStyle/>
                    <a:p>
                      <a:pPr marL="0" marR="0" algn="ctr">
                        <a:lnSpc>
                          <a:spcPct val="107000"/>
                        </a:lnSpc>
                        <a:spcBef>
                          <a:spcPts val="200"/>
                        </a:spcBef>
                        <a:spcAft>
                          <a:spcPts val="200"/>
                        </a:spcAft>
                      </a:pPr>
                      <a:r>
                        <a:rPr lang="en-US" sz="1000" b="1" dirty="0">
                          <a:solidFill>
                            <a:schemeClr val="bg1"/>
                          </a:solidFill>
                          <a:effectLst/>
                          <a:latin typeface="Arial" panose="020B0604020202020204" pitchFamily="34" charset="0"/>
                          <a:ea typeface="Arial" panose="020B0604020202020204" pitchFamily="34" charset="0"/>
                          <a:cs typeface="Arial" panose="020B0604020202020204" pitchFamily="34" charset="0"/>
                        </a:rPr>
                        <a:t>19%</a:t>
                      </a:r>
                      <a:endParaRPr lang="en-US" sz="100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FF0000"/>
                    </a:solidFill>
                  </a:tcPr>
                </a:tc>
                <a:tc>
                  <a:txBody>
                    <a:bodyPr/>
                    <a:lstStyle/>
                    <a:p>
                      <a:pPr marL="0" marR="0" algn="ctr">
                        <a:lnSpc>
                          <a:spcPct val="107000"/>
                        </a:lnSpc>
                        <a:spcBef>
                          <a:spcPts val="200"/>
                        </a:spcBef>
                        <a:spcAft>
                          <a:spcPts val="200"/>
                        </a:spcAft>
                      </a:pPr>
                      <a:r>
                        <a:rPr lang="en-US" sz="1000" b="1" dirty="0">
                          <a:solidFill>
                            <a:schemeClr val="bg1"/>
                          </a:solidFill>
                          <a:effectLst/>
                          <a:latin typeface="Arial" panose="020B0604020202020204" pitchFamily="34" charset="0"/>
                          <a:ea typeface="Arial" panose="020B0604020202020204" pitchFamily="34" charset="0"/>
                          <a:cs typeface="Arial" panose="020B0604020202020204" pitchFamily="34" charset="0"/>
                        </a:rPr>
                        <a:t>22%</a:t>
                      </a:r>
                      <a:endParaRPr lang="en-US" sz="100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FF6600"/>
                    </a:solidFill>
                  </a:tcPr>
                </a:tc>
                <a:tc>
                  <a:txBody>
                    <a:bodyPr/>
                    <a:lstStyle/>
                    <a:p>
                      <a:pPr marL="0" marR="0" algn="ctr">
                        <a:lnSpc>
                          <a:spcPct val="107000"/>
                        </a:lnSpc>
                        <a:spcBef>
                          <a:spcPts val="200"/>
                        </a:spcBef>
                        <a:spcAft>
                          <a:spcPts val="200"/>
                        </a:spcAft>
                      </a:pPr>
                      <a:r>
                        <a:rPr lang="en-US" sz="1000" b="1" dirty="0">
                          <a:effectLst/>
                          <a:latin typeface="Arial" panose="020B0604020202020204" pitchFamily="34" charset="0"/>
                          <a:ea typeface="Arial" panose="020B0604020202020204" pitchFamily="34" charset="0"/>
                          <a:cs typeface="Arial" panose="020B0604020202020204" pitchFamily="34" charset="0"/>
                        </a:rPr>
                        <a:t>44%</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FFC000"/>
                    </a:solidFill>
                  </a:tcPr>
                </a:tc>
                <a:tc>
                  <a:txBody>
                    <a:bodyPr/>
                    <a:lstStyle/>
                    <a:p>
                      <a:pPr marL="0" marR="0" algn="ctr">
                        <a:lnSpc>
                          <a:spcPct val="107000"/>
                        </a:lnSpc>
                        <a:spcBef>
                          <a:spcPts val="200"/>
                        </a:spcBef>
                        <a:spcAft>
                          <a:spcPts val="200"/>
                        </a:spcAft>
                      </a:pPr>
                      <a:r>
                        <a:rPr lang="en-US" sz="1000" b="1" dirty="0">
                          <a:solidFill>
                            <a:schemeClr val="bg1"/>
                          </a:solidFill>
                          <a:effectLst/>
                          <a:latin typeface="Arial" panose="020B0604020202020204" pitchFamily="34" charset="0"/>
                          <a:ea typeface="Arial" panose="020B0604020202020204" pitchFamily="34" charset="0"/>
                          <a:cs typeface="Arial" panose="020B0604020202020204" pitchFamily="34" charset="0"/>
                        </a:rPr>
                        <a:t>33%</a:t>
                      </a:r>
                      <a:endParaRPr lang="en-US" sz="100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FF6600"/>
                    </a:solidFill>
                  </a:tcPr>
                </a:tc>
                <a:tc>
                  <a:txBody>
                    <a:bodyPr/>
                    <a:lstStyle/>
                    <a:p>
                      <a:pPr marL="0" marR="0" algn="ctr">
                        <a:lnSpc>
                          <a:spcPct val="107000"/>
                        </a:lnSpc>
                        <a:spcBef>
                          <a:spcPts val="200"/>
                        </a:spcBef>
                        <a:spcAft>
                          <a:spcPts val="200"/>
                        </a:spcAft>
                      </a:pPr>
                      <a:r>
                        <a:rPr lang="en-US" sz="1000" b="1" dirty="0">
                          <a:solidFill>
                            <a:schemeClr val="bg1"/>
                          </a:solidFill>
                          <a:effectLst/>
                          <a:latin typeface="Arial" panose="020B0604020202020204" pitchFamily="34" charset="0"/>
                          <a:ea typeface="Arial" panose="020B0604020202020204" pitchFamily="34" charset="0"/>
                          <a:cs typeface="Arial" panose="020B0604020202020204" pitchFamily="34" charset="0"/>
                        </a:rPr>
                        <a:t>21%</a:t>
                      </a:r>
                      <a:endParaRPr lang="en-US" sz="100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FF6600"/>
                    </a:solidFill>
                  </a:tcPr>
                </a:tc>
                <a:tc>
                  <a:txBody>
                    <a:bodyPr/>
                    <a:lstStyle/>
                    <a:p>
                      <a:pPr marL="0" marR="0" algn="ctr">
                        <a:lnSpc>
                          <a:spcPct val="107000"/>
                        </a:lnSpc>
                        <a:spcBef>
                          <a:spcPts val="200"/>
                        </a:spcBef>
                        <a:spcAft>
                          <a:spcPts val="200"/>
                        </a:spcAft>
                      </a:pPr>
                      <a:r>
                        <a:rPr lang="en-US" sz="1000" b="1" dirty="0">
                          <a:solidFill>
                            <a:schemeClr val="bg1"/>
                          </a:solidFill>
                          <a:effectLst/>
                          <a:latin typeface="Arial" panose="020B0604020202020204" pitchFamily="34" charset="0"/>
                          <a:ea typeface="Arial" panose="020B0604020202020204" pitchFamily="34" charset="0"/>
                          <a:cs typeface="Arial" panose="020B0604020202020204" pitchFamily="34" charset="0"/>
                        </a:rPr>
                        <a:t>28%</a:t>
                      </a:r>
                      <a:endParaRPr lang="en-US" sz="100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FF6600"/>
                    </a:solidFill>
                  </a:tcPr>
                </a:tc>
                <a:extLst>
                  <a:ext uri="{0D108BD9-81ED-4DB2-BD59-A6C34878D82A}">
                    <a16:rowId xmlns:a16="http://schemas.microsoft.com/office/drawing/2014/main" val="10010"/>
                  </a:ext>
                </a:extLst>
              </a:tr>
            </a:tbl>
          </a:graphicData>
        </a:graphic>
      </p:graphicFrame>
      <p:sp>
        <p:nvSpPr>
          <p:cNvPr id="6" name="Slide Number Placeholder 5"/>
          <p:cNvSpPr>
            <a:spLocks noGrp="1"/>
          </p:cNvSpPr>
          <p:nvPr>
            <p:ph type="sldNum" sz="quarter" idx="4"/>
          </p:nvPr>
        </p:nvSpPr>
        <p:spPr/>
        <p:txBody>
          <a:bodyPr/>
          <a:lstStyle/>
          <a:p>
            <a:fld id="{2083E393-C0BF-4ED8-8545-7E4C90AFF831}" type="slidenum">
              <a:rPr lang="en-US" smtClean="0"/>
              <a:pPr/>
              <a:t>36</a:t>
            </a:fld>
            <a:endParaRPr lang="en-US" dirty="0"/>
          </a:p>
        </p:txBody>
      </p:sp>
      <p:sp>
        <p:nvSpPr>
          <p:cNvPr id="7" name="Footer Placeholder 6"/>
          <p:cNvSpPr>
            <a:spLocks noGrp="1"/>
          </p:cNvSpPr>
          <p:nvPr>
            <p:ph type="ftr" sz="quarter" idx="3"/>
          </p:nvPr>
        </p:nvSpPr>
        <p:spPr/>
        <p:txBody>
          <a:bodyPr/>
          <a:lstStyle/>
          <a:p>
            <a:r>
              <a:rPr lang="en-US"/>
              <a:t>© 2018 Willis Towers Watson. All rights reserved. Proprietary and Confidential. </a:t>
            </a:r>
            <a:endParaRPr lang="en-US" dirty="0"/>
          </a:p>
        </p:txBody>
      </p:sp>
      <p:sp>
        <p:nvSpPr>
          <p:cNvPr id="9" name="Rectangle 8"/>
          <p:cNvSpPr/>
          <p:nvPr/>
        </p:nvSpPr>
        <p:spPr>
          <a:xfrm>
            <a:off x="457199" y="5996455"/>
            <a:ext cx="7685565" cy="276999"/>
          </a:xfrm>
          <a:prstGeom prst="rect">
            <a:avLst/>
          </a:prstGeom>
        </p:spPr>
        <p:txBody>
          <a:bodyPr wrap="none">
            <a:spAutoFit/>
          </a:bodyPr>
          <a:lstStyle/>
          <a:p>
            <a:r>
              <a:rPr lang="en-US" sz="1200" dirty="0"/>
              <a:t>Base: Those currently using or planning to use predictive analytics in at least one line of business (n varies).</a:t>
            </a:r>
            <a:endParaRPr lang="en-US" dirty="0"/>
          </a:p>
        </p:txBody>
      </p:sp>
      <p:graphicFrame>
        <p:nvGraphicFramePr>
          <p:cNvPr id="10" name="Table 9"/>
          <p:cNvGraphicFramePr>
            <a:graphicFrameLocks noGrp="1"/>
          </p:cNvGraphicFramePr>
          <p:nvPr>
            <p:extLst/>
          </p:nvPr>
        </p:nvGraphicFramePr>
        <p:xfrm>
          <a:off x="457199" y="5494570"/>
          <a:ext cx="5080000" cy="37084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tblGrid>
              <a:tr h="370840">
                <a:tc>
                  <a:txBody>
                    <a:bodyPr/>
                    <a:lstStyle/>
                    <a:p>
                      <a:pPr algn="ctr"/>
                      <a:r>
                        <a:rPr lang="en-US" sz="1200" dirty="0"/>
                        <a:t>&lt;20%</a:t>
                      </a:r>
                    </a:p>
                  </a:txBody>
                  <a:tcPr anchor="ctr">
                    <a:solidFill>
                      <a:srgbClr val="FF0000"/>
                    </a:solidFill>
                  </a:tcPr>
                </a:tc>
                <a:tc>
                  <a:txBody>
                    <a:bodyPr/>
                    <a:lstStyle/>
                    <a:p>
                      <a:pPr algn="ctr"/>
                      <a:r>
                        <a:rPr lang="en-US" sz="1200" dirty="0"/>
                        <a:t>20%-39%</a:t>
                      </a:r>
                    </a:p>
                  </a:txBody>
                  <a:tcPr anchor="ctr">
                    <a:solidFill>
                      <a:srgbClr val="FF6600"/>
                    </a:solidFill>
                  </a:tcPr>
                </a:tc>
                <a:tc>
                  <a:txBody>
                    <a:bodyPr/>
                    <a:lstStyle/>
                    <a:p>
                      <a:pPr algn="ctr"/>
                      <a:r>
                        <a:rPr lang="en-US" sz="1200" dirty="0">
                          <a:solidFill>
                            <a:schemeClr val="tx1"/>
                          </a:solidFill>
                        </a:rPr>
                        <a:t>40%-59%</a:t>
                      </a:r>
                    </a:p>
                  </a:txBody>
                  <a:tcPr anchor="ctr">
                    <a:solidFill>
                      <a:srgbClr val="FFC000"/>
                    </a:solidFill>
                  </a:tcPr>
                </a:tc>
                <a:tc>
                  <a:txBody>
                    <a:bodyPr/>
                    <a:lstStyle/>
                    <a:p>
                      <a:pPr algn="ctr"/>
                      <a:r>
                        <a:rPr lang="en-US" sz="1200" dirty="0">
                          <a:solidFill>
                            <a:schemeClr val="tx1"/>
                          </a:solidFill>
                        </a:rPr>
                        <a:t>60%-79%</a:t>
                      </a:r>
                    </a:p>
                  </a:txBody>
                  <a:tcPr anchor="ctr">
                    <a:solidFill>
                      <a:srgbClr val="92D050"/>
                    </a:solidFill>
                  </a:tcPr>
                </a:tc>
                <a:tc>
                  <a:txBody>
                    <a:bodyPr/>
                    <a:lstStyle/>
                    <a:p>
                      <a:pPr algn="ctr"/>
                      <a:r>
                        <a:rPr lang="en-US" sz="1200" dirty="0"/>
                        <a:t>80%+</a:t>
                      </a:r>
                    </a:p>
                  </a:txBody>
                  <a:tcPr anchor="ctr">
                    <a:solidFill>
                      <a:srgbClr val="00B05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5407043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Technology</a:t>
            </a:r>
          </a:p>
        </p:txBody>
      </p:sp>
      <p:sp>
        <p:nvSpPr>
          <p:cNvPr id="14" name="Footer Placeholder 13"/>
          <p:cNvSpPr>
            <a:spLocks noGrp="1"/>
          </p:cNvSpPr>
          <p:nvPr>
            <p:ph type="ftr" sz="quarter" idx="3"/>
          </p:nvPr>
        </p:nvSpPr>
        <p:spPr/>
        <p:txBody>
          <a:bodyPr/>
          <a:lstStyle/>
          <a:p>
            <a:r>
              <a:rPr lang="en-US"/>
              <a:t>© 2018 Willis Towers Watson. All rights reserved. Proprietary and Confidential. </a:t>
            </a:r>
            <a:endParaRPr lang="en-US" dirty="0"/>
          </a:p>
        </p:txBody>
      </p:sp>
      <p:sp>
        <p:nvSpPr>
          <p:cNvPr id="15" name="Slide Number Placeholder 14"/>
          <p:cNvSpPr>
            <a:spLocks noGrp="1"/>
          </p:cNvSpPr>
          <p:nvPr>
            <p:ph type="sldNum" sz="quarter" idx="4"/>
          </p:nvPr>
        </p:nvSpPr>
        <p:spPr/>
        <p:txBody>
          <a:bodyPr/>
          <a:lstStyle/>
          <a:p>
            <a:fld id="{2083E393-C0BF-4ED8-8545-7E4C90AFF831}" type="slidenum">
              <a:rPr lang="en-US" smtClean="0"/>
              <a:pPr/>
              <a:t>37</a:t>
            </a:fld>
            <a:endParaRPr lang="en-US" dirty="0"/>
          </a:p>
        </p:txBody>
      </p:sp>
    </p:spTree>
    <p:custDataLst>
      <p:tags r:id="rId1"/>
    </p:custDataLst>
    <p:extLst>
      <p:ext uri="{BB962C8B-B14F-4D97-AF65-F5344CB8AC3E}">
        <p14:creationId xmlns:p14="http://schemas.microsoft.com/office/powerpoint/2010/main" val="25696510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Big data requires an evolution of the current technology paradigm</a:t>
            </a:r>
          </a:p>
        </p:txBody>
      </p:sp>
      <p:sp>
        <p:nvSpPr>
          <p:cNvPr id="5" name="Text Placeholder 4"/>
          <p:cNvSpPr>
            <a:spLocks noGrp="1"/>
          </p:cNvSpPr>
          <p:nvPr>
            <p:ph type="body" sz="quarter" idx="13"/>
          </p:nvPr>
        </p:nvSpPr>
        <p:spPr/>
        <p:txBody>
          <a:bodyPr/>
          <a:lstStyle/>
          <a:p>
            <a:r>
              <a:rPr lang="en-US" dirty="0"/>
              <a:t> </a:t>
            </a:r>
          </a:p>
        </p:txBody>
      </p:sp>
      <p:sp>
        <p:nvSpPr>
          <p:cNvPr id="3" name="Slide Number Placeholder 2"/>
          <p:cNvSpPr>
            <a:spLocks noGrp="1"/>
          </p:cNvSpPr>
          <p:nvPr>
            <p:ph type="sldNum" sz="quarter" idx="4"/>
          </p:nvPr>
        </p:nvSpPr>
        <p:spPr/>
        <p:txBody>
          <a:bodyPr/>
          <a:lstStyle/>
          <a:p>
            <a:pPr>
              <a:defRPr/>
            </a:pPr>
            <a:fld id="{079B425A-42E4-45ED-843E-6C5E2930F757}" type="slidenum">
              <a:rPr lang="en-US" smtClean="0"/>
              <a:pPr>
                <a:defRPr/>
              </a:pPr>
              <a:t>38</a:t>
            </a:fld>
            <a:endParaRPr lang="en-US" dirty="0"/>
          </a:p>
        </p:txBody>
      </p:sp>
      <p:grpSp>
        <p:nvGrpSpPr>
          <p:cNvPr id="7" name="Group 9"/>
          <p:cNvGrpSpPr>
            <a:grpSpLocks/>
          </p:cNvGrpSpPr>
          <p:nvPr/>
        </p:nvGrpSpPr>
        <p:grpSpPr bwMode="auto">
          <a:xfrm>
            <a:off x="704850" y="1333400"/>
            <a:ext cx="8167688" cy="4114900"/>
            <a:chOff x="-1" y="1231215"/>
            <a:chExt cx="8990100" cy="4910546"/>
          </a:xfrm>
        </p:grpSpPr>
        <p:pic>
          <p:nvPicPr>
            <p:cNvPr id="8" name="Picture 4" descr="http://i3.squidoocdn.com/resize/squidoo_images/-1/lens17964772_1306863649mahout-logo-larg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9010" y="2112411"/>
              <a:ext cx="1203771" cy="40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ounded Rectangle 8"/>
            <p:cNvSpPr/>
            <p:nvPr/>
          </p:nvSpPr>
          <p:spPr>
            <a:xfrm>
              <a:off x="1811209" y="1621080"/>
              <a:ext cx="4092112" cy="2489926"/>
            </a:xfrm>
            <a:prstGeom prst="roundRect">
              <a:avLst>
                <a:gd name="adj" fmla="val 4321"/>
              </a:avLst>
            </a:prstGeom>
            <a:noFill/>
            <a:ln w="19050" cap="flat" cmpd="sng" algn="ctr">
              <a:solidFill>
                <a:schemeClr val="accent6"/>
              </a:solidFill>
              <a:prstDash val="dash"/>
            </a:ln>
            <a:effectLst/>
          </p:spPr>
          <p:txBody>
            <a:bodyPr tIns="90000" bIns="90000" anchor="ctr"/>
            <a:lstStyle/>
            <a:p>
              <a:pPr algn="ctr" fontAlgn="auto">
                <a:spcBef>
                  <a:spcPts val="0"/>
                </a:spcBef>
                <a:spcAft>
                  <a:spcPts val="0"/>
                </a:spcAft>
                <a:defRPr/>
              </a:pPr>
              <a:endParaRPr lang="en-US" sz="800" kern="0" dirty="0">
                <a:solidFill>
                  <a:srgbClr val="000000"/>
                </a:solidFill>
                <a:latin typeface="Arial"/>
                <a:cs typeface="+mn-cs"/>
              </a:endParaRPr>
            </a:p>
          </p:txBody>
        </p:sp>
        <p:sp>
          <p:nvSpPr>
            <p:cNvPr id="10" name="TextBox 9"/>
            <p:cNvSpPr txBox="1">
              <a:spLocks noChangeArrowheads="1"/>
            </p:cNvSpPr>
            <p:nvPr/>
          </p:nvSpPr>
          <p:spPr bwMode="auto">
            <a:xfrm>
              <a:off x="8005676" y="1600287"/>
              <a:ext cx="984423" cy="46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en-GB" sz="1200" b="1" kern="0" dirty="0">
                  <a:solidFill>
                    <a:srgbClr val="E65032"/>
                  </a:solidFill>
                  <a:latin typeface="Arial"/>
                </a:rPr>
                <a:t>Business </a:t>
              </a:r>
              <a:br>
                <a:rPr lang="en-GB" sz="1200" b="1" kern="0" dirty="0">
                  <a:solidFill>
                    <a:srgbClr val="E65032"/>
                  </a:solidFill>
                  <a:latin typeface="Arial"/>
                </a:rPr>
              </a:br>
              <a:r>
                <a:rPr lang="en-GB" sz="1200" b="1" kern="0" dirty="0">
                  <a:solidFill>
                    <a:srgbClr val="E65032"/>
                  </a:solidFill>
                  <a:latin typeface="Arial"/>
                </a:rPr>
                <a:t>Functions</a:t>
              </a:r>
            </a:p>
          </p:txBody>
        </p:sp>
        <p:cxnSp>
          <p:nvCxnSpPr>
            <p:cNvPr id="11" name="Straight Connector 14"/>
            <p:cNvCxnSpPr>
              <a:cxnSpLocks noChangeShapeType="1"/>
            </p:cNvCxnSpPr>
            <p:nvPr/>
          </p:nvCxnSpPr>
          <p:spPr bwMode="auto">
            <a:xfrm>
              <a:off x="7965218" y="1231216"/>
              <a:ext cx="0" cy="4446590"/>
            </a:xfrm>
            <a:prstGeom prst="line">
              <a:avLst/>
            </a:prstGeom>
            <a:noFill/>
            <a:ln w="9525" algn="ctr">
              <a:solidFill>
                <a:srgbClr val="808080"/>
              </a:solidFill>
              <a:prstDash val="dash"/>
              <a:round/>
              <a:headEnd/>
              <a:tailEnd/>
            </a:ln>
            <a:extLst>
              <a:ext uri="{909E8E84-426E-40DD-AFC4-6F175D3DCCD1}">
                <a14:hiddenFill xmlns:a14="http://schemas.microsoft.com/office/drawing/2010/main">
                  <a:noFill/>
                </a14:hiddenFill>
              </a:ext>
            </a:extLst>
          </p:spPr>
        </p:cxnSp>
        <p:sp>
          <p:nvSpPr>
            <p:cNvPr id="12" name="Block arrow"/>
            <p:cNvSpPr>
              <a:spLocks noChangeArrowheads="1"/>
            </p:cNvSpPr>
            <p:nvPr/>
          </p:nvSpPr>
          <p:spPr bwMode="gray">
            <a:xfrm>
              <a:off x="1836137" y="1232010"/>
              <a:ext cx="542925" cy="338137"/>
            </a:xfrm>
            <a:prstGeom prst="rightArrow">
              <a:avLst>
                <a:gd name="adj1" fmla="val 50000"/>
                <a:gd name="adj2" fmla="val 32276"/>
              </a:avLst>
            </a:prstGeom>
            <a:solidFill>
              <a:srgbClr val="B2B2B2"/>
            </a:solidFill>
            <a:ln w="9525" algn="ctr">
              <a:solidFill>
                <a:srgbClr val="B2B2B2"/>
              </a:solidFill>
              <a:miter lim="800000"/>
              <a:headEnd/>
              <a:tailEnd/>
            </a:ln>
          </p:spPr>
          <p:txBody>
            <a:bodyPr wrap="none" anchor="ctr"/>
            <a:lstStyle/>
            <a:p>
              <a:pPr algn="ctr"/>
              <a:endParaRPr lang="en-GB" sz="1200" b="1" dirty="0">
                <a:solidFill>
                  <a:srgbClr val="000000"/>
                </a:solidFill>
              </a:endParaRPr>
            </a:p>
          </p:txBody>
        </p:sp>
        <p:sp>
          <p:nvSpPr>
            <p:cNvPr id="13" name="Rectangle 12"/>
            <p:cNvSpPr/>
            <p:nvPr/>
          </p:nvSpPr>
          <p:spPr bwMode="auto">
            <a:xfrm>
              <a:off x="575854" y="1231216"/>
              <a:ext cx="628938" cy="339614"/>
            </a:xfrm>
            <a:prstGeom prst="rect">
              <a:avLst/>
            </a:prstGeom>
          </p:spPr>
          <p:txBody>
            <a:bodyPr wrap="none">
              <a:spAutoFit/>
            </a:bodyPr>
            <a:lstStyle/>
            <a:p>
              <a:pPr fontAlgn="auto">
                <a:spcBef>
                  <a:spcPts val="0"/>
                </a:spcBef>
                <a:spcAft>
                  <a:spcPts val="0"/>
                </a:spcAft>
                <a:defRPr/>
              </a:pPr>
              <a:r>
                <a:rPr lang="en-GB" sz="1600" b="1" kern="0" dirty="0">
                  <a:solidFill>
                    <a:sysClr val="windowText" lastClr="000000"/>
                  </a:solidFill>
                  <a:latin typeface="Arial"/>
                  <a:cs typeface="Arial" charset="0"/>
                </a:rPr>
                <a:t>Data</a:t>
              </a:r>
            </a:p>
          </p:txBody>
        </p:sp>
        <p:sp>
          <p:nvSpPr>
            <p:cNvPr id="14" name="Rectangle 13"/>
            <p:cNvSpPr/>
            <p:nvPr/>
          </p:nvSpPr>
          <p:spPr bwMode="auto">
            <a:xfrm>
              <a:off x="2761853" y="1231216"/>
              <a:ext cx="2250339" cy="339614"/>
            </a:xfrm>
            <a:prstGeom prst="rect">
              <a:avLst/>
            </a:prstGeom>
          </p:spPr>
          <p:txBody>
            <a:bodyPr wrap="none">
              <a:spAutoFit/>
            </a:bodyPr>
            <a:lstStyle/>
            <a:p>
              <a:pPr algn="ctr" fontAlgn="auto">
                <a:spcBef>
                  <a:spcPts val="0"/>
                </a:spcBef>
                <a:spcAft>
                  <a:spcPts val="0"/>
                </a:spcAft>
                <a:defRPr/>
              </a:pPr>
              <a:r>
                <a:rPr lang="en-GB" sz="1600" b="1" kern="0" dirty="0">
                  <a:solidFill>
                    <a:sysClr val="windowText" lastClr="000000"/>
                  </a:solidFill>
                  <a:latin typeface="Arial"/>
                  <a:cs typeface="Arial" charset="0"/>
                </a:rPr>
                <a:t>Treatment/Modelling </a:t>
              </a:r>
            </a:p>
          </p:txBody>
        </p:sp>
        <p:sp>
          <p:nvSpPr>
            <p:cNvPr id="15" name="Block arrow"/>
            <p:cNvSpPr>
              <a:spLocks noChangeArrowheads="1"/>
            </p:cNvSpPr>
            <p:nvPr/>
          </p:nvSpPr>
          <p:spPr bwMode="gray">
            <a:xfrm>
              <a:off x="5365149" y="1232010"/>
              <a:ext cx="544513" cy="338137"/>
            </a:xfrm>
            <a:prstGeom prst="rightArrow">
              <a:avLst>
                <a:gd name="adj1" fmla="val 50000"/>
                <a:gd name="adj2" fmla="val 32371"/>
              </a:avLst>
            </a:prstGeom>
            <a:solidFill>
              <a:srgbClr val="B2B2B2"/>
            </a:solidFill>
            <a:ln w="9525" algn="ctr">
              <a:solidFill>
                <a:srgbClr val="B2B2B2"/>
              </a:solidFill>
              <a:miter lim="800000"/>
              <a:headEnd/>
              <a:tailEnd/>
            </a:ln>
          </p:spPr>
          <p:txBody>
            <a:bodyPr wrap="none" anchor="ctr"/>
            <a:lstStyle/>
            <a:p>
              <a:pPr algn="ctr"/>
              <a:endParaRPr lang="en-GB" sz="1200" b="1" dirty="0">
                <a:solidFill>
                  <a:srgbClr val="000000"/>
                </a:solidFill>
              </a:endParaRPr>
            </a:p>
          </p:txBody>
        </p:sp>
        <p:sp>
          <p:nvSpPr>
            <p:cNvPr id="16" name="Rectangle 15"/>
            <p:cNvSpPr/>
            <p:nvPr/>
          </p:nvSpPr>
          <p:spPr bwMode="auto">
            <a:xfrm>
              <a:off x="6393925" y="1231215"/>
              <a:ext cx="1029462" cy="339614"/>
            </a:xfrm>
            <a:prstGeom prst="rect">
              <a:avLst/>
            </a:prstGeom>
          </p:spPr>
          <p:txBody>
            <a:bodyPr wrap="none">
              <a:spAutoFit/>
            </a:bodyPr>
            <a:lstStyle/>
            <a:p>
              <a:pPr algn="ctr" fontAlgn="auto">
                <a:spcBef>
                  <a:spcPts val="0"/>
                </a:spcBef>
                <a:spcAft>
                  <a:spcPts val="0"/>
                </a:spcAft>
                <a:defRPr/>
              </a:pPr>
              <a:r>
                <a:rPr lang="en-GB" sz="1600" b="1" kern="0" dirty="0">
                  <a:solidFill>
                    <a:sysClr val="windowText" lastClr="000000"/>
                  </a:solidFill>
                  <a:latin typeface="Arial"/>
                  <a:cs typeface="Arial" charset="0"/>
                </a:rPr>
                <a:t>Analysis</a:t>
              </a:r>
            </a:p>
          </p:txBody>
        </p:sp>
        <p:sp>
          <p:nvSpPr>
            <p:cNvPr id="17" name="Rectangle 16"/>
            <p:cNvSpPr/>
            <p:nvPr/>
          </p:nvSpPr>
          <p:spPr bwMode="auto">
            <a:xfrm>
              <a:off x="4093720" y="1679992"/>
              <a:ext cx="1640705" cy="303226"/>
            </a:xfrm>
            <a:prstGeom prst="rect">
              <a:avLst/>
            </a:prstGeom>
          </p:spPr>
          <p:txBody>
            <a:bodyPr wrap="none">
              <a:spAutoFit/>
            </a:bodyPr>
            <a:lstStyle/>
            <a:p>
              <a:pPr algn="ctr" fontAlgn="auto">
                <a:spcBef>
                  <a:spcPts val="0"/>
                </a:spcBef>
                <a:spcAft>
                  <a:spcPts val="0"/>
                </a:spcAft>
                <a:defRPr/>
              </a:pPr>
              <a:r>
                <a:rPr lang="en-GB" sz="1200" b="1" kern="0" dirty="0">
                  <a:solidFill>
                    <a:srgbClr val="E65032"/>
                  </a:solidFill>
                  <a:latin typeface="Arial"/>
                  <a:cs typeface="+mn-cs"/>
                </a:rPr>
                <a:t>Data “Repositories”</a:t>
              </a:r>
            </a:p>
          </p:txBody>
        </p:sp>
        <p:sp>
          <p:nvSpPr>
            <p:cNvPr id="18" name="Rectangle 17"/>
            <p:cNvSpPr/>
            <p:nvPr/>
          </p:nvSpPr>
          <p:spPr bwMode="auto">
            <a:xfrm>
              <a:off x="6456657" y="1600287"/>
              <a:ext cx="903996" cy="462637"/>
            </a:xfrm>
            <a:prstGeom prst="rect">
              <a:avLst/>
            </a:prstGeom>
          </p:spPr>
          <p:txBody>
            <a:bodyPr wrap="none">
              <a:spAutoFit/>
            </a:bodyPr>
            <a:lstStyle/>
            <a:p>
              <a:pPr algn="ctr" fontAlgn="auto">
                <a:spcBef>
                  <a:spcPts val="0"/>
                </a:spcBef>
                <a:spcAft>
                  <a:spcPts val="0"/>
                </a:spcAft>
                <a:defRPr/>
              </a:pPr>
              <a:r>
                <a:rPr lang="en-GB" sz="1200" b="1" kern="0" dirty="0">
                  <a:solidFill>
                    <a:srgbClr val="E65032"/>
                  </a:solidFill>
                  <a:latin typeface="Arial"/>
                  <a:cs typeface="+mn-cs"/>
                </a:rPr>
                <a:t>Front-end</a:t>
              </a:r>
              <a:br>
                <a:rPr lang="en-GB" sz="1200" b="1" kern="0" dirty="0">
                  <a:solidFill>
                    <a:srgbClr val="E65032"/>
                  </a:solidFill>
                  <a:latin typeface="Arial"/>
                  <a:cs typeface="+mn-cs"/>
                </a:rPr>
              </a:br>
              <a:r>
                <a:rPr lang="en-GB" sz="1200" b="1" kern="0" dirty="0">
                  <a:solidFill>
                    <a:srgbClr val="E65032"/>
                  </a:solidFill>
                  <a:latin typeface="Arial"/>
                  <a:cs typeface="+mn-cs"/>
                </a:rPr>
                <a:t>Analytics</a:t>
              </a:r>
            </a:p>
          </p:txBody>
        </p:sp>
        <p:sp>
          <p:nvSpPr>
            <p:cNvPr id="19" name="Rectangle 18"/>
            <p:cNvSpPr/>
            <p:nvPr/>
          </p:nvSpPr>
          <p:spPr bwMode="auto">
            <a:xfrm>
              <a:off x="495428" y="1600287"/>
              <a:ext cx="789791" cy="462637"/>
            </a:xfrm>
            <a:prstGeom prst="rect">
              <a:avLst/>
            </a:prstGeom>
          </p:spPr>
          <p:txBody>
            <a:bodyPr wrap="none">
              <a:spAutoFit/>
            </a:bodyPr>
            <a:lstStyle/>
            <a:p>
              <a:pPr algn="ctr" fontAlgn="auto">
                <a:spcBef>
                  <a:spcPts val="0"/>
                </a:spcBef>
                <a:spcAft>
                  <a:spcPts val="0"/>
                </a:spcAft>
                <a:defRPr/>
              </a:pPr>
              <a:r>
                <a:rPr lang="en-GB" sz="1200" b="1" kern="0" dirty="0">
                  <a:solidFill>
                    <a:srgbClr val="E65032"/>
                  </a:solidFill>
                  <a:latin typeface="Arial"/>
                  <a:cs typeface="+mn-cs"/>
                </a:rPr>
                <a:t>Data</a:t>
              </a:r>
              <a:br>
                <a:rPr lang="en-GB" sz="1200" b="1" kern="0" dirty="0">
                  <a:solidFill>
                    <a:srgbClr val="E65032"/>
                  </a:solidFill>
                  <a:latin typeface="Arial"/>
                  <a:cs typeface="+mn-cs"/>
                </a:rPr>
              </a:br>
              <a:r>
                <a:rPr lang="en-GB" sz="1200" b="1" kern="0" dirty="0">
                  <a:solidFill>
                    <a:srgbClr val="E65032"/>
                  </a:solidFill>
                  <a:latin typeface="Arial"/>
                  <a:cs typeface="+mn-cs"/>
                </a:rPr>
                <a:t>Sources</a:t>
              </a:r>
              <a:endParaRPr lang="en-GB" sz="1200" b="1" kern="0" dirty="0">
                <a:solidFill>
                  <a:srgbClr val="E65032"/>
                </a:solidFill>
                <a:latin typeface="Arial"/>
                <a:cs typeface="Arial" charset="0"/>
              </a:endParaRPr>
            </a:p>
          </p:txBody>
        </p:sp>
        <p:sp>
          <p:nvSpPr>
            <p:cNvPr id="20" name="Rectangle 10"/>
            <p:cNvSpPr/>
            <p:nvPr/>
          </p:nvSpPr>
          <p:spPr bwMode="auto">
            <a:xfrm>
              <a:off x="1893245" y="1579494"/>
              <a:ext cx="1809601" cy="504223"/>
            </a:xfrm>
            <a:prstGeom prst="rect">
              <a:avLst/>
            </a:prstGeom>
          </p:spPr>
          <p:txBody>
            <a:bodyPr wrap="none">
              <a:spAutoFit/>
            </a:bodyPr>
            <a:lstStyle/>
            <a:p>
              <a:pPr algn="ctr" fontAlgn="auto">
                <a:spcBef>
                  <a:spcPts val="0"/>
                </a:spcBef>
                <a:spcAft>
                  <a:spcPts val="0"/>
                </a:spcAft>
                <a:defRPr/>
              </a:pPr>
              <a:r>
                <a:rPr lang="en-GB" sz="1200" b="1" kern="0" dirty="0">
                  <a:solidFill>
                    <a:srgbClr val="E65032"/>
                  </a:solidFill>
                  <a:latin typeface="Arial"/>
                  <a:cs typeface="+mn-cs"/>
                </a:rPr>
                <a:t>Data</a:t>
              </a:r>
              <a:br>
                <a:rPr lang="en-GB" sz="1200" b="1" kern="0" dirty="0">
                  <a:solidFill>
                    <a:srgbClr val="E65032"/>
                  </a:solidFill>
                  <a:latin typeface="Arial"/>
                  <a:cs typeface="+mn-cs"/>
                </a:rPr>
              </a:br>
              <a:r>
                <a:rPr lang="en-GB" sz="1200" b="1" kern="0" dirty="0">
                  <a:solidFill>
                    <a:srgbClr val="E65032"/>
                  </a:solidFill>
                  <a:latin typeface="Arial"/>
                  <a:cs typeface="+mn-cs"/>
                </a:rPr>
                <a:t>Cleansing/Enrichment</a:t>
              </a:r>
            </a:p>
          </p:txBody>
        </p:sp>
        <p:sp>
          <p:nvSpPr>
            <p:cNvPr id="21" name="Rectangle 20"/>
            <p:cNvSpPr/>
            <p:nvPr/>
          </p:nvSpPr>
          <p:spPr bwMode="auto">
            <a:xfrm>
              <a:off x="7077551" y="2555018"/>
              <a:ext cx="635372" cy="460905"/>
            </a:xfrm>
            <a:prstGeom prst="rect">
              <a:avLst/>
            </a:prstGeom>
          </p:spPr>
          <p:txBody>
            <a:bodyPr wrap="none">
              <a:spAutoFit/>
            </a:bodyPr>
            <a:lstStyle/>
            <a:p>
              <a:pPr algn="ctr" fontAlgn="auto">
                <a:spcBef>
                  <a:spcPts val="0"/>
                </a:spcBef>
                <a:spcAft>
                  <a:spcPts val="0"/>
                </a:spcAft>
                <a:defRPr/>
              </a:pPr>
              <a:r>
                <a:rPr lang="en-GB" sz="1200" kern="0" dirty="0">
                  <a:solidFill>
                    <a:srgbClr val="000000"/>
                  </a:solidFill>
                  <a:latin typeface="Arial"/>
                  <a:cs typeface="+mn-cs"/>
                </a:rPr>
                <a:t>Data</a:t>
              </a:r>
              <a:br>
                <a:rPr lang="en-GB" sz="1200" kern="0" dirty="0">
                  <a:solidFill>
                    <a:srgbClr val="000000"/>
                  </a:solidFill>
                  <a:latin typeface="Arial"/>
                  <a:cs typeface="+mn-cs"/>
                </a:rPr>
              </a:br>
              <a:r>
                <a:rPr lang="en-GB" sz="1200" kern="0" dirty="0">
                  <a:solidFill>
                    <a:srgbClr val="000000"/>
                  </a:solidFill>
                  <a:latin typeface="Arial"/>
                  <a:cs typeface="+mn-cs"/>
                </a:rPr>
                <a:t>Mining</a:t>
              </a:r>
              <a:endParaRPr lang="en-GB" sz="1200" kern="0" dirty="0">
                <a:solidFill>
                  <a:sysClr val="windowText" lastClr="000000"/>
                </a:solidFill>
                <a:latin typeface="Arial"/>
                <a:cs typeface="Arial" charset="0"/>
              </a:endParaRPr>
            </a:p>
          </p:txBody>
        </p:sp>
        <p:sp>
          <p:nvSpPr>
            <p:cNvPr id="22" name="Rectangle 21"/>
            <p:cNvSpPr/>
            <p:nvPr/>
          </p:nvSpPr>
          <p:spPr bwMode="auto">
            <a:xfrm>
              <a:off x="6871659" y="3241177"/>
              <a:ext cx="1056808" cy="504224"/>
            </a:xfrm>
            <a:prstGeom prst="rect">
              <a:avLst/>
            </a:prstGeom>
          </p:spPr>
          <p:txBody>
            <a:bodyPr wrap="none">
              <a:spAutoFit/>
            </a:bodyPr>
            <a:lstStyle/>
            <a:p>
              <a:pPr algn="ctr" fontAlgn="auto">
                <a:spcBef>
                  <a:spcPts val="0"/>
                </a:spcBef>
                <a:spcAft>
                  <a:spcPts val="0"/>
                </a:spcAft>
                <a:defRPr/>
              </a:pPr>
              <a:r>
                <a:rPr lang="en-GB" sz="1200" kern="0" dirty="0">
                  <a:solidFill>
                    <a:srgbClr val="000000"/>
                  </a:solidFill>
                  <a:latin typeface="Arial"/>
                  <a:cs typeface="+mn-cs"/>
                </a:rPr>
                <a:t>Data</a:t>
              </a:r>
              <a:br>
                <a:rPr lang="en-GB" sz="1200" kern="0" dirty="0">
                  <a:solidFill>
                    <a:srgbClr val="000000"/>
                  </a:solidFill>
                  <a:latin typeface="Arial"/>
                  <a:cs typeface="+mn-cs"/>
                </a:rPr>
              </a:br>
              <a:r>
                <a:rPr lang="en-GB" sz="1200" kern="0" dirty="0">
                  <a:solidFill>
                    <a:srgbClr val="000000"/>
                  </a:solidFill>
                  <a:latin typeface="Arial"/>
                  <a:cs typeface="+mn-cs"/>
                </a:rPr>
                <a:t>Visualization</a:t>
              </a:r>
              <a:endParaRPr lang="en-GB" sz="1200" kern="0" dirty="0">
                <a:solidFill>
                  <a:sysClr val="windowText" lastClr="000000"/>
                </a:solidFill>
                <a:latin typeface="Arial"/>
                <a:cs typeface="Arial" charset="0"/>
              </a:endParaRPr>
            </a:p>
          </p:txBody>
        </p:sp>
        <p:sp>
          <p:nvSpPr>
            <p:cNvPr id="23" name="Rectangle 22"/>
            <p:cNvSpPr/>
            <p:nvPr/>
          </p:nvSpPr>
          <p:spPr bwMode="auto">
            <a:xfrm>
              <a:off x="7088812" y="4260020"/>
              <a:ext cx="849306" cy="275504"/>
            </a:xfrm>
            <a:prstGeom prst="rect">
              <a:avLst/>
            </a:prstGeom>
          </p:spPr>
          <p:txBody>
            <a:bodyPr wrap="none">
              <a:spAutoFit/>
            </a:bodyPr>
            <a:lstStyle/>
            <a:p>
              <a:pPr algn="ctr" fontAlgn="auto">
                <a:spcBef>
                  <a:spcPts val="0"/>
                </a:spcBef>
                <a:spcAft>
                  <a:spcPts val="0"/>
                </a:spcAft>
                <a:defRPr/>
              </a:pPr>
              <a:r>
                <a:rPr lang="en-GB" sz="1200" kern="0" dirty="0">
                  <a:solidFill>
                    <a:srgbClr val="000000"/>
                  </a:solidFill>
                  <a:latin typeface="Arial"/>
                  <a:cs typeface="+mn-cs"/>
                </a:rPr>
                <a:t>Reporting</a:t>
              </a:r>
              <a:endParaRPr lang="en-GB" sz="1200" kern="0" dirty="0">
                <a:solidFill>
                  <a:sysClr val="windowText" lastClr="000000"/>
                </a:solidFill>
                <a:latin typeface="Arial"/>
                <a:cs typeface="Arial" charset="0"/>
              </a:endParaRPr>
            </a:p>
          </p:txBody>
        </p:sp>
        <p:cxnSp>
          <p:nvCxnSpPr>
            <p:cNvPr id="24" name="Straight Arrow Connector 38"/>
            <p:cNvCxnSpPr>
              <a:cxnSpLocks noChangeShapeType="1"/>
            </p:cNvCxnSpPr>
            <p:nvPr/>
          </p:nvCxnSpPr>
          <p:spPr bwMode="auto">
            <a:xfrm>
              <a:off x="5903827" y="3175904"/>
              <a:ext cx="300038" cy="0"/>
            </a:xfrm>
            <a:prstGeom prst="straightConnector1">
              <a:avLst/>
            </a:prstGeom>
            <a:noFill/>
            <a:ln w="12700" algn="ctr">
              <a:solidFill>
                <a:srgbClr val="808080"/>
              </a:solidFill>
              <a:round/>
              <a:headEnd/>
              <a:tailEnd type="triangle" w="med" len="med"/>
            </a:ln>
            <a:extLst>
              <a:ext uri="{909E8E84-426E-40DD-AFC4-6F175D3DCCD1}">
                <a14:hiddenFill xmlns:a14="http://schemas.microsoft.com/office/drawing/2010/main">
                  <a:noFill/>
                </a14:hiddenFill>
              </a:ext>
            </a:extLst>
          </p:spPr>
        </p:cxnSp>
        <p:cxnSp>
          <p:nvCxnSpPr>
            <p:cNvPr id="25" name="Straight Arrow Connector 39"/>
            <p:cNvCxnSpPr>
              <a:cxnSpLocks noChangeShapeType="1"/>
            </p:cNvCxnSpPr>
            <p:nvPr/>
          </p:nvCxnSpPr>
          <p:spPr bwMode="auto">
            <a:xfrm>
              <a:off x="5903827" y="3801380"/>
              <a:ext cx="300038" cy="0"/>
            </a:xfrm>
            <a:prstGeom prst="straightConnector1">
              <a:avLst/>
            </a:prstGeom>
            <a:noFill/>
            <a:ln w="12700" algn="ctr">
              <a:solidFill>
                <a:srgbClr val="808080"/>
              </a:solidFill>
              <a:round/>
              <a:headEnd/>
              <a:tailEnd type="triangle" w="med" len="med"/>
            </a:ln>
            <a:extLst>
              <a:ext uri="{909E8E84-426E-40DD-AFC4-6F175D3DCCD1}">
                <a14:hiddenFill xmlns:a14="http://schemas.microsoft.com/office/drawing/2010/main">
                  <a:noFill/>
                </a14:hiddenFill>
              </a:ext>
            </a:extLst>
          </p:spPr>
        </p:cxnSp>
        <p:cxnSp>
          <p:nvCxnSpPr>
            <p:cNvPr id="26" name="Straight Arrow Connector 40"/>
            <p:cNvCxnSpPr>
              <a:cxnSpLocks noChangeShapeType="1"/>
            </p:cNvCxnSpPr>
            <p:nvPr/>
          </p:nvCxnSpPr>
          <p:spPr bwMode="auto">
            <a:xfrm>
              <a:off x="5903827" y="4426855"/>
              <a:ext cx="300038" cy="0"/>
            </a:xfrm>
            <a:prstGeom prst="straightConnector1">
              <a:avLst/>
            </a:prstGeom>
            <a:noFill/>
            <a:ln w="12700" algn="ctr">
              <a:solidFill>
                <a:srgbClr val="808080"/>
              </a:solidFill>
              <a:round/>
              <a:headEnd/>
              <a:tailEnd type="triangle" w="med" len="med"/>
            </a:ln>
            <a:extLst>
              <a:ext uri="{909E8E84-426E-40DD-AFC4-6F175D3DCCD1}">
                <a14:hiddenFill xmlns:a14="http://schemas.microsoft.com/office/drawing/2010/main">
                  <a:noFill/>
                </a14:hiddenFill>
              </a:ext>
            </a:extLst>
          </p:spPr>
        </p:cxnSp>
        <p:cxnSp>
          <p:nvCxnSpPr>
            <p:cNvPr id="27" name="Straight Connector 42"/>
            <p:cNvCxnSpPr>
              <a:cxnSpLocks noChangeShapeType="1"/>
            </p:cNvCxnSpPr>
            <p:nvPr/>
          </p:nvCxnSpPr>
          <p:spPr bwMode="auto">
            <a:xfrm>
              <a:off x="5973162" y="1256615"/>
              <a:ext cx="12700" cy="4475165"/>
            </a:xfrm>
            <a:prstGeom prst="line">
              <a:avLst/>
            </a:prstGeom>
            <a:noFill/>
            <a:ln w="9525" algn="ctr">
              <a:solidFill>
                <a:srgbClr val="808080"/>
              </a:solidFill>
              <a:prstDash val="dash"/>
              <a:round/>
              <a:headEnd/>
              <a:tailEnd/>
            </a:ln>
            <a:extLst>
              <a:ext uri="{909E8E84-426E-40DD-AFC4-6F175D3DCCD1}">
                <a14:hiddenFill xmlns:a14="http://schemas.microsoft.com/office/drawing/2010/main">
                  <a:noFill/>
                </a14:hiddenFill>
              </a:ext>
            </a:extLst>
          </p:spPr>
        </p:cxnSp>
        <p:pic>
          <p:nvPicPr>
            <p:cNvPr id="28" name="Picture 43" descr="hive_logo_medium.jpg"/>
            <p:cNvPicPr>
              <a:picLocks noChangeAspect="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742958" y="2330044"/>
              <a:ext cx="998538"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Flowchart: Alternate Process 28"/>
            <p:cNvSpPr/>
            <p:nvPr/>
          </p:nvSpPr>
          <p:spPr bwMode="auto">
            <a:xfrm>
              <a:off x="176938" y="3858028"/>
              <a:ext cx="1346344" cy="237384"/>
            </a:xfrm>
            <a:prstGeom prst="flowChartAlternateProcess">
              <a:avLst/>
            </a:prstGeom>
            <a:noFill/>
            <a:ln w="19050" cap="flat" cmpd="sng" algn="ctr">
              <a:solidFill>
                <a:schemeClr val="accent6"/>
              </a:solidFill>
              <a:prstDash val="dash"/>
            </a:ln>
            <a:effectLst/>
          </p:spPr>
          <p:txBody>
            <a:bodyPr tIns="90000" bIns="90000" anchor="ctr"/>
            <a:lstStyle/>
            <a:p>
              <a:pPr algn="ctr" fontAlgn="auto">
                <a:spcBef>
                  <a:spcPts val="0"/>
                </a:spcBef>
                <a:spcAft>
                  <a:spcPts val="0"/>
                </a:spcAft>
                <a:defRPr/>
              </a:pPr>
              <a:r>
                <a:rPr lang="en-GB" sz="800" kern="0" dirty="0">
                  <a:solidFill>
                    <a:srgbClr val="000000"/>
                  </a:solidFill>
                  <a:latin typeface="Arial"/>
                  <a:cs typeface="+mn-cs"/>
                </a:rPr>
                <a:t>BIG DATA</a:t>
              </a:r>
            </a:p>
          </p:txBody>
        </p:sp>
        <p:sp>
          <p:nvSpPr>
            <p:cNvPr id="30" name="Flowchart: Alternate Process 29"/>
            <p:cNvSpPr/>
            <p:nvPr/>
          </p:nvSpPr>
          <p:spPr bwMode="auto">
            <a:xfrm>
              <a:off x="188198" y="5713778"/>
              <a:ext cx="1346343" cy="427983"/>
            </a:xfrm>
            <a:prstGeom prst="flowChartAlternateProcess">
              <a:avLst/>
            </a:prstGeom>
            <a:noFill/>
            <a:ln w="19050" cap="flat" cmpd="sng" algn="ctr">
              <a:solidFill>
                <a:schemeClr val="bg1">
                  <a:lumMod val="50000"/>
                </a:schemeClr>
              </a:solidFill>
              <a:prstDash val="dash"/>
            </a:ln>
            <a:effectLst/>
          </p:spPr>
          <p:txBody>
            <a:bodyPr tIns="90000" bIns="90000" anchor="ctr"/>
            <a:lstStyle/>
            <a:p>
              <a:pPr algn="ctr" fontAlgn="auto">
                <a:spcBef>
                  <a:spcPts val="0"/>
                </a:spcBef>
                <a:spcAft>
                  <a:spcPts val="0"/>
                </a:spcAft>
                <a:defRPr/>
              </a:pPr>
              <a:r>
                <a:rPr lang="en-GB" sz="800" dirty="0">
                  <a:latin typeface="+mn-lt"/>
                  <a:cs typeface="+mn-cs"/>
                </a:rPr>
                <a:t>Structured Query language-</a:t>
              </a:r>
              <a:br>
                <a:rPr lang="en-GB" sz="800" dirty="0">
                  <a:latin typeface="+mn-lt"/>
                  <a:cs typeface="+mn-cs"/>
                </a:rPr>
              </a:br>
              <a:r>
                <a:rPr lang="en-GB" sz="800" dirty="0">
                  <a:latin typeface="+mn-lt"/>
                  <a:cs typeface="+mn-cs"/>
                </a:rPr>
                <a:t>Structured / relational</a:t>
              </a:r>
            </a:p>
          </p:txBody>
        </p:sp>
        <p:sp>
          <p:nvSpPr>
            <p:cNvPr id="31" name="Right Arrow 30"/>
            <p:cNvSpPr/>
            <p:nvPr/>
          </p:nvSpPr>
          <p:spPr>
            <a:xfrm>
              <a:off x="1187098" y="2440658"/>
              <a:ext cx="524382" cy="363872"/>
            </a:xfrm>
            <a:prstGeom prst="rightArrow">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prstClr val="white"/>
                </a:solidFill>
              </a:endParaRPr>
            </a:p>
          </p:txBody>
        </p:sp>
        <p:pic>
          <p:nvPicPr>
            <p:cNvPr id="32" name="Picture 27"/>
            <p:cNvPicPr>
              <a:picLocks noChangeAspect="1" noChangeArrowheads="1"/>
            </p:cNvPicPr>
            <p:nvPr/>
          </p:nvPicPr>
          <p:blipFill>
            <a:blip r:embed="rId5">
              <a:clrChange>
                <a:clrFrom>
                  <a:srgbClr val="F5FFFB"/>
                </a:clrFrom>
                <a:clrTo>
                  <a:srgbClr val="F5FFFB">
                    <a:alpha val="0"/>
                  </a:srgbClr>
                </a:clrTo>
              </a:clrChange>
              <a:extLst>
                <a:ext uri="{28A0092B-C50C-407E-A947-70E740481C1C}">
                  <a14:useLocalDpi xmlns:a14="http://schemas.microsoft.com/office/drawing/2010/main" val="0"/>
                </a:ext>
              </a:extLst>
            </a:blip>
            <a:srcRect t="71748"/>
            <a:stretch>
              <a:fillRect/>
            </a:stretch>
          </p:blipFill>
          <p:spPr bwMode="auto">
            <a:xfrm>
              <a:off x="689962" y="4828493"/>
              <a:ext cx="446087" cy="849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ight Arrow 32"/>
            <p:cNvSpPr/>
            <p:nvPr/>
          </p:nvSpPr>
          <p:spPr>
            <a:xfrm>
              <a:off x="1188707" y="4975636"/>
              <a:ext cx="522773" cy="367338"/>
            </a:xfrm>
            <a:prstGeom prst="rightArrow">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prstClr val="white"/>
                </a:solidFill>
              </a:endParaRPr>
            </a:p>
          </p:txBody>
        </p:sp>
        <p:pic>
          <p:nvPicPr>
            <p:cNvPr id="34" name="Picture 67" descr="PIG.jpg"/>
            <p:cNvPicPr>
              <a:picLocks noChangeAspect="1"/>
            </p:cNvPicPr>
            <p:nvPr/>
          </p:nvPicPr>
          <p:blipFill>
            <a:blip r:embed="rId6">
              <a:clrChange>
                <a:clrFrom>
                  <a:srgbClr val="FEFDFD"/>
                </a:clrFrom>
                <a:clrTo>
                  <a:srgbClr val="FEFDFD">
                    <a:alpha val="0"/>
                  </a:srgbClr>
                </a:clrTo>
              </a:clrChange>
              <a:extLst>
                <a:ext uri="{28A0092B-C50C-407E-A947-70E740481C1C}">
                  <a14:useLocalDpi xmlns:a14="http://schemas.microsoft.com/office/drawing/2010/main" val="0"/>
                </a:ext>
              </a:extLst>
            </a:blip>
            <a:srcRect/>
            <a:stretch>
              <a:fillRect/>
            </a:stretch>
          </p:blipFill>
          <p:spPr bwMode="auto">
            <a:xfrm>
              <a:off x="3538758" y="2230073"/>
              <a:ext cx="855107" cy="103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71" descr="http://siliconangle.com/files/2011/03/teradata.gif"/>
            <p:cNvPicPr>
              <a:picLocks noChangeAspect="1" noChangeArrowheads="1"/>
            </p:cNvPicPr>
            <p:nvPr/>
          </p:nvPicPr>
          <p:blipFill>
            <a:blip r:embed="rId7">
              <a:extLst>
                <a:ext uri="{28A0092B-C50C-407E-A947-70E740481C1C}">
                  <a14:useLocalDpi xmlns:a14="http://schemas.microsoft.com/office/drawing/2010/main" val="0"/>
                </a:ext>
              </a:extLst>
            </a:blip>
            <a:srcRect t="27193" b="25134"/>
            <a:stretch>
              <a:fillRect/>
            </a:stretch>
          </p:blipFill>
          <p:spPr bwMode="auto">
            <a:xfrm>
              <a:off x="4370160" y="3574367"/>
              <a:ext cx="14097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17"/>
            <p:cNvPicPr>
              <a:picLocks noChangeAspect="1"/>
            </p:cNvPicPr>
            <p:nvPr/>
          </p:nvPicPr>
          <p:blipFill>
            <a:blip r:embed="rId8"/>
            <a:srcRect/>
            <a:stretch>
              <a:fillRect/>
            </a:stretch>
          </p:blipFill>
          <p:spPr bwMode="auto">
            <a:xfrm>
              <a:off x="3768796" y="5027618"/>
              <a:ext cx="762445" cy="667099"/>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7" name="Picture 2"/>
            <p:cNvPicPr>
              <a:picLocks noChangeAspect="1" noChangeArrowheads="1"/>
            </p:cNvPicPr>
            <p:nvPr/>
          </p:nvPicPr>
          <p:blipFill>
            <a:blip r:embed="rId9"/>
            <a:srcRect t="31657" b="33633"/>
            <a:stretch>
              <a:fillRect/>
            </a:stretch>
          </p:blipFill>
          <p:spPr bwMode="auto">
            <a:xfrm>
              <a:off x="1959194" y="5259803"/>
              <a:ext cx="1066459" cy="299761"/>
            </a:xfrm>
            <a:prstGeom prst="rect">
              <a:avLst/>
            </a:prstGeom>
            <a:solidFill>
              <a:schemeClr val="tx2">
                <a:lumMod val="20000"/>
                <a:lumOff val="80000"/>
              </a:schemeClr>
            </a:solidFill>
            <a:ln>
              <a:noFill/>
            </a:ln>
            <a:extLst>
              <a:ext uri="{91240B29-F687-4F45-9708-019B960494DF}">
                <a14:hiddenLine xmlns:a14="http://schemas.microsoft.com/office/drawing/2010/main" w="9525">
                  <a:solidFill>
                    <a:schemeClr val="tx1"/>
                  </a:solidFill>
                  <a:miter lim="800000"/>
                  <a:headEnd/>
                  <a:tailEnd/>
                </a14:hiddenLine>
              </a:ext>
            </a:extLst>
          </p:spPr>
        </p:pic>
        <p:sp>
          <p:nvSpPr>
            <p:cNvPr id="38" name="TextBox 6"/>
            <p:cNvSpPr txBox="1">
              <a:spLocks noChangeArrowheads="1"/>
            </p:cNvSpPr>
            <p:nvPr/>
          </p:nvSpPr>
          <p:spPr bwMode="auto">
            <a:xfrm>
              <a:off x="2079835" y="5637538"/>
              <a:ext cx="791399" cy="214858"/>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en-GB" sz="800" b="1" dirty="0">
                  <a:solidFill>
                    <a:prstClr val="black"/>
                  </a:solidFill>
                </a:rPr>
                <a:t>ETL</a:t>
              </a:r>
            </a:p>
          </p:txBody>
        </p:sp>
        <p:sp>
          <p:nvSpPr>
            <p:cNvPr id="39" name="TextBox 75"/>
            <p:cNvSpPr txBox="1">
              <a:spLocks noChangeArrowheads="1"/>
            </p:cNvSpPr>
            <p:nvPr/>
          </p:nvSpPr>
          <p:spPr bwMode="auto">
            <a:xfrm>
              <a:off x="3609551" y="5637538"/>
              <a:ext cx="1219269" cy="214858"/>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en-GB" sz="800" b="1" dirty="0">
                  <a:solidFill>
                    <a:prstClr val="black"/>
                  </a:solidFill>
                </a:rPr>
                <a:t>Data-warehouse</a:t>
              </a:r>
            </a:p>
          </p:txBody>
        </p:sp>
        <p:sp>
          <p:nvSpPr>
            <p:cNvPr id="40" name="TextBox 76"/>
            <p:cNvSpPr txBox="1">
              <a:spLocks noChangeArrowheads="1"/>
            </p:cNvSpPr>
            <p:nvPr/>
          </p:nvSpPr>
          <p:spPr bwMode="auto">
            <a:xfrm>
              <a:off x="4906030" y="5637538"/>
              <a:ext cx="918474" cy="214858"/>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en-GB" sz="800" b="1" dirty="0">
                  <a:solidFill>
                    <a:prstClr val="black"/>
                  </a:solidFill>
                </a:rPr>
                <a:t>Data-marts</a:t>
              </a:r>
            </a:p>
          </p:txBody>
        </p:sp>
        <p:pic>
          <p:nvPicPr>
            <p:cNvPr id="41" name="Picture 17"/>
            <p:cNvPicPr>
              <a:picLocks noChangeAspect="1"/>
            </p:cNvPicPr>
            <p:nvPr/>
          </p:nvPicPr>
          <p:blipFill>
            <a:blip r:embed="rId10"/>
            <a:srcRect/>
            <a:stretch>
              <a:fillRect/>
            </a:stretch>
          </p:blipFill>
          <p:spPr bwMode="auto">
            <a:xfrm>
              <a:off x="5148919" y="4873405"/>
              <a:ext cx="381222" cy="332683"/>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2" name="Picture 17"/>
            <p:cNvPicPr>
              <a:picLocks noChangeAspect="1"/>
            </p:cNvPicPr>
            <p:nvPr/>
          </p:nvPicPr>
          <p:blipFill>
            <a:blip r:embed="rId10"/>
            <a:srcRect/>
            <a:stretch>
              <a:fillRect/>
            </a:stretch>
          </p:blipFill>
          <p:spPr bwMode="auto">
            <a:xfrm>
              <a:off x="5189132" y="5277131"/>
              <a:ext cx="381223" cy="332683"/>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pic>
        <p:cxnSp>
          <p:nvCxnSpPr>
            <p:cNvPr id="43" name="Straight Arrow Connector 42"/>
            <p:cNvCxnSpPr/>
            <p:nvPr/>
          </p:nvCxnSpPr>
          <p:spPr bwMode="auto">
            <a:xfrm flipV="1">
              <a:off x="3209026" y="5408818"/>
              <a:ext cx="435912" cy="1732"/>
            </a:xfrm>
            <a:prstGeom prst="straightConnector1">
              <a:avLst/>
            </a:prstGeom>
            <a:solidFill>
              <a:schemeClr val="tx2">
                <a:lumMod val="20000"/>
                <a:lumOff val="80000"/>
              </a:schemeClr>
            </a:solidFill>
            <a:ln w="12700">
              <a:solidFill>
                <a:schemeClr val="bg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bwMode="auto">
            <a:xfrm flipV="1">
              <a:off x="4647056" y="5020687"/>
              <a:ext cx="403742" cy="298029"/>
            </a:xfrm>
            <a:prstGeom prst="straightConnector1">
              <a:avLst/>
            </a:prstGeom>
            <a:solidFill>
              <a:schemeClr val="tx2">
                <a:lumMod val="20000"/>
                <a:lumOff val="80000"/>
              </a:schemeClr>
            </a:solidFill>
            <a:ln w="12700">
              <a:solidFill>
                <a:schemeClr val="bg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bwMode="auto">
            <a:xfrm>
              <a:off x="4647056" y="5318716"/>
              <a:ext cx="403742" cy="301494"/>
            </a:xfrm>
            <a:prstGeom prst="straightConnector1">
              <a:avLst/>
            </a:prstGeom>
            <a:solidFill>
              <a:schemeClr val="tx2">
                <a:lumMod val="20000"/>
                <a:lumOff val="80000"/>
              </a:schemeClr>
            </a:solidFill>
            <a:ln w="12700">
              <a:solidFill>
                <a:schemeClr val="bg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46" name="Picture 25"/>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406550" y="3256210"/>
              <a:ext cx="481013" cy="431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5"/>
            <p:cNvPicPr>
              <a:picLocks noChangeAspect="1" noChangeArrowheads="1"/>
            </p:cNvPicPr>
            <p:nvPr/>
          </p:nvPicPr>
          <p:blipFill>
            <a:blip r:embed="rId12" cstate="print">
              <a:extLst>
                <a:ext uri="{28A0092B-C50C-407E-A947-70E740481C1C}">
                  <a14:useLocalDpi xmlns:a14="http://schemas.microsoft.com/office/drawing/2010/main" val="0"/>
                </a:ext>
              </a:extLst>
            </a:blip>
            <a:srcRect t="18082" b="16359"/>
            <a:stretch>
              <a:fillRect/>
            </a:stretch>
          </p:blipFill>
          <p:spPr bwMode="auto">
            <a:xfrm>
              <a:off x="6028640" y="2137843"/>
              <a:ext cx="711200" cy="46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 name="Picture 42"/>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471637" y="2659639"/>
              <a:ext cx="360362"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7"/>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347813" y="3882946"/>
              <a:ext cx="10223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9"/>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257283" y="4314855"/>
              <a:ext cx="815975"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 name="Group 6"/>
            <p:cNvGrpSpPr>
              <a:grpSpLocks/>
            </p:cNvGrpSpPr>
            <p:nvPr/>
          </p:nvGrpSpPr>
          <p:grpSpPr bwMode="auto">
            <a:xfrm>
              <a:off x="-1" y="2118371"/>
              <a:ext cx="1711481" cy="1604503"/>
              <a:chOff x="5340301" y="2074431"/>
              <a:chExt cx="3847360" cy="3737602"/>
            </a:xfrm>
          </p:grpSpPr>
          <p:sp>
            <p:nvSpPr>
              <p:cNvPr id="60" name="Shape 59"/>
              <p:cNvSpPr/>
              <p:nvPr/>
            </p:nvSpPr>
            <p:spPr>
              <a:xfrm>
                <a:off x="5340301" y="3035068"/>
                <a:ext cx="2075549" cy="2078690"/>
              </a:xfrm>
              <a:prstGeom prst="leftCircularArrow">
                <a:avLst>
                  <a:gd name="adj1" fmla="val 6452"/>
                  <a:gd name="adj2" fmla="val 429999"/>
                  <a:gd name="adj3" fmla="val 10489124"/>
                  <a:gd name="adj4" fmla="val 14837806"/>
                  <a:gd name="adj5" fmla="val 7527"/>
                </a:avLst>
              </a:prstGeom>
              <a:solidFill>
                <a:srgbClr val="EBAF00">
                  <a:tint val="60000"/>
                  <a:hueOff val="0"/>
                  <a:satOff val="0"/>
                  <a:lumOff val="0"/>
                  <a:alphaOff val="0"/>
                </a:srgbClr>
              </a:solidFill>
              <a:ln>
                <a:noFill/>
              </a:ln>
              <a:effectLst/>
            </p:spPr>
          </p:sp>
          <p:grpSp>
            <p:nvGrpSpPr>
              <p:cNvPr id="61" name="Group 9"/>
              <p:cNvGrpSpPr>
                <a:grpSpLocks/>
              </p:cNvGrpSpPr>
              <p:nvPr/>
            </p:nvGrpSpPr>
            <p:grpSpPr bwMode="auto">
              <a:xfrm>
                <a:off x="5763368" y="2074431"/>
                <a:ext cx="3424293" cy="3737602"/>
                <a:chOff x="492129" y="1271029"/>
                <a:chExt cx="3962933" cy="4523064"/>
              </a:xfrm>
            </p:grpSpPr>
            <p:grpSp>
              <p:nvGrpSpPr>
                <p:cNvPr id="62" name="Group 10"/>
                <p:cNvGrpSpPr>
                  <a:grpSpLocks/>
                </p:cNvGrpSpPr>
                <p:nvPr/>
              </p:nvGrpSpPr>
              <p:grpSpPr bwMode="auto">
                <a:xfrm>
                  <a:off x="1765334" y="3269256"/>
                  <a:ext cx="2235200" cy="2235200"/>
                  <a:chOff x="2844800" y="1828800"/>
                  <a:chExt cx="2235200" cy="2235200"/>
                </a:xfrm>
              </p:grpSpPr>
              <p:sp>
                <p:nvSpPr>
                  <p:cNvPr id="71" name="Shape 70"/>
                  <p:cNvSpPr/>
                  <p:nvPr/>
                </p:nvSpPr>
                <p:spPr>
                  <a:xfrm>
                    <a:off x="2873043" y="1823455"/>
                    <a:ext cx="2234644" cy="2241997"/>
                  </a:xfrm>
                  <a:prstGeom prst="gear9">
                    <a:avLst/>
                  </a:prstGeom>
                  <a:solidFill>
                    <a:srgbClr val="E65032">
                      <a:lumMod val="60000"/>
                      <a:lumOff val="40000"/>
                    </a:srgbClr>
                  </a:solidFill>
                  <a:ln w="25400" cap="flat" cmpd="sng" algn="ctr">
                    <a:solidFill>
                      <a:sysClr val="window" lastClr="FFFFFF">
                        <a:hueOff val="0"/>
                        <a:satOff val="0"/>
                        <a:lumOff val="0"/>
                        <a:alphaOff val="0"/>
                      </a:sysClr>
                    </a:solidFill>
                    <a:prstDash val="solid"/>
                  </a:ln>
                  <a:effectLst/>
                </p:spPr>
              </p:sp>
              <p:sp>
                <p:nvSpPr>
                  <p:cNvPr id="72" name="Shape 4"/>
                  <p:cNvSpPr>
                    <a:spLocks noChangeArrowheads="1"/>
                  </p:cNvSpPr>
                  <p:nvPr/>
                </p:nvSpPr>
                <p:spPr bwMode="auto">
                  <a:xfrm>
                    <a:off x="3294175" y="2352385"/>
                    <a:ext cx="1336450" cy="1148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50" tIns="19050" rIns="19050" bIns="19050" anchor="ctr"/>
                  <a:lstStyle/>
                  <a:p>
                    <a:pPr algn="ctr" defTabSz="666750">
                      <a:lnSpc>
                        <a:spcPct val="90000"/>
                      </a:lnSpc>
                      <a:spcAft>
                        <a:spcPct val="35000"/>
                      </a:spcAft>
                    </a:pPr>
                    <a:r>
                      <a:rPr lang="en-GB" sz="600" dirty="0"/>
                      <a:t>Variety</a:t>
                    </a:r>
                  </a:p>
                </p:txBody>
              </p:sp>
            </p:grpSp>
            <p:grpSp>
              <p:nvGrpSpPr>
                <p:cNvPr id="63" name="Group 11"/>
                <p:cNvGrpSpPr>
                  <a:grpSpLocks/>
                </p:cNvGrpSpPr>
                <p:nvPr/>
              </p:nvGrpSpPr>
              <p:grpSpPr bwMode="auto">
                <a:xfrm>
                  <a:off x="492129" y="2741271"/>
                  <a:ext cx="1598565" cy="1621659"/>
                  <a:chOff x="1571595" y="1300815"/>
                  <a:chExt cx="1598565" cy="1621659"/>
                </a:xfrm>
              </p:grpSpPr>
              <p:sp>
                <p:nvSpPr>
                  <p:cNvPr id="69" name="Shape 68"/>
                  <p:cNvSpPr/>
                  <p:nvPr/>
                </p:nvSpPr>
                <p:spPr>
                  <a:xfrm>
                    <a:off x="1571595" y="1300815"/>
                    <a:ext cx="1598565" cy="1621659"/>
                  </a:xfrm>
                  <a:prstGeom prst="gear6">
                    <a:avLst/>
                  </a:prstGeom>
                  <a:solidFill>
                    <a:srgbClr val="EBAF00">
                      <a:hueOff val="0"/>
                      <a:satOff val="0"/>
                      <a:lumOff val="0"/>
                      <a:alphaOff val="0"/>
                    </a:srgbClr>
                  </a:solidFill>
                  <a:ln w="25400" cap="flat" cmpd="sng" algn="ctr">
                    <a:solidFill>
                      <a:sysClr val="window" lastClr="FFFFFF">
                        <a:hueOff val="0"/>
                        <a:satOff val="0"/>
                        <a:lumOff val="0"/>
                        <a:alphaOff val="0"/>
                      </a:sysClr>
                    </a:solidFill>
                    <a:prstDash val="solid"/>
                  </a:ln>
                  <a:effectLst/>
                </p:spPr>
              </p:sp>
              <p:sp>
                <p:nvSpPr>
                  <p:cNvPr id="70" name="Shape 6"/>
                  <p:cNvSpPr>
                    <a:spLocks noChangeArrowheads="1"/>
                  </p:cNvSpPr>
                  <p:nvPr/>
                </p:nvSpPr>
                <p:spPr bwMode="auto">
                  <a:xfrm>
                    <a:off x="1922274" y="1571530"/>
                    <a:ext cx="958915" cy="1099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50" tIns="19050" rIns="19050" bIns="19050" anchor="ctr"/>
                  <a:lstStyle/>
                  <a:p>
                    <a:pPr algn="ctr" defTabSz="666750">
                      <a:lnSpc>
                        <a:spcPct val="90000"/>
                      </a:lnSpc>
                      <a:spcAft>
                        <a:spcPct val="35000"/>
                      </a:spcAft>
                    </a:pPr>
                    <a:r>
                      <a:rPr lang="en-GB" sz="600" dirty="0"/>
                      <a:t>Velocity</a:t>
                    </a:r>
                  </a:p>
                </p:txBody>
              </p:sp>
            </p:grpSp>
            <p:grpSp>
              <p:nvGrpSpPr>
                <p:cNvPr id="64" name="Group 12"/>
                <p:cNvGrpSpPr>
                  <a:grpSpLocks/>
                </p:cNvGrpSpPr>
                <p:nvPr/>
              </p:nvGrpSpPr>
              <p:grpSpPr bwMode="auto">
                <a:xfrm>
                  <a:off x="1375355" y="1619437"/>
                  <a:ext cx="1592756" cy="1592756"/>
                  <a:chOff x="2454821" y="178981"/>
                  <a:chExt cx="1592756" cy="1592756"/>
                </a:xfrm>
              </p:grpSpPr>
              <p:sp>
                <p:nvSpPr>
                  <p:cNvPr id="67" name="Shape 66"/>
                  <p:cNvSpPr/>
                  <p:nvPr/>
                </p:nvSpPr>
                <p:spPr>
                  <a:xfrm rot="20700000">
                    <a:off x="2488048" y="177375"/>
                    <a:ext cx="1560905" cy="1592353"/>
                  </a:xfrm>
                  <a:prstGeom prst="gear6">
                    <a:avLst/>
                  </a:prstGeom>
                  <a:solidFill>
                    <a:schemeClr val="bg1">
                      <a:lumMod val="65000"/>
                    </a:schemeClr>
                  </a:solidFill>
                  <a:ln w="25400" cap="flat" cmpd="sng" algn="ctr">
                    <a:solidFill>
                      <a:sysClr val="window" lastClr="FFFFFF">
                        <a:hueOff val="0"/>
                        <a:satOff val="0"/>
                        <a:lumOff val="0"/>
                        <a:alphaOff val="0"/>
                      </a:sysClr>
                    </a:solidFill>
                    <a:prstDash val="solid"/>
                  </a:ln>
                  <a:effectLst/>
                </p:spPr>
              </p:sp>
              <p:sp>
                <p:nvSpPr>
                  <p:cNvPr id="68" name="Shape 8"/>
                  <p:cNvSpPr>
                    <a:spLocks noChangeArrowheads="1"/>
                  </p:cNvSpPr>
                  <p:nvPr/>
                </p:nvSpPr>
                <p:spPr bwMode="auto">
                  <a:xfrm>
                    <a:off x="2658877" y="528319"/>
                    <a:ext cx="1136274" cy="89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50" tIns="19050" rIns="19050" bIns="19050" anchor="ctr"/>
                  <a:lstStyle/>
                  <a:p>
                    <a:pPr algn="ctr" defTabSz="666750">
                      <a:lnSpc>
                        <a:spcPct val="90000"/>
                      </a:lnSpc>
                      <a:spcAft>
                        <a:spcPct val="35000"/>
                      </a:spcAft>
                    </a:pPr>
                    <a:r>
                      <a:rPr lang="en-GB" sz="600" dirty="0">
                        <a:solidFill>
                          <a:srgbClr val="FFFFFF"/>
                        </a:solidFill>
                      </a:rPr>
                      <a:t>Volume</a:t>
                    </a:r>
                  </a:p>
                </p:txBody>
              </p:sp>
            </p:grpSp>
            <p:sp>
              <p:nvSpPr>
                <p:cNvPr id="65" name="Circular Arrow 64"/>
                <p:cNvSpPr/>
                <p:nvPr/>
              </p:nvSpPr>
              <p:spPr>
                <a:xfrm>
                  <a:off x="1617819" y="2931765"/>
                  <a:ext cx="2837243" cy="2862328"/>
                </a:xfrm>
                <a:prstGeom prst="circularArrow">
                  <a:avLst>
                    <a:gd name="adj1" fmla="val 4687"/>
                    <a:gd name="adj2" fmla="val 299029"/>
                    <a:gd name="adj3" fmla="val 2513083"/>
                    <a:gd name="adj4" fmla="val 15867933"/>
                    <a:gd name="adj5" fmla="val 5469"/>
                  </a:avLst>
                </a:prstGeom>
                <a:solidFill>
                  <a:srgbClr val="EBAF00">
                    <a:tint val="60000"/>
                    <a:hueOff val="0"/>
                    <a:satOff val="0"/>
                    <a:lumOff val="0"/>
                    <a:alphaOff val="0"/>
                  </a:srgbClr>
                </a:solidFill>
                <a:ln>
                  <a:noFill/>
                </a:ln>
                <a:effectLst/>
              </p:spPr>
            </p:sp>
            <p:sp>
              <p:nvSpPr>
                <p:cNvPr id="66" name="Circular Arrow 65"/>
                <p:cNvSpPr/>
                <p:nvPr/>
              </p:nvSpPr>
              <p:spPr>
                <a:xfrm>
                  <a:off x="1031957" y="1271029"/>
                  <a:ext cx="2217904" cy="2237110"/>
                </a:xfrm>
                <a:prstGeom prst="circularArrow">
                  <a:avLst>
                    <a:gd name="adj1" fmla="val 5984"/>
                    <a:gd name="adj2" fmla="val 394124"/>
                    <a:gd name="adj3" fmla="val 13313824"/>
                    <a:gd name="adj4" fmla="val 10508221"/>
                    <a:gd name="adj5" fmla="val 6981"/>
                  </a:avLst>
                </a:prstGeom>
                <a:solidFill>
                  <a:srgbClr val="EBAF00">
                    <a:tint val="60000"/>
                    <a:hueOff val="0"/>
                    <a:satOff val="0"/>
                    <a:lumOff val="0"/>
                    <a:alphaOff val="0"/>
                  </a:srgbClr>
                </a:solidFill>
                <a:ln>
                  <a:noFill/>
                </a:ln>
                <a:effectLst/>
              </p:spPr>
            </p:sp>
          </p:grpSp>
        </p:grpSp>
        <p:sp>
          <p:nvSpPr>
            <p:cNvPr id="52" name="Left-Right Arrow 51"/>
            <p:cNvSpPr/>
            <p:nvPr/>
          </p:nvSpPr>
          <p:spPr>
            <a:xfrm rot="5400000">
              <a:off x="4280219" y="4365004"/>
              <a:ext cx="698288" cy="228412"/>
            </a:xfrm>
            <a:prstGeom prst="left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cxnSp>
          <p:nvCxnSpPr>
            <p:cNvPr id="53" name="Straight Connector 42"/>
            <p:cNvCxnSpPr>
              <a:cxnSpLocks noChangeShapeType="1"/>
            </p:cNvCxnSpPr>
            <p:nvPr/>
          </p:nvCxnSpPr>
          <p:spPr bwMode="auto">
            <a:xfrm>
              <a:off x="1728830" y="1256615"/>
              <a:ext cx="12700" cy="4727578"/>
            </a:xfrm>
            <a:prstGeom prst="line">
              <a:avLst/>
            </a:prstGeom>
            <a:noFill/>
            <a:ln w="9525" algn="ctr">
              <a:solidFill>
                <a:srgbClr val="808080"/>
              </a:solidFill>
              <a:prstDash val="dash"/>
              <a:round/>
              <a:headEnd/>
              <a:tailEnd/>
            </a:ln>
            <a:extLst>
              <a:ext uri="{909E8E84-426E-40DD-AFC4-6F175D3DCCD1}">
                <a14:hiddenFill xmlns:a14="http://schemas.microsoft.com/office/drawing/2010/main">
                  <a:noFill/>
                </a14:hiddenFill>
              </a:ext>
            </a:extLst>
          </p:spPr>
        </p:cxnSp>
        <p:sp>
          <p:nvSpPr>
            <p:cNvPr id="54" name="Block arrow"/>
            <p:cNvSpPr>
              <a:spLocks noChangeArrowheads="1"/>
            </p:cNvSpPr>
            <p:nvPr/>
          </p:nvSpPr>
          <p:spPr bwMode="gray">
            <a:xfrm>
              <a:off x="7352743" y="1232009"/>
              <a:ext cx="544513" cy="338137"/>
            </a:xfrm>
            <a:prstGeom prst="rightArrow">
              <a:avLst>
                <a:gd name="adj1" fmla="val 50000"/>
                <a:gd name="adj2" fmla="val 32371"/>
              </a:avLst>
            </a:prstGeom>
            <a:solidFill>
              <a:srgbClr val="B2B2B2"/>
            </a:solidFill>
            <a:ln w="9525" algn="ctr">
              <a:solidFill>
                <a:srgbClr val="B2B2B2"/>
              </a:solidFill>
              <a:miter lim="800000"/>
              <a:headEnd/>
              <a:tailEnd/>
            </a:ln>
          </p:spPr>
          <p:txBody>
            <a:bodyPr wrap="none" anchor="ctr"/>
            <a:lstStyle/>
            <a:p>
              <a:pPr algn="ctr"/>
              <a:endParaRPr lang="en-GB" sz="1200" b="1" dirty="0">
                <a:solidFill>
                  <a:srgbClr val="000000"/>
                </a:solidFill>
              </a:endParaRPr>
            </a:p>
          </p:txBody>
        </p:sp>
        <p:sp>
          <p:nvSpPr>
            <p:cNvPr id="55" name="Rectangle 4"/>
            <p:cNvSpPr>
              <a:spLocks noChangeArrowheads="1"/>
            </p:cNvSpPr>
            <p:nvPr/>
          </p:nvSpPr>
          <p:spPr bwMode="auto">
            <a:xfrm>
              <a:off x="1896562" y="3679634"/>
              <a:ext cx="1897246" cy="342651"/>
            </a:xfrm>
            <a:prstGeom prst="rect">
              <a:avLst/>
            </a:prstGeom>
            <a:solidFill>
              <a:srgbClr val="DEDEDE"/>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wrap="none" tIns="64008" bIns="64008" anchor="ctr">
              <a:spAutoFit/>
            </a:bodyPr>
            <a:lstStyle/>
            <a:p>
              <a:pPr algn="ctr" defTabSz="820738" eaLnBrk="0" hangingPunct="0"/>
              <a:r>
                <a:rPr lang="en-US" sz="1200" dirty="0"/>
                <a:t>ILLUSTRATIVE example</a:t>
              </a:r>
            </a:p>
          </p:txBody>
        </p:sp>
        <p:sp>
          <p:nvSpPr>
            <p:cNvPr id="56" name="Rounded Rectangle 55"/>
            <p:cNvSpPr/>
            <p:nvPr/>
          </p:nvSpPr>
          <p:spPr>
            <a:xfrm>
              <a:off x="1811209" y="4850880"/>
              <a:ext cx="4092112" cy="1089884"/>
            </a:xfrm>
            <a:prstGeom prst="roundRect">
              <a:avLst>
                <a:gd name="adj" fmla="val 7830"/>
              </a:avLst>
            </a:prstGeom>
            <a:noFill/>
            <a:ln w="19050" cap="flat" cmpd="sng" algn="ctr">
              <a:solidFill>
                <a:schemeClr val="bg1">
                  <a:lumMod val="50000"/>
                </a:schemeClr>
              </a:solidFill>
              <a:prstDash val="dash"/>
            </a:ln>
            <a:effectLst/>
          </p:spPr>
          <p:txBody>
            <a:bodyPr tIns="90000" bIns="90000" anchor="ctr"/>
            <a:lstStyle/>
            <a:p>
              <a:pPr algn="ctr" fontAlgn="auto">
                <a:spcBef>
                  <a:spcPts val="0"/>
                </a:spcBef>
                <a:spcAft>
                  <a:spcPts val="0"/>
                </a:spcAft>
                <a:defRPr/>
              </a:pPr>
              <a:endParaRPr lang="en-US" sz="800" kern="0" dirty="0">
                <a:solidFill>
                  <a:srgbClr val="000000"/>
                </a:solidFill>
                <a:latin typeface="Arial"/>
                <a:cs typeface="+mn-cs"/>
              </a:endParaRPr>
            </a:p>
          </p:txBody>
        </p:sp>
        <p:pic>
          <p:nvPicPr>
            <p:cNvPr id="57" name="Picture 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070197" y="2113310"/>
              <a:ext cx="855552" cy="611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 name="Picture 4"/>
            <p:cNvPicPr>
              <a:picLocks noChangeAspect="1" noChangeArrowheads="1"/>
            </p:cNvPicPr>
            <p:nvPr/>
          </p:nvPicPr>
          <p:blipFill>
            <a:blip r:embed="rId17" cstate="print">
              <a:extLst>
                <a:ext uri="{28A0092B-C50C-407E-A947-70E740481C1C}">
                  <a14:useLocalDpi xmlns:a14="http://schemas.microsoft.com/office/drawing/2010/main" val="0"/>
                </a:ext>
              </a:extLst>
            </a:blip>
            <a:srcRect b="28769"/>
            <a:stretch>
              <a:fillRect/>
            </a:stretch>
          </p:blipFill>
          <p:spPr bwMode="auto">
            <a:xfrm>
              <a:off x="8117073" y="2815630"/>
              <a:ext cx="761801" cy="760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 name="Picture 5"/>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8114431" y="3696626"/>
              <a:ext cx="767086" cy="767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3" name="Rectangle 12"/>
          <p:cNvSpPr>
            <a:spLocks noChangeArrowheads="1"/>
          </p:cNvSpPr>
          <p:nvPr/>
        </p:nvSpPr>
        <p:spPr bwMode="auto">
          <a:xfrm>
            <a:off x="406400" y="5654675"/>
            <a:ext cx="8375650" cy="354013"/>
          </a:xfrm>
          <a:prstGeom prst="rect">
            <a:avLst/>
          </a:prstGeom>
          <a:solidFill>
            <a:srgbClr val="D9E6DC"/>
          </a:solidFill>
          <a:ln>
            <a:noFill/>
          </a:ln>
          <a:extLst/>
        </p:spPr>
        <p:txBody>
          <a:bodyPr tIns="91440" bIns="91440">
            <a:spAutoFit/>
          </a:bodyPr>
          <a:lstStyle/>
          <a:p>
            <a:pPr algn="ctr">
              <a:spcBef>
                <a:spcPct val="50000"/>
              </a:spcBef>
              <a:buClr>
                <a:srgbClr val="E65032"/>
              </a:buClr>
              <a:buSzPct val="60000"/>
            </a:pPr>
            <a:r>
              <a:rPr lang="en-GB" sz="1100" b="1" dirty="0">
                <a:solidFill>
                  <a:srgbClr val="000000"/>
                </a:solidFill>
              </a:rPr>
              <a:t>Exploitation of big data requires an evolution of the current technology estate to tackle variety, volume and velocity</a:t>
            </a:r>
            <a:endParaRPr lang="en-US" sz="1100" b="1" dirty="0">
              <a:solidFill>
                <a:srgbClr val="000000"/>
              </a:solidFill>
            </a:endParaRPr>
          </a:p>
        </p:txBody>
      </p:sp>
      <p:sp>
        <p:nvSpPr>
          <p:cNvPr id="74" name="Footer Placeholder 1"/>
          <p:cNvSpPr>
            <a:spLocks noGrp="1"/>
          </p:cNvSpPr>
          <p:nvPr>
            <p:ph type="ftr" sz="quarter" idx="3"/>
          </p:nvPr>
        </p:nvSpPr>
        <p:spPr>
          <a:xfrm>
            <a:off x="457199" y="6515096"/>
            <a:ext cx="5277600" cy="92333"/>
          </a:xfrm>
        </p:spPr>
        <p:txBody>
          <a:bodyPr/>
          <a:lstStyle/>
          <a:p>
            <a:r>
              <a:rPr lang="en-US"/>
              <a:t>© 2018 Willis Towers Watson. All rights reserved. Proprietary and Confidential. </a:t>
            </a:r>
            <a:endParaRPr lang="en-US" dirty="0"/>
          </a:p>
        </p:txBody>
      </p:sp>
    </p:spTree>
    <p:extLst>
      <p:ext uri="{BB962C8B-B14F-4D97-AF65-F5344CB8AC3E}">
        <p14:creationId xmlns:p14="http://schemas.microsoft.com/office/powerpoint/2010/main" val="3818636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307777"/>
          </a:xfrm>
        </p:spPr>
        <p:txBody>
          <a:bodyPr>
            <a:normAutofit fontScale="90000"/>
          </a:bodyPr>
          <a:lstStyle/>
          <a:p>
            <a:r>
              <a:rPr lang="en-US" dirty="0"/>
              <a:t>Many companies use more than one tool in their predictive analytics work</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810652753"/>
              </p:ext>
            </p:extLst>
          </p:nvPr>
        </p:nvGraphicFramePr>
        <p:xfrm>
          <a:off x="457200" y="1524000"/>
          <a:ext cx="8229600" cy="4389438"/>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4"/>
          </p:nvPr>
        </p:nvSpPr>
        <p:spPr/>
        <p:txBody>
          <a:bodyPr/>
          <a:lstStyle/>
          <a:p>
            <a:fld id="{2083E393-C0BF-4ED8-8545-7E4C90AFF831}" type="slidenum">
              <a:rPr lang="en-US" smtClean="0"/>
              <a:pPr/>
              <a:t>39</a:t>
            </a:fld>
            <a:endParaRPr lang="en-US" dirty="0"/>
          </a:p>
        </p:txBody>
      </p:sp>
      <p:sp>
        <p:nvSpPr>
          <p:cNvPr id="6" name="Footer Placeholder 5"/>
          <p:cNvSpPr>
            <a:spLocks noGrp="1"/>
          </p:cNvSpPr>
          <p:nvPr>
            <p:ph type="ftr" sz="quarter" idx="3"/>
          </p:nvPr>
        </p:nvSpPr>
        <p:spPr/>
        <p:txBody>
          <a:bodyPr/>
          <a:lstStyle/>
          <a:p>
            <a:r>
              <a:rPr lang="en-US"/>
              <a:t>© 2018 Willis Towers Watson. All rights reserved. Proprietary and Confidential. </a:t>
            </a:r>
            <a:endParaRPr lang="en-US" dirty="0"/>
          </a:p>
        </p:txBody>
      </p:sp>
      <p:sp>
        <p:nvSpPr>
          <p:cNvPr id="13" name="Rectangle 12"/>
          <p:cNvSpPr/>
          <p:nvPr/>
        </p:nvSpPr>
        <p:spPr>
          <a:xfrm>
            <a:off x="457199" y="5996455"/>
            <a:ext cx="7403437" cy="276999"/>
          </a:xfrm>
          <a:prstGeom prst="rect">
            <a:avLst/>
          </a:prstGeom>
        </p:spPr>
        <p:txBody>
          <a:bodyPr wrap="none">
            <a:spAutoFit/>
          </a:bodyPr>
          <a:lstStyle/>
          <a:p>
            <a:r>
              <a:rPr lang="en-US" sz="1200" dirty="0"/>
              <a:t>Base: Those currently using or planning to use predictive analytics in at least one line of business (n = 45).</a:t>
            </a:r>
            <a:endParaRPr lang="en-US" dirty="0"/>
          </a:p>
        </p:txBody>
      </p:sp>
    </p:spTree>
    <p:extLst>
      <p:ext uri="{BB962C8B-B14F-4D97-AF65-F5344CB8AC3E}">
        <p14:creationId xmlns:p14="http://schemas.microsoft.com/office/powerpoint/2010/main" val="2150757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Use of Predictive Analytics Varies Materially</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265344441"/>
              </p:ext>
            </p:extLst>
          </p:nvPr>
        </p:nvGraphicFramePr>
        <p:xfrm>
          <a:off x="457200" y="1320800"/>
          <a:ext cx="8229599" cy="3593562"/>
        </p:xfrm>
        <a:graphic>
          <a:graphicData uri="http://schemas.openxmlformats.org/drawingml/2006/table">
            <a:tbl>
              <a:tblPr firstRow="1" bandRow="1">
                <a:tableStyleId>{5C22544A-7EE6-4342-B048-85BDC9FD1C3A}</a:tableStyleId>
              </a:tblPr>
              <a:tblGrid>
                <a:gridCol w="2660073">
                  <a:extLst>
                    <a:ext uri="{9D8B030D-6E8A-4147-A177-3AD203B41FA5}">
                      <a16:colId xmlns:a16="http://schemas.microsoft.com/office/drawing/2014/main" val="20000"/>
                    </a:ext>
                  </a:extLst>
                </a:gridCol>
                <a:gridCol w="945572">
                  <a:extLst>
                    <a:ext uri="{9D8B030D-6E8A-4147-A177-3AD203B41FA5}">
                      <a16:colId xmlns:a16="http://schemas.microsoft.com/office/drawing/2014/main" val="20001"/>
                    </a:ext>
                  </a:extLst>
                </a:gridCol>
                <a:gridCol w="976746">
                  <a:extLst>
                    <a:ext uri="{9D8B030D-6E8A-4147-A177-3AD203B41FA5}">
                      <a16:colId xmlns:a16="http://schemas.microsoft.com/office/drawing/2014/main" val="20002"/>
                    </a:ext>
                  </a:extLst>
                </a:gridCol>
                <a:gridCol w="945573">
                  <a:extLst>
                    <a:ext uri="{9D8B030D-6E8A-4147-A177-3AD203B41FA5}">
                      <a16:colId xmlns:a16="http://schemas.microsoft.com/office/drawing/2014/main" val="20003"/>
                    </a:ext>
                  </a:extLst>
                </a:gridCol>
                <a:gridCol w="955963">
                  <a:extLst>
                    <a:ext uri="{9D8B030D-6E8A-4147-A177-3AD203B41FA5}">
                      <a16:colId xmlns:a16="http://schemas.microsoft.com/office/drawing/2014/main" val="20004"/>
                    </a:ext>
                  </a:extLst>
                </a:gridCol>
                <a:gridCol w="789709">
                  <a:extLst>
                    <a:ext uri="{9D8B030D-6E8A-4147-A177-3AD203B41FA5}">
                      <a16:colId xmlns:a16="http://schemas.microsoft.com/office/drawing/2014/main" val="20005"/>
                    </a:ext>
                  </a:extLst>
                </a:gridCol>
                <a:gridCol w="955963">
                  <a:extLst>
                    <a:ext uri="{9D8B030D-6E8A-4147-A177-3AD203B41FA5}">
                      <a16:colId xmlns:a16="http://schemas.microsoft.com/office/drawing/2014/main" val="20006"/>
                    </a:ext>
                  </a:extLst>
                </a:gridCol>
              </a:tblGrid>
              <a:tr h="575733">
                <a:tc gridSpan="7">
                  <a:txBody>
                    <a:bodyPr/>
                    <a:lstStyle/>
                    <a:p>
                      <a:r>
                        <a:rPr lang="en-US" sz="1200" dirty="0"/>
                        <a:t>Percent of Companies Using Predictive Analytics</a:t>
                      </a:r>
                    </a:p>
                    <a:p>
                      <a:endParaRPr lang="en-US" sz="1200" dirty="0"/>
                    </a:p>
                    <a:p>
                      <a:r>
                        <a:rPr lang="en-US" sz="1200" dirty="0"/>
                        <a:t>Now vs. Within 2 Years</a:t>
                      </a:r>
                    </a:p>
                  </a:txBody>
                  <a:tcPr/>
                </a:tc>
                <a:tc hMerge="1">
                  <a:txBody>
                    <a:bodyPr/>
                    <a:lstStyle/>
                    <a:p>
                      <a:pPr algn="ctr"/>
                      <a:endParaRPr lang="en-US" sz="1200" dirty="0"/>
                    </a:p>
                  </a:txBody>
                  <a:tcPr anchor="b"/>
                </a:tc>
                <a:tc hMerge="1">
                  <a:txBody>
                    <a:bodyPr/>
                    <a:lstStyle/>
                    <a:p>
                      <a:endParaRPr lang="en-US"/>
                    </a:p>
                  </a:txBody>
                  <a:tcPr/>
                </a:tc>
                <a:tc hMerge="1">
                  <a:txBody>
                    <a:bodyPr/>
                    <a:lstStyle/>
                    <a:p>
                      <a:pPr algn="ctr"/>
                      <a:endParaRPr lang="en-US" sz="1200" dirty="0"/>
                    </a:p>
                  </a:txBody>
                  <a:tcPr anchor="b"/>
                </a:tc>
                <a:tc hMerge="1">
                  <a:txBody>
                    <a:bodyPr/>
                    <a:lstStyle/>
                    <a:p>
                      <a:endParaRPr lang="en-US"/>
                    </a:p>
                  </a:txBody>
                  <a:tcPr/>
                </a:tc>
                <a:tc hMerge="1">
                  <a:txBody>
                    <a:bodyPr/>
                    <a:lstStyle/>
                    <a:p>
                      <a:pPr algn="ctr"/>
                      <a:endParaRPr lang="en-US" sz="1200" dirty="0"/>
                    </a:p>
                  </a:txBody>
                  <a:tcPr anchor="b"/>
                </a:tc>
                <a:tc hMerge="1">
                  <a:txBody>
                    <a:bodyPr/>
                    <a:lstStyle/>
                    <a:p>
                      <a:endParaRPr lang="en-US"/>
                    </a:p>
                  </a:txBody>
                  <a:tcPr/>
                </a:tc>
                <a:extLst>
                  <a:ext uri="{0D108BD9-81ED-4DB2-BD59-A6C34878D82A}">
                    <a16:rowId xmlns:a16="http://schemas.microsoft.com/office/drawing/2014/main" val="1080432596"/>
                  </a:ext>
                </a:extLst>
              </a:tr>
              <a:tr h="487731">
                <a:tc>
                  <a:txBody>
                    <a:bodyPr/>
                    <a:lstStyle/>
                    <a:p>
                      <a:r>
                        <a:rPr lang="en-US" sz="1200" b="1" dirty="0">
                          <a:solidFill>
                            <a:schemeClr val="bg1"/>
                          </a:solidFill>
                          <a:highlight>
                            <a:srgbClr val="702082"/>
                          </a:highlight>
                        </a:rPr>
                        <a:t>Amount of Premium </a:t>
                      </a:r>
                    </a:p>
                  </a:txBody>
                  <a:tcPr anchor="ctr">
                    <a:solidFill>
                      <a:srgbClr val="702082"/>
                    </a:solidFill>
                  </a:tcPr>
                </a:tc>
                <a:tc gridSpan="2">
                  <a:txBody>
                    <a:bodyPr/>
                    <a:lstStyle/>
                    <a:p>
                      <a:pPr algn="ctr"/>
                      <a:r>
                        <a:rPr lang="en-US" sz="1200" b="1" dirty="0">
                          <a:solidFill>
                            <a:schemeClr val="bg1"/>
                          </a:solidFill>
                          <a:highlight>
                            <a:srgbClr val="702082"/>
                          </a:highlight>
                        </a:rPr>
                        <a:t>Over $3 billion</a:t>
                      </a:r>
                    </a:p>
                  </a:txBody>
                  <a:tcPr anchor="ctr">
                    <a:solidFill>
                      <a:srgbClr val="702082"/>
                    </a:solidFill>
                  </a:tcPr>
                </a:tc>
                <a:tc hMerge="1">
                  <a:txBody>
                    <a:bodyPr/>
                    <a:lstStyle/>
                    <a:p>
                      <a:endParaRPr lang="en-US" sz="1000" dirty="0"/>
                    </a:p>
                  </a:txBody>
                  <a:tcPr/>
                </a:tc>
                <a:tc gridSpan="2">
                  <a:txBody>
                    <a:bodyPr/>
                    <a:lstStyle/>
                    <a:p>
                      <a:pPr algn="ctr"/>
                      <a:r>
                        <a:rPr lang="en-US" sz="1200" b="1" dirty="0">
                          <a:solidFill>
                            <a:schemeClr val="bg1"/>
                          </a:solidFill>
                          <a:highlight>
                            <a:srgbClr val="702082"/>
                          </a:highlight>
                        </a:rPr>
                        <a:t>$1 billion - $3 billion</a:t>
                      </a:r>
                    </a:p>
                  </a:txBody>
                  <a:tcPr anchor="ctr">
                    <a:solidFill>
                      <a:srgbClr val="702082"/>
                    </a:solidFill>
                  </a:tcPr>
                </a:tc>
                <a:tc hMerge="1">
                  <a:txBody>
                    <a:bodyPr/>
                    <a:lstStyle/>
                    <a:p>
                      <a:endParaRPr lang="en-US" sz="1000" dirty="0"/>
                    </a:p>
                  </a:txBody>
                  <a:tcPr/>
                </a:tc>
                <a:tc gridSpan="2">
                  <a:txBody>
                    <a:bodyPr/>
                    <a:lstStyle/>
                    <a:p>
                      <a:pPr algn="ctr"/>
                      <a:r>
                        <a:rPr lang="en-US" sz="1200" b="1" dirty="0">
                          <a:solidFill>
                            <a:schemeClr val="bg1"/>
                          </a:solidFill>
                          <a:highlight>
                            <a:srgbClr val="702082"/>
                          </a:highlight>
                        </a:rPr>
                        <a:t>less than $1 billion</a:t>
                      </a:r>
                    </a:p>
                  </a:txBody>
                  <a:tcPr anchor="ctr">
                    <a:solidFill>
                      <a:srgbClr val="702082"/>
                    </a:solidFill>
                  </a:tcPr>
                </a:tc>
                <a:tc hMerge="1">
                  <a:txBody>
                    <a:bodyPr/>
                    <a:lstStyle/>
                    <a:p>
                      <a:endParaRPr lang="en-US" sz="1000" dirty="0"/>
                    </a:p>
                  </a:txBody>
                  <a:tcPr/>
                </a:tc>
                <a:extLst>
                  <a:ext uri="{0D108BD9-81ED-4DB2-BD59-A6C34878D82A}">
                    <a16:rowId xmlns:a16="http://schemas.microsoft.com/office/drawing/2014/main" val="10000"/>
                  </a:ext>
                </a:extLst>
              </a:tr>
              <a:tr h="487731">
                <a:tc>
                  <a:txBody>
                    <a:bodyPr/>
                    <a:lstStyle/>
                    <a:p>
                      <a:r>
                        <a:rPr lang="en-US" sz="1200" b="1" dirty="0">
                          <a:solidFill>
                            <a:schemeClr val="bg1"/>
                          </a:solidFill>
                        </a:rPr>
                        <a:t>Line of Business</a:t>
                      </a:r>
                    </a:p>
                  </a:txBody>
                  <a:tcPr anchor="b">
                    <a:solidFill>
                      <a:schemeClr val="accent1"/>
                    </a:solidFill>
                  </a:tcPr>
                </a:tc>
                <a:tc>
                  <a:txBody>
                    <a:bodyPr/>
                    <a:lstStyle/>
                    <a:p>
                      <a:pPr algn="ctr"/>
                      <a:r>
                        <a:rPr lang="en-US" sz="1200" b="1" dirty="0">
                          <a:solidFill>
                            <a:schemeClr val="bg1"/>
                          </a:solidFill>
                        </a:rPr>
                        <a:t>Now</a:t>
                      </a:r>
                    </a:p>
                  </a:txBody>
                  <a:tcPr anchor="b">
                    <a:solidFill>
                      <a:schemeClr val="accent1"/>
                    </a:solidFill>
                  </a:tcPr>
                </a:tc>
                <a:tc>
                  <a:txBody>
                    <a:bodyPr/>
                    <a:lstStyle/>
                    <a:p>
                      <a:pPr algn="ctr"/>
                      <a:r>
                        <a:rPr lang="en-US" sz="1200" b="1" dirty="0">
                          <a:solidFill>
                            <a:schemeClr val="bg1"/>
                          </a:solidFill>
                        </a:rPr>
                        <a:t>In two years</a:t>
                      </a:r>
                    </a:p>
                  </a:txBody>
                  <a:tcPr anchor="b">
                    <a:solidFill>
                      <a:schemeClr val="accent1"/>
                    </a:solidFill>
                  </a:tcPr>
                </a:tc>
                <a:tc>
                  <a:txBody>
                    <a:bodyPr/>
                    <a:lstStyle/>
                    <a:p>
                      <a:pPr algn="ctr"/>
                      <a:r>
                        <a:rPr lang="en-US" sz="1200" b="1" dirty="0">
                          <a:solidFill>
                            <a:schemeClr val="bg1"/>
                          </a:solidFill>
                        </a:rPr>
                        <a:t>Now</a:t>
                      </a:r>
                    </a:p>
                  </a:txBody>
                  <a:tcPr anchor="b">
                    <a:solidFill>
                      <a:schemeClr val="accent1"/>
                    </a:solidFill>
                  </a:tcPr>
                </a:tc>
                <a:tc>
                  <a:txBody>
                    <a:bodyPr/>
                    <a:lstStyle/>
                    <a:p>
                      <a:pPr algn="ctr"/>
                      <a:r>
                        <a:rPr lang="en-US" sz="1200" b="1" dirty="0">
                          <a:solidFill>
                            <a:schemeClr val="bg1"/>
                          </a:solidFill>
                        </a:rPr>
                        <a:t>In two years</a:t>
                      </a:r>
                    </a:p>
                  </a:txBody>
                  <a:tcPr anchor="b">
                    <a:solidFill>
                      <a:schemeClr val="accent1"/>
                    </a:solidFill>
                  </a:tcPr>
                </a:tc>
                <a:tc>
                  <a:txBody>
                    <a:bodyPr/>
                    <a:lstStyle/>
                    <a:p>
                      <a:pPr algn="ctr"/>
                      <a:r>
                        <a:rPr lang="en-US" sz="1200" b="1" dirty="0">
                          <a:solidFill>
                            <a:schemeClr val="bg1"/>
                          </a:solidFill>
                        </a:rPr>
                        <a:t>Now</a:t>
                      </a:r>
                    </a:p>
                  </a:txBody>
                  <a:tcPr anchor="b">
                    <a:solidFill>
                      <a:schemeClr val="accent1"/>
                    </a:solidFill>
                  </a:tcPr>
                </a:tc>
                <a:tc>
                  <a:txBody>
                    <a:bodyPr/>
                    <a:lstStyle/>
                    <a:p>
                      <a:pPr algn="ctr"/>
                      <a:r>
                        <a:rPr lang="en-US" sz="1200" b="1" dirty="0">
                          <a:solidFill>
                            <a:schemeClr val="bg1"/>
                          </a:solidFill>
                        </a:rPr>
                        <a:t>In two years</a:t>
                      </a:r>
                    </a:p>
                  </a:txBody>
                  <a:tcPr anchor="b">
                    <a:solidFill>
                      <a:schemeClr val="accent1"/>
                    </a:solidFill>
                  </a:tcPr>
                </a:tc>
                <a:extLst>
                  <a:ext uri="{0D108BD9-81ED-4DB2-BD59-A6C34878D82A}">
                    <a16:rowId xmlns:a16="http://schemas.microsoft.com/office/drawing/2014/main" val="10001"/>
                  </a:ext>
                </a:extLst>
              </a:tr>
              <a:tr h="395604">
                <a:tc>
                  <a:txBody>
                    <a:bodyPr/>
                    <a:lstStyle/>
                    <a:p>
                      <a:pPr algn="l"/>
                      <a:r>
                        <a:rPr lang="en-US" sz="1200" dirty="0"/>
                        <a:t>Individual</a:t>
                      </a:r>
                      <a:r>
                        <a:rPr lang="en-US" sz="1200" baseline="0" dirty="0"/>
                        <a:t> life insurance</a:t>
                      </a:r>
                      <a:endParaRPr lang="en-US" sz="1200" dirty="0"/>
                    </a:p>
                  </a:txBody>
                  <a:tcPr anchor="ctr"/>
                </a:tc>
                <a:tc>
                  <a:txBody>
                    <a:bodyPr/>
                    <a:lstStyle/>
                    <a:p>
                      <a:pPr algn="ctr"/>
                      <a:r>
                        <a:rPr lang="en-US" sz="1200" b="1" dirty="0"/>
                        <a:t>70%</a:t>
                      </a:r>
                    </a:p>
                  </a:txBody>
                  <a:tcPr anchor="ctr">
                    <a:solidFill>
                      <a:srgbClr val="92D050"/>
                    </a:solidFill>
                  </a:tcPr>
                </a:tc>
                <a:tc>
                  <a:txBody>
                    <a:bodyPr/>
                    <a:lstStyle/>
                    <a:p>
                      <a:pPr algn="ctr"/>
                      <a:r>
                        <a:rPr lang="en-US" sz="1200" b="1" dirty="0">
                          <a:solidFill>
                            <a:schemeClr val="bg1"/>
                          </a:solidFill>
                        </a:rPr>
                        <a:t>90%</a:t>
                      </a:r>
                    </a:p>
                  </a:txBody>
                  <a:tcPr anchor="ctr">
                    <a:solidFill>
                      <a:srgbClr val="00B050"/>
                    </a:solidFill>
                  </a:tcPr>
                </a:tc>
                <a:tc>
                  <a:txBody>
                    <a:bodyPr/>
                    <a:lstStyle/>
                    <a:p>
                      <a:pPr algn="ctr"/>
                      <a:r>
                        <a:rPr lang="en-US" sz="1200" b="1" dirty="0"/>
                        <a:t>50%</a:t>
                      </a:r>
                    </a:p>
                  </a:txBody>
                  <a:tcPr anchor="ctr">
                    <a:solidFill>
                      <a:srgbClr val="FFC000"/>
                    </a:solidFill>
                  </a:tcPr>
                </a:tc>
                <a:tc>
                  <a:txBody>
                    <a:bodyPr/>
                    <a:lstStyle/>
                    <a:p>
                      <a:pPr algn="ctr"/>
                      <a:r>
                        <a:rPr lang="en-US" sz="1200" b="1" dirty="0"/>
                        <a:t>75%</a:t>
                      </a:r>
                    </a:p>
                  </a:txBody>
                  <a:tcPr anchor="ctr">
                    <a:solidFill>
                      <a:srgbClr val="92D050"/>
                    </a:solidFill>
                  </a:tcPr>
                </a:tc>
                <a:tc>
                  <a:txBody>
                    <a:bodyPr/>
                    <a:lstStyle/>
                    <a:p>
                      <a:pPr algn="ctr"/>
                      <a:r>
                        <a:rPr lang="en-US" sz="1200" b="1" dirty="0"/>
                        <a:t>53%</a:t>
                      </a:r>
                    </a:p>
                  </a:txBody>
                  <a:tcPr anchor="ctr">
                    <a:solidFill>
                      <a:srgbClr val="FFC000"/>
                    </a:solidFill>
                  </a:tcPr>
                </a:tc>
                <a:tc>
                  <a:txBody>
                    <a:bodyPr/>
                    <a:lstStyle/>
                    <a:p>
                      <a:pPr algn="ctr"/>
                      <a:r>
                        <a:rPr lang="en-US" sz="1200" b="1" dirty="0">
                          <a:solidFill>
                            <a:schemeClr val="bg1"/>
                          </a:solidFill>
                        </a:rPr>
                        <a:t>89%</a:t>
                      </a:r>
                    </a:p>
                  </a:txBody>
                  <a:tcPr anchor="ctr">
                    <a:solidFill>
                      <a:srgbClr val="00B050"/>
                    </a:solidFill>
                  </a:tcPr>
                </a:tc>
                <a:extLst>
                  <a:ext uri="{0D108BD9-81ED-4DB2-BD59-A6C34878D82A}">
                    <a16:rowId xmlns:a16="http://schemas.microsoft.com/office/drawing/2014/main" val="10002"/>
                  </a:ext>
                </a:extLst>
              </a:tr>
              <a:tr h="395604">
                <a:tc>
                  <a:txBody>
                    <a:bodyPr/>
                    <a:lstStyle/>
                    <a:p>
                      <a:pPr algn="l"/>
                      <a:r>
                        <a:rPr lang="en-US" sz="1200" dirty="0"/>
                        <a:t>Group insurance</a:t>
                      </a:r>
                    </a:p>
                  </a:txBody>
                  <a:tcPr anchor="ctr"/>
                </a:tc>
                <a:tc>
                  <a:txBody>
                    <a:bodyPr/>
                    <a:lstStyle/>
                    <a:p>
                      <a:pPr algn="ctr"/>
                      <a:r>
                        <a:rPr lang="en-US" sz="1200" b="1" dirty="0"/>
                        <a:t>71%</a:t>
                      </a:r>
                    </a:p>
                  </a:txBody>
                  <a:tcPr anchor="ctr">
                    <a:solidFill>
                      <a:srgbClr val="92D050"/>
                    </a:solidFill>
                  </a:tcPr>
                </a:tc>
                <a:tc>
                  <a:txBody>
                    <a:bodyPr/>
                    <a:lstStyle/>
                    <a:p>
                      <a:pPr algn="ctr"/>
                      <a:r>
                        <a:rPr lang="en-US" sz="1200" b="1" dirty="0">
                          <a:solidFill>
                            <a:schemeClr val="bg1"/>
                          </a:solidFill>
                        </a:rPr>
                        <a:t>100%</a:t>
                      </a:r>
                    </a:p>
                  </a:txBody>
                  <a:tcPr anchor="ctr">
                    <a:solidFill>
                      <a:srgbClr val="00B050"/>
                    </a:solidFill>
                  </a:tcPr>
                </a:tc>
                <a:tc>
                  <a:txBody>
                    <a:bodyPr/>
                    <a:lstStyle/>
                    <a:p>
                      <a:pPr algn="ctr"/>
                      <a:r>
                        <a:rPr lang="en-US" sz="1200" b="1" dirty="0"/>
                        <a:t>67%</a:t>
                      </a:r>
                    </a:p>
                  </a:txBody>
                  <a:tcPr anchor="ctr">
                    <a:solidFill>
                      <a:srgbClr val="92D050"/>
                    </a:solidFill>
                  </a:tcPr>
                </a:tc>
                <a:tc>
                  <a:txBody>
                    <a:bodyPr/>
                    <a:lstStyle/>
                    <a:p>
                      <a:pPr algn="ctr"/>
                      <a:r>
                        <a:rPr lang="en-US" sz="1200" b="1" dirty="0">
                          <a:solidFill>
                            <a:schemeClr val="bg1"/>
                          </a:solidFill>
                        </a:rPr>
                        <a:t>100%</a:t>
                      </a:r>
                    </a:p>
                  </a:txBody>
                  <a:tcPr anchor="ctr">
                    <a:solidFill>
                      <a:srgbClr val="00B050"/>
                    </a:solidFill>
                  </a:tcPr>
                </a:tc>
                <a:tc>
                  <a:txBody>
                    <a:bodyPr/>
                    <a:lstStyle/>
                    <a:p>
                      <a:pPr algn="ctr"/>
                      <a:r>
                        <a:rPr lang="en-US" sz="1200" b="1" dirty="0">
                          <a:solidFill>
                            <a:schemeClr val="bg1"/>
                          </a:solidFill>
                        </a:rPr>
                        <a:t>23%</a:t>
                      </a:r>
                    </a:p>
                  </a:txBody>
                  <a:tcPr anchor="ctr">
                    <a:solidFill>
                      <a:srgbClr val="FF6600"/>
                    </a:solidFill>
                  </a:tcPr>
                </a:tc>
                <a:tc>
                  <a:txBody>
                    <a:bodyPr/>
                    <a:lstStyle/>
                    <a:p>
                      <a:pPr algn="ctr"/>
                      <a:r>
                        <a:rPr lang="en-US" sz="1200" b="1" dirty="0"/>
                        <a:t>46%</a:t>
                      </a:r>
                    </a:p>
                  </a:txBody>
                  <a:tcPr anchor="ctr">
                    <a:solidFill>
                      <a:srgbClr val="FFC000"/>
                    </a:solidFill>
                  </a:tcPr>
                </a:tc>
                <a:extLst>
                  <a:ext uri="{0D108BD9-81ED-4DB2-BD59-A6C34878D82A}">
                    <a16:rowId xmlns:a16="http://schemas.microsoft.com/office/drawing/2014/main" val="10003"/>
                  </a:ext>
                </a:extLst>
              </a:tr>
              <a:tr h="395604">
                <a:tc>
                  <a:txBody>
                    <a:bodyPr/>
                    <a:lstStyle/>
                    <a:p>
                      <a:pPr algn="l"/>
                      <a:r>
                        <a:rPr lang="en-US" sz="1200" dirty="0"/>
                        <a:t>Retail individual annuities</a:t>
                      </a:r>
                    </a:p>
                  </a:txBody>
                  <a:tcPr anchor="ctr"/>
                </a:tc>
                <a:tc>
                  <a:txBody>
                    <a:bodyPr/>
                    <a:lstStyle/>
                    <a:p>
                      <a:pPr algn="ctr"/>
                      <a:r>
                        <a:rPr lang="en-US" sz="1200" b="1" dirty="0"/>
                        <a:t>71%</a:t>
                      </a:r>
                    </a:p>
                  </a:txBody>
                  <a:tcPr anchor="ctr">
                    <a:solidFill>
                      <a:srgbClr val="92D050"/>
                    </a:solidFill>
                  </a:tcPr>
                </a:tc>
                <a:tc>
                  <a:txBody>
                    <a:bodyPr/>
                    <a:lstStyle/>
                    <a:p>
                      <a:pPr algn="ctr"/>
                      <a:r>
                        <a:rPr lang="en-US" sz="1200" b="1" dirty="0"/>
                        <a:t>71%</a:t>
                      </a:r>
                    </a:p>
                  </a:txBody>
                  <a:tcPr anchor="ctr">
                    <a:solidFill>
                      <a:srgbClr val="92D050"/>
                    </a:solidFill>
                  </a:tcPr>
                </a:tc>
                <a:tc>
                  <a:txBody>
                    <a:bodyPr/>
                    <a:lstStyle/>
                    <a:p>
                      <a:pPr algn="ctr"/>
                      <a:r>
                        <a:rPr lang="en-US" sz="1200" b="1" dirty="0">
                          <a:solidFill>
                            <a:schemeClr val="bg1"/>
                          </a:solidFill>
                        </a:rPr>
                        <a:t>13%</a:t>
                      </a:r>
                    </a:p>
                  </a:txBody>
                  <a:tcPr anchor="ctr">
                    <a:solidFill>
                      <a:srgbClr val="FF0000"/>
                    </a:solidFill>
                  </a:tcPr>
                </a:tc>
                <a:tc>
                  <a:txBody>
                    <a:bodyPr/>
                    <a:lstStyle/>
                    <a:p>
                      <a:pPr algn="ctr"/>
                      <a:r>
                        <a:rPr lang="en-US" sz="1200" b="1" dirty="0">
                          <a:solidFill>
                            <a:schemeClr val="bg1"/>
                          </a:solidFill>
                        </a:rPr>
                        <a:t>38%</a:t>
                      </a:r>
                    </a:p>
                  </a:txBody>
                  <a:tcPr anchor="ctr">
                    <a:solidFill>
                      <a:srgbClr val="FF0000"/>
                    </a:solidFill>
                  </a:tcPr>
                </a:tc>
                <a:tc>
                  <a:txBody>
                    <a:bodyPr/>
                    <a:lstStyle/>
                    <a:p>
                      <a:pPr algn="ctr"/>
                      <a:r>
                        <a:rPr lang="en-US" sz="1200" b="1" dirty="0">
                          <a:solidFill>
                            <a:schemeClr val="bg1"/>
                          </a:solidFill>
                        </a:rPr>
                        <a:t>18%</a:t>
                      </a:r>
                    </a:p>
                  </a:txBody>
                  <a:tcPr anchor="ctr">
                    <a:solidFill>
                      <a:srgbClr val="FF0000"/>
                    </a:solidFill>
                  </a:tcPr>
                </a:tc>
                <a:tc>
                  <a:txBody>
                    <a:bodyPr/>
                    <a:lstStyle/>
                    <a:p>
                      <a:pPr algn="ctr"/>
                      <a:r>
                        <a:rPr lang="en-US" sz="1200" b="1" dirty="0">
                          <a:solidFill>
                            <a:schemeClr val="bg1"/>
                          </a:solidFill>
                        </a:rPr>
                        <a:t>32%</a:t>
                      </a:r>
                    </a:p>
                  </a:txBody>
                  <a:tcPr anchor="ctr">
                    <a:solidFill>
                      <a:srgbClr val="FF6600"/>
                    </a:solidFill>
                  </a:tcPr>
                </a:tc>
                <a:extLst>
                  <a:ext uri="{0D108BD9-81ED-4DB2-BD59-A6C34878D82A}">
                    <a16:rowId xmlns:a16="http://schemas.microsoft.com/office/drawing/2014/main" val="10004"/>
                  </a:ext>
                </a:extLst>
              </a:tr>
              <a:tr h="395604">
                <a:tc>
                  <a:txBody>
                    <a:bodyPr/>
                    <a:lstStyle/>
                    <a:p>
                      <a:pPr algn="l"/>
                      <a:r>
                        <a:rPr lang="en-US" sz="1200" dirty="0"/>
                        <a:t>Institutional annuities</a:t>
                      </a:r>
                    </a:p>
                  </a:txBody>
                  <a:tcPr anchor="ctr"/>
                </a:tc>
                <a:tc>
                  <a:txBody>
                    <a:bodyPr/>
                    <a:lstStyle/>
                    <a:p>
                      <a:pPr algn="ctr"/>
                      <a:r>
                        <a:rPr lang="en-US" sz="1200" b="1" dirty="0"/>
                        <a:t>50%</a:t>
                      </a:r>
                    </a:p>
                  </a:txBody>
                  <a:tcPr anchor="ctr">
                    <a:solidFill>
                      <a:srgbClr val="FFC000"/>
                    </a:solidFill>
                  </a:tcPr>
                </a:tc>
                <a:tc>
                  <a:txBody>
                    <a:bodyPr/>
                    <a:lstStyle/>
                    <a:p>
                      <a:pPr algn="ctr"/>
                      <a:r>
                        <a:rPr lang="en-US" sz="1200" b="1" dirty="0">
                          <a:solidFill>
                            <a:schemeClr val="bg1"/>
                          </a:solidFill>
                        </a:rPr>
                        <a:t>83%</a:t>
                      </a:r>
                    </a:p>
                  </a:txBody>
                  <a:tcPr anchor="ctr">
                    <a:solidFill>
                      <a:srgbClr val="00B050"/>
                    </a:solidFill>
                  </a:tcPr>
                </a:tc>
                <a:tc>
                  <a:txBody>
                    <a:bodyPr/>
                    <a:lstStyle/>
                    <a:p>
                      <a:pPr algn="ctr"/>
                      <a:r>
                        <a:rPr lang="en-US" sz="1200" b="1" dirty="0"/>
                        <a:t>50%</a:t>
                      </a:r>
                    </a:p>
                  </a:txBody>
                  <a:tcPr anchor="ctr">
                    <a:solidFill>
                      <a:srgbClr val="FFC000"/>
                    </a:solidFill>
                  </a:tcPr>
                </a:tc>
                <a:tc>
                  <a:txBody>
                    <a:bodyPr/>
                    <a:lstStyle/>
                    <a:p>
                      <a:pPr algn="ctr"/>
                      <a:r>
                        <a:rPr lang="en-US" sz="1200" b="1" dirty="0"/>
                        <a:t>75%</a:t>
                      </a:r>
                    </a:p>
                  </a:txBody>
                  <a:tcPr anchor="ctr">
                    <a:solidFill>
                      <a:srgbClr val="92D050"/>
                    </a:solidFill>
                  </a:tcPr>
                </a:tc>
                <a:tc>
                  <a:txBody>
                    <a:bodyPr/>
                    <a:lstStyle/>
                    <a:p>
                      <a:pPr algn="ctr"/>
                      <a:r>
                        <a:rPr lang="en-US" sz="1200" b="1" dirty="0">
                          <a:solidFill>
                            <a:schemeClr val="bg1"/>
                          </a:solidFill>
                        </a:rPr>
                        <a:t>11%</a:t>
                      </a:r>
                    </a:p>
                  </a:txBody>
                  <a:tcPr anchor="ctr">
                    <a:solidFill>
                      <a:srgbClr val="FF0000"/>
                    </a:solidFill>
                  </a:tcPr>
                </a:tc>
                <a:tc>
                  <a:txBody>
                    <a:bodyPr/>
                    <a:lstStyle/>
                    <a:p>
                      <a:pPr algn="ctr"/>
                      <a:r>
                        <a:rPr lang="en-US" sz="1200" b="1" dirty="0">
                          <a:solidFill>
                            <a:schemeClr val="bg1"/>
                          </a:solidFill>
                        </a:rPr>
                        <a:t>33%</a:t>
                      </a:r>
                    </a:p>
                  </a:txBody>
                  <a:tcPr anchor="ctr">
                    <a:solidFill>
                      <a:srgbClr val="FF6600"/>
                    </a:solidFill>
                  </a:tcPr>
                </a:tc>
                <a:extLst>
                  <a:ext uri="{0D108BD9-81ED-4DB2-BD59-A6C34878D82A}">
                    <a16:rowId xmlns:a16="http://schemas.microsoft.com/office/drawing/2014/main" val="10005"/>
                  </a:ext>
                </a:extLst>
              </a:tr>
              <a:tr h="395604">
                <a:tc>
                  <a:txBody>
                    <a:bodyPr/>
                    <a:lstStyle/>
                    <a:p>
                      <a:pPr algn="l"/>
                      <a:r>
                        <a:rPr lang="en-US" sz="1200" dirty="0"/>
                        <a:t>Individual</a:t>
                      </a:r>
                      <a:r>
                        <a:rPr lang="en-US" sz="1200" baseline="0" dirty="0"/>
                        <a:t> health</a:t>
                      </a:r>
                      <a:endParaRPr lang="en-US" sz="1200" dirty="0"/>
                    </a:p>
                  </a:txBody>
                  <a:tcPr anchor="ctr"/>
                </a:tc>
                <a:tc>
                  <a:txBody>
                    <a:bodyPr/>
                    <a:lstStyle/>
                    <a:p>
                      <a:pPr algn="ctr"/>
                      <a:r>
                        <a:rPr lang="en-US" sz="1200" b="1" dirty="0"/>
                        <a:t>40%</a:t>
                      </a:r>
                    </a:p>
                  </a:txBody>
                  <a:tcPr anchor="ctr">
                    <a:solidFill>
                      <a:srgbClr val="FFC000"/>
                    </a:solidFill>
                  </a:tcPr>
                </a:tc>
                <a:tc>
                  <a:txBody>
                    <a:bodyPr/>
                    <a:lstStyle/>
                    <a:p>
                      <a:pPr algn="ctr"/>
                      <a:r>
                        <a:rPr lang="en-US" sz="1200" b="1" dirty="0">
                          <a:solidFill>
                            <a:schemeClr val="bg1"/>
                          </a:solidFill>
                        </a:rPr>
                        <a:t>80%</a:t>
                      </a:r>
                    </a:p>
                  </a:txBody>
                  <a:tcPr anchor="ctr">
                    <a:solidFill>
                      <a:srgbClr val="00B050"/>
                    </a:solidFill>
                  </a:tcPr>
                </a:tc>
                <a:tc>
                  <a:txBody>
                    <a:bodyPr/>
                    <a:lstStyle/>
                    <a:p>
                      <a:pPr algn="ctr"/>
                      <a:r>
                        <a:rPr lang="en-US" sz="1200" b="1" dirty="0">
                          <a:solidFill>
                            <a:schemeClr val="bg1"/>
                          </a:solidFill>
                        </a:rPr>
                        <a:t>20%</a:t>
                      </a:r>
                    </a:p>
                  </a:txBody>
                  <a:tcPr anchor="ctr">
                    <a:solidFill>
                      <a:srgbClr val="FF6600"/>
                    </a:solidFill>
                  </a:tcPr>
                </a:tc>
                <a:tc>
                  <a:txBody>
                    <a:bodyPr/>
                    <a:lstStyle/>
                    <a:p>
                      <a:pPr algn="ctr"/>
                      <a:r>
                        <a:rPr lang="en-US" sz="1200" b="1" dirty="0"/>
                        <a:t>40%</a:t>
                      </a:r>
                    </a:p>
                  </a:txBody>
                  <a:tcPr anchor="ctr">
                    <a:solidFill>
                      <a:srgbClr val="FFC000"/>
                    </a:solidFill>
                  </a:tcPr>
                </a:tc>
                <a:tc>
                  <a:txBody>
                    <a:bodyPr/>
                    <a:lstStyle/>
                    <a:p>
                      <a:pPr algn="ctr"/>
                      <a:r>
                        <a:rPr lang="en-US" sz="1200" b="1" dirty="0">
                          <a:solidFill>
                            <a:schemeClr val="bg1"/>
                          </a:solidFill>
                        </a:rPr>
                        <a:t>15%</a:t>
                      </a:r>
                    </a:p>
                  </a:txBody>
                  <a:tcPr anchor="ctr">
                    <a:solidFill>
                      <a:srgbClr val="FF0000"/>
                    </a:solidFill>
                  </a:tcPr>
                </a:tc>
                <a:tc>
                  <a:txBody>
                    <a:bodyPr/>
                    <a:lstStyle/>
                    <a:p>
                      <a:pPr algn="ctr"/>
                      <a:r>
                        <a:rPr lang="en-US" sz="1200" b="1" dirty="0">
                          <a:solidFill>
                            <a:schemeClr val="bg1"/>
                          </a:solidFill>
                        </a:rPr>
                        <a:t>38%</a:t>
                      </a:r>
                    </a:p>
                  </a:txBody>
                  <a:tcPr anchor="ctr">
                    <a:solidFill>
                      <a:srgbClr val="FF6600"/>
                    </a:solidFill>
                  </a:tcPr>
                </a:tc>
                <a:extLst>
                  <a:ext uri="{0D108BD9-81ED-4DB2-BD59-A6C34878D82A}">
                    <a16:rowId xmlns:a16="http://schemas.microsoft.com/office/drawing/2014/main" val="10006"/>
                  </a:ext>
                </a:extLst>
              </a:tr>
            </a:tbl>
          </a:graphicData>
        </a:graphic>
      </p:graphicFrame>
      <p:sp>
        <p:nvSpPr>
          <p:cNvPr id="6" name="Slide Number Placeholder 5"/>
          <p:cNvSpPr>
            <a:spLocks noGrp="1"/>
          </p:cNvSpPr>
          <p:nvPr>
            <p:ph type="sldNum" sz="quarter" idx="4"/>
          </p:nvPr>
        </p:nvSpPr>
        <p:spPr/>
        <p:txBody>
          <a:bodyPr/>
          <a:lstStyle/>
          <a:p>
            <a:fld id="{2083E393-C0BF-4ED8-8545-7E4C90AFF831}" type="slidenum">
              <a:rPr lang="en-US" smtClean="0"/>
              <a:pPr/>
              <a:t>4</a:t>
            </a:fld>
            <a:endParaRPr lang="en-US" dirty="0"/>
          </a:p>
        </p:txBody>
      </p:sp>
      <p:sp>
        <p:nvSpPr>
          <p:cNvPr id="7" name="Footer Placeholder 6"/>
          <p:cNvSpPr>
            <a:spLocks noGrp="1"/>
          </p:cNvSpPr>
          <p:nvPr>
            <p:ph type="ftr" sz="quarter" idx="3"/>
          </p:nvPr>
        </p:nvSpPr>
        <p:spPr/>
        <p:txBody>
          <a:bodyPr/>
          <a:lstStyle/>
          <a:p>
            <a:r>
              <a:rPr lang="en-US"/>
              <a:t>© 2018 Willis Towers Watson. All rights reserved. Proprietary and Confidential. </a:t>
            </a:r>
            <a:endParaRPr lang="en-US" dirty="0"/>
          </a:p>
        </p:txBody>
      </p:sp>
      <p:sp>
        <p:nvSpPr>
          <p:cNvPr id="9" name="Rectangle 8"/>
          <p:cNvSpPr/>
          <p:nvPr/>
        </p:nvSpPr>
        <p:spPr>
          <a:xfrm>
            <a:off x="457199" y="5996455"/>
            <a:ext cx="5075877" cy="276999"/>
          </a:xfrm>
          <a:prstGeom prst="rect">
            <a:avLst/>
          </a:prstGeom>
        </p:spPr>
        <p:txBody>
          <a:bodyPr wrap="none">
            <a:spAutoFit/>
          </a:bodyPr>
          <a:lstStyle/>
          <a:p>
            <a:r>
              <a:rPr lang="en-US" sz="1200" dirty="0"/>
              <a:t>Base: Those who sell or have in-force business on the books (n varies).</a:t>
            </a:r>
            <a:endParaRPr lang="en-US" dirty="0"/>
          </a:p>
        </p:txBody>
      </p:sp>
      <p:graphicFrame>
        <p:nvGraphicFramePr>
          <p:cNvPr id="10" name="Table 9"/>
          <p:cNvGraphicFramePr>
            <a:graphicFrameLocks noGrp="1"/>
          </p:cNvGraphicFramePr>
          <p:nvPr>
            <p:extLst/>
          </p:nvPr>
        </p:nvGraphicFramePr>
        <p:xfrm>
          <a:off x="476865" y="5319374"/>
          <a:ext cx="5080000" cy="37084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tblGrid>
              <a:tr h="370840">
                <a:tc>
                  <a:txBody>
                    <a:bodyPr/>
                    <a:lstStyle/>
                    <a:p>
                      <a:pPr algn="ctr"/>
                      <a:r>
                        <a:rPr lang="en-US" sz="1200" dirty="0"/>
                        <a:t>&lt;20%</a:t>
                      </a:r>
                    </a:p>
                  </a:txBody>
                  <a:tcPr anchor="ctr">
                    <a:solidFill>
                      <a:srgbClr val="FF0000"/>
                    </a:solidFill>
                  </a:tcPr>
                </a:tc>
                <a:tc>
                  <a:txBody>
                    <a:bodyPr/>
                    <a:lstStyle/>
                    <a:p>
                      <a:pPr algn="ctr"/>
                      <a:r>
                        <a:rPr lang="en-US" sz="1200" dirty="0"/>
                        <a:t>20%-39%</a:t>
                      </a:r>
                    </a:p>
                  </a:txBody>
                  <a:tcPr anchor="ctr">
                    <a:solidFill>
                      <a:srgbClr val="FF6600"/>
                    </a:solidFill>
                  </a:tcPr>
                </a:tc>
                <a:tc>
                  <a:txBody>
                    <a:bodyPr/>
                    <a:lstStyle/>
                    <a:p>
                      <a:pPr algn="ctr"/>
                      <a:r>
                        <a:rPr lang="en-US" sz="1200" dirty="0">
                          <a:solidFill>
                            <a:schemeClr val="tx1"/>
                          </a:solidFill>
                        </a:rPr>
                        <a:t>40%-59%</a:t>
                      </a:r>
                    </a:p>
                  </a:txBody>
                  <a:tcPr anchor="ctr">
                    <a:solidFill>
                      <a:srgbClr val="FFC000"/>
                    </a:solidFill>
                  </a:tcPr>
                </a:tc>
                <a:tc>
                  <a:txBody>
                    <a:bodyPr/>
                    <a:lstStyle/>
                    <a:p>
                      <a:pPr algn="ctr"/>
                      <a:r>
                        <a:rPr lang="en-US" sz="1200" dirty="0">
                          <a:solidFill>
                            <a:schemeClr val="tx1"/>
                          </a:solidFill>
                        </a:rPr>
                        <a:t>60%-79%</a:t>
                      </a:r>
                    </a:p>
                  </a:txBody>
                  <a:tcPr anchor="ctr">
                    <a:solidFill>
                      <a:srgbClr val="92D050"/>
                    </a:solidFill>
                  </a:tcPr>
                </a:tc>
                <a:tc>
                  <a:txBody>
                    <a:bodyPr/>
                    <a:lstStyle/>
                    <a:p>
                      <a:pPr algn="ctr"/>
                      <a:r>
                        <a:rPr lang="en-US" sz="1200" dirty="0"/>
                        <a:t>80%+</a:t>
                      </a:r>
                    </a:p>
                  </a:txBody>
                  <a:tcPr anchor="ctr">
                    <a:solidFill>
                      <a:srgbClr val="00B05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354324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D8D7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477803" y="3436566"/>
            <a:ext cx="4187952" cy="238494"/>
          </a:xfrm>
          <a:prstGeom prst="rect">
            <a:avLst/>
          </a:prstGeom>
        </p:spPr>
      </p:pic>
      <p:sp>
        <p:nvSpPr>
          <p:cNvPr id="3" name="Footer Placeholder 2"/>
          <p:cNvSpPr>
            <a:spLocks noGrp="1"/>
          </p:cNvSpPr>
          <p:nvPr>
            <p:ph type="ftr" sz="quarter" idx="3"/>
          </p:nvPr>
        </p:nvSpPr>
        <p:spPr/>
        <p:txBody>
          <a:bodyPr/>
          <a:lstStyle/>
          <a:p>
            <a:r>
              <a:rPr lang="en-US"/>
              <a:t>© 2018 Willis Towers Watson. All rights reserved. Proprietary and Confidential. </a:t>
            </a:r>
            <a:endParaRPr lang="en-US" dirty="0"/>
          </a:p>
        </p:txBody>
      </p:sp>
      <p:sp>
        <p:nvSpPr>
          <p:cNvPr id="6" name="Slide Number Placeholder 5"/>
          <p:cNvSpPr>
            <a:spLocks noGrp="1"/>
          </p:cNvSpPr>
          <p:nvPr>
            <p:ph type="sldNum" sz="quarter" idx="4"/>
          </p:nvPr>
        </p:nvSpPr>
        <p:spPr/>
        <p:txBody>
          <a:bodyPr/>
          <a:lstStyle/>
          <a:p>
            <a:fld id="{2083E393-C0BF-4ED8-8545-7E4C90AFF831}" type="slidenum">
              <a:rPr lang="en-US" smtClean="0"/>
              <a:pPr/>
              <a:t>40</a:t>
            </a:fld>
            <a:endParaRPr lang="en-US" dirty="0"/>
          </a:p>
        </p:txBody>
      </p:sp>
    </p:spTree>
    <p:extLst>
      <p:ext uri="{BB962C8B-B14F-4D97-AF65-F5344CB8AC3E}">
        <p14:creationId xmlns:p14="http://schemas.microsoft.com/office/powerpoint/2010/main" val="2815338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p:txBody>
          <a:bodyPr/>
          <a:lstStyle/>
          <a:p>
            <a:endParaRPr lang="en-US" dirty="0"/>
          </a:p>
        </p:txBody>
      </p:sp>
      <p:sp>
        <p:nvSpPr>
          <p:cNvPr id="3" name="Title 2"/>
          <p:cNvSpPr>
            <a:spLocks noGrp="1"/>
          </p:cNvSpPr>
          <p:nvPr>
            <p:ph type="title"/>
          </p:nvPr>
        </p:nvSpPr>
        <p:spPr/>
        <p:txBody>
          <a:bodyPr/>
          <a:lstStyle/>
          <a:p>
            <a:r>
              <a:rPr lang="en-US" dirty="0"/>
              <a:t>Applications</a:t>
            </a:r>
          </a:p>
        </p:txBody>
      </p:sp>
      <p:sp>
        <p:nvSpPr>
          <p:cNvPr id="14" name="Footer Placeholder 13"/>
          <p:cNvSpPr>
            <a:spLocks noGrp="1"/>
          </p:cNvSpPr>
          <p:nvPr>
            <p:ph type="ftr" sz="quarter" idx="3"/>
          </p:nvPr>
        </p:nvSpPr>
        <p:spPr/>
        <p:txBody>
          <a:bodyPr/>
          <a:lstStyle/>
          <a:p>
            <a:r>
              <a:rPr lang="en-US"/>
              <a:t>© 2018 Willis Towers Watson. All rights reserved. Proprietary and Confidential. </a:t>
            </a:r>
            <a:endParaRPr lang="en-US" dirty="0"/>
          </a:p>
        </p:txBody>
      </p:sp>
      <p:sp>
        <p:nvSpPr>
          <p:cNvPr id="15" name="Slide Number Placeholder 14"/>
          <p:cNvSpPr>
            <a:spLocks noGrp="1"/>
          </p:cNvSpPr>
          <p:nvPr>
            <p:ph type="sldNum" sz="quarter" idx="4"/>
          </p:nvPr>
        </p:nvSpPr>
        <p:spPr/>
        <p:txBody>
          <a:bodyPr/>
          <a:lstStyle/>
          <a:p>
            <a:fld id="{2083E393-C0BF-4ED8-8545-7E4C90AFF831}" type="slidenum">
              <a:rPr lang="en-US" smtClean="0"/>
              <a:pPr/>
              <a:t>5</a:t>
            </a:fld>
            <a:endParaRPr lang="en-US" dirty="0"/>
          </a:p>
        </p:txBody>
      </p:sp>
    </p:spTree>
    <p:custDataLst>
      <p:tags r:id="rId1"/>
    </p:custDataLst>
    <p:extLst>
      <p:ext uri="{BB962C8B-B14F-4D97-AF65-F5344CB8AC3E}">
        <p14:creationId xmlns:p14="http://schemas.microsoft.com/office/powerpoint/2010/main" val="689055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custDataLst>
              <p:tags r:id="rId2"/>
            </p:custDataLst>
          </p:nvPr>
        </p:nvSpPr>
        <p:spPr/>
        <p:txBody>
          <a:bodyPr/>
          <a:lstStyle/>
          <a:p>
            <a:r>
              <a:rPr lang="en-US" dirty="0"/>
              <a:t>Applications of Advanced Analytics to Insurance</a:t>
            </a:r>
          </a:p>
        </p:txBody>
      </p:sp>
      <p:sp>
        <p:nvSpPr>
          <p:cNvPr id="5" name="Text Placeholder 4"/>
          <p:cNvSpPr>
            <a:spLocks noGrp="1"/>
          </p:cNvSpPr>
          <p:nvPr>
            <p:ph type="body" sz="quarter" idx="13"/>
          </p:nvPr>
        </p:nvSpPr>
        <p:spPr/>
        <p:txBody>
          <a:bodyPr/>
          <a:lstStyle/>
          <a:p>
            <a:endParaRPr lang="en-US" dirty="0"/>
          </a:p>
        </p:txBody>
      </p:sp>
      <p:sp>
        <p:nvSpPr>
          <p:cNvPr id="9" name="Path"/>
          <p:cNvSpPr/>
          <p:nvPr/>
        </p:nvSpPr>
        <p:spPr>
          <a:xfrm>
            <a:off x="3275856" y="6560408"/>
            <a:ext cx="557044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sz="600" dirty="0">
              <a:solidFill>
                <a:schemeClr val="tx1"/>
              </a:solidFill>
            </a:endParaRPr>
          </a:p>
        </p:txBody>
      </p:sp>
      <p:grpSp>
        <p:nvGrpSpPr>
          <p:cNvPr id="3" name="Group 2"/>
          <p:cNvGrpSpPr/>
          <p:nvPr/>
        </p:nvGrpSpPr>
        <p:grpSpPr>
          <a:xfrm>
            <a:off x="2734063" y="1421761"/>
            <a:ext cx="3587594" cy="3587594"/>
            <a:chOff x="2592215" y="1387913"/>
            <a:chExt cx="3891565" cy="3891565"/>
          </a:xfrm>
        </p:grpSpPr>
        <p:sp>
          <p:nvSpPr>
            <p:cNvPr id="117" name="Oval 116"/>
            <p:cNvSpPr/>
            <p:nvPr/>
          </p:nvSpPr>
          <p:spPr>
            <a:xfrm>
              <a:off x="2592215" y="1387913"/>
              <a:ext cx="3891565" cy="3891565"/>
            </a:xfrm>
            <a:prstGeom prst="ellipse">
              <a:avLst/>
            </a:prstGeom>
            <a:solidFill>
              <a:srgbClr val="E2D2E6">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p:cNvGrpSpPr/>
            <p:nvPr/>
          </p:nvGrpSpPr>
          <p:grpSpPr>
            <a:xfrm>
              <a:off x="2616951" y="1497967"/>
              <a:ext cx="3831490" cy="3742358"/>
              <a:chOff x="2012950" y="973138"/>
              <a:chExt cx="5118100" cy="4999038"/>
            </a:xfrm>
          </p:grpSpPr>
          <p:sp>
            <p:nvSpPr>
              <p:cNvPr id="13" name="Freeform 5"/>
              <p:cNvSpPr>
                <a:spLocks/>
              </p:cNvSpPr>
              <p:nvPr/>
            </p:nvSpPr>
            <p:spPr bwMode="auto">
              <a:xfrm>
                <a:off x="2644775" y="973138"/>
                <a:ext cx="1930400" cy="2449513"/>
              </a:xfrm>
              <a:custGeom>
                <a:avLst/>
                <a:gdLst>
                  <a:gd name="T0" fmla="*/ 514 w 514"/>
                  <a:gd name="T1" fmla="*/ 652 h 652"/>
                  <a:gd name="T2" fmla="*/ 0 w 514"/>
                  <a:gd name="T3" fmla="*/ 250 h 652"/>
                  <a:gd name="T4" fmla="*/ 514 w 514"/>
                  <a:gd name="T5" fmla="*/ 0 h 652"/>
                  <a:gd name="T6" fmla="*/ 514 w 514"/>
                  <a:gd name="T7" fmla="*/ 652 h 652"/>
                </a:gdLst>
                <a:ahLst/>
                <a:cxnLst>
                  <a:cxn ang="0">
                    <a:pos x="T0" y="T1"/>
                  </a:cxn>
                  <a:cxn ang="0">
                    <a:pos x="T2" y="T3"/>
                  </a:cxn>
                  <a:cxn ang="0">
                    <a:pos x="T4" y="T5"/>
                  </a:cxn>
                  <a:cxn ang="0">
                    <a:pos x="T6" y="T7"/>
                  </a:cxn>
                </a:cxnLst>
                <a:rect l="0" t="0" r="r" b="b"/>
                <a:pathLst>
                  <a:path w="514" h="652">
                    <a:moveTo>
                      <a:pt x="514" y="652"/>
                    </a:moveTo>
                    <a:cubicBezTo>
                      <a:pt x="0" y="250"/>
                      <a:pt x="0" y="250"/>
                      <a:pt x="0" y="250"/>
                    </a:cubicBezTo>
                    <a:cubicBezTo>
                      <a:pt x="126" y="88"/>
                      <a:pt x="308" y="0"/>
                      <a:pt x="514" y="0"/>
                    </a:cubicBezTo>
                    <a:lnTo>
                      <a:pt x="514" y="652"/>
                    </a:lnTo>
                    <a:close/>
                  </a:path>
                </a:pathLst>
              </a:custGeom>
              <a:solidFill>
                <a:schemeClr val="accent1"/>
              </a:solidFill>
              <a:ln w="28575">
                <a:solidFill>
                  <a:srgbClr val="D8D7DF"/>
                </a:solidFill>
              </a:ln>
            </p:spPr>
            <p:txBody>
              <a:bodyPr vert="horz" wrap="square" lIns="91440" tIns="45720" rIns="91440" bIns="45720" numCol="1" anchor="t" anchorCtr="0" compatLnSpc="1">
                <a:prstTxWarp prst="textNoShape">
                  <a:avLst/>
                </a:prstTxWarp>
              </a:bodyPr>
              <a:lstStyle/>
              <a:p>
                <a:endParaRPr lang="en-US" dirty="0"/>
              </a:p>
            </p:txBody>
          </p:sp>
          <p:sp>
            <p:nvSpPr>
              <p:cNvPr id="14" name="Freeform 6"/>
              <p:cNvSpPr>
                <a:spLocks/>
              </p:cNvSpPr>
              <p:nvPr/>
            </p:nvSpPr>
            <p:spPr bwMode="auto">
              <a:xfrm>
                <a:off x="2012950" y="1912938"/>
                <a:ext cx="2562225" cy="2063750"/>
              </a:xfrm>
              <a:custGeom>
                <a:avLst/>
                <a:gdLst>
                  <a:gd name="T0" fmla="*/ 682 w 682"/>
                  <a:gd name="T1" fmla="*/ 402 h 549"/>
                  <a:gd name="T2" fmla="*/ 46 w 682"/>
                  <a:gd name="T3" fmla="*/ 549 h 549"/>
                  <a:gd name="T4" fmla="*/ 168 w 682"/>
                  <a:gd name="T5" fmla="*/ 0 h 549"/>
                  <a:gd name="T6" fmla="*/ 682 w 682"/>
                  <a:gd name="T7" fmla="*/ 402 h 549"/>
                </a:gdLst>
                <a:ahLst/>
                <a:cxnLst>
                  <a:cxn ang="0">
                    <a:pos x="T0" y="T1"/>
                  </a:cxn>
                  <a:cxn ang="0">
                    <a:pos x="T2" y="T3"/>
                  </a:cxn>
                  <a:cxn ang="0">
                    <a:pos x="T4" y="T5"/>
                  </a:cxn>
                  <a:cxn ang="0">
                    <a:pos x="T6" y="T7"/>
                  </a:cxn>
                </a:cxnLst>
                <a:rect l="0" t="0" r="r" b="b"/>
                <a:pathLst>
                  <a:path w="682" h="549">
                    <a:moveTo>
                      <a:pt x="682" y="402"/>
                    </a:moveTo>
                    <a:cubicBezTo>
                      <a:pt x="46" y="549"/>
                      <a:pt x="46" y="549"/>
                      <a:pt x="46" y="549"/>
                    </a:cubicBezTo>
                    <a:cubicBezTo>
                      <a:pt x="0" y="348"/>
                      <a:pt x="41" y="162"/>
                      <a:pt x="168" y="0"/>
                    </a:cubicBezTo>
                    <a:lnTo>
                      <a:pt x="682" y="402"/>
                    </a:lnTo>
                    <a:close/>
                  </a:path>
                </a:pathLst>
              </a:custGeom>
              <a:solidFill>
                <a:srgbClr val="63666A"/>
              </a:solidFill>
              <a:ln w="28575">
                <a:solidFill>
                  <a:srgbClr val="D8D7DF"/>
                </a:solidFill>
              </a:ln>
            </p:spPr>
            <p:txBody>
              <a:bodyPr vert="horz" wrap="square" lIns="91440" tIns="45720" rIns="91440" bIns="45720" numCol="1" anchor="t" anchorCtr="0" compatLnSpc="1">
                <a:prstTxWarp prst="textNoShape">
                  <a:avLst/>
                </a:prstTxWarp>
              </a:bodyPr>
              <a:lstStyle/>
              <a:p>
                <a:endParaRPr lang="en-US" dirty="0"/>
              </a:p>
            </p:txBody>
          </p:sp>
          <p:sp>
            <p:nvSpPr>
              <p:cNvPr id="15" name="Freeform 7"/>
              <p:cNvSpPr>
                <a:spLocks/>
              </p:cNvSpPr>
              <p:nvPr/>
            </p:nvSpPr>
            <p:spPr bwMode="auto">
              <a:xfrm>
                <a:off x="2185988" y="3422651"/>
                <a:ext cx="2389188" cy="2222500"/>
              </a:xfrm>
              <a:custGeom>
                <a:avLst/>
                <a:gdLst>
                  <a:gd name="T0" fmla="*/ 636 w 636"/>
                  <a:gd name="T1" fmla="*/ 0 h 591"/>
                  <a:gd name="T2" fmla="*/ 360 w 636"/>
                  <a:gd name="T3" fmla="*/ 591 h 591"/>
                  <a:gd name="T4" fmla="*/ 0 w 636"/>
                  <a:gd name="T5" fmla="*/ 147 h 591"/>
                  <a:gd name="T6" fmla="*/ 636 w 636"/>
                  <a:gd name="T7" fmla="*/ 0 h 591"/>
                </a:gdLst>
                <a:ahLst/>
                <a:cxnLst>
                  <a:cxn ang="0">
                    <a:pos x="T0" y="T1"/>
                  </a:cxn>
                  <a:cxn ang="0">
                    <a:pos x="T2" y="T3"/>
                  </a:cxn>
                  <a:cxn ang="0">
                    <a:pos x="T4" y="T5"/>
                  </a:cxn>
                  <a:cxn ang="0">
                    <a:pos x="T6" y="T7"/>
                  </a:cxn>
                </a:cxnLst>
                <a:rect l="0" t="0" r="r" b="b"/>
                <a:pathLst>
                  <a:path w="636" h="591">
                    <a:moveTo>
                      <a:pt x="636" y="0"/>
                    </a:moveTo>
                    <a:cubicBezTo>
                      <a:pt x="360" y="591"/>
                      <a:pt x="360" y="591"/>
                      <a:pt x="360" y="591"/>
                    </a:cubicBezTo>
                    <a:cubicBezTo>
                      <a:pt x="173" y="504"/>
                      <a:pt x="46" y="347"/>
                      <a:pt x="0" y="147"/>
                    </a:cubicBezTo>
                    <a:lnTo>
                      <a:pt x="636" y="0"/>
                    </a:lnTo>
                    <a:close/>
                  </a:path>
                </a:pathLst>
              </a:custGeom>
              <a:pattFill prst="wdUpDiag">
                <a:fgClr>
                  <a:srgbClr val="828588"/>
                </a:fgClr>
                <a:bgClr>
                  <a:srgbClr val="A1A3A6"/>
                </a:bgClr>
              </a:pattFill>
              <a:ln w="28575">
                <a:solidFill>
                  <a:srgbClr val="D8D7DF"/>
                </a:solidFill>
              </a:ln>
            </p:spPr>
            <p:txBody>
              <a:bodyPr vert="horz" wrap="square" lIns="91440" tIns="45720" rIns="91440" bIns="45720" numCol="1" anchor="t" anchorCtr="0" compatLnSpc="1">
                <a:prstTxWarp prst="textNoShape">
                  <a:avLst/>
                </a:prstTxWarp>
              </a:bodyPr>
              <a:lstStyle/>
              <a:p>
                <a:endParaRPr lang="en-US" dirty="0"/>
              </a:p>
            </p:txBody>
          </p:sp>
          <p:sp>
            <p:nvSpPr>
              <p:cNvPr id="16" name="Freeform 8"/>
              <p:cNvSpPr>
                <a:spLocks/>
              </p:cNvSpPr>
              <p:nvPr/>
            </p:nvSpPr>
            <p:spPr bwMode="auto">
              <a:xfrm>
                <a:off x="3538538" y="3422651"/>
                <a:ext cx="2111375" cy="2549525"/>
              </a:xfrm>
              <a:custGeom>
                <a:avLst/>
                <a:gdLst>
                  <a:gd name="T0" fmla="*/ 276 w 562"/>
                  <a:gd name="T1" fmla="*/ 0 h 678"/>
                  <a:gd name="T2" fmla="*/ 562 w 562"/>
                  <a:gd name="T3" fmla="*/ 586 h 678"/>
                  <a:gd name="T4" fmla="*/ 0 w 562"/>
                  <a:gd name="T5" fmla="*/ 591 h 678"/>
                  <a:gd name="T6" fmla="*/ 276 w 562"/>
                  <a:gd name="T7" fmla="*/ 0 h 678"/>
                </a:gdLst>
                <a:ahLst/>
                <a:cxnLst>
                  <a:cxn ang="0">
                    <a:pos x="T0" y="T1"/>
                  </a:cxn>
                  <a:cxn ang="0">
                    <a:pos x="T2" y="T3"/>
                  </a:cxn>
                  <a:cxn ang="0">
                    <a:pos x="T4" y="T5"/>
                  </a:cxn>
                  <a:cxn ang="0">
                    <a:pos x="T6" y="T7"/>
                  </a:cxn>
                </a:cxnLst>
                <a:rect l="0" t="0" r="r" b="b"/>
                <a:pathLst>
                  <a:path w="562" h="678">
                    <a:moveTo>
                      <a:pt x="276" y="0"/>
                    </a:moveTo>
                    <a:cubicBezTo>
                      <a:pt x="562" y="586"/>
                      <a:pt x="562" y="586"/>
                      <a:pt x="562" y="586"/>
                    </a:cubicBezTo>
                    <a:cubicBezTo>
                      <a:pt x="377" y="676"/>
                      <a:pt x="186" y="678"/>
                      <a:pt x="0" y="591"/>
                    </a:cubicBezTo>
                    <a:lnTo>
                      <a:pt x="276" y="0"/>
                    </a:lnTo>
                    <a:close/>
                  </a:path>
                </a:pathLst>
              </a:custGeom>
              <a:solidFill>
                <a:srgbClr val="A1A3A6"/>
              </a:solidFill>
              <a:ln w="28575">
                <a:solidFill>
                  <a:srgbClr val="D8D7DF"/>
                </a:solidFill>
              </a:ln>
            </p:spPr>
            <p:txBody>
              <a:bodyPr vert="horz" wrap="square" lIns="91440" tIns="45720" rIns="91440" bIns="45720" numCol="1" anchor="t" anchorCtr="0" compatLnSpc="1">
                <a:prstTxWarp prst="textNoShape">
                  <a:avLst/>
                </a:prstTxWarp>
              </a:bodyPr>
              <a:lstStyle/>
              <a:p>
                <a:endParaRPr lang="en-US" dirty="0"/>
              </a:p>
            </p:txBody>
          </p:sp>
          <p:sp>
            <p:nvSpPr>
              <p:cNvPr id="17" name="Freeform 9"/>
              <p:cNvSpPr>
                <a:spLocks/>
              </p:cNvSpPr>
              <p:nvPr/>
            </p:nvSpPr>
            <p:spPr bwMode="auto">
              <a:xfrm>
                <a:off x="4575175" y="3422651"/>
                <a:ext cx="2397125" cy="2203450"/>
              </a:xfrm>
              <a:custGeom>
                <a:avLst/>
                <a:gdLst>
                  <a:gd name="T0" fmla="*/ 0 w 638"/>
                  <a:gd name="T1" fmla="*/ 0 h 586"/>
                  <a:gd name="T2" fmla="*/ 638 w 638"/>
                  <a:gd name="T3" fmla="*/ 136 h 586"/>
                  <a:gd name="T4" fmla="*/ 286 w 638"/>
                  <a:gd name="T5" fmla="*/ 586 h 586"/>
                  <a:gd name="T6" fmla="*/ 0 w 638"/>
                  <a:gd name="T7" fmla="*/ 0 h 586"/>
                </a:gdLst>
                <a:ahLst/>
                <a:cxnLst>
                  <a:cxn ang="0">
                    <a:pos x="T0" y="T1"/>
                  </a:cxn>
                  <a:cxn ang="0">
                    <a:pos x="T2" y="T3"/>
                  </a:cxn>
                  <a:cxn ang="0">
                    <a:pos x="T4" y="T5"/>
                  </a:cxn>
                  <a:cxn ang="0">
                    <a:pos x="T6" y="T7"/>
                  </a:cxn>
                </a:cxnLst>
                <a:rect l="0" t="0" r="r" b="b"/>
                <a:pathLst>
                  <a:path w="638" h="586">
                    <a:moveTo>
                      <a:pt x="0" y="0"/>
                    </a:moveTo>
                    <a:cubicBezTo>
                      <a:pt x="638" y="136"/>
                      <a:pt x="638" y="136"/>
                      <a:pt x="638" y="136"/>
                    </a:cubicBezTo>
                    <a:cubicBezTo>
                      <a:pt x="595" y="337"/>
                      <a:pt x="470" y="496"/>
                      <a:pt x="286" y="586"/>
                    </a:cubicBezTo>
                    <a:lnTo>
                      <a:pt x="0" y="0"/>
                    </a:lnTo>
                    <a:close/>
                  </a:path>
                </a:pathLst>
              </a:custGeom>
              <a:pattFill prst="wdUpDiag">
                <a:fgClr>
                  <a:srgbClr val="C6A6CD"/>
                </a:fgClr>
                <a:bgClr>
                  <a:srgbClr val="D4BCDA"/>
                </a:bgClr>
              </a:pattFill>
              <a:ln w="28575">
                <a:solidFill>
                  <a:srgbClr val="D8D7DF"/>
                </a:solidFill>
              </a:ln>
            </p:spPr>
            <p:txBody>
              <a:bodyPr vert="horz" wrap="square" lIns="91440" tIns="45720" rIns="91440" bIns="45720" numCol="1" anchor="t" anchorCtr="0" compatLnSpc="1">
                <a:prstTxWarp prst="textNoShape">
                  <a:avLst/>
                </a:prstTxWarp>
              </a:bodyPr>
              <a:lstStyle/>
              <a:p>
                <a:endParaRPr lang="en-US" dirty="0"/>
              </a:p>
            </p:txBody>
          </p:sp>
          <p:sp>
            <p:nvSpPr>
              <p:cNvPr id="18" name="Freeform 10"/>
              <p:cNvSpPr>
                <a:spLocks/>
              </p:cNvSpPr>
              <p:nvPr/>
            </p:nvSpPr>
            <p:spPr bwMode="auto">
              <a:xfrm>
                <a:off x="4575175" y="1878013"/>
                <a:ext cx="2555875" cy="2055813"/>
              </a:xfrm>
              <a:custGeom>
                <a:avLst/>
                <a:gdLst>
                  <a:gd name="T0" fmla="*/ 0 w 680"/>
                  <a:gd name="T1" fmla="*/ 411 h 547"/>
                  <a:gd name="T2" fmla="*/ 507 w 680"/>
                  <a:gd name="T3" fmla="*/ 0 h 547"/>
                  <a:gd name="T4" fmla="*/ 638 w 680"/>
                  <a:gd name="T5" fmla="*/ 547 h 547"/>
                  <a:gd name="T6" fmla="*/ 0 w 680"/>
                  <a:gd name="T7" fmla="*/ 411 h 547"/>
                </a:gdLst>
                <a:ahLst/>
                <a:cxnLst>
                  <a:cxn ang="0">
                    <a:pos x="T0" y="T1"/>
                  </a:cxn>
                  <a:cxn ang="0">
                    <a:pos x="T2" y="T3"/>
                  </a:cxn>
                  <a:cxn ang="0">
                    <a:pos x="T4" y="T5"/>
                  </a:cxn>
                  <a:cxn ang="0">
                    <a:pos x="T6" y="T7"/>
                  </a:cxn>
                </a:cxnLst>
                <a:rect l="0" t="0" r="r" b="b"/>
                <a:pathLst>
                  <a:path w="680" h="547">
                    <a:moveTo>
                      <a:pt x="0" y="411"/>
                    </a:moveTo>
                    <a:cubicBezTo>
                      <a:pt x="507" y="0"/>
                      <a:pt x="507" y="0"/>
                      <a:pt x="507" y="0"/>
                    </a:cubicBezTo>
                    <a:cubicBezTo>
                      <a:pt x="636" y="160"/>
                      <a:pt x="680" y="345"/>
                      <a:pt x="638" y="547"/>
                    </a:cubicBezTo>
                    <a:lnTo>
                      <a:pt x="0" y="411"/>
                    </a:lnTo>
                    <a:close/>
                  </a:path>
                </a:pathLst>
              </a:custGeom>
              <a:solidFill>
                <a:srgbClr val="A979B4"/>
              </a:solidFill>
              <a:ln w="28575">
                <a:solidFill>
                  <a:srgbClr val="D8D7DF"/>
                </a:solidFill>
              </a:ln>
            </p:spPr>
            <p:txBody>
              <a:bodyPr vert="horz" wrap="square" lIns="91440" tIns="45720" rIns="91440" bIns="45720" numCol="1" anchor="t" anchorCtr="0" compatLnSpc="1">
                <a:prstTxWarp prst="textNoShape">
                  <a:avLst/>
                </a:prstTxWarp>
              </a:bodyPr>
              <a:lstStyle/>
              <a:p>
                <a:endParaRPr lang="en-US" dirty="0"/>
              </a:p>
            </p:txBody>
          </p:sp>
          <p:sp>
            <p:nvSpPr>
              <p:cNvPr id="19" name="Freeform 11"/>
              <p:cNvSpPr>
                <a:spLocks/>
              </p:cNvSpPr>
              <p:nvPr/>
            </p:nvSpPr>
            <p:spPr bwMode="auto">
              <a:xfrm>
                <a:off x="4575175" y="973138"/>
                <a:ext cx="1905000" cy="2449513"/>
              </a:xfrm>
              <a:custGeom>
                <a:avLst/>
                <a:gdLst>
                  <a:gd name="T0" fmla="*/ 0 w 507"/>
                  <a:gd name="T1" fmla="*/ 652 h 652"/>
                  <a:gd name="T2" fmla="*/ 0 w 507"/>
                  <a:gd name="T3" fmla="*/ 0 h 652"/>
                  <a:gd name="T4" fmla="*/ 507 w 507"/>
                  <a:gd name="T5" fmla="*/ 241 h 652"/>
                  <a:gd name="T6" fmla="*/ 0 w 507"/>
                  <a:gd name="T7" fmla="*/ 652 h 652"/>
                </a:gdLst>
                <a:ahLst/>
                <a:cxnLst>
                  <a:cxn ang="0">
                    <a:pos x="T0" y="T1"/>
                  </a:cxn>
                  <a:cxn ang="0">
                    <a:pos x="T2" y="T3"/>
                  </a:cxn>
                  <a:cxn ang="0">
                    <a:pos x="T4" y="T5"/>
                  </a:cxn>
                  <a:cxn ang="0">
                    <a:pos x="T6" y="T7"/>
                  </a:cxn>
                </a:cxnLst>
                <a:rect l="0" t="0" r="r" b="b"/>
                <a:pathLst>
                  <a:path w="507" h="652">
                    <a:moveTo>
                      <a:pt x="0" y="652"/>
                    </a:moveTo>
                    <a:cubicBezTo>
                      <a:pt x="0" y="0"/>
                      <a:pt x="0" y="0"/>
                      <a:pt x="0" y="0"/>
                    </a:cubicBezTo>
                    <a:cubicBezTo>
                      <a:pt x="205" y="0"/>
                      <a:pt x="377" y="82"/>
                      <a:pt x="507" y="241"/>
                    </a:cubicBezTo>
                    <a:lnTo>
                      <a:pt x="0" y="652"/>
                    </a:lnTo>
                    <a:close/>
                  </a:path>
                </a:pathLst>
              </a:custGeom>
              <a:pattFill prst="wdUpDiag">
                <a:fgClr>
                  <a:srgbClr val="A979B4"/>
                </a:fgClr>
                <a:bgClr>
                  <a:srgbClr val="8D4D9B"/>
                </a:bgClr>
              </a:pattFill>
              <a:ln w="28575">
                <a:solidFill>
                  <a:srgbClr val="D8D7DF"/>
                </a:solidFill>
              </a:ln>
            </p:spPr>
            <p:txBody>
              <a:bodyPr vert="horz" wrap="square" lIns="91440" tIns="45720" rIns="91440" bIns="45720" numCol="1" anchor="t" anchorCtr="0" compatLnSpc="1">
                <a:prstTxWarp prst="textNoShape">
                  <a:avLst/>
                </a:prstTxWarp>
              </a:bodyPr>
              <a:lstStyle/>
              <a:p>
                <a:endParaRPr lang="en-US" dirty="0"/>
              </a:p>
            </p:txBody>
          </p:sp>
        </p:grpSp>
        <p:sp>
          <p:nvSpPr>
            <p:cNvPr id="2" name="Rectangle 1"/>
            <p:cNvSpPr/>
            <p:nvPr/>
          </p:nvSpPr>
          <p:spPr>
            <a:xfrm>
              <a:off x="4961499" y="3802498"/>
              <a:ext cx="1296668" cy="500781"/>
            </a:xfrm>
            <a:prstGeom prst="rect">
              <a:avLst/>
            </a:prstGeom>
          </p:spPr>
          <p:txBody>
            <a:bodyPr wrap="square">
              <a:spAutoFit/>
            </a:bodyPr>
            <a:lstStyle/>
            <a:p>
              <a:pPr lvl="0" algn="ctr"/>
              <a:r>
                <a:rPr lang="en-US" sz="1200" b="1" dirty="0">
                  <a:solidFill>
                    <a:srgbClr val="FFFFFF"/>
                  </a:solidFill>
                  <a:cs typeface="Arial"/>
                </a:rPr>
                <a:t>Underwriting Analytics</a:t>
              </a:r>
              <a:endParaRPr lang="en-US" sz="1200" dirty="0">
                <a:solidFill>
                  <a:srgbClr val="FFFFFF"/>
                </a:solidFill>
                <a:cs typeface="Arial"/>
              </a:endParaRPr>
            </a:p>
          </p:txBody>
        </p:sp>
        <p:sp>
          <p:nvSpPr>
            <p:cNvPr id="7" name="Rectangle 6"/>
            <p:cNvSpPr/>
            <p:nvPr/>
          </p:nvSpPr>
          <p:spPr>
            <a:xfrm>
              <a:off x="4567800" y="1984876"/>
              <a:ext cx="976230" cy="500781"/>
            </a:xfrm>
            <a:prstGeom prst="rect">
              <a:avLst/>
            </a:prstGeom>
          </p:spPr>
          <p:txBody>
            <a:bodyPr wrap="square">
              <a:spAutoFit/>
            </a:bodyPr>
            <a:lstStyle/>
            <a:p>
              <a:pPr lvl="0" algn="ctr"/>
              <a:r>
                <a:rPr lang="en-US" sz="1200" b="1" dirty="0">
                  <a:solidFill>
                    <a:srgbClr val="FFFFFF"/>
                  </a:solidFill>
                  <a:cs typeface="Arial"/>
                </a:rPr>
                <a:t>Customer Analytics</a:t>
              </a:r>
              <a:endParaRPr lang="en-US" sz="1200" dirty="0">
                <a:solidFill>
                  <a:srgbClr val="FFFFFF"/>
                </a:solidFill>
                <a:cs typeface="Arial"/>
              </a:endParaRPr>
            </a:p>
          </p:txBody>
        </p:sp>
        <p:sp>
          <p:nvSpPr>
            <p:cNvPr id="8" name="Rectangle 7"/>
            <p:cNvSpPr/>
            <p:nvPr/>
          </p:nvSpPr>
          <p:spPr>
            <a:xfrm>
              <a:off x="2840501" y="2862879"/>
              <a:ext cx="1084332" cy="500781"/>
            </a:xfrm>
            <a:prstGeom prst="rect">
              <a:avLst/>
            </a:prstGeom>
          </p:spPr>
          <p:txBody>
            <a:bodyPr wrap="square">
              <a:spAutoFit/>
            </a:bodyPr>
            <a:lstStyle/>
            <a:p>
              <a:pPr lvl="0" algn="ctr"/>
              <a:r>
                <a:rPr lang="en-US" sz="1200" b="1" dirty="0">
                  <a:solidFill>
                    <a:srgbClr val="FFFFFF"/>
                  </a:solidFill>
                  <a:cs typeface="Arial"/>
                </a:rPr>
                <a:t>Workforce Analytics</a:t>
              </a:r>
              <a:endParaRPr lang="en-US" sz="1200" dirty="0">
                <a:solidFill>
                  <a:srgbClr val="FFFFFF"/>
                </a:solidFill>
                <a:cs typeface="Arial"/>
              </a:endParaRPr>
            </a:p>
          </p:txBody>
        </p:sp>
        <p:sp>
          <p:nvSpPr>
            <p:cNvPr id="10" name="Rectangle 9"/>
            <p:cNvSpPr/>
            <p:nvPr/>
          </p:nvSpPr>
          <p:spPr>
            <a:xfrm>
              <a:off x="3099254" y="3810370"/>
              <a:ext cx="947362" cy="461665"/>
            </a:xfrm>
            <a:prstGeom prst="rect">
              <a:avLst/>
            </a:prstGeom>
          </p:spPr>
          <p:txBody>
            <a:bodyPr wrap="square">
              <a:spAutoFit/>
            </a:bodyPr>
            <a:lstStyle/>
            <a:p>
              <a:pPr lvl="0" algn="ctr"/>
              <a:r>
                <a:rPr lang="en-US" sz="1200" b="1" dirty="0">
                  <a:solidFill>
                    <a:srgbClr val="FFFFFF"/>
                  </a:solidFill>
                  <a:cs typeface="Arial"/>
                </a:rPr>
                <a:t>Fraud Analytics</a:t>
              </a:r>
              <a:endParaRPr lang="en-US" sz="1200" dirty="0">
                <a:solidFill>
                  <a:srgbClr val="FFFFFF"/>
                </a:solidFill>
                <a:cs typeface="Arial"/>
              </a:endParaRPr>
            </a:p>
          </p:txBody>
        </p:sp>
        <p:sp>
          <p:nvSpPr>
            <p:cNvPr id="11" name="Rectangle 10"/>
            <p:cNvSpPr/>
            <p:nvPr/>
          </p:nvSpPr>
          <p:spPr>
            <a:xfrm>
              <a:off x="3411034" y="1892542"/>
              <a:ext cx="1086557" cy="701094"/>
            </a:xfrm>
            <a:prstGeom prst="rect">
              <a:avLst/>
            </a:prstGeom>
          </p:spPr>
          <p:txBody>
            <a:bodyPr wrap="square">
              <a:spAutoFit/>
            </a:bodyPr>
            <a:lstStyle/>
            <a:p>
              <a:pPr lvl="0" algn="ctr"/>
              <a:r>
                <a:rPr lang="en-US" sz="1200" b="1" dirty="0">
                  <a:solidFill>
                    <a:srgbClr val="FFFFFF"/>
                  </a:solidFill>
                  <a:cs typeface="Arial"/>
                </a:rPr>
                <a:t>Real Time </a:t>
              </a:r>
            </a:p>
            <a:p>
              <a:pPr lvl="0" algn="ctr"/>
              <a:r>
                <a:rPr lang="en-US" sz="1200" b="1" dirty="0">
                  <a:solidFill>
                    <a:srgbClr val="FFFFFF"/>
                  </a:solidFill>
                  <a:cs typeface="Arial"/>
                </a:rPr>
                <a:t>Decision </a:t>
              </a:r>
            </a:p>
            <a:p>
              <a:pPr lvl="0" algn="ctr"/>
              <a:r>
                <a:rPr lang="en-US" sz="1200" b="1" dirty="0">
                  <a:solidFill>
                    <a:srgbClr val="FFFFFF"/>
                  </a:solidFill>
                  <a:cs typeface="Arial"/>
                </a:rPr>
                <a:t>Making</a:t>
              </a:r>
              <a:endParaRPr lang="en-US" sz="1200" dirty="0">
                <a:solidFill>
                  <a:srgbClr val="FFFFFF"/>
                </a:solidFill>
                <a:cs typeface="Arial"/>
              </a:endParaRPr>
            </a:p>
          </p:txBody>
        </p:sp>
        <p:sp>
          <p:nvSpPr>
            <p:cNvPr id="21" name="Rectangle 20"/>
            <p:cNvSpPr/>
            <p:nvPr/>
          </p:nvSpPr>
          <p:spPr>
            <a:xfrm>
              <a:off x="5063903" y="2807590"/>
              <a:ext cx="1145494" cy="461665"/>
            </a:xfrm>
            <a:prstGeom prst="rect">
              <a:avLst/>
            </a:prstGeom>
          </p:spPr>
          <p:txBody>
            <a:bodyPr wrap="square">
              <a:spAutoFit/>
            </a:bodyPr>
            <a:lstStyle/>
            <a:p>
              <a:pPr algn="ctr"/>
              <a:r>
                <a:rPr lang="en-US" sz="1200" b="1" dirty="0">
                  <a:solidFill>
                    <a:srgbClr val="FFFFFF"/>
                  </a:solidFill>
                  <a:cs typeface="Arial"/>
                </a:rPr>
                <a:t>Quotes </a:t>
              </a:r>
              <a:br>
                <a:rPr lang="en-US" sz="1200" b="1" dirty="0">
                  <a:solidFill>
                    <a:srgbClr val="FFFFFF"/>
                  </a:solidFill>
                  <a:cs typeface="Arial"/>
                </a:rPr>
              </a:br>
              <a:r>
                <a:rPr lang="en-US" sz="1200" b="1" dirty="0">
                  <a:solidFill>
                    <a:srgbClr val="FFFFFF"/>
                  </a:solidFill>
                  <a:cs typeface="Arial"/>
                </a:rPr>
                <a:t>Analytics</a:t>
              </a:r>
              <a:endParaRPr lang="en-GB" sz="1200" b="1" dirty="0">
                <a:solidFill>
                  <a:srgbClr val="FFFFFF"/>
                </a:solidFill>
                <a:cs typeface="Arial"/>
              </a:endParaRPr>
            </a:p>
          </p:txBody>
        </p:sp>
        <p:sp>
          <p:nvSpPr>
            <p:cNvPr id="22" name="Rectangle 21"/>
            <p:cNvSpPr/>
            <p:nvPr/>
          </p:nvSpPr>
          <p:spPr>
            <a:xfrm>
              <a:off x="3959440" y="4286018"/>
              <a:ext cx="1022815" cy="461665"/>
            </a:xfrm>
            <a:prstGeom prst="rect">
              <a:avLst/>
            </a:prstGeom>
          </p:spPr>
          <p:txBody>
            <a:bodyPr wrap="square">
              <a:spAutoFit/>
            </a:bodyPr>
            <a:lstStyle/>
            <a:p>
              <a:pPr algn="ctr"/>
              <a:r>
                <a:rPr lang="en-US" sz="1200" b="1" dirty="0">
                  <a:solidFill>
                    <a:srgbClr val="FFFFFF"/>
                  </a:solidFill>
                  <a:cs typeface="Arial"/>
                </a:rPr>
                <a:t>Claims Analytics</a:t>
              </a:r>
              <a:endParaRPr lang="en-GB" sz="1200" b="1" dirty="0">
                <a:solidFill>
                  <a:srgbClr val="FFFFFF"/>
                </a:solidFill>
                <a:cs typeface="Arial"/>
              </a:endParaRPr>
            </a:p>
          </p:txBody>
        </p:sp>
        <p:sp>
          <p:nvSpPr>
            <p:cNvPr id="116" name="Oval 115"/>
            <p:cNvSpPr/>
            <p:nvPr/>
          </p:nvSpPr>
          <p:spPr>
            <a:xfrm>
              <a:off x="4055925" y="2892375"/>
              <a:ext cx="953543" cy="953543"/>
            </a:xfrm>
            <a:prstGeom prst="ellipse">
              <a:avLst/>
            </a:prstGeom>
            <a:solidFill>
              <a:schemeClr val="bg1"/>
            </a:solidFill>
            <a:ln w="76200">
              <a:solidFill>
                <a:srgbClr val="D4BCD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000" b="1" dirty="0">
                  <a:solidFill>
                    <a:schemeClr val="tx1"/>
                  </a:solidFill>
                  <a:latin typeface="Arial Narrow" panose="020B0606020202030204" pitchFamily="34" charset="0"/>
                </a:rPr>
                <a:t>DATA</a:t>
              </a:r>
            </a:p>
          </p:txBody>
        </p:sp>
      </p:grpSp>
      <p:cxnSp>
        <p:nvCxnSpPr>
          <p:cNvPr id="112" name="Straight Connector 111"/>
          <p:cNvCxnSpPr/>
          <p:nvPr/>
        </p:nvCxnSpPr>
        <p:spPr>
          <a:xfrm>
            <a:off x="2225733" y="4255500"/>
            <a:ext cx="1474445" cy="0"/>
          </a:xfrm>
          <a:prstGeom prst="line">
            <a:avLst/>
          </a:prstGeom>
          <a:ln w="19050">
            <a:solidFill>
              <a:schemeClr val="accent1"/>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113" name="Content Placeholder 2"/>
          <p:cNvSpPr txBox="1">
            <a:spLocks/>
          </p:cNvSpPr>
          <p:nvPr>
            <p:custDataLst>
              <p:tags r:id="rId3"/>
            </p:custDataLst>
          </p:nvPr>
        </p:nvSpPr>
        <p:spPr>
          <a:xfrm flipH="1">
            <a:off x="382648" y="4084729"/>
            <a:ext cx="2082930" cy="518091"/>
          </a:xfrm>
          <a:prstGeom prst="rect">
            <a:avLst/>
          </a:prstGeom>
          <a:solidFill>
            <a:srgbClr val="EFEEDE"/>
          </a:solidFill>
        </p:spPr>
        <p:txBody>
          <a:bodyPr wrap="square" lIns="91440" tIns="91440" rIns="0" bIns="91440">
            <a:spAutoFit/>
          </a:bodyPr>
          <a:lstStyle>
            <a:lvl1pPr marL="0" indent="0" algn="l" defTabSz="914400" rtl="0" eaLnBrk="1" latinLnBrk="0" hangingPunct="1">
              <a:spcBef>
                <a:spcPct val="20000"/>
              </a:spcBef>
              <a:buFontTx/>
              <a:buNone/>
              <a:defRPr sz="2000" b="1" kern="1200">
                <a:solidFill>
                  <a:schemeClr val="tx1"/>
                </a:solidFill>
                <a:latin typeface="+mn-lt"/>
                <a:ea typeface="+mn-ea"/>
                <a:cs typeface="+mn-cs"/>
              </a:defRPr>
            </a:lvl1pPr>
            <a:lvl2pPr marL="0" indent="0" algn="l" defTabSz="914400" rtl="0" eaLnBrk="1" latinLnBrk="0" hangingPunct="1">
              <a:spcBef>
                <a:spcPct val="20000"/>
              </a:spcBef>
              <a:buFontTx/>
              <a:buNone/>
              <a:defRPr sz="2000" kern="1200">
                <a:solidFill>
                  <a:schemeClr val="tx1"/>
                </a:solidFill>
                <a:latin typeface="+mn-lt"/>
                <a:ea typeface="+mn-ea"/>
                <a:cs typeface="+mn-cs"/>
              </a:defRPr>
            </a:lvl2pPr>
            <a:lvl3pPr marL="265113" indent="-265113" algn="l" defTabSz="914400" rtl="0" eaLnBrk="1" latinLnBrk="0" hangingPunct="1">
              <a:spcBef>
                <a:spcPct val="20000"/>
              </a:spcBef>
              <a:buClr>
                <a:schemeClr val="bg2"/>
              </a:buClr>
              <a:buSzPct val="60000"/>
              <a:buFont typeface="Wingdings" pitchFamily="2" charset="2"/>
              <a:buChar char=""/>
              <a:defRPr sz="2000" kern="1200">
                <a:solidFill>
                  <a:schemeClr val="tx1"/>
                </a:solidFill>
                <a:latin typeface="+mn-lt"/>
                <a:ea typeface="+mn-ea"/>
                <a:cs typeface="+mn-cs"/>
              </a:defRPr>
            </a:lvl3pPr>
            <a:lvl4pPr marL="542925" indent="-277813" algn="l" defTabSz="914400" rtl="0" eaLnBrk="1" latinLnBrk="0" hangingPunct="1">
              <a:spcBef>
                <a:spcPct val="20000"/>
              </a:spcBef>
              <a:buClr>
                <a:schemeClr val="tx2"/>
              </a:buClr>
              <a:buSzPct val="60000"/>
              <a:buFont typeface="Wingdings" pitchFamily="2" charset="2"/>
              <a:buChar char=""/>
              <a:defRPr sz="1800" kern="1200">
                <a:solidFill>
                  <a:schemeClr val="tx1"/>
                </a:solidFill>
                <a:latin typeface="+mn-lt"/>
                <a:ea typeface="+mn-ea"/>
                <a:cs typeface="+mn-cs"/>
              </a:defRPr>
            </a:lvl4pPr>
            <a:lvl5pPr marL="808038" indent="-265113" algn="l" defTabSz="914400" rtl="0" eaLnBrk="1" latinLnBrk="0" hangingPunct="1">
              <a:spcBef>
                <a:spcPct val="20000"/>
              </a:spcBef>
              <a:buClr>
                <a:schemeClr val="accent1"/>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5888" lvl="2" indent="-115888">
              <a:lnSpc>
                <a:spcPts val="1250"/>
              </a:lnSpc>
              <a:spcBef>
                <a:spcPts val="0"/>
              </a:spcBef>
              <a:spcAft>
                <a:spcPts val="600"/>
              </a:spcAft>
              <a:buClr>
                <a:srgbClr val="702082"/>
              </a:buClr>
              <a:buSzPct val="100000"/>
              <a:buFont typeface="Wingdings" pitchFamily="2" charset="2"/>
              <a:buChar char="§"/>
              <a:defRPr/>
            </a:pPr>
            <a:r>
              <a:rPr lang="en-US" sz="1200" dirty="0">
                <a:solidFill>
                  <a:prstClr val="black"/>
                </a:solidFill>
                <a:latin typeface="Arial"/>
                <a:cs typeface="Arial"/>
              </a:rPr>
              <a:t>Fraud detection / investigation</a:t>
            </a:r>
          </a:p>
        </p:txBody>
      </p:sp>
      <p:cxnSp>
        <p:nvCxnSpPr>
          <p:cNvPr id="119" name="Straight Connector 118"/>
          <p:cNvCxnSpPr/>
          <p:nvPr/>
        </p:nvCxnSpPr>
        <p:spPr>
          <a:xfrm flipV="1">
            <a:off x="1966793" y="3346478"/>
            <a:ext cx="1097304" cy="3414"/>
          </a:xfrm>
          <a:prstGeom prst="line">
            <a:avLst/>
          </a:prstGeom>
          <a:ln w="19050">
            <a:solidFill>
              <a:schemeClr val="accent1"/>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118" name="Content Placeholder 2"/>
          <p:cNvSpPr txBox="1">
            <a:spLocks/>
          </p:cNvSpPr>
          <p:nvPr>
            <p:custDataLst>
              <p:tags r:id="rId4"/>
            </p:custDataLst>
          </p:nvPr>
        </p:nvSpPr>
        <p:spPr>
          <a:xfrm flipH="1">
            <a:off x="381906" y="2859165"/>
            <a:ext cx="2096657" cy="928459"/>
          </a:xfrm>
          <a:prstGeom prst="rect">
            <a:avLst/>
          </a:prstGeom>
          <a:solidFill>
            <a:srgbClr val="EFEEDE"/>
          </a:solidFill>
        </p:spPr>
        <p:txBody>
          <a:bodyPr wrap="square" lIns="91440" tIns="91440" rIns="0" bIns="91440">
            <a:spAutoFit/>
          </a:bodyPr>
          <a:lstStyle>
            <a:lvl1pPr marL="0" indent="0" algn="l" defTabSz="914400" rtl="0" eaLnBrk="1" latinLnBrk="0" hangingPunct="1">
              <a:spcBef>
                <a:spcPct val="20000"/>
              </a:spcBef>
              <a:buFontTx/>
              <a:buNone/>
              <a:defRPr sz="2000" b="1" kern="1200">
                <a:solidFill>
                  <a:schemeClr val="tx1"/>
                </a:solidFill>
                <a:latin typeface="+mn-lt"/>
                <a:ea typeface="+mn-ea"/>
                <a:cs typeface="+mn-cs"/>
              </a:defRPr>
            </a:lvl1pPr>
            <a:lvl2pPr marL="0" indent="0" algn="l" defTabSz="914400" rtl="0" eaLnBrk="1" latinLnBrk="0" hangingPunct="1">
              <a:spcBef>
                <a:spcPct val="20000"/>
              </a:spcBef>
              <a:buFontTx/>
              <a:buNone/>
              <a:defRPr sz="2000" kern="1200">
                <a:solidFill>
                  <a:schemeClr val="tx1"/>
                </a:solidFill>
                <a:latin typeface="+mn-lt"/>
                <a:ea typeface="+mn-ea"/>
                <a:cs typeface="+mn-cs"/>
              </a:defRPr>
            </a:lvl2pPr>
            <a:lvl3pPr marL="265113" indent="-265113" algn="l" defTabSz="914400" rtl="0" eaLnBrk="1" latinLnBrk="0" hangingPunct="1">
              <a:spcBef>
                <a:spcPct val="20000"/>
              </a:spcBef>
              <a:buClr>
                <a:schemeClr val="bg2"/>
              </a:buClr>
              <a:buSzPct val="60000"/>
              <a:buFont typeface="Wingdings" pitchFamily="2" charset="2"/>
              <a:buChar char=""/>
              <a:defRPr sz="2000" kern="1200">
                <a:solidFill>
                  <a:schemeClr val="tx1"/>
                </a:solidFill>
                <a:latin typeface="+mn-lt"/>
                <a:ea typeface="+mn-ea"/>
                <a:cs typeface="+mn-cs"/>
              </a:defRPr>
            </a:lvl3pPr>
            <a:lvl4pPr marL="542925" indent="-277813" algn="l" defTabSz="914400" rtl="0" eaLnBrk="1" latinLnBrk="0" hangingPunct="1">
              <a:spcBef>
                <a:spcPct val="20000"/>
              </a:spcBef>
              <a:buClr>
                <a:schemeClr val="tx2"/>
              </a:buClr>
              <a:buSzPct val="60000"/>
              <a:buFont typeface="Wingdings" pitchFamily="2" charset="2"/>
              <a:buChar char=""/>
              <a:defRPr sz="1800" kern="1200">
                <a:solidFill>
                  <a:schemeClr val="tx1"/>
                </a:solidFill>
                <a:latin typeface="+mn-lt"/>
                <a:ea typeface="+mn-ea"/>
                <a:cs typeface="+mn-cs"/>
              </a:defRPr>
            </a:lvl4pPr>
            <a:lvl5pPr marL="808038" indent="-265113" algn="l" defTabSz="914400" rtl="0" eaLnBrk="1" latinLnBrk="0" hangingPunct="1">
              <a:spcBef>
                <a:spcPct val="20000"/>
              </a:spcBef>
              <a:buClr>
                <a:schemeClr val="accent1"/>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5888" lvl="2" indent="-115888">
              <a:lnSpc>
                <a:spcPts val="1250"/>
              </a:lnSpc>
              <a:spcBef>
                <a:spcPts val="0"/>
              </a:spcBef>
              <a:spcAft>
                <a:spcPts val="600"/>
              </a:spcAft>
              <a:buClr>
                <a:srgbClr val="702082"/>
              </a:buClr>
              <a:buSzPct val="100000"/>
              <a:buFont typeface="Wingdings" pitchFamily="2" charset="2"/>
              <a:buChar char="§"/>
              <a:defRPr/>
            </a:pPr>
            <a:r>
              <a:rPr lang="en-US" sz="1200" dirty="0">
                <a:solidFill>
                  <a:prstClr val="black"/>
                </a:solidFill>
                <a:latin typeface="Arial"/>
                <a:cs typeface="Arial"/>
              </a:rPr>
              <a:t>Workforce assurance </a:t>
            </a:r>
            <a:br>
              <a:rPr lang="en-US" sz="1200" dirty="0">
                <a:solidFill>
                  <a:prstClr val="black"/>
                </a:solidFill>
                <a:latin typeface="Arial"/>
                <a:cs typeface="Arial"/>
              </a:rPr>
            </a:br>
            <a:r>
              <a:rPr lang="en-US" sz="1200" dirty="0">
                <a:solidFill>
                  <a:prstClr val="black"/>
                </a:solidFill>
                <a:latin typeface="Arial"/>
                <a:cs typeface="Arial"/>
              </a:rPr>
              <a:t>and forecast</a:t>
            </a:r>
          </a:p>
          <a:p>
            <a:pPr marL="115888" lvl="2" indent="-115888">
              <a:lnSpc>
                <a:spcPts val="1250"/>
              </a:lnSpc>
              <a:spcBef>
                <a:spcPts val="0"/>
              </a:spcBef>
              <a:spcAft>
                <a:spcPts val="600"/>
              </a:spcAft>
              <a:buClr>
                <a:srgbClr val="702082"/>
              </a:buClr>
              <a:buSzPct val="100000"/>
              <a:buFont typeface="Wingdings" pitchFamily="2" charset="2"/>
              <a:buChar char="§"/>
              <a:defRPr/>
            </a:pPr>
            <a:r>
              <a:rPr lang="en-US" sz="1200" dirty="0">
                <a:solidFill>
                  <a:prstClr val="black"/>
                </a:solidFill>
                <a:latin typeface="Arial"/>
                <a:cs typeface="Arial"/>
              </a:rPr>
              <a:t>Workforce allocation, and resource optimization</a:t>
            </a:r>
          </a:p>
        </p:txBody>
      </p:sp>
      <p:cxnSp>
        <p:nvCxnSpPr>
          <p:cNvPr id="121" name="Straight Connector 120"/>
          <p:cNvCxnSpPr/>
          <p:nvPr/>
        </p:nvCxnSpPr>
        <p:spPr>
          <a:xfrm flipV="1">
            <a:off x="2375029" y="2034756"/>
            <a:ext cx="1097304" cy="3414"/>
          </a:xfrm>
          <a:prstGeom prst="line">
            <a:avLst/>
          </a:prstGeom>
          <a:ln w="19050">
            <a:solidFill>
              <a:schemeClr val="accent1">
                <a:lumMod val="50000"/>
              </a:schemeClr>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120" name="Content Placeholder 2"/>
          <p:cNvSpPr txBox="1">
            <a:spLocks/>
          </p:cNvSpPr>
          <p:nvPr>
            <p:custDataLst>
              <p:tags r:id="rId5"/>
            </p:custDataLst>
          </p:nvPr>
        </p:nvSpPr>
        <p:spPr>
          <a:xfrm flipH="1">
            <a:off x="381433" y="1315928"/>
            <a:ext cx="2084145" cy="1261884"/>
          </a:xfrm>
          <a:prstGeom prst="rect">
            <a:avLst/>
          </a:prstGeom>
          <a:solidFill>
            <a:srgbClr val="EFEEDE"/>
          </a:solidFill>
        </p:spPr>
        <p:txBody>
          <a:bodyPr wrap="square" lIns="91440" tIns="91440" rIns="0" bIns="91440">
            <a:spAutoFit/>
          </a:bodyPr>
          <a:lstStyle>
            <a:lvl1pPr marL="0" indent="0" algn="l" defTabSz="914400" rtl="0" eaLnBrk="1" latinLnBrk="0" hangingPunct="1">
              <a:spcBef>
                <a:spcPct val="20000"/>
              </a:spcBef>
              <a:buFontTx/>
              <a:buNone/>
              <a:defRPr sz="2000" b="1" kern="1200">
                <a:solidFill>
                  <a:schemeClr val="tx1"/>
                </a:solidFill>
                <a:latin typeface="+mn-lt"/>
                <a:ea typeface="+mn-ea"/>
                <a:cs typeface="+mn-cs"/>
              </a:defRPr>
            </a:lvl1pPr>
            <a:lvl2pPr marL="0" indent="0" algn="l" defTabSz="914400" rtl="0" eaLnBrk="1" latinLnBrk="0" hangingPunct="1">
              <a:spcBef>
                <a:spcPct val="20000"/>
              </a:spcBef>
              <a:buFontTx/>
              <a:buNone/>
              <a:defRPr sz="2000" kern="1200">
                <a:solidFill>
                  <a:schemeClr val="tx1"/>
                </a:solidFill>
                <a:latin typeface="+mn-lt"/>
                <a:ea typeface="+mn-ea"/>
                <a:cs typeface="+mn-cs"/>
              </a:defRPr>
            </a:lvl2pPr>
            <a:lvl3pPr marL="265113" indent="-265113" algn="l" defTabSz="914400" rtl="0" eaLnBrk="1" latinLnBrk="0" hangingPunct="1">
              <a:spcBef>
                <a:spcPct val="20000"/>
              </a:spcBef>
              <a:buClr>
                <a:schemeClr val="bg2"/>
              </a:buClr>
              <a:buSzPct val="60000"/>
              <a:buFont typeface="Wingdings" pitchFamily="2" charset="2"/>
              <a:buChar char=""/>
              <a:defRPr sz="2000" kern="1200">
                <a:solidFill>
                  <a:schemeClr val="tx1"/>
                </a:solidFill>
                <a:latin typeface="+mn-lt"/>
                <a:ea typeface="+mn-ea"/>
                <a:cs typeface="+mn-cs"/>
              </a:defRPr>
            </a:lvl3pPr>
            <a:lvl4pPr marL="542925" indent="-277813" algn="l" defTabSz="914400" rtl="0" eaLnBrk="1" latinLnBrk="0" hangingPunct="1">
              <a:spcBef>
                <a:spcPct val="20000"/>
              </a:spcBef>
              <a:buClr>
                <a:schemeClr val="tx2"/>
              </a:buClr>
              <a:buSzPct val="60000"/>
              <a:buFont typeface="Wingdings" pitchFamily="2" charset="2"/>
              <a:buChar char=""/>
              <a:defRPr sz="1800" kern="1200">
                <a:solidFill>
                  <a:schemeClr val="tx1"/>
                </a:solidFill>
                <a:latin typeface="+mn-lt"/>
                <a:ea typeface="+mn-ea"/>
                <a:cs typeface="+mn-cs"/>
              </a:defRPr>
            </a:lvl4pPr>
            <a:lvl5pPr marL="808038" indent="-265113" algn="l" defTabSz="914400" rtl="0" eaLnBrk="1" latinLnBrk="0" hangingPunct="1">
              <a:spcBef>
                <a:spcPct val="20000"/>
              </a:spcBef>
              <a:buClr>
                <a:schemeClr val="accent1"/>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5888" lvl="2" indent="-115888">
              <a:lnSpc>
                <a:spcPts val="1250"/>
              </a:lnSpc>
              <a:spcBef>
                <a:spcPts val="0"/>
              </a:spcBef>
              <a:spcAft>
                <a:spcPts val="600"/>
              </a:spcAft>
              <a:buClr>
                <a:srgbClr val="702082"/>
              </a:buClr>
              <a:buSzPct val="100000"/>
              <a:buFont typeface="Wingdings" pitchFamily="2" charset="2"/>
              <a:buChar char="§"/>
              <a:defRPr/>
            </a:pPr>
            <a:r>
              <a:rPr lang="en-US" sz="1200" dirty="0">
                <a:solidFill>
                  <a:prstClr val="black"/>
                </a:solidFill>
                <a:latin typeface="Arial"/>
                <a:cs typeface="Arial"/>
              </a:rPr>
              <a:t>Next best action determination (sales, servicing, claims)</a:t>
            </a:r>
          </a:p>
          <a:p>
            <a:pPr marL="115888" lvl="2" indent="-115888">
              <a:lnSpc>
                <a:spcPts val="1250"/>
              </a:lnSpc>
              <a:spcBef>
                <a:spcPts val="0"/>
              </a:spcBef>
              <a:spcAft>
                <a:spcPts val="600"/>
              </a:spcAft>
              <a:buClr>
                <a:srgbClr val="702082"/>
              </a:buClr>
              <a:buSzPct val="100000"/>
              <a:buFont typeface="Wingdings" pitchFamily="2" charset="2"/>
              <a:buChar char="§"/>
              <a:defRPr/>
            </a:pPr>
            <a:r>
              <a:rPr lang="en-US" sz="1200" dirty="0">
                <a:solidFill>
                  <a:prstClr val="black"/>
                </a:solidFill>
                <a:latin typeface="Arial"/>
                <a:cs typeface="Arial"/>
              </a:rPr>
              <a:t>Real time tailored offers based on customer </a:t>
            </a:r>
            <a:br>
              <a:rPr lang="en-US" sz="1200" dirty="0">
                <a:solidFill>
                  <a:prstClr val="black"/>
                </a:solidFill>
                <a:latin typeface="Arial"/>
                <a:cs typeface="Arial"/>
              </a:rPr>
            </a:br>
            <a:r>
              <a:rPr lang="en-US" sz="1200" dirty="0">
                <a:solidFill>
                  <a:prstClr val="black"/>
                </a:solidFill>
                <a:latin typeface="Arial"/>
                <a:cs typeface="Arial"/>
              </a:rPr>
              <a:t>profile</a:t>
            </a:r>
          </a:p>
        </p:txBody>
      </p:sp>
      <p:grpSp>
        <p:nvGrpSpPr>
          <p:cNvPr id="27" name="Group 26"/>
          <p:cNvGrpSpPr/>
          <p:nvPr/>
        </p:nvGrpSpPr>
        <p:grpSpPr>
          <a:xfrm>
            <a:off x="4574044" y="5038812"/>
            <a:ext cx="4094919" cy="595035"/>
            <a:chOff x="4745498" y="5296264"/>
            <a:chExt cx="4094919" cy="595035"/>
          </a:xfrm>
        </p:grpSpPr>
        <p:cxnSp>
          <p:nvCxnSpPr>
            <p:cNvPr id="107" name="Straight Connector 106"/>
            <p:cNvCxnSpPr>
              <a:stCxn id="108" idx="3"/>
            </p:cNvCxnSpPr>
            <p:nvPr/>
          </p:nvCxnSpPr>
          <p:spPr>
            <a:xfrm flipH="1" flipV="1">
              <a:off x="4745498" y="5371599"/>
              <a:ext cx="1124730" cy="222183"/>
            </a:xfrm>
            <a:prstGeom prst="line">
              <a:avLst/>
            </a:prstGeom>
            <a:ln w="19050">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108" name="Content Placeholder 2"/>
            <p:cNvSpPr txBox="1">
              <a:spLocks/>
            </p:cNvSpPr>
            <p:nvPr>
              <p:custDataLst>
                <p:tags r:id="rId9"/>
              </p:custDataLst>
            </p:nvPr>
          </p:nvSpPr>
          <p:spPr>
            <a:xfrm flipH="1">
              <a:off x="5870228" y="5296264"/>
              <a:ext cx="2970189" cy="595035"/>
            </a:xfrm>
            <a:prstGeom prst="rect">
              <a:avLst/>
            </a:prstGeom>
            <a:solidFill>
              <a:srgbClr val="EFEEDE"/>
            </a:solidFill>
          </p:spPr>
          <p:txBody>
            <a:bodyPr wrap="square" lIns="91440" tIns="91440" rIns="0" bIns="91440">
              <a:spAutoFit/>
            </a:bodyPr>
            <a:lstStyle>
              <a:lvl1pPr marL="0" indent="0" algn="l" defTabSz="914400" rtl="0" eaLnBrk="1" latinLnBrk="0" hangingPunct="1">
                <a:spcBef>
                  <a:spcPct val="20000"/>
                </a:spcBef>
                <a:buFontTx/>
                <a:buNone/>
                <a:defRPr sz="2000" b="1" kern="1200">
                  <a:solidFill>
                    <a:schemeClr val="tx1"/>
                  </a:solidFill>
                  <a:latin typeface="+mn-lt"/>
                  <a:ea typeface="+mn-ea"/>
                  <a:cs typeface="+mn-cs"/>
                </a:defRPr>
              </a:lvl1pPr>
              <a:lvl2pPr marL="0" indent="0" algn="l" defTabSz="914400" rtl="0" eaLnBrk="1" latinLnBrk="0" hangingPunct="1">
                <a:spcBef>
                  <a:spcPct val="20000"/>
                </a:spcBef>
                <a:buFontTx/>
                <a:buNone/>
                <a:defRPr sz="2000" kern="1200">
                  <a:solidFill>
                    <a:schemeClr val="tx1"/>
                  </a:solidFill>
                  <a:latin typeface="+mn-lt"/>
                  <a:ea typeface="+mn-ea"/>
                  <a:cs typeface="+mn-cs"/>
                </a:defRPr>
              </a:lvl2pPr>
              <a:lvl3pPr marL="265113" indent="-265113" algn="l" defTabSz="914400" rtl="0" eaLnBrk="1" latinLnBrk="0" hangingPunct="1">
                <a:spcBef>
                  <a:spcPct val="20000"/>
                </a:spcBef>
                <a:buClr>
                  <a:schemeClr val="bg2"/>
                </a:buClr>
                <a:buSzPct val="60000"/>
                <a:buFont typeface="Wingdings" pitchFamily="2" charset="2"/>
                <a:buChar char=""/>
                <a:defRPr sz="2000" kern="1200">
                  <a:solidFill>
                    <a:schemeClr val="tx1"/>
                  </a:solidFill>
                  <a:latin typeface="+mn-lt"/>
                  <a:ea typeface="+mn-ea"/>
                  <a:cs typeface="+mn-cs"/>
                </a:defRPr>
              </a:lvl3pPr>
              <a:lvl4pPr marL="542925" indent="-277813" algn="l" defTabSz="914400" rtl="0" eaLnBrk="1" latinLnBrk="0" hangingPunct="1">
                <a:spcBef>
                  <a:spcPct val="20000"/>
                </a:spcBef>
                <a:buClr>
                  <a:schemeClr val="tx2"/>
                </a:buClr>
                <a:buSzPct val="60000"/>
                <a:buFont typeface="Wingdings" pitchFamily="2" charset="2"/>
                <a:buChar char=""/>
                <a:defRPr sz="1800" kern="1200">
                  <a:solidFill>
                    <a:schemeClr val="tx1"/>
                  </a:solidFill>
                  <a:latin typeface="+mn-lt"/>
                  <a:ea typeface="+mn-ea"/>
                  <a:cs typeface="+mn-cs"/>
                </a:defRPr>
              </a:lvl4pPr>
              <a:lvl5pPr marL="808038" indent="-265113" algn="l" defTabSz="914400" rtl="0" eaLnBrk="1" latinLnBrk="0" hangingPunct="1">
                <a:spcBef>
                  <a:spcPct val="20000"/>
                </a:spcBef>
                <a:buClr>
                  <a:schemeClr val="accent1"/>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5888" lvl="2" indent="-115888">
                <a:lnSpc>
                  <a:spcPts val="1250"/>
                </a:lnSpc>
                <a:spcBef>
                  <a:spcPts val="0"/>
                </a:spcBef>
                <a:spcAft>
                  <a:spcPts val="600"/>
                </a:spcAft>
                <a:buClr>
                  <a:srgbClr val="702082"/>
                </a:buClr>
                <a:buSzPct val="100000"/>
                <a:buFont typeface="Wingdings" pitchFamily="2" charset="2"/>
                <a:buChar char="§"/>
                <a:defRPr/>
              </a:pPr>
              <a:r>
                <a:rPr lang="en-US" sz="1200" dirty="0">
                  <a:solidFill>
                    <a:prstClr val="black"/>
                  </a:solidFill>
                  <a:latin typeface="Arial"/>
                  <a:cs typeface="Arial"/>
                </a:rPr>
                <a:t>Claim triage optimization</a:t>
              </a:r>
            </a:p>
            <a:p>
              <a:pPr marL="115888" lvl="2" indent="-115888">
                <a:lnSpc>
                  <a:spcPts val="1250"/>
                </a:lnSpc>
                <a:spcBef>
                  <a:spcPts val="0"/>
                </a:spcBef>
                <a:spcAft>
                  <a:spcPts val="600"/>
                </a:spcAft>
                <a:buClr>
                  <a:srgbClr val="702082"/>
                </a:buClr>
                <a:buSzPct val="100000"/>
                <a:buFont typeface="Wingdings" pitchFamily="2" charset="2"/>
                <a:buChar char="§"/>
                <a:defRPr/>
              </a:pPr>
              <a:r>
                <a:rPr lang="en-US" sz="1200" dirty="0">
                  <a:solidFill>
                    <a:prstClr val="black"/>
                  </a:solidFill>
                  <a:latin typeface="Arial"/>
                  <a:cs typeface="Arial"/>
                </a:rPr>
                <a:t>Claims performance analysis</a:t>
              </a:r>
            </a:p>
          </p:txBody>
        </p:sp>
      </p:grpSp>
      <p:cxnSp>
        <p:nvCxnSpPr>
          <p:cNvPr id="110" name="Straight Connector 109"/>
          <p:cNvCxnSpPr/>
          <p:nvPr/>
        </p:nvCxnSpPr>
        <p:spPr>
          <a:xfrm flipV="1">
            <a:off x="4566186" y="4831376"/>
            <a:ext cx="0" cy="286185"/>
          </a:xfrm>
          <a:prstGeom prst="line">
            <a:avLst/>
          </a:prstGeom>
          <a:ln w="19050">
            <a:solidFill>
              <a:schemeClr val="accent1"/>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55" name="Content Placeholder 2"/>
          <p:cNvSpPr txBox="1">
            <a:spLocks/>
          </p:cNvSpPr>
          <p:nvPr>
            <p:custDataLst>
              <p:tags r:id="rId6"/>
            </p:custDataLst>
          </p:nvPr>
        </p:nvSpPr>
        <p:spPr>
          <a:xfrm flipH="1">
            <a:off x="6590143" y="1315929"/>
            <a:ext cx="2096657" cy="1172116"/>
          </a:xfrm>
          <a:prstGeom prst="rect">
            <a:avLst/>
          </a:prstGeom>
          <a:solidFill>
            <a:srgbClr val="EFEEDE"/>
          </a:solidFill>
          <a:ln w="38100">
            <a:noFill/>
          </a:ln>
        </p:spPr>
        <p:txBody>
          <a:bodyPr wrap="square" lIns="91440" tIns="91440" rIns="0" bIns="91440">
            <a:spAutoFit/>
          </a:bodyPr>
          <a:lstStyle>
            <a:lvl1pPr marL="0" indent="0" algn="l" defTabSz="914400" rtl="0" eaLnBrk="1" latinLnBrk="0" hangingPunct="1">
              <a:spcBef>
                <a:spcPct val="20000"/>
              </a:spcBef>
              <a:buFontTx/>
              <a:buNone/>
              <a:defRPr sz="2000" b="1" kern="1200">
                <a:solidFill>
                  <a:schemeClr val="tx1"/>
                </a:solidFill>
                <a:latin typeface="+mn-lt"/>
                <a:ea typeface="+mn-ea"/>
                <a:cs typeface="+mn-cs"/>
              </a:defRPr>
            </a:lvl1pPr>
            <a:lvl2pPr marL="0" indent="0" algn="l" defTabSz="914400" rtl="0" eaLnBrk="1" latinLnBrk="0" hangingPunct="1">
              <a:spcBef>
                <a:spcPct val="20000"/>
              </a:spcBef>
              <a:buFontTx/>
              <a:buNone/>
              <a:defRPr sz="2000" kern="1200">
                <a:solidFill>
                  <a:schemeClr val="tx1"/>
                </a:solidFill>
                <a:latin typeface="+mn-lt"/>
                <a:ea typeface="+mn-ea"/>
                <a:cs typeface="+mn-cs"/>
              </a:defRPr>
            </a:lvl2pPr>
            <a:lvl3pPr marL="265113" indent="-265113" algn="l" defTabSz="914400" rtl="0" eaLnBrk="1" latinLnBrk="0" hangingPunct="1">
              <a:spcBef>
                <a:spcPct val="20000"/>
              </a:spcBef>
              <a:buClr>
                <a:schemeClr val="bg2"/>
              </a:buClr>
              <a:buSzPct val="60000"/>
              <a:buFont typeface="Wingdings" pitchFamily="2" charset="2"/>
              <a:buChar char=""/>
              <a:defRPr sz="2000" kern="1200">
                <a:solidFill>
                  <a:schemeClr val="tx1"/>
                </a:solidFill>
                <a:latin typeface="+mn-lt"/>
                <a:ea typeface="+mn-ea"/>
                <a:cs typeface="+mn-cs"/>
              </a:defRPr>
            </a:lvl3pPr>
            <a:lvl4pPr marL="542925" indent="-277813" algn="l" defTabSz="914400" rtl="0" eaLnBrk="1" latinLnBrk="0" hangingPunct="1">
              <a:spcBef>
                <a:spcPct val="20000"/>
              </a:spcBef>
              <a:buClr>
                <a:schemeClr val="tx2"/>
              </a:buClr>
              <a:buSzPct val="60000"/>
              <a:buFont typeface="Wingdings" pitchFamily="2" charset="2"/>
              <a:buChar char=""/>
              <a:defRPr sz="1800" kern="1200">
                <a:solidFill>
                  <a:schemeClr val="tx1"/>
                </a:solidFill>
                <a:latin typeface="+mn-lt"/>
                <a:ea typeface="+mn-ea"/>
                <a:cs typeface="+mn-cs"/>
              </a:defRPr>
            </a:lvl4pPr>
            <a:lvl5pPr marL="808038" indent="-265113" algn="l" defTabSz="914400" rtl="0" eaLnBrk="1" latinLnBrk="0" hangingPunct="1">
              <a:spcBef>
                <a:spcPct val="20000"/>
              </a:spcBef>
              <a:buClr>
                <a:schemeClr val="accent1"/>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5888" lvl="2" indent="-115888">
              <a:lnSpc>
                <a:spcPts val="1250"/>
              </a:lnSpc>
              <a:spcBef>
                <a:spcPts val="0"/>
              </a:spcBef>
              <a:spcAft>
                <a:spcPts val="600"/>
              </a:spcAft>
              <a:buClr>
                <a:srgbClr val="702082"/>
              </a:buClr>
              <a:buSzPct val="100000"/>
              <a:buFont typeface="Wingdings" pitchFamily="2" charset="2"/>
              <a:buChar char="§"/>
              <a:defRPr/>
            </a:pPr>
            <a:r>
              <a:rPr lang="en-US" sz="1200" b="1" dirty="0">
                <a:solidFill>
                  <a:prstClr val="black"/>
                </a:solidFill>
                <a:latin typeface="Arial"/>
                <a:cs typeface="Arial"/>
              </a:rPr>
              <a:t>Persistency analysis and management</a:t>
            </a:r>
          </a:p>
          <a:p>
            <a:pPr marL="115888" lvl="2" indent="-115888">
              <a:lnSpc>
                <a:spcPts val="1250"/>
              </a:lnSpc>
              <a:spcBef>
                <a:spcPts val="0"/>
              </a:spcBef>
              <a:spcAft>
                <a:spcPts val="600"/>
              </a:spcAft>
              <a:buClr>
                <a:srgbClr val="702082"/>
              </a:buClr>
              <a:buSzPct val="100000"/>
              <a:buFont typeface="Wingdings" pitchFamily="2" charset="2"/>
              <a:buChar char="§"/>
              <a:defRPr/>
            </a:pPr>
            <a:r>
              <a:rPr lang="en-US" sz="1200" b="1" dirty="0">
                <a:solidFill>
                  <a:prstClr val="black"/>
                </a:solidFill>
                <a:latin typeface="Arial"/>
                <a:cs typeface="Arial"/>
              </a:rPr>
              <a:t>Campaign optimization</a:t>
            </a:r>
          </a:p>
          <a:p>
            <a:pPr marL="115888" lvl="2" indent="-115888">
              <a:lnSpc>
                <a:spcPts val="1250"/>
              </a:lnSpc>
              <a:spcBef>
                <a:spcPts val="0"/>
              </a:spcBef>
              <a:spcAft>
                <a:spcPts val="600"/>
              </a:spcAft>
              <a:buClr>
                <a:srgbClr val="702082"/>
              </a:buClr>
              <a:buSzPct val="100000"/>
              <a:buFont typeface="Wingdings" pitchFamily="2" charset="2"/>
              <a:buChar char="§"/>
              <a:defRPr/>
            </a:pPr>
            <a:r>
              <a:rPr lang="en-US" sz="1200" dirty="0">
                <a:solidFill>
                  <a:prstClr val="black"/>
                </a:solidFill>
                <a:latin typeface="Arial"/>
                <a:cs typeface="Arial"/>
              </a:rPr>
              <a:t>Personalized customer experience</a:t>
            </a:r>
          </a:p>
        </p:txBody>
      </p:sp>
      <p:cxnSp>
        <p:nvCxnSpPr>
          <p:cNvPr id="24" name="Straight Connector 23"/>
          <p:cNvCxnSpPr/>
          <p:nvPr/>
        </p:nvCxnSpPr>
        <p:spPr>
          <a:xfrm flipH="1">
            <a:off x="5278899" y="1847277"/>
            <a:ext cx="1370475" cy="0"/>
          </a:xfrm>
          <a:prstGeom prst="line">
            <a:avLst/>
          </a:prstGeom>
          <a:ln w="19050">
            <a:solidFill>
              <a:schemeClr val="accent1"/>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a:off x="5997994" y="3058578"/>
            <a:ext cx="1317210" cy="0"/>
          </a:xfrm>
          <a:prstGeom prst="line">
            <a:avLst/>
          </a:prstGeom>
          <a:ln w="19050">
            <a:solidFill>
              <a:schemeClr val="accent1"/>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100" name="Content Placeholder 2"/>
          <p:cNvSpPr txBox="1">
            <a:spLocks/>
          </p:cNvSpPr>
          <p:nvPr>
            <p:custDataLst>
              <p:tags r:id="rId7"/>
            </p:custDataLst>
          </p:nvPr>
        </p:nvSpPr>
        <p:spPr>
          <a:xfrm flipH="1">
            <a:off x="6590143" y="2623029"/>
            <a:ext cx="2096657" cy="928459"/>
          </a:xfrm>
          <a:prstGeom prst="rect">
            <a:avLst/>
          </a:prstGeom>
          <a:solidFill>
            <a:srgbClr val="EFEEDE"/>
          </a:solidFill>
        </p:spPr>
        <p:txBody>
          <a:bodyPr wrap="square" lIns="91440" tIns="91440" rIns="0" bIns="91440">
            <a:spAutoFit/>
          </a:bodyPr>
          <a:lstStyle>
            <a:lvl1pPr marL="0" indent="0" algn="l" defTabSz="914400" rtl="0" eaLnBrk="1" latinLnBrk="0" hangingPunct="1">
              <a:spcBef>
                <a:spcPct val="20000"/>
              </a:spcBef>
              <a:buFontTx/>
              <a:buNone/>
              <a:defRPr sz="2000" b="1" kern="1200">
                <a:solidFill>
                  <a:schemeClr val="tx1"/>
                </a:solidFill>
                <a:latin typeface="+mn-lt"/>
                <a:ea typeface="+mn-ea"/>
                <a:cs typeface="+mn-cs"/>
              </a:defRPr>
            </a:lvl1pPr>
            <a:lvl2pPr marL="0" indent="0" algn="l" defTabSz="914400" rtl="0" eaLnBrk="1" latinLnBrk="0" hangingPunct="1">
              <a:spcBef>
                <a:spcPct val="20000"/>
              </a:spcBef>
              <a:buFontTx/>
              <a:buNone/>
              <a:defRPr sz="2000" kern="1200">
                <a:solidFill>
                  <a:schemeClr val="tx1"/>
                </a:solidFill>
                <a:latin typeface="+mn-lt"/>
                <a:ea typeface="+mn-ea"/>
                <a:cs typeface="+mn-cs"/>
              </a:defRPr>
            </a:lvl2pPr>
            <a:lvl3pPr marL="265113" indent="-265113" algn="l" defTabSz="914400" rtl="0" eaLnBrk="1" latinLnBrk="0" hangingPunct="1">
              <a:spcBef>
                <a:spcPct val="20000"/>
              </a:spcBef>
              <a:buClr>
                <a:schemeClr val="bg2"/>
              </a:buClr>
              <a:buSzPct val="60000"/>
              <a:buFont typeface="Wingdings" pitchFamily="2" charset="2"/>
              <a:buChar char=""/>
              <a:defRPr sz="2000" kern="1200">
                <a:solidFill>
                  <a:schemeClr val="tx1"/>
                </a:solidFill>
                <a:latin typeface="+mn-lt"/>
                <a:ea typeface="+mn-ea"/>
                <a:cs typeface="+mn-cs"/>
              </a:defRPr>
            </a:lvl3pPr>
            <a:lvl4pPr marL="542925" indent="-277813" algn="l" defTabSz="914400" rtl="0" eaLnBrk="1" latinLnBrk="0" hangingPunct="1">
              <a:spcBef>
                <a:spcPct val="20000"/>
              </a:spcBef>
              <a:buClr>
                <a:schemeClr val="tx2"/>
              </a:buClr>
              <a:buSzPct val="60000"/>
              <a:buFont typeface="Wingdings" pitchFamily="2" charset="2"/>
              <a:buChar char=""/>
              <a:defRPr sz="1800" kern="1200">
                <a:solidFill>
                  <a:schemeClr val="tx1"/>
                </a:solidFill>
                <a:latin typeface="+mn-lt"/>
                <a:ea typeface="+mn-ea"/>
                <a:cs typeface="+mn-cs"/>
              </a:defRPr>
            </a:lvl4pPr>
            <a:lvl5pPr marL="808038" indent="-265113" algn="l" defTabSz="914400" rtl="0" eaLnBrk="1" latinLnBrk="0" hangingPunct="1">
              <a:spcBef>
                <a:spcPct val="20000"/>
              </a:spcBef>
              <a:buClr>
                <a:schemeClr val="accent1"/>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5888" lvl="2" indent="-115888">
              <a:lnSpc>
                <a:spcPts val="1250"/>
              </a:lnSpc>
              <a:spcBef>
                <a:spcPts val="0"/>
              </a:spcBef>
              <a:spcAft>
                <a:spcPts val="600"/>
              </a:spcAft>
              <a:buClr>
                <a:srgbClr val="702082"/>
              </a:buClr>
              <a:buSzPct val="100000"/>
              <a:buFont typeface="Wingdings" pitchFamily="2" charset="2"/>
              <a:buChar char="§"/>
              <a:defRPr/>
            </a:pPr>
            <a:r>
              <a:rPr lang="en-US" sz="1200" b="1" dirty="0">
                <a:solidFill>
                  <a:prstClr val="black"/>
                </a:solidFill>
                <a:latin typeface="Arial"/>
                <a:cs typeface="Arial"/>
              </a:rPr>
              <a:t>Leads value analysis</a:t>
            </a:r>
          </a:p>
          <a:p>
            <a:pPr marL="115888" lvl="2" indent="-115888">
              <a:lnSpc>
                <a:spcPts val="1250"/>
              </a:lnSpc>
              <a:spcBef>
                <a:spcPts val="0"/>
              </a:spcBef>
              <a:spcAft>
                <a:spcPts val="600"/>
              </a:spcAft>
              <a:buClr>
                <a:srgbClr val="702082"/>
              </a:buClr>
              <a:buSzPct val="100000"/>
              <a:buFont typeface="Wingdings" pitchFamily="2" charset="2"/>
              <a:buChar char="§"/>
              <a:defRPr/>
            </a:pPr>
            <a:r>
              <a:rPr lang="en-US" sz="1200" dirty="0">
                <a:solidFill>
                  <a:prstClr val="black"/>
                </a:solidFill>
                <a:latin typeface="Arial"/>
                <a:cs typeface="Arial"/>
              </a:rPr>
              <a:t>Resource allocation / optimization per sales channel</a:t>
            </a:r>
          </a:p>
        </p:txBody>
      </p:sp>
      <p:cxnSp>
        <p:nvCxnSpPr>
          <p:cNvPr id="103" name="Straight Connector 102"/>
          <p:cNvCxnSpPr/>
          <p:nvPr/>
        </p:nvCxnSpPr>
        <p:spPr>
          <a:xfrm flipH="1">
            <a:off x="5594566" y="4161920"/>
            <a:ext cx="1474491" cy="0"/>
          </a:xfrm>
          <a:prstGeom prst="line">
            <a:avLst/>
          </a:prstGeom>
          <a:ln w="19050">
            <a:solidFill>
              <a:schemeClr val="accent1"/>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104" name="Content Placeholder 2"/>
          <p:cNvSpPr txBox="1">
            <a:spLocks/>
          </p:cNvSpPr>
          <p:nvPr>
            <p:custDataLst>
              <p:tags r:id="rId8"/>
            </p:custDataLst>
          </p:nvPr>
        </p:nvSpPr>
        <p:spPr>
          <a:xfrm flipH="1">
            <a:off x="6575129" y="3687771"/>
            <a:ext cx="2126683" cy="1172116"/>
          </a:xfrm>
          <a:prstGeom prst="rect">
            <a:avLst/>
          </a:prstGeom>
          <a:solidFill>
            <a:srgbClr val="EFEEDE"/>
          </a:solidFill>
        </p:spPr>
        <p:txBody>
          <a:bodyPr wrap="square" lIns="91440" tIns="91440" rIns="0" bIns="91440">
            <a:spAutoFit/>
          </a:bodyPr>
          <a:lstStyle>
            <a:lvl1pPr marL="0" indent="0" algn="l" defTabSz="914400" rtl="0" eaLnBrk="1" latinLnBrk="0" hangingPunct="1">
              <a:spcBef>
                <a:spcPct val="20000"/>
              </a:spcBef>
              <a:buFontTx/>
              <a:buNone/>
              <a:defRPr sz="2000" b="1" kern="1200">
                <a:solidFill>
                  <a:schemeClr val="tx1"/>
                </a:solidFill>
                <a:latin typeface="+mn-lt"/>
                <a:ea typeface="+mn-ea"/>
                <a:cs typeface="+mn-cs"/>
              </a:defRPr>
            </a:lvl1pPr>
            <a:lvl2pPr marL="0" indent="0" algn="l" defTabSz="914400" rtl="0" eaLnBrk="1" latinLnBrk="0" hangingPunct="1">
              <a:spcBef>
                <a:spcPct val="20000"/>
              </a:spcBef>
              <a:buFontTx/>
              <a:buNone/>
              <a:defRPr sz="2000" kern="1200">
                <a:solidFill>
                  <a:schemeClr val="tx1"/>
                </a:solidFill>
                <a:latin typeface="+mn-lt"/>
                <a:ea typeface="+mn-ea"/>
                <a:cs typeface="+mn-cs"/>
              </a:defRPr>
            </a:lvl2pPr>
            <a:lvl3pPr marL="265113" indent="-265113" algn="l" defTabSz="914400" rtl="0" eaLnBrk="1" latinLnBrk="0" hangingPunct="1">
              <a:spcBef>
                <a:spcPct val="20000"/>
              </a:spcBef>
              <a:buClr>
                <a:schemeClr val="bg2"/>
              </a:buClr>
              <a:buSzPct val="60000"/>
              <a:buFont typeface="Wingdings" pitchFamily="2" charset="2"/>
              <a:buChar char=""/>
              <a:defRPr sz="2000" kern="1200">
                <a:solidFill>
                  <a:schemeClr val="tx1"/>
                </a:solidFill>
                <a:latin typeface="+mn-lt"/>
                <a:ea typeface="+mn-ea"/>
                <a:cs typeface="+mn-cs"/>
              </a:defRPr>
            </a:lvl3pPr>
            <a:lvl4pPr marL="542925" indent="-277813" algn="l" defTabSz="914400" rtl="0" eaLnBrk="1" latinLnBrk="0" hangingPunct="1">
              <a:spcBef>
                <a:spcPct val="20000"/>
              </a:spcBef>
              <a:buClr>
                <a:schemeClr val="tx2"/>
              </a:buClr>
              <a:buSzPct val="60000"/>
              <a:buFont typeface="Wingdings" pitchFamily="2" charset="2"/>
              <a:buChar char=""/>
              <a:defRPr sz="1800" kern="1200">
                <a:solidFill>
                  <a:schemeClr val="tx1"/>
                </a:solidFill>
                <a:latin typeface="+mn-lt"/>
                <a:ea typeface="+mn-ea"/>
                <a:cs typeface="+mn-cs"/>
              </a:defRPr>
            </a:lvl4pPr>
            <a:lvl5pPr marL="808038" indent="-265113" algn="l" defTabSz="914400" rtl="0" eaLnBrk="1" latinLnBrk="0" hangingPunct="1">
              <a:spcBef>
                <a:spcPct val="20000"/>
              </a:spcBef>
              <a:buClr>
                <a:schemeClr val="accent1"/>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5888" lvl="2" indent="-115888">
              <a:lnSpc>
                <a:spcPts val="1250"/>
              </a:lnSpc>
              <a:spcBef>
                <a:spcPts val="0"/>
              </a:spcBef>
              <a:spcAft>
                <a:spcPts val="600"/>
              </a:spcAft>
              <a:buClr>
                <a:srgbClr val="702082"/>
              </a:buClr>
              <a:buSzPct val="100000"/>
              <a:buFont typeface="Wingdings" pitchFamily="2" charset="2"/>
              <a:buChar char="§"/>
              <a:defRPr/>
            </a:pPr>
            <a:r>
              <a:rPr lang="en-US" sz="1200" b="1" dirty="0">
                <a:solidFill>
                  <a:prstClr val="black"/>
                </a:solidFill>
                <a:latin typeface="Arial"/>
                <a:cs typeface="Arial"/>
              </a:rPr>
              <a:t>Streamlined Underwriting</a:t>
            </a:r>
          </a:p>
          <a:p>
            <a:pPr marL="115888" lvl="2" indent="-115888">
              <a:lnSpc>
                <a:spcPts val="1250"/>
              </a:lnSpc>
              <a:spcBef>
                <a:spcPts val="0"/>
              </a:spcBef>
              <a:spcAft>
                <a:spcPts val="600"/>
              </a:spcAft>
              <a:buClr>
                <a:srgbClr val="702082"/>
              </a:buClr>
              <a:buSzPct val="100000"/>
              <a:buFont typeface="Wingdings" pitchFamily="2" charset="2"/>
              <a:buChar char="§"/>
              <a:defRPr/>
            </a:pPr>
            <a:r>
              <a:rPr lang="en-US" sz="1200" b="1" dirty="0">
                <a:solidFill>
                  <a:prstClr val="black"/>
                </a:solidFill>
                <a:latin typeface="Arial"/>
                <a:cs typeface="Arial"/>
              </a:rPr>
              <a:t>Risk selection optimization</a:t>
            </a:r>
          </a:p>
          <a:p>
            <a:pPr marL="115888" lvl="2" indent="-115888">
              <a:lnSpc>
                <a:spcPts val="1250"/>
              </a:lnSpc>
              <a:spcBef>
                <a:spcPts val="0"/>
              </a:spcBef>
              <a:spcAft>
                <a:spcPts val="600"/>
              </a:spcAft>
              <a:buClr>
                <a:srgbClr val="702082"/>
              </a:buClr>
              <a:buSzPct val="100000"/>
              <a:buFont typeface="Wingdings" pitchFamily="2" charset="2"/>
              <a:buChar char="§"/>
              <a:defRPr/>
            </a:pPr>
            <a:r>
              <a:rPr lang="en-US" sz="1200" b="1" dirty="0">
                <a:solidFill>
                  <a:prstClr val="black"/>
                </a:solidFill>
                <a:latin typeface="Arial"/>
                <a:cs typeface="Arial"/>
              </a:rPr>
              <a:t>Mortality / Profitability assessment</a:t>
            </a:r>
          </a:p>
        </p:txBody>
      </p:sp>
      <p:sp>
        <p:nvSpPr>
          <p:cNvPr id="23" name="Footer Placeholder 22"/>
          <p:cNvSpPr>
            <a:spLocks noGrp="1"/>
          </p:cNvSpPr>
          <p:nvPr>
            <p:ph type="ftr" sz="quarter" idx="3"/>
          </p:nvPr>
        </p:nvSpPr>
        <p:spPr/>
        <p:txBody>
          <a:bodyPr/>
          <a:lstStyle/>
          <a:p>
            <a:r>
              <a:rPr lang="en-US"/>
              <a:t>© 2018 Willis Towers Watson. All rights reserved. Proprietary and Confidential. </a:t>
            </a:r>
            <a:endParaRPr lang="en-US" dirty="0"/>
          </a:p>
        </p:txBody>
      </p:sp>
      <p:sp>
        <p:nvSpPr>
          <p:cNvPr id="25" name="Slide Number Placeholder 24"/>
          <p:cNvSpPr>
            <a:spLocks noGrp="1"/>
          </p:cNvSpPr>
          <p:nvPr>
            <p:ph type="sldNum" sz="quarter" idx="4"/>
          </p:nvPr>
        </p:nvSpPr>
        <p:spPr/>
        <p:txBody>
          <a:bodyPr/>
          <a:lstStyle/>
          <a:p>
            <a:fld id="{2083E393-C0BF-4ED8-8545-7E4C90AFF831}" type="slidenum">
              <a:rPr lang="en-US" smtClean="0"/>
              <a:pPr/>
              <a:t>6</a:t>
            </a:fld>
            <a:endParaRPr lang="en-US" dirty="0"/>
          </a:p>
        </p:txBody>
      </p:sp>
    </p:spTree>
    <p:custDataLst>
      <p:tags r:id="rId1"/>
    </p:custDataLst>
    <p:extLst>
      <p:ext uri="{BB962C8B-B14F-4D97-AF65-F5344CB8AC3E}">
        <p14:creationId xmlns:p14="http://schemas.microsoft.com/office/powerpoint/2010/main" val="3283185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Autofit/>
          </a:bodyPr>
          <a:lstStyle/>
          <a:p>
            <a:r>
              <a:rPr lang="en-US" dirty="0"/>
              <a:t>Life Insurance – Experience Studies</a:t>
            </a:r>
          </a:p>
        </p:txBody>
      </p:sp>
      <p:sp>
        <p:nvSpPr>
          <p:cNvPr id="5" name="Text Placeholder 4"/>
          <p:cNvSpPr>
            <a:spLocks noGrp="1"/>
          </p:cNvSpPr>
          <p:nvPr>
            <p:ph type="body" sz="quarter" idx="1"/>
            <p:custDataLst>
              <p:tags r:id="rId3"/>
            </p:custDataLst>
          </p:nvPr>
        </p:nvSpPr>
        <p:spPr>
          <a:xfrm>
            <a:off x="457200" y="3169920"/>
            <a:ext cx="8229600" cy="2705100"/>
          </a:xfrm>
        </p:spPr>
        <p:txBody>
          <a:bodyPr/>
          <a:lstStyle/>
          <a:p>
            <a:pPr lvl="2">
              <a:spcAft>
                <a:spcPts val="1200"/>
              </a:spcAft>
            </a:pPr>
            <a:r>
              <a:rPr lang="en-US" dirty="0"/>
              <a:t>This is done by more granularly assessing the impact of policyholder characteristics that may be difficult to quantify using traditional analysis. Examples of factors include:</a:t>
            </a:r>
          </a:p>
          <a:p>
            <a:pPr marL="2057400" lvl="3"/>
            <a:r>
              <a:rPr lang="en-US" dirty="0"/>
              <a:t>Face amount band</a:t>
            </a:r>
          </a:p>
          <a:p>
            <a:pPr marL="2057400" lvl="3"/>
            <a:r>
              <a:rPr lang="en-US" dirty="0"/>
              <a:t>Risk class</a:t>
            </a:r>
          </a:p>
          <a:p>
            <a:pPr marL="2057400" lvl="3"/>
            <a:r>
              <a:rPr lang="en-US" dirty="0"/>
              <a:t>Application questions</a:t>
            </a:r>
          </a:p>
          <a:p>
            <a:pPr lvl="2">
              <a:spcBef>
                <a:spcPts val="1200"/>
              </a:spcBef>
            </a:pPr>
            <a:r>
              <a:rPr lang="en-US" dirty="0"/>
              <a:t>This may significantly increase the number of factors used in the pricing of new products and granularity of pricing differentials (reducing risk to anti-selection)</a:t>
            </a:r>
          </a:p>
          <a:p>
            <a:pPr lvl="2"/>
            <a:r>
              <a:rPr lang="en-US" dirty="0"/>
              <a:t>This also provides improved confidence in setting in-force assumptions allowing for more informed in-force management</a:t>
            </a:r>
          </a:p>
        </p:txBody>
      </p:sp>
      <p:sp>
        <p:nvSpPr>
          <p:cNvPr id="4" name="Slide Number Placeholder 3"/>
          <p:cNvSpPr>
            <a:spLocks noGrp="1"/>
          </p:cNvSpPr>
          <p:nvPr>
            <p:ph type="sldNum" sz="quarter" idx="4"/>
          </p:nvPr>
        </p:nvSpPr>
        <p:spPr>
          <a:xfrm>
            <a:off x="8305800" y="6400800"/>
            <a:ext cx="381000" cy="136525"/>
          </a:xfrm>
        </p:spPr>
        <p:txBody>
          <a:bodyPr/>
          <a:lstStyle/>
          <a:p>
            <a:fld id="{2083E393-C0BF-4ED8-8545-7E4C90AFF831}" type="slidenum">
              <a:rPr lang="en-US" smtClean="0"/>
              <a:pPr/>
              <a:t>7</a:t>
            </a:fld>
            <a:endParaRPr lang="en-US"/>
          </a:p>
        </p:txBody>
      </p:sp>
      <p:sp>
        <p:nvSpPr>
          <p:cNvPr id="3" name="Footer Placeholder 2"/>
          <p:cNvSpPr>
            <a:spLocks noGrp="1"/>
          </p:cNvSpPr>
          <p:nvPr>
            <p:ph type="ftr" sz="quarter" idx="3"/>
          </p:nvPr>
        </p:nvSpPr>
        <p:spPr>
          <a:xfrm>
            <a:off x="457200" y="6515100"/>
            <a:ext cx="5276850" cy="92075"/>
          </a:xfrm>
        </p:spPr>
        <p:txBody>
          <a:bodyPr/>
          <a:lstStyle/>
          <a:p>
            <a:r>
              <a:rPr lang="en-US"/>
              <a:t>© 2018 Willis Towers Watson. All rights reserved. Proprietary and Confidential. </a:t>
            </a:r>
            <a:endParaRPr lang="en-US" dirty="0"/>
          </a:p>
        </p:txBody>
      </p:sp>
      <p:sp>
        <p:nvSpPr>
          <p:cNvPr id="8" name="Path"/>
          <p:cNvSpPr/>
          <p:nvPr/>
        </p:nvSpPr>
        <p:spPr>
          <a:xfrm>
            <a:off x="449263" y="6631921"/>
            <a:ext cx="5570444" cy="225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t" anchorCtr="0"/>
          <a:lstStyle/>
          <a:p>
            <a:endParaRPr lang="en-GB" sz="700" b="1" dirty="0">
              <a:solidFill>
                <a:schemeClr val="tx1"/>
              </a:solidFill>
            </a:endParaRPr>
          </a:p>
        </p:txBody>
      </p:sp>
      <p:sp>
        <p:nvSpPr>
          <p:cNvPr id="9" name="Rectangle 8"/>
          <p:cNvSpPr/>
          <p:nvPr/>
        </p:nvSpPr>
        <p:spPr>
          <a:xfrm>
            <a:off x="0" y="1246466"/>
            <a:ext cx="9144000" cy="17949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p:cNvGrpSpPr/>
          <p:nvPr/>
        </p:nvGrpSpPr>
        <p:grpSpPr>
          <a:xfrm>
            <a:off x="958788" y="1934423"/>
            <a:ext cx="7261934" cy="740198"/>
            <a:chOff x="596536" y="1831553"/>
            <a:chExt cx="7861666" cy="740198"/>
          </a:xfrm>
        </p:grpSpPr>
        <p:sp>
          <p:nvSpPr>
            <p:cNvPr id="11" name="Rectangle 10"/>
            <p:cNvSpPr/>
            <p:nvPr/>
          </p:nvSpPr>
          <p:spPr>
            <a:xfrm>
              <a:off x="596536" y="1831553"/>
              <a:ext cx="1881487" cy="740198"/>
            </a:xfrm>
            <a:prstGeom prst="rect">
              <a:avLst/>
            </a:prstGeom>
            <a:solidFill>
              <a:schemeClr val="accent1"/>
            </a:solidFill>
            <a:ln>
              <a:noFill/>
            </a:ln>
            <a:effectLst>
              <a:outerShdw dist="76200" dir="2700000" algn="tl"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Mortality</a:t>
              </a:r>
            </a:p>
          </p:txBody>
        </p:sp>
        <p:sp>
          <p:nvSpPr>
            <p:cNvPr id="12" name="Rectangle 11"/>
            <p:cNvSpPr/>
            <p:nvPr/>
          </p:nvSpPr>
          <p:spPr>
            <a:xfrm>
              <a:off x="2589929" y="1831553"/>
              <a:ext cx="1881487" cy="740198"/>
            </a:xfrm>
            <a:prstGeom prst="rect">
              <a:avLst/>
            </a:prstGeom>
            <a:pattFill prst="wdUpDiag">
              <a:fgClr>
                <a:schemeClr val="accent6"/>
              </a:fgClr>
              <a:bgClr>
                <a:schemeClr val="bg1">
                  <a:lumMod val="50000"/>
                </a:schemeClr>
              </a:bgClr>
            </a:pattFill>
            <a:ln>
              <a:noFill/>
            </a:ln>
            <a:effectLst>
              <a:outerShdw dist="76200" dir="2700000" algn="tl"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Morbidity</a:t>
              </a:r>
            </a:p>
          </p:txBody>
        </p:sp>
        <p:sp>
          <p:nvSpPr>
            <p:cNvPr id="13" name="Rectangle 12"/>
            <p:cNvSpPr/>
            <p:nvPr/>
          </p:nvSpPr>
          <p:spPr>
            <a:xfrm>
              <a:off x="4583322" y="1831553"/>
              <a:ext cx="1881487" cy="740198"/>
            </a:xfrm>
            <a:prstGeom prst="rect">
              <a:avLst/>
            </a:prstGeom>
            <a:pattFill prst="wdUpDiag">
              <a:fgClr>
                <a:srgbClr val="8D4D9B"/>
              </a:fgClr>
              <a:bgClr>
                <a:srgbClr val="A979B4"/>
              </a:bgClr>
            </a:pattFill>
            <a:ln>
              <a:noFill/>
            </a:ln>
            <a:effectLst>
              <a:outerShdw dist="76200" dir="2700000" algn="tl"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Loss Ratio</a:t>
              </a:r>
            </a:p>
          </p:txBody>
        </p:sp>
        <p:sp>
          <p:nvSpPr>
            <p:cNvPr id="14" name="Rectangle 13"/>
            <p:cNvSpPr/>
            <p:nvPr/>
          </p:nvSpPr>
          <p:spPr>
            <a:xfrm>
              <a:off x="6576715" y="1831553"/>
              <a:ext cx="1881487" cy="740198"/>
            </a:xfrm>
            <a:prstGeom prst="rect">
              <a:avLst/>
            </a:prstGeom>
            <a:solidFill>
              <a:schemeClr val="tx1"/>
            </a:solidFill>
            <a:ln>
              <a:noFill/>
            </a:ln>
            <a:effectLst>
              <a:outerShdw dist="76200" dir="2700000" algn="tl"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3" algn="ctr"/>
              <a:r>
                <a:rPr lang="en-US" sz="1600" dirty="0"/>
                <a:t>Lapse Rate</a:t>
              </a:r>
            </a:p>
          </p:txBody>
        </p:sp>
      </p:grpSp>
      <p:sp>
        <p:nvSpPr>
          <p:cNvPr id="15" name="Rectangle 14"/>
          <p:cNvSpPr/>
          <p:nvPr/>
        </p:nvSpPr>
        <p:spPr>
          <a:xfrm>
            <a:off x="0" y="1488784"/>
            <a:ext cx="9144000" cy="361637"/>
          </a:xfrm>
          <a:prstGeom prst="rect">
            <a:avLst/>
          </a:prstGeom>
        </p:spPr>
        <p:txBody>
          <a:bodyPr wrap="square" lIns="0" rIns="0">
            <a:spAutoFit/>
          </a:bodyPr>
          <a:lstStyle/>
          <a:p>
            <a:pPr algn="ctr">
              <a:lnSpc>
                <a:spcPts val="2100"/>
              </a:lnSpc>
              <a:spcBef>
                <a:spcPct val="20000"/>
              </a:spcBef>
              <a:spcAft>
                <a:spcPts val="600"/>
              </a:spcAft>
            </a:pPr>
            <a:r>
              <a:rPr lang="en-US" b="1" dirty="0"/>
              <a:t>Predictive modeling will continue to improve quantification of cost</a:t>
            </a:r>
          </a:p>
        </p:txBody>
      </p:sp>
      <p:sp>
        <p:nvSpPr>
          <p:cNvPr id="16" name="Rectangle 15"/>
          <p:cNvSpPr/>
          <p:nvPr/>
        </p:nvSpPr>
        <p:spPr>
          <a:xfrm>
            <a:off x="4296195" y="3789870"/>
            <a:ext cx="2860593" cy="815608"/>
          </a:xfrm>
          <a:prstGeom prst="rect">
            <a:avLst/>
          </a:prstGeom>
        </p:spPr>
        <p:txBody>
          <a:bodyPr wrap="square">
            <a:spAutoFit/>
          </a:bodyPr>
          <a:lstStyle/>
          <a:p>
            <a:pPr marL="514350" lvl="3" indent="-285750">
              <a:spcAft>
                <a:spcPts val="280"/>
              </a:spcAft>
              <a:buClr>
                <a:schemeClr val="accent6"/>
              </a:buClr>
              <a:buSzPct val="125000"/>
              <a:buFont typeface="Wingdings" pitchFamily="2" charset="2"/>
              <a:buChar char="§"/>
            </a:pPr>
            <a:r>
              <a:rPr lang="en-US" sz="1400" dirty="0">
                <a:latin typeface="Arial" panose="020B0604020202020204" pitchFamily="34" charset="0"/>
              </a:rPr>
              <a:t>Distribution channel</a:t>
            </a:r>
          </a:p>
          <a:p>
            <a:pPr marL="514350" lvl="3" indent="-285750">
              <a:spcAft>
                <a:spcPts val="280"/>
              </a:spcAft>
              <a:buClr>
                <a:schemeClr val="accent6"/>
              </a:buClr>
              <a:buSzPct val="125000"/>
              <a:buFont typeface="Wingdings" pitchFamily="2" charset="2"/>
              <a:buChar char="§"/>
            </a:pPr>
            <a:r>
              <a:rPr lang="en-US" sz="1400" dirty="0">
                <a:latin typeface="Arial" panose="020B0604020202020204" pitchFamily="34" charset="0"/>
              </a:rPr>
              <a:t>Prescription drug history</a:t>
            </a:r>
          </a:p>
          <a:p>
            <a:pPr marL="514350" lvl="3" indent="-285750">
              <a:spcAft>
                <a:spcPts val="280"/>
              </a:spcAft>
              <a:buClr>
                <a:schemeClr val="accent6"/>
              </a:buClr>
              <a:buSzPct val="125000"/>
              <a:buFont typeface="Wingdings" pitchFamily="2" charset="2"/>
              <a:buChar char="§"/>
            </a:pPr>
            <a:r>
              <a:rPr lang="en-US" sz="1400" dirty="0">
                <a:latin typeface="Arial" panose="020B0604020202020204" pitchFamily="34" charset="0"/>
              </a:rPr>
              <a:t>Wear-off</a:t>
            </a:r>
          </a:p>
        </p:txBody>
      </p:sp>
    </p:spTree>
    <p:custDataLst>
      <p:tags r:id="rId1"/>
    </p:custDataLst>
    <p:extLst>
      <p:ext uri="{BB962C8B-B14F-4D97-AF65-F5344CB8AC3E}">
        <p14:creationId xmlns:p14="http://schemas.microsoft.com/office/powerpoint/2010/main" val="2195934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fade">
                                      <p:cBhvr>
                                        <p:cTn id="12" dur="500"/>
                                        <p:tgtEl>
                                          <p:spTgt spid="16">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6">
                                            <p:txEl>
                                              <p:pRg st="1" end="1"/>
                                            </p:txEl>
                                          </p:spTgt>
                                        </p:tgtEl>
                                        <p:attrNameLst>
                                          <p:attrName>style.visibility</p:attrName>
                                        </p:attrNameLst>
                                      </p:cBhvr>
                                      <p:to>
                                        <p:strVal val="visible"/>
                                      </p:to>
                                    </p:set>
                                    <p:animEffect transition="in" filter="fade">
                                      <p:cBhvr>
                                        <p:cTn id="15" dur="500"/>
                                        <p:tgtEl>
                                          <p:spTgt spid="16">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xEl>
                                              <p:pRg st="2" end="2"/>
                                            </p:txEl>
                                          </p:spTgt>
                                        </p:tgtEl>
                                        <p:attrNameLst>
                                          <p:attrName>style.visibility</p:attrName>
                                        </p:attrNameLst>
                                      </p:cBhvr>
                                      <p:to>
                                        <p:strVal val="visible"/>
                                      </p:to>
                                    </p:set>
                                    <p:animEffect transition="in" filter="fade">
                                      <p:cBhvr>
                                        <p:cTn id="18"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r>
              <a:rPr lang="en-US" dirty="0"/>
              <a:t>Use of predictive analytics for mortality and morbidity is most prominent in annuities, but significant growth is expected in individual life insurance</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36995361"/>
              </p:ext>
            </p:extLst>
          </p:nvPr>
        </p:nvGraphicFramePr>
        <p:xfrm>
          <a:off x="230952" y="1524000"/>
          <a:ext cx="7009277" cy="4389438"/>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4"/>
          </p:nvPr>
        </p:nvSpPr>
        <p:spPr/>
        <p:txBody>
          <a:bodyPr/>
          <a:lstStyle/>
          <a:p>
            <a:fld id="{2083E393-C0BF-4ED8-8545-7E4C90AFF831}" type="slidenum">
              <a:rPr lang="en-US" smtClean="0"/>
              <a:pPr/>
              <a:t>8</a:t>
            </a:fld>
            <a:endParaRPr lang="en-US" dirty="0"/>
          </a:p>
        </p:txBody>
      </p:sp>
      <p:sp>
        <p:nvSpPr>
          <p:cNvPr id="6" name="Footer Placeholder 5"/>
          <p:cNvSpPr>
            <a:spLocks noGrp="1"/>
          </p:cNvSpPr>
          <p:nvPr>
            <p:ph type="ftr" sz="quarter" idx="3"/>
          </p:nvPr>
        </p:nvSpPr>
        <p:spPr/>
        <p:txBody>
          <a:bodyPr/>
          <a:lstStyle/>
          <a:p>
            <a:r>
              <a:rPr lang="en-US"/>
              <a:t>© 2018 Willis Towers Watson. All rights reserved. Proprietary and Confidential. </a:t>
            </a:r>
            <a:endParaRPr lang="en-US" dirty="0"/>
          </a:p>
        </p:txBody>
      </p:sp>
      <p:sp>
        <p:nvSpPr>
          <p:cNvPr id="14" name="Rectangle 13"/>
          <p:cNvSpPr/>
          <p:nvPr/>
        </p:nvSpPr>
        <p:spPr>
          <a:xfrm>
            <a:off x="457199" y="5996455"/>
            <a:ext cx="7465955" cy="276999"/>
          </a:xfrm>
          <a:prstGeom prst="rect">
            <a:avLst/>
          </a:prstGeom>
        </p:spPr>
        <p:txBody>
          <a:bodyPr wrap="none">
            <a:spAutoFit/>
          </a:bodyPr>
          <a:lstStyle/>
          <a:p>
            <a:r>
              <a:rPr lang="en-US" sz="1200" dirty="0"/>
              <a:t>Base: Those currently using or planning to use predictive analytics in at least one line of business (n varies).</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825490932"/>
              </p:ext>
            </p:extLst>
          </p:nvPr>
        </p:nvGraphicFramePr>
        <p:xfrm>
          <a:off x="7099343" y="1510822"/>
          <a:ext cx="1922319" cy="3950078"/>
        </p:xfrm>
        <a:graphic>
          <a:graphicData uri="http://schemas.openxmlformats.org/drawingml/2006/table">
            <a:tbl>
              <a:tblPr firstRow="1" bandRow="1">
                <a:tableStyleId>{5C22544A-7EE6-4342-B048-85BDC9FD1C3A}</a:tableStyleId>
              </a:tblPr>
              <a:tblGrid>
                <a:gridCol w="599433">
                  <a:extLst>
                    <a:ext uri="{9D8B030D-6E8A-4147-A177-3AD203B41FA5}">
                      <a16:colId xmlns:a16="http://schemas.microsoft.com/office/drawing/2014/main" val="20000"/>
                    </a:ext>
                  </a:extLst>
                </a:gridCol>
                <a:gridCol w="661443">
                  <a:extLst>
                    <a:ext uri="{9D8B030D-6E8A-4147-A177-3AD203B41FA5}">
                      <a16:colId xmlns:a16="http://schemas.microsoft.com/office/drawing/2014/main" val="20001"/>
                    </a:ext>
                  </a:extLst>
                </a:gridCol>
                <a:gridCol w="661443">
                  <a:extLst>
                    <a:ext uri="{9D8B030D-6E8A-4147-A177-3AD203B41FA5}">
                      <a16:colId xmlns:a16="http://schemas.microsoft.com/office/drawing/2014/main" val="20002"/>
                    </a:ext>
                  </a:extLst>
                </a:gridCol>
              </a:tblGrid>
              <a:tr h="453948">
                <a:tc>
                  <a:txBody>
                    <a:bodyPr/>
                    <a:lstStyle/>
                    <a:p>
                      <a:pPr algn="ctr"/>
                      <a:r>
                        <a:rPr lang="en-US" sz="1000" dirty="0">
                          <a:solidFill>
                            <a:schemeClr val="bg1"/>
                          </a:solidFill>
                        </a:rPr>
                        <a:t>Now</a:t>
                      </a:r>
                    </a:p>
                  </a:txBody>
                  <a:tcPr anchor="b">
                    <a:solidFill>
                      <a:schemeClr val="accent1"/>
                    </a:solidFill>
                  </a:tcPr>
                </a:tc>
                <a:tc>
                  <a:txBody>
                    <a:bodyPr/>
                    <a:lstStyle/>
                    <a:p>
                      <a:pPr algn="ctr"/>
                      <a:r>
                        <a:rPr lang="en-US" sz="1000" dirty="0">
                          <a:solidFill>
                            <a:schemeClr val="bg1"/>
                          </a:solidFill>
                        </a:rPr>
                        <a:t>In two</a:t>
                      </a:r>
                      <a:r>
                        <a:rPr lang="en-US" sz="1000" baseline="0" dirty="0">
                          <a:solidFill>
                            <a:schemeClr val="bg1"/>
                          </a:solidFill>
                        </a:rPr>
                        <a:t> years</a:t>
                      </a:r>
                      <a:endParaRPr lang="en-US" sz="1000" dirty="0">
                        <a:solidFill>
                          <a:schemeClr val="bg1"/>
                        </a:solidFill>
                      </a:endParaRPr>
                    </a:p>
                  </a:txBody>
                  <a:tcPr anchor="b">
                    <a:solidFill>
                      <a:schemeClr val="accent1"/>
                    </a:solidFill>
                  </a:tcPr>
                </a:tc>
                <a:tc>
                  <a:txBody>
                    <a:bodyPr/>
                    <a:lstStyle/>
                    <a:p>
                      <a:pPr algn="ctr"/>
                      <a:r>
                        <a:rPr lang="en-US" sz="1000" dirty="0">
                          <a:solidFill>
                            <a:schemeClr val="bg1"/>
                          </a:solidFill>
                        </a:rPr>
                        <a:t>Growth</a:t>
                      </a:r>
                    </a:p>
                  </a:txBody>
                  <a:tcPr anchor="b">
                    <a:solidFill>
                      <a:schemeClr val="accent1"/>
                    </a:solidFill>
                  </a:tcPr>
                </a:tc>
                <a:extLst>
                  <a:ext uri="{0D108BD9-81ED-4DB2-BD59-A6C34878D82A}">
                    <a16:rowId xmlns:a16="http://schemas.microsoft.com/office/drawing/2014/main" val="10000"/>
                  </a:ext>
                </a:extLst>
              </a:tr>
              <a:tr h="699226">
                <a:tc>
                  <a:txBody>
                    <a:bodyPr/>
                    <a:lstStyle/>
                    <a:p>
                      <a:pPr algn="ctr"/>
                      <a:r>
                        <a:rPr lang="en-US" sz="1000" b="1" dirty="0"/>
                        <a:t>55%</a:t>
                      </a:r>
                    </a:p>
                  </a:txBody>
                  <a:tcPr anchor="ctr"/>
                </a:tc>
                <a:tc>
                  <a:txBody>
                    <a:bodyPr/>
                    <a:lstStyle/>
                    <a:p>
                      <a:pPr algn="ctr"/>
                      <a:r>
                        <a:rPr lang="en-US" sz="1000" b="1" dirty="0"/>
                        <a:t>91%</a:t>
                      </a:r>
                    </a:p>
                  </a:txBody>
                  <a:tcPr anchor="ctr"/>
                </a:tc>
                <a:tc>
                  <a:txBody>
                    <a:bodyPr/>
                    <a:lstStyle/>
                    <a:p>
                      <a:pPr algn="ctr"/>
                      <a:r>
                        <a:rPr lang="en-US" sz="1000" b="1" dirty="0"/>
                        <a:t>65%</a:t>
                      </a:r>
                    </a:p>
                  </a:txBody>
                  <a:tcPr anchor="ctr"/>
                </a:tc>
                <a:extLst>
                  <a:ext uri="{0D108BD9-81ED-4DB2-BD59-A6C34878D82A}">
                    <a16:rowId xmlns:a16="http://schemas.microsoft.com/office/drawing/2014/main" val="10001"/>
                  </a:ext>
                </a:extLst>
              </a:tr>
              <a:tr h="699226">
                <a:tc>
                  <a:txBody>
                    <a:bodyPr/>
                    <a:lstStyle/>
                    <a:p>
                      <a:pPr algn="ctr"/>
                      <a:r>
                        <a:rPr lang="en-US" sz="1000" b="1" dirty="0"/>
                        <a:t>40%</a:t>
                      </a:r>
                    </a:p>
                  </a:txBody>
                  <a:tcPr anchor="ctr"/>
                </a:tc>
                <a:tc>
                  <a:txBody>
                    <a:bodyPr/>
                    <a:lstStyle/>
                    <a:p>
                      <a:pPr algn="ctr"/>
                      <a:r>
                        <a:rPr lang="en-US" sz="1000" b="1" dirty="0"/>
                        <a:t>73%</a:t>
                      </a:r>
                    </a:p>
                  </a:txBody>
                  <a:tcPr anchor="ctr"/>
                </a:tc>
                <a:tc>
                  <a:txBody>
                    <a:bodyPr/>
                    <a:lstStyle/>
                    <a:p>
                      <a:pPr algn="ctr"/>
                      <a:r>
                        <a:rPr lang="en-US" sz="1000" b="1" dirty="0"/>
                        <a:t>83%</a:t>
                      </a:r>
                    </a:p>
                  </a:txBody>
                  <a:tcPr anchor="ctr"/>
                </a:tc>
                <a:extLst>
                  <a:ext uri="{0D108BD9-81ED-4DB2-BD59-A6C34878D82A}">
                    <a16:rowId xmlns:a16="http://schemas.microsoft.com/office/drawing/2014/main" val="10002"/>
                  </a:ext>
                </a:extLst>
              </a:tr>
              <a:tr h="699226">
                <a:tc>
                  <a:txBody>
                    <a:bodyPr/>
                    <a:lstStyle/>
                    <a:p>
                      <a:pPr algn="ctr"/>
                      <a:r>
                        <a:rPr lang="en-US" sz="1000" b="1" dirty="0"/>
                        <a:t>28%</a:t>
                      </a:r>
                    </a:p>
                  </a:txBody>
                  <a:tcPr anchor="ctr"/>
                </a:tc>
                <a:tc>
                  <a:txBody>
                    <a:bodyPr/>
                    <a:lstStyle/>
                    <a:p>
                      <a:pPr algn="ctr"/>
                      <a:r>
                        <a:rPr lang="en-US" sz="1000" b="1" dirty="0"/>
                        <a:t>64%</a:t>
                      </a:r>
                    </a:p>
                  </a:txBody>
                  <a:tcPr anchor="ctr"/>
                </a:tc>
                <a:tc>
                  <a:txBody>
                    <a:bodyPr/>
                    <a:lstStyle/>
                    <a:p>
                      <a:pPr algn="ctr"/>
                      <a:r>
                        <a:rPr lang="en-US" sz="1000" b="1" dirty="0"/>
                        <a:t>129%</a:t>
                      </a:r>
                    </a:p>
                  </a:txBody>
                  <a:tcPr anchor="ctr"/>
                </a:tc>
                <a:extLst>
                  <a:ext uri="{0D108BD9-81ED-4DB2-BD59-A6C34878D82A}">
                    <a16:rowId xmlns:a16="http://schemas.microsoft.com/office/drawing/2014/main" val="10003"/>
                  </a:ext>
                </a:extLst>
              </a:tr>
              <a:tr h="699226">
                <a:tc>
                  <a:txBody>
                    <a:bodyPr/>
                    <a:lstStyle/>
                    <a:p>
                      <a:pPr algn="ctr"/>
                      <a:r>
                        <a:rPr lang="en-US" sz="1000" b="1" dirty="0"/>
                        <a:t>23%</a:t>
                      </a:r>
                    </a:p>
                  </a:txBody>
                  <a:tcPr anchor="ctr"/>
                </a:tc>
                <a:tc>
                  <a:txBody>
                    <a:bodyPr/>
                    <a:lstStyle/>
                    <a:p>
                      <a:pPr algn="ctr"/>
                      <a:r>
                        <a:rPr lang="en-US" sz="1000" b="1" dirty="0"/>
                        <a:t>75%</a:t>
                      </a:r>
                    </a:p>
                  </a:txBody>
                  <a:tcPr anchor="ctr"/>
                </a:tc>
                <a:tc>
                  <a:txBody>
                    <a:bodyPr/>
                    <a:lstStyle/>
                    <a:p>
                      <a:pPr algn="ctr"/>
                      <a:r>
                        <a:rPr lang="en-US" sz="1000" b="1" dirty="0"/>
                        <a:t>226%</a:t>
                      </a:r>
                    </a:p>
                  </a:txBody>
                  <a:tcPr anchor="ctr"/>
                </a:tc>
                <a:extLst>
                  <a:ext uri="{0D108BD9-81ED-4DB2-BD59-A6C34878D82A}">
                    <a16:rowId xmlns:a16="http://schemas.microsoft.com/office/drawing/2014/main" val="10004"/>
                  </a:ext>
                </a:extLst>
              </a:tr>
              <a:tr h="699226">
                <a:tc>
                  <a:txBody>
                    <a:bodyPr/>
                    <a:lstStyle/>
                    <a:p>
                      <a:pPr algn="ctr"/>
                      <a:r>
                        <a:rPr lang="en-US" sz="1000" b="1" dirty="0"/>
                        <a:t>19%</a:t>
                      </a:r>
                    </a:p>
                  </a:txBody>
                  <a:tcPr anchor="ctr"/>
                </a:tc>
                <a:tc>
                  <a:txBody>
                    <a:bodyPr/>
                    <a:lstStyle/>
                    <a:p>
                      <a:pPr algn="ctr"/>
                      <a:r>
                        <a:rPr lang="en-US" sz="1000" b="1" dirty="0"/>
                        <a:t>56%</a:t>
                      </a:r>
                    </a:p>
                  </a:txBody>
                  <a:tcPr anchor="ctr"/>
                </a:tc>
                <a:tc>
                  <a:txBody>
                    <a:bodyPr/>
                    <a:lstStyle/>
                    <a:p>
                      <a:pPr algn="ctr"/>
                      <a:r>
                        <a:rPr lang="en-US" sz="1000" b="1" dirty="0"/>
                        <a:t>195%</a:t>
                      </a:r>
                    </a:p>
                  </a:txBody>
                  <a:tcPr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100231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a:t>Life Insurance - Customer Behavior</a:t>
            </a:r>
          </a:p>
        </p:txBody>
      </p:sp>
      <p:sp>
        <p:nvSpPr>
          <p:cNvPr id="7" name="Text Placeholder 6"/>
          <p:cNvSpPr>
            <a:spLocks noGrp="1"/>
          </p:cNvSpPr>
          <p:nvPr>
            <p:ph type="body" sz="quarter" idx="13"/>
          </p:nvPr>
        </p:nvSpPr>
        <p:spPr/>
        <p:txBody>
          <a:bodyPr/>
          <a:lstStyle/>
          <a:p>
            <a:endParaRPr lang="en-US"/>
          </a:p>
        </p:txBody>
      </p:sp>
      <p:sp>
        <p:nvSpPr>
          <p:cNvPr id="9" name="Path"/>
          <p:cNvSpPr/>
          <p:nvPr/>
        </p:nvSpPr>
        <p:spPr>
          <a:xfrm>
            <a:off x="3275856" y="6560408"/>
            <a:ext cx="557044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sz="600" dirty="0">
              <a:solidFill>
                <a:schemeClr val="tx1"/>
              </a:solidFill>
            </a:endParaRPr>
          </a:p>
        </p:txBody>
      </p:sp>
      <p:graphicFrame>
        <p:nvGraphicFramePr>
          <p:cNvPr id="5" name="Table 4"/>
          <p:cNvGraphicFramePr>
            <a:graphicFrameLocks noGrp="1"/>
          </p:cNvGraphicFramePr>
          <p:nvPr>
            <p:extLst/>
          </p:nvPr>
        </p:nvGraphicFramePr>
        <p:xfrm>
          <a:off x="475546" y="1549936"/>
          <a:ext cx="4062164" cy="4335244"/>
        </p:xfrm>
        <a:graphic>
          <a:graphicData uri="http://schemas.openxmlformats.org/drawingml/2006/table">
            <a:tbl>
              <a:tblPr firstRow="1" bandRow="1">
                <a:tableStyleId>{5C22544A-7EE6-4342-B048-85BDC9FD1C3A}</a:tableStyleId>
              </a:tblPr>
              <a:tblGrid>
                <a:gridCol w="4062164">
                  <a:extLst>
                    <a:ext uri="{9D8B030D-6E8A-4147-A177-3AD203B41FA5}">
                      <a16:colId xmlns:a16="http://schemas.microsoft.com/office/drawing/2014/main" val="20000"/>
                    </a:ext>
                  </a:extLst>
                </a:gridCol>
              </a:tblGrid>
              <a:tr h="357840">
                <a:tc>
                  <a:txBody>
                    <a:bodyPr/>
                    <a:lstStyle/>
                    <a:p>
                      <a:pPr algn="ctr"/>
                      <a:r>
                        <a:rPr lang="en-US" dirty="0"/>
                        <a:t>Existing Policies</a:t>
                      </a:r>
                    </a:p>
                  </a:txBody>
                  <a:tcPr marL="73152" marT="73152" marB="73152" anchor="ctr"/>
                </a:tc>
                <a:extLst>
                  <a:ext uri="{0D108BD9-81ED-4DB2-BD59-A6C34878D82A}">
                    <a16:rowId xmlns:a16="http://schemas.microsoft.com/office/drawing/2014/main" val="10000"/>
                  </a:ext>
                </a:extLst>
              </a:tr>
              <a:tr h="357840">
                <a:tc>
                  <a:txBody>
                    <a:bodyPr/>
                    <a:lstStyle/>
                    <a:p>
                      <a:pPr marL="0" marR="0" lvl="3" indent="0" algn="l" defTabSz="914400" rtl="0" eaLnBrk="1" fontAlgn="auto" latinLnBrk="0" hangingPunct="1">
                        <a:lnSpc>
                          <a:spcPts val="1700"/>
                        </a:lnSpc>
                        <a:spcBef>
                          <a:spcPts val="0"/>
                        </a:spcBef>
                        <a:spcAft>
                          <a:spcPts val="0"/>
                        </a:spcAft>
                        <a:buClrTx/>
                        <a:buSzTx/>
                        <a:buFontTx/>
                        <a:buNone/>
                        <a:tabLst/>
                        <a:defRPr/>
                      </a:pPr>
                      <a:r>
                        <a:rPr lang="en-US" sz="1500" b="1" kern="1200" dirty="0">
                          <a:solidFill>
                            <a:schemeClr val="dk1"/>
                          </a:solidFill>
                          <a:latin typeface="+mn-lt"/>
                          <a:ea typeface="+mn-ea"/>
                          <a:cs typeface="+mn-cs"/>
                        </a:rPr>
                        <a:t>Assess potential behavior</a:t>
                      </a:r>
                    </a:p>
                  </a:txBody>
                  <a:tcPr marL="73152" marT="73152" marB="73152" anchor="ctr"/>
                </a:tc>
                <a:extLst>
                  <a:ext uri="{0D108BD9-81ED-4DB2-BD59-A6C34878D82A}">
                    <a16:rowId xmlns:a16="http://schemas.microsoft.com/office/drawing/2014/main" val="10001"/>
                  </a:ext>
                </a:extLst>
              </a:tr>
              <a:tr h="323527">
                <a:tc>
                  <a:txBody>
                    <a:bodyPr/>
                    <a:lstStyle/>
                    <a:p>
                      <a:pPr marL="285750" marR="0" lvl="2" indent="-285750" algn="l" defTabSz="914400" rtl="0" eaLnBrk="1" fontAlgn="auto" latinLnBrk="0" hangingPunct="1">
                        <a:lnSpc>
                          <a:spcPct val="100000"/>
                        </a:lnSpc>
                        <a:spcBef>
                          <a:spcPts val="0"/>
                        </a:spcBef>
                        <a:spcAft>
                          <a:spcPts val="350"/>
                        </a:spcAft>
                        <a:buClr>
                          <a:srgbClr val="702082"/>
                        </a:buClr>
                        <a:buSzPct val="125000"/>
                        <a:buFont typeface="Wingdings" panose="05000000000000000000" pitchFamily="2" charset="2"/>
                        <a:buChar char="§"/>
                        <a:tabLst/>
                        <a:defRPr/>
                      </a:pPr>
                      <a:r>
                        <a:rPr lang="en-US" sz="1600" b="0" i="0" u="none" baseline="0" dirty="0">
                          <a:solidFill>
                            <a:schemeClr val="tx1"/>
                          </a:solidFill>
                          <a:latin typeface="Arial" panose="020B0604020202020204" pitchFamily="34" charset="0"/>
                        </a:rPr>
                        <a:t>Lapse</a:t>
                      </a:r>
                    </a:p>
                  </a:txBody>
                  <a:tcPr marL="457200" marT="73152" marB="73152" anchor="ctr">
                    <a:solidFill>
                      <a:schemeClr val="bg1">
                        <a:lumMod val="95000"/>
                      </a:schemeClr>
                    </a:solidFill>
                  </a:tcPr>
                </a:tc>
                <a:extLst>
                  <a:ext uri="{0D108BD9-81ED-4DB2-BD59-A6C34878D82A}">
                    <a16:rowId xmlns:a16="http://schemas.microsoft.com/office/drawing/2014/main" val="10002"/>
                  </a:ext>
                </a:extLst>
              </a:tr>
              <a:tr h="323527">
                <a:tc>
                  <a:txBody>
                    <a:bodyPr/>
                    <a:lstStyle/>
                    <a:p>
                      <a:pPr marL="285750" marR="0" lvl="2" indent="-285750" algn="l" defTabSz="914400" rtl="0" eaLnBrk="1" fontAlgn="auto" latinLnBrk="0" hangingPunct="1">
                        <a:lnSpc>
                          <a:spcPct val="100000"/>
                        </a:lnSpc>
                        <a:spcBef>
                          <a:spcPts val="0"/>
                        </a:spcBef>
                        <a:spcAft>
                          <a:spcPts val="350"/>
                        </a:spcAft>
                        <a:buClr>
                          <a:srgbClr val="702082"/>
                        </a:buClr>
                        <a:buSzPct val="125000"/>
                        <a:buFont typeface="Wingdings" panose="05000000000000000000" pitchFamily="2" charset="2"/>
                        <a:buChar char="§"/>
                        <a:tabLst/>
                        <a:defRPr/>
                      </a:pPr>
                      <a:r>
                        <a:rPr lang="en-US" sz="1600" b="0" i="0" u="none" baseline="0" dirty="0">
                          <a:solidFill>
                            <a:schemeClr val="tx1"/>
                          </a:solidFill>
                          <a:latin typeface="Arial" panose="020B0604020202020204" pitchFamily="34" charset="0"/>
                        </a:rPr>
                        <a:t>Premium payment</a:t>
                      </a:r>
                    </a:p>
                  </a:txBody>
                  <a:tcPr marL="457200" marT="73152" marB="73152" anchor="ctr">
                    <a:solidFill>
                      <a:schemeClr val="bg1">
                        <a:lumMod val="95000"/>
                      </a:schemeClr>
                    </a:solidFill>
                  </a:tcPr>
                </a:tc>
                <a:extLst>
                  <a:ext uri="{0D108BD9-81ED-4DB2-BD59-A6C34878D82A}">
                    <a16:rowId xmlns:a16="http://schemas.microsoft.com/office/drawing/2014/main" val="10003"/>
                  </a:ext>
                </a:extLst>
              </a:tr>
              <a:tr h="323527">
                <a:tc>
                  <a:txBody>
                    <a:bodyPr/>
                    <a:lstStyle/>
                    <a:p>
                      <a:pPr marL="285750" lvl="2" indent="-285750" algn="l" defTabSz="914400" rtl="0" eaLnBrk="1" latinLnBrk="0" hangingPunct="1">
                        <a:lnSpc>
                          <a:spcPct val="100000"/>
                        </a:lnSpc>
                        <a:spcBef>
                          <a:spcPts val="0"/>
                        </a:spcBef>
                        <a:spcAft>
                          <a:spcPts val="350"/>
                        </a:spcAft>
                        <a:buClr>
                          <a:srgbClr val="702082"/>
                        </a:buClr>
                        <a:buSzPct val="125000"/>
                        <a:buFont typeface="Wingdings" panose="05000000000000000000" pitchFamily="2" charset="2"/>
                        <a:buChar char="§"/>
                      </a:pPr>
                      <a:r>
                        <a:rPr lang="en-US" sz="1600" b="0" i="0" u="none" baseline="0" dirty="0">
                          <a:solidFill>
                            <a:schemeClr val="tx1"/>
                          </a:solidFill>
                          <a:latin typeface="Arial" panose="020B0604020202020204" pitchFamily="34" charset="0"/>
                        </a:rPr>
                        <a:t>Loan</a:t>
                      </a:r>
                    </a:p>
                  </a:txBody>
                  <a:tcPr marL="457200" marT="73152" marB="73152" anchor="ctr">
                    <a:solidFill>
                      <a:schemeClr val="bg1">
                        <a:lumMod val="95000"/>
                      </a:schemeClr>
                    </a:solidFill>
                  </a:tcPr>
                </a:tc>
                <a:extLst>
                  <a:ext uri="{0D108BD9-81ED-4DB2-BD59-A6C34878D82A}">
                    <a16:rowId xmlns:a16="http://schemas.microsoft.com/office/drawing/2014/main" val="10004"/>
                  </a:ext>
                </a:extLst>
              </a:tr>
              <a:tr h="431264">
                <a:tc>
                  <a:txBody>
                    <a:bodyPr/>
                    <a:lstStyle/>
                    <a:p>
                      <a:pPr marL="0" marR="0" lvl="3" indent="0" algn="l" defTabSz="914400" rtl="0" eaLnBrk="1" fontAlgn="auto" latinLnBrk="0" hangingPunct="1">
                        <a:lnSpc>
                          <a:spcPts val="1700"/>
                        </a:lnSpc>
                        <a:spcBef>
                          <a:spcPts val="0"/>
                        </a:spcBef>
                        <a:spcAft>
                          <a:spcPts val="0"/>
                        </a:spcAft>
                        <a:buClrTx/>
                        <a:buSzTx/>
                        <a:buFontTx/>
                        <a:buNone/>
                        <a:tabLst/>
                        <a:defRPr/>
                      </a:pPr>
                      <a:r>
                        <a:rPr lang="en-US" sz="1500" b="1" dirty="0"/>
                        <a:t>Assess event that could trigger behavior</a:t>
                      </a:r>
                    </a:p>
                  </a:txBody>
                  <a:tcPr marL="73152" marT="73152" marB="73152" anchor="ctr"/>
                </a:tc>
                <a:extLst>
                  <a:ext uri="{0D108BD9-81ED-4DB2-BD59-A6C34878D82A}">
                    <a16:rowId xmlns:a16="http://schemas.microsoft.com/office/drawing/2014/main" val="10005"/>
                  </a:ext>
                </a:extLst>
              </a:tr>
              <a:tr h="323527">
                <a:tc>
                  <a:txBody>
                    <a:bodyPr/>
                    <a:lstStyle/>
                    <a:p>
                      <a:pPr marL="285750" marR="0" lvl="2" indent="-285750" algn="l" defTabSz="914400" rtl="0" eaLnBrk="1" fontAlgn="auto" latinLnBrk="0" hangingPunct="1">
                        <a:lnSpc>
                          <a:spcPct val="100000"/>
                        </a:lnSpc>
                        <a:spcBef>
                          <a:spcPts val="0"/>
                        </a:spcBef>
                        <a:spcAft>
                          <a:spcPts val="350"/>
                        </a:spcAft>
                        <a:buClr>
                          <a:srgbClr val="702082"/>
                        </a:buClr>
                        <a:buSzPct val="125000"/>
                        <a:buFont typeface="Wingdings" panose="05000000000000000000" pitchFamily="2" charset="2"/>
                        <a:buChar char="§"/>
                        <a:tabLst/>
                        <a:defRPr/>
                      </a:pPr>
                      <a:r>
                        <a:rPr lang="en-US" sz="1600" b="0" i="0" u="none" kern="1200" baseline="0" dirty="0">
                          <a:solidFill>
                            <a:schemeClr val="tx1"/>
                          </a:solidFill>
                          <a:latin typeface="Arial" panose="020B0604020202020204" pitchFamily="34" charset="0"/>
                          <a:ea typeface="+mn-ea"/>
                          <a:cs typeface="+mn-cs"/>
                        </a:rPr>
                        <a:t>Credited rate changes</a:t>
                      </a:r>
                    </a:p>
                  </a:txBody>
                  <a:tcPr marL="457200" marT="73152" marB="73152" anchor="ctr">
                    <a:solidFill>
                      <a:schemeClr val="bg1">
                        <a:lumMod val="95000"/>
                      </a:schemeClr>
                    </a:solidFill>
                  </a:tcPr>
                </a:tc>
                <a:extLst>
                  <a:ext uri="{0D108BD9-81ED-4DB2-BD59-A6C34878D82A}">
                    <a16:rowId xmlns:a16="http://schemas.microsoft.com/office/drawing/2014/main" val="10006"/>
                  </a:ext>
                </a:extLst>
              </a:tr>
              <a:tr h="323527">
                <a:tc>
                  <a:txBody>
                    <a:bodyPr/>
                    <a:lstStyle/>
                    <a:p>
                      <a:pPr marL="285750" marR="0" lvl="2" indent="-285750" algn="l" defTabSz="914400" rtl="0" eaLnBrk="1" fontAlgn="auto" latinLnBrk="0" hangingPunct="1">
                        <a:lnSpc>
                          <a:spcPct val="100000"/>
                        </a:lnSpc>
                        <a:spcBef>
                          <a:spcPts val="0"/>
                        </a:spcBef>
                        <a:spcAft>
                          <a:spcPts val="350"/>
                        </a:spcAft>
                        <a:buClr>
                          <a:srgbClr val="702082"/>
                        </a:buClr>
                        <a:buSzPct val="125000"/>
                        <a:buFont typeface="Wingdings" panose="05000000000000000000" pitchFamily="2" charset="2"/>
                        <a:buChar char="§"/>
                        <a:tabLst/>
                        <a:defRPr/>
                      </a:pPr>
                      <a:r>
                        <a:rPr lang="en-US" sz="1600" b="0" i="0" u="none" kern="1200" baseline="0" dirty="0">
                          <a:solidFill>
                            <a:schemeClr val="tx1"/>
                          </a:solidFill>
                          <a:latin typeface="Arial" panose="020B0604020202020204" pitchFamily="34" charset="0"/>
                          <a:ea typeface="+mn-ea"/>
                          <a:cs typeface="+mn-cs"/>
                        </a:rPr>
                        <a:t>Premium increases on term</a:t>
                      </a:r>
                    </a:p>
                  </a:txBody>
                  <a:tcPr marL="457200" marT="73152" marB="73152" anchor="ctr">
                    <a:solidFill>
                      <a:schemeClr val="bg1">
                        <a:lumMod val="95000"/>
                      </a:schemeClr>
                    </a:solidFill>
                  </a:tcPr>
                </a:tc>
                <a:extLst>
                  <a:ext uri="{0D108BD9-81ED-4DB2-BD59-A6C34878D82A}">
                    <a16:rowId xmlns:a16="http://schemas.microsoft.com/office/drawing/2014/main" val="10007"/>
                  </a:ext>
                </a:extLst>
              </a:tr>
              <a:tr h="323527">
                <a:tc>
                  <a:txBody>
                    <a:bodyPr/>
                    <a:lstStyle/>
                    <a:p>
                      <a:pPr marL="285750" marR="0" lvl="2" indent="-285750" algn="l" defTabSz="914400" rtl="0" eaLnBrk="1" fontAlgn="auto" latinLnBrk="0" hangingPunct="1">
                        <a:lnSpc>
                          <a:spcPct val="100000"/>
                        </a:lnSpc>
                        <a:spcBef>
                          <a:spcPts val="0"/>
                        </a:spcBef>
                        <a:spcAft>
                          <a:spcPts val="350"/>
                        </a:spcAft>
                        <a:buClr>
                          <a:srgbClr val="702082"/>
                        </a:buClr>
                        <a:buSzPct val="125000"/>
                        <a:buFont typeface="Wingdings" panose="05000000000000000000" pitchFamily="2" charset="2"/>
                        <a:buChar char="§"/>
                        <a:tabLst/>
                        <a:defRPr/>
                      </a:pPr>
                      <a:r>
                        <a:rPr lang="en-US" sz="1600" b="0" i="0" u="none" kern="1200" baseline="0" dirty="0">
                          <a:solidFill>
                            <a:schemeClr val="tx1"/>
                          </a:solidFill>
                          <a:latin typeface="Arial" panose="020B0604020202020204" pitchFamily="34" charset="0"/>
                          <a:ea typeface="+mn-ea"/>
                          <a:cs typeface="+mn-cs"/>
                        </a:rPr>
                        <a:t>Change in interest rates</a:t>
                      </a:r>
                    </a:p>
                  </a:txBody>
                  <a:tcPr marL="457200" marT="73152" marB="73152" anchor="ctr">
                    <a:solidFill>
                      <a:schemeClr val="bg1">
                        <a:lumMod val="95000"/>
                      </a:schemeClr>
                    </a:solidFill>
                  </a:tcPr>
                </a:tc>
                <a:extLst>
                  <a:ext uri="{0D108BD9-81ED-4DB2-BD59-A6C34878D82A}">
                    <a16:rowId xmlns:a16="http://schemas.microsoft.com/office/drawing/2014/main" val="10008"/>
                  </a:ext>
                </a:extLst>
              </a:tr>
              <a:tr h="323527">
                <a:tc>
                  <a:txBody>
                    <a:bodyPr/>
                    <a:lstStyle/>
                    <a:p>
                      <a:pPr marL="285750" marR="0" lvl="2" indent="-285750" algn="l" defTabSz="914400" rtl="0" eaLnBrk="1" fontAlgn="auto" latinLnBrk="0" hangingPunct="1">
                        <a:lnSpc>
                          <a:spcPct val="100000"/>
                        </a:lnSpc>
                        <a:spcBef>
                          <a:spcPts val="0"/>
                        </a:spcBef>
                        <a:spcAft>
                          <a:spcPts val="350"/>
                        </a:spcAft>
                        <a:buClr>
                          <a:srgbClr val="702082"/>
                        </a:buClr>
                        <a:buSzPct val="125000"/>
                        <a:buFont typeface="Wingdings" panose="05000000000000000000" pitchFamily="2" charset="2"/>
                        <a:buChar char="§"/>
                        <a:tabLst/>
                        <a:defRPr/>
                      </a:pPr>
                      <a:r>
                        <a:rPr lang="en-US" sz="1600" b="0" i="0" u="none" kern="1200" baseline="0" dirty="0">
                          <a:solidFill>
                            <a:schemeClr val="tx1"/>
                          </a:solidFill>
                          <a:latin typeface="Arial" panose="020B0604020202020204" pitchFamily="34" charset="0"/>
                          <a:ea typeface="+mn-ea"/>
                          <a:cs typeface="+mn-cs"/>
                        </a:rPr>
                        <a:t>Life event change</a:t>
                      </a:r>
                    </a:p>
                  </a:txBody>
                  <a:tcPr marL="457200" marT="73152" marB="73152" anchor="ctr">
                    <a:solidFill>
                      <a:schemeClr val="bg1">
                        <a:lumMod val="95000"/>
                      </a:schemeClr>
                    </a:solidFill>
                  </a:tcPr>
                </a:tc>
                <a:extLst>
                  <a:ext uri="{0D108BD9-81ED-4DB2-BD59-A6C34878D82A}">
                    <a16:rowId xmlns:a16="http://schemas.microsoft.com/office/drawing/2014/main" val="10009"/>
                  </a:ext>
                </a:extLst>
              </a:tr>
              <a:tr h="357840">
                <a:tc>
                  <a:txBody>
                    <a:bodyPr/>
                    <a:lstStyle/>
                    <a:p>
                      <a:pPr marL="285750" marR="0" lvl="2" indent="-285750" algn="l" defTabSz="914400" rtl="0" eaLnBrk="1" fontAlgn="auto" latinLnBrk="0" hangingPunct="1">
                        <a:lnSpc>
                          <a:spcPct val="100000"/>
                        </a:lnSpc>
                        <a:spcBef>
                          <a:spcPts val="0"/>
                        </a:spcBef>
                        <a:spcAft>
                          <a:spcPts val="350"/>
                        </a:spcAft>
                        <a:buClr>
                          <a:srgbClr val="702082"/>
                        </a:buClr>
                        <a:buSzPct val="125000"/>
                        <a:buFont typeface="Wingdings" panose="05000000000000000000" pitchFamily="2" charset="2"/>
                        <a:buChar char="§"/>
                        <a:tabLst/>
                        <a:defRPr/>
                      </a:pPr>
                      <a:r>
                        <a:rPr lang="en-US" sz="1600" b="0" i="0" u="none" kern="1200" baseline="0" dirty="0">
                          <a:solidFill>
                            <a:schemeClr val="tx1"/>
                          </a:solidFill>
                          <a:latin typeface="Arial" panose="020B0604020202020204" pitchFamily="34" charset="0"/>
                          <a:ea typeface="+mn-ea"/>
                          <a:cs typeface="+mn-cs"/>
                        </a:rPr>
                        <a:t>COI or load changes</a:t>
                      </a:r>
                    </a:p>
                  </a:txBody>
                  <a:tcPr marL="457200" marT="73152" marB="73152" anchor="ctr">
                    <a:solidFill>
                      <a:schemeClr val="bg1">
                        <a:lumMod val="95000"/>
                      </a:schemeClr>
                    </a:solidFill>
                  </a:tcPr>
                </a:tc>
                <a:extLst>
                  <a:ext uri="{0D108BD9-81ED-4DB2-BD59-A6C34878D82A}">
                    <a16:rowId xmlns:a16="http://schemas.microsoft.com/office/drawing/2014/main" val="10010"/>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4088302517"/>
              </p:ext>
            </p:extLst>
          </p:nvPr>
        </p:nvGraphicFramePr>
        <p:xfrm>
          <a:off x="4652010" y="1549936"/>
          <a:ext cx="4062164" cy="4340323"/>
        </p:xfrm>
        <a:graphic>
          <a:graphicData uri="http://schemas.openxmlformats.org/drawingml/2006/table">
            <a:tbl>
              <a:tblPr firstRow="1" bandRow="1">
                <a:tableStyleId>{5C22544A-7EE6-4342-B048-85BDC9FD1C3A}</a:tableStyleId>
              </a:tblPr>
              <a:tblGrid>
                <a:gridCol w="4062164">
                  <a:extLst>
                    <a:ext uri="{9D8B030D-6E8A-4147-A177-3AD203B41FA5}">
                      <a16:colId xmlns:a16="http://schemas.microsoft.com/office/drawing/2014/main" val="20000"/>
                    </a:ext>
                  </a:extLst>
                </a:gridCol>
              </a:tblGrid>
              <a:tr h="422504">
                <a:tc>
                  <a:txBody>
                    <a:bodyPr/>
                    <a:lstStyle/>
                    <a:p>
                      <a:pPr algn="ctr"/>
                      <a:r>
                        <a:rPr lang="en-US" dirty="0"/>
                        <a:t>Behavior Related to New Policies</a:t>
                      </a:r>
                    </a:p>
                  </a:txBody>
                  <a:tcPr marL="0" marR="0" marT="73152" marB="73152" anchor="ctr">
                    <a:solidFill>
                      <a:schemeClr val="accent6"/>
                    </a:solidFill>
                  </a:tcPr>
                </a:tc>
                <a:extLst>
                  <a:ext uri="{0D108BD9-81ED-4DB2-BD59-A6C34878D82A}">
                    <a16:rowId xmlns:a16="http://schemas.microsoft.com/office/drawing/2014/main" val="10000"/>
                  </a:ext>
                </a:extLst>
              </a:tr>
              <a:tr h="765141">
                <a:tc>
                  <a:txBody>
                    <a:bodyPr/>
                    <a:lstStyle/>
                    <a:p>
                      <a:pPr marL="285750" marR="0" lvl="2" indent="-285750" algn="l" defTabSz="914400" rtl="0" eaLnBrk="1" fontAlgn="auto" latinLnBrk="0" hangingPunct="1">
                        <a:lnSpc>
                          <a:spcPct val="100000"/>
                        </a:lnSpc>
                        <a:spcBef>
                          <a:spcPts val="0"/>
                        </a:spcBef>
                        <a:spcAft>
                          <a:spcPts val="350"/>
                        </a:spcAft>
                        <a:buClr>
                          <a:srgbClr val="702082"/>
                        </a:buClr>
                        <a:buSzPct val="125000"/>
                        <a:buFont typeface="Wingdings" panose="05000000000000000000" pitchFamily="2" charset="2"/>
                        <a:buChar char="§"/>
                        <a:tabLst/>
                        <a:defRPr/>
                      </a:pPr>
                      <a:r>
                        <a:rPr lang="en-US" sz="1600" b="0" i="0" u="none" kern="1200" baseline="0" dirty="0">
                          <a:solidFill>
                            <a:schemeClr val="tx1"/>
                          </a:solidFill>
                          <a:latin typeface="Arial" panose="020B0604020202020204" pitchFamily="34" charset="0"/>
                          <a:ea typeface="+mn-ea"/>
                          <a:cs typeface="+mn-cs"/>
                        </a:rPr>
                        <a:t>Can incorporate learnings on in-force policies into pricing</a:t>
                      </a:r>
                    </a:p>
                  </a:txBody>
                  <a:tcPr marL="146304" marT="73152" marB="73152" anchor="ctr">
                    <a:solidFill>
                      <a:schemeClr val="bg1">
                        <a:lumMod val="95000"/>
                      </a:schemeClr>
                    </a:solidFill>
                  </a:tcPr>
                </a:tc>
                <a:extLst>
                  <a:ext uri="{0D108BD9-81ED-4DB2-BD59-A6C34878D82A}">
                    <a16:rowId xmlns:a16="http://schemas.microsoft.com/office/drawing/2014/main" val="10001"/>
                  </a:ext>
                </a:extLst>
              </a:tr>
              <a:tr h="1050892">
                <a:tc>
                  <a:txBody>
                    <a:bodyPr/>
                    <a:lstStyle/>
                    <a:p>
                      <a:pPr marL="285750" marR="0" lvl="2" indent="-285750" algn="l" defTabSz="914400" rtl="0" eaLnBrk="1" fontAlgn="auto" latinLnBrk="0" hangingPunct="1">
                        <a:lnSpc>
                          <a:spcPct val="100000"/>
                        </a:lnSpc>
                        <a:spcBef>
                          <a:spcPts val="0"/>
                        </a:spcBef>
                        <a:spcAft>
                          <a:spcPts val="350"/>
                        </a:spcAft>
                        <a:buClr>
                          <a:srgbClr val="702082"/>
                        </a:buClr>
                        <a:buSzPct val="125000"/>
                        <a:buFont typeface="Wingdings" panose="05000000000000000000" pitchFamily="2" charset="2"/>
                        <a:buChar char="§"/>
                        <a:tabLst/>
                        <a:defRPr/>
                      </a:pPr>
                      <a:r>
                        <a:rPr lang="en-US" sz="1600" b="0" i="0" u="none" kern="1200" baseline="0" dirty="0">
                          <a:solidFill>
                            <a:schemeClr val="tx1"/>
                          </a:solidFill>
                          <a:latin typeface="Arial" panose="020B0604020202020204" pitchFamily="34" charset="0"/>
                          <a:ea typeface="+mn-ea"/>
                          <a:cs typeface="+mn-cs"/>
                        </a:rPr>
                        <a:t>Determine how changes in premium can impact the level of sales and the mix of business written</a:t>
                      </a:r>
                    </a:p>
                  </a:txBody>
                  <a:tcPr marL="146304" marT="73152" marB="73152" anchor="ctr">
                    <a:solidFill>
                      <a:schemeClr val="bg1">
                        <a:lumMod val="95000"/>
                      </a:schemeClr>
                    </a:solidFill>
                  </a:tcPr>
                </a:tc>
                <a:extLst>
                  <a:ext uri="{0D108BD9-81ED-4DB2-BD59-A6C34878D82A}">
                    <a16:rowId xmlns:a16="http://schemas.microsoft.com/office/drawing/2014/main" val="10002"/>
                  </a:ext>
                </a:extLst>
              </a:tr>
              <a:tr h="1336645">
                <a:tc>
                  <a:txBody>
                    <a:bodyPr/>
                    <a:lstStyle/>
                    <a:p>
                      <a:pPr marL="285750" marR="0" lvl="2" indent="-285750" algn="l" defTabSz="914400" rtl="0" eaLnBrk="1" fontAlgn="auto" latinLnBrk="0" hangingPunct="1">
                        <a:lnSpc>
                          <a:spcPct val="100000"/>
                        </a:lnSpc>
                        <a:spcBef>
                          <a:spcPts val="0"/>
                        </a:spcBef>
                        <a:spcAft>
                          <a:spcPts val="350"/>
                        </a:spcAft>
                        <a:buClr>
                          <a:srgbClr val="702082"/>
                        </a:buClr>
                        <a:buSzPct val="125000"/>
                        <a:buFont typeface="Wingdings" panose="05000000000000000000" pitchFamily="2" charset="2"/>
                        <a:buChar char="§"/>
                        <a:tabLst/>
                        <a:defRPr/>
                      </a:pPr>
                      <a:r>
                        <a:rPr lang="en-US" sz="1600" b="0" i="0" u="none" kern="1200" baseline="0" dirty="0">
                          <a:solidFill>
                            <a:schemeClr val="tx1"/>
                          </a:solidFill>
                          <a:latin typeface="Arial" panose="020B0604020202020204" pitchFamily="34" charset="0"/>
                          <a:ea typeface="+mn-ea"/>
                          <a:cs typeface="+mn-cs"/>
                        </a:rPr>
                        <a:t>In order to quantify, will need ability to collect information related to sales when premiums / charges have changed</a:t>
                      </a:r>
                    </a:p>
                  </a:txBody>
                  <a:tcPr marL="146304" marT="73152" marB="73152" anchor="ctr">
                    <a:solidFill>
                      <a:schemeClr val="bg1">
                        <a:lumMod val="95000"/>
                      </a:schemeClr>
                    </a:solidFill>
                  </a:tcPr>
                </a:tc>
                <a:extLst>
                  <a:ext uri="{0D108BD9-81ED-4DB2-BD59-A6C34878D82A}">
                    <a16:rowId xmlns:a16="http://schemas.microsoft.com/office/drawing/2014/main" val="10003"/>
                  </a:ext>
                </a:extLst>
              </a:tr>
              <a:tr h="765141">
                <a:tc>
                  <a:txBody>
                    <a:bodyPr/>
                    <a:lstStyle/>
                    <a:p>
                      <a:pPr marL="285750" marR="0" lvl="2" indent="-285750" algn="l" defTabSz="914400" rtl="0" eaLnBrk="1" fontAlgn="auto" latinLnBrk="0" hangingPunct="1">
                        <a:lnSpc>
                          <a:spcPct val="100000"/>
                        </a:lnSpc>
                        <a:spcBef>
                          <a:spcPts val="0"/>
                        </a:spcBef>
                        <a:spcAft>
                          <a:spcPts val="350"/>
                        </a:spcAft>
                        <a:buClr>
                          <a:srgbClr val="702082"/>
                        </a:buClr>
                        <a:buSzPct val="125000"/>
                        <a:buFont typeface="Wingdings" panose="05000000000000000000" pitchFamily="2" charset="2"/>
                        <a:buChar char="§"/>
                        <a:tabLst/>
                        <a:defRPr/>
                      </a:pPr>
                      <a:r>
                        <a:rPr lang="en-US" sz="1600" b="0" i="0" u="none" baseline="0" dirty="0">
                          <a:solidFill>
                            <a:schemeClr val="tx1"/>
                          </a:solidFill>
                          <a:latin typeface="Arial" panose="020B0604020202020204" pitchFamily="34" charset="0"/>
                        </a:rPr>
                        <a:t>Term may be the first mover in this space</a:t>
                      </a:r>
                    </a:p>
                  </a:txBody>
                  <a:tcPr marL="146304" marT="73152" marB="73152" anchor="ctr">
                    <a:solidFill>
                      <a:schemeClr val="bg1">
                        <a:lumMod val="95000"/>
                      </a:schemeClr>
                    </a:solidFill>
                  </a:tcPr>
                </a:tc>
                <a:extLst>
                  <a:ext uri="{0D108BD9-81ED-4DB2-BD59-A6C34878D82A}">
                    <a16:rowId xmlns:a16="http://schemas.microsoft.com/office/drawing/2014/main" val="10004"/>
                  </a:ext>
                </a:extLst>
              </a:tr>
            </a:tbl>
          </a:graphicData>
        </a:graphic>
      </p:graphicFrame>
      <p:sp>
        <p:nvSpPr>
          <p:cNvPr id="8" name="Footer Placeholder 7"/>
          <p:cNvSpPr>
            <a:spLocks noGrp="1"/>
          </p:cNvSpPr>
          <p:nvPr>
            <p:ph type="ftr" sz="quarter" idx="3"/>
          </p:nvPr>
        </p:nvSpPr>
        <p:spPr/>
        <p:txBody>
          <a:bodyPr/>
          <a:lstStyle/>
          <a:p>
            <a:r>
              <a:rPr lang="en-US"/>
              <a:t>© 2018 Willis Towers Watson. All rights reserved. Proprietary and Confidential. </a:t>
            </a:r>
            <a:endParaRPr lang="en-US" dirty="0"/>
          </a:p>
        </p:txBody>
      </p:sp>
      <p:sp>
        <p:nvSpPr>
          <p:cNvPr id="12" name="Slide Number Placeholder 11"/>
          <p:cNvSpPr>
            <a:spLocks noGrp="1"/>
          </p:cNvSpPr>
          <p:nvPr>
            <p:ph type="sldNum" sz="quarter" idx="4"/>
          </p:nvPr>
        </p:nvSpPr>
        <p:spPr/>
        <p:txBody>
          <a:bodyPr/>
          <a:lstStyle/>
          <a:p>
            <a:fld id="{2083E393-C0BF-4ED8-8545-7E4C90AFF831}" type="slidenum">
              <a:rPr lang="en-US" smtClean="0"/>
              <a:pPr/>
              <a:t>9</a:t>
            </a:fld>
            <a:endParaRPr lang="en-US" dirty="0"/>
          </a:p>
        </p:txBody>
      </p:sp>
    </p:spTree>
    <p:custDataLst>
      <p:tags r:id="rId1"/>
    </p:custDataLst>
    <p:extLst>
      <p:ext uri="{BB962C8B-B14F-4D97-AF65-F5344CB8AC3E}">
        <p14:creationId xmlns:p14="http://schemas.microsoft.com/office/powerpoint/2010/main" val="53839574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WT_FOOTER" val="Watermark"/>
  <p:tag name="TAGPREFIX" val="WT_"/>
  <p:tag name="WT_TEMPLATENAME" val="WTW.pptx"/>
  <p:tag name="WT_CREATEDATE" val="14 March 2017"/>
  <p:tag name="WT_DPI" val=""/>
</p:tagLst>
</file>

<file path=ppt/tags/tag10.xml><?xml version="1.0" encoding="utf-8"?>
<p:tagLst xmlns:a="http://schemas.openxmlformats.org/drawingml/2006/main" xmlns:r="http://schemas.openxmlformats.org/officeDocument/2006/relationships" xmlns:p="http://schemas.openxmlformats.org/presentationml/2006/main">
  <p:tag name="TW_DELETETEXT" val="YES"/>
</p:tagLst>
</file>

<file path=ppt/tags/tag11.xml><?xml version="1.0" encoding="utf-8"?>
<p:tagLst xmlns:a="http://schemas.openxmlformats.org/drawingml/2006/main" xmlns:r="http://schemas.openxmlformats.org/officeDocument/2006/relationships" xmlns:p="http://schemas.openxmlformats.org/presentationml/2006/main">
  <p:tag name="TW_DELETETEXT" val="YES"/>
</p:tagLst>
</file>

<file path=ppt/tags/tag12.xml><?xml version="1.0" encoding="utf-8"?>
<p:tagLst xmlns:a="http://schemas.openxmlformats.org/drawingml/2006/main" xmlns:r="http://schemas.openxmlformats.org/officeDocument/2006/relationships" xmlns:p="http://schemas.openxmlformats.org/presentationml/2006/main">
  <p:tag name="TW_DELETETEXT" val="YES"/>
</p:tagLst>
</file>

<file path=ppt/tags/tag13.xml><?xml version="1.0" encoding="utf-8"?>
<p:tagLst xmlns:a="http://schemas.openxmlformats.org/drawingml/2006/main" xmlns:r="http://schemas.openxmlformats.org/officeDocument/2006/relationships" xmlns:p="http://schemas.openxmlformats.org/presentationml/2006/main">
  <p:tag name="TW_DELETETEXT" val="YES"/>
</p:tagLst>
</file>

<file path=ppt/tags/tag14.xml><?xml version="1.0" encoding="utf-8"?>
<p:tagLst xmlns:a="http://schemas.openxmlformats.org/drawingml/2006/main" xmlns:r="http://schemas.openxmlformats.org/officeDocument/2006/relationships" xmlns:p="http://schemas.openxmlformats.org/presentationml/2006/main">
  <p:tag name="TW_DELETETEXT" val="YES"/>
</p:tagLst>
</file>

<file path=ppt/tags/tag15.xml><?xml version="1.0" encoding="utf-8"?>
<p:tagLst xmlns:a="http://schemas.openxmlformats.org/drawingml/2006/main" xmlns:r="http://schemas.openxmlformats.org/officeDocument/2006/relationships" xmlns:p="http://schemas.openxmlformats.org/presentationml/2006/main">
  <p:tag name="TW_DELETETEXT" val="YES"/>
</p:tagLst>
</file>

<file path=ppt/tags/tag16.xml><?xml version="1.0" encoding="utf-8"?>
<p:tagLst xmlns:a="http://schemas.openxmlformats.org/drawingml/2006/main" xmlns:r="http://schemas.openxmlformats.org/officeDocument/2006/relationships" xmlns:p="http://schemas.openxmlformats.org/presentationml/2006/main">
  <p:tag name="WT_DIALOGNAME" val="One-Column Slide"/>
  <p:tag name="WT_SHORTNAME" val="BASIC"/>
  <p:tag name="WT_ASSOCIATEDSLIDES" val=""/>
  <p:tag name="WT_INNEWPRESENTATION" val="NO"/>
  <p:tag name="WT_ONINSERTSLIDEDLG" val="YES"/>
</p:tagLst>
</file>

<file path=ppt/tags/tag17.xml><?xml version="1.0" encoding="utf-8"?>
<p:tagLst xmlns:a="http://schemas.openxmlformats.org/drawingml/2006/main" xmlns:r="http://schemas.openxmlformats.org/officeDocument/2006/relationships" xmlns:p="http://schemas.openxmlformats.org/presentationml/2006/main">
  <p:tag name="WT_DELETETEXT" val="YES"/>
</p:tagLst>
</file>

<file path=ppt/tags/tag18.xml><?xml version="1.0" encoding="utf-8"?>
<p:tagLst xmlns:a="http://schemas.openxmlformats.org/drawingml/2006/main" xmlns:r="http://schemas.openxmlformats.org/officeDocument/2006/relationships" xmlns:p="http://schemas.openxmlformats.org/presentationml/2006/main">
  <p:tag name="WT_DELETETEXT" val="YES"/>
</p:tagLst>
</file>

<file path=ppt/tags/tag19.xml><?xml version="1.0" encoding="utf-8"?>
<p:tagLst xmlns:a="http://schemas.openxmlformats.org/drawingml/2006/main" xmlns:r="http://schemas.openxmlformats.org/officeDocument/2006/relationships" xmlns:p="http://schemas.openxmlformats.org/presentationml/2006/main">
  <p:tag name="TW_DIALOGNAME" val="Text"/>
  <p:tag name="TW_SHORTNAME" val="BASIC"/>
  <p:tag name="TW_ASSOCIATEDSLIDES" val=""/>
  <p:tag name="TW_INNEWPRESENTATION" val="YES"/>
  <p:tag name="TW_ONINSERTSLIDEDLG" val="YES"/>
</p:tagLst>
</file>

<file path=ppt/tags/tag2.xml><?xml version="1.0" encoding="utf-8"?>
<p:tagLst xmlns:a="http://schemas.openxmlformats.org/drawingml/2006/main" xmlns:r="http://schemas.openxmlformats.org/officeDocument/2006/relationships" xmlns:p="http://schemas.openxmlformats.org/presentationml/2006/main">
  <p:tag name="TW_FOOTER" val="Watermark"/>
  <p:tag name="WT_FOOTER" val="Watermark"/>
</p:tagLst>
</file>

<file path=ppt/tags/tag20.xml><?xml version="1.0" encoding="utf-8"?>
<p:tagLst xmlns:a="http://schemas.openxmlformats.org/drawingml/2006/main" xmlns:r="http://schemas.openxmlformats.org/officeDocument/2006/relationships" xmlns:p="http://schemas.openxmlformats.org/presentationml/2006/main">
  <p:tag name="TW_DELETETEXT" val="YES"/>
</p:tagLst>
</file>

<file path=ppt/tags/tag21.xml><?xml version="1.0" encoding="utf-8"?>
<p:tagLst xmlns:a="http://schemas.openxmlformats.org/drawingml/2006/main" xmlns:r="http://schemas.openxmlformats.org/officeDocument/2006/relationships" xmlns:p="http://schemas.openxmlformats.org/presentationml/2006/main">
  <p:tag name="TW_DIALOGNAME" val="Transition (2-part)"/>
  <p:tag name="TW_SHORTNAME" val="BASIC"/>
  <p:tag name="TW_ASSOCIATEDSLIDES" val=""/>
  <p:tag name="TW_INNEWPRESENTATION" val="NO"/>
  <p:tag name="TW_ONINSERTSLIDEDLG" val="YES"/>
</p:tagLst>
</file>

<file path=ppt/tags/tag22.xml><?xml version="1.0" encoding="utf-8"?>
<p:tagLst xmlns:a="http://schemas.openxmlformats.org/drawingml/2006/main" xmlns:r="http://schemas.openxmlformats.org/officeDocument/2006/relationships" xmlns:p="http://schemas.openxmlformats.org/presentationml/2006/main">
  <p:tag name="TW_DIALOGNAME" val="Text 2 columns"/>
  <p:tag name="TW_SHORTNAME" val="BASIC"/>
  <p:tag name="TW_ASSOCIATEDSLIDES" val=""/>
  <p:tag name="TW_INNEWPRESENTATION" val="NO"/>
  <p:tag name="TW_ONINSERTSLIDEDLG" val="YES"/>
</p:tagLst>
</file>

<file path=ppt/tags/tag23.xml><?xml version="1.0" encoding="utf-8"?>
<p:tagLst xmlns:a="http://schemas.openxmlformats.org/drawingml/2006/main" xmlns:r="http://schemas.openxmlformats.org/officeDocument/2006/relationships" xmlns:p="http://schemas.openxmlformats.org/presentationml/2006/main">
  <p:tag name="TW_DELETETEXT" val="YES"/>
</p:tagLst>
</file>

<file path=ppt/tags/tag24.xml><?xml version="1.0" encoding="utf-8"?>
<p:tagLst xmlns:a="http://schemas.openxmlformats.org/drawingml/2006/main" xmlns:r="http://schemas.openxmlformats.org/officeDocument/2006/relationships" xmlns:p="http://schemas.openxmlformats.org/presentationml/2006/main">
  <p:tag name="TW_DIALOGNAME" val="Blank"/>
  <p:tag name="TW_SHORTNAME" val="BASIC"/>
  <p:tag name="TW_ASSOCIATEDSLIDES" val=""/>
  <p:tag name="TW_INNEWPRESENTATION" val="NO"/>
  <p:tag name="TW_ONINSERTSLIDEDLG" val="YES"/>
</p:tagLst>
</file>

<file path=ppt/tags/tag25.xml><?xml version="1.0" encoding="utf-8"?>
<p:tagLst xmlns:a="http://schemas.openxmlformats.org/drawingml/2006/main" xmlns:r="http://schemas.openxmlformats.org/officeDocument/2006/relationships" xmlns:p="http://schemas.openxmlformats.org/presentationml/2006/main">
  <p:tag name="TW_DELETETEXT" val="YES"/>
</p:tagLst>
</file>

<file path=ppt/tags/tag26.xml><?xml version="1.0" encoding="utf-8"?>
<p:tagLst xmlns:a="http://schemas.openxmlformats.org/drawingml/2006/main" xmlns:r="http://schemas.openxmlformats.org/officeDocument/2006/relationships" xmlns:p="http://schemas.openxmlformats.org/presentationml/2006/main">
  <p:tag name="TW_DIALOGNAME" val="Four determinants feed one result (multi-colored)"/>
  <p:tag name="TW_SHORTNAME" val="MULTIPLE INPUTS SINGLE RESULT"/>
  <p:tag name="TW_ASSOCIATEDSLIDES" val=""/>
  <p:tag name="TW_INNEWPRESENTATION" val="NO"/>
  <p:tag name="TW_ONINSERTSLIDEDLG" val="YES"/>
</p:tagLst>
</file>

<file path=ppt/tags/tag27.xml><?xml version="1.0" encoding="utf-8"?>
<p:tagLst xmlns:a="http://schemas.openxmlformats.org/drawingml/2006/main" xmlns:r="http://schemas.openxmlformats.org/officeDocument/2006/relationships" xmlns:p="http://schemas.openxmlformats.org/presentationml/2006/main">
  <p:tag name="TW_DELETETEXT" val="YES"/>
</p:tagLst>
</file>

<file path=ppt/tags/tag28.xml><?xml version="1.0" encoding="utf-8"?>
<p:tagLst xmlns:a="http://schemas.openxmlformats.org/drawingml/2006/main" xmlns:r="http://schemas.openxmlformats.org/officeDocument/2006/relationships" xmlns:p="http://schemas.openxmlformats.org/presentationml/2006/main">
  <p:tag name="TW_DIALOGNAME" val="Transition (2-part)"/>
  <p:tag name="TW_SHORTNAME" val="BASIC"/>
  <p:tag name="TW_ASSOCIATEDSLIDES" val=""/>
  <p:tag name="TW_INNEWPRESENTATION" val="NO"/>
  <p:tag name="TW_ONINSERTSLIDEDLG" val="YES"/>
</p:tagLst>
</file>

<file path=ppt/tags/tag29.xml><?xml version="1.0" encoding="utf-8"?>
<p:tagLst xmlns:a="http://schemas.openxmlformats.org/drawingml/2006/main" xmlns:r="http://schemas.openxmlformats.org/officeDocument/2006/relationships" xmlns:p="http://schemas.openxmlformats.org/presentationml/2006/main">
  <p:tag name="TW_DIALOGNAME" val="Transition (2-part)"/>
  <p:tag name="TW_SHORTNAME" val="BASIC"/>
  <p:tag name="TW_ASSOCIATEDSLIDES" val=""/>
  <p:tag name="TW_INNEWPRESENTATION" val="NO"/>
  <p:tag name="TW_ONINSERTSLIDEDLG" val="YES"/>
</p:tagLst>
</file>

<file path=ppt/tags/tag3.xml><?xml version="1.0" encoding="utf-8"?>
<p:tagLst xmlns:a="http://schemas.openxmlformats.org/drawingml/2006/main" xmlns:r="http://schemas.openxmlformats.org/officeDocument/2006/relationships" xmlns:p="http://schemas.openxmlformats.org/presentationml/2006/main">
  <p:tag name="WT_DIALOGNAME" val="Image Title Slide"/>
  <p:tag name="WT_SHORTNAME" val="BASIC"/>
  <p:tag name="WT_ASSOCIATEDSLIDES" val=""/>
  <p:tag name="WT_INNEWPRESENTATION" val="NO"/>
  <p:tag name="WT_ONINSERTSLIDEDLG" val="YES"/>
</p:tagLst>
</file>

<file path=ppt/tags/tag30.xml><?xml version="1.0" encoding="utf-8"?>
<p:tagLst xmlns:a="http://schemas.openxmlformats.org/drawingml/2006/main" xmlns:r="http://schemas.openxmlformats.org/officeDocument/2006/relationships" xmlns:p="http://schemas.openxmlformats.org/presentationml/2006/main">
  <p:tag name="TW_DIALOGNAME" val="Quadrants"/>
  <p:tag name="TW_SHORTNAME" val="MISCELLANEOUS"/>
  <p:tag name="TW_ASSOCIATEDSLIDES" val=""/>
  <p:tag name="TW_INNEWPRESENTATION" val="NO"/>
  <p:tag name="TW_ONINSERTSLIDEDLG" val="YES"/>
  <p:tag name="WT_DIALOGNAME" val="Quadrants"/>
  <p:tag name="WT_SHORTNAME" val="MISCELLANEOUS"/>
  <p:tag name="WT_ASSOCIATEDSLIDES" val=""/>
  <p:tag name="WT_INNEWPRESENTATION" val="NO"/>
  <p:tag name="WT_ONINSERTSLIDEDLG" val="YES"/>
</p:tagLst>
</file>

<file path=ppt/tags/tag31.xml><?xml version="1.0" encoding="utf-8"?>
<p:tagLst xmlns:a="http://schemas.openxmlformats.org/drawingml/2006/main" xmlns:r="http://schemas.openxmlformats.org/officeDocument/2006/relationships" xmlns:p="http://schemas.openxmlformats.org/presentationml/2006/main">
  <p:tag name="TW_DELETETEXT" val="YES"/>
</p:tagLst>
</file>

<file path=ppt/tags/tag32.xml><?xml version="1.0" encoding="utf-8"?>
<p:tagLst xmlns:a="http://schemas.openxmlformats.org/drawingml/2006/main" xmlns:r="http://schemas.openxmlformats.org/officeDocument/2006/relationships" xmlns:p="http://schemas.openxmlformats.org/presentationml/2006/main">
  <p:tag name="TW_DIALOGNAME" val="Quadrants"/>
  <p:tag name="TW_SHORTNAME" val="MISCELLANEOUS"/>
  <p:tag name="TW_ASSOCIATEDSLIDES" val=""/>
  <p:tag name="TW_INNEWPRESENTATION" val="NO"/>
  <p:tag name="TW_ONINSERTSLIDEDLG" val="YES"/>
  <p:tag name="WT_DIALOGNAME" val="Quadrants"/>
  <p:tag name="WT_SHORTNAME" val="MISCELLANEOUS"/>
  <p:tag name="WT_ASSOCIATEDSLIDES" val=""/>
  <p:tag name="WT_INNEWPRESENTATION" val="NO"/>
  <p:tag name="WT_ONINSERTSLIDEDLG" val="YES"/>
</p:tagLst>
</file>

<file path=ppt/tags/tag33.xml><?xml version="1.0" encoding="utf-8"?>
<p:tagLst xmlns:a="http://schemas.openxmlformats.org/drawingml/2006/main" xmlns:r="http://schemas.openxmlformats.org/officeDocument/2006/relationships" xmlns:p="http://schemas.openxmlformats.org/presentationml/2006/main">
  <p:tag name="TW_DELETETEXT" val="YES"/>
</p:tagLst>
</file>

<file path=ppt/tags/tag34.xml><?xml version="1.0" encoding="utf-8"?>
<p:tagLst xmlns:a="http://schemas.openxmlformats.org/drawingml/2006/main" xmlns:r="http://schemas.openxmlformats.org/officeDocument/2006/relationships" xmlns:p="http://schemas.openxmlformats.org/presentationml/2006/main">
  <p:tag name="TW_DIALOGNAME" val="Quadrants"/>
  <p:tag name="TW_SHORTNAME" val="MISCELLANEOUS"/>
  <p:tag name="TW_ASSOCIATEDSLIDES" val=""/>
  <p:tag name="TW_INNEWPRESENTATION" val="NO"/>
  <p:tag name="TW_ONINSERTSLIDEDLG" val="YES"/>
  <p:tag name="WT_DIALOGNAME" val="Quadrants"/>
  <p:tag name="WT_SHORTNAME" val="MISCELLANEOUS"/>
  <p:tag name="WT_ASSOCIATEDSLIDES" val=""/>
  <p:tag name="WT_INNEWPRESENTATION" val="NO"/>
  <p:tag name="WT_ONINSERTSLIDEDLG" val="YES"/>
</p:tagLst>
</file>

<file path=ppt/tags/tag35.xml><?xml version="1.0" encoding="utf-8"?>
<p:tagLst xmlns:a="http://schemas.openxmlformats.org/drawingml/2006/main" xmlns:r="http://schemas.openxmlformats.org/officeDocument/2006/relationships" xmlns:p="http://schemas.openxmlformats.org/presentationml/2006/main">
  <p:tag name="TW_DELETETEXT" val="YES"/>
</p:tagLst>
</file>

<file path=ppt/tags/tag36.xml><?xml version="1.0" encoding="utf-8"?>
<p:tagLst xmlns:a="http://schemas.openxmlformats.org/drawingml/2006/main" xmlns:r="http://schemas.openxmlformats.org/officeDocument/2006/relationships" xmlns:p="http://schemas.openxmlformats.org/presentationml/2006/main">
  <p:tag name="TW_DIALOGNAME" val="Quadrants"/>
  <p:tag name="TW_SHORTNAME" val="MISCELLANEOUS"/>
  <p:tag name="TW_ASSOCIATEDSLIDES" val=""/>
  <p:tag name="TW_INNEWPRESENTATION" val="NO"/>
  <p:tag name="TW_ONINSERTSLIDEDLG" val="YES"/>
  <p:tag name="WT_DIALOGNAME" val="Quadrants"/>
  <p:tag name="WT_SHORTNAME" val="MISCELLANEOUS"/>
  <p:tag name="WT_ASSOCIATEDSLIDES" val=""/>
  <p:tag name="WT_INNEWPRESENTATION" val="NO"/>
  <p:tag name="WT_ONINSERTSLIDEDLG" val="YES"/>
</p:tagLst>
</file>

<file path=ppt/tags/tag37.xml><?xml version="1.0" encoding="utf-8"?>
<p:tagLst xmlns:a="http://schemas.openxmlformats.org/drawingml/2006/main" xmlns:r="http://schemas.openxmlformats.org/officeDocument/2006/relationships" xmlns:p="http://schemas.openxmlformats.org/presentationml/2006/main">
  <p:tag name="TW_DELETETEXT" val="YES"/>
</p:tagLst>
</file>

<file path=ppt/tags/tag38.xml><?xml version="1.0" encoding="utf-8"?>
<p:tagLst xmlns:a="http://schemas.openxmlformats.org/drawingml/2006/main" xmlns:r="http://schemas.openxmlformats.org/officeDocument/2006/relationships" xmlns:p="http://schemas.openxmlformats.org/presentationml/2006/main">
  <p:tag name="TW_DIALOGNAME" val="Closed loop"/>
  <p:tag name="TW_SHORTNAME" val="CIRCULAR PROCESSES"/>
  <p:tag name="TW_ASSOCIATEDSLIDES" val=""/>
  <p:tag name="TW_INNEWPRESENTATION" val="NO"/>
  <p:tag name="TW_ONINSERTSLIDEDLG" val="YES"/>
  <p:tag name="WT_DIALOGNAME" val="Closed loop"/>
  <p:tag name="WT_SHORTNAME" val="CIRCULAR PROCESSES"/>
  <p:tag name="WT_ASSOCIATEDSLIDES" val=""/>
  <p:tag name="WT_INNEWPRESENTATION" val="NO"/>
  <p:tag name="WT_ONINSERTSLIDEDLG" val="YES"/>
</p:tagLst>
</file>

<file path=ppt/tags/tag39.xml><?xml version="1.0" encoding="utf-8"?>
<p:tagLst xmlns:a="http://schemas.openxmlformats.org/drawingml/2006/main" xmlns:r="http://schemas.openxmlformats.org/officeDocument/2006/relationships" xmlns:p="http://schemas.openxmlformats.org/presentationml/2006/main">
  <p:tag name="TW_DELETETEXT" val="YES"/>
</p:tagLst>
</file>

<file path=ppt/tags/tag4.xml><?xml version="1.0" encoding="utf-8"?>
<p:tagLst xmlns:a="http://schemas.openxmlformats.org/drawingml/2006/main" xmlns:r="http://schemas.openxmlformats.org/officeDocument/2006/relationships" xmlns:p="http://schemas.openxmlformats.org/presentationml/2006/main">
  <p:tag name="TW_DIALOGNAME" val="Blank"/>
  <p:tag name="TW_SHORTNAME" val="BASIC"/>
  <p:tag name="TW_ASSOCIATEDSLIDES" val=""/>
  <p:tag name="TW_INNEWPRESENTATION" val="NO"/>
  <p:tag name="TW_ONINSERTSLIDEDLG" val="YES"/>
</p:tagLst>
</file>

<file path=ppt/tags/tag40.xml><?xml version="1.0" encoding="utf-8"?>
<p:tagLst xmlns:a="http://schemas.openxmlformats.org/drawingml/2006/main" xmlns:r="http://schemas.openxmlformats.org/officeDocument/2006/relationships" xmlns:p="http://schemas.openxmlformats.org/presentationml/2006/main">
  <p:tag name="TW_DIALOGNAME" val="Transition (2-part)"/>
  <p:tag name="TW_SHORTNAME" val="BASIC"/>
  <p:tag name="TW_ASSOCIATEDSLIDES" val=""/>
  <p:tag name="TW_INNEWPRESENTATION" val="NO"/>
  <p:tag name="TW_ONINSERTSLIDEDLG" val="YES"/>
</p:tagLst>
</file>

<file path=ppt/tags/tag5.xml><?xml version="1.0" encoding="utf-8"?>
<p:tagLst xmlns:a="http://schemas.openxmlformats.org/drawingml/2006/main" xmlns:r="http://schemas.openxmlformats.org/officeDocument/2006/relationships" xmlns:p="http://schemas.openxmlformats.org/presentationml/2006/main">
  <p:tag name="TW_DELETETEXT" val="YES"/>
</p:tagLst>
</file>

<file path=ppt/tags/tag6.xml><?xml version="1.0" encoding="utf-8"?>
<p:tagLst xmlns:a="http://schemas.openxmlformats.org/drawingml/2006/main" xmlns:r="http://schemas.openxmlformats.org/officeDocument/2006/relationships" xmlns:p="http://schemas.openxmlformats.org/presentationml/2006/main">
  <p:tag name="TW_DIALOGNAME" val="Transition (2-part)"/>
  <p:tag name="TW_SHORTNAME" val="BASIC"/>
  <p:tag name="TW_ASSOCIATEDSLIDES" val=""/>
  <p:tag name="TW_INNEWPRESENTATION" val="NO"/>
  <p:tag name="TW_ONINSERTSLIDEDLG" val="YES"/>
</p:tagLst>
</file>

<file path=ppt/tags/tag7.xml><?xml version="1.0" encoding="utf-8"?>
<p:tagLst xmlns:a="http://schemas.openxmlformats.org/drawingml/2006/main" xmlns:r="http://schemas.openxmlformats.org/officeDocument/2006/relationships" xmlns:p="http://schemas.openxmlformats.org/presentationml/2006/main">
  <p:tag name="TW_DIALOGNAME" val="Blank"/>
  <p:tag name="TW_SHORTNAME" val="BASIC"/>
  <p:tag name="TW_ASSOCIATEDSLIDES" val=""/>
  <p:tag name="TW_INNEWPRESENTATION" val="NO"/>
  <p:tag name="TW_ONINSERTSLIDEDLG" val="YES"/>
</p:tagLst>
</file>

<file path=ppt/tags/tag8.xml><?xml version="1.0" encoding="utf-8"?>
<p:tagLst xmlns:a="http://schemas.openxmlformats.org/drawingml/2006/main" xmlns:r="http://schemas.openxmlformats.org/officeDocument/2006/relationships" xmlns:p="http://schemas.openxmlformats.org/presentationml/2006/main">
  <p:tag name="TW_DELETETEXT" val="YES"/>
</p:tagLst>
</file>

<file path=ppt/tags/tag9.xml><?xml version="1.0" encoding="utf-8"?>
<p:tagLst xmlns:a="http://schemas.openxmlformats.org/drawingml/2006/main" xmlns:r="http://schemas.openxmlformats.org/officeDocument/2006/relationships" xmlns:p="http://schemas.openxmlformats.org/presentationml/2006/main">
  <p:tag name="TW_DELETETEXT" val="YES"/>
</p:tagLst>
</file>

<file path=ppt/theme/theme1.xml><?xml version="1.0" encoding="utf-8"?>
<a:theme xmlns:a="http://schemas.openxmlformats.org/drawingml/2006/main" name="WTW">
  <a:themeElements>
    <a:clrScheme name="WTW Theme">
      <a:dk1>
        <a:sysClr val="windowText" lastClr="000000"/>
      </a:dk1>
      <a:lt1>
        <a:sysClr val="window" lastClr="FFFFFF"/>
      </a:lt1>
      <a:dk2>
        <a:srgbClr val="63666A"/>
      </a:dk2>
      <a:lt2>
        <a:srgbClr val="EEECE1"/>
      </a:lt2>
      <a:accent1>
        <a:srgbClr val="702082"/>
      </a:accent1>
      <a:accent2>
        <a:srgbClr val="FFB81C"/>
      </a:accent2>
      <a:accent3>
        <a:srgbClr val="00A0D2"/>
      </a:accent3>
      <a:accent4>
        <a:srgbClr val="C110A0"/>
      </a:accent4>
      <a:accent5>
        <a:srgbClr val="00C389"/>
      </a:accent5>
      <a:accent6>
        <a:srgbClr val="63666A"/>
      </a:accent6>
      <a:hlink>
        <a:srgbClr val="00A0D2"/>
      </a:hlink>
      <a:folHlink>
        <a:srgbClr val="63666A"/>
      </a:folHlink>
    </a:clrScheme>
    <a:fontScheme name="Willis Towers Wats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WTW Light Gray">
      <a:srgbClr val="D8DBD8"/>
    </a:custClr>
    <a:custClr name="WTW Light Violet">
      <a:srgbClr val="D8D7DF"/>
    </a:custClr>
    <a:custClr name="WTW Pink">
      <a:srgbClr val="DDD0CF"/>
    </a:custClr>
    <a:custClr name="WTW Light Blue">
      <a:srgbClr val="C8D7DF"/>
    </a:custClr>
    <a:custClr name="WTW Light Green">
      <a:srgbClr val="D9E6DC"/>
    </a:custClr>
    <a:custClr name="WTW Light Sand">
      <a:srgbClr val="EFEEDE"/>
    </a:custClr>
  </a:custClrLst>
  <a:extLst>
    <a:ext uri="{05A4C25C-085E-4340-85A3-A5531E510DB2}">
      <thm15:themeFamily xmlns:thm15="http://schemas.microsoft.com/office/thememl/2012/main" name="Presentation461" id="{D9369743-1FF6-46BD-812F-C556575F0977}" vid="{2F04C674-D7EA-43AC-ABA7-288918924AB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2587</TotalTime>
  <Words>3629</Words>
  <Application>Microsoft Office PowerPoint</Application>
  <PresentationFormat>On-screen Show (4:3)</PresentationFormat>
  <Paragraphs>674</Paragraphs>
  <Slides>40</Slides>
  <Notes>34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Arial Black</vt:lpstr>
      <vt:lpstr>Arial Narrow</vt:lpstr>
      <vt:lpstr>Calibri</vt:lpstr>
      <vt:lpstr>Times New Roman</vt:lpstr>
      <vt:lpstr>Wingdings</vt:lpstr>
      <vt:lpstr>WTW</vt:lpstr>
      <vt:lpstr>Predictive Modeling Applications  for Life Insurers</vt:lpstr>
      <vt:lpstr>Agenda</vt:lpstr>
      <vt:lpstr>New techniques are needed to derive the most value from historical data</vt:lpstr>
      <vt:lpstr>Use of Predictive Analytics Varies Materially</vt:lpstr>
      <vt:lpstr>Applications</vt:lpstr>
      <vt:lpstr>Applications of Advanced Analytics to Insurance</vt:lpstr>
      <vt:lpstr>Life Insurance – Experience Studies</vt:lpstr>
      <vt:lpstr>Use of predictive analytics for mortality and morbidity is most prominent in annuities, but significant growth is expected in individual life insurance</vt:lpstr>
      <vt:lpstr>Life Insurance - Customer Behavior</vt:lpstr>
      <vt:lpstr>Use is growing across all products</vt:lpstr>
      <vt:lpstr>Life Insurance – Accelerated Underwriting</vt:lpstr>
      <vt:lpstr>Use of predictive analytics for underwriting is highest in individual life, but is growing in other lines</vt:lpstr>
      <vt:lpstr>Life Insurance – Advanced Analytics</vt:lpstr>
      <vt:lpstr>Life Insurance – Wearables</vt:lpstr>
      <vt:lpstr>Limited use of wearables currently, but growth is expected in individual life and health</vt:lpstr>
      <vt:lpstr>Data</vt:lpstr>
      <vt:lpstr>Uses of Predictive Modeling and Big Data</vt:lpstr>
      <vt:lpstr>Big Data within the Insurance Industry</vt:lpstr>
      <vt:lpstr>Explosion in Internal and External Data Assets</vt:lpstr>
      <vt:lpstr>Competitor Price Information can be Useful</vt:lpstr>
      <vt:lpstr>Available competitor price information may be challenging to use</vt:lpstr>
      <vt:lpstr>Unstructured data may prove to be valuable assets for insurers</vt:lpstr>
      <vt:lpstr>Considerations related to use of data</vt:lpstr>
      <vt:lpstr>Team Structure</vt:lpstr>
      <vt:lpstr>Do you believe actuaries or data scientists are more equipped to handle predictive analytics at your company, based on the following characteristics? </vt:lpstr>
      <vt:lpstr>What do companies use?</vt:lpstr>
      <vt:lpstr>Lessons Learned from P&amp;C – Strike the right balance</vt:lpstr>
      <vt:lpstr>It’s domain expertise that helps decide</vt:lpstr>
      <vt:lpstr>Modeling Methodology</vt:lpstr>
      <vt:lpstr>Is it really all about the method?</vt:lpstr>
      <vt:lpstr>Where is the value?</vt:lpstr>
      <vt:lpstr>It’s not really a 2 x 2, more a continuous spectrum</vt:lpstr>
      <vt:lpstr>The problem dimension</vt:lpstr>
      <vt:lpstr>Choosing a method</vt:lpstr>
      <vt:lpstr>A summary…</vt:lpstr>
      <vt:lpstr>GLM techniques are by far the most popular currently</vt:lpstr>
      <vt:lpstr>Technology</vt:lpstr>
      <vt:lpstr>Big data requires an evolution of the current technology paradigm</vt:lpstr>
      <vt:lpstr>Many companies use more than one tool in their predictive analytics work</vt:lpstr>
      <vt:lpstr>PowerPoint Presentation</vt:lpstr>
    </vt:vector>
  </TitlesOfParts>
  <Company>Willis Towers Watson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Jeanette Newell (IRR/ICT/Life, Hartford (Powder Forest Drive))</dc:creator>
  <cp:lastModifiedBy>Steiner, Kim (Hartford)</cp:lastModifiedBy>
  <cp:revision>144</cp:revision>
  <cp:lastPrinted>2017-12-19T20:39:36Z</cp:lastPrinted>
  <dcterms:created xsi:type="dcterms:W3CDTF">2017-11-08T18:25:04Z</dcterms:created>
  <dcterms:modified xsi:type="dcterms:W3CDTF">2018-11-04T19:32:06Z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atermark">
    <vt:lpwstr/>
  </property>
  <property fmtid="{D5CDD505-2E9C-101B-9397-08002B2CF9AE}" pid="3" name="_AdHocReviewCycleID">
    <vt:i4>716206218</vt:i4>
  </property>
  <property fmtid="{D5CDD505-2E9C-101B-9397-08002B2CF9AE}" pid="4" name="_NewReviewCycle">
    <vt:lpwstr/>
  </property>
  <property fmtid="{D5CDD505-2E9C-101B-9397-08002B2CF9AE}" pid="5" name="_EmailSubject">
    <vt:lpwstr/>
  </property>
  <property fmtid="{D5CDD505-2E9C-101B-9397-08002B2CF9AE}" pid="6" name="_AuthorEmail">
    <vt:lpwstr>Chelsea.A.Shudtz@ssa.gov</vt:lpwstr>
  </property>
  <property fmtid="{D5CDD505-2E9C-101B-9397-08002B2CF9AE}" pid="7" name="_AuthorEmailDisplayName">
    <vt:lpwstr>Shudtz, Chelsea A.</vt:lpwstr>
  </property>
  <property fmtid="{D5CDD505-2E9C-101B-9397-08002B2CF9AE}" pid="8" name="_PreviousAdHocReviewCycleID">
    <vt:i4>-1895219133</vt:i4>
  </property>
</Properties>
</file>