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299" r:id="rId2"/>
    <p:sldId id="334" r:id="rId3"/>
    <p:sldId id="337" r:id="rId4"/>
    <p:sldId id="339" r:id="rId5"/>
    <p:sldId id="349" r:id="rId6"/>
    <p:sldId id="338" r:id="rId7"/>
    <p:sldId id="340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08" r:id="rId16"/>
  </p:sldIdLst>
  <p:sldSz cx="9144000" cy="6858000" type="screen4x3"/>
  <p:notesSz cx="6858000" cy="92964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SzPct val="100000"/>
      <a:buFont typeface="Wingdings" pitchFamily="2" charset="2"/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25" autoAdjust="0"/>
  </p:normalViewPr>
  <p:slideViewPr>
    <p:cSldViewPr>
      <p:cViewPr>
        <p:scale>
          <a:sx n="79" d="100"/>
          <a:sy n="79" d="100"/>
        </p:scale>
        <p:origin x="-110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33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Returns by Decade</a:t>
            </a:r>
            <a:endParaRPr lang="en-US" dirty="0"/>
          </a:p>
        </c:rich>
      </c:tx>
      <c:layout>
        <c:manualLayout>
          <c:xMode val="edge"/>
          <c:yMode val="edge"/>
          <c:x val="0.21834567708739375"/>
          <c:y val="5.1724137931034482E-2"/>
        </c:manualLayout>
      </c:layout>
      <c:overlay val="1"/>
      <c:spPr>
        <a:solidFill>
          <a:schemeClr val="bg1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10-Year Treasury Rate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1930</c:v>
                </c:pt>
                <c:pt idx="1">
                  <c:v>1940</c:v>
                </c:pt>
                <c:pt idx="2">
                  <c:v>1950</c:v>
                </c:pt>
                <c:pt idx="3">
                  <c:v>1960</c:v>
                </c:pt>
                <c:pt idx="4">
                  <c:v>1970</c:v>
                </c:pt>
                <c:pt idx="5">
                  <c:v>1980</c:v>
                </c:pt>
                <c:pt idx="6">
                  <c:v>1990</c:v>
                </c:pt>
                <c:pt idx="7">
                  <c:v>2000</c:v>
                </c:pt>
                <c:pt idx="8">
                  <c:v>2010</c:v>
                </c:pt>
              </c:numCache>
            </c:numRef>
          </c:cat>
          <c:val>
            <c:numRef>
              <c:f>Sheet1!$B$2:$B$10</c:f>
              <c:numCache>
                <c:formatCode>0.00%</c:formatCode>
                <c:ptCount val="9"/>
                <c:pt idx="0">
                  <c:v>3.2899999999999999E-2</c:v>
                </c:pt>
                <c:pt idx="1">
                  <c:v>2.2100000000000002E-2</c:v>
                </c:pt>
                <c:pt idx="2">
                  <c:v>2.3199999999999998E-2</c:v>
                </c:pt>
                <c:pt idx="3">
                  <c:v>4.7199999999999999E-2</c:v>
                </c:pt>
                <c:pt idx="4">
                  <c:v>7.7899999999999997E-2</c:v>
                </c:pt>
                <c:pt idx="5">
                  <c:v>0.108</c:v>
                </c:pt>
                <c:pt idx="6">
                  <c:v>8.2100000000000006E-2</c:v>
                </c:pt>
                <c:pt idx="7">
                  <c:v>6.6600000000000006E-2</c:v>
                </c:pt>
                <c:pt idx="8">
                  <c:v>3.73E-2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S&amp;P 500 Returns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1930</c:v>
                </c:pt>
                <c:pt idx="1">
                  <c:v>1940</c:v>
                </c:pt>
                <c:pt idx="2">
                  <c:v>1950</c:v>
                </c:pt>
                <c:pt idx="3">
                  <c:v>1960</c:v>
                </c:pt>
                <c:pt idx="4">
                  <c:v>1970</c:v>
                </c:pt>
                <c:pt idx="5">
                  <c:v>1980</c:v>
                </c:pt>
                <c:pt idx="6">
                  <c:v>1990</c:v>
                </c:pt>
                <c:pt idx="7">
                  <c:v>2000</c:v>
                </c:pt>
                <c:pt idx="8">
                  <c:v>2010</c:v>
                </c:pt>
              </c:numCache>
            </c:numRef>
          </c:cat>
          <c:val>
            <c:numRef>
              <c:f>Sheet1!$C$2:$C$10</c:f>
              <c:numCache>
                <c:formatCode>0.00%</c:formatCode>
                <c:ptCount val="9"/>
                <c:pt idx="0">
                  <c:v>-9.1999999999999998E-3</c:v>
                </c:pt>
                <c:pt idx="1">
                  <c:v>8.5000000000000006E-2</c:v>
                </c:pt>
                <c:pt idx="2">
                  <c:v>0.1946</c:v>
                </c:pt>
                <c:pt idx="3">
                  <c:v>7.7399999999999997E-2</c:v>
                </c:pt>
                <c:pt idx="4">
                  <c:v>5.9200000000000003E-2</c:v>
                </c:pt>
                <c:pt idx="5">
                  <c:v>0.1734</c:v>
                </c:pt>
                <c:pt idx="6">
                  <c:v>0.18049999999999999</c:v>
                </c:pt>
                <c:pt idx="7">
                  <c:v>-9.4999999999999998E-3</c:v>
                </c:pt>
                <c:pt idx="8">
                  <c:v>0.12720000000000001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663808"/>
        <c:axId val="52665344"/>
      </c:barChart>
      <c:catAx>
        <c:axId val="5266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665344"/>
        <c:crosses val="autoZero"/>
        <c:auto val="1"/>
        <c:lblAlgn val="ctr"/>
        <c:lblOffset val="100"/>
        <c:noMultiLvlLbl val="0"/>
      </c:catAx>
      <c:valAx>
        <c:axId val="5266534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%" sourceLinked="0"/>
        <c:majorTickMark val="out"/>
        <c:minorTickMark val="none"/>
        <c:tickLblPos val="nextTo"/>
        <c:crossAx val="52663808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92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92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8611CCDB-FF0A-4CC6-9FCA-AB9E7B379B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5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DCC513E-4E90-4875-B185-6967BEC4FF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3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9702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1A830-76E7-47D7-9C4A-804228229739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0CEE9-AABF-4DA2-A8E2-AD9053B3023B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45E68-7966-4C1B-8254-C6B3A18A23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1625"/>
            <a:ext cx="1924050" cy="5718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1625"/>
            <a:ext cx="5619750" cy="5718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2A834-8D07-47B6-9083-3930A76CFD41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B357E-6560-4890-8DE4-A23947DDD4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55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00200"/>
            <a:ext cx="7696200" cy="4419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1DAB-6938-4A87-9DA2-DEB6961DFB69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3EE4-EF47-4D78-AB3B-D94263483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0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EFDA-889D-4AED-AD2B-BC1818E6EA88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E6307-5B18-4F21-96D2-3078727237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5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0512-D7A3-4264-AADE-45B3A62D9F5D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ACA0-BB39-46F3-9F17-DE8BC407B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0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71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771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7C54C-0680-4CB4-83B4-77BEDF51EC6D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F6CC-BEF7-44C9-B856-6CAAFAE0D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614D5-1B11-4332-AD3C-067C632D4C3F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DE6CE-A633-45FC-A793-4C61A62B9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1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4EC1-87AA-44A6-8B55-E5BC8156170A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79B9B-C32C-4337-A6A5-FAB0E51C7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8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21E8-0F51-43C1-881C-166765B42666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DBADF-222B-460B-8D10-323BBE5820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9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574C-48A3-4F89-9094-E9CB79413D89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3D737-54EF-4462-A90B-CE6264E2B8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1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6444D-1BAB-462A-AC84-F2CD4D86AB92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6706F-4DDF-4A74-966A-2F57028CA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9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96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fld id="{13954CDA-0F86-47C9-8B18-84191D063922}" type="datetime1">
              <a:rPr lang="en-US"/>
              <a:pPr>
                <a:defRPr/>
              </a:pPr>
              <a:t>11/5/2017</a:t>
            </a:fld>
            <a:endParaRPr lang="en-US" dirty="0"/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fld id="{FF6092D1-EA31-4A46-ABFE-29A73FE08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9702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cg@groom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7432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sz="4200" b="1" dirty="0" smtClean="0"/>
              <a:t/>
            </a:r>
            <a:br>
              <a:rPr lang="en-US" altLang="en-US" sz="4200" b="1" dirty="0" smtClean="0"/>
            </a:br>
            <a:endParaRPr lang="en-US" altLang="en-US" sz="3000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696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Composite Plans:</a:t>
            </a:r>
            <a:b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Better Approach to Variability 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57400" y="3179763"/>
            <a:ext cx="5410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Arial" charset="0"/>
              </a:rPr>
              <a:t>Josh Shapiro</a:t>
            </a:r>
            <a:br>
              <a:rPr lang="en-US" altLang="en-US" sz="2200" dirty="0">
                <a:latin typeface="Arial" charset="0"/>
              </a:rPr>
            </a:br>
            <a:r>
              <a:rPr lang="en-US" altLang="en-US" sz="2200" dirty="0">
                <a:latin typeface="Arial" charset="0"/>
              </a:rPr>
              <a:t>Groom Law Group, Chartered</a:t>
            </a:r>
            <a:br>
              <a:rPr lang="en-US" altLang="en-US" sz="2200" dirty="0">
                <a:latin typeface="Arial" charset="0"/>
              </a:rPr>
            </a:br>
            <a:endParaRPr lang="en-US" altLang="en-US" sz="2200" dirty="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62400" y="5486400"/>
            <a:ext cx="4419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6FA2531E-AB34-421A-B43F-A3C93C5AE8CA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10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Composite plans operates very similar to current defined benefits plans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Negotiated contribution rates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Board of trustees sets benefit levels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Trustees held to fiduciary standard of care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All benefits paid as annuities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Investment, mortality and other experience shared across plan population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Composite Plans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2EB08A07-0DD2-4D9B-BEE2-C2D2154EFE5D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11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Composite plan benefits are secure, but not guaranteed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When significant underfunding occurs, trustees must take immediate action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Legislation prescribes a series of steps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Initial steps do not cut any accrued normal retirement benefits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Opportunity for increased contributions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Reduce future benefit accruals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Scale back ancillary plan features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Composite Plans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9442EC0D-22B9-4070-8905-04F8420B7210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12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Only in extraordinary situations will initial steps be insufficient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Historical experience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Actuarial modeling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If necessary, active accrued benefits may be reduced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Only as a last resort, core retiree benefits may be reduced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Composite Plans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FF51F53B-4A07-4CCC-8D63-D9CC934B6BFA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13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Benefit reductions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Can occur in both DB and composite plans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Possible in any plan not using risk-free funding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Timing of reductions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Occur much earlier in composite plans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Early intervention has enormous impact on magnitude of reductions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Composite plans likely to have more frequent reductions that are small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DB plan reductions rare, but can be catastrophic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Composite Plans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7F7AF041-7028-45DD-85DD-0907CD8FA1B7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14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Composite plan benefits may be more secure than DB benefits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Mandatory 20% funding cushion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Immediate action necessary when shortfall develops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Far easier to attract and retain employers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Virtually impossible for plans to become insolvent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Composite Plans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05541EBD-A6B1-4E0A-91FF-0C1ABC97F9E3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15</a:t>
            </a:fld>
            <a:endParaRPr lang="en-US" altLang="en-US" sz="1200" dirty="0" smtClean="0"/>
          </a:p>
        </p:txBody>
      </p:sp>
      <p:sp>
        <p:nvSpPr>
          <p:cNvPr id="1638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AF4BA4-4256-4FC8-B409-3774B27D69BD}" type="slidenum">
              <a:rPr lang="en-US" altLang="en-US" sz="1200"/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 dirty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Questions?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895600" y="2209800"/>
            <a:ext cx="39624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2000" b="1" dirty="0"/>
              <a:t>Josh Shapiro</a:t>
            </a:r>
          </a:p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2000" b="1" dirty="0"/>
              <a:t>Groom Law Group, </a:t>
            </a:r>
            <a:r>
              <a:rPr lang="en-US" altLang="en-US" sz="2000" b="1" dirty="0" err="1"/>
              <a:t>Chtd</a:t>
            </a:r>
            <a:r>
              <a:rPr lang="en-US" altLang="en-US" sz="2000" b="1" dirty="0"/>
              <a:t>.</a:t>
            </a:r>
          </a:p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2000" b="1" u="sng" dirty="0">
                <a:solidFill>
                  <a:srgbClr val="0000FF"/>
                </a:solidFill>
                <a:hlinkClick r:id="rId2"/>
              </a:rPr>
              <a:t>jshapiro@groom.com</a:t>
            </a:r>
            <a:endParaRPr lang="en-US" altLang="en-US" sz="2000" b="1" u="sng" dirty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2000" b="1" dirty="0"/>
              <a:t>202-861-2613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altLang="en-US" sz="2500" dirty="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5181600" y="2590800"/>
            <a:ext cx="35052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altLang="en-US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CF9FA10F-02A2-45B1-B755-FD15B18A117E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2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Plans typically provide fixed-dollar benefits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Trustees set benefit levels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Increases may apply to both past benefits and future benefits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Decreases typically limited to future benefits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Once earned, benefits not expected to change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ERISA rules generally prevent discretionary cuts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Limited exceptions for underfunded plans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Dramatic cuts to all benefits when plan assets are exhausted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spcAft>
                <a:spcPts val="1200"/>
              </a:spcAft>
              <a:defRPr/>
            </a:pPr>
            <a:endParaRPr lang="en-US" sz="2400" dirty="0" smtClean="0"/>
          </a:p>
          <a:p>
            <a:pPr lvl="1">
              <a:spcAft>
                <a:spcPts val="18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Current Multiemployer Pension Benefits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E73A27D7-A03A-444A-86FE-AC20E5DB3CB3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3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Contribution amounts depend 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Bargained contribution rates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Level of covered employment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ERISA </a:t>
            </a:r>
            <a:r>
              <a:rPr lang="en-US" sz="2400" dirty="0"/>
              <a:t>funding </a:t>
            </a:r>
            <a:r>
              <a:rPr lang="en-US" sz="2400" dirty="0" smtClean="0"/>
              <a:t>standards apply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Contributions expected to fund plan over 15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Limits to how high contribution rate can go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If experience is poor, it may be impractical for contributions to meet 15-year target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Trustees obligated to take reasonable measures to maximize contribution revenue</a:t>
            </a:r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endParaRPr lang="en-US" sz="2400" dirty="0" smtClean="0"/>
          </a:p>
          <a:p>
            <a:pPr lvl="1">
              <a:lnSpc>
                <a:spcPct val="80000"/>
              </a:lnSpc>
              <a:spcAft>
                <a:spcPts val="18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Contribution Levels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600B92B9-447E-4F04-969A-AD4AB7B90A76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4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Assets invested in diversified portfolios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Generally consist of various asset classes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Stable investments tend to produce lower returns than more volatile investments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Higher returning classes are less predictable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Asset returns are uncertain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Long-term returns have been very strong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Substantial losses may occur over shorter timeframes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Plan Assets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600B92B9-447E-4F04-969A-AD4AB7B90A76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5</a:t>
            </a:fld>
            <a:endParaRPr lang="en-US" altLang="en-US" sz="1200" dirty="0" smtClean="0"/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Returns on Risky Versus Safe Investments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85154"/>
              </p:ext>
            </p:extLst>
          </p:nvPr>
        </p:nvGraphicFramePr>
        <p:xfrm>
          <a:off x="1066800" y="1600200"/>
          <a:ext cx="7696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912147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C6FC0825-AB79-4FE7-8E15-1DFA4FED33D4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6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Plans cannot prevent employer withdrawals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Withdrawal liability assessments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Required by ERISA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Proportionate share of underfunding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Withdrawal liability limitations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Collection experience often poor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Employers may pay assessment in quarterly installments over many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20-year cap on payment schedule</a:t>
            </a:r>
          </a:p>
          <a:p>
            <a:pPr lvl="1">
              <a:lnSpc>
                <a:spcPct val="80000"/>
              </a:lnSpc>
              <a:spcAft>
                <a:spcPts val="18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Withdrawal Liability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67CE6FE8-7DD7-4C04-97CB-911BB8E59D7D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7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What is a guarantee?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Something that is said?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A promise to do something?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An observation about the likelihood of something happening?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Does guarantee mean 100% certainty?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Almost nothing is completely certain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Guarantee implies very close to 100% certainty</a:t>
            </a:r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Benefit Security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AC7648A0-1FBF-4A33-BF31-4624BF8F1ABE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8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Multiemployer pension benefits are not guaranteed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Asset portfolios can produce significant losses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All industries can decline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Companies can become distressed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Withdrawal liability is limited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Possible that benefits will not be paid in full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Likelihood may be very small, but it’s not trivial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A secure benefit is not the same as a guaranteed benefit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Benefit Security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folHlink"/>
              </a:buClr>
              <a:buSzPct val="70000"/>
              <a:buChar char="l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70000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65000"/>
              <a:buChar char="¢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70000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60000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434F96E4-F9D1-4669-8E7D-754F655C3751}" type="slidenum">
              <a:rPr lang="en-US" altLang="en-US" sz="1200" smtClean="0"/>
              <a:pPr eaLnBrk="1" hangingPunct="1">
                <a:buClrTx/>
                <a:buSzTx/>
                <a:buFontTx/>
                <a:buNone/>
              </a:pPr>
              <a:t>9</a:t>
            </a:fld>
            <a:endParaRPr lang="en-US" altLang="en-US" sz="1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Current defined benefit system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Stakeholders need to better understand risks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Mechanisms for dealing with risks may not be adequate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Possible to adopt a very low risk funding approach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Invest plans assets in highly secure bonds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Pension benefits would become guaranteed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Dramatic increase in costs or decline in benefits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Guarantees are expensive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Paths Forward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4">
      <a:dk1>
        <a:srgbClr val="000000"/>
      </a:dk1>
      <a:lt1>
        <a:srgbClr val="FFFFFF"/>
      </a:lt1>
      <a:dk2>
        <a:srgbClr val="004C73"/>
      </a:dk2>
      <a:lt2>
        <a:srgbClr val="5F5F5F"/>
      </a:lt2>
      <a:accent1>
        <a:srgbClr val="004C73"/>
      </a:accent1>
      <a:accent2>
        <a:srgbClr val="ABD6D5"/>
      </a:accent2>
      <a:accent3>
        <a:srgbClr val="FFFFFF"/>
      </a:accent3>
      <a:accent4>
        <a:srgbClr val="000000"/>
      </a:accent4>
      <a:accent5>
        <a:srgbClr val="AAB2BC"/>
      </a:accent5>
      <a:accent6>
        <a:srgbClr val="9BC2C1"/>
      </a:accent6>
      <a:hlink>
        <a:srgbClr val="004C73"/>
      </a:hlink>
      <a:folHlink>
        <a:srgbClr val="B2B2B2"/>
      </a:folHlink>
    </a:clrScheme>
    <a:fontScheme name="Eclips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004C73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004C73"/>
        </a:dk2>
        <a:lt2>
          <a:srgbClr val="5F5F5F"/>
        </a:lt2>
        <a:accent1>
          <a:srgbClr val="004C73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AB2BC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FFFFFF"/>
        </a:lt1>
        <a:dk2>
          <a:srgbClr val="004C73"/>
        </a:dk2>
        <a:lt2>
          <a:srgbClr val="5F5F5F"/>
        </a:lt2>
        <a:accent1>
          <a:srgbClr val="004C73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AB2BC"/>
        </a:accent5>
        <a:accent6>
          <a:srgbClr val="8AB9B9"/>
        </a:accent6>
        <a:hlink>
          <a:srgbClr val="004C7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4">
        <a:dk1>
          <a:srgbClr val="000000"/>
        </a:dk1>
        <a:lt1>
          <a:srgbClr val="FFFFFF"/>
        </a:lt1>
        <a:dk2>
          <a:srgbClr val="004C73"/>
        </a:dk2>
        <a:lt2>
          <a:srgbClr val="5F5F5F"/>
        </a:lt2>
        <a:accent1>
          <a:srgbClr val="004C73"/>
        </a:accent1>
        <a:accent2>
          <a:srgbClr val="ABD6D5"/>
        </a:accent2>
        <a:accent3>
          <a:srgbClr val="FFFFFF"/>
        </a:accent3>
        <a:accent4>
          <a:srgbClr val="000000"/>
        </a:accent4>
        <a:accent5>
          <a:srgbClr val="AAB2BC"/>
        </a:accent5>
        <a:accent6>
          <a:srgbClr val="9BC2C1"/>
        </a:accent6>
        <a:hlink>
          <a:srgbClr val="004C7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Groom standard ppt template</Template>
  <TotalTime>4239</TotalTime>
  <Words>625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Eclipse</vt:lpstr>
      <vt:lpstr> </vt:lpstr>
      <vt:lpstr>Current Multiemployer Pension Benefits</vt:lpstr>
      <vt:lpstr>Contribution Levels</vt:lpstr>
      <vt:lpstr>Plan Assets</vt:lpstr>
      <vt:lpstr>Returns on Risky Versus Safe Investments</vt:lpstr>
      <vt:lpstr>Withdrawal Liability</vt:lpstr>
      <vt:lpstr>Benefit Security</vt:lpstr>
      <vt:lpstr>Benefit Security</vt:lpstr>
      <vt:lpstr>Paths Forward</vt:lpstr>
      <vt:lpstr>Composite Plans</vt:lpstr>
      <vt:lpstr>Composite Plans</vt:lpstr>
      <vt:lpstr>Composite Plans</vt:lpstr>
      <vt:lpstr>Composite Plans</vt:lpstr>
      <vt:lpstr>Composite Plans</vt:lpstr>
      <vt:lpstr>Questions?</vt:lpstr>
    </vt:vector>
  </TitlesOfParts>
  <Company>Groom Law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Accounting Changes Regarding Employer Contributions to Multiemployer Plans</dc:title>
  <dc:creator>Jones, Sandria (SJones@groom.com)</dc:creator>
  <cp:lastModifiedBy>Shapiro, Josh (jshapiro@groom.com)</cp:lastModifiedBy>
  <cp:revision>149</cp:revision>
  <dcterms:created xsi:type="dcterms:W3CDTF">2010-09-15T14:31:16Z</dcterms:created>
  <dcterms:modified xsi:type="dcterms:W3CDTF">2017-11-06T03:52:28Z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-553355408</vt:i4>
  </property>
  <property fmtid="{D5CDD505-2E9C-101B-9397-08002B2CF9AE}" pid="3" name="_NewReviewCycle">
    <vt:lpwstr/>
  </property>
  <property fmtid="{D5CDD505-2E9C-101B-9397-08002B2CF9AE}" pid="4" name="_EmailSubject">
    <vt:lpwstr>MAAC slides presentations</vt:lpwstr>
  </property>
  <property fmtid="{D5CDD505-2E9C-101B-9397-08002B2CF9AE}" pid="5" name="_AuthorEmail">
    <vt:lpwstr>Kyle.E.Burkhalter@ssa.gov</vt:lpwstr>
  </property>
  <property fmtid="{D5CDD505-2E9C-101B-9397-08002B2CF9AE}" pid="6" name="_AuthorEmailDisplayName">
    <vt:lpwstr>Burkhalter, Kyle E.</vt:lpwstr>
  </property>
  <property fmtid="{D5CDD505-2E9C-101B-9397-08002B2CF9AE}" pid="7" name="_PreviousAdHocReviewCycleID">
    <vt:i4>871553396</vt:i4>
  </property>
</Properties>
</file>