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emf" ContentType="image/x-emf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8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58.xml" ContentType="application/vnd.openxmlformats-officedocument.presentationml.slide+xml"/>
  <Override PartName="/ppt/slides/slide57.xml" ContentType="application/vnd.openxmlformats-officedocument.presentationml.slide+xml"/>
  <Override PartName="/ppt/slides/slide56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27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21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26.xml" ContentType="application/vnd.openxmlformats-officedocument.presentationml.notesSlide+xml"/>
  <Override PartName="/ppt/notesSlides/notesSlide24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23.xml" ContentType="application/vnd.openxmlformats-officedocument.presentationml.notesSlide+xml"/>
  <Override PartName="/ppt/theme/theme3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32" r:id="rId1"/>
  </p:sldMasterIdLst>
  <p:notesMasterIdLst>
    <p:notesMasterId r:id="rId60"/>
  </p:notesMasterIdLst>
  <p:handoutMasterIdLst>
    <p:handoutMasterId r:id="rId61"/>
  </p:handoutMasterIdLst>
  <p:sldIdLst>
    <p:sldId id="256" r:id="rId2"/>
    <p:sldId id="295" r:id="rId3"/>
    <p:sldId id="296" r:id="rId4"/>
    <p:sldId id="338" r:id="rId5"/>
    <p:sldId id="298" r:id="rId6"/>
    <p:sldId id="299" r:id="rId7"/>
    <p:sldId id="301" r:id="rId8"/>
    <p:sldId id="321" r:id="rId9"/>
    <p:sldId id="300" r:id="rId10"/>
    <p:sldId id="302" r:id="rId11"/>
    <p:sldId id="265" r:id="rId12"/>
    <p:sldId id="257" r:id="rId13"/>
    <p:sldId id="258" r:id="rId14"/>
    <p:sldId id="259" r:id="rId15"/>
    <p:sldId id="274" r:id="rId16"/>
    <p:sldId id="261" r:id="rId17"/>
    <p:sldId id="335" r:id="rId18"/>
    <p:sldId id="267" r:id="rId19"/>
    <p:sldId id="273" r:id="rId20"/>
    <p:sldId id="260" r:id="rId21"/>
    <p:sldId id="268" r:id="rId22"/>
    <p:sldId id="269" r:id="rId23"/>
    <p:sldId id="324" r:id="rId24"/>
    <p:sldId id="284" r:id="rId25"/>
    <p:sldId id="270" r:id="rId26"/>
    <p:sldId id="278" r:id="rId27"/>
    <p:sldId id="341" r:id="rId28"/>
    <p:sldId id="344" r:id="rId29"/>
    <p:sldId id="342" r:id="rId30"/>
    <p:sldId id="343" r:id="rId31"/>
    <p:sldId id="325" r:id="rId32"/>
    <p:sldId id="326" r:id="rId33"/>
    <p:sldId id="336" r:id="rId34"/>
    <p:sldId id="279" r:id="rId35"/>
    <p:sldId id="327" r:id="rId36"/>
    <p:sldId id="331" r:id="rId37"/>
    <p:sldId id="339" r:id="rId38"/>
    <p:sldId id="280" r:id="rId39"/>
    <p:sldId id="264" r:id="rId40"/>
    <p:sldId id="328" r:id="rId41"/>
    <p:sldId id="286" r:id="rId42"/>
    <p:sldId id="289" r:id="rId43"/>
    <p:sldId id="329" r:id="rId44"/>
    <p:sldId id="330" r:id="rId45"/>
    <p:sldId id="332" r:id="rId46"/>
    <p:sldId id="281" r:id="rId47"/>
    <p:sldId id="283" r:id="rId48"/>
    <p:sldId id="333" r:id="rId49"/>
    <p:sldId id="334" r:id="rId50"/>
    <p:sldId id="282" r:id="rId51"/>
    <p:sldId id="294" r:id="rId52"/>
    <p:sldId id="285" r:id="rId53"/>
    <p:sldId id="337" r:id="rId54"/>
    <p:sldId id="272" r:id="rId55"/>
    <p:sldId id="293" r:id="rId56"/>
    <p:sldId id="275" r:id="rId57"/>
    <p:sldId id="345" r:id="rId58"/>
    <p:sldId id="346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694"/>
    <p:restoredTop sz="95221"/>
  </p:normalViewPr>
  <p:slideViewPr>
    <p:cSldViewPr snapToGrid="0" snapToObjects="1">
      <p:cViewPr>
        <p:scale>
          <a:sx n="95" d="100"/>
          <a:sy n="95" d="100"/>
        </p:scale>
        <p:origin x="144" y="216"/>
      </p:cViewPr>
      <p:guideLst/>
    </p:cSldViewPr>
  </p:slideViewPr>
  <p:outlineViewPr>
    <p:cViewPr>
      <p:scale>
        <a:sx n="33" d="100"/>
        <a:sy n="33" d="100"/>
      </p:scale>
      <p:origin x="0" y="-135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5" d="100"/>
          <a:sy n="75" d="100"/>
        </p:scale>
        <p:origin x="3504" y="1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notesMaster" Target="notesMasters/notesMaster1.xml"/><Relationship Id="rId61" Type="http://schemas.openxmlformats.org/officeDocument/2006/relationships/handoutMaster" Target="handoutMasters/handoutMaster1.xml"/><Relationship Id="rId62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D772F-DDEA-8247-A7DA-74F0FA81E83A}" type="datetimeFigureOut">
              <a:rPr lang="en-US" smtClean="0"/>
              <a:t>11/9/16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FFA1D-484D-5E4B-B6C5-0F6542958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96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564EAA-8142-2441-BF4C-265F3BE17C25}" type="datetimeFigureOut">
              <a:rPr lang="en-US" smtClean="0"/>
              <a:t>11/9/16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2F805-AEFB-0C41-AE36-944073DD4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77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Innovative products / </a:t>
            </a:r>
          </a:p>
          <a:p>
            <a:r>
              <a:rPr lang="en-US" dirty="0" smtClean="0"/>
              <a:t>	Ads. / </a:t>
            </a:r>
          </a:p>
          <a:p>
            <a:r>
              <a:rPr lang="en-US" dirty="0" smtClean="0"/>
              <a:t>	loans-instant bad </a:t>
            </a:r>
            <a:r>
              <a:rPr lang="en-US" dirty="0" err="1" smtClean="0"/>
              <a:t>creit</a:t>
            </a:r>
            <a:r>
              <a:rPr lang="en-US" dirty="0" smtClean="0"/>
              <a:t>/</a:t>
            </a:r>
          </a:p>
          <a:p>
            <a:r>
              <a:rPr lang="en-US" dirty="0" smtClean="0"/>
              <a:t>Double digit health care inflation</a:t>
            </a:r>
          </a:p>
          <a:p>
            <a:r>
              <a:rPr lang="en-US" dirty="0" smtClean="0"/>
              <a:t>Non-profit  CEO &amp; Accountant  2005</a:t>
            </a:r>
          </a:p>
          <a:p>
            <a:r>
              <a:rPr lang="en-US" dirty="0" smtClean="0"/>
              <a:t>1.06^N - - &gt; 50% GDP = Health care   . - - last 3or 4 </a:t>
            </a:r>
            <a:r>
              <a:rPr lang="en-US" dirty="0" err="1" smtClean="0"/>
              <a:t>yrs</a:t>
            </a:r>
            <a:r>
              <a:rPr lang="en-US" dirty="0" smtClean="0"/>
              <a:t> very low &amp; none</a:t>
            </a:r>
          </a:p>
          <a:p>
            <a:r>
              <a:rPr lang="en-US" dirty="0" smtClean="0"/>
              <a:t>Graded assumption  10% to 5% over 10 </a:t>
            </a:r>
            <a:r>
              <a:rPr lang="en-US" dirty="0" err="1" smtClean="0"/>
              <a:t>yrs</a:t>
            </a:r>
            <a:r>
              <a:rPr lang="en-US" dirty="0" smtClean="0"/>
              <a:t> CPI = 4%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Declining</a:t>
            </a:r>
            <a:r>
              <a:rPr lang="en-US" baseline="0" dirty="0" smtClean="0"/>
              <a:t> interest rates</a:t>
            </a:r>
          </a:p>
          <a:p>
            <a:r>
              <a:rPr lang="en-US" baseline="0" dirty="0" smtClean="0"/>
              <a:t>Not always good asset return</a:t>
            </a:r>
            <a:r>
              <a:rPr lang="en-US" dirty="0" smtClean="0"/>
              <a:t>  </a:t>
            </a:r>
          </a:p>
          <a:p>
            <a:r>
              <a:rPr lang="en-US" dirty="0" smtClean="0"/>
              <a:t>“Interest rates can’t keep going down” </a:t>
            </a:r>
          </a:p>
          <a:p>
            <a:r>
              <a:rPr lang="en-US" dirty="0" smtClean="0"/>
              <a:t>Medical Science miracles</a:t>
            </a:r>
          </a:p>
          <a:p>
            <a:r>
              <a:rPr lang="en-US" dirty="0" smtClean="0"/>
              <a:t>Everyone deserves them</a:t>
            </a:r>
          </a:p>
          <a:p>
            <a:r>
              <a:rPr lang="en-US" dirty="0" smtClean="0"/>
              <a:t>Air evacuation/ artificial heart/ new knees &amp; hips / dialysis/ exercise &amp; diet</a:t>
            </a:r>
          </a:p>
          <a:p>
            <a:endParaRPr lang="en-US" dirty="0" smtClean="0"/>
          </a:p>
          <a:p>
            <a:r>
              <a:rPr lang="en-US" dirty="0" smtClean="0"/>
              <a:t>Decline in mortality Faster &amp; than expected</a:t>
            </a:r>
          </a:p>
          <a:p>
            <a:endParaRPr lang="en-US" dirty="0" smtClean="0"/>
          </a:p>
          <a:p>
            <a:r>
              <a:rPr lang="en-US" dirty="0" smtClean="0"/>
              <a:t>Rising</a:t>
            </a:r>
            <a:r>
              <a:rPr lang="en-US" baseline="0" dirty="0" smtClean="0"/>
              <a:t> cost of dying but right to life and no right to death</a:t>
            </a:r>
          </a:p>
          <a:p>
            <a:endParaRPr lang="en-US" baseline="0" dirty="0" smtClean="0"/>
          </a:p>
          <a:p>
            <a:r>
              <a:rPr lang="en-US" baseline="0" dirty="0" smtClean="0"/>
              <a:t>Full prisons / “Law &amp; Disorder”</a:t>
            </a:r>
          </a:p>
          <a:p>
            <a:endParaRPr lang="en-US" baseline="0" dirty="0" smtClean="0"/>
          </a:p>
          <a:p>
            <a:r>
              <a:rPr lang="en-US" baseline="0" dirty="0" smtClean="0"/>
              <a:t>Lack of funding for public education high school &amp; college &amp; TECHNICAL SCHOOLS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www.gearup.org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Backwards tax code</a:t>
            </a:r>
          </a:p>
          <a:p>
            <a:r>
              <a:rPr lang="en-US" baseline="0" dirty="0" smtClean="0"/>
              <a:t>		Not graduated / graduated backwards</a:t>
            </a:r>
          </a:p>
          <a:p>
            <a:r>
              <a:rPr lang="en-US" baseline="0" dirty="0" smtClean="0"/>
              <a:t>		level tax rates </a:t>
            </a:r>
          </a:p>
          <a:p>
            <a:r>
              <a:rPr lang="en-US" baseline="0" dirty="0" smtClean="0"/>
              <a:t>		No minimum tax</a:t>
            </a:r>
          </a:p>
          <a:p>
            <a:r>
              <a:rPr lang="en-US" baseline="0" dirty="0" smtClean="0"/>
              <a:t>	Loop holes  -  need tax deductions</a:t>
            </a:r>
          </a:p>
          <a:p>
            <a:r>
              <a:rPr lang="en-US" baseline="0" dirty="0" smtClean="0"/>
              <a:t>		- super tax deductions [wages – etc.] against minimum</a:t>
            </a:r>
          </a:p>
          <a:p>
            <a:r>
              <a:rPr lang="en-US" baseline="0" dirty="0" smtClean="0"/>
              <a:t>		-tax credits  (50% tax credit/ 50% tax deduction)</a:t>
            </a:r>
          </a:p>
          <a:p>
            <a:endParaRPr lang="en-US" baseline="0" dirty="0" smtClean="0"/>
          </a:p>
          <a:p>
            <a:r>
              <a:rPr lang="en-US" baseline="0" dirty="0" smtClean="0"/>
              <a:t>10 year / 20 year federal budget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Financing of elections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2 party system  - be careful – playoffs   all in </a:t>
            </a:r>
          </a:p>
          <a:p>
            <a:r>
              <a:rPr lang="en-US" baseline="0" dirty="0" smtClean="0"/>
              <a:t>David Duke/ Roemer/Edwards  / round robin if &gt; 20% / then if &gt; 30% mechanism to avoid splitting the vote</a:t>
            </a:r>
          </a:p>
          <a:p>
            <a:r>
              <a:rPr lang="en-US" baseline="0" dirty="0" smtClean="0"/>
              <a:t>Clinton/ Trump</a:t>
            </a:r>
          </a:p>
          <a:p>
            <a:r>
              <a:rPr lang="en-US" baseline="0" dirty="0" smtClean="0"/>
              <a:t>Gerrymandering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Rank  1 – 20</a:t>
            </a:r>
          </a:p>
          <a:p>
            <a:endParaRPr lang="en-US" baseline="0" dirty="0" smtClean="0"/>
          </a:p>
          <a:p>
            <a:r>
              <a:rPr lang="en-US" baseline="0" dirty="0" smtClean="0"/>
              <a:t>Add 2 factors  on top of list </a:t>
            </a:r>
          </a:p>
          <a:p>
            <a:r>
              <a:rPr lang="en-US" baseline="0" dirty="0" smtClean="0"/>
              <a:t>Report top 10 in next session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87BB5-ACBF-7348-B0DD-D5114DCC89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36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2F805-AEFB-0C41-AE36-944073DD4AE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51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 Sets of pedals  -  Gas &amp; Breaks   Accountant giving directions and occasionally pumping the gas or the breaks.</a:t>
            </a:r>
          </a:p>
          <a:p>
            <a:endParaRPr lang="en-US" dirty="0" smtClean="0"/>
          </a:p>
          <a:p>
            <a:r>
              <a:rPr lang="en-US" dirty="0" smtClean="0"/>
              <a:t>Actuary in Back seat looking out back window telling where to go.</a:t>
            </a:r>
          </a:p>
          <a:p>
            <a:endParaRPr lang="en-US" dirty="0" smtClean="0"/>
          </a:p>
          <a:p>
            <a:r>
              <a:rPr lang="en-US" dirty="0" smtClean="0"/>
              <a:t>Law maker</a:t>
            </a:r>
            <a:r>
              <a:rPr lang="en-US" baseline="0" dirty="0" smtClean="0"/>
              <a:t> – can’t see him – asleep in the back  - </a:t>
            </a:r>
            <a:r>
              <a:rPr lang="en-US" baseline="0" dirty="0" err="1" smtClean="0"/>
              <a:t>unintented</a:t>
            </a:r>
            <a:r>
              <a:rPr lang="en-US" baseline="0" dirty="0" smtClean="0"/>
              <a:t> consequences – only wake up to tell us to put breaks on when cruising comfortably down a hill (OBRA ‘87 &amp; MAP21 &amp; amendments)</a:t>
            </a:r>
          </a:p>
          <a:p>
            <a:endParaRPr lang="en-US" baseline="0" dirty="0" smtClean="0"/>
          </a:p>
          <a:p>
            <a:r>
              <a:rPr lang="en-US" baseline="0" dirty="0" smtClean="0"/>
              <a:t>Passenger passed out because he </a:t>
            </a:r>
            <a:r>
              <a:rPr lang="en-US" baseline="0" dirty="0" err="1" smtClean="0"/>
              <a:t>bumpted</a:t>
            </a:r>
            <a:r>
              <a:rPr lang="en-US" baseline="0" dirty="0" smtClean="0"/>
              <a:t> his head on a bump in the road  (lost his job &amp; spent the lump sum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2F805-AEFB-0C41-AE36-944073DD4AE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290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 Sets of pedals  -  Gas &amp; Breaks   Accountant giving directions and occasionally pumping the gas or the breaks.</a:t>
            </a:r>
          </a:p>
          <a:p>
            <a:endParaRPr lang="en-US" dirty="0" smtClean="0"/>
          </a:p>
          <a:p>
            <a:r>
              <a:rPr lang="en-US" dirty="0" smtClean="0"/>
              <a:t>Actuary in Back seat looking out back window telling where to go.</a:t>
            </a:r>
          </a:p>
          <a:p>
            <a:endParaRPr lang="en-US" dirty="0" smtClean="0"/>
          </a:p>
          <a:p>
            <a:r>
              <a:rPr lang="en-US" dirty="0" smtClean="0"/>
              <a:t>Law maker</a:t>
            </a:r>
            <a:r>
              <a:rPr lang="en-US" baseline="0" dirty="0" smtClean="0"/>
              <a:t> – can’t see him – asleep in the back  - </a:t>
            </a:r>
            <a:r>
              <a:rPr lang="en-US" baseline="0" dirty="0" err="1" smtClean="0"/>
              <a:t>unintented</a:t>
            </a:r>
            <a:r>
              <a:rPr lang="en-US" baseline="0" dirty="0" smtClean="0"/>
              <a:t> consequences – only wake up to tell us to put breaks on when cruising comfortably down a hill (OBRA ‘87 &amp; MAP21 &amp; amendments)</a:t>
            </a:r>
          </a:p>
          <a:p>
            <a:endParaRPr lang="en-US" baseline="0" dirty="0" smtClean="0"/>
          </a:p>
          <a:p>
            <a:r>
              <a:rPr lang="en-US" baseline="0" dirty="0" smtClean="0"/>
              <a:t>Passenger passed out because he </a:t>
            </a:r>
            <a:r>
              <a:rPr lang="en-US" baseline="0" dirty="0" err="1" smtClean="0"/>
              <a:t>bumpted</a:t>
            </a:r>
            <a:r>
              <a:rPr lang="en-US" baseline="0" dirty="0" smtClean="0"/>
              <a:t> his head on a bump in the road  (lost his job &amp; spent the lump sum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2F805-AEFB-0C41-AE36-944073DD4AE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106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 Sets of pedals  -  Gas &amp; Breaks   Accountant giving directions and occasionally pumping the gas or the breaks.</a:t>
            </a:r>
          </a:p>
          <a:p>
            <a:endParaRPr lang="en-US" dirty="0" smtClean="0"/>
          </a:p>
          <a:p>
            <a:r>
              <a:rPr lang="en-US" dirty="0" smtClean="0"/>
              <a:t>Actuary in Back seat looking out back window telling where to go.</a:t>
            </a:r>
          </a:p>
          <a:p>
            <a:endParaRPr lang="en-US" dirty="0" smtClean="0"/>
          </a:p>
          <a:p>
            <a:r>
              <a:rPr lang="en-US" dirty="0" smtClean="0"/>
              <a:t>Law maker</a:t>
            </a:r>
            <a:r>
              <a:rPr lang="en-US" baseline="0" dirty="0" smtClean="0"/>
              <a:t> – can’t see him – asleep in the back  - </a:t>
            </a:r>
            <a:r>
              <a:rPr lang="en-US" baseline="0" dirty="0" err="1" smtClean="0"/>
              <a:t>unintented</a:t>
            </a:r>
            <a:r>
              <a:rPr lang="en-US" baseline="0" dirty="0" smtClean="0"/>
              <a:t> consequences – only wake up to tell us to put breaks on when cruising comfortably down a hill (OBRA ‘87 &amp; MAP21 &amp; amendments)</a:t>
            </a:r>
          </a:p>
          <a:p>
            <a:endParaRPr lang="en-US" baseline="0" dirty="0" smtClean="0"/>
          </a:p>
          <a:p>
            <a:r>
              <a:rPr lang="en-US" baseline="0" dirty="0" smtClean="0"/>
              <a:t>Passenger passed out because he </a:t>
            </a:r>
            <a:r>
              <a:rPr lang="en-US" baseline="0" dirty="0" err="1" smtClean="0"/>
              <a:t>bumpted</a:t>
            </a:r>
            <a:r>
              <a:rPr lang="en-US" baseline="0" dirty="0" smtClean="0"/>
              <a:t> his head on a bump in the road  (lost his job &amp; spent the lump sum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2F805-AEFB-0C41-AE36-944073DD4AE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685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 Sets of pedals  -  Gas &amp; Breaks   Accountant giving directions and occasionally pumping the gas or the breaks.</a:t>
            </a:r>
          </a:p>
          <a:p>
            <a:endParaRPr lang="en-US" dirty="0" smtClean="0"/>
          </a:p>
          <a:p>
            <a:r>
              <a:rPr lang="en-US" dirty="0" smtClean="0"/>
              <a:t>Actuary in Back seat looking out back window telling where to go.</a:t>
            </a:r>
          </a:p>
          <a:p>
            <a:endParaRPr lang="en-US" dirty="0" smtClean="0"/>
          </a:p>
          <a:p>
            <a:r>
              <a:rPr lang="en-US" dirty="0" smtClean="0"/>
              <a:t>Law maker</a:t>
            </a:r>
            <a:r>
              <a:rPr lang="en-US" baseline="0" dirty="0" smtClean="0"/>
              <a:t> – can’t see him – asleep in the back  - </a:t>
            </a:r>
            <a:r>
              <a:rPr lang="en-US" baseline="0" dirty="0" err="1" smtClean="0"/>
              <a:t>unintented</a:t>
            </a:r>
            <a:r>
              <a:rPr lang="en-US" baseline="0" dirty="0" smtClean="0"/>
              <a:t> consequences – only wake up to tell us to put breaks on when cruising comfortably down a hill (OBRA ‘87 &amp; MAP21 &amp; amendments)</a:t>
            </a:r>
          </a:p>
          <a:p>
            <a:endParaRPr lang="en-US" baseline="0" dirty="0" smtClean="0"/>
          </a:p>
          <a:p>
            <a:r>
              <a:rPr lang="en-US" baseline="0" dirty="0" smtClean="0"/>
              <a:t>Passenger passed out because he </a:t>
            </a:r>
            <a:r>
              <a:rPr lang="en-US" baseline="0" dirty="0" err="1" smtClean="0"/>
              <a:t>bumpted</a:t>
            </a:r>
            <a:r>
              <a:rPr lang="en-US" baseline="0" dirty="0" smtClean="0"/>
              <a:t> his head on a bump in the road  (lost his job &amp; spent the lump sum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2F805-AEFB-0C41-AE36-944073DD4AE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720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 Sets of pedals  -  Gas &amp; Breaks   Accountant giving directions and occasionally pumping the gas or the breaks.</a:t>
            </a:r>
          </a:p>
          <a:p>
            <a:endParaRPr lang="en-US" dirty="0" smtClean="0"/>
          </a:p>
          <a:p>
            <a:r>
              <a:rPr lang="en-US" dirty="0" smtClean="0"/>
              <a:t>Actuary in Back seat looking out back window telling where to go.</a:t>
            </a:r>
          </a:p>
          <a:p>
            <a:endParaRPr lang="en-US" dirty="0" smtClean="0"/>
          </a:p>
          <a:p>
            <a:r>
              <a:rPr lang="en-US" dirty="0" smtClean="0"/>
              <a:t>Law maker</a:t>
            </a:r>
            <a:r>
              <a:rPr lang="en-US" baseline="0" dirty="0" smtClean="0"/>
              <a:t> – can’t see him – asleep in the back  - </a:t>
            </a:r>
            <a:r>
              <a:rPr lang="en-US" baseline="0" dirty="0" err="1" smtClean="0"/>
              <a:t>unintented</a:t>
            </a:r>
            <a:r>
              <a:rPr lang="en-US" baseline="0" dirty="0" smtClean="0"/>
              <a:t> consequences – only wake up to tell us to put breaks on when cruising comfortably down a hill (OBRA ‘87 &amp; MAP21 &amp; amendments)</a:t>
            </a:r>
          </a:p>
          <a:p>
            <a:endParaRPr lang="en-US" baseline="0" dirty="0" smtClean="0"/>
          </a:p>
          <a:p>
            <a:r>
              <a:rPr lang="en-US" baseline="0" dirty="0" smtClean="0"/>
              <a:t>Passenger passed out because he </a:t>
            </a:r>
            <a:r>
              <a:rPr lang="en-US" baseline="0" dirty="0" err="1" smtClean="0"/>
              <a:t>bumpted</a:t>
            </a:r>
            <a:r>
              <a:rPr lang="en-US" baseline="0" dirty="0" smtClean="0"/>
              <a:t> his head on a bump in the road  (lost his job &amp; spent the lump sum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2F805-AEFB-0C41-AE36-944073DD4AE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214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2F805-AEFB-0C41-AE36-944073DD4AE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276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2F805-AEFB-0C41-AE36-944073DD4AE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686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2F805-AEFB-0C41-AE36-944073DD4AE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18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2F805-AEFB-0C41-AE36-944073DD4AE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31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Innovative products / </a:t>
            </a:r>
          </a:p>
          <a:p>
            <a:r>
              <a:rPr lang="en-US" dirty="0" smtClean="0"/>
              <a:t>	Ads. / </a:t>
            </a:r>
          </a:p>
          <a:p>
            <a:r>
              <a:rPr lang="en-US" dirty="0" smtClean="0"/>
              <a:t>	loans-instant bad </a:t>
            </a:r>
            <a:r>
              <a:rPr lang="en-US" dirty="0" err="1" smtClean="0"/>
              <a:t>creit</a:t>
            </a:r>
            <a:r>
              <a:rPr lang="en-US" dirty="0" smtClean="0"/>
              <a:t>/</a:t>
            </a:r>
          </a:p>
          <a:p>
            <a:r>
              <a:rPr lang="en-US" dirty="0" smtClean="0"/>
              <a:t>Double digit health care inflation</a:t>
            </a:r>
          </a:p>
          <a:p>
            <a:r>
              <a:rPr lang="en-US" dirty="0" smtClean="0"/>
              <a:t>Non-profit  CEO &amp; Accountant  2005</a:t>
            </a:r>
          </a:p>
          <a:p>
            <a:r>
              <a:rPr lang="en-US" dirty="0" smtClean="0"/>
              <a:t>1.06^N - - &gt; 50% GDP = Health care   . - - last 3or 4 </a:t>
            </a:r>
            <a:r>
              <a:rPr lang="en-US" dirty="0" err="1" smtClean="0"/>
              <a:t>yrs</a:t>
            </a:r>
            <a:r>
              <a:rPr lang="en-US" dirty="0" smtClean="0"/>
              <a:t> very low &amp; none</a:t>
            </a:r>
          </a:p>
          <a:p>
            <a:r>
              <a:rPr lang="en-US" dirty="0" smtClean="0"/>
              <a:t>Graded assumption  10% to 5% over 10 </a:t>
            </a:r>
            <a:r>
              <a:rPr lang="en-US" dirty="0" err="1" smtClean="0"/>
              <a:t>yrs</a:t>
            </a:r>
            <a:r>
              <a:rPr lang="en-US" dirty="0" smtClean="0"/>
              <a:t> CPI = 4%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Declining</a:t>
            </a:r>
            <a:r>
              <a:rPr lang="en-US" baseline="0" dirty="0" smtClean="0"/>
              <a:t> interest rates</a:t>
            </a:r>
          </a:p>
          <a:p>
            <a:r>
              <a:rPr lang="en-US" baseline="0" dirty="0" smtClean="0"/>
              <a:t>Not always good asset return</a:t>
            </a:r>
            <a:r>
              <a:rPr lang="en-US" dirty="0" smtClean="0"/>
              <a:t>  </a:t>
            </a:r>
          </a:p>
          <a:p>
            <a:r>
              <a:rPr lang="en-US" dirty="0" smtClean="0"/>
              <a:t>“Interest rates can’t keep going down” </a:t>
            </a:r>
          </a:p>
          <a:p>
            <a:r>
              <a:rPr lang="en-US" dirty="0" smtClean="0"/>
              <a:t>Medical Science miracles</a:t>
            </a:r>
          </a:p>
          <a:p>
            <a:r>
              <a:rPr lang="en-US" dirty="0" smtClean="0"/>
              <a:t>Everyone deserves them</a:t>
            </a:r>
          </a:p>
          <a:p>
            <a:r>
              <a:rPr lang="en-US" dirty="0" smtClean="0"/>
              <a:t>Air evacuation/ artificial heart/ new knees &amp; hips / dialysis/ exercise &amp; diet</a:t>
            </a:r>
          </a:p>
          <a:p>
            <a:endParaRPr lang="en-US" dirty="0" smtClean="0"/>
          </a:p>
          <a:p>
            <a:r>
              <a:rPr lang="en-US" dirty="0" smtClean="0"/>
              <a:t>Decline in mortality Faster &amp; than expected</a:t>
            </a:r>
          </a:p>
          <a:p>
            <a:endParaRPr lang="en-US" dirty="0" smtClean="0"/>
          </a:p>
          <a:p>
            <a:r>
              <a:rPr lang="en-US" dirty="0" smtClean="0"/>
              <a:t>Rising</a:t>
            </a:r>
            <a:r>
              <a:rPr lang="en-US" baseline="0" dirty="0" smtClean="0"/>
              <a:t> cost of dying but right to life and no right to death</a:t>
            </a:r>
          </a:p>
          <a:p>
            <a:endParaRPr lang="en-US" baseline="0" dirty="0" smtClean="0"/>
          </a:p>
          <a:p>
            <a:r>
              <a:rPr lang="en-US" baseline="0" dirty="0" smtClean="0"/>
              <a:t>Full prisons / “Law &amp; Disorder”</a:t>
            </a:r>
          </a:p>
          <a:p>
            <a:endParaRPr lang="en-US" baseline="0" dirty="0" smtClean="0"/>
          </a:p>
          <a:p>
            <a:r>
              <a:rPr lang="en-US" baseline="0" dirty="0" smtClean="0"/>
              <a:t>Lack of funding for public education high school &amp; college &amp; TECHNICAL SCHOOLS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www.gearup.org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Backwards tax code</a:t>
            </a:r>
          </a:p>
          <a:p>
            <a:r>
              <a:rPr lang="en-US" baseline="0" dirty="0" smtClean="0"/>
              <a:t>		Not graduated / graduated backwards</a:t>
            </a:r>
          </a:p>
          <a:p>
            <a:r>
              <a:rPr lang="en-US" baseline="0" dirty="0" smtClean="0"/>
              <a:t>		level tax rates </a:t>
            </a:r>
          </a:p>
          <a:p>
            <a:r>
              <a:rPr lang="en-US" baseline="0" dirty="0" smtClean="0"/>
              <a:t>		No minimum tax</a:t>
            </a:r>
          </a:p>
          <a:p>
            <a:r>
              <a:rPr lang="en-US" baseline="0" dirty="0" smtClean="0"/>
              <a:t>	Loop holes  -  need tax deductions</a:t>
            </a:r>
          </a:p>
          <a:p>
            <a:r>
              <a:rPr lang="en-US" baseline="0" dirty="0" smtClean="0"/>
              <a:t>		- super tax deductions [wages – etc.] against minimum</a:t>
            </a:r>
          </a:p>
          <a:p>
            <a:r>
              <a:rPr lang="en-US" baseline="0" dirty="0" smtClean="0"/>
              <a:t>		-tax credits  (50% tax credit/ 50% tax deduction)</a:t>
            </a:r>
          </a:p>
          <a:p>
            <a:endParaRPr lang="en-US" baseline="0" dirty="0" smtClean="0"/>
          </a:p>
          <a:p>
            <a:r>
              <a:rPr lang="en-US" baseline="0" dirty="0" smtClean="0"/>
              <a:t>10 year / 20 year federal budget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Financing of elections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2 party system  - be careful – playoffs   all in </a:t>
            </a:r>
          </a:p>
          <a:p>
            <a:r>
              <a:rPr lang="en-US" baseline="0" dirty="0" smtClean="0"/>
              <a:t>David Duke/ Roemer/Edwards  / round robin if &gt; 20% / then if &gt; 30% mechanism to avoid splitting the vote</a:t>
            </a:r>
          </a:p>
          <a:p>
            <a:r>
              <a:rPr lang="en-US" baseline="0" dirty="0" smtClean="0"/>
              <a:t>Clinton/ Trump</a:t>
            </a:r>
          </a:p>
          <a:p>
            <a:r>
              <a:rPr lang="en-US" baseline="0" dirty="0" smtClean="0"/>
              <a:t>Gerrymandering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Rank  1 – 20</a:t>
            </a:r>
          </a:p>
          <a:p>
            <a:endParaRPr lang="en-US" baseline="0" dirty="0" smtClean="0"/>
          </a:p>
          <a:p>
            <a:r>
              <a:rPr lang="en-US" baseline="0" dirty="0" smtClean="0"/>
              <a:t>Add 2 factors  on top of list </a:t>
            </a:r>
          </a:p>
          <a:p>
            <a:r>
              <a:rPr lang="en-US" baseline="0" dirty="0" smtClean="0"/>
              <a:t>Report top 10 in next session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87BB5-ACBF-7348-B0DD-D5114DCC89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3330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2F805-AEFB-0C41-AE36-944073DD4AE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915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2F805-AEFB-0C41-AE36-944073DD4AE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3126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2F805-AEFB-0C41-AE36-944073DD4AE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771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2F805-AEFB-0C41-AE36-944073DD4AE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0837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2F805-AEFB-0C41-AE36-944073DD4AE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1766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2F805-AEFB-0C41-AE36-944073DD4AEE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41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2F805-AEFB-0C41-AE36-944073DD4AEE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375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2F805-AEFB-0C41-AE36-944073DD4AEE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236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 Sets of pedals  -  Gas &amp; Breaks   Accountant giving directions and occasionally pumping the gas or the breaks.</a:t>
            </a:r>
          </a:p>
          <a:p>
            <a:endParaRPr lang="en-US" dirty="0" smtClean="0"/>
          </a:p>
          <a:p>
            <a:r>
              <a:rPr lang="en-US" dirty="0" smtClean="0"/>
              <a:t>Actuary in Back seat looking out back window telling where to go.</a:t>
            </a:r>
          </a:p>
          <a:p>
            <a:endParaRPr lang="en-US" dirty="0" smtClean="0"/>
          </a:p>
          <a:p>
            <a:r>
              <a:rPr lang="en-US" dirty="0" smtClean="0"/>
              <a:t>Law makers &amp; Regulators</a:t>
            </a:r>
            <a:r>
              <a:rPr lang="en-US" baseline="0" dirty="0" smtClean="0"/>
              <a:t> – can’t see them – asleep in the back  - </a:t>
            </a:r>
            <a:r>
              <a:rPr lang="en-US" baseline="0" dirty="0" err="1" smtClean="0"/>
              <a:t>unintented</a:t>
            </a:r>
            <a:r>
              <a:rPr lang="en-US" baseline="0" dirty="0" smtClean="0"/>
              <a:t> consequences – only wake up to tell us to put breaks on when cruising comfortably down a hill (OBRA ‘87 &amp; MAP21 &amp; amendments)</a:t>
            </a:r>
          </a:p>
          <a:p>
            <a:endParaRPr lang="en-US" baseline="0" dirty="0" smtClean="0"/>
          </a:p>
          <a:p>
            <a:r>
              <a:rPr lang="en-US" baseline="0" dirty="0" smtClean="0"/>
              <a:t>Passenger passed out because he </a:t>
            </a:r>
            <a:r>
              <a:rPr lang="en-US" baseline="0" dirty="0" err="1" smtClean="0"/>
              <a:t>bumpted</a:t>
            </a:r>
            <a:r>
              <a:rPr lang="en-US" baseline="0" dirty="0" smtClean="0"/>
              <a:t> his head on a bump in the road  (lost his job &amp; spent the lump sum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2F805-AEFB-0C41-AE36-944073DD4AEE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938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2F805-AEFB-0C41-AE36-944073DD4AEE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623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2F805-AEFB-0C41-AE36-944073DD4A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2F805-AEFB-0C41-AE36-944073DD4AE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475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2F805-AEFB-0C41-AE36-944073DD4AE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95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2F805-AEFB-0C41-AE36-944073DD4AE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59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2F805-AEFB-0C41-AE36-944073DD4AE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25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2F805-AEFB-0C41-AE36-944073DD4AE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2F805-AEFB-0C41-AE36-944073DD4AE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068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A67D-BD3D-4443-85E1-77DC26C2770B}" type="datetimeFigureOut">
              <a:rPr lang="en-US" smtClean="0"/>
              <a:t>11/9/16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0D40-2E2D-B243-9F49-28092EECA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0361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A67D-BD3D-4443-85E1-77DC26C2770B}" type="datetimeFigureOut">
              <a:rPr lang="en-US" smtClean="0"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0D40-2E2D-B243-9F49-28092EECA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71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A67D-BD3D-4443-85E1-77DC26C2770B}" type="datetimeFigureOut">
              <a:rPr lang="en-US" smtClean="0"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0D40-2E2D-B243-9F49-28092EECA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147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A67D-BD3D-4443-85E1-77DC26C2770B}" type="datetimeFigureOut">
              <a:rPr lang="en-US" smtClean="0"/>
              <a:t>11/9/16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0D40-2E2D-B243-9F49-28092EECA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73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A67D-BD3D-4443-85E1-77DC26C2770B}" type="datetimeFigureOut">
              <a:rPr lang="en-US" smtClean="0"/>
              <a:t>11/9/16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0D40-2E2D-B243-9F49-28092EECA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8098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A67D-BD3D-4443-85E1-77DC26C2770B}" type="datetimeFigureOut">
              <a:rPr lang="en-US" smtClean="0"/>
              <a:t>11/9/16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0D40-2E2D-B243-9F49-28092EECA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183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A67D-BD3D-4443-85E1-77DC26C2770B}" type="datetimeFigureOut">
              <a:rPr lang="en-US" smtClean="0"/>
              <a:t>11/9/16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0D40-2E2D-B243-9F49-28092EECA94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854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A67D-BD3D-4443-85E1-77DC26C2770B}" type="datetimeFigureOut">
              <a:rPr lang="en-US" smtClean="0"/>
              <a:t>11/9/16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0D40-2E2D-B243-9F49-28092EECA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60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A67D-BD3D-4443-85E1-77DC26C2770B}" type="datetimeFigureOut">
              <a:rPr lang="en-US" smtClean="0"/>
              <a:t>11/9/16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0D40-2E2D-B243-9F49-28092EECA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557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A67D-BD3D-4443-85E1-77DC26C2770B}" type="datetimeFigureOut">
              <a:rPr lang="en-US" smtClean="0"/>
              <a:t>11/9/16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0D40-2E2D-B243-9F49-28092EECA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5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7D10A67D-BD3D-4443-85E1-77DC26C2770B}" type="datetimeFigureOut">
              <a:rPr lang="en-US" smtClean="0"/>
              <a:t>11/9/16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0D40-2E2D-B243-9F49-28092EECA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144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7D10A67D-BD3D-4443-85E1-77DC26C2770B}" type="datetimeFigureOut">
              <a:rPr lang="en-US" smtClean="0"/>
              <a:t>11/9/16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0940D40-2E2D-B243-9F49-28092EECA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97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6.jp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800" y="355600"/>
            <a:ext cx="11074400" cy="4842933"/>
          </a:xfrm>
        </p:spPr>
        <p:txBody>
          <a:bodyPr>
            <a:normAutofit fontScale="90000"/>
          </a:bodyPr>
          <a:lstStyle/>
          <a:p>
            <a:r>
              <a:rPr lang="en-US" sz="7300" dirty="0"/>
              <a:t> </a:t>
            </a:r>
            <a:r>
              <a:rPr lang="en-US" sz="7300" b="1" u="sng" dirty="0"/>
              <a:t>Overview of US Retirement Income </a:t>
            </a:r>
            <a:r>
              <a:rPr lang="en-US" sz="7300" b="1" u="sng" dirty="0" smtClean="0"/>
              <a:t/>
            </a:r>
            <a:br>
              <a:rPr lang="en-US" sz="7300" b="1" u="sng" dirty="0" smtClean="0"/>
            </a:br>
            <a:r>
              <a:rPr lang="en-US" sz="7300" b="1" u="sng" dirty="0" smtClean="0"/>
              <a:t>after 40 years of </a:t>
            </a:r>
            <a:r>
              <a:rPr lang="en-US" sz="7300" b="1" u="sng" dirty="0"/>
              <a:t>ERISA</a:t>
            </a:r>
            <a:r>
              <a:rPr lang="en-US" b="1" u="sng" dirty="0"/>
              <a:t> 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800" y="5181600"/>
            <a:ext cx="11074400" cy="1303867"/>
          </a:xfrm>
        </p:spPr>
        <p:txBody>
          <a:bodyPr>
            <a:normAutofit fontScale="92500"/>
          </a:bodyPr>
          <a:lstStyle/>
          <a:p>
            <a:r>
              <a:rPr lang="en-US" sz="5400" dirty="0" smtClean="0"/>
              <a:t>(or what happened to the 3 legged stool)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28339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Overview of Retirement Income History </a:t>
            </a:r>
            <a:r>
              <a:rPr lang="en-US" sz="3600" dirty="0" smtClean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sz="4400" b="1" dirty="0" smtClean="0"/>
              <a:t>Fed. Gov’t provided retirement coverage</a:t>
            </a:r>
            <a:r>
              <a:rPr lang="en-US" sz="6000" b="1" dirty="0" smtClean="0"/>
              <a:t> </a:t>
            </a:r>
          </a:p>
          <a:p>
            <a:pPr lvl="0"/>
            <a:endParaRPr lang="en-US" sz="7200" b="1" dirty="0" smtClean="0"/>
          </a:p>
          <a:p>
            <a:pPr lvl="0"/>
            <a:r>
              <a:rPr lang="en-US" sz="7200" b="1" dirty="0" smtClean="0"/>
              <a:t>1935 - - Social Security </a:t>
            </a:r>
            <a:endParaRPr lang="en-US" sz="7200" dirty="0" smtClean="0"/>
          </a:p>
          <a:p>
            <a:endParaRPr lang="en-US" sz="7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45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8766"/>
          </a:xfrm>
        </p:spPr>
        <p:txBody>
          <a:bodyPr/>
          <a:lstStyle/>
          <a:p>
            <a:r>
              <a:rPr lang="en-US" smtClean="0"/>
              <a:t>Overview of Retirement Income History</a:t>
            </a:r>
            <a:r>
              <a:rPr lang="en-US" sz="3200" smtClean="0"/>
              <a:t>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4000" dirty="0" smtClean="0"/>
              <a:t>Brief History  -  From EBRI Data Book see EBRI.ORG </a:t>
            </a:r>
            <a:br>
              <a:rPr lang="en-US" sz="4000" dirty="0" smtClean="0"/>
            </a:br>
            <a:endParaRPr lang="en-US" sz="4000" dirty="0" smtClean="0"/>
          </a:p>
          <a:p>
            <a:r>
              <a:rPr lang="en-US" sz="4000" b="1" u="sng" dirty="0" smtClean="0"/>
              <a:t>A Brief History of Benefit Plans - since colonial times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(See EBRI Data book Chapter 1,  and  McGill, Brown, (Grubbs), Haley &amp; </a:t>
            </a:r>
            <a:r>
              <a:rPr lang="en-US" sz="4000" dirty="0" err="1" smtClean="0"/>
              <a:t>Schieber</a:t>
            </a:r>
            <a:r>
              <a:rPr lang="en-US" sz="4000" dirty="0" smtClean="0"/>
              <a:t> updated 2005</a:t>
            </a:r>
          </a:p>
          <a:p>
            <a:r>
              <a:rPr lang="en-US" sz="4000" dirty="0" smtClean="0"/>
              <a:t>&amp;other sources to follow</a:t>
            </a:r>
            <a:br>
              <a:rPr lang="en-US" sz="4000" dirty="0" smtClean="0"/>
            </a:br>
            <a:endParaRPr lang="en-US" sz="4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79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582" y="500062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Overview of Retirement Income History</a:t>
            </a:r>
            <a:r>
              <a:rPr lang="en-US" sz="3200" dirty="0" smtClean="0"/>
              <a:t> (cont.)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692" y="2125363"/>
            <a:ext cx="11269362" cy="405950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Crash 1929 &amp; Depression 1929 – 1940   </a:t>
            </a:r>
          </a:p>
          <a:p>
            <a:r>
              <a:rPr lang="en-US" sz="4000" dirty="0" smtClean="0"/>
              <a:t>FDR</a:t>
            </a:r>
          </a:p>
          <a:p>
            <a:r>
              <a:rPr lang="en-US" sz="4000" dirty="0" smtClean="0"/>
              <a:t>Hitler, </a:t>
            </a:r>
            <a:r>
              <a:rPr lang="en-US" sz="4000" dirty="0" err="1" smtClean="0"/>
              <a:t>Musollini</a:t>
            </a:r>
            <a:r>
              <a:rPr lang="en-US" sz="4000" dirty="0" smtClean="0"/>
              <a:t> &amp; Stalin  &amp; WWII</a:t>
            </a:r>
          </a:p>
          <a:p>
            <a:r>
              <a:rPr lang="en-US" sz="4000" dirty="0" smtClean="0"/>
              <a:t>1936 Olympics – Jesse Owens &amp; Jim Thorpe</a:t>
            </a:r>
          </a:p>
          <a:p>
            <a:r>
              <a:rPr lang="en-US" sz="4000" dirty="0" smtClean="0"/>
              <a:t>Move to cities &amp; increase in availability of cars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8936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123" y="989405"/>
            <a:ext cx="10626811" cy="11887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Overview of Retirement Income History </a:t>
            </a:r>
            <a:r>
              <a:rPr lang="en-US" sz="3600" dirty="0" smtClean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sz="4000" dirty="0" smtClean="0"/>
              <a:t>Health </a:t>
            </a:r>
            <a:r>
              <a:rPr lang="en-US" sz="4000" dirty="0"/>
              <a:t>1910 - - Montgomery Ward’s group health, life, and accident insurance program </a:t>
            </a:r>
          </a:p>
          <a:p>
            <a:pPr lvl="0"/>
            <a:r>
              <a:rPr lang="en-US" sz="4000" dirty="0"/>
              <a:t>Hospitalization 1929 - -  Baylor University Hospital’s formalized prepaid group hospitalization plan in 1929</a:t>
            </a:r>
          </a:p>
          <a:p>
            <a:pPr lvl="0"/>
            <a:r>
              <a:rPr lang="en-US" sz="4000" b="1" dirty="0"/>
              <a:t>Fed. Gov’t provided retirement coverage 1935 - - Social </a:t>
            </a:r>
            <a:r>
              <a:rPr lang="en-US" sz="4000" b="1" dirty="0" smtClean="0"/>
              <a:t>Security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9388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422" y="1"/>
            <a:ext cx="11763632" cy="1729946"/>
          </a:xfrm>
        </p:spPr>
        <p:txBody>
          <a:bodyPr>
            <a:normAutofit/>
          </a:bodyPr>
          <a:lstStyle/>
          <a:p>
            <a:r>
              <a:rPr lang="en-US" dirty="0" smtClean="0"/>
              <a:t>Overview of Retirement Income History </a:t>
            </a:r>
            <a:r>
              <a:rPr lang="en-US" sz="2000" dirty="0" smtClean="0"/>
              <a:t>(cont.)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422" y="2001796"/>
            <a:ext cx="11763632" cy="4905632"/>
          </a:xfrm>
        </p:spPr>
        <p:txBody>
          <a:bodyPr>
            <a:normAutofit fontScale="92500"/>
          </a:bodyPr>
          <a:lstStyle/>
          <a:p>
            <a:pPr lvl="0"/>
            <a:r>
              <a:rPr lang="en-US" sz="6900" b="1" dirty="0" smtClean="0"/>
              <a:t>2</a:t>
            </a:r>
            <a:r>
              <a:rPr lang="en-US" sz="6900" b="1" baseline="30000" dirty="0" smtClean="0"/>
              <a:t>nd</a:t>
            </a:r>
            <a:r>
              <a:rPr lang="en-US" sz="6900" b="1" dirty="0" smtClean="0"/>
              <a:t> LEG  - Fed. gov’t provided retirement coverage</a:t>
            </a:r>
            <a:r>
              <a:rPr lang="en-US" sz="9400" b="1" dirty="0" smtClean="0"/>
              <a:t> </a:t>
            </a:r>
          </a:p>
          <a:p>
            <a:pPr lvl="0"/>
            <a:endParaRPr lang="en-US" sz="7700" b="1" dirty="0" smtClean="0"/>
          </a:p>
          <a:p>
            <a:pPr lvl="0"/>
            <a:r>
              <a:rPr lang="en-US" sz="7700" b="1" dirty="0" smtClean="0"/>
              <a:t>1935 - - Social Security </a:t>
            </a:r>
            <a:endParaRPr lang="en-US" sz="7700" dirty="0" smtClean="0"/>
          </a:p>
          <a:p>
            <a:endParaRPr lang="en-US" sz="7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79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766" y="554072"/>
            <a:ext cx="10117667" cy="83630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Overview of Retirement Income History </a:t>
            </a:r>
            <a:r>
              <a:rPr lang="en-US" sz="3600" dirty="0" smtClean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4191"/>
            <a:ext cx="10515600" cy="5178157"/>
          </a:xfrm>
        </p:spPr>
        <p:txBody>
          <a:bodyPr>
            <a:normAutofit/>
          </a:bodyPr>
          <a:lstStyle/>
          <a:p>
            <a:pPr lvl="0"/>
            <a:r>
              <a:rPr lang="en-US" sz="7200" b="1" dirty="0" smtClean="0"/>
              <a:t>1935  </a:t>
            </a:r>
            <a:endParaRPr lang="en-US" sz="7200" dirty="0" smtClean="0"/>
          </a:p>
          <a:p>
            <a:endParaRPr lang="en-US" sz="72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504" y="1429695"/>
            <a:ext cx="6910363" cy="518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0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703" y="345281"/>
            <a:ext cx="11477367" cy="1088104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Overview of Retirement Income History</a:t>
            </a:r>
            <a:r>
              <a:rPr lang="en-US" dirty="0"/>
              <a:t> </a:t>
            </a:r>
            <a:r>
              <a:rPr lang="en-US" sz="1800" dirty="0"/>
              <a:t>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58099"/>
            <a:ext cx="11848070" cy="5016841"/>
          </a:xfrm>
        </p:spPr>
        <p:txBody>
          <a:bodyPr>
            <a:normAutofit/>
          </a:bodyPr>
          <a:lstStyle/>
          <a:p>
            <a:pPr lvl="0"/>
            <a:r>
              <a:rPr lang="en-US" sz="4000" b="1" dirty="0" smtClean="0"/>
              <a:t>Fed. Gov’t provided retirement coverage 1935 - - Social Security </a:t>
            </a:r>
            <a:endParaRPr lang="en-US" sz="4000" dirty="0" smtClean="0"/>
          </a:p>
          <a:p>
            <a:pPr lvl="0"/>
            <a:r>
              <a:rPr lang="en-US" sz="4000" dirty="0" smtClean="0"/>
              <a:t>Fed. Gov’t Disability Coverage 1956 - - income protection for disabled workers and their dependents</a:t>
            </a:r>
          </a:p>
          <a:p>
            <a:pPr lvl="0"/>
            <a:r>
              <a:rPr lang="en-US" sz="4000" dirty="0" smtClean="0"/>
              <a:t>Fed. Gov’t  1965, added health insurance for the elderly and disabled under the Medicare program.</a:t>
            </a:r>
          </a:p>
          <a:p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30409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703" y="345281"/>
            <a:ext cx="11477367" cy="1088104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Overview of Retirement Income History</a:t>
            </a:r>
            <a:r>
              <a:rPr lang="en-US" dirty="0"/>
              <a:t> </a:t>
            </a:r>
            <a:r>
              <a:rPr lang="en-US" sz="1800" dirty="0"/>
              <a:t>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58099"/>
            <a:ext cx="11848070" cy="5016841"/>
          </a:xfrm>
        </p:spPr>
        <p:txBody>
          <a:bodyPr>
            <a:normAutofit/>
          </a:bodyPr>
          <a:lstStyle/>
          <a:p>
            <a:pPr lvl="0"/>
            <a:r>
              <a:rPr lang="en-US" sz="4000" b="1" dirty="0" smtClean="0"/>
              <a:t>PRE ERISA</a:t>
            </a:r>
          </a:p>
          <a:p>
            <a:pPr lvl="0"/>
            <a:r>
              <a:rPr lang="en-US" sz="4000" b="1" dirty="0" smtClean="0"/>
              <a:t>Survival of Depression</a:t>
            </a:r>
            <a:endParaRPr lang="en-US" sz="4000" dirty="0" smtClean="0"/>
          </a:p>
          <a:p>
            <a:pPr lvl="0"/>
            <a:r>
              <a:rPr lang="en-US" sz="4000" dirty="0" smtClean="0"/>
              <a:t>WW II  -  Cooked the economy</a:t>
            </a:r>
          </a:p>
          <a:p>
            <a:pPr lvl="0"/>
            <a:r>
              <a:rPr lang="en-US" sz="4000" dirty="0" err="1" smtClean="0"/>
              <a:t>Babby</a:t>
            </a:r>
            <a:r>
              <a:rPr lang="en-US" sz="4000" dirty="0" smtClean="0"/>
              <a:t> Boomers</a:t>
            </a:r>
          </a:p>
          <a:p>
            <a:pPr lvl="0"/>
            <a:r>
              <a:rPr lang="en-US" sz="4000" dirty="0" smtClean="0"/>
              <a:t>Home ownership</a:t>
            </a:r>
          </a:p>
          <a:p>
            <a:pPr lvl="0"/>
            <a:r>
              <a:rPr lang="en-US" sz="4000" dirty="0" smtClean="0"/>
              <a:t>1945 – 1970 strong economy</a:t>
            </a:r>
          </a:p>
          <a:p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185789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6133" y="764730"/>
            <a:ext cx="9025467" cy="1080655"/>
          </a:xfrm>
        </p:spPr>
        <p:txBody>
          <a:bodyPr>
            <a:normAutofit/>
          </a:bodyPr>
          <a:lstStyle/>
          <a:p>
            <a:r>
              <a:rPr lang="en-US" dirty="0" smtClean="0"/>
              <a:t>A LOOK AT EVENTS &amp; FACTORS-1960 to 1964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2933" y="2150533"/>
            <a:ext cx="9702800" cy="43179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President/VP  Kennedy/Johnson</a:t>
            </a:r>
          </a:p>
          <a:p>
            <a:r>
              <a:rPr lang="en-US" sz="2800" dirty="0" smtClean="0"/>
              <a:t>Congress D but many ”Southern Democrats” (now R)</a:t>
            </a:r>
          </a:p>
          <a:p>
            <a:r>
              <a:rPr lang="en-US" sz="2800" dirty="0" smtClean="0"/>
              <a:t>30 Year Mortgage =5%?; CPI = 4%? GNP  $3.8 Trillion </a:t>
            </a:r>
          </a:p>
          <a:p>
            <a:r>
              <a:rPr lang="en-US" sz="2800" dirty="0" smtClean="0"/>
              <a:t>Events – Missile crisis &amp; Nov. 1963 Assassination of Kennedy</a:t>
            </a:r>
          </a:p>
          <a:p>
            <a:r>
              <a:rPr lang="en-US" sz="2800" dirty="0" smtClean="0"/>
              <a:t>Integration of schools begun with turmoil</a:t>
            </a:r>
          </a:p>
          <a:p>
            <a:r>
              <a:rPr lang="en-US" sz="2800" dirty="0" smtClean="0"/>
              <a:t>The Beach Boys, Ann Margaret, Elvis &amp; the Beetles</a:t>
            </a:r>
          </a:p>
          <a:p>
            <a:r>
              <a:rPr lang="en-US" sz="2800" dirty="0" smtClean="0"/>
              <a:t>Benefits issues Studebaker  -   Mobility, Individual policy pension trusts</a:t>
            </a:r>
          </a:p>
          <a:p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97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866" y="0"/>
            <a:ext cx="11650133" cy="785855"/>
          </a:xfrm>
        </p:spPr>
        <p:txBody>
          <a:bodyPr/>
          <a:lstStyle/>
          <a:p>
            <a:r>
              <a:rPr lang="en-US" dirty="0" smtClean="0"/>
              <a:t>A LOOK AT EVENTS &amp; FACTORS-1952 to 1963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735" y="802788"/>
            <a:ext cx="9929563" cy="664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95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1009" y="2897945"/>
            <a:ext cx="10621108" cy="2799470"/>
          </a:xfrm>
        </p:spPr>
        <p:txBody>
          <a:bodyPr>
            <a:normAutofit/>
          </a:bodyPr>
          <a:lstStyle/>
          <a:p>
            <a:pPr algn="ctr"/>
            <a:r>
              <a:rPr lang="en-US" sz="7000" dirty="0" smtClean="0">
                <a:solidFill>
                  <a:schemeClr val="accent2">
                    <a:lumMod val="50000"/>
                  </a:schemeClr>
                </a:solidFill>
                <a:latin typeface="Baskerville Old Face" panose="02020602080505020303" pitchFamily="18" charset="0"/>
              </a:rPr>
              <a:t>3 LEGGED STOOL?</a:t>
            </a:r>
            <a:endParaRPr lang="en-US" sz="7000" dirty="0">
              <a:solidFill>
                <a:schemeClr val="accent2">
                  <a:lumMod val="50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8589" y="970671"/>
            <a:ext cx="11245947" cy="3193366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Baskerville Old Face" panose="02020602080505020303" pitchFamily="18" charset="0"/>
              </a:rPr>
              <a:t>  THE HISTORY OF RETIREMENT INCOME IN THE 40 YEARS OF ERISA </a:t>
            </a:r>
          </a:p>
          <a:p>
            <a:pPr algn="ctr"/>
            <a:r>
              <a:rPr lang="en-US" sz="3000" dirty="0">
                <a:solidFill>
                  <a:schemeClr val="tx1"/>
                </a:solidFill>
                <a:latin typeface="Baskerville Old Face" panose="02020602080505020303" pitchFamily="18" charset="0"/>
              </a:rPr>
              <a:t>OR</a:t>
            </a:r>
          </a:p>
          <a:p>
            <a:pPr algn="ctr"/>
            <a:r>
              <a:rPr lang="en-US" sz="6000" dirty="0">
                <a:solidFill>
                  <a:schemeClr val="tx1"/>
                </a:solidFill>
                <a:latin typeface="Baskerville Old Face" panose="02020602080505020303" pitchFamily="18" charset="0"/>
              </a:rPr>
              <a:t> </a:t>
            </a:r>
            <a:r>
              <a:rPr lang="en-US" sz="6500" dirty="0">
                <a:solidFill>
                  <a:schemeClr val="accent2">
                    <a:lumMod val="50000"/>
                  </a:schemeClr>
                </a:solidFill>
                <a:latin typeface="Baskerville Old Face" panose="02020602080505020303" pitchFamily="18" charset="0"/>
              </a:rPr>
              <a:t>WHAT HAPPENED TO THE</a:t>
            </a:r>
          </a:p>
        </p:txBody>
      </p:sp>
    </p:spTree>
    <p:extLst>
      <p:ext uri="{BB962C8B-B14F-4D97-AF65-F5344CB8AC3E}">
        <p14:creationId xmlns:p14="http://schemas.microsoft.com/office/powerpoint/2010/main" val="206955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270" y="0"/>
            <a:ext cx="11887200" cy="1186249"/>
          </a:xfrm>
        </p:spPr>
        <p:txBody>
          <a:bodyPr>
            <a:normAutofit/>
          </a:bodyPr>
          <a:lstStyle/>
          <a:p>
            <a:r>
              <a:rPr lang="en-US" dirty="0" smtClean="0"/>
              <a:t>Overview of Retirement Income History </a:t>
            </a:r>
            <a:r>
              <a:rPr lang="en-US" sz="2000" dirty="0" smtClean="0"/>
              <a:t>(cont.)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270" y="1581666"/>
            <a:ext cx="11697730" cy="4547286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1963 Studebaker terminated </a:t>
            </a:r>
            <a:r>
              <a:rPr lang="en-US" sz="6000" b="1" dirty="0"/>
              <a:t>its employee pension </a:t>
            </a:r>
            <a:r>
              <a:rPr lang="en-US" sz="6000" b="1" dirty="0" smtClean="0"/>
              <a:t>plan</a:t>
            </a:r>
            <a:endParaRPr lang="en-US" sz="4000" b="1" dirty="0"/>
          </a:p>
          <a:p>
            <a:r>
              <a:rPr lang="en-US" sz="4000" b="1" dirty="0" smtClean="0"/>
              <a:t>more </a:t>
            </a:r>
            <a:r>
              <a:rPr lang="en-US" sz="4000" b="1" dirty="0"/>
              <a:t>than 4,000 auto workers at its automobile plant in South Bend, Indiana, lost some or all of their promised pension plan benefits.</a:t>
            </a:r>
            <a:endParaRPr lang="en-US" sz="4000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75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934" y="388958"/>
            <a:ext cx="10210800" cy="813308"/>
          </a:xfrm>
        </p:spPr>
        <p:txBody>
          <a:bodyPr/>
          <a:lstStyle/>
          <a:p>
            <a:r>
              <a:rPr lang="en-US" dirty="0" smtClean="0"/>
              <a:t>A LOOK AT EVENTS &amp; FACTORS-1965 to 1969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320800"/>
            <a:ext cx="12192000" cy="55372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President/VP  Johnson/Humphries (D)</a:t>
            </a:r>
          </a:p>
          <a:p>
            <a:r>
              <a:rPr lang="en-US" sz="2800" dirty="0"/>
              <a:t>Congress D but many ”Southern Democrats” (now R)</a:t>
            </a:r>
          </a:p>
          <a:p>
            <a:r>
              <a:rPr lang="en-US" sz="2800" dirty="0"/>
              <a:t>30 Year Mortgage =</a:t>
            </a:r>
            <a:r>
              <a:rPr lang="en-US" sz="2800" dirty="0" smtClean="0"/>
              <a:t>6%?;    </a:t>
            </a:r>
            <a:r>
              <a:rPr lang="en-US" sz="2800" dirty="0"/>
              <a:t>CPI </a:t>
            </a:r>
            <a:r>
              <a:rPr lang="en-US" sz="2800" dirty="0" smtClean="0"/>
              <a:t>= 1%? ;  GNP  $4.7  Trillion</a:t>
            </a:r>
          </a:p>
          <a:p>
            <a:r>
              <a:rPr lang="en-US" sz="2800" dirty="0" smtClean="0"/>
              <a:t>Events – Vietnam, Protests begin, </a:t>
            </a:r>
          </a:p>
          <a:p>
            <a:pPr lvl="3"/>
            <a:r>
              <a:rPr lang="en-US" sz="2400" dirty="0" smtClean="0"/>
              <a:t>“ban the bomb “, ( </a:t>
            </a:r>
            <a:r>
              <a:rPr lang="en-US" sz="2400" dirty="0" err="1" smtClean="0"/>
              <a:t>Gitlin</a:t>
            </a:r>
            <a:r>
              <a:rPr lang="en-US" sz="2400" dirty="0" smtClean="0"/>
              <a:t> to Berkley &amp; later occupy Wall Street) – “Toad” </a:t>
            </a:r>
            <a:r>
              <a:rPr lang="en-US" sz="2400" dirty="0" err="1" smtClean="0"/>
              <a:t>Gitlin</a:t>
            </a:r>
            <a:r>
              <a:rPr lang="en-US" sz="2400" dirty="0" smtClean="0"/>
              <a:t> - Dick </a:t>
            </a:r>
            <a:r>
              <a:rPr lang="en-US" sz="2400" dirty="0" err="1" smtClean="0"/>
              <a:t>Amberg</a:t>
            </a:r>
            <a:r>
              <a:rPr lang="en-US" sz="2400" dirty="0" smtClean="0"/>
              <a:t> Wash Times;</a:t>
            </a:r>
          </a:p>
          <a:p>
            <a:pPr lvl="3"/>
            <a:r>
              <a:rPr lang="en-US" sz="2400" dirty="0" smtClean="0"/>
              <a:t> -  </a:t>
            </a:r>
            <a:r>
              <a:rPr lang="en-US" sz="2400" dirty="0" err="1" smtClean="0"/>
              <a:t>Assasinaions</a:t>
            </a:r>
            <a:r>
              <a:rPr lang="en-US" sz="2400" dirty="0" smtClean="0"/>
              <a:t> B Kennedy &amp; MLK Jr.  	</a:t>
            </a:r>
          </a:p>
          <a:p>
            <a:r>
              <a:rPr lang="en-US" sz="2800" dirty="0" smtClean="0"/>
              <a:t>Benefits issues  AAA &amp; ASPA; </a:t>
            </a:r>
          </a:p>
          <a:p>
            <a:pPr lvl="2"/>
            <a:r>
              <a:rPr lang="en-US" sz="2400" dirty="0" smtClean="0"/>
              <a:t>Private Pension Consulting; - see Wyatt et al, 1945</a:t>
            </a:r>
          </a:p>
          <a:p>
            <a:pPr lvl="2"/>
            <a:r>
              <a:rPr lang="en-US" sz="2400" dirty="0" smtClean="0"/>
              <a:t>Medicare, </a:t>
            </a:r>
          </a:p>
          <a:p>
            <a:pPr lvl="2"/>
            <a:r>
              <a:rPr lang="en-US" sz="2400" dirty="0" smtClean="0"/>
              <a:t>Union Plans strong, triannual negotiations</a:t>
            </a:r>
          </a:p>
          <a:p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8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553883"/>
            <a:ext cx="10244667" cy="868517"/>
          </a:xfrm>
        </p:spPr>
        <p:txBody>
          <a:bodyPr/>
          <a:lstStyle/>
          <a:p>
            <a:r>
              <a:rPr lang="en-US" dirty="0" smtClean="0"/>
              <a:t>A LOOK AT EVENTS &amp; FACTORS-1969 to 1973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710267"/>
            <a:ext cx="11582399" cy="514773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President/VP  Nixon/Agnew-Ford-Rockefeller</a:t>
            </a:r>
          </a:p>
          <a:p>
            <a:r>
              <a:rPr lang="en-US" sz="3600" dirty="0" smtClean="0"/>
              <a:t>Congress </a:t>
            </a:r>
            <a:r>
              <a:rPr lang="en-US" sz="3600" dirty="0"/>
              <a:t>D </a:t>
            </a:r>
            <a:r>
              <a:rPr lang="en-US" sz="3600" dirty="0" smtClean="0"/>
              <a:t>241/433;&amp; 56/99 but </a:t>
            </a:r>
            <a:r>
              <a:rPr lang="en-US" sz="3600" dirty="0"/>
              <a:t>many ”Southern Democrats” (now R)</a:t>
            </a:r>
          </a:p>
          <a:p>
            <a:r>
              <a:rPr lang="en-US" sz="3600" dirty="0"/>
              <a:t>30 Year Mortgage </a:t>
            </a:r>
            <a:r>
              <a:rPr lang="en-US" sz="3600" dirty="0" smtClean="0"/>
              <a:t>=8%;?   CPI </a:t>
            </a:r>
            <a:r>
              <a:rPr lang="en-US" sz="3600" dirty="0"/>
              <a:t>~= </a:t>
            </a:r>
            <a:r>
              <a:rPr lang="en-US" sz="3600" dirty="0" smtClean="0"/>
              <a:t>7+%?;  </a:t>
            </a:r>
            <a:r>
              <a:rPr lang="en-US" sz="3600" dirty="0"/>
              <a:t>GNP  </a:t>
            </a:r>
            <a:r>
              <a:rPr lang="en-US" sz="3600" dirty="0" smtClean="0"/>
              <a:t>$5.5 </a:t>
            </a:r>
            <a:r>
              <a:rPr lang="en-US" sz="3600" dirty="0"/>
              <a:t>Trillion </a:t>
            </a:r>
            <a:endParaRPr lang="en-US" sz="3600" dirty="0" smtClean="0"/>
          </a:p>
          <a:p>
            <a:r>
              <a:rPr lang="en-US" sz="3600" dirty="0" smtClean="0"/>
              <a:t>Events  Protest &amp; getting out of Vietnam; Watergate; Trump &amp; Bernie Madoff starting; gas &amp; milk crises</a:t>
            </a:r>
          </a:p>
          <a:p>
            <a:r>
              <a:rPr lang="en-US" sz="3600" dirty="0" smtClean="0"/>
              <a:t>Benefits issues Pre- ERISA !  - Watergate &amp; Viet Nam overpowered</a:t>
            </a:r>
          </a:p>
          <a:p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51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600" dirty="0" smtClean="0">
                <a:latin typeface="Baskerville Old Face" panose="02020602080505020303" pitchFamily="18" charset="0"/>
              </a:rPr>
              <a:t>THE 1970’S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NIXON/AGNEW </a:t>
            </a:r>
          </a:p>
          <a:p>
            <a:r>
              <a:rPr lang="en-US" dirty="0" smtClean="0"/>
              <a:t>VIET NAM / WATERGATE</a:t>
            </a:r>
          </a:p>
          <a:p>
            <a:r>
              <a:rPr lang="en-US" dirty="0" smtClean="0"/>
              <a:t>FORD /ROCKEFELLER</a:t>
            </a:r>
          </a:p>
          <a:p>
            <a:r>
              <a:rPr lang="en-US" dirty="0" smtClean="0"/>
              <a:t>1974 FORD SIGNED ERISA EFFECTIVE 1976</a:t>
            </a:r>
          </a:p>
          <a:p>
            <a:r>
              <a:rPr lang="en-US" dirty="0" smtClean="0"/>
              <a:t>TRA 78 401 (k) ADDED TO IRS CODE</a:t>
            </a:r>
          </a:p>
          <a:p>
            <a:r>
              <a:rPr lang="en-US" dirty="0" smtClean="0"/>
              <a:t>1979 Carter Exec. Order:  President’s Commission on Pension Policy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53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553883"/>
            <a:ext cx="10244667" cy="868517"/>
          </a:xfrm>
        </p:spPr>
        <p:txBody>
          <a:bodyPr/>
          <a:lstStyle/>
          <a:p>
            <a:r>
              <a:rPr lang="en-US" dirty="0" smtClean="0"/>
              <a:t>A LOOK AT EVENTS &amp; FACTORS-1973 to 1977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710267"/>
            <a:ext cx="11582399" cy="514773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President/VP Ford/Rockefeller</a:t>
            </a:r>
          </a:p>
          <a:p>
            <a:r>
              <a:rPr lang="en-US" sz="3600" dirty="0" smtClean="0"/>
              <a:t>    </a:t>
            </a:r>
            <a:endParaRPr lang="en-US" sz="3600" dirty="0"/>
          </a:p>
          <a:p>
            <a:r>
              <a:rPr lang="en-US" sz="3600" dirty="0"/>
              <a:t>30 Year </a:t>
            </a:r>
            <a:r>
              <a:rPr lang="en-US" sz="3600" dirty="0" smtClean="0"/>
              <a:t>T-bond= 8%;   CPI = 9%; GNP $5.5Trillion to $6.0</a:t>
            </a:r>
          </a:p>
          <a:p>
            <a:r>
              <a:rPr lang="en-US" sz="3600" dirty="0" smtClean="0"/>
              <a:t>Events  Protest &amp; getting out of Vietnam; Watergate; Trump &amp; Bernie Madoff starting; gas &amp; milk crises</a:t>
            </a:r>
          </a:p>
          <a:p>
            <a:r>
              <a:rPr lang="en-US" sz="3600" dirty="0" smtClean="0"/>
              <a:t>Benefits ERISA  - Watergate &amp; Viet Nam overpowered</a:t>
            </a:r>
          </a:p>
          <a:p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73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67" y="287868"/>
            <a:ext cx="11684000" cy="965200"/>
          </a:xfrm>
        </p:spPr>
        <p:txBody>
          <a:bodyPr/>
          <a:lstStyle/>
          <a:p>
            <a:r>
              <a:rPr lang="en-US" dirty="0" smtClean="0"/>
              <a:t>A LOOK AT EVENTS &amp; FACTORS-1977 to 1981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067" y="1524000"/>
            <a:ext cx="11684000" cy="506306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President/VP:  Carter/ Mondale (D)</a:t>
            </a:r>
          </a:p>
          <a:p>
            <a:r>
              <a:rPr lang="en-US" sz="2800" dirty="0"/>
              <a:t>Congress D </a:t>
            </a:r>
            <a:r>
              <a:rPr lang="en-US" sz="2800" dirty="0" smtClean="0"/>
              <a:t>292/455;&amp; 61/100, many </a:t>
            </a:r>
            <a:r>
              <a:rPr lang="en-US" sz="2800" dirty="0"/>
              <a:t>”Southern Democrats” (now R)</a:t>
            </a:r>
          </a:p>
          <a:p>
            <a:r>
              <a:rPr lang="en-US" sz="2800" dirty="0"/>
              <a:t>30 Year Mortgage </a:t>
            </a:r>
            <a:r>
              <a:rPr lang="en-US" sz="2800" dirty="0" smtClean="0"/>
              <a:t>=8.9%;     CPI = 6.8%;        </a:t>
            </a:r>
            <a:r>
              <a:rPr lang="en-US" sz="2800" dirty="0"/>
              <a:t>GNP  </a:t>
            </a:r>
            <a:r>
              <a:rPr lang="en-US" sz="2800" dirty="0" smtClean="0"/>
              <a:t>$6.0 Trillion to 6.6 </a:t>
            </a:r>
            <a:endParaRPr lang="en-US" sz="2800" dirty="0"/>
          </a:p>
          <a:p>
            <a:r>
              <a:rPr lang="en-US" sz="2800" dirty="0"/>
              <a:t>Events  </a:t>
            </a:r>
            <a:r>
              <a:rPr lang="en-US" sz="2800" dirty="0" smtClean="0"/>
              <a:t>Vietnam over; Watergate past ; gas prices, Middle East, Hostages in Iran, fall of Sha, Camp David Accords;” hyper” inflation. First TV Remote controls, Cable TV growing, Fox started +/-8 </a:t>
            </a:r>
            <a:r>
              <a:rPr lang="en-US" sz="2800" dirty="0" err="1" smtClean="0"/>
              <a:t>yrs</a:t>
            </a:r>
            <a:r>
              <a:rPr lang="en-US" sz="2800" dirty="0" smtClean="0"/>
              <a:t>, Superstations starting </a:t>
            </a:r>
            <a:endParaRPr lang="en-US" sz="2800" dirty="0"/>
          </a:p>
          <a:p>
            <a:r>
              <a:rPr lang="en-US" sz="2800" dirty="0"/>
              <a:t>Benefits </a:t>
            </a:r>
            <a:r>
              <a:rPr lang="en-US" sz="2800" dirty="0" smtClean="0"/>
              <a:t>issues: more ERISA regulations!  NO GOOD DEED GOES </a:t>
            </a:r>
            <a:r>
              <a:rPr lang="en-US" sz="2800" dirty="0" err="1" smtClean="0"/>
              <a:t>UNPUNISHED.“The</a:t>
            </a:r>
            <a:r>
              <a:rPr lang="en-US" sz="2800" dirty="0" smtClean="0"/>
              <a:t> deficit”  J&amp; S </a:t>
            </a:r>
            <a:r>
              <a:rPr lang="en-US" sz="2800" dirty="0" err="1" smtClean="0"/>
              <a:t>Regs</a:t>
            </a:r>
            <a:r>
              <a:rPr lang="en-US" sz="2800" dirty="0" smtClean="0"/>
              <a:t>,  Pres Commission on Pension Pol.</a:t>
            </a:r>
            <a:endParaRPr lang="en-US" sz="2800" dirty="0"/>
          </a:p>
          <a:p>
            <a:r>
              <a:rPr lang="en-US" sz="2800" dirty="0"/>
              <a:t>A&amp;P &amp; others begin merging &amp; stripping pensions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28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67" y="287868"/>
            <a:ext cx="11684000" cy="965200"/>
          </a:xfrm>
        </p:spPr>
        <p:txBody>
          <a:bodyPr/>
          <a:lstStyle/>
          <a:p>
            <a:r>
              <a:rPr lang="en-US" dirty="0" smtClean="0"/>
              <a:t>A LOOK AT EVENTS &amp; FACTORS-1976 to 1981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067" y="1524000"/>
            <a:ext cx="11684000" cy="5198534"/>
          </a:xfrm>
        </p:spPr>
        <p:txBody>
          <a:bodyPr>
            <a:normAutofit/>
          </a:bodyPr>
          <a:lstStyle/>
          <a:p>
            <a:r>
              <a:rPr lang="en-US" sz="5400" dirty="0" smtClean="0"/>
              <a:t>THE </a:t>
            </a:r>
            <a:r>
              <a:rPr lang="en-US" sz="5400" dirty="0" smtClean="0"/>
              <a:t>ERISA CAR</a:t>
            </a:r>
          </a:p>
          <a:p>
            <a:endParaRPr lang="en-US" sz="5400" dirty="0" smtClean="0"/>
          </a:p>
          <a:p>
            <a:endParaRPr lang="en-US" sz="5400" dirty="0" smtClean="0"/>
          </a:p>
          <a:p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6018831" y="1748118"/>
            <a:ext cx="1619098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Retirement</a:t>
            </a:r>
            <a:endParaRPr lang="en-US" dirty="0" smtClean="0"/>
          </a:p>
          <a:p>
            <a:r>
              <a:rPr lang="en-US" dirty="0" smtClean="0"/>
              <a:t>Income Express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3" t="31541" r="-4869" b="28850"/>
          <a:stretch/>
        </p:blipFill>
        <p:spPr>
          <a:xfrm>
            <a:off x="4326965" y="2933450"/>
            <a:ext cx="3808506" cy="271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15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67" y="287868"/>
            <a:ext cx="11684000" cy="965200"/>
          </a:xfrm>
        </p:spPr>
        <p:txBody>
          <a:bodyPr/>
          <a:lstStyle/>
          <a:p>
            <a:r>
              <a:rPr lang="en-US" dirty="0" smtClean="0"/>
              <a:t>A LOOK AT EVENTS &amp; FACTORS-1976 to 1981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067" y="1524000"/>
            <a:ext cx="11684000" cy="5198534"/>
          </a:xfrm>
        </p:spPr>
        <p:txBody>
          <a:bodyPr>
            <a:normAutofit/>
          </a:bodyPr>
          <a:lstStyle/>
          <a:p>
            <a:r>
              <a:rPr lang="en-US" sz="5400" dirty="0" smtClean="0"/>
              <a:t>THE </a:t>
            </a:r>
            <a:r>
              <a:rPr lang="en-US" sz="5400" dirty="0" smtClean="0"/>
              <a:t>ERISA CAR</a:t>
            </a:r>
          </a:p>
          <a:p>
            <a:endParaRPr lang="en-US" sz="5400" dirty="0" smtClean="0"/>
          </a:p>
          <a:p>
            <a:r>
              <a:rPr lang="en-US" sz="5400" dirty="0" smtClean="0"/>
              <a:t>FRONT</a:t>
            </a:r>
          </a:p>
          <a:p>
            <a:r>
              <a:rPr lang="en-US" sz="5400" dirty="0" smtClean="0"/>
              <a:t>TIRE</a:t>
            </a:r>
            <a:endParaRPr lang="en-US" sz="5400" dirty="0" smtClean="0"/>
          </a:p>
          <a:p>
            <a:endParaRPr lang="en-US" sz="5400" dirty="0" smtClean="0"/>
          </a:p>
          <a:p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6018831" y="1748118"/>
            <a:ext cx="1619098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Retirement</a:t>
            </a:r>
            <a:endParaRPr lang="en-US" dirty="0" smtClean="0"/>
          </a:p>
          <a:p>
            <a:r>
              <a:rPr lang="en-US" dirty="0" smtClean="0"/>
              <a:t>Income Express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3" t="31541" r="-4869" b="28850"/>
          <a:stretch/>
        </p:blipFill>
        <p:spPr>
          <a:xfrm>
            <a:off x="7536081" y="1477186"/>
            <a:ext cx="1495611" cy="10667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0" t="-6672" r="-3437" b="4053"/>
          <a:stretch/>
        </p:blipFill>
        <p:spPr>
          <a:xfrm rot="16200000">
            <a:off x="2823773" y="3430265"/>
            <a:ext cx="4081435" cy="230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72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67" y="287868"/>
            <a:ext cx="11684000" cy="965200"/>
          </a:xfrm>
        </p:spPr>
        <p:txBody>
          <a:bodyPr/>
          <a:lstStyle/>
          <a:p>
            <a:r>
              <a:rPr lang="en-US" dirty="0" smtClean="0"/>
              <a:t>A LOOK AT EVENTS &amp; FACTORS-1976 to 1981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067" y="1524000"/>
            <a:ext cx="11684000" cy="5198534"/>
          </a:xfrm>
        </p:spPr>
        <p:txBody>
          <a:bodyPr>
            <a:normAutofit/>
          </a:bodyPr>
          <a:lstStyle/>
          <a:p>
            <a:r>
              <a:rPr lang="en-US" sz="5400" dirty="0" smtClean="0"/>
              <a:t>THE </a:t>
            </a:r>
            <a:r>
              <a:rPr lang="en-US" sz="5400" dirty="0" smtClean="0"/>
              <a:t>ERISA CAR</a:t>
            </a:r>
          </a:p>
          <a:p>
            <a:endParaRPr lang="en-US" sz="5400" dirty="0" smtClean="0"/>
          </a:p>
          <a:p>
            <a:r>
              <a:rPr lang="en-US" sz="5400" dirty="0" smtClean="0"/>
              <a:t>Actuary</a:t>
            </a:r>
          </a:p>
          <a:p>
            <a:endParaRPr lang="en-US" sz="5400" dirty="0" smtClean="0"/>
          </a:p>
          <a:p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6018831" y="1748118"/>
            <a:ext cx="1619098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Retirement</a:t>
            </a:r>
            <a:endParaRPr lang="en-US" dirty="0" smtClean="0"/>
          </a:p>
          <a:p>
            <a:r>
              <a:rPr lang="en-US" dirty="0" smtClean="0"/>
              <a:t>Income Express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3" t="31541" r="-4869" b="28850"/>
          <a:stretch/>
        </p:blipFill>
        <p:spPr>
          <a:xfrm>
            <a:off x="7536081" y="1477186"/>
            <a:ext cx="1495611" cy="10667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930" y="3077052"/>
            <a:ext cx="1952811" cy="347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47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67" y="287868"/>
            <a:ext cx="11684000" cy="965200"/>
          </a:xfrm>
        </p:spPr>
        <p:txBody>
          <a:bodyPr/>
          <a:lstStyle/>
          <a:p>
            <a:r>
              <a:rPr lang="en-US" dirty="0" smtClean="0"/>
              <a:t>A LOOK AT EVENTS &amp; FACTORS-1976 to 1981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067" y="1524000"/>
            <a:ext cx="11684000" cy="5198534"/>
          </a:xfrm>
        </p:spPr>
        <p:txBody>
          <a:bodyPr>
            <a:normAutofit/>
          </a:bodyPr>
          <a:lstStyle/>
          <a:p>
            <a:r>
              <a:rPr lang="en-US" sz="5400" dirty="0" smtClean="0"/>
              <a:t>THE </a:t>
            </a:r>
            <a:r>
              <a:rPr lang="en-US" sz="5400" dirty="0" smtClean="0"/>
              <a:t>ERISA CAR</a:t>
            </a:r>
          </a:p>
          <a:p>
            <a:endParaRPr lang="en-US" sz="5400" dirty="0" smtClean="0"/>
          </a:p>
          <a:p>
            <a:endParaRPr lang="en-US" sz="5400" dirty="0" smtClean="0"/>
          </a:p>
          <a:p>
            <a:r>
              <a:rPr lang="en-US" sz="5400" dirty="0" smtClean="0"/>
              <a:t>PASSENGERS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6018831" y="1748118"/>
            <a:ext cx="1619098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Retirement</a:t>
            </a:r>
            <a:endParaRPr lang="en-US" dirty="0" smtClean="0"/>
          </a:p>
          <a:p>
            <a:r>
              <a:rPr lang="en-US" dirty="0" smtClean="0"/>
              <a:t>Income Express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3" t="31541" r="-4869" b="28850"/>
          <a:stretch/>
        </p:blipFill>
        <p:spPr>
          <a:xfrm>
            <a:off x="4326965" y="2933450"/>
            <a:ext cx="3808506" cy="271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98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048" y="617838"/>
            <a:ext cx="8596668" cy="135924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7300" dirty="0" smtClean="0">
                <a:solidFill>
                  <a:schemeClr val="accent2">
                    <a:lumMod val="50000"/>
                  </a:schemeClr>
                </a:solidFill>
                <a:latin typeface="Baskerville Old Face" panose="02020602080505020303" pitchFamily="18" charset="0"/>
              </a:rPr>
              <a:t>WHAT HAPPENED? </a:t>
            </a:r>
            <a:endParaRPr lang="en-US" sz="7300" dirty="0">
              <a:solidFill>
                <a:schemeClr val="accent2">
                  <a:lumMod val="50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19"/>
          <a:stretch/>
        </p:blipFill>
        <p:spPr>
          <a:xfrm>
            <a:off x="1952367" y="1926891"/>
            <a:ext cx="5906529" cy="5173034"/>
          </a:xfrm>
        </p:spPr>
      </p:pic>
    </p:spTree>
    <p:extLst>
      <p:ext uri="{BB962C8B-B14F-4D97-AF65-F5344CB8AC3E}">
        <p14:creationId xmlns:p14="http://schemas.microsoft.com/office/powerpoint/2010/main" val="14154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67" y="287868"/>
            <a:ext cx="11684000" cy="965200"/>
          </a:xfrm>
        </p:spPr>
        <p:txBody>
          <a:bodyPr/>
          <a:lstStyle/>
          <a:p>
            <a:r>
              <a:rPr lang="en-US" dirty="0" smtClean="0"/>
              <a:t>A LOOK AT EVENTS &amp; FACTORS-1976 to 1981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067" y="1524000"/>
            <a:ext cx="11684000" cy="5198534"/>
          </a:xfrm>
        </p:spPr>
        <p:txBody>
          <a:bodyPr>
            <a:normAutofit/>
          </a:bodyPr>
          <a:lstStyle/>
          <a:p>
            <a:r>
              <a:rPr lang="en-US" sz="5400" dirty="0" smtClean="0"/>
              <a:t>THE </a:t>
            </a:r>
            <a:r>
              <a:rPr lang="en-US" sz="5400" dirty="0" smtClean="0"/>
              <a:t>ERISA CAR</a:t>
            </a:r>
          </a:p>
          <a:p>
            <a:endParaRPr lang="en-US" sz="5400" dirty="0" smtClean="0"/>
          </a:p>
          <a:p>
            <a:r>
              <a:rPr lang="en-US" sz="5400" dirty="0" smtClean="0"/>
              <a:t>LATER</a:t>
            </a:r>
          </a:p>
          <a:p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6018831" y="1748118"/>
            <a:ext cx="1619098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Retirement</a:t>
            </a:r>
            <a:endParaRPr lang="en-US" dirty="0" smtClean="0"/>
          </a:p>
          <a:p>
            <a:r>
              <a:rPr lang="en-US" dirty="0" smtClean="0"/>
              <a:t>Income Express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3" t="31541" r="-4869" b="28850"/>
          <a:stretch/>
        </p:blipFill>
        <p:spPr>
          <a:xfrm>
            <a:off x="4326965" y="2933450"/>
            <a:ext cx="3808506" cy="271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20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442357" cy="133453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 smtClean="0">
                <a:latin typeface="Baskerville Old Face" panose="02020602080505020303" pitchFamily="18" charset="0"/>
              </a:rPr>
              <a:t>Start of THE 1980’S -MUPS 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247135" y="1334531"/>
            <a:ext cx="11944865" cy="5523469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REGAN/ BUSH 1981-1989    Feb 1981  Pres Commission on Pen Pol report</a:t>
            </a:r>
          </a:p>
          <a:p>
            <a:r>
              <a:rPr lang="en-US" sz="3600" dirty="0" smtClean="0"/>
              <a:t>MUPS – Minimum Universal (DC) Pension System</a:t>
            </a:r>
            <a:endParaRPr lang="en-US" sz="3200" dirty="0" smtClean="0"/>
          </a:p>
          <a:p>
            <a:pPr lvl="1"/>
            <a:r>
              <a:rPr lang="en-US" sz="4000" dirty="0" smtClean="0"/>
              <a:t>Min Soc. Sec. Benefit  (</a:t>
            </a:r>
            <a:r>
              <a:rPr lang="en-US" sz="4000" dirty="0" err="1" smtClean="0"/>
              <a:t>SSBen</a:t>
            </a:r>
            <a:r>
              <a:rPr lang="en-US" sz="4000" dirty="0" smtClean="0"/>
              <a:t>) tied to poverty level</a:t>
            </a:r>
          </a:p>
          <a:p>
            <a:pPr lvl="1"/>
            <a:r>
              <a:rPr lang="en-US" sz="4000" dirty="0" smtClean="0"/>
              <a:t>No cash outs &lt; Ret. Age	-   Mandatory Survivor &amp; Spouse benefits</a:t>
            </a:r>
          </a:p>
          <a:p>
            <a:pPr lvl="1"/>
            <a:r>
              <a:rPr lang="en-US" sz="4000" dirty="0" smtClean="0"/>
              <a:t>Strengthen Soc. Sec.		 -   Increase Soc. Sec. Ret. Age</a:t>
            </a:r>
          </a:p>
          <a:p>
            <a:pPr lvl="1"/>
            <a:r>
              <a:rPr lang="en-US" sz="4000" dirty="0" smtClean="0"/>
              <a:t>Reduce taxes on  </a:t>
            </a:r>
            <a:r>
              <a:rPr lang="en-US" sz="4000" dirty="0" err="1" smtClean="0"/>
              <a:t>SSBen</a:t>
            </a:r>
            <a:r>
              <a:rPr lang="en-US" sz="4000" dirty="0" smtClean="0"/>
              <a:t>         -   Faster </a:t>
            </a:r>
            <a:r>
              <a:rPr lang="en-US" sz="4000" dirty="0"/>
              <a:t>vesting &amp; portability</a:t>
            </a:r>
            <a:r>
              <a:rPr lang="en-US" sz="36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4700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06680"/>
            <a:ext cx="8596668" cy="90657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 smtClean="0">
                <a:latin typeface="Baskerville Old Face" panose="02020602080505020303" pitchFamily="18" charset="0"/>
              </a:rPr>
              <a:t>THE 1980’S  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1120000" y="1210963"/>
            <a:ext cx="10233800" cy="5671751"/>
          </a:xfrm>
        </p:spPr>
        <p:txBody>
          <a:bodyPr>
            <a:normAutofit/>
          </a:bodyPr>
          <a:lstStyle/>
          <a:p>
            <a:r>
              <a:rPr lang="en-US" dirty="0" smtClean="0"/>
              <a:t>REGAN/ BUSH 1981-1989   Regan Tax cuts</a:t>
            </a:r>
          </a:p>
          <a:p>
            <a:r>
              <a:rPr lang="en-US" dirty="0" smtClean="0"/>
              <a:t>Legislation(legislation, legislation &amp; more legislation)</a:t>
            </a:r>
          </a:p>
          <a:p>
            <a:pPr lvl="1"/>
            <a:r>
              <a:rPr lang="en-US" dirty="0"/>
              <a:t>IRS Regulations 1980 &amp; 1981 and </a:t>
            </a:r>
            <a:r>
              <a:rPr lang="en-US" dirty="0" err="1"/>
              <a:t>DoL</a:t>
            </a:r>
            <a:r>
              <a:rPr lang="en-US" dirty="0"/>
              <a:t> </a:t>
            </a:r>
            <a:r>
              <a:rPr lang="en-US" dirty="0" err="1"/>
              <a:t>Regs</a:t>
            </a:r>
            <a:r>
              <a:rPr lang="en-US" sz="2800" dirty="0">
                <a:solidFill>
                  <a:srgbClr val="FF0000"/>
                </a:solidFill>
              </a:rPr>
              <a:t>. </a:t>
            </a:r>
            <a:r>
              <a:rPr lang="en-US" sz="2800" b="1" dirty="0">
                <a:solidFill>
                  <a:schemeClr val="tx2"/>
                </a:solidFill>
              </a:rPr>
              <a:t>4-40 vesting </a:t>
            </a:r>
            <a:r>
              <a:rPr lang="en-US" sz="2800" b="1" dirty="0" smtClean="0">
                <a:solidFill>
                  <a:schemeClr val="tx2"/>
                </a:solidFill>
              </a:rPr>
              <a:t>fight</a:t>
            </a:r>
            <a:endParaRPr lang="en-US" b="1" dirty="0" smtClean="0">
              <a:solidFill>
                <a:schemeClr val="tx2"/>
              </a:solidFill>
            </a:endParaRPr>
          </a:p>
          <a:p>
            <a:pPr lvl="1"/>
            <a:r>
              <a:rPr lang="en-US" sz="3200" dirty="0" smtClean="0"/>
              <a:t>1980 MPPAA </a:t>
            </a:r>
            <a:r>
              <a:rPr lang="en-US" sz="2000" dirty="0" smtClean="0"/>
              <a:t>(Multiemployer Pension Plan Amendment Act of 1981)</a:t>
            </a:r>
          </a:p>
          <a:p>
            <a:pPr lvl="1"/>
            <a:r>
              <a:rPr lang="en-US" sz="3200" dirty="0" smtClean="0"/>
              <a:t>1981 </a:t>
            </a:r>
            <a:r>
              <a:rPr lang="en-US" sz="3200" dirty="0"/>
              <a:t>ERTA 81</a:t>
            </a:r>
            <a:r>
              <a:rPr lang="en-US" sz="2800" dirty="0" smtClean="0"/>
              <a:t> </a:t>
            </a:r>
            <a:r>
              <a:rPr lang="en-US" sz="2000" dirty="0" smtClean="0"/>
              <a:t>(Economic Recovery Tax Act of 1981 </a:t>
            </a:r>
            <a:r>
              <a:rPr lang="en-US" dirty="0" smtClean="0"/>
              <a:t>)</a:t>
            </a:r>
          </a:p>
          <a:p>
            <a:pPr lvl="1"/>
            <a:r>
              <a:rPr lang="en-US" sz="3200" dirty="0" smtClean="0"/>
              <a:t>1982TEFRA</a:t>
            </a:r>
            <a:r>
              <a:rPr lang="en-US" sz="2800" dirty="0" smtClean="0"/>
              <a:t> </a:t>
            </a:r>
            <a:r>
              <a:rPr lang="en-US" sz="2000" dirty="0" smtClean="0"/>
              <a:t>(Tax Equity &amp; Fiscal Responsibility Act of 1982) </a:t>
            </a:r>
            <a:r>
              <a:rPr lang="en-US" sz="3000" b="1" dirty="0" smtClean="0">
                <a:solidFill>
                  <a:schemeClr val="tx2"/>
                </a:solidFill>
              </a:rPr>
              <a:t>Top Heavy</a:t>
            </a:r>
            <a:endParaRPr lang="en-US" sz="2000" b="1" dirty="0" smtClean="0">
              <a:solidFill>
                <a:schemeClr val="tx2"/>
              </a:solidFill>
            </a:endParaRPr>
          </a:p>
          <a:p>
            <a:pPr lvl="1"/>
            <a:r>
              <a:rPr lang="en-US" sz="3200" dirty="0"/>
              <a:t>1983 Soc. Sec. Amendments </a:t>
            </a:r>
            <a:endParaRPr lang="en-US" sz="3200" dirty="0" smtClean="0"/>
          </a:p>
          <a:p>
            <a:pPr lvl="1"/>
            <a:r>
              <a:rPr lang="en-US" sz="3200" dirty="0" smtClean="0"/>
              <a:t>1984 DEFRA  &amp; REA </a:t>
            </a:r>
            <a:r>
              <a:rPr lang="en-US" sz="2000" dirty="0" smtClean="0"/>
              <a:t>(Deficit Reduction Act &amp; Retirement Equity Act)</a:t>
            </a:r>
          </a:p>
          <a:p>
            <a:pPr lvl="1"/>
            <a:r>
              <a:rPr lang="en-US" sz="2000" dirty="0" smtClean="0"/>
              <a:t>DEFRA </a:t>
            </a:r>
            <a:r>
              <a:rPr lang="en-US" sz="1900" dirty="0" smtClean="0">
                <a:solidFill>
                  <a:schemeClr val="tx2"/>
                </a:solidFill>
              </a:rPr>
              <a:t>“highly </a:t>
            </a:r>
            <a:r>
              <a:rPr lang="en-US" sz="1900" dirty="0">
                <a:solidFill>
                  <a:schemeClr val="tx2"/>
                </a:solidFill>
              </a:rPr>
              <a:t>c</a:t>
            </a:r>
            <a:r>
              <a:rPr lang="en-US" sz="1900" dirty="0" smtClean="0">
                <a:solidFill>
                  <a:schemeClr val="tx2"/>
                </a:solidFill>
              </a:rPr>
              <a:t>ompensated” </a:t>
            </a:r>
            <a:r>
              <a:rPr lang="en-US" sz="2000" dirty="0"/>
              <a:t>d</a:t>
            </a:r>
            <a:r>
              <a:rPr lang="en-US" sz="2000" dirty="0" smtClean="0"/>
              <a:t>iscrimination rules  &amp; REA – </a:t>
            </a:r>
            <a:r>
              <a:rPr lang="en-US" sz="1900" b="1" dirty="0" smtClean="0">
                <a:solidFill>
                  <a:schemeClr val="tx2"/>
                </a:solidFill>
              </a:rPr>
              <a:t>PRD-J&amp;S</a:t>
            </a:r>
            <a:r>
              <a:rPr lang="en-US" sz="2600" b="1" dirty="0" smtClean="0">
                <a:solidFill>
                  <a:schemeClr val="tx2"/>
                </a:solidFill>
              </a:rPr>
              <a:t> </a:t>
            </a:r>
            <a:r>
              <a:rPr lang="en-US" sz="2000" dirty="0" smtClean="0"/>
              <a:t>rules</a:t>
            </a:r>
          </a:p>
          <a:p>
            <a:pPr lvl="1"/>
            <a:r>
              <a:rPr lang="en-US" sz="3200" b="1" dirty="0" smtClean="0">
                <a:solidFill>
                  <a:schemeClr val="tx2"/>
                </a:solidFill>
              </a:rPr>
              <a:t>IRS fights 5%  interest Assumption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33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67" y="287868"/>
            <a:ext cx="11684000" cy="965200"/>
          </a:xfrm>
        </p:spPr>
        <p:txBody>
          <a:bodyPr/>
          <a:lstStyle/>
          <a:p>
            <a:r>
              <a:rPr lang="en-US" dirty="0" smtClean="0"/>
              <a:t>A LOOK AT EVENTS &amp; FACTORS-1981 to 1985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067" y="1550894"/>
            <a:ext cx="11684000" cy="519853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President/VP:  Reagan / G H W Bush  (R)</a:t>
            </a:r>
          </a:p>
          <a:p>
            <a:r>
              <a:rPr lang="en-US" sz="3200" dirty="0" smtClean="0"/>
              <a:t>97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Congress 244/435(D);&amp; 53/100 (R) ”</a:t>
            </a:r>
            <a:r>
              <a:rPr lang="en-US" sz="3200" dirty="0" err="1" smtClean="0"/>
              <a:t>So.Dem</a:t>
            </a:r>
            <a:r>
              <a:rPr lang="en-US" sz="3200" dirty="0" smtClean="0"/>
              <a:t>.” </a:t>
            </a:r>
            <a:r>
              <a:rPr lang="en-US" sz="3200" dirty="0"/>
              <a:t>(now R)</a:t>
            </a:r>
          </a:p>
          <a:p>
            <a:r>
              <a:rPr lang="en-US" sz="3200" dirty="0"/>
              <a:t>30 Year </a:t>
            </a:r>
            <a:r>
              <a:rPr lang="en-US" sz="3200" dirty="0" smtClean="0"/>
              <a:t>T-bonds </a:t>
            </a:r>
            <a:r>
              <a:rPr lang="en-US" sz="3200" dirty="0" smtClean="0"/>
              <a:t>12.4% </a:t>
            </a:r>
            <a:r>
              <a:rPr lang="en-US" sz="3200" dirty="0" smtClean="0"/>
              <a:t>to 11.6%;  CPI decline 8.9%to4%;   </a:t>
            </a:r>
            <a:r>
              <a:rPr lang="en-US" sz="3200" dirty="0"/>
              <a:t>GNP  </a:t>
            </a:r>
            <a:r>
              <a:rPr lang="en-US" sz="3200" dirty="0" smtClean="0"/>
              <a:t>$6.59 </a:t>
            </a:r>
            <a:r>
              <a:rPr lang="en-US" sz="3200" dirty="0" err="1" smtClean="0"/>
              <a:t>Tril’n</a:t>
            </a:r>
            <a:r>
              <a:rPr lang="en-US" sz="3200" dirty="0" smtClean="0"/>
              <a:t>  to 7.71</a:t>
            </a:r>
            <a:endParaRPr lang="en-US" sz="3200" dirty="0"/>
          </a:p>
          <a:p>
            <a:r>
              <a:rPr lang="en-US" sz="3200" dirty="0"/>
              <a:t>Events </a:t>
            </a:r>
            <a:r>
              <a:rPr lang="en-US" sz="3200" dirty="0" smtClean="0"/>
              <a:t>–Iran-Contra hearings</a:t>
            </a:r>
            <a:r>
              <a:rPr lang="en-US" sz="3200" dirty="0" smtClean="0"/>
              <a:t>;</a:t>
            </a:r>
          </a:p>
          <a:p>
            <a:r>
              <a:rPr lang="en-US" sz="3200" dirty="0" smtClean="0"/>
              <a:t>IRA Cohen “5% not OK” –begin of Small Plan Audit fiasco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83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67" y="287868"/>
            <a:ext cx="11684000" cy="965200"/>
          </a:xfrm>
        </p:spPr>
        <p:txBody>
          <a:bodyPr/>
          <a:lstStyle/>
          <a:p>
            <a:r>
              <a:rPr lang="en-US" dirty="0" smtClean="0"/>
              <a:t>A LOOK AT EVENTS &amp; FACTORS-1985 to 1989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067" y="1524000"/>
            <a:ext cx="11684000" cy="519853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President/VP:  Reagan / G H W Bush  (R)</a:t>
            </a:r>
          </a:p>
          <a:p>
            <a:r>
              <a:rPr lang="en-US" sz="3200" dirty="0" smtClean="0"/>
              <a:t>Congress 253/435(D);&amp; 53/100 (R) </a:t>
            </a:r>
            <a:r>
              <a:rPr lang="en-US" sz="3200" dirty="0" err="1" smtClean="0"/>
              <a:t>some”So.Democrats</a:t>
            </a:r>
            <a:r>
              <a:rPr lang="en-US" sz="3200" dirty="0"/>
              <a:t>” (now R)</a:t>
            </a:r>
          </a:p>
          <a:p>
            <a:r>
              <a:rPr lang="en-US" sz="3200" dirty="0"/>
              <a:t>30 Year </a:t>
            </a:r>
            <a:r>
              <a:rPr lang="en-US" sz="3200" dirty="0" smtClean="0"/>
              <a:t>T-bonds 11.6% to 9%;  CPI 3.8%to4.1%; GNP $7.7 to8.8 </a:t>
            </a:r>
            <a:r>
              <a:rPr lang="en-US" sz="3200" dirty="0" err="1" smtClean="0"/>
              <a:t>Tril’n</a:t>
            </a:r>
            <a:r>
              <a:rPr lang="en-US" sz="3200" dirty="0" smtClean="0"/>
              <a:t> </a:t>
            </a:r>
            <a:endParaRPr lang="en-US" sz="3200" dirty="0"/>
          </a:p>
          <a:p>
            <a:r>
              <a:rPr lang="en-US" sz="3200" dirty="0"/>
              <a:t>Events </a:t>
            </a:r>
            <a:r>
              <a:rPr lang="en-US" sz="3200" dirty="0" smtClean="0"/>
              <a:t>–Iran-Contra hearings; Middle East, </a:t>
            </a:r>
            <a:r>
              <a:rPr lang="en-US" sz="3200" i="1" dirty="0" err="1" smtClean="0"/>
              <a:t>Peristroyka</a:t>
            </a:r>
            <a:r>
              <a:rPr lang="en-US" sz="3200" i="1" dirty="0" smtClean="0"/>
              <a:t>&amp; </a:t>
            </a:r>
            <a:r>
              <a:rPr lang="en-US" sz="3200" i="1" dirty="0" err="1" smtClean="0"/>
              <a:t>Glasnose</a:t>
            </a:r>
            <a:r>
              <a:rPr lang="en-US" sz="3200" i="1" dirty="0" smtClean="0"/>
              <a:t> </a:t>
            </a:r>
            <a:r>
              <a:rPr lang="en-US" sz="3200" dirty="0" err="1" smtClean="0"/>
              <a:t>Gorbachov</a:t>
            </a:r>
            <a:r>
              <a:rPr lang="en-US" sz="3200" dirty="0" smtClean="0"/>
              <a:t>,  Berlin Wall down; </a:t>
            </a:r>
            <a:r>
              <a:rPr lang="en-US" sz="3200" dirty="0" err="1" smtClean="0"/>
              <a:t>PC-s&amp;Apple</a:t>
            </a:r>
            <a:r>
              <a:rPr lang="en-US" sz="3200" dirty="0" smtClean="0"/>
              <a:t> vs Microsoft, rudimentary internet</a:t>
            </a:r>
            <a:endParaRPr lang="en-US" sz="3200" dirty="0"/>
          </a:p>
          <a:p>
            <a:r>
              <a:rPr lang="en-US" sz="3200" dirty="0"/>
              <a:t>Benefits </a:t>
            </a:r>
            <a:r>
              <a:rPr lang="en-US" sz="3200" dirty="0" smtClean="0"/>
              <a:t>issues: TRA86/OBRA87! &amp;regulations for TEFRA,DEFRA, REA not final, Reagan Tax Cuts without benefit cuts, “The deficit”, MUPS ignored,  FAS 87&amp;88 &amp; 132 ABO PBO SRV </a:t>
            </a:r>
            <a:r>
              <a:rPr lang="en-US" sz="3200" dirty="0" err="1"/>
              <a:t>C</a:t>
            </a:r>
            <a:r>
              <a:rPr lang="en-US" sz="3200" dirty="0" err="1" smtClean="0"/>
              <a:t>st</a:t>
            </a:r>
            <a:r>
              <a:rPr lang="en-US" sz="3200" dirty="0" smtClean="0"/>
              <a:t> &amp; NPPC</a:t>
            </a:r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59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28600"/>
            <a:ext cx="8596668" cy="1701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 smtClean="0">
                <a:latin typeface="Baskerville Old Face" panose="02020602080505020303" pitchFamily="18" charset="0"/>
              </a:rPr>
              <a:t>THE 1980’S  (cont.)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1120000" y="2150076"/>
            <a:ext cx="10233800" cy="4707924"/>
          </a:xfrm>
        </p:spPr>
        <p:txBody>
          <a:bodyPr>
            <a:normAutofit/>
          </a:bodyPr>
          <a:lstStyle/>
          <a:p>
            <a:r>
              <a:rPr lang="en-US" dirty="0" smtClean="0"/>
              <a:t>Yet more Legislation(legislation, legislation &amp; yet more legislation)</a:t>
            </a:r>
          </a:p>
          <a:p>
            <a:pPr lvl="1"/>
            <a:r>
              <a:rPr lang="en-US" sz="3200" dirty="0" smtClean="0"/>
              <a:t>1986 </a:t>
            </a:r>
            <a:r>
              <a:rPr lang="en-US" sz="3600" u="sng" dirty="0" smtClean="0"/>
              <a:t>TRA 86</a:t>
            </a:r>
            <a:r>
              <a:rPr lang="en-US" sz="3200" u="sng" dirty="0" smtClean="0"/>
              <a:t>  </a:t>
            </a:r>
            <a:r>
              <a:rPr lang="en-US" dirty="0" smtClean="0"/>
              <a:t>&amp; OBRA 86 </a:t>
            </a:r>
            <a:r>
              <a:rPr lang="en-US" sz="1800" dirty="0" smtClean="0"/>
              <a:t>(Tax Reform Act &amp; Omnibus Budget Reconciliation Act)</a:t>
            </a:r>
          </a:p>
          <a:p>
            <a:pPr lvl="1"/>
            <a:r>
              <a:rPr lang="en-US" sz="1800" dirty="0" smtClean="0"/>
              <a:t>(major overhaul of Tax Code &amp; ERISA)</a:t>
            </a:r>
          </a:p>
          <a:p>
            <a:pPr lvl="1"/>
            <a:r>
              <a:rPr lang="en-US" sz="3200" dirty="0" smtClean="0"/>
              <a:t>1987</a:t>
            </a:r>
            <a:r>
              <a:rPr lang="en-US" sz="2000" dirty="0" smtClean="0"/>
              <a:t> </a:t>
            </a:r>
            <a:r>
              <a:rPr lang="en-US" sz="3200" u="sng" dirty="0" smtClean="0"/>
              <a:t>OBRA 87</a:t>
            </a:r>
            <a:r>
              <a:rPr lang="en-US" sz="3200" dirty="0" smtClean="0"/>
              <a:t> </a:t>
            </a:r>
            <a:r>
              <a:rPr lang="en-US" sz="1800" dirty="0"/>
              <a:t>(</a:t>
            </a:r>
            <a:r>
              <a:rPr lang="en-US" sz="1800" dirty="0" smtClean="0"/>
              <a:t>Omnibus </a:t>
            </a:r>
            <a:r>
              <a:rPr lang="en-US" sz="1800" dirty="0"/>
              <a:t>Budget </a:t>
            </a:r>
            <a:r>
              <a:rPr lang="en-US" sz="1800" dirty="0" smtClean="0"/>
              <a:t>Reconciliation Act of 1987)</a:t>
            </a:r>
          </a:p>
          <a:p>
            <a:pPr lvl="2"/>
            <a:r>
              <a:rPr lang="en-US" dirty="0" smtClean="0"/>
              <a:t>Deadly New Full Funding Limitation   -  15o% of “Current Liability” (CL)</a:t>
            </a:r>
          </a:p>
          <a:p>
            <a:pPr lvl="2"/>
            <a:r>
              <a:rPr lang="en-US" dirty="0" smtClean="0"/>
              <a:t>incorrectly defined CL  so  </a:t>
            </a:r>
            <a:r>
              <a:rPr lang="en-US" sz="2800" b="1" dirty="0" smtClean="0"/>
              <a:t>  </a:t>
            </a:r>
            <a:r>
              <a:rPr lang="en-US" sz="3000" b="1" dirty="0" smtClean="0">
                <a:solidFill>
                  <a:schemeClr val="tx2"/>
                </a:solidFill>
              </a:rPr>
              <a:t>150% of CL&lt; Termination liability</a:t>
            </a:r>
            <a:endParaRPr lang="en-US" sz="2800" b="1" dirty="0" smtClean="0">
              <a:solidFill>
                <a:schemeClr val="tx2"/>
              </a:solidFill>
            </a:endParaRPr>
          </a:p>
          <a:p>
            <a:pPr lvl="1"/>
            <a:r>
              <a:rPr lang="en-US" sz="2800" dirty="0" smtClean="0"/>
              <a:t>1988  TAMRA  </a:t>
            </a:r>
            <a:r>
              <a:rPr lang="en-US" sz="1800" dirty="0" smtClean="0"/>
              <a:t>( Technical &amp; Miscellaneous Revenue Act of 1988)</a:t>
            </a:r>
          </a:p>
          <a:p>
            <a:pPr lvl="1"/>
            <a:r>
              <a:rPr lang="en-US" sz="2800" dirty="0" smtClean="0"/>
              <a:t>1989  OBRA 89  </a:t>
            </a:r>
            <a:r>
              <a:rPr lang="en-US" sz="1800" dirty="0" smtClean="0"/>
              <a:t>(</a:t>
            </a:r>
            <a:r>
              <a:rPr lang="en-US" sz="1800" dirty="0"/>
              <a:t>Omnibus Budget </a:t>
            </a:r>
            <a:r>
              <a:rPr lang="en-US" sz="1800" dirty="0" smtClean="0"/>
              <a:t>Reconciliation </a:t>
            </a:r>
            <a:r>
              <a:rPr lang="en-US" sz="1800" dirty="0"/>
              <a:t>Act of </a:t>
            </a:r>
            <a:r>
              <a:rPr lang="en-US" sz="1800" dirty="0" smtClean="0"/>
              <a:t>1989)</a:t>
            </a:r>
            <a:endParaRPr lang="en-US" sz="1800" dirty="0"/>
          </a:p>
          <a:p>
            <a:pPr lvl="1"/>
            <a:endParaRPr lang="en-US" sz="1800" dirty="0" smtClean="0"/>
          </a:p>
          <a:p>
            <a:pPr marL="457200" lvl="1" indent="0">
              <a:buNone/>
            </a:pPr>
            <a:endParaRPr lang="en-US" sz="44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77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474" y="0"/>
            <a:ext cx="9900050" cy="123567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 smtClean="0">
                <a:latin typeface="Baskerville Old Face" panose="02020602080505020303" pitchFamily="18" charset="0"/>
              </a:rPr>
              <a:t>THE 1990’S  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1120000" y="1656080"/>
            <a:ext cx="10233800" cy="4536123"/>
          </a:xfrm>
        </p:spPr>
        <p:txBody>
          <a:bodyPr>
            <a:normAutofit/>
          </a:bodyPr>
          <a:lstStyle/>
          <a:p>
            <a:r>
              <a:rPr lang="en-US" dirty="0" smtClean="0"/>
              <a:t>George HW BUSH 1989-1993   </a:t>
            </a:r>
            <a:r>
              <a:rPr lang="en-US" sz="3600" dirty="0" smtClean="0">
                <a:solidFill>
                  <a:srgbClr val="FF0000"/>
                </a:solidFill>
              </a:rPr>
              <a:t>“No new taxes!”  </a:t>
            </a:r>
            <a:endParaRPr lang="en-US" dirty="0" smtClean="0"/>
          </a:p>
          <a:p>
            <a:r>
              <a:rPr lang="en-US" dirty="0" smtClean="0"/>
              <a:t>Still more legislation(legislation, legislation &amp; still more legislation)</a:t>
            </a:r>
          </a:p>
          <a:p>
            <a:r>
              <a:rPr lang="en-US" dirty="0"/>
              <a:t>1990   Omnibus Budget Reconciliation Act of 1990 </a:t>
            </a:r>
          </a:p>
          <a:p>
            <a:r>
              <a:rPr lang="en-US" dirty="0"/>
              <a:t>           Older Workers Benefit Protection Act of 1990</a:t>
            </a:r>
          </a:p>
          <a:p>
            <a:r>
              <a:rPr lang="en-US" dirty="0"/>
              <a:t>1991   The Comprehensive Deposit Insurance Reform and Taxpayer Protection Act of 1991 </a:t>
            </a:r>
          </a:p>
          <a:p>
            <a:r>
              <a:rPr lang="en-US" dirty="0"/>
              <a:t>1992   Unemployment Compensation Amendments of 1992 </a:t>
            </a:r>
          </a:p>
          <a:p>
            <a:r>
              <a:rPr lang="en-US" dirty="0"/>
              <a:t>1993   Pension Benefit Guaranty Corporation (PBGC) Lease Settlements Act of 1993  </a:t>
            </a:r>
          </a:p>
          <a:p>
            <a:r>
              <a:rPr lang="en-US" dirty="0"/>
              <a:t>           Omnibus Budget Reconciliation Act of 1993 (OBRA ‘93)</a:t>
            </a:r>
          </a:p>
          <a:p>
            <a:r>
              <a:rPr lang="en-US" dirty="0"/>
              <a:t>           Pension Annuitants Protection Act of 1993 </a:t>
            </a:r>
          </a:p>
        </p:txBody>
      </p:sp>
    </p:spTree>
    <p:extLst>
      <p:ext uri="{BB962C8B-B14F-4D97-AF65-F5344CB8AC3E}">
        <p14:creationId xmlns:p14="http://schemas.microsoft.com/office/powerpoint/2010/main" val="51606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474" y="0"/>
            <a:ext cx="9900050" cy="123567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 smtClean="0">
                <a:latin typeface="Baskerville Old Face" panose="02020602080505020303" pitchFamily="18" charset="0"/>
              </a:rPr>
              <a:t>THE 1990’S  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1120000" y="1656080"/>
            <a:ext cx="10233800" cy="453612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SBA Study submitted 1990</a:t>
            </a:r>
            <a:endParaRPr lang="en-US" dirty="0" smtClean="0"/>
          </a:p>
          <a:p>
            <a:r>
              <a:rPr lang="en-US" dirty="0" smtClean="0"/>
              <a:t>“Cost Impact of Regulations on Small vs Large Business Retirement Plans” (Washington, DC, US Small Business Administration, Office of Advocacy, SBA-3058-OA-88, December 1989, James Bell &amp; Associates, Inc. and Lewin/ICF)  (JDG Co-author)</a:t>
            </a:r>
          </a:p>
          <a:p>
            <a:r>
              <a:rPr lang="en-US" dirty="0" smtClean="0"/>
              <a:t>Anything OK but not constant change</a:t>
            </a:r>
          </a:p>
          <a:p>
            <a:r>
              <a:rPr lang="en-US" dirty="0" smtClean="0"/>
              <a:t>JDG Explained impact of OBRA Full Funding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48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67" y="169335"/>
            <a:ext cx="11684000" cy="965200"/>
          </a:xfrm>
        </p:spPr>
        <p:txBody>
          <a:bodyPr/>
          <a:lstStyle/>
          <a:p>
            <a:r>
              <a:rPr lang="en-US" dirty="0" smtClean="0"/>
              <a:t>A LOOK AT EVENTS &amp; FACTORS-1989 to 1993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067" y="1524000"/>
            <a:ext cx="11684000" cy="519853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President/VP:  G H W Bush/ Quale  (R)No new taxes!/</a:t>
            </a:r>
            <a:r>
              <a:rPr lang="en-US" sz="3200" dirty="0" err="1" smtClean="0"/>
              <a:t>Darmin</a:t>
            </a:r>
            <a:r>
              <a:rPr lang="en-US" sz="3200" dirty="0" smtClean="0"/>
              <a:t> OMB</a:t>
            </a:r>
          </a:p>
          <a:p>
            <a:r>
              <a:rPr lang="en-US" sz="3200" dirty="0" smtClean="0"/>
              <a:t>Congress 251/435(D);&amp; 55/100 (D) </a:t>
            </a:r>
            <a:r>
              <a:rPr lang="en-US" sz="3200" dirty="0" err="1" smtClean="0"/>
              <a:t>some”So.Democrats</a:t>
            </a:r>
            <a:r>
              <a:rPr lang="en-US" sz="3200" dirty="0"/>
              <a:t>” (now R)</a:t>
            </a:r>
          </a:p>
          <a:p>
            <a:r>
              <a:rPr lang="en-US" sz="3200" dirty="0"/>
              <a:t>30 Year </a:t>
            </a:r>
            <a:r>
              <a:rPr lang="en-US" sz="3200" dirty="0" smtClean="0"/>
              <a:t>T-bonds 9% to 7.6%;  CPI 4.8%to3%;   </a:t>
            </a:r>
            <a:r>
              <a:rPr lang="en-US" sz="3200" dirty="0"/>
              <a:t>GNP  </a:t>
            </a:r>
            <a:r>
              <a:rPr lang="en-US" sz="3200" dirty="0" smtClean="0"/>
              <a:t>$8.8to9.7 </a:t>
            </a:r>
            <a:r>
              <a:rPr lang="en-US" sz="3200" dirty="0" err="1" smtClean="0"/>
              <a:t>Tril’n</a:t>
            </a:r>
            <a:r>
              <a:rPr lang="en-US" sz="3200" dirty="0" smtClean="0"/>
              <a:t> </a:t>
            </a:r>
            <a:endParaRPr lang="en-US" sz="3200" dirty="0"/>
          </a:p>
          <a:p>
            <a:r>
              <a:rPr lang="en-US" sz="3200" dirty="0"/>
              <a:t>Events </a:t>
            </a:r>
            <a:r>
              <a:rPr lang="en-US" sz="3200" dirty="0" smtClean="0"/>
              <a:t>– 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Gulf War, </a:t>
            </a:r>
            <a:r>
              <a:rPr lang="en-US" sz="3200" i="1" dirty="0" err="1" smtClean="0"/>
              <a:t>Peristroyka</a:t>
            </a:r>
            <a:r>
              <a:rPr lang="en-US" sz="3200" i="1" dirty="0" smtClean="0"/>
              <a:t>&amp; </a:t>
            </a:r>
            <a:r>
              <a:rPr lang="en-US" sz="3200" i="1" dirty="0" err="1" smtClean="0"/>
              <a:t>Glasnose</a:t>
            </a:r>
            <a:r>
              <a:rPr lang="en-US" sz="3200" i="1" dirty="0"/>
              <a:t>-</a:t>
            </a:r>
            <a:r>
              <a:rPr lang="en-US" sz="3200" dirty="0" smtClean="0"/>
              <a:t>Yeltsin, PCs common, some internet; first cell phones in cars; </a:t>
            </a:r>
            <a:endParaRPr lang="en-US" sz="3200" dirty="0"/>
          </a:p>
          <a:p>
            <a:r>
              <a:rPr lang="en-US" sz="3200" dirty="0"/>
              <a:t>Benefits </a:t>
            </a:r>
            <a:r>
              <a:rPr lang="en-US" sz="3200" dirty="0" smtClean="0"/>
              <a:t>issues: regulations for TRA86 not final, Reagan Tax Cuts without benefit cuts &amp;”no new taxes” </a:t>
            </a:r>
            <a:r>
              <a:rPr lang="en-US" sz="3200" dirty="0"/>
              <a:t>a problem</a:t>
            </a:r>
            <a:r>
              <a:rPr lang="en-US" sz="3200" dirty="0" smtClean="0"/>
              <a:t>, “The dah-fah-</a:t>
            </a:r>
            <a:r>
              <a:rPr lang="en-US" sz="3200" dirty="0" err="1" smtClean="0"/>
              <a:t>cit</a:t>
            </a:r>
            <a:r>
              <a:rPr lang="en-US" sz="3200" dirty="0" smtClean="0"/>
              <a:t>”</a:t>
            </a:r>
            <a:r>
              <a:rPr lang="en-US" sz="2800" dirty="0" smtClean="0"/>
              <a:t>,   </a:t>
            </a:r>
            <a:r>
              <a:rPr lang="en-US" sz="2800" dirty="0"/>
              <a:t>&lt;JDG -</a:t>
            </a:r>
            <a:r>
              <a:rPr lang="en-US" sz="2800" dirty="0" err="1"/>
              <a:t>Trutco-Kennell</a:t>
            </a:r>
            <a:r>
              <a:rPr lang="en-US" sz="2800" dirty="0"/>
              <a:t> to SBA = “the Problem is change”&gt;   -   -   [Congress &amp;Jesse James]</a:t>
            </a:r>
            <a:endParaRPr lang="en-US" sz="2400" dirty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12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989" y="0"/>
            <a:ext cx="10737647" cy="1161535"/>
          </a:xfrm>
        </p:spPr>
        <p:txBody>
          <a:bodyPr>
            <a:normAutofit/>
          </a:bodyPr>
          <a:lstStyle/>
          <a:p>
            <a:r>
              <a:rPr lang="en-US" dirty="0" smtClean="0"/>
              <a:t>Overview of Retirement Income History </a:t>
            </a:r>
            <a:r>
              <a:rPr lang="en-US" sz="3600" dirty="0" smtClean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000" dirty="0" smtClean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626435" y="6176963"/>
            <a:ext cx="457201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235676" y="3484583"/>
            <a:ext cx="87251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GROWTH &amp; </a:t>
            </a:r>
            <a:r>
              <a:rPr lang="en-US" sz="5400" smtClean="0"/>
              <a:t>DECLINE </a:t>
            </a:r>
          </a:p>
          <a:p>
            <a:r>
              <a:rPr lang="en-US" sz="5400" dirty="0" smtClean="0"/>
              <a:t>OF PENSION COVERAGE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55520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-1"/>
            <a:ext cx="8596668" cy="197708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8000" dirty="0">
                <a:solidFill>
                  <a:schemeClr val="accent2">
                    <a:lumMod val="50000"/>
                  </a:schemeClr>
                </a:solidFill>
                <a:latin typeface="Baskerville Old Face" panose="02020602080505020303" pitchFamily="18" charset="0"/>
              </a:rPr>
              <a:t>WHAT </a:t>
            </a:r>
            <a:r>
              <a:rPr lang="en-US" sz="8000" dirty="0" smtClean="0">
                <a:solidFill>
                  <a:schemeClr val="accent2">
                    <a:lumMod val="50000"/>
                  </a:schemeClr>
                </a:solidFill>
                <a:latin typeface="Baskerville Old Face" panose="02020602080505020303" pitchFamily="18" charset="0"/>
              </a:rPr>
              <a:t>HAPPENED? </a:t>
            </a:r>
            <a:endParaRPr lang="en-US" sz="8000" dirty="0">
              <a:solidFill>
                <a:schemeClr val="accent2">
                  <a:lumMod val="50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17" y="1977081"/>
            <a:ext cx="9565448" cy="4571999"/>
          </a:xfrm>
        </p:spPr>
        <p:txBody>
          <a:bodyPr>
            <a:normAutofit/>
          </a:bodyPr>
          <a:lstStyle/>
          <a:p>
            <a:r>
              <a:rPr lang="en-US" sz="4400" dirty="0" smtClean="0"/>
              <a:t>George H W Bush summarized . . .</a:t>
            </a:r>
          </a:p>
          <a:p>
            <a:pPr lvl="1"/>
            <a:r>
              <a:rPr lang="en-US" sz="4400" dirty="0" smtClean="0"/>
              <a:t>       “No New Taxes”</a:t>
            </a:r>
          </a:p>
          <a:p>
            <a:r>
              <a:rPr lang="en-US" sz="4400" dirty="0" smtClean="0"/>
              <a:t>Jerry Brown  .  .  .</a:t>
            </a:r>
            <a:endParaRPr lang="en-US" sz="4400" dirty="0"/>
          </a:p>
          <a:p>
            <a:pPr lvl="1"/>
            <a:r>
              <a:rPr lang="en-US" sz="4400" dirty="0"/>
              <a:t>an age of “spend now and worry about it later.”</a:t>
            </a:r>
          </a:p>
        </p:txBody>
      </p:sp>
    </p:spTree>
    <p:extLst>
      <p:ext uri="{BB962C8B-B14F-4D97-AF65-F5344CB8AC3E}">
        <p14:creationId xmlns:p14="http://schemas.microsoft.com/office/powerpoint/2010/main" val="211818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200" y="1"/>
            <a:ext cx="10515600" cy="80771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 smtClean="0">
                <a:latin typeface="Baskerville Old Face" panose="02020602080505020303" pitchFamily="18" charset="0"/>
              </a:rPr>
              <a:t>DECLINE in RATES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807720"/>
            <a:ext cx="11353800" cy="5913120"/>
          </a:xfrm>
        </p:spPr>
      </p:pic>
    </p:spTree>
    <p:extLst>
      <p:ext uri="{BB962C8B-B14F-4D97-AF65-F5344CB8AC3E}">
        <p14:creationId xmlns:p14="http://schemas.microsoft.com/office/powerpoint/2010/main" val="120819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989" y="0"/>
            <a:ext cx="10737647" cy="1161535"/>
          </a:xfrm>
        </p:spPr>
        <p:txBody>
          <a:bodyPr>
            <a:normAutofit/>
          </a:bodyPr>
          <a:lstStyle/>
          <a:p>
            <a:r>
              <a:rPr lang="en-US" dirty="0" smtClean="0"/>
              <a:t>Overview of Retirement Income History </a:t>
            </a:r>
            <a:r>
              <a:rPr lang="en-US" sz="3600" dirty="0" smtClean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000" dirty="0" smtClean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626435" y="6176963"/>
            <a:ext cx="457201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1914" y="0"/>
            <a:ext cx="14095827" cy="927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51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989" y="0"/>
            <a:ext cx="10737647" cy="1161535"/>
          </a:xfrm>
        </p:spPr>
        <p:txBody>
          <a:bodyPr>
            <a:normAutofit/>
          </a:bodyPr>
          <a:lstStyle/>
          <a:p>
            <a:r>
              <a:rPr lang="en-US" dirty="0" smtClean="0"/>
              <a:t>Overview of Retirement Income History </a:t>
            </a:r>
            <a:r>
              <a:rPr lang="en-US" sz="3600" dirty="0" smtClean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000" dirty="0" smtClean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626435" y="6176963"/>
            <a:ext cx="457201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235676" y="3484583"/>
            <a:ext cx="87251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GROWTH &amp; DECLINE </a:t>
            </a:r>
          </a:p>
          <a:p>
            <a:r>
              <a:rPr lang="en-US" sz="5400" dirty="0" smtClean="0"/>
              <a:t>OF PENSION COVERAGE</a:t>
            </a:r>
          </a:p>
          <a:p>
            <a:r>
              <a:rPr lang="en-US" sz="5400" dirty="0"/>
              <a:t>v</a:t>
            </a:r>
            <a:r>
              <a:rPr lang="en-US" sz="5400" dirty="0" smtClean="0"/>
              <a:t>s GDP &amp; BONDS</a:t>
            </a:r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16592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9080" y="167641"/>
            <a:ext cx="1245108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dirty="0" smtClean="0">
                <a:latin typeface="Baskerville Old Face" panose="02020602080505020303" pitchFamily="18" charset="0"/>
              </a:rPr>
              <a:t>DECLINE </a:t>
            </a:r>
            <a:r>
              <a:rPr lang="en-US" sz="4900" dirty="0" smtClean="0">
                <a:latin typeface="Baskerville Old Face" panose="02020602080505020303" pitchFamily="18" charset="0"/>
              </a:rPr>
              <a:t>in</a:t>
            </a:r>
            <a:r>
              <a:rPr lang="en-US" sz="5300" dirty="0" smtClean="0">
                <a:latin typeface="Baskerville Old Face" panose="02020602080505020303" pitchFamily="18" charset="0"/>
              </a:rPr>
              <a:t> FUNDED LEVEL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1" y="1036320"/>
            <a:ext cx="10523534" cy="6461760"/>
          </a:xfrm>
        </p:spPr>
      </p:pic>
    </p:spTree>
    <p:extLst>
      <p:ext uri="{BB962C8B-B14F-4D97-AF65-F5344CB8AC3E}">
        <p14:creationId xmlns:p14="http://schemas.microsoft.com/office/powerpoint/2010/main" val="171743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200" y="1"/>
            <a:ext cx="10515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 smtClean="0">
                <a:latin typeface="Baskerville Old Face" panose="02020602080505020303" pitchFamily="18" charset="0"/>
              </a:rPr>
              <a:t>DECLINE in RETURN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00" y="1066800"/>
            <a:ext cx="10889120" cy="5791200"/>
          </a:xfrm>
        </p:spPr>
      </p:pic>
    </p:spTree>
    <p:extLst>
      <p:ext uri="{BB962C8B-B14F-4D97-AF65-F5344CB8AC3E}">
        <p14:creationId xmlns:p14="http://schemas.microsoft.com/office/powerpoint/2010/main" val="56683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askerville Old Face" panose="02020602080505020303" pitchFamily="18" charset="0"/>
              </a:rPr>
              <a:t>THE </a:t>
            </a:r>
            <a:r>
              <a:rPr lang="en-US" dirty="0" smtClean="0">
                <a:latin typeface="Baskerville Old Face" panose="02020602080505020303" pitchFamily="18" charset="0"/>
              </a:rPr>
              <a:t>1990’S  (cont.)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" y="1825624"/>
            <a:ext cx="11292840" cy="4453255"/>
          </a:xfrm>
        </p:spPr>
        <p:txBody>
          <a:bodyPr>
            <a:normAutofit/>
          </a:bodyPr>
          <a:lstStyle/>
          <a:p>
            <a:r>
              <a:rPr lang="en-US" dirty="0" smtClean="0"/>
              <a:t>Bill Clinton/Al Gore    1993-2001              &lt;Lewinski Scandal&gt;</a:t>
            </a:r>
          </a:p>
          <a:p>
            <a:r>
              <a:rPr lang="en-US" dirty="0" smtClean="0"/>
              <a:t>1994  </a:t>
            </a:r>
            <a:r>
              <a:rPr lang="en-US" sz="3500" b="1" dirty="0" smtClean="0"/>
              <a:t>USERA</a:t>
            </a:r>
            <a:r>
              <a:rPr lang="en-US" dirty="0" smtClean="0"/>
              <a:t>    Uniformed Services Employment and Reemployment Rights Act of  1994</a:t>
            </a:r>
            <a:endParaRPr lang="en-US" dirty="0"/>
          </a:p>
          <a:p>
            <a:r>
              <a:rPr lang="en-US" dirty="0"/>
              <a:t>1994   Social </a:t>
            </a:r>
            <a:r>
              <a:rPr lang="en-US" sz="3000" dirty="0"/>
              <a:t>Security</a:t>
            </a:r>
            <a:r>
              <a:rPr lang="en-US" dirty="0"/>
              <a:t> Administrative Reform Act of 1994 </a:t>
            </a:r>
          </a:p>
          <a:p>
            <a:r>
              <a:rPr lang="en-US" dirty="0"/>
              <a:t>     </a:t>
            </a:r>
            <a:r>
              <a:rPr lang="en-US" dirty="0" smtClean="0"/>
              <a:t>        </a:t>
            </a:r>
            <a:r>
              <a:rPr lang="en-US" dirty="0"/>
              <a:t>Bankruptcy Reform Act of 1994</a:t>
            </a:r>
          </a:p>
          <a:p>
            <a:r>
              <a:rPr lang="en-US" dirty="0"/>
              <a:t>1997   </a:t>
            </a:r>
            <a:r>
              <a:rPr lang="en-US" sz="2200" dirty="0" smtClean="0"/>
              <a:t>Amendment to </a:t>
            </a:r>
            <a:r>
              <a:rPr lang="en-US" dirty="0"/>
              <a:t>title I of the </a:t>
            </a:r>
            <a:r>
              <a:rPr lang="en-US" dirty="0" smtClean="0"/>
              <a:t>ERISA  </a:t>
            </a:r>
            <a:r>
              <a:rPr lang="en-US" sz="1900" dirty="0" smtClean="0"/>
              <a:t>to clarify </a:t>
            </a:r>
            <a:r>
              <a:rPr lang="en-US" sz="1900" dirty="0"/>
              <a:t>treatment of </a:t>
            </a:r>
            <a:r>
              <a:rPr lang="en-US" dirty="0"/>
              <a:t>investment </a:t>
            </a:r>
            <a:r>
              <a:rPr lang="en-US" dirty="0" err="1" smtClean="0"/>
              <a:t>mgrs</a:t>
            </a:r>
            <a:endParaRPr lang="en-US" dirty="0"/>
          </a:p>
          <a:p>
            <a:pPr lvl="1"/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sz="3100" b="1" dirty="0"/>
              <a:t>SAVER</a:t>
            </a:r>
            <a:r>
              <a:rPr lang="en-US" dirty="0" smtClean="0"/>
              <a:t>  </a:t>
            </a:r>
            <a:r>
              <a:rPr lang="en-US" dirty="0"/>
              <a:t>Savings Are Vital to Everyone’s </a:t>
            </a:r>
            <a:r>
              <a:rPr lang="en-US" dirty="0" smtClean="0"/>
              <a:t>Retirement Act of </a:t>
            </a:r>
            <a:r>
              <a:rPr lang="en-US" dirty="0"/>
              <a:t>1997 </a:t>
            </a:r>
          </a:p>
          <a:p>
            <a:pPr lvl="1"/>
            <a:r>
              <a:rPr lang="en-US" dirty="0" smtClean="0"/>
              <a:t>       </a:t>
            </a:r>
            <a:r>
              <a:rPr lang="en-US" sz="3200" b="1" dirty="0" smtClean="0">
                <a:latin typeface="Baskerville Old Face" panose="02020602080505020303" pitchFamily="18" charset="0"/>
              </a:rPr>
              <a:t>TRA 97</a:t>
            </a:r>
            <a:r>
              <a:rPr lang="en-US" dirty="0" smtClean="0"/>
              <a:t> </a:t>
            </a:r>
            <a:r>
              <a:rPr lang="en-US" dirty="0"/>
              <a:t>Taxpayer Relief Act of 1997 (TRA 97) </a:t>
            </a:r>
          </a:p>
          <a:p>
            <a:r>
              <a:rPr lang="en-US" dirty="0"/>
              <a:t>1998   Higher Education Act Amendments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11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67" y="169335"/>
            <a:ext cx="11684000" cy="965200"/>
          </a:xfrm>
        </p:spPr>
        <p:txBody>
          <a:bodyPr/>
          <a:lstStyle/>
          <a:p>
            <a:r>
              <a:rPr lang="en-US" dirty="0" smtClean="0"/>
              <a:t>A LOOK AT EVENTS &amp; FACTORS-1993 to 1997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067" y="1524000"/>
            <a:ext cx="11684000" cy="519853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President/VP:  Clinton/Gore(D)</a:t>
            </a:r>
          </a:p>
          <a:p>
            <a:r>
              <a:rPr lang="en-US" sz="3200" dirty="0" smtClean="0"/>
              <a:t> </a:t>
            </a:r>
            <a:r>
              <a:rPr lang="en-US" sz="3200" dirty="0"/>
              <a:t>Congress103  258/435(D);&amp; 57/100 (D) </a:t>
            </a:r>
          </a:p>
          <a:p>
            <a:r>
              <a:rPr lang="en-US" sz="3200" dirty="0"/>
              <a:t> Congress104  230/435(R);&amp; 53/100 (D) </a:t>
            </a:r>
          </a:p>
          <a:p>
            <a:r>
              <a:rPr lang="en-US" sz="3200" dirty="0" smtClean="0"/>
              <a:t>30 </a:t>
            </a:r>
            <a:r>
              <a:rPr lang="en-US" sz="3200" dirty="0"/>
              <a:t>Year </a:t>
            </a:r>
            <a:r>
              <a:rPr lang="en-US" sz="3200" dirty="0" smtClean="0"/>
              <a:t>T-bonds 7.6% to 6.5%;  CPI 4.8%to3%;   </a:t>
            </a:r>
            <a:r>
              <a:rPr lang="en-US" sz="3200" dirty="0"/>
              <a:t>GNP  </a:t>
            </a:r>
            <a:r>
              <a:rPr lang="en-US" sz="3200" dirty="0" smtClean="0"/>
              <a:t>$9.65 </a:t>
            </a:r>
            <a:r>
              <a:rPr lang="en-US" sz="3200" dirty="0" err="1" smtClean="0"/>
              <a:t>Tril’n</a:t>
            </a:r>
            <a:r>
              <a:rPr lang="en-US" sz="3200" dirty="0" smtClean="0"/>
              <a:t> </a:t>
            </a:r>
            <a:endParaRPr lang="en-US" sz="3200" dirty="0"/>
          </a:p>
          <a:p>
            <a:r>
              <a:rPr lang="en-US" sz="3200" dirty="0"/>
              <a:t>Events </a:t>
            </a:r>
            <a:r>
              <a:rPr lang="en-US" sz="3200" dirty="0" smtClean="0"/>
              <a:t>– 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Gulf War, </a:t>
            </a:r>
            <a:r>
              <a:rPr lang="en-US" sz="3200" i="1" dirty="0" err="1" smtClean="0"/>
              <a:t>Peristroyka</a:t>
            </a:r>
            <a:r>
              <a:rPr lang="en-US" sz="3200" i="1" dirty="0" smtClean="0"/>
              <a:t>&amp; </a:t>
            </a:r>
            <a:r>
              <a:rPr lang="en-US" sz="3200" i="1" dirty="0" err="1" smtClean="0"/>
              <a:t>Glasnose</a:t>
            </a:r>
            <a:r>
              <a:rPr lang="en-US" sz="3200" i="1" dirty="0"/>
              <a:t>-</a:t>
            </a:r>
            <a:r>
              <a:rPr lang="en-US" sz="3200" dirty="0" smtClean="0"/>
              <a:t>Yeltsin, PCs common, some internet; first cell phones in cars; </a:t>
            </a:r>
            <a:endParaRPr lang="en-US" sz="3200" dirty="0"/>
          </a:p>
          <a:p>
            <a:r>
              <a:rPr lang="en-US" sz="3200" dirty="0"/>
              <a:t>Benefits </a:t>
            </a:r>
            <a:r>
              <a:rPr lang="en-US" sz="3200" dirty="0" smtClean="0"/>
              <a:t>issues: regulations for TRA86 not final, Reagan Tax Cuts without benefit cuts &amp;”no new taxes” </a:t>
            </a:r>
            <a:r>
              <a:rPr lang="en-US" sz="3200" dirty="0"/>
              <a:t>a problem</a:t>
            </a:r>
            <a:r>
              <a:rPr lang="en-US" sz="3200" dirty="0" smtClean="0"/>
              <a:t>, “The dah-fah-</a:t>
            </a:r>
            <a:r>
              <a:rPr lang="en-US" sz="3200" dirty="0" err="1" smtClean="0"/>
              <a:t>cit</a:t>
            </a:r>
            <a:r>
              <a:rPr lang="en-US" sz="3200" dirty="0" smtClean="0"/>
              <a:t>”, MUPS ignored, </a:t>
            </a:r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44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67" y="169335"/>
            <a:ext cx="11684000" cy="965200"/>
          </a:xfrm>
        </p:spPr>
        <p:txBody>
          <a:bodyPr/>
          <a:lstStyle/>
          <a:p>
            <a:r>
              <a:rPr lang="en-US" dirty="0" smtClean="0"/>
              <a:t>A LOOK AT EVENTS &amp; FACTORS-1997 to 2001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067" y="1422400"/>
            <a:ext cx="11684000" cy="61976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President/VP:  Clinton/Gore(D)</a:t>
            </a:r>
          </a:p>
          <a:p>
            <a:r>
              <a:rPr lang="en-US" sz="3200" dirty="0" smtClean="0"/>
              <a:t> Congress105  228/435(R);&amp; 55/100 (R</a:t>
            </a:r>
            <a:r>
              <a:rPr lang="en-US" sz="3200" smtClean="0"/>
              <a:t>) </a:t>
            </a:r>
            <a:r>
              <a:rPr lang="en-US" sz="3200"/>
              <a:t>–  Newt Gingrich </a:t>
            </a:r>
            <a:endParaRPr lang="en-US" sz="3200" dirty="0" smtClean="0"/>
          </a:p>
          <a:p>
            <a:r>
              <a:rPr lang="en-US" sz="3200" dirty="0"/>
              <a:t> </a:t>
            </a:r>
            <a:r>
              <a:rPr lang="en-US" sz="3200" dirty="0" smtClean="0"/>
              <a:t>Congress106  233/435(R</a:t>
            </a:r>
            <a:r>
              <a:rPr lang="en-US" sz="3200" dirty="0"/>
              <a:t>);&amp; </a:t>
            </a:r>
            <a:r>
              <a:rPr lang="en-US" sz="3200" dirty="0" smtClean="0"/>
              <a:t>55/100 (R) </a:t>
            </a:r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30 Year </a:t>
            </a:r>
            <a:r>
              <a:rPr lang="en-US" sz="3200" dirty="0" smtClean="0"/>
              <a:t>T-bonds 6.5% to 5.8;  CPI 2.34%to2.8%;   </a:t>
            </a:r>
            <a:r>
              <a:rPr lang="en-US" sz="3200" dirty="0"/>
              <a:t>GNP  </a:t>
            </a:r>
            <a:r>
              <a:rPr lang="en-US" sz="3200" dirty="0" smtClean="0"/>
              <a:t>$12.71 </a:t>
            </a:r>
            <a:r>
              <a:rPr lang="en-US" sz="3200" dirty="0" err="1" smtClean="0"/>
              <a:t>Tril’n</a:t>
            </a:r>
            <a:r>
              <a:rPr lang="en-US" sz="3200" dirty="0" smtClean="0"/>
              <a:t> </a:t>
            </a:r>
          </a:p>
          <a:p>
            <a:endParaRPr lang="en-US" sz="3200" dirty="0"/>
          </a:p>
          <a:p>
            <a:r>
              <a:rPr lang="en-US" sz="3200" dirty="0"/>
              <a:t>Events </a:t>
            </a:r>
            <a:r>
              <a:rPr lang="en-US" sz="3200" dirty="0" smtClean="0"/>
              <a:t>– </a:t>
            </a:r>
            <a:r>
              <a:rPr lang="en-US" sz="3200" i="1" dirty="0" err="1" smtClean="0"/>
              <a:t>Glasnose</a:t>
            </a:r>
            <a:r>
              <a:rPr lang="en-US" sz="3200" i="1" dirty="0" smtClean="0"/>
              <a:t> over </a:t>
            </a:r>
            <a:r>
              <a:rPr lang="en-US" sz="3200" dirty="0" smtClean="0"/>
              <a:t>Yeltsin to Putin </a:t>
            </a:r>
            <a:r>
              <a:rPr lang="en-US" sz="3200" dirty="0" err="1" smtClean="0"/>
              <a:t>Chechnia</a:t>
            </a:r>
            <a:r>
              <a:rPr lang="en-US" sz="3200" dirty="0" smtClean="0"/>
              <a:t>, PCs &amp; Internet common, first personal cell phones in regular use but not common; Trump multiple bankruptcies, </a:t>
            </a:r>
            <a:r>
              <a:rPr lang="en-US" sz="3200" dirty="0" err="1" smtClean="0"/>
              <a:t>Maddoff</a:t>
            </a:r>
            <a:r>
              <a:rPr lang="en-US" sz="3200" dirty="0" smtClean="0"/>
              <a:t> Ponzi to light; Lewinski</a:t>
            </a:r>
          </a:p>
          <a:p>
            <a:endParaRPr lang="en-US" sz="3200" dirty="0"/>
          </a:p>
          <a:p>
            <a:r>
              <a:rPr lang="en-US" sz="3200" dirty="0"/>
              <a:t>Benefits </a:t>
            </a:r>
            <a:r>
              <a:rPr lang="en-US" sz="3200" dirty="0" smtClean="0"/>
              <a:t>issues: “Full Funding”, no agreement on Soc. Sec.; The Newt</a:t>
            </a:r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14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in Moscow 1999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9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54" descr="C:\JDG\Russia99photos\28_24A.JPG"/>
          <p:cNvPicPr>
            <a:picLocks noChangeAspect="1" noChangeArrowheads="1"/>
          </p:cNvPicPr>
          <p:nvPr/>
        </p:nvPicPr>
        <p:blipFill>
          <a:blip r:embed="rId2">
            <a:lum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53800" cy="788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13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582" y="500062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Overview of Retirement Income History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583" y="2026508"/>
            <a:ext cx="10919066" cy="4374292"/>
          </a:xfrm>
        </p:spPr>
        <p:txBody>
          <a:bodyPr>
            <a:normAutofit fontScale="92500"/>
          </a:bodyPr>
          <a:lstStyle/>
          <a:p>
            <a:r>
              <a:rPr lang="en-US" sz="4000" dirty="0" smtClean="0"/>
              <a:t>Military Retirement 1636 - - Plymouth: military retirement program;  (Blue State from the start?)</a:t>
            </a:r>
            <a:br>
              <a:rPr lang="en-US" sz="4000" dirty="0" smtClean="0"/>
            </a:br>
            <a:endParaRPr lang="en-US" sz="4000" dirty="0" smtClean="0"/>
          </a:p>
          <a:p>
            <a:r>
              <a:rPr lang="en-US" sz="4000" dirty="0" smtClean="0"/>
              <a:t>Profit Sharing  1797- - Gallatin Glassworks’ profit-sharing plan </a:t>
            </a:r>
            <a:br>
              <a:rPr lang="en-US" sz="4000" dirty="0" smtClean="0"/>
            </a:br>
            <a:endParaRPr lang="en-US" sz="4000" dirty="0" smtClean="0"/>
          </a:p>
          <a:p>
            <a:r>
              <a:rPr lang="en-US" sz="4000" b="1" dirty="0" smtClean="0"/>
              <a:t>Pension 1875 - -  American Express Company’s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1548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67" y="339246"/>
            <a:ext cx="11684000" cy="65924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LOOK AT EVENTS &amp; FACTORS-2001 to 2009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067" y="1524000"/>
            <a:ext cx="11684000" cy="5198534"/>
          </a:xfrm>
        </p:spPr>
        <p:txBody>
          <a:bodyPr>
            <a:normAutofit fontScale="92500"/>
          </a:bodyPr>
          <a:lstStyle/>
          <a:p>
            <a:r>
              <a:rPr lang="en-US" sz="3200" dirty="0" smtClean="0"/>
              <a:t>President/VP:  G  W Bush/Cheney Sept. 11, 2001!</a:t>
            </a:r>
          </a:p>
          <a:p>
            <a:r>
              <a:rPr lang="en-US" sz="3200" dirty="0" smtClean="0"/>
              <a:t>Congress107th  221/435(R);&amp; 50/100 (</a:t>
            </a:r>
            <a:r>
              <a:rPr lang="en-US" sz="3200" dirty="0"/>
              <a:t>D</a:t>
            </a:r>
            <a:r>
              <a:rPr lang="en-US" sz="3200" dirty="0" smtClean="0"/>
              <a:t>)</a:t>
            </a:r>
            <a:endParaRPr lang="en-US" sz="3200" dirty="0"/>
          </a:p>
          <a:p>
            <a:r>
              <a:rPr lang="en-US" sz="3200" dirty="0" smtClean="0"/>
              <a:t>Congress108th  229/435(R</a:t>
            </a:r>
            <a:r>
              <a:rPr lang="en-US" sz="3200" dirty="0"/>
              <a:t>);&amp; </a:t>
            </a:r>
            <a:r>
              <a:rPr lang="en-US" sz="3200" dirty="0" smtClean="0"/>
              <a:t>51/100 </a:t>
            </a:r>
            <a:r>
              <a:rPr lang="en-US" sz="3200" dirty="0"/>
              <a:t>(</a:t>
            </a:r>
            <a:r>
              <a:rPr lang="en-US" sz="3200" dirty="0" smtClean="0"/>
              <a:t>R)</a:t>
            </a:r>
            <a:endParaRPr lang="en-US" sz="3200" dirty="0"/>
          </a:p>
          <a:p>
            <a:r>
              <a:rPr lang="en-US" sz="3200" dirty="0" smtClean="0"/>
              <a:t>Congress109th  232/435(R</a:t>
            </a:r>
            <a:r>
              <a:rPr lang="en-US" sz="3200" dirty="0"/>
              <a:t>);&amp; </a:t>
            </a:r>
            <a:r>
              <a:rPr lang="en-US" sz="3200" dirty="0" smtClean="0"/>
              <a:t>55/100 </a:t>
            </a:r>
            <a:r>
              <a:rPr lang="en-US" sz="3200" dirty="0"/>
              <a:t>(</a:t>
            </a:r>
            <a:r>
              <a:rPr lang="en-US" sz="3200" dirty="0" smtClean="0"/>
              <a:t>R)</a:t>
            </a:r>
            <a:endParaRPr lang="en-US" sz="3200" dirty="0"/>
          </a:p>
          <a:p>
            <a:r>
              <a:rPr lang="en-US" sz="3200" dirty="0"/>
              <a:t>Congress107th  </a:t>
            </a:r>
            <a:r>
              <a:rPr lang="en-US" sz="3200" dirty="0" smtClean="0"/>
              <a:t>233/435(D);&amp; 49+2/100 (</a:t>
            </a:r>
            <a:r>
              <a:rPr lang="en-US" sz="3200" dirty="0"/>
              <a:t>D</a:t>
            </a:r>
            <a:r>
              <a:rPr lang="en-US" sz="3200" dirty="0" smtClean="0"/>
              <a:t>)</a:t>
            </a:r>
          </a:p>
          <a:p>
            <a:r>
              <a:rPr lang="en-US" sz="3200" dirty="0" smtClean="0"/>
              <a:t>30 </a:t>
            </a:r>
            <a:r>
              <a:rPr lang="en-US" sz="3200" dirty="0"/>
              <a:t>Year </a:t>
            </a:r>
            <a:r>
              <a:rPr lang="en-US" sz="3200" dirty="0" smtClean="0"/>
              <a:t>T-bonds 5.8% to 4%;  CPI 2.8%to0%;   </a:t>
            </a:r>
            <a:r>
              <a:rPr lang="en-US" sz="3200" dirty="0"/>
              <a:t>GNP  </a:t>
            </a:r>
            <a:r>
              <a:rPr lang="en-US" sz="3200" dirty="0" smtClean="0"/>
              <a:t>$12.7 </a:t>
            </a:r>
            <a:r>
              <a:rPr lang="en-US" sz="3200" dirty="0" err="1" smtClean="0"/>
              <a:t>Tril’n</a:t>
            </a:r>
            <a:r>
              <a:rPr lang="en-US" sz="3200" dirty="0" smtClean="0"/>
              <a:t>  to 14.5</a:t>
            </a:r>
            <a:endParaRPr lang="en-US" sz="3200" dirty="0"/>
          </a:p>
          <a:p>
            <a:r>
              <a:rPr lang="en-US" sz="3200" dirty="0"/>
              <a:t>Events </a:t>
            </a:r>
            <a:r>
              <a:rPr lang="en-US" sz="3200" dirty="0" smtClean="0"/>
              <a:t>– 2</a:t>
            </a:r>
            <a:r>
              <a:rPr lang="en-US" sz="3200" baseline="30000" dirty="0" smtClean="0"/>
              <a:t>nd</a:t>
            </a:r>
            <a:r>
              <a:rPr lang="en-US" sz="3200" dirty="0" smtClean="0"/>
              <a:t> Gulf War, </a:t>
            </a:r>
            <a:r>
              <a:rPr lang="en-US" sz="3200" i="1" dirty="0" err="1" smtClean="0"/>
              <a:t>Peristroyka</a:t>
            </a:r>
            <a:r>
              <a:rPr lang="en-US" sz="3200" i="1" dirty="0" smtClean="0"/>
              <a:t> over!-</a:t>
            </a:r>
            <a:r>
              <a:rPr lang="en-US" sz="3200" dirty="0" smtClean="0"/>
              <a:t>Putin,-dictator stages atrocities, Cell phones &amp; internet become common; </a:t>
            </a:r>
            <a:endParaRPr lang="en-US" sz="3200" dirty="0"/>
          </a:p>
          <a:p>
            <a:r>
              <a:rPr lang="en-US" sz="3200" dirty="0"/>
              <a:t>Benefits </a:t>
            </a:r>
            <a:r>
              <a:rPr lang="en-US" sz="3200" dirty="0" smtClean="0"/>
              <a:t>issues:  Double digit health care inflation/ cash balance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17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67" y="287868"/>
            <a:ext cx="11684000" cy="965200"/>
          </a:xfrm>
        </p:spPr>
        <p:txBody>
          <a:bodyPr/>
          <a:lstStyle/>
          <a:p>
            <a:r>
              <a:rPr lang="en-US" dirty="0" smtClean="0"/>
              <a:t>A LOOK AT EVENTS &amp; FACTORS- 2016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067" y="1524000"/>
            <a:ext cx="11684000" cy="5198534"/>
          </a:xfrm>
        </p:spPr>
        <p:txBody>
          <a:bodyPr>
            <a:normAutofit/>
          </a:bodyPr>
          <a:lstStyle/>
          <a:p>
            <a:r>
              <a:rPr lang="en-US" sz="5400" dirty="0" smtClean="0"/>
              <a:t>THE SUV CROSS OVER</a:t>
            </a:r>
          </a:p>
          <a:p>
            <a:endParaRPr lang="en-US" sz="5400" dirty="0"/>
          </a:p>
          <a:p>
            <a:r>
              <a:rPr lang="en-US" sz="5400" dirty="0" smtClean="0"/>
              <a:t>DB to Cash Balance</a:t>
            </a:r>
          </a:p>
          <a:p>
            <a:r>
              <a:rPr lang="en-US" sz="5400" dirty="0" smtClean="0"/>
              <a:t>“Simplify” our lives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29193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67" y="339246"/>
            <a:ext cx="11684000" cy="65924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LOOK AT EVENTS &amp; FACTORS-2009 to 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067" y="1524000"/>
            <a:ext cx="11684000" cy="5198534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President/VP:  </a:t>
            </a:r>
            <a:r>
              <a:rPr lang="en-US" sz="3200" dirty="0" err="1" smtClean="0"/>
              <a:t>OBama</a:t>
            </a:r>
            <a:r>
              <a:rPr lang="en-US" sz="3200" dirty="0" smtClean="0"/>
              <a:t>/Biden (D)</a:t>
            </a:r>
          </a:p>
          <a:p>
            <a:r>
              <a:rPr lang="en-US" sz="3200" dirty="0" smtClean="0"/>
              <a:t>Congress  111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255/435(D);    &amp;   56+2/100 (D)</a:t>
            </a:r>
          </a:p>
          <a:p>
            <a:r>
              <a:rPr lang="en-US" sz="3200" dirty="0" smtClean="0"/>
              <a:t>112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242/435(R);    </a:t>
            </a:r>
            <a:r>
              <a:rPr lang="en-US" sz="3200" dirty="0"/>
              <a:t>&amp;   </a:t>
            </a:r>
            <a:r>
              <a:rPr lang="en-US" sz="3200" dirty="0" smtClean="0"/>
              <a:t>50+2/100 </a:t>
            </a:r>
            <a:r>
              <a:rPr lang="en-US" sz="3200" dirty="0"/>
              <a:t>(D)</a:t>
            </a:r>
          </a:p>
          <a:p>
            <a:r>
              <a:rPr lang="en-US" sz="3200" dirty="0" smtClean="0"/>
              <a:t>113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233/433(D</a:t>
            </a:r>
            <a:r>
              <a:rPr lang="en-US" sz="3200" dirty="0"/>
              <a:t>);    &amp;   </a:t>
            </a:r>
            <a:r>
              <a:rPr lang="en-US" sz="3200" dirty="0" smtClean="0"/>
              <a:t>53+2/100 </a:t>
            </a:r>
            <a:r>
              <a:rPr lang="en-US" sz="3200" dirty="0"/>
              <a:t>(D)</a:t>
            </a:r>
          </a:p>
          <a:p>
            <a:r>
              <a:rPr lang="en-US" sz="3200" dirty="0" smtClean="0"/>
              <a:t>2015 114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247/435(D</a:t>
            </a:r>
            <a:r>
              <a:rPr lang="en-US" sz="3200" dirty="0"/>
              <a:t>);    &amp;   </a:t>
            </a:r>
            <a:r>
              <a:rPr lang="en-US" sz="3200" dirty="0" smtClean="0"/>
              <a:t>54/100 (R)</a:t>
            </a:r>
            <a:endParaRPr lang="en-US" sz="3200" dirty="0"/>
          </a:p>
          <a:p>
            <a:r>
              <a:rPr lang="en-US" sz="3200" dirty="0" smtClean="0"/>
              <a:t>115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?/435(D</a:t>
            </a:r>
            <a:r>
              <a:rPr lang="en-US" sz="3200" dirty="0"/>
              <a:t>);    &amp;   </a:t>
            </a:r>
            <a:r>
              <a:rPr lang="en-US" sz="3200" dirty="0" smtClean="0"/>
              <a:t>?/100 </a:t>
            </a:r>
            <a:r>
              <a:rPr lang="en-US" sz="3200" dirty="0"/>
              <a:t>(R</a:t>
            </a:r>
            <a:r>
              <a:rPr lang="en-US" sz="3200" dirty="0" smtClean="0"/>
              <a:t>)</a:t>
            </a:r>
            <a:endParaRPr lang="en-US" sz="3200" dirty="0"/>
          </a:p>
          <a:p>
            <a:r>
              <a:rPr lang="en-US" sz="3200" dirty="0"/>
              <a:t>30 Year </a:t>
            </a:r>
            <a:r>
              <a:rPr lang="en-US" sz="3200" dirty="0" smtClean="0"/>
              <a:t>T-bonds 4% to 2.9%;  CPI 0%to1.3%;   </a:t>
            </a:r>
            <a:r>
              <a:rPr lang="en-US" sz="3200" dirty="0"/>
              <a:t>GNP  </a:t>
            </a:r>
            <a:r>
              <a:rPr lang="en-US" sz="3200" dirty="0" smtClean="0"/>
              <a:t>$14.5 </a:t>
            </a:r>
            <a:r>
              <a:rPr lang="en-US" sz="3200" dirty="0" err="1" smtClean="0"/>
              <a:t>Tril’n</a:t>
            </a:r>
            <a:r>
              <a:rPr lang="en-US" sz="3200" dirty="0" smtClean="0"/>
              <a:t> to 16.5</a:t>
            </a:r>
            <a:endParaRPr lang="en-US" sz="3200" dirty="0"/>
          </a:p>
          <a:p>
            <a:r>
              <a:rPr lang="en-US" sz="3200" dirty="0"/>
              <a:t>Events </a:t>
            </a:r>
            <a:r>
              <a:rPr lang="en-US" sz="3200" dirty="0" smtClean="0"/>
              <a:t>– Cell phones &amp; internet become common take over our lives;</a:t>
            </a:r>
            <a:endParaRPr lang="en-US" sz="3200" dirty="0"/>
          </a:p>
          <a:p>
            <a:r>
              <a:rPr lang="en-US" sz="3200" dirty="0"/>
              <a:t>Benefits </a:t>
            </a:r>
            <a:r>
              <a:rPr lang="en-US" sz="3200" dirty="0" smtClean="0"/>
              <a:t>issues: Cash Balance replaces DB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47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67" y="287868"/>
            <a:ext cx="11684000" cy="965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067" y="1524000"/>
            <a:ext cx="11684000" cy="5198534"/>
          </a:xfrm>
        </p:spPr>
        <p:txBody>
          <a:bodyPr>
            <a:normAutofit/>
          </a:bodyPr>
          <a:lstStyle/>
          <a:p>
            <a:r>
              <a:rPr lang="en-US" sz="5400" dirty="0" smtClean="0"/>
              <a:t>THE ERISA CAR NOW</a:t>
            </a:r>
          </a:p>
          <a:p>
            <a:r>
              <a:rPr lang="en-US" sz="5400" dirty="0" smtClean="0"/>
              <a:t>Actuary/ lawmaker / Passenger</a:t>
            </a:r>
          </a:p>
          <a:p>
            <a:r>
              <a:rPr lang="en-US" sz="5400" dirty="0" smtClean="0"/>
              <a:t>Driver / Accountant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44464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954934" cy="812800"/>
          </a:xfrm>
        </p:spPr>
        <p:txBody>
          <a:bodyPr>
            <a:normAutofit fontScale="90000"/>
          </a:bodyPr>
          <a:lstStyle/>
          <a:p>
            <a:r>
              <a:rPr lang="en-US" dirty="0"/>
              <a:t>new California Secure </a:t>
            </a:r>
            <a:r>
              <a:rPr lang="en-US" dirty="0" smtClean="0"/>
              <a:t>Choice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Retirement Savings Program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532" y="936378"/>
            <a:ext cx="11971867" cy="7145866"/>
          </a:xfrm>
        </p:spPr>
        <p:txBody>
          <a:bodyPr>
            <a:noAutofit/>
          </a:bodyPr>
          <a:lstStyle/>
          <a:p>
            <a:r>
              <a:rPr lang="en-US" sz="3800" dirty="0"/>
              <a:t>Brown described the program as a “step forward,” especially in an age of “spend now and worry about it later.”</a:t>
            </a:r>
          </a:p>
          <a:p>
            <a:r>
              <a:rPr lang="en-US" sz="3800" dirty="0"/>
              <a:t>“This is save now and prepare for later,” </a:t>
            </a:r>
            <a:endParaRPr lang="en-US" sz="3800" dirty="0" smtClean="0"/>
          </a:p>
          <a:p>
            <a:r>
              <a:rPr lang="en-US" sz="3800" dirty="0" smtClean="0"/>
              <a:t>State </a:t>
            </a:r>
            <a:r>
              <a:rPr lang="en-US" sz="3800" dirty="0"/>
              <a:t>Senate leader Kevin de León (D-Los Angeles), who wrote the bill, called it the “largest expansion of retirement security since the New Deal.”</a:t>
            </a:r>
          </a:p>
          <a:p>
            <a:r>
              <a:rPr lang="en-US" sz="3800" dirty="0"/>
              <a:t>“This bill is about personal responsibility,” he said. “The retirement insecurity crisis is looming on the near horizon.”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86501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67" y="287868"/>
            <a:ext cx="11684000" cy="965200"/>
          </a:xfrm>
        </p:spPr>
        <p:txBody>
          <a:bodyPr/>
          <a:lstStyle/>
          <a:p>
            <a:r>
              <a:rPr lang="en-US" dirty="0" smtClean="0"/>
              <a:t>A LOOK AT EVENTS &amp; FACTORS-1981 to 1985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067" y="1524000"/>
            <a:ext cx="11684000" cy="5198534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1235676" y="3484583"/>
            <a:ext cx="87251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GROWTH &amp; DECLINE </a:t>
            </a:r>
          </a:p>
          <a:p>
            <a:r>
              <a:rPr lang="en-US" sz="5400" dirty="0" smtClean="0"/>
              <a:t>OF PENSION COVERAGE vs GDP &amp; Bonds rates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13767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33887"/>
            <a:ext cx="11548533" cy="1185333"/>
          </a:xfrm>
        </p:spPr>
        <p:txBody>
          <a:bodyPr/>
          <a:lstStyle/>
          <a:p>
            <a:r>
              <a:rPr lang="en-US" dirty="0" smtClean="0"/>
              <a:t>The future of Retirement Income????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802" y="1419220"/>
            <a:ext cx="7090117" cy="5317587"/>
          </a:xfrm>
        </p:spPr>
      </p:pic>
    </p:spTree>
    <p:extLst>
      <p:ext uri="{BB962C8B-B14F-4D97-AF65-F5344CB8AC3E}">
        <p14:creationId xmlns:p14="http://schemas.microsoft.com/office/powerpoint/2010/main" val="10261332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33887"/>
            <a:ext cx="11548533" cy="1185333"/>
          </a:xfrm>
        </p:spPr>
        <p:txBody>
          <a:bodyPr/>
          <a:lstStyle/>
          <a:p>
            <a:r>
              <a:rPr lang="en-US" dirty="0" smtClean="0"/>
              <a:t>The future of Retirement Income????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52" y="2430059"/>
            <a:ext cx="2247226" cy="3995071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118" y="2319156"/>
            <a:ext cx="2302917" cy="40940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25388" y="1869141"/>
            <a:ext cx="1484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 SEAT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77118" y="1949824"/>
            <a:ext cx="1333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 SEAT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32234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33887"/>
            <a:ext cx="11548533" cy="1185333"/>
          </a:xfrm>
        </p:spPr>
        <p:txBody>
          <a:bodyPr/>
          <a:lstStyle/>
          <a:p>
            <a:r>
              <a:rPr lang="en-US" dirty="0" smtClean="0"/>
              <a:t>The future of Retirement Income????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7" t="3459" r="-4028" b="10474"/>
          <a:stretch/>
        </p:blipFill>
        <p:spPr>
          <a:xfrm>
            <a:off x="3818963" y="1567138"/>
            <a:ext cx="5002305" cy="5102605"/>
          </a:xfrm>
        </p:spPr>
      </p:pic>
      <p:sp>
        <p:nvSpPr>
          <p:cNvPr id="6" name="TextBox 5"/>
          <p:cNvSpPr txBox="1"/>
          <p:nvPr/>
        </p:nvSpPr>
        <p:spPr>
          <a:xfrm>
            <a:off x="847165" y="2420471"/>
            <a:ext cx="310854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AFTER </a:t>
            </a:r>
          </a:p>
          <a:p>
            <a:r>
              <a:rPr lang="en-US" sz="4000" b="1" dirty="0" smtClean="0"/>
              <a:t>THE</a:t>
            </a:r>
          </a:p>
          <a:p>
            <a:r>
              <a:rPr lang="en-US" sz="4000" b="1" smtClean="0"/>
              <a:t>ELECTION!</a:t>
            </a:r>
            <a:endParaRPr lang="en-US" sz="40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72353" y="2259106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701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035481" cy="158166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Overview of Retirement Income History </a:t>
            </a:r>
            <a:r>
              <a:rPr lang="en-US" sz="1800" dirty="0" smtClean="0"/>
              <a:t>(cont.)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74789"/>
            <a:ext cx="12430896" cy="3688615"/>
          </a:xfrm>
        </p:spPr>
        <p:txBody>
          <a:bodyPr>
            <a:normAutofit lnSpcReduction="10000"/>
          </a:bodyPr>
          <a:lstStyle/>
          <a:p>
            <a:r>
              <a:rPr lang="en-US" sz="6000" b="1" dirty="0" smtClean="0"/>
              <a:t>LEG 1 –</a:t>
            </a:r>
            <a:r>
              <a:rPr lang="en-US" sz="4800" b="1" dirty="0" smtClean="0"/>
              <a:t> Employer Provided Pension</a:t>
            </a:r>
          </a:p>
          <a:p>
            <a:endParaRPr lang="en-US" sz="4800" b="1" dirty="0" smtClean="0"/>
          </a:p>
          <a:p>
            <a:r>
              <a:rPr lang="en-US" sz="6000" b="1" dirty="0" smtClean="0"/>
              <a:t>1875 - - </a:t>
            </a:r>
            <a:r>
              <a:rPr lang="en-US" sz="6600" b="1" dirty="0" smtClean="0"/>
              <a:t> American Express Company</a:t>
            </a:r>
            <a:endParaRPr lang="en-US" sz="6600" dirty="0" smtClean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4139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8766"/>
          </a:xfrm>
        </p:spPr>
        <p:txBody>
          <a:bodyPr/>
          <a:lstStyle/>
          <a:p>
            <a:r>
              <a:rPr lang="en-US" smtClean="0"/>
              <a:t>Overview of Retirement Income History</a:t>
            </a:r>
            <a:r>
              <a:rPr lang="en-US" sz="3200" smtClean="0"/>
              <a:t>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1921, 1923, 1925 Tax Incentives</a:t>
            </a:r>
          </a:p>
          <a:p>
            <a:r>
              <a:rPr lang="en-US" sz="4000" dirty="0" smtClean="0"/>
              <a:t>GRADUATED INCOME TAX without endless loop holes </a:t>
            </a:r>
            <a:br>
              <a:rPr lang="en-US" sz="4000" dirty="0" smtClean="0"/>
            </a:br>
            <a:endParaRPr lang="en-US" sz="4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70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265" y="370703"/>
            <a:ext cx="10898659" cy="1161535"/>
          </a:xfrm>
        </p:spPr>
        <p:txBody>
          <a:bodyPr>
            <a:normAutofit/>
          </a:bodyPr>
          <a:lstStyle/>
          <a:p>
            <a:r>
              <a:rPr lang="en-US" dirty="0" smtClean="0"/>
              <a:t>Overview of Retirement Income History </a:t>
            </a:r>
            <a:r>
              <a:rPr lang="en-US" sz="3600" dirty="0" smtClean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849" y="1853514"/>
            <a:ext cx="11046940" cy="4300151"/>
          </a:xfrm>
        </p:spPr>
        <p:txBody>
          <a:bodyPr>
            <a:normAutofit fontScale="77500" lnSpcReduction="20000"/>
          </a:bodyPr>
          <a:lstStyle/>
          <a:p>
            <a:r>
              <a:rPr lang="en-US" sz="5700" b="1" dirty="0"/>
              <a:t>LEG 1 – Employer </a:t>
            </a:r>
            <a:r>
              <a:rPr lang="en-US" sz="5700" b="1" dirty="0" smtClean="0"/>
              <a:t>Provided Pension</a:t>
            </a:r>
            <a:endParaRPr lang="en-US" sz="6000" b="1" dirty="0"/>
          </a:p>
          <a:p>
            <a:r>
              <a:rPr lang="en-US" sz="6000" b="1" dirty="0" smtClean="0"/>
              <a:t>Deductibility - - </a:t>
            </a:r>
          </a:p>
          <a:p>
            <a:r>
              <a:rPr lang="en-US" sz="6000" b="1" dirty="0"/>
              <a:t> </a:t>
            </a:r>
            <a:r>
              <a:rPr lang="en-US" sz="6000" b="1" dirty="0" smtClean="0"/>
              <a:t>    </a:t>
            </a:r>
            <a:r>
              <a:rPr lang="en-US" sz="6600" b="1" dirty="0" smtClean="0"/>
              <a:t>1921- income=tax free to Stock Bonus &amp; P Share &amp;’26 Pensions</a:t>
            </a:r>
            <a:endParaRPr lang="is-IS" sz="6600" b="1" dirty="0" smtClean="0"/>
          </a:p>
          <a:p>
            <a:r>
              <a:rPr lang="is-IS" sz="6600" b="1" dirty="0"/>
              <a:t> </a:t>
            </a:r>
            <a:r>
              <a:rPr lang="is-IS" sz="6600" b="1" dirty="0" smtClean="0"/>
              <a:t>    1928 – Tax deductible pre-funding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2378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269" y="964692"/>
            <a:ext cx="11170509" cy="1188720"/>
          </a:xfrm>
        </p:spPr>
        <p:txBody>
          <a:bodyPr>
            <a:normAutofit/>
          </a:bodyPr>
          <a:lstStyle/>
          <a:p>
            <a:r>
              <a:rPr lang="en-US" dirty="0" smtClean="0"/>
              <a:t>Overview of Retirement Income History </a:t>
            </a:r>
            <a:r>
              <a:rPr lang="en-US" sz="3600" dirty="0" smtClean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sz="5700" dirty="0" smtClean="0"/>
              <a:t>Health </a:t>
            </a:r>
            <a:r>
              <a:rPr lang="en-US" sz="5700" dirty="0"/>
              <a:t> </a:t>
            </a:r>
            <a:r>
              <a:rPr lang="en-US" sz="5700" dirty="0" smtClean="0"/>
              <a:t>  </a:t>
            </a:r>
            <a:r>
              <a:rPr lang="en-US" sz="4000" dirty="0" smtClean="0"/>
              <a:t>1910 </a:t>
            </a:r>
            <a:r>
              <a:rPr lang="en-US" sz="4000" dirty="0"/>
              <a:t>- - Montgomery Ward’s group health, life, and accident insurance program </a:t>
            </a:r>
          </a:p>
          <a:p>
            <a:pPr lvl="0"/>
            <a:r>
              <a:rPr lang="en-US" sz="6300" dirty="0"/>
              <a:t>Hospitalization</a:t>
            </a:r>
            <a:r>
              <a:rPr lang="en-US" sz="4000" dirty="0"/>
              <a:t> 1929 - -  Baylor University Hospital’s formalized prepaid group hospitalization plan in 1929</a:t>
            </a:r>
          </a:p>
          <a:p>
            <a:pPr lvl="0"/>
            <a:r>
              <a:rPr lang="en-US" sz="4000" b="1" dirty="0"/>
              <a:t>Fed. Gov’t provided retirement coverage 1935 - - Social </a:t>
            </a:r>
            <a:r>
              <a:rPr lang="en-US" sz="4000" b="1" dirty="0" smtClean="0"/>
              <a:t>Security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4349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Custom 2">
      <a:dk1>
        <a:srgbClr val="6043CF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FF2600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12676</TotalTime>
  <Words>2934</Words>
  <Application>Microsoft Macintosh PowerPoint</Application>
  <PresentationFormat>Widescreen</PresentationFormat>
  <Paragraphs>466</Paragraphs>
  <Slides>58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3" baseType="lpstr">
      <vt:lpstr>Baskerville Old Face</vt:lpstr>
      <vt:lpstr>Calibri</vt:lpstr>
      <vt:lpstr>Gill Sans MT</vt:lpstr>
      <vt:lpstr>Arial</vt:lpstr>
      <vt:lpstr>Parcel</vt:lpstr>
      <vt:lpstr> Overview of US Retirement Income  after 40 years of ERISA </vt:lpstr>
      <vt:lpstr>3 LEGGED STOOL?</vt:lpstr>
      <vt:lpstr> WHAT HAPPENED? </vt:lpstr>
      <vt:lpstr> WHAT HAPPENED? </vt:lpstr>
      <vt:lpstr>Overview of Retirement Income History </vt:lpstr>
      <vt:lpstr>Overview of Retirement Income History (cont.)</vt:lpstr>
      <vt:lpstr>Overview of Retirement Income History (cont.)</vt:lpstr>
      <vt:lpstr>Overview of Retirement Income History (cont.)</vt:lpstr>
      <vt:lpstr>Overview of Retirement Income History (cont.)</vt:lpstr>
      <vt:lpstr>Overview of Retirement Income History (cont.)</vt:lpstr>
      <vt:lpstr>Overview of Retirement Income History (cont.)</vt:lpstr>
      <vt:lpstr>Overview of Retirement Income History (cont.)</vt:lpstr>
      <vt:lpstr>Overview of Retirement Income History (cont.)</vt:lpstr>
      <vt:lpstr>Overview of Retirement Income History (cont.)</vt:lpstr>
      <vt:lpstr>Overview of Retirement Income History (cont.)</vt:lpstr>
      <vt:lpstr>Overview of Retirement Income History (cont.)</vt:lpstr>
      <vt:lpstr>Overview of Retirement Income History (cont.)</vt:lpstr>
      <vt:lpstr>A LOOK AT EVENTS &amp; FACTORS-1960 to 1964</vt:lpstr>
      <vt:lpstr>A LOOK AT EVENTS &amp; FACTORS-1952 to 1963</vt:lpstr>
      <vt:lpstr>Overview of Retirement Income History (cont.)</vt:lpstr>
      <vt:lpstr>A LOOK AT EVENTS &amp; FACTORS-1965 to 1969</vt:lpstr>
      <vt:lpstr>A LOOK AT EVENTS &amp; FACTORS-1969 to 1973</vt:lpstr>
      <vt:lpstr>THE 1970’S</vt:lpstr>
      <vt:lpstr>A LOOK AT EVENTS &amp; FACTORS-1973 to 1977</vt:lpstr>
      <vt:lpstr>A LOOK AT EVENTS &amp; FACTORS-1977 to 1981</vt:lpstr>
      <vt:lpstr>A LOOK AT EVENTS &amp; FACTORS-1976 to 1981</vt:lpstr>
      <vt:lpstr>A LOOK AT EVENTS &amp; FACTORS-1976 to 1981</vt:lpstr>
      <vt:lpstr>A LOOK AT EVENTS &amp; FACTORS-1976 to 1981</vt:lpstr>
      <vt:lpstr>A LOOK AT EVENTS &amp; FACTORS-1976 to 1981</vt:lpstr>
      <vt:lpstr>A LOOK AT EVENTS &amp; FACTORS-1976 to 1981</vt:lpstr>
      <vt:lpstr>Start of THE 1980’S -MUPS </vt:lpstr>
      <vt:lpstr>THE 1980’S  </vt:lpstr>
      <vt:lpstr>A LOOK AT EVENTS &amp; FACTORS-1981 to 1985</vt:lpstr>
      <vt:lpstr>A LOOK AT EVENTS &amp; FACTORS-1985 to 1989</vt:lpstr>
      <vt:lpstr>THE 1980’S  (cont.)</vt:lpstr>
      <vt:lpstr>THE 1990’S  </vt:lpstr>
      <vt:lpstr>THE 1990’S  </vt:lpstr>
      <vt:lpstr>A LOOK AT EVENTS &amp; FACTORS-1989 to 1993</vt:lpstr>
      <vt:lpstr>Overview of Retirement Income History (cont.)</vt:lpstr>
      <vt:lpstr>DECLINE in RATES</vt:lpstr>
      <vt:lpstr>Overview of Retirement Income History (cont.)</vt:lpstr>
      <vt:lpstr>Overview of Retirement Income History (cont.)</vt:lpstr>
      <vt:lpstr>DECLINE in FUNDED LEVEL</vt:lpstr>
      <vt:lpstr>DECLINE in RETURN</vt:lpstr>
      <vt:lpstr>THE 1990’S  (cont.) </vt:lpstr>
      <vt:lpstr>A LOOK AT EVENTS &amp; FACTORS-1993 to 1997</vt:lpstr>
      <vt:lpstr>A LOOK AT EVENTS &amp; FACTORS-1997 to 2001</vt:lpstr>
      <vt:lpstr>Talk in Moscow 1999</vt:lpstr>
      <vt:lpstr>PowerPoint Presentation</vt:lpstr>
      <vt:lpstr>A LOOK AT EVENTS &amp; FACTORS-2001 to 2009</vt:lpstr>
      <vt:lpstr>A LOOK AT EVENTS &amp; FACTORS- 2016</vt:lpstr>
      <vt:lpstr>A LOOK AT EVENTS &amp; FACTORS-2009 to 2017</vt:lpstr>
      <vt:lpstr>PowerPoint Presentation</vt:lpstr>
      <vt:lpstr>new California Secure Choice  Retirement Savings Program </vt:lpstr>
      <vt:lpstr>A LOOK AT EVENTS &amp; FACTORS-1981 to 1985</vt:lpstr>
      <vt:lpstr>The future of Retirement Income????</vt:lpstr>
      <vt:lpstr>The future of Retirement Income????</vt:lpstr>
      <vt:lpstr>The future of Retirement Income????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Overview of US Retirement Income after 40 years of ERISA </dc:title>
  <dc:creator>John Gibson</dc:creator>
  <cp:lastModifiedBy>John Gibson</cp:lastModifiedBy>
  <cp:revision>95</cp:revision>
  <cp:lastPrinted>2016-11-09T02:15:35Z</cp:lastPrinted>
  <dcterms:created xsi:type="dcterms:W3CDTF">2016-10-24T07:27:41Z</dcterms:created>
  <dcterms:modified xsi:type="dcterms:W3CDTF">2016-11-09T16:37:07Z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1534818380</vt:i4>
  </property>
  <property fmtid="{D5CDD505-2E9C-101B-9397-08002B2CF9AE}" pid="3" name="_NewReviewCycle">
    <vt:lpwstr/>
  </property>
  <property fmtid="{D5CDD505-2E9C-101B-9397-08002B2CF9AE}" pid="4" name="_EmailSubject">
    <vt:lpwstr>Fall 2016 Slides</vt:lpwstr>
  </property>
  <property fmtid="{D5CDD505-2E9C-101B-9397-08002B2CF9AE}" pid="5" name="_AuthorEmail">
    <vt:lpwstr>Christian.Wolfe@cms.hhs.gov</vt:lpwstr>
  </property>
  <property fmtid="{D5CDD505-2E9C-101B-9397-08002B2CF9AE}" pid="6" name="_AuthorEmailDisplayName">
    <vt:lpwstr>Wolfe, Christian J. (CMS/OACT)</vt:lpwstr>
  </property>
</Properties>
</file>