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handoutMasterIdLst>
    <p:handoutMasterId r:id="rId80"/>
  </p:handoutMasterIdLst>
  <p:sldIdLst>
    <p:sldId id="258" r:id="rId2"/>
    <p:sldId id="434" r:id="rId3"/>
    <p:sldId id="259" r:id="rId4"/>
    <p:sldId id="260" r:id="rId5"/>
    <p:sldId id="261" r:id="rId6"/>
    <p:sldId id="443" r:id="rId7"/>
    <p:sldId id="262" r:id="rId8"/>
    <p:sldId id="352" r:id="rId9"/>
    <p:sldId id="263" r:id="rId10"/>
    <p:sldId id="467" r:id="rId11"/>
    <p:sldId id="468" r:id="rId12"/>
    <p:sldId id="469" r:id="rId13"/>
    <p:sldId id="448" r:id="rId14"/>
    <p:sldId id="267" r:id="rId15"/>
    <p:sldId id="343" r:id="rId16"/>
    <p:sldId id="449" r:id="rId17"/>
    <p:sldId id="485" r:id="rId18"/>
    <p:sldId id="345" r:id="rId19"/>
    <p:sldId id="347" r:id="rId20"/>
    <p:sldId id="446" r:id="rId21"/>
    <p:sldId id="447" r:id="rId22"/>
    <p:sldId id="473" r:id="rId23"/>
    <p:sldId id="270" r:id="rId24"/>
    <p:sldId id="271" r:id="rId25"/>
    <p:sldId id="272" r:id="rId26"/>
    <p:sldId id="274" r:id="rId27"/>
    <p:sldId id="275" r:id="rId28"/>
    <p:sldId id="276" r:id="rId29"/>
    <p:sldId id="277" r:id="rId30"/>
    <p:sldId id="450" r:id="rId31"/>
    <p:sldId id="278" r:id="rId32"/>
    <p:sldId id="279" r:id="rId33"/>
    <p:sldId id="280" r:id="rId34"/>
    <p:sldId id="281" r:id="rId35"/>
    <p:sldId id="451" r:id="rId36"/>
    <p:sldId id="282" r:id="rId37"/>
    <p:sldId id="325" r:id="rId38"/>
    <p:sldId id="284" r:id="rId39"/>
    <p:sldId id="453" r:id="rId40"/>
    <p:sldId id="285" r:id="rId41"/>
    <p:sldId id="452" r:id="rId42"/>
    <p:sldId id="456" r:id="rId43"/>
    <p:sldId id="289" r:id="rId44"/>
    <p:sldId id="475" r:id="rId45"/>
    <p:sldId id="476" r:id="rId46"/>
    <p:sldId id="477" r:id="rId47"/>
    <p:sldId id="478" r:id="rId48"/>
    <p:sldId id="479" r:id="rId49"/>
    <p:sldId id="480" r:id="rId50"/>
    <p:sldId id="481" r:id="rId51"/>
    <p:sldId id="482" r:id="rId52"/>
    <p:sldId id="483" r:id="rId53"/>
    <p:sldId id="484" r:id="rId54"/>
    <p:sldId id="290" r:id="rId55"/>
    <p:sldId id="470" r:id="rId56"/>
    <p:sldId id="471" r:id="rId57"/>
    <p:sldId id="472" r:id="rId58"/>
    <p:sldId id="461" r:id="rId59"/>
    <p:sldId id="464" r:id="rId60"/>
    <p:sldId id="457" r:id="rId61"/>
    <p:sldId id="458" r:id="rId62"/>
    <p:sldId id="459" r:id="rId63"/>
    <p:sldId id="460" r:id="rId64"/>
    <p:sldId id="297" r:id="rId65"/>
    <p:sldId id="298" r:id="rId66"/>
    <p:sldId id="299" r:id="rId67"/>
    <p:sldId id="300" r:id="rId68"/>
    <p:sldId id="301" r:id="rId69"/>
    <p:sldId id="302" r:id="rId70"/>
    <p:sldId id="303" r:id="rId71"/>
    <p:sldId id="433" r:id="rId72"/>
    <p:sldId id="465" r:id="rId73"/>
    <p:sldId id="466" r:id="rId74"/>
    <p:sldId id="441" r:id="rId75"/>
    <p:sldId id="323" r:id="rId76"/>
    <p:sldId id="316" r:id="rId77"/>
    <p:sldId id="317" r:id="rId78"/>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70" autoAdjust="0"/>
    <p:restoredTop sz="81807" autoAdjust="0"/>
  </p:normalViewPr>
  <p:slideViewPr>
    <p:cSldViewPr snapToGrid="0" snapToObjects="1">
      <p:cViewPr varScale="1">
        <p:scale>
          <a:sx n="138" d="100"/>
          <a:sy n="138" d="100"/>
        </p:scale>
        <p:origin x="456" y="102"/>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CEC09-E272-4856-9A0F-94A7E11A32D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1E85E14-ED1C-4804-813D-63C3145139B1}">
      <dgm:prSet phldrT="[Text]" custT="1"/>
      <dgm:spPr>
        <a:solidFill>
          <a:schemeClr val="tx2"/>
        </a:solidFill>
      </dgm:spPr>
      <dgm:t>
        <a:bodyPr/>
        <a:lstStyle/>
        <a:p>
          <a:r>
            <a:rPr lang="en-US" sz="1600" dirty="0" smtClean="0">
              <a:latin typeface="+mj-lt"/>
            </a:rPr>
            <a:t>Actuarial Standards Board</a:t>
          </a:r>
          <a:endParaRPr lang="en-US" sz="1600" dirty="0">
            <a:latin typeface="+mj-lt"/>
          </a:endParaRPr>
        </a:p>
      </dgm:t>
    </dgm:pt>
    <dgm:pt modelId="{928B4E8C-20CC-4541-BF74-667AF302F426}" type="parTrans" cxnId="{045756EB-05AE-4CDB-98DB-49627624D6A7}">
      <dgm:prSet/>
      <dgm:spPr/>
      <dgm:t>
        <a:bodyPr/>
        <a:lstStyle/>
        <a:p>
          <a:endParaRPr lang="en-US" sz="1600">
            <a:latin typeface="+mj-lt"/>
          </a:endParaRPr>
        </a:p>
      </dgm:t>
    </dgm:pt>
    <dgm:pt modelId="{81E69D7C-7AB3-4308-B3EE-B0D06D56CC89}" type="sibTrans" cxnId="{045756EB-05AE-4CDB-98DB-49627624D6A7}">
      <dgm:prSet/>
      <dgm:spPr/>
      <dgm:t>
        <a:bodyPr/>
        <a:lstStyle/>
        <a:p>
          <a:endParaRPr lang="en-US" sz="1600">
            <a:latin typeface="+mj-lt"/>
          </a:endParaRPr>
        </a:p>
      </dgm:t>
    </dgm:pt>
    <dgm:pt modelId="{8E152B42-30B9-465A-9050-78501E3998C1}">
      <dgm:prSet phldrT="[Text]" custT="1"/>
      <dgm:spPr>
        <a:solidFill>
          <a:schemeClr val="tx2"/>
        </a:solidFill>
      </dgm:spPr>
      <dgm:t>
        <a:bodyPr/>
        <a:lstStyle/>
        <a:p>
          <a:r>
            <a:rPr lang="en-US" sz="1600" dirty="0" smtClean="0">
              <a:latin typeface="+mj-lt"/>
            </a:rPr>
            <a:t>General Committee</a:t>
          </a:r>
          <a:endParaRPr lang="en-US" sz="1600" dirty="0">
            <a:latin typeface="+mj-lt"/>
          </a:endParaRPr>
        </a:p>
      </dgm:t>
    </dgm:pt>
    <dgm:pt modelId="{F0CBC732-C682-466A-8AF3-0AEDB6F6E4DB}" type="parTrans" cxnId="{6B7ADE15-6009-4801-8367-9997A68BDDFB}">
      <dgm:prSet/>
      <dgm:spPr/>
      <dgm:t>
        <a:bodyPr/>
        <a:lstStyle/>
        <a:p>
          <a:endParaRPr lang="en-US" sz="1600">
            <a:latin typeface="+mj-lt"/>
          </a:endParaRPr>
        </a:p>
      </dgm:t>
    </dgm:pt>
    <dgm:pt modelId="{9E03A2A1-7404-45C3-934E-C3ED7126A333}" type="sibTrans" cxnId="{6B7ADE15-6009-4801-8367-9997A68BDDFB}">
      <dgm:prSet/>
      <dgm:spPr/>
      <dgm:t>
        <a:bodyPr/>
        <a:lstStyle/>
        <a:p>
          <a:endParaRPr lang="en-US" sz="1600">
            <a:latin typeface="+mj-lt"/>
          </a:endParaRPr>
        </a:p>
      </dgm:t>
    </dgm:pt>
    <dgm:pt modelId="{5D3DCE82-D581-497F-8826-191D9E52F69B}">
      <dgm:prSet phldrT="[Text]" custT="1"/>
      <dgm:spPr>
        <a:solidFill>
          <a:schemeClr val="tx2"/>
        </a:solidFill>
      </dgm:spPr>
      <dgm:t>
        <a:bodyPr/>
        <a:lstStyle/>
        <a:p>
          <a:r>
            <a:rPr lang="en-US" sz="1600" dirty="0" smtClean="0">
              <a:latin typeface="+mj-lt"/>
              <a:cs typeface="Arial" panose="020B0604020202020204" pitchFamily="34" charset="0"/>
            </a:rPr>
            <a:t>Casualty Committee</a:t>
          </a:r>
          <a:endParaRPr lang="en-US" sz="1600" dirty="0">
            <a:latin typeface="+mj-lt"/>
            <a:cs typeface="Arial" panose="020B0604020202020204" pitchFamily="34" charset="0"/>
          </a:endParaRPr>
        </a:p>
      </dgm:t>
    </dgm:pt>
    <dgm:pt modelId="{9C0621EF-FAA3-4AA4-B1B2-0E37591C7F6E}" type="parTrans" cxnId="{EAC00766-DADB-4D91-BBB9-A6AE93C6521B}">
      <dgm:prSet/>
      <dgm:spPr/>
      <dgm:t>
        <a:bodyPr/>
        <a:lstStyle/>
        <a:p>
          <a:endParaRPr lang="en-US" sz="1600">
            <a:latin typeface="+mj-lt"/>
          </a:endParaRPr>
        </a:p>
      </dgm:t>
    </dgm:pt>
    <dgm:pt modelId="{16B4F974-71CE-49F0-B343-AB94C04724D9}" type="sibTrans" cxnId="{EAC00766-DADB-4D91-BBB9-A6AE93C6521B}">
      <dgm:prSet/>
      <dgm:spPr/>
      <dgm:t>
        <a:bodyPr/>
        <a:lstStyle/>
        <a:p>
          <a:endParaRPr lang="en-US" sz="1600">
            <a:latin typeface="+mj-lt"/>
          </a:endParaRPr>
        </a:p>
      </dgm:t>
    </dgm:pt>
    <dgm:pt modelId="{EE2AA481-9575-4D1C-859C-9D5CC52CA89D}">
      <dgm:prSet phldrT="[Text]" custT="1"/>
      <dgm:spPr>
        <a:solidFill>
          <a:schemeClr val="tx2"/>
        </a:solidFill>
      </dgm:spPr>
      <dgm:t>
        <a:bodyPr/>
        <a:lstStyle/>
        <a:p>
          <a:r>
            <a:rPr lang="en-US" sz="1600" dirty="0" smtClean="0">
              <a:latin typeface="+mj-lt"/>
            </a:rPr>
            <a:t>ERM Committee</a:t>
          </a:r>
          <a:endParaRPr lang="en-US" sz="1600" dirty="0">
            <a:latin typeface="+mj-lt"/>
          </a:endParaRPr>
        </a:p>
      </dgm:t>
    </dgm:pt>
    <dgm:pt modelId="{63405FE1-0FF4-4682-AB24-3CE3AFC07B6A}" type="parTrans" cxnId="{B775420E-2DB2-40C5-962A-C6AF477EA86F}">
      <dgm:prSet/>
      <dgm:spPr/>
      <dgm:t>
        <a:bodyPr/>
        <a:lstStyle/>
        <a:p>
          <a:endParaRPr lang="en-US" sz="1600">
            <a:latin typeface="+mj-lt"/>
          </a:endParaRPr>
        </a:p>
      </dgm:t>
    </dgm:pt>
    <dgm:pt modelId="{FD738406-5EC5-400F-8D2E-7EF8BA02C5D5}" type="sibTrans" cxnId="{B775420E-2DB2-40C5-962A-C6AF477EA86F}">
      <dgm:prSet/>
      <dgm:spPr/>
      <dgm:t>
        <a:bodyPr/>
        <a:lstStyle/>
        <a:p>
          <a:endParaRPr lang="en-US" sz="1600">
            <a:latin typeface="+mj-lt"/>
          </a:endParaRPr>
        </a:p>
      </dgm:t>
    </dgm:pt>
    <dgm:pt modelId="{354AFCC5-9F87-4ADF-8781-3C080403B119}">
      <dgm:prSet custT="1"/>
      <dgm:spPr>
        <a:solidFill>
          <a:schemeClr val="tx2"/>
        </a:solidFill>
      </dgm:spPr>
      <dgm:t>
        <a:bodyPr/>
        <a:lstStyle/>
        <a:p>
          <a:r>
            <a:rPr lang="en-US" sz="1600" dirty="0" smtClean="0">
              <a:latin typeface="+mj-lt"/>
            </a:rPr>
            <a:t>Health Committee</a:t>
          </a:r>
          <a:endParaRPr lang="en-US" sz="1600" dirty="0">
            <a:latin typeface="+mj-lt"/>
          </a:endParaRPr>
        </a:p>
      </dgm:t>
    </dgm:pt>
    <dgm:pt modelId="{D1297AFC-9252-4284-8BA8-E4C1DAB8D4E9}" type="parTrans" cxnId="{3318348B-AC05-4CD4-B1E6-1DBDA4C317F0}">
      <dgm:prSet/>
      <dgm:spPr/>
      <dgm:t>
        <a:bodyPr/>
        <a:lstStyle/>
        <a:p>
          <a:endParaRPr lang="en-US" sz="1600">
            <a:latin typeface="+mj-lt"/>
          </a:endParaRPr>
        </a:p>
      </dgm:t>
    </dgm:pt>
    <dgm:pt modelId="{439EE445-8030-47C7-ADE1-0BCC9BE711D0}" type="sibTrans" cxnId="{3318348B-AC05-4CD4-B1E6-1DBDA4C317F0}">
      <dgm:prSet/>
      <dgm:spPr/>
      <dgm:t>
        <a:bodyPr/>
        <a:lstStyle/>
        <a:p>
          <a:endParaRPr lang="en-US" sz="1600">
            <a:latin typeface="+mj-lt"/>
          </a:endParaRPr>
        </a:p>
      </dgm:t>
    </dgm:pt>
    <dgm:pt modelId="{5981C207-AD85-455F-BB13-577CE0219F8D}">
      <dgm:prSet custT="1"/>
      <dgm:spPr>
        <a:solidFill>
          <a:schemeClr val="tx2"/>
        </a:solidFill>
      </dgm:spPr>
      <dgm:t>
        <a:bodyPr/>
        <a:lstStyle/>
        <a:p>
          <a:r>
            <a:rPr lang="en-US" sz="1600" baseline="0" dirty="0" smtClean="0">
              <a:latin typeface="+mj-lt"/>
            </a:rPr>
            <a:t>Life Committee</a:t>
          </a:r>
          <a:endParaRPr lang="en-US" sz="1600" baseline="0" dirty="0">
            <a:latin typeface="+mj-lt"/>
          </a:endParaRPr>
        </a:p>
      </dgm:t>
    </dgm:pt>
    <dgm:pt modelId="{D2E04D3D-C3C0-4E3D-A55B-A8786ED6C8B8}" type="parTrans" cxnId="{08F6901A-DE8E-44CA-A809-C73D0660E248}">
      <dgm:prSet/>
      <dgm:spPr/>
      <dgm:t>
        <a:bodyPr/>
        <a:lstStyle/>
        <a:p>
          <a:endParaRPr lang="en-US" sz="1600">
            <a:latin typeface="+mj-lt"/>
          </a:endParaRPr>
        </a:p>
      </dgm:t>
    </dgm:pt>
    <dgm:pt modelId="{EE0A1F07-06A7-4302-8AB2-C0730BD2451B}" type="sibTrans" cxnId="{08F6901A-DE8E-44CA-A809-C73D0660E248}">
      <dgm:prSet/>
      <dgm:spPr/>
      <dgm:t>
        <a:bodyPr/>
        <a:lstStyle/>
        <a:p>
          <a:endParaRPr lang="en-US" sz="1600">
            <a:latin typeface="+mj-lt"/>
          </a:endParaRPr>
        </a:p>
      </dgm:t>
    </dgm:pt>
    <dgm:pt modelId="{BCC753B6-C902-46E5-9CDB-FFF09EF7EECC}">
      <dgm:prSet custT="1"/>
      <dgm:spPr>
        <a:solidFill>
          <a:schemeClr val="tx2"/>
        </a:solidFill>
      </dgm:spPr>
      <dgm:t>
        <a:bodyPr/>
        <a:lstStyle/>
        <a:p>
          <a:r>
            <a:rPr lang="en-US" sz="1600" baseline="0" dirty="0" smtClean="0">
              <a:latin typeface="+mj-lt"/>
            </a:rPr>
            <a:t>Pension Committee</a:t>
          </a:r>
          <a:endParaRPr lang="en-US" sz="1600" baseline="0" dirty="0">
            <a:latin typeface="+mj-lt"/>
          </a:endParaRPr>
        </a:p>
      </dgm:t>
    </dgm:pt>
    <dgm:pt modelId="{A955E8B2-4BFB-4729-835D-EE94A7AFA1EB}" type="parTrans" cxnId="{18CB2363-A002-4787-B773-CBAE8F2BB2EC}">
      <dgm:prSet/>
      <dgm:spPr/>
      <dgm:t>
        <a:bodyPr/>
        <a:lstStyle/>
        <a:p>
          <a:endParaRPr lang="en-US" sz="1600">
            <a:latin typeface="+mj-lt"/>
          </a:endParaRPr>
        </a:p>
      </dgm:t>
    </dgm:pt>
    <dgm:pt modelId="{397A5763-8DBB-44DD-99E1-FE1A86638F21}" type="sibTrans" cxnId="{18CB2363-A002-4787-B773-CBAE8F2BB2EC}">
      <dgm:prSet/>
      <dgm:spPr/>
      <dgm:t>
        <a:bodyPr/>
        <a:lstStyle/>
        <a:p>
          <a:endParaRPr lang="en-US" sz="1600">
            <a:latin typeface="+mj-lt"/>
          </a:endParaRPr>
        </a:p>
      </dgm:t>
    </dgm:pt>
    <dgm:pt modelId="{B3FED553-057D-4C70-99A4-CE5220E3D11D}" type="pres">
      <dgm:prSet presAssocID="{FCFCEC09-E272-4856-9A0F-94A7E11A32D8}" presName="hierChild1" presStyleCnt="0">
        <dgm:presLayoutVars>
          <dgm:orgChart val="1"/>
          <dgm:chPref val="1"/>
          <dgm:dir/>
          <dgm:animOne val="branch"/>
          <dgm:animLvl val="lvl"/>
          <dgm:resizeHandles/>
        </dgm:presLayoutVars>
      </dgm:prSet>
      <dgm:spPr/>
      <dgm:t>
        <a:bodyPr/>
        <a:lstStyle/>
        <a:p>
          <a:endParaRPr lang="en-US"/>
        </a:p>
      </dgm:t>
    </dgm:pt>
    <dgm:pt modelId="{DDCB1807-26AB-4E43-BC67-6F9EA4896A11}" type="pres">
      <dgm:prSet presAssocID="{D1E85E14-ED1C-4804-813D-63C3145139B1}" presName="hierRoot1" presStyleCnt="0">
        <dgm:presLayoutVars>
          <dgm:hierBranch val="init"/>
        </dgm:presLayoutVars>
      </dgm:prSet>
      <dgm:spPr/>
    </dgm:pt>
    <dgm:pt modelId="{79B84630-DDF8-4C0F-991E-69F1B6FA22A5}" type="pres">
      <dgm:prSet presAssocID="{D1E85E14-ED1C-4804-813D-63C3145139B1}" presName="rootComposite1" presStyleCnt="0"/>
      <dgm:spPr/>
    </dgm:pt>
    <dgm:pt modelId="{2F98C886-FCE6-488C-9C00-8A29CD573DAF}" type="pres">
      <dgm:prSet presAssocID="{D1E85E14-ED1C-4804-813D-63C3145139B1}" presName="rootText1" presStyleLbl="node0" presStyleIdx="0" presStyleCnt="1" custScaleX="264989" custScaleY="76958" custLinFactNeighborX="-3967" custLinFactNeighborY="-3990">
        <dgm:presLayoutVars>
          <dgm:chPref val="3"/>
        </dgm:presLayoutVars>
      </dgm:prSet>
      <dgm:spPr/>
      <dgm:t>
        <a:bodyPr/>
        <a:lstStyle/>
        <a:p>
          <a:endParaRPr lang="en-US"/>
        </a:p>
      </dgm:t>
    </dgm:pt>
    <dgm:pt modelId="{A114C5C4-35B9-4C82-8909-50EE47D49DA9}" type="pres">
      <dgm:prSet presAssocID="{D1E85E14-ED1C-4804-813D-63C3145139B1}" presName="rootConnector1" presStyleLbl="node1" presStyleIdx="0" presStyleCnt="0"/>
      <dgm:spPr/>
      <dgm:t>
        <a:bodyPr/>
        <a:lstStyle/>
        <a:p>
          <a:endParaRPr lang="en-US"/>
        </a:p>
      </dgm:t>
    </dgm:pt>
    <dgm:pt modelId="{02BC21D4-D752-426A-8ADF-359269B4430E}" type="pres">
      <dgm:prSet presAssocID="{D1E85E14-ED1C-4804-813D-63C3145139B1}" presName="hierChild2" presStyleCnt="0"/>
      <dgm:spPr/>
    </dgm:pt>
    <dgm:pt modelId="{E1CA951C-EB8A-45F7-BEF0-3AE70595B47B}" type="pres">
      <dgm:prSet presAssocID="{F0CBC732-C682-466A-8AF3-0AEDB6F6E4DB}" presName="Name37" presStyleLbl="parChTrans1D2" presStyleIdx="0" presStyleCnt="6"/>
      <dgm:spPr/>
      <dgm:t>
        <a:bodyPr/>
        <a:lstStyle/>
        <a:p>
          <a:endParaRPr lang="en-US"/>
        </a:p>
      </dgm:t>
    </dgm:pt>
    <dgm:pt modelId="{E97DAEC8-C0AB-4A89-BFB6-2A95BD3EC5E2}" type="pres">
      <dgm:prSet presAssocID="{8E152B42-30B9-465A-9050-78501E3998C1}" presName="hierRoot2" presStyleCnt="0">
        <dgm:presLayoutVars>
          <dgm:hierBranch val="init"/>
        </dgm:presLayoutVars>
      </dgm:prSet>
      <dgm:spPr/>
    </dgm:pt>
    <dgm:pt modelId="{BCA2413D-7A72-4699-AEE1-A4C700E5C0A0}" type="pres">
      <dgm:prSet presAssocID="{8E152B42-30B9-465A-9050-78501E3998C1}" presName="rootComposite" presStyleCnt="0"/>
      <dgm:spPr/>
    </dgm:pt>
    <dgm:pt modelId="{EBC5C399-9A3A-459F-9972-097159EF84DA}" type="pres">
      <dgm:prSet presAssocID="{8E152B42-30B9-465A-9050-78501E3998C1}" presName="rootText" presStyleLbl="node2" presStyleIdx="0" presStyleCnt="6">
        <dgm:presLayoutVars>
          <dgm:chPref val="3"/>
        </dgm:presLayoutVars>
      </dgm:prSet>
      <dgm:spPr/>
      <dgm:t>
        <a:bodyPr/>
        <a:lstStyle/>
        <a:p>
          <a:endParaRPr lang="en-US"/>
        </a:p>
      </dgm:t>
    </dgm:pt>
    <dgm:pt modelId="{16216A49-CF3F-46B3-8593-5EB87BFCA615}" type="pres">
      <dgm:prSet presAssocID="{8E152B42-30B9-465A-9050-78501E3998C1}" presName="rootConnector" presStyleLbl="node2" presStyleIdx="0" presStyleCnt="6"/>
      <dgm:spPr/>
      <dgm:t>
        <a:bodyPr/>
        <a:lstStyle/>
        <a:p>
          <a:endParaRPr lang="en-US"/>
        </a:p>
      </dgm:t>
    </dgm:pt>
    <dgm:pt modelId="{648CA959-1318-4AA2-898F-5B2CD6625684}" type="pres">
      <dgm:prSet presAssocID="{8E152B42-30B9-465A-9050-78501E3998C1}" presName="hierChild4" presStyleCnt="0"/>
      <dgm:spPr/>
    </dgm:pt>
    <dgm:pt modelId="{912B48F6-FCC2-45E6-B1C8-344233461442}" type="pres">
      <dgm:prSet presAssocID="{8E152B42-30B9-465A-9050-78501E3998C1}" presName="hierChild5" presStyleCnt="0"/>
      <dgm:spPr/>
    </dgm:pt>
    <dgm:pt modelId="{95FE64B5-1B40-4B32-B070-C7F7A97B2FBC}" type="pres">
      <dgm:prSet presAssocID="{9C0621EF-FAA3-4AA4-B1B2-0E37591C7F6E}" presName="Name37" presStyleLbl="parChTrans1D2" presStyleIdx="1" presStyleCnt="6"/>
      <dgm:spPr/>
      <dgm:t>
        <a:bodyPr/>
        <a:lstStyle/>
        <a:p>
          <a:endParaRPr lang="en-US"/>
        </a:p>
      </dgm:t>
    </dgm:pt>
    <dgm:pt modelId="{F8759C0D-87A3-4F8A-81D7-82D6E8057CC4}" type="pres">
      <dgm:prSet presAssocID="{5D3DCE82-D581-497F-8826-191D9E52F69B}" presName="hierRoot2" presStyleCnt="0">
        <dgm:presLayoutVars>
          <dgm:hierBranch val="init"/>
        </dgm:presLayoutVars>
      </dgm:prSet>
      <dgm:spPr/>
    </dgm:pt>
    <dgm:pt modelId="{84E9A87E-A501-48B0-9B03-EC8DA4DECFED}" type="pres">
      <dgm:prSet presAssocID="{5D3DCE82-D581-497F-8826-191D9E52F69B}" presName="rootComposite" presStyleCnt="0"/>
      <dgm:spPr/>
    </dgm:pt>
    <dgm:pt modelId="{F3E37246-8700-4C72-9C81-B279FB9568A8}" type="pres">
      <dgm:prSet presAssocID="{5D3DCE82-D581-497F-8826-191D9E52F69B}" presName="rootText" presStyleLbl="node2" presStyleIdx="1" presStyleCnt="6">
        <dgm:presLayoutVars>
          <dgm:chPref val="3"/>
        </dgm:presLayoutVars>
      </dgm:prSet>
      <dgm:spPr/>
      <dgm:t>
        <a:bodyPr/>
        <a:lstStyle/>
        <a:p>
          <a:endParaRPr lang="en-US"/>
        </a:p>
      </dgm:t>
    </dgm:pt>
    <dgm:pt modelId="{4286E36B-464F-4B73-8557-5CD2934C700D}" type="pres">
      <dgm:prSet presAssocID="{5D3DCE82-D581-497F-8826-191D9E52F69B}" presName="rootConnector" presStyleLbl="node2" presStyleIdx="1" presStyleCnt="6"/>
      <dgm:spPr/>
      <dgm:t>
        <a:bodyPr/>
        <a:lstStyle/>
        <a:p>
          <a:endParaRPr lang="en-US"/>
        </a:p>
      </dgm:t>
    </dgm:pt>
    <dgm:pt modelId="{76671CB6-2B2E-43B7-89E6-FD8254F84054}" type="pres">
      <dgm:prSet presAssocID="{5D3DCE82-D581-497F-8826-191D9E52F69B}" presName="hierChild4" presStyleCnt="0"/>
      <dgm:spPr/>
    </dgm:pt>
    <dgm:pt modelId="{DBC61BDB-E415-4BDA-ABC3-B979679779DE}" type="pres">
      <dgm:prSet presAssocID="{5D3DCE82-D581-497F-8826-191D9E52F69B}" presName="hierChild5" presStyleCnt="0"/>
      <dgm:spPr/>
    </dgm:pt>
    <dgm:pt modelId="{C98AD73A-4987-4DEB-9C38-184EF6823B27}" type="pres">
      <dgm:prSet presAssocID="{63405FE1-0FF4-4682-AB24-3CE3AFC07B6A}" presName="Name37" presStyleLbl="parChTrans1D2" presStyleIdx="2" presStyleCnt="6"/>
      <dgm:spPr/>
      <dgm:t>
        <a:bodyPr/>
        <a:lstStyle/>
        <a:p>
          <a:endParaRPr lang="en-US"/>
        </a:p>
      </dgm:t>
    </dgm:pt>
    <dgm:pt modelId="{53931C30-1B85-4846-8173-39E3C3B5FB05}" type="pres">
      <dgm:prSet presAssocID="{EE2AA481-9575-4D1C-859C-9D5CC52CA89D}" presName="hierRoot2" presStyleCnt="0">
        <dgm:presLayoutVars>
          <dgm:hierBranch val="init"/>
        </dgm:presLayoutVars>
      </dgm:prSet>
      <dgm:spPr/>
    </dgm:pt>
    <dgm:pt modelId="{E48A3556-E5ED-4475-A0D0-FBEA0FCDA956}" type="pres">
      <dgm:prSet presAssocID="{EE2AA481-9575-4D1C-859C-9D5CC52CA89D}" presName="rootComposite" presStyleCnt="0"/>
      <dgm:spPr/>
    </dgm:pt>
    <dgm:pt modelId="{2A7AA5B8-634E-444E-B719-1986878105A9}" type="pres">
      <dgm:prSet presAssocID="{EE2AA481-9575-4D1C-859C-9D5CC52CA89D}" presName="rootText" presStyleLbl="node2" presStyleIdx="2" presStyleCnt="6">
        <dgm:presLayoutVars>
          <dgm:chPref val="3"/>
        </dgm:presLayoutVars>
      </dgm:prSet>
      <dgm:spPr/>
      <dgm:t>
        <a:bodyPr/>
        <a:lstStyle/>
        <a:p>
          <a:endParaRPr lang="en-US"/>
        </a:p>
      </dgm:t>
    </dgm:pt>
    <dgm:pt modelId="{0ED21C94-C8EF-4E43-BEA9-DC1902E58122}" type="pres">
      <dgm:prSet presAssocID="{EE2AA481-9575-4D1C-859C-9D5CC52CA89D}" presName="rootConnector" presStyleLbl="node2" presStyleIdx="2" presStyleCnt="6"/>
      <dgm:spPr/>
      <dgm:t>
        <a:bodyPr/>
        <a:lstStyle/>
        <a:p>
          <a:endParaRPr lang="en-US"/>
        </a:p>
      </dgm:t>
    </dgm:pt>
    <dgm:pt modelId="{10130760-ED95-45D9-8BC6-44FCE4501F2D}" type="pres">
      <dgm:prSet presAssocID="{EE2AA481-9575-4D1C-859C-9D5CC52CA89D}" presName="hierChild4" presStyleCnt="0"/>
      <dgm:spPr/>
    </dgm:pt>
    <dgm:pt modelId="{A127A2AA-DD19-4C71-A959-FA4CB622ACE9}" type="pres">
      <dgm:prSet presAssocID="{EE2AA481-9575-4D1C-859C-9D5CC52CA89D}" presName="hierChild5" presStyleCnt="0"/>
      <dgm:spPr/>
    </dgm:pt>
    <dgm:pt modelId="{839067CC-FE9F-4FC5-98A3-B65D0D17EADE}" type="pres">
      <dgm:prSet presAssocID="{D1297AFC-9252-4284-8BA8-E4C1DAB8D4E9}" presName="Name37" presStyleLbl="parChTrans1D2" presStyleIdx="3" presStyleCnt="6"/>
      <dgm:spPr/>
      <dgm:t>
        <a:bodyPr/>
        <a:lstStyle/>
        <a:p>
          <a:endParaRPr lang="en-US"/>
        </a:p>
      </dgm:t>
    </dgm:pt>
    <dgm:pt modelId="{7DFB269F-E2EA-46D4-963E-265D9FB1DACB}" type="pres">
      <dgm:prSet presAssocID="{354AFCC5-9F87-4ADF-8781-3C080403B119}" presName="hierRoot2" presStyleCnt="0">
        <dgm:presLayoutVars>
          <dgm:hierBranch val="init"/>
        </dgm:presLayoutVars>
      </dgm:prSet>
      <dgm:spPr/>
    </dgm:pt>
    <dgm:pt modelId="{2D7AD95D-64AB-49B8-9DB7-E6F95989160A}" type="pres">
      <dgm:prSet presAssocID="{354AFCC5-9F87-4ADF-8781-3C080403B119}" presName="rootComposite" presStyleCnt="0"/>
      <dgm:spPr/>
    </dgm:pt>
    <dgm:pt modelId="{AD7616AD-A93C-4C7E-A0AD-1DD368355BC9}" type="pres">
      <dgm:prSet presAssocID="{354AFCC5-9F87-4ADF-8781-3C080403B119}" presName="rootText" presStyleLbl="node2" presStyleIdx="3" presStyleCnt="6">
        <dgm:presLayoutVars>
          <dgm:chPref val="3"/>
        </dgm:presLayoutVars>
      </dgm:prSet>
      <dgm:spPr/>
      <dgm:t>
        <a:bodyPr/>
        <a:lstStyle/>
        <a:p>
          <a:endParaRPr lang="en-US"/>
        </a:p>
      </dgm:t>
    </dgm:pt>
    <dgm:pt modelId="{7191942F-451F-4AB1-95AF-BB4155806F7C}" type="pres">
      <dgm:prSet presAssocID="{354AFCC5-9F87-4ADF-8781-3C080403B119}" presName="rootConnector" presStyleLbl="node2" presStyleIdx="3" presStyleCnt="6"/>
      <dgm:spPr/>
      <dgm:t>
        <a:bodyPr/>
        <a:lstStyle/>
        <a:p>
          <a:endParaRPr lang="en-US"/>
        </a:p>
      </dgm:t>
    </dgm:pt>
    <dgm:pt modelId="{09897594-1189-4855-919F-88C9898F4F38}" type="pres">
      <dgm:prSet presAssocID="{354AFCC5-9F87-4ADF-8781-3C080403B119}" presName="hierChild4" presStyleCnt="0"/>
      <dgm:spPr/>
    </dgm:pt>
    <dgm:pt modelId="{1B4E5C03-D97B-493A-A784-369A8195E680}" type="pres">
      <dgm:prSet presAssocID="{354AFCC5-9F87-4ADF-8781-3C080403B119}" presName="hierChild5" presStyleCnt="0"/>
      <dgm:spPr/>
    </dgm:pt>
    <dgm:pt modelId="{00480921-E6D7-44E2-85C1-FDB829275FC6}" type="pres">
      <dgm:prSet presAssocID="{D2E04D3D-C3C0-4E3D-A55B-A8786ED6C8B8}" presName="Name37" presStyleLbl="parChTrans1D2" presStyleIdx="4" presStyleCnt="6"/>
      <dgm:spPr/>
      <dgm:t>
        <a:bodyPr/>
        <a:lstStyle/>
        <a:p>
          <a:endParaRPr lang="en-US"/>
        </a:p>
      </dgm:t>
    </dgm:pt>
    <dgm:pt modelId="{B86E347C-4CA9-4508-94F3-E2C72B93B814}" type="pres">
      <dgm:prSet presAssocID="{5981C207-AD85-455F-BB13-577CE0219F8D}" presName="hierRoot2" presStyleCnt="0">
        <dgm:presLayoutVars>
          <dgm:hierBranch val="init"/>
        </dgm:presLayoutVars>
      </dgm:prSet>
      <dgm:spPr/>
    </dgm:pt>
    <dgm:pt modelId="{BEB8F14A-9244-43BD-A143-91E6888F8FAC}" type="pres">
      <dgm:prSet presAssocID="{5981C207-AD85-455F-BB13-577CE0219F8D}" presName="rootComposite" presStyleCnt="0"/>
      <dgm:spPr/>
    </dgm:pt>
    <dgm:pt modelId="{30F8402B-61DC-4ED2-AB6B-99C8463C9F85}" type="pres">
      <dgm:prSet presAssocID="{5981C207-AD85-455F-BB13-577CE0219F8D}" presName="rootText" presStyleLbl="node2" presStyleIdx="4" presStyleCnt="6">
        <dgm:presLayoutVars>
          <dgm:chPref val="3"/>
        </dgm:presLayoutVars>
      </dgm:prSet>
      <dgm:spPr/>
      <dgm:t>
        <a:bodyPr/>
        <a:lstStyle/>
        <a:p>
          <a:endParaRPr lang="en-US"/>
        </a:p>
      </dgm:t>
    </dgm:pt>
    <dgm:pt modelId="{A1099C77-0C58-4A93-AE72-20050EAB40F7}" type="pres">
      <dgm:prSet presAssocID="{5981C207-AD85-455F-BB13-577CE0219F8D}" presName="rootConnector" presStyleLbl="node2" presStyleIdx="4" presStyleCnt="6"/>
      <dgm:spPr/>
      <dgm:t>
        <a:bodyPr/>
        <a:lstStyle/>
        <a:p>
          <a:endParaRPr lang="en-US"/>
        </a:p>
      </dgm:t>
    </dgm:pt>
    <dgm:pt modelId="{3527F029-7AF6-47A1-97FA-304931611E65}" type="pres">
      <dgm:prSet presAssocID="{5981C207-AD85-455F-BB13-577CE0219F8D}" presName="hierChild4" presStyleCnt="0"/>
      <dgm:spPr/>
    </dgm:pt>
    <dgm:pt modelId="{E2D90A32-0244-4568-8863-7193C18CE9BC}" type="pres">
      <dgm:prSet presAssocID="{5981C207-AD85-455F-BB13-577CE0219F8D}" presName="hierChild5" presStyleCnt="0"/>
      <dgm:spPr/>
    </dgm:pt>
    <dgm:pt modelId="{105DBFE6-FFAE-461A-BA67-EBB9A65D66EF}" type="pres">
      <dgm:prSet presAssocID="{A955E8B2-4BFB-4729-835D-EE94A7AFA1EB}" presName="Name37" presStyleLbl="parChTrans1D2" presStyleIdx="5" presStyleCnt="6"/>
      <dgm:spPr/>
      <dgm:t>
        <a:bodyPr/>
        <a:lstStyle/>
        <a:p>
          <a:endParaRPr lang="en-US"/>
        </a:p>
      </dgm:t>
    </dgm:pt>
    <dgm:pt modelId="{EFF5372C-EC23-45D5-8359-08A0BD66AB70}" type="pres">
      <dgm:prSet presAssocID="{BCC753B6-C902-46E5-9CDB-FFF09EF7EECC}" presName="hierRoot2" presStyleCnt="0">
        <dgm:presLayoutVars>
          <dgm:hierBranch val="init"/>
        </dgm:presLayoutVars>
      </dgm:prSet>
      <dgm:spPr/>
    </dgm:pt>
    <dgm:pt modelId="{978C48BF-3C93-4462-BEEC-CE150EBE980B}" type="pres">
      <dgm:prSet presAssocID="{BCC753B6-C902-46E5-9CDB-FFF09EF7EECC}" presName="rootComposite" presStyleCnt="0"/>
      <dgm:spPr/>
    </dgm:pt>
    <dgm:pt modelId="{689C810D-44E1-4594-B114-3DF07E2946B2}" type="pres">
      <dgm:prSet presAssocID="{BCC753B6-C902-46E5-9CDB-FFF09EF7EECC}" presName="rootText" presStyleLbl="node2" presStyleIdx="5" presStyleCnt="6">
        <dgm:presLayoutVars>
          <dgm:chPref val="3"/>
        </dgm:presLayoutVars>
      </dgm:prSet>
      <dgm:spPr/>
      <dgm:t>
        <a:bodyPr/>
        <a:lstStyle/>
        <a:p>
          <a:endParaRPr lang="en-US"/>
        </a:p>
      </dgm:t>
    </dgm:pt>
    <dgm:pt modelId="{E105C306-EA39-4B26-A7DE-A2E71B48E430}" type="pres">
      <dgm:prSet presAssocID="{BCC753B6-C902-46E5-9CDB-FFF09EF7EECC}" presName="rootConnector" presStyleLbl="node2" presStyleIdx="5" presStyleCnt="6"/>
      <dgm:spPr/>
      <dgm:t>
        <a:bodyPr/>
        <a:lstStyle/>
        <a:p>
          <a:endParaRPr lang="en-US"/>
        </a:p>
      </dgm:t>
    </dgm:pt>
    <dgm:pt modelId="{0BC37C33-0EEC-4A0C-A44C-76CAB3078120}" type="pres">
      <dgm:prSet presAssocID="{BCC753B6-C902-46E5-9CDB-FFF09EF7EECC}" presName="hierChild4" presStyleCnt="0"/>
      <dgm:spPr/>
    </dgm:pt>
    <dgm:pt modelId="{81C7FCF5-5F42-4225-AC49-D354B0BA28DD}" type="pres">
      <dgm:prSet presAssocID="{BCC753B6-C902-46E5-9CDB-FFF09EF7EECC}" presName="hierChild5" presStyleCnt="0"/>
      <dgm:spPr/>
    </dgm:pt>
    <dgm:pt modelId="{714C58D5-031C-42E7-B1A4-5348B67CE24C}" type="pres">
      <dgm:prSet presAssocID="{D1E85E14-ED1C-4804-813D-63C3145139B1}" presName="hierChild3" presStyleCnt="0"/>
      <dgm:spPr/>
    </dgm:pt>
  </dgm:ptLst>
  <dgm:cxnLst>
    <dgm:cxn modelId="{BA38CE9D-7C21-40A7-A3BF-22CA92CDDC8C}" type="presOf" srcId="{9C0621EF-FAA3-4AA4-B1B2-0E37591C7F6E}" destId="{95FE64B5-1B40-4B32-B070-C7F7A97B2FBC}" srcOrd="0" destOrd="0" presId="urn:microsoft.com/office/officeart/2005/8/layout/orgChart1"/>
    <dgm:cxn modelId="{E4E4FC3C-E5FF-40A7-96CA-89A23B555DE6}" type="presOf" srcId="{D2E04D3D-C3C0-4E3D-A55B-A8786ED6C8B8}" destId="{00480921-E6D7-44E2-85C1-FDB829275FC6}" srcOrd="0" destOrd="0" presId="urn:microsoft.com/office/officeart/2005/8/layout/orgChart1"/>
    <dgm:cxn modelId="{B775420E-2DB2-40C5-962A-C6AF477EA86F}" srcId="{D1E85E14-ED1C-4804-813D-63C3145139B1}" destId="{EE2AA481-9575-4D1C-859C-9D5CC52CA89D}" srcOrd="2" destOrd="0" parTransId="{63405FE1-0FF4-4682-AB24-3CE3AFC07B6A}" sibTransId="{FD738406-5EC5-400F-8D2E-7EF8BA02C5D5}"/>
    <dgm:cxn modelId="{18CB2363-A002-4787-B773-CBAE8F2BB2EC}" srcId="{D1E85E14-ED1C-4804-813D-63C3145139B1}" destId="{BCC753B6-C902-46E5-9CDB-FFF09EF7EECC}" srcOrd="5" destOrd="0" parTransId="{A955E8B2-4BFB-4729-835D-EE94A7AFA1EB}" sibTransId="{397A5763-8DBB-44DD-99E1-FE1A86638F21}"/>
    <dgm:cxn modelId="{EAC00766-DADB-4D91-BBB9-A6AE93C6521B}" srcId="{D1E85E14-ED1C-4804-813D-63C3145139B1}" destId="{5D3DCE82-D581-497F-8826-191D9E52F69B}" srcOrd="1" destOrd="0" parTransId="{9C0621EF-FAA3-4AA4-B1B2-0E37591C7F6E}" sibTransId="{16B4F974-71CE-49F0-B343-AB94C04724D9}"/>
    <dgm:cxn modelId="{37341FEE-5918-465C-982D-066B2F365984}" type="presOf" srcId="{EE2AA481-9575-4D1C-859C-9D5CC52CA89D}" destId="{2A7AA5B8-634E-444E-B719-1986878105A9}" srcOrd="0" destOrd="0" presId="urn:microsoft.com/office/officeart/2005/8/layout/orgChart1"/>
    <dgm:cxn modelId="{477E7138-B4FF-4EC5-B7F3-9D8E86D6A417}" type="presOf" srcId="{BCC753B6-C902-46E5-9CDB-FFF09EF7EECC}" destId="{689C810D-44E1-4594-B114-3DF07E2946B2}" srcOrd="0" destOrd="0" presId="urn:microsoft.com/office/officeart/2005/8/layout/orgChart1"/>
    <dgm:cxn modelId="{5DA0C353-5734-41ED-ACD8-612F41EB0010}" type="presOf" srcId="{BCC753B6-C902-46E5-9CDB-FFF09EF7EECC}" destId="{E105C306-EA39-4B26-A7DE-A2E71B48E430}" srcOrd="1" destOrd="0" presId="urn:microsoft.com/office/officeart/2005/8/layout/orgChart1"/>
    <dgm:cxn modelId="{8D740ADB-9A36-45EB-84FE-0B8950AACC7C}" type="presOf" srcId="{63405FE1-0FF4-4682-AB24-3CE3AFC07B6A}" destId="{C98AD73A-4987-4DEB-9C38-184EF6823B27}" srcOrd="0" destOrd="0" presId="urn:microsoft.com/office/officeart/2005/8/layout/orgChart1"/>
    <dgm:cxn modelId="{3318348B-AC05-4CD4-B1E6-1DBDA4C317F0}" srcId="{D1E85E14-ED1C-4804-813D-63C3145139B1}" destId="{354AFCC5-9F87-4ADF-8781-3C080403B119}" srcOrd="3" destOrd="0" parTransId="{D1297AFC-9252-4284-8BA8-E4C1DAB8D4E9}" sibTransId="{439EE445-8030-47C7-ADE1-0BCC9BE711D0}"/>
    <dgm:cxn modelId="{030D9CA7-CA90-4FD8-8A11-F94D361AA5D2}" type="presOf" srcId="{8E152B42-30B9-465A-9050-78501E3998C1}" destId="{EBC5C399-9A3A-459F-9972-097159EF84DA}" srcOrd="0" destOrd="0" presId="urn:microsoft.com/office/officeart/2005/8/layout/orgChart1"/>
    <dgm:cxn modelId="{FDBE99D8-41CA-4C92-9563-A10911F0FACF}" type="presOf" srcId="{D1E85E14-ED1C-4804-813D-63C3145139B1}" destId="{A114C5C4-35B9-4C82-8909-50EE47D49DA9}" srcOrd="1" destOrd="0" presId="urn:microsoft.com/office/officeart/2005/8/layout/orgChart1"/>
    <dgm:cxn modelId="{C8FC5166-1158-4277-914E-44A9000134E1}" type="presOf" srcId="{5981C207-AD85-455F-BB13-577CE0219F8D}" destId="{A1099C77-0C58-4A93-AE72-20050EAB40F7}" srcOrd="1" destOrd="0" presId="urn:microsoft.com/office/officeart/2005/8/layout/orgChart1"/>
    <dgm:cxn modelId="{08F6901A-DE8E-44CA-A809-C73D0660E248}" srcId="{D1E85E14-ED1C-4804-813D-63C3145139B1}" destId="{5981C207-AD85-455F-BB13-577CE0219F8D}" srcOrd="4" destOrd="0" parTransId="{D2E04D3D-C3C0-4E3D-A55B-A8786ED6C8B8}" sibTransId="{EE0A1F07-06A7-4302-8AB2-C0730BD2451B}"/>
    <dgm:cxn modelId="{6B7ADE15-6009-4801-8367-9997A68BDDFB}" srcId="{D1E85E14-ED1C-4804-813D-63C3145139B1}" destId="{8E152B42-30B9-465A-9050-78501E3998C1}" srcOrd="0" destOrd="0" parTransId="{F0CBC732-C682-466A-8AF3-0AEDB6F6E4DB}" sibTransId="{9E03A2A1-7404-45C3-934E-C3ED7126A333}"/>
    <dgm:cxn modelId="{3D45EFEB-9D11-41F4-BE4B-18DE902AF4AD}" type="presOf" srcId="{D1E85E14-ED1C-4804-813D-63C3145139B1}" destId="{2F98C886-FCE6-488C-9C00-8A29CD573DAF}" srcOrd="0" destOrd="0" presId="urn:microsoft.com/office/officeart/2005/8/layout/orgChart1"/>
    <dgm:cxn modelId="{B5569C80-0D2A-49D2-AE20-FF9712E1BAB6}" type="presOf" srcId="{5981C207-AD85-455F-BB13-577CE0219F8D}" destId="{30F8402B-61DC-4ED2-AB6B-99C8463C9F85}" srcOrd="0" destOrd="0" presId="urn:microsoft.com/office/officeart/2005/8/layout/orgChart1"/>
    <dgm:cxn modelId="{1D9D3404-CA30-45AA-A331-4405DB5F69BE}" type="presOf" srcId="{F0CBC732-C682-466A-8AF3-0AEDB6F6E4DB}" destId="{E1CA951C-EB8A-45F7-BEF0-3AE70595B47B}" srcOrd="0" destOrd="0" presId="urn:microsoft.com/office/officeart/2005/8/layout/orgChart1"/>
    <dgm:cxn modelId="{95DBEF12-A540-490E-BF12-F78F1450A8B1}" type="presOf" srcId="{5D3DCE82-D581-497F-8826-191D9E52F69B}" destId="{F3E37246-8700-4C72-9C81-B279FB9568A8}" srcOrd="0" destOrd="0" presId="urn:microsoft.com/office/officeart/2005/8/layout/orgChart1"/>
    <dgm:cxn modelId="{B42948A1-5F55-4288-AE5F-69AA530D5046}" type="presOf" srcId="{A955E8B2-4BFB-4729-835D-EE94A7AFA1EB}" destId="{105DBFE6-FFAE-461A-BA67-EBB9A65D66EF}" srcOrd="0" destOrd="0" presId="urn:microsoft.com/office/officeart/2005/8/layout/orgChart1"/>
    <dgm:cxn modelId="{16952555-D27A-4B8C-BCC4-9E6406181397}" type="presOf" srcId="{D1297AFC-9252-4284-8BA8-E4C1DAB8D4E9}" destId="{839067CC-FE9F-4FC5-98A3-B65D0D17EADE}" srcOrd="0" destOrd="0" presId="urn:microsoft.com/office/officeart/2005/8/layout/orgChart1"/>
    <dgm:cxn modelId="{9846F0DB-F9BB-4507-B82F-BE8E406E4C4A}" type="presOf" srcId="{354AFCC5-9F87-4ADF-8781-3C080403B119}" destId="{7191942F-451F-4AB1-95AF-BB4155806F7C}" srcOrd="1" destOrd="0" presId="urn:microsoft.com/office/officeart/2005/8/layout/orgChart1"/>
    <dgm:cxn modelId="{13231478-4DE3-44BD-A1D7-0F4BFD39BE33}" type="presOf" srcId="{5D3DCE82-D581-497F-8826-191D9E52F69B}" destId="{4286E36B-464F-4B73-8557-5CD2934C700D}" srcOrd="1" destOrd="0" presId="urn:microsoft.com/office/officeart/2005/8/layout/orgChart1"/>
    <dgm:cxn modelId="{9179E60A-7991-40BA-ABB7-9217FF9DB926}" type="presOf" srcId="{8E152B42-30B9-465A-9050-78501E3998C1}" destId="{16216A49-CF3F-46B3-8593-5EB87BFCA615}" srcOrd="1" destOrd="0" presId="urn:microsoft.com/office/officeart/2005/8/layout/orgChart1"/>
    <dgm:cxn modelId="{5BE0FDEE-2131-4D87-BD02-5541DF5F2A79}" type="presOf" srcId="{354AFCC5-9F87-4ADF-8781-3C080403B119}" destId="{AD7616AD-A93C-4C7E-A0AD-1DD368355BC9}" srcOrd="0" destOrd="0" presId="urn:microsoft.com/office/officeart/2005/8/layout/orgChart1"/>
    <dgm:cxn modelId="{0EE545B6-620A-4B28-A896-D055350BA018}" type="presOf" srcId="{FCFCEC09-E272-4856-9A0F-94A7E11A32D8}" destId="{B3FED553-057D-4C70-99A4-CE5220E3D11D}" srcOrd="0" destOrd="0" presId="urn:microsoft.com/office/officeart/2005/8/layout/orgChart1"/>
    <dgm:cxn modelId="{045756EB-05AE-4CDB-98DB-49627624D6A7}" srcId="{FCFCEC09-E272-4856-9A0F-94A7E11A32D8}" destId="{D1E85E14-ED1C-4804-813D-63C3145139B1}" srcOrd="0" destOrd="0" parTransId="{928B4E8C-20CC-4541-BF74-667AF302F426}" sibTransId="{81E69D7C-7AB3-4308-B3EE-B0D06D56CC89}"/>
    <dgm:cxn modelId="{AA4910EE-832C-40AB-B782-853392FC5115}" type="presOf" srcId="{EE2AA481-9575-4D1C-859C-9D5CC52CA89D}" destId="{0ED21C94-C8EF-4E43-BEA9-DC1902E58122}" srcOrd="1" destOrd="0" presId="urn:microsoft.com/office/officeart/2005/8/layout/orgChart1"/>
    <dgm:cxn modelId="{EFBCA0CB-D483-4A9D-BEFA-238C94DBE3E4}" type="presParOf" srcId="{B3FED553-057D-4C70-99A4-CE5220E3D11D}" destId="{DDCB1807-26AB-4E43-BC67-6F9EA4896A11}" srcOrd="0" destOrd="0" presId="urn:microsoft.com/office/officeart/2005/8/layout/orgChart1"/>
    <dgm:cxn modelId="{3C5A7BC8-12F3-4A39-A4B5-028412E78E12}" type="presParOf" srcId="{DDCB1807-26AB-4E43-BC67-6F9EA4896A11}" destId="{79B84630-DDF8-4C0F-991E-69F1B6FA22A5}" srcOrd="0" destOrd="0" presId="urn:microsoft.com/office/officeart/2005/8/layout/orgChart1"/>
    <dgm:cxn modelId="{8E304EAE-1975-4AF1-A614-EAC98EA27163}" type="presParOf" srcId="{79B84630-DDF8-4C0F-991E-69F1B6FA22A5}" destId="{2F98C886-FCE6-488C-9C00-8A29CD573DAF}" srcOrd="0" destOrd="0" presId="urn:microsoft.com/office/officeart/2005/8/layout/orgChart1"/>
    <dgm:cxn modelId="{42380B7B-43A4-4E0C-8E63-E58AE95454B3}" type="presParOf" srcId="{79B84630-DDF8-4C0F-991E-69F1B6FA22A5}" destId="{A114C5C4-35B9-4C82-8909-50EE47D49DA9}" srcOrd="1" destOrd="0" presId="urn:microsoft.com/office/officeart/2005/8/layout/orgChart1"/>
    <dgm:cxn modelId="{C273D8D1-9DDB-4FDE-AD32-BDA6F77FC90D}" type="presParOf" srcId="{DDCB1807-26AB-4E43-BC67-6F9EA4896A11}" destId="{02BC21D4-D752-426A-8ADF-359269B4430E}" srcOrd="1" destOrd="0" presId="urn:microsoft.com/office/officeart/2005/8/layout/orgChart1"/>
    <dgm:cxn modelId="{4E4B9845-98CF-477E-81C2-6FECB1F188CF}" type="presParOf" srcId="{02BC21D4-D752-426A-8ADF-359269B4430E}" destId="{E1CA951C-EB8A-45F7-BEF0-3AE70595B47B}" srcOrd="0" destOrd="0" presId="urn:microsoft.com/office/officeart/2005/8/layout/orgChart1"/>
    <dgm:cxn modelId="{1D1275BA-1972-42DB-AB14-AC15D441FACA}" type="presParOf" srcId="{02BC21D4-D752-426A-8ADF-359269B4430E}" destId="{E97DAEC8-C0AB-4A89-BFB6-2A95BD3EC5E2}" srcOrd="1" destOrd="0" presId="urn:microsoft.com/office/officeart/2005/8/layout/orgChart1"/>
    <dgm:cxn modelId="{C4F5CB7D-9EC1-4ACE-85B3-436757268F8D}" type="presParOf" srcId="{E97DAEC8-C0AB-4A89-BFB6-2A95BD3EC5E2}" destId="{BCA2413D-7A72-4699-AEE1-A4C700E5C0A0}" srcOrd="0" destOrd="0" presId="urn:microsoft.com/office/officeart/2005/8/layout/orgChart1"/>
    <dgm:cxn modelId="{5BE170A2-66FA-49B8-A78C-DBC6EA84B331}" type="presParOf" srcId="{BCA2413D-7A72-4699-AEE1-A4C700E5C0A0}" destId="{EBC5C399-9A3A-459F-9972-097159EF84DA}" srcOrd="0" destOrd="0" presId="urn:microsoft.com/office/officeart/2005/8/layout/orgChart1"/>
    <dgm:cxn modelId="{9FE7DC88-A379-4D33-902F-0F59635B389E}" type="presParOf" srcId="{BCA2413D-7A72-4699-AEE1-A4C700E5C0A0}" destId="{16216A49-CF3F-46B3-8593-5EB87BFCA615}" srcOrd="1" destOrd="0" presId="urn:microsoft.com/office/officeart/2005/8/layout/orgChart1"/>
    <dgm:cxn modelId="{7526C561-0A43-4500-9E5E-CE57FB077D44}" type="presParOf" srcId="{E97DAEC8-C0AB-4A89-BFB6-2A95BD3EC5E2}" destId="{648CA959-1318-4AA2-898F-5B2CD6625684}" srcOrd="1" destOrd="0" presId="urn:microsoft.com/office/officeart/2005/8/layout/orgChart1"/>
    <dgm:cxn modelId="{A17FA9DA-9BB3-4815-BFBA-8E4EA1C44326}" type="presParOf" srcId="{E97DAEC8-C0AB-4A89-BFB6-2A95BD3EC5E2}" destId="{912B48F6-FCC2-45E6-B1C8-344233461442}" srcOrd="2" destOrd="0" presId="urn:microsoft.com/office/officeart/2005/8/layout/orgChart1"/>
    <dgm:cxn modelId="{B13EE3EF-F697-4838-97CD-2DB1E9B20BCA}" type="presParOf" srcId="{02BC21D4-D752-426A-8ADF-359269B4430E}" destId="{95FE64B5-1B40-4B32-B070-C7F7A97B2FBC}" srcOrd="2" destOrd="0" presId="urn:microsoft.com/office/officeart/2005/8/layout/orgChart1"/>
    <dgm:cxn modelId="{8E8FAA71-6E52-4A93-98F9-D7B977A4755D}" type="presParOf" srcId="{02BC21D4-D752-426A-8ADF-359269B4430E}" destId="{F8759C0D-87A3-4F8A-81D7-82D6E8057CC4}" srcOrd="3" destOrd="0" presId="urn:microsoft.com/office/officeart/2005/8/layout/orgChart1"/>
    <dgm:cxn modelId="{B16D3CCE-BCCC-4DC5-8A39-1FA2199F1A2B}" type="presParOf" srcId="{F8759C0D-87A3-4F8A-81D7-82D6E8057CC4}" destId="{84E9A87E-A501-48B0-9B03-EC8DA4DECFED}" srcOrd="0" destOrd="0" presId="urn:microsoft.com/office/officeart/2005/8/layout/orgChart1"/>
    <dgm:cxn modelId="{4DECDCAE-D47C-48E7-B166-3AE785715754}" type="presParOf" srcId="{84E9A87E-A501-48B0-9B03-EC8DA4DECFED}" destId="{F3E37246-8700-4C72-9C81-B279FB9568A8}" srcOrd="0" destOrd="0" presId="urn:microsoft.com/office/officeart/2005/8/layout/orgChart1"/>
    <dgm:cxn modelId="{D458E9CC-2819-469F-8CCB-8BD91DFB157F}" type="presParOf" srcId="{84E9A87E-A501-48B0-9B03-EC8DA4DECFED}" destId="{4286E36B-464F-4B73-8557-5CD2934C700D}" srcOrd="1" destOrd="0" presId="urn:microsoft.com/office/officeart/2005/8/layout/orgChart1"/>
    <dgm:cxn modelId="{44C5CED4-D00D-4F38-939E-EB0DA7E9C80D}" type="presParOf" srcId="{F8759C0D-87A3-4F8A-81D7-82D6E8057CC4}" destId="{76671CB6-2B2E-43B7-89E6-FD8254F84054}" srcOrd="1" destOrd="0" presId="urn:microsoft.com/office/officeart/2005/8/layout/orgChart1"/>
    <dgm:cxn modelId="{DF12AC69-F413-4B16-9F7C-31C4175AA34D}" type="presParOf" srcId="{F8759C0D-87A3-4F8A-81D7-82D6E8057CC4}" destId="{DBC61BDB-E415-4BDA-ABC3-B979679779DE}" srcOrd="2" destOrd="0" presId="urn:microsoft.com/office/officeart/2005/8/layout/orgChart1"/>
    <dgm:cxn modelId="{63609D20-75E8-4DE5-B3E9-2EE653DCDFD0}" type="presParOf" srcId="{02BC21D4-D752-426A-8ADF-359269B4430E}" destId="{C98AD73A-4987-4DEB-9C38-184EF6823B27}" srcOrd="4" destOrd="0" presId="urn:microsoft.com/office/officeart/2005/8/layout/orgChart1"/>
    <dgm:cxn modelId="{B7D1190B-B6EA-4FB5-8A3E-BA20C70513E9}" type="presParOf" srcId="{02BC21D4-D752-426A-8ADF-359269B4430E}" destId="{53931C30-1B85-4846-8173-39E3C3B5FB05}" srcOrd="5" destOrd="0" presId="urn:microsoft.com/office/officeart/2005/8/layout/orgChart1"/>
    <dgm:cxn modelId="{FB0E86CE-EFFB-4F0E-816D-24A84BA3FD14}" type="presParOf" srcId="{53931C30-1B85-4846-8173-39E3C3B5FB05}" destId="{E48A3556-E5ED-4475-A0D0-FBEA0FCDA956}" srcOrd="0" destOrd="0" presId="urn:microsoft.com/office/officeart/2005/8/layout/orgChart1"/>
    <dgm:cxn modelId="{54D26DE3-1F4C-43E2-9B31-6EE69C7585E5}" type="presParOf" srcId="{E48A3556-E5ED-4475-A0D0-FBEA0FCDA956}" destId="{2A7AA5B8-634E-444E-B719-1986878105A9}" srcOrd="0" destOrd="0" presId="urn:microsoft.com/office/officeart/2005/8/layout/orgChart1"/>
    <dgm:cxn modelId="{0C3C21F2-1338-4D65-BA95-670FA5A97942}" type="presParOf" srcId="{E48A3556-E5ED-4475-A0D0-FBEA0FCDA956}" destId="{0ED21C94-C8EF-4E43-BEA9-DC1902E58122}" srcOrd="1" destOrd="0" presId="urn:microsoft.com/office/officeart/2005/8/layout/orgChart1"/>
    <dgm:cxn modelId="{40DD0652-153A-4CBD-985D-76EF74B779F2}" type="presParOf" srcId="{53931C30-1B85-4846-8173-39E3C3B5FB05}" destId="{10130760-ED95-45D9-8BC6-44FCE4501F2D}" srcOrd="1" destOrd="0" presId="urn:microsoft.com/office/officeart/2005/8/layout/orgChart1"/>
    <dgm:cxn modelId="{CB00D0EB-061F-4062-A132-AB3C329787AD}" type="presParOf" srcId="{53931C30-1B85-4846-8173-39E3C3B5FB05}" destId="{A127A2AA-DD19-4C71-A959-FA4CB622ACE9}" srcOrd="2" destOrd="0" presId="urn:microsoft.com/office/officeart/2005/8/layout/orgChart1"/>
    <dgm:cxn modelId="{235C150D-6ED6-44FA-AC67-24419EC8751F}" type="presParOf" srcId="{02BC21D4-D752-426A-8ADF-359269B4430E}" destId="{839067CC-FE9F-4FC5-98A3-B65D0D17EADE}" srcOrd="6" destOrd="0" presId="urn:microsoft.com/office/officeart/2005/8/layout/orgChart1"/>
    <dgm:cxn modelId="{253F8989-9FFC-4EF0-BB7C-C7A345267E3E}" type="presParOf" srcId="{02BC21D4-D752-426A-8ADF-359269B4430E}" destId="{7DFB269F-E2EA-46D4-963E-265D9FB1DACB}" srcOrd="7" destOrd="0" presId="urn:microsoft.com/office/officeart/2005/8/layout/orgChart1"/>
    <dgm:cxn modelId="{EEF462D8-2622-4DDB-B93C-E861B371CCFE}" type="presParOf" srcId="{7DFB269F-E2EA-46D4-963E-265D9FB1DACB}" destId="{2D7AD95D-64AB-49B8-9DB7-E6F95989160A}" srcOrd="0" destOrd="0" presId="urn:microsoft.com/office/officeart/2005/8/layout/orgChart1"/>
    <dgm:cxn modelId="{FE51155F-8E9A-4B64-B322-9C7D212C269B}" type="presParOf" srcId="{2D7AD95D-64AB-49B8-9DB7-E6F95989160A}" destId="{AD7616AD-A93C-4C7E-A0AD-1DD368355BC9}" srcOrd="0" destOrd="0" presId="urn:microsoft.com/office/officeart/2005/8/layout/orgChart1"/>
    <dgm:cxn modelId="{D7990D54-CB73-4803-9F27-0E7CB90EE296}" type="presParOf" srcId="{2D7AD95D-64AB-49B8-9DB7-E6F95989160A}" destId="{7191942F-451F-4AB1-95AF-BB4155806F7C}" srcOrd="1" destOrd="0" presId="urn:microsoft.com/office/officeart/2005/8/layout/orgChart1"/>
    <dgm:cxn modelId="{5CD013B0-9616-4082-B1D6-DF779D9F4E08}" type="presParOf" srcId="{7DFB269F-E2EA-46D4-963E-265D9FB1DACB}" destId="{09897594-1189-4855-919F-88C9898F4F38}" srcOrd="1" destOrd="0" presId="urn:microsoft.com/office/officeart/2005/8/layout/orgChart1"/>
    <dgm:cxn modelId="{3A3D9983-BDD2-4576-ADE2-CD542A1FE579}" type="presParOf" srcId="{7DFB269F-E2EA-46D4-963E-265D9FB1DACB}" destId="{1B4E5C03-D97B-493A-A784-369A8195E680}" srcOrd="2" destOrd="0" presId="urn:microsoft.com/office/officeart/2005/8/layout/orgChart1"/>
    <dgm:cxn modelId="{2209B321-B39C-472B-A70E-B664F53A5A28}" type="presParOf" srcId="{02BC21D4-D752-426A-8ADF-359269B4430E}" destId="{00480921-E6D7-44E2-85C1-FDB829275FC6}" srcOrd="8" destOrd="0" presId="urn:microsoft.com/office/officeart/2005/8/layout/orgChart1"/>
    <dgm:cxn modelId="{91624FE7-059C-461E-BBFB-6F97DD88F21C}" type="presParOf" srcId="{02BC21D4-D752-426A-8ADF-359269B4430E}" destId="{B86E347C-4CA9-4508-94F3-E2C72B93B814}" srcOrd="9" destOrd="0" presId="urn:microsoft.com/office/officeart/2005/8/layout/orgChart1"/>
    <dgm:cxn modelId="{72AB49EB-3A87-49B1-A65B-AC76DED7EF37}" type="presParOf" srcId="{B86E347C-4CA9-4508-94F3-E2C72B93B814}" destId="{BEB8F14A-9244-43BD-A143-91E6888F8FAC}" srcOrd="0" destOrd="0" presId="urn:microsoft.com/office/officeart/2005/8/layout/orgChart1"/>
    <dgm:cxn modelId="{2F0032F6-7EB3-4BDB-8D43-74741F73EA21}" type="presParOf" srcId="{BEB8F14A-9244-43BD-A143-91E6888F8FAC}" destId="{30F8402B-61DC-4ED2-AB6B-99C8463C9F85}" srcOrd="0" destOrd="0" presId="urn:microsoft.com/office/officeart/2005/8/layout/orgChart1"/>
    <dgm:cxn modelId="{50FE0CC1-BBAF-45BA-A885-DE024A43281E}" type="presParOf" srcId="{BEB8F14A-9244-43BD-A143-91E6888F8FAC}" destId="{A1099C77-0C58-4A93-AE72-20050EAB40F7}" srcOrd="1" destOrd="0" presId="urn:microsoft.com/office/officeart/2005/8/layout/orgChart1"/>
    <dgm:cxn modelId="{103B5DD7-AC62-471E-869A-9C4B7269C0DF}" type="presParOf" srcId="{B86E347C-4CA9-4508-94F3-E2C72B93B814}" destId="{3527F029-7AF6-47A1-97FA-304931611E65}" srcOrd="1" destOrd="0" presId="urn:microsoft.com/office/officeart/2005/8/layout/orgChart1"/>
    <dgm:cxn modelId="{4814C3FA-CD6A-4C64-90B0-801C7294F4F2}" type="presParOf" srcId="{B86E347C-4CA9-4508-94F3-E2C72B93B814}" destId="{E2D90A32-0244-4568-8863-7193C18CE9BC}" srcOrd="2" destOrd="0" presId="urn:microsoft.com/office/officeart/2005/8/layout/orgChart1"/>
    <dgm:cxn modelId="{43FDFEBF-172A-400A-8B06-D3393A9E9222}" type="presParOf" srcId="{02BC21D4-D752-426A-8ADF-359269B4430E}" destId="{105DBFE6-FFAE-461A-BA67-EBB9A65D66EF}" srcOrd="10" destOrd="0" presId="urn:microsoft.com/office/officeart/2005/8/layout/orgChart1"/>
    <dgm:cxn modelId="{D0D96B99-0E0E-4913-80AF-BE8B03F9EA86}" type="presParOf" srcId="{02BC21D4-D752-426A-8ADF-359269B4430E}" destId="{EFF5372C-EC23-45D5-8359-08A0BD66AB70}" srcOrd="11" destOrd="0" presId="urn:microsoft.com/office/officeart/2005/8/layout/orgChart1"/>
    <dgm:cxn modelId="{F6FFC9CF-190E-499D-B4D9-212199CF5490}" type="presParOf" srcId="{EFF5372C-EC23-45D5-8359-08A0BD66AB70}" destId="{978C48BF-3C93-4462-BEEC-CE150EBE980B}" srcOrd="0" destOrd="0" presId="urn:microsoft.com/office/officeart/2005/8/layout/orgChart1"/>
    <dgm:cxn modelId="{038A3810-3CA1-4F2C-813F-C70F52D02CFF}" type="presParOf" srcId="{978C48BF-3C93-4462-BEEC-CE150EBE980B}" destId="{689C810D-44E1-4594-B114-3DF07E2946B2}" srcOrd="0" destOrd="0" presId="urn:microsoft.com/office/officeart/2005/8/layout/orgChart1"/>
    <dgm:cxn modelId="{42FF1EFE-D78B-47B9-BD2D-DB51699D5B85}" type="presParOf" srcId="{978C48BF-3C93-4462-BEEC-CE150EBE980B}" destId="{E105C306-EA39-4B26-A7DE-A2E71B48E430}" srcOrd="1" destOrd="0" presId="urn:microsoft.com/office/officeart/2005/8/layout/orgChart1"/>
    <dgm:cxn modelId="{0128C9A1-8E5E-415B-9F92-B1D9801DD7D7}" type="presParOf" srcId="{EFF5372C-EC23-45D5-8359-08A0BD66AB70}" destId="{0BC37C33-0EEC-4A0C-A44C-76CAB3078120}" srcOrd="1" destOrd="0" presId="urn:microsoft.com/office/officeart/2005/8/layout/orgChart1"/>
    <dgm:cxn modelId="{1264C042-B9A9-40FE-8E56-5330FFE602C3}" type="presParOf" srcId="{EFF5372C-EC23-45D5-8359-08A0BD66AB70}" destId="{81C7FCF5-5F42-4225-AC49-D354B0BA28DD}" srcOrd="2" destOrd="0" presId="urn:microsoft.com/office/officeart/2005/8/layout/orgChart1"/>
    <dgm:cxn modelId="{51C74490-CDFB-49EA-948C-196E9CFB24CD}" type="presParOf" srcId="{DDCB1807-26AB-4E43-BC67-6F9EA4896A11}" destId="{714C58D5-031C-42E7-B1A4-5348B67CE24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DBFE6-FFAE-461A-BA67-EBB9A65D66EF}">
      <dsp:nvSpPr>
        <dsp:cNvPr id="0" name=""/>
        <dsp:cNvSpPr/>
      </dsp:nvSpPr>
      <dsp:spPr>
        <a:xfrm>
          <a:off x="4147213" y="424719"/>
          <a:ext cx="3382690" cy="232180"/>
        </a:xfrm>
        <a:custGeom>
          <a:avLst/>
          <a:gdLst/>
          <a:ahLst/>
          <a:cxnLst/>
          <a:rect l="0" t="0" r="0" b="0"/>
          <a:pathLst>
            <a:path>
              <a:moveTo>
                <a:pt x="0" y="0"/>
              </a:moveTo>
              <a:lnTo>
                <a:pt x="0" y="116284"/>
              </a:lnTo>
              <a:lnTo>
                <a:pt x="3382690" y="116284"/>
              </a:lnTo>
              <a:lnTo>
                <a:pt x="3382690" y="23218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480921-E6D7-44E2-85C1-FDB829275FC6}">
      <dsp:nvSpPr>
        <dsp:cNvPr id="0" name=""/>
        <dsp:cNvSpPr/>
      </dsp:nvSpPr>
      <dsp:spPr>
        <a:xfrm>
          <a:off x="4147213" y="424719"/>
          <a:ext cx="2047128" cy="232180"/>
        </a:xfrm>
        <a:custGeom>
          <a:avLst/>
          <a:gdLst/>
          <a:ahLst/>
          <a:cxnLst/>
          <a:rect l="0" t="0" r="0" b="0"/>
          <a:pathLst>
            <a:path>
              <a:moveTo>
                <a:pt x="0" y="0"/>
              </a:moveTo>
              <a:lnTo>
                <a:pt x="0" y="116284"/>
              </a:lnTo>
              <a:lnTo>
                <a:pt x="2047128" y="116284"/>
              </a:lnTo>
              <a:lnTo>
                <a:pt x="2047128" y="23218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9067CC-FE9F-4FC5-98A3-B65D0D17EADE}">
      <dsp:nvSpPr>
        <dsp:cNvPr id="0" name=""/>
        <dsp:cNvSpPr/>
      </dsp:nvSpPr>
      <dsp:spPr>
        <a:xfrm>
          <a:off x="4147213" y="424719"/>
          <a:ext cx="711567" cy="232180"/>
        </a:xfrm>
        <a:custGeom>
          <a:avLst/>
          <a:gdLst/>
          <a:ahLst/>
          <a:cxnLst/>
          <a:rect l="0" t="0" r="0" b="0"/>
          <a:pathLst>
            <a:path>
              <a:moveTo>
                <a:pt x="0" y="0"/>
              </a:moveTo>
              <a:lnTo>
                <a:pt x="0" y="116284"/>
              </a:lnTo>
              <a:lnTo>
                <a:pt x="711567" y="116284"/>
              </a:lnTo>
              <a:lnTo>
                <a:pt x="711567" y="23218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AD73A-4987-4DEB-9C38-184EF6823B27}">
      <dsp:nvSpPr>
        <dsp:cNvPr id="0" name=""/>
        <dsp:cNvSpPr/>
      </dsp:nvSpPr>
      <dsp:spPr>
        <a:xfrm>
          <a:off x="3523219" y="424719"/>
          <a:ext cx="623994" cy="232180"/>
        </a:xfrm>
        <a:custGeom>
          <a:avLst/>
          <a:gdLst/>
          <a:ahLst/>
          <a:cxnLst/>
          <a:rect l="0" t="0" r="0" b="0"/>
          <a:pathLst>
            <a:path>
              <a:moveTo>
                <a:pt x="623994" y="0"/>
              </a:moveTo>
              <a:lnTo>
                <a:pt x="623994" y="116284"/>
              </a:lnTo>
              <a:lnTo>
                <a:pt x="0" y="116284"/>
              </a:lnTo>
              <a:lnTo>
                <a:pt x="0" y="23218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FE64B5-1B40-4B32-B070-C7F7A97B2FBC}">
      <dsp:nvSpPr>
        <dsp:cNvPr id="0" name=""/>
        <dsp:cNvSpPr/>
      </dsp:nvSpPr>
      <dsp:spPr>
        <a:xfrm>
          <a:off x="2187657" y="424719"/>
          <a:ext cx="1959555" cy="232180"/>
        </a:xfrm>
        <a:custGeom>
          <a:avLst/>
          <a:gdLst/>
          <a:ahLst/>
          <a:cxnLst/>
          <a:rect l="0" t="0" r="0" b="0"/>
          <a:pathLst>
            <a:path>
              <a:moveTo>
                <a:pt x="1959555" y="0"/>
              </a:moveTo>
              <a:lnTo>
                <a:pt x="1959555" y="116284"/>
              </a:lnTo>
              <a:lnTo>
                <a:pt x="0" y="116284"/>
              </a:lnTo>
              <a:lnTo>
                <a:pt x="0" y="23218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CA951C-EB8A-45F7-BEF0-3AE70595B47B}">
      <dsp:nvSpPr>
        <dsp:cNvPr id="0" name=""/>
        <dsp:cNvSpPr/>
      </dsp:nvSpPr>
      <dsp:spPr>
        <a:xfrm>
          <a:off x="852096" y="424719"/>
          <a:ext cx="3295117" cy="232180"/>
        </a:xfrm>
        <a:custGeom>
          <a:avLst/>
          <a:gdLst/>
          <a:ahLst/>
          <a:cxnLst/>
          <a:rect l="0" t="0" r="0" b="0"/>
          <a:pathLst>
            <a:path>
              <a:moveTo>
                <a:pt x="3295117" y="0"/>
              </a:moveTo>
              <a:lnTo>
                <a:pt x="3295117" y="116284"/>
              </a:lnTo>
              <a:lnTo>
                <a:pt x="0" y="116284"/>
              </a:lnTo>
              <a:lnTo>
                <a:pt x="0" y="23218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8C886-FCE6-488C-9C00-8A29CD573DAF}">
      <dsp:nvSpPr>
        <dsp:cNvPr id="0" name=""/>
        <dsp:cNvSpPr/>
      </dsp:nvSpPr>
      <dsp:spPr>
        <a:xfrm>
          <a:off x="2684779" y="0"/>
          <a:ext cx="2924868" cy="424719"/>
        </a:xfrm>
        <a:prstGeom prst="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Actuarial Standards Board</a:t>
          </a:r>
          <a:endParaRPr lang="en-US" sz="1600" kern="1200" dirty="0">
            <a:latin typeface="+mj-lt"/>
          </a:endParaRPr>
        </a:p>
      </dsp:txBody>
      <dsp:txXfrm>
        <a:off x="2684779" y="0"/>
        <a:ext cx="2924868" cy="424719"/>
      </dsp:txXfrm>
    </dsp:sp>
    <dsp:sp modelId="{EBC5C399-9A3A-459F-9972-097159EF84DA}">
      <dsp:nvSpPr>
        <dsp:cNvPr id="0" name=""/>
        <dsp:cNvSpPr/>
      </dsp:nvSpPr>
      <dsp:spPr>
        <a:xfrm>
          <a:off x="300211" y="656900"/>
          <a:ext cx="1103769" cy="551884"/>
        </a:xfrm>
        <a:prstGeom prst="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General Committee</a:t>
          </a:r>
          <a:endParaRPr lang="en-US" sz="1600" kern="1200" dirty="0">
            <a:latin typeface="+mj-lt"/>
          </a:endParaRPr>
        </a:p>
      </dsp:txBody>
      <dsp:txXfrm>
        <a:off x="300211" y="656900"/>
        <a:ext cx="1103769" cy="551884"/>
      </dsp:txXfrm>
    </dsp:sp>
    <dsp:sp modelId="{F3E37246-8700-4C72-9C81-B279FB9568A8}">
      <dsp:nvSpPr>
        <dsp:cNvPr id="0" name=""/>
        <dsp:cNvSpPr/>
      </dsp:nvSpPr>
      <dsp:spPr>
        <a:xfrm>
          <a:off x="1635772" y="656900"/>
          <a:ext cx="1103769" cy="551884"/>
        </a:xfrm>
        <a:prstGeom prst="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mj-lt"/>
              <a:cs typeface="Arial" panose="020B0604020202020204" pitchFamily="34" charset="0"/>
            </a:rPr>
            <a:t>Casualty Committee</a:t>
          </a:r>
          <a:endParaRPr lang="en-US" sz="1600" kern="1200" dirty="0">
            <a:latin typeface="+mj-lt"/>
            <a:cs typeface="Arial" panose="020B0604020202020204" pitchFamily="34" charset="0"/>
          </a:endParaRPr>
        </a:p>
      </dsp:txBody>
      <dsp:txXfrm>
        <a:off x="1635772" y="656900"/>
        <a:ext cx="1103769" cy="551884"/>
      </dsp:txXfrm>
    </dsp:sp>
    <dsp:sp modelId="{2A7AA5B8-634E-444E-B719-1986878105A9}">
      <dsp:nvSpPr>
        <dsp:cNvPr id="0" name=""/>
        <dsp:cNvSpPr/>
      </dsp:nvSpPr>
      <dsp:spPr>
        <a:xfrm>
          <a:off x="2971334" y="656900"/>
          <a:ext cx="1103769" cy="551884"/>
        </a:xfrm>
        <a:prstGeom prst="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ERM Committee</a:t>
          </a:r>
          <a:endParaRPr lang="en-US" sz="1600" kern="1200" dirty="0">
            <a:latin typeface="+mj-lt"/>
          </a:endParaRPr>
        </a:p>
      </dsp:txBody>
      <dsp:txXfrm>
        <a:off x="2971334" y="656900"/>
        <a:ext cx="1103769" cy="551884"/>
      </dsp:txXfrm>
    </dsp:sp>
    <dsp:sp modelId="{AD7616AD-A93C-4C7E-A0AD-1DD368355BC9}">
      <dsp:nvSpPr>
        <dsp:cNvPr id="0" name=""/>
        <dsp:cNvSpPr/>
      </dsp:nvSpPr>
      <dsp:spPr>
        <a:xfrm>
          <a:off x="4306895" y="656900"/>
          <a:ext cx="1103769" cy="551884"/>
        </a:xfrm>
        <a:prstGeom prst="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Health Committee</a:t>
          </a:r>
          <a:endParaRPr lang="en-US" sz="1600" kern="1200" dirty="0">
            <a:latin typeface="+mj-lt"/>
          </a:endParaRPr>
        </a:p>
      </dsp:txBody>
      <dsp:txXfrm>
        <a:off x="4306895" y="656900"/>
        <a:ext cx="1103769" cy="551884"/>
      </dsp:txXfrm>
    </dsp:sp>
    <dsp:sp modelId="{30F8402B-61DC-4ED2-AB6B-99C8463C9F85}">
      <dsp:nvSpPr>
        <dsp:cNvPr id="0" name=""/>
        <dsp:cNvSpPr/>
      </dsp:nvSpPr>
      <dsp:spPr>
        <a:xfrm>
          <a:off x="5642457" y="656900"/>
          <a:ext cx="1103769" cy="551884"/>
        </a:xfrm>
        <a:prstGeom prst="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baseline="0" dirty="0" smtClean="0">
              <a:latin typeface="+mj-lt"/>
            </a:rPr>
            <a:t>Life Committee</a:t>
          </a:r>
          <a:endParaRPr lang="en-US" sz="1600" kern="1200" baseline="0" dirty="0">
            <a:latin typeface="+mj-lt"/>
          </a:endParaRPr>
        </a:p>
      </dsp:txBody>
      <dsp:txXfrm>
        <a:off x="5642457" y="656900"/>
        <a:ext cx="1103769" cy="551884"/>
      </dsp:txXfrm>
    </dsp:sp>
    <dsp:sp modelId="{689C810D-44E1-4594-B114-3DF07E2946B2}">
      <dsp:nvSpPr>
        <dsp:cNvPr id="0" name=""/>
        <dsp:cNvSpPr/>
      </dsp:nvSpPr>
      <dsp:spPr>
        <a:xfrm>
          <a:off x="6978018" y="656900"/>
          <a:ext cx="1103769" cy="551884"/>
        </a:xfrm>
        <a:prstGeom prst="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baseline="0" dirty="0" smtClean="0">
              <a:latin typeface="+mj-lt"/>
            </a:rPr>
            <a:t>Pension Committee</a:t>
          </a:r>
          <a:endParaRPr lang="en-US" sz="1600" kern="1200" baseline="0" dirty="0">
            <a:latin typeface="+mj-lt"/>
          </a:endParaRPr>
        </a:p>
      </dsp:txBody>
      <dsp:txXfrm>
        <a:off x="6978018" y="656900"/>
        <a:ext cx="1103769" cy="5518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6" tIns="46652" rIns="93306" bIns="46652" rtlCol="0"/>
          <a:lstStyle>
            <a:lvl1pPr algn="l">
              <a:defRPr sz="1200"/>
            </a:lvl1pPr>
          </a:lstStyle>
          <a:p>
            <a:endParaRPr lang="en-US"/>
          </a:p>
        </p:txBody>
      </p:sp>
      <p:sp>
        <p:nvSpPr>
          <p:cNvPr id="3" name="Date Placeholder 2"/>
          <p:cNvSpPr>
            <a:spLocks noGrp="1"/>
          </p:cNvSpPr>
          <p:nvPr>
            <p:ph type="dt" sz="quarter" idx="1"/>
          </p:nvPr>
        </p:nvSpPr>
        <p:spPr>
          <a:xfrm>
            <a:off x="3978134" y="0"/>
            <a:ext cx="3043343" cy="465455"/>
          </a:xfrm>
          <a:prstGeom prst="rect">
            <a:avLst/>
          </a:prstGeom>
        </p:spPr>
        <p:txBody>
          <a:bodyPr vert="horz" lIns="93306" tIns="46652" rIns="93306" bIns="46652" rtlCol="0"/>
          <a:lstStyle>
            <a:lvl1pPr algn="r">
              <a:defRPr sz="1200"/>
            </a:lvl1pPr>
          </a:lstStyle>
          <a:p>
            <a:fld id="{854AF90E-AE7F-4659-A64B-19A6B8F9CB55}" type="datetimeFigureOut">
              <a:rPr lang="en-US" smtClean="0"/>
              <a:t>11/3/2017</a:t>
            </a:fld>
            <a:endParaRPr lang="en-US"/>
          </a:p>
        </p:txBody>
      </p:sp>
      <p:sp>
        <p:nvSpPr>
          <p:cNvPr id="4" name="Footer Placeholder 3"/>
          <p:cNvSpPr>
            <a:spLocks noGrp="1"/>
          </p:cNvSpPr>
          <p:nvPr>
            <p:ph type="ftr" sz="quarter" idx="2"/>
          </p:nvPr>
        </p:nvSpPr>
        <p:spPr>
          <a:xfrm>
            <a:off x="0" y="8842031"/>
            <a:ext cx="3043343" cy="465455"/>
          </a:xfrm>
          <a:prstGeom prst="rect">
            <a:avLst/>
          </a:prstGeom>
        </p:spPr>
        <p:txBody>
          <a:bodyPr vert="horz" lIns="93306" tIns="46652" rIns="93306" bIns="46652"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1"/>
            <a:ext cx="3043343" cy="465455"/>
          </a:xfrm>
          <a:prstGeom prst="rect">
            <a:avLst/>
          </a:prstGeom>
        </p:spPr>
        <p:txBody>
          <a:bodyPr vert="horz" lIns="93306" tIns="46652" rIns="93306" bIns="46652" rtlCol="0" anchor="b"/>
          <a:lstStyle>
            <a:lvl1pPr algn="r">
              <a:defRPr sz="1200"/>
            </a:lvl1pPr>
          </a:lstStyle>
          <a:p>
            <a:fld id="{47BACA74-1813-47A1-B9ED-8756F620C9E9}" type="slidenum">
              <a:rPr lang="en-US" smtClean="0"/>
              <a:t>‹#›</a:t>
            </a:fld>
            <a:endParaRPr lang="en-US"/>
          </a:p>
        </p:txBody>
      </p:sp>
    </p:spTree>
    <p:extLst>
      <p:ext uri="{BB962C8B-B14F-4D97-AF65-F5344CB8AC3E}">
        <p14:creationId xmlns:p14="http://schemas.microsoft.com/office/powerpoint/2010/main" val="872804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6" tIns="46652" rIns="93306" bIns="46652" rtlCol="0"/>
          <a:lstStyle>
            <a:lvl1pPr algn="l">
              <a:defRPr sz="1200"/>
            </a:lvl1pPr>
          </a:lstStyle>
          <a:p>
            <a:endParaRPr lang="en-US"/>
          </a:p>
        </p:txBody>
      </p:sp>
      <p:sp>
        <p:nvSpPr>
          <p:cNvPr id="3" name="Date Placeholder 2"/>
          <p:cNvSpPr>
            <a:spLocks noGrp="1"/>
          </p:cNvSpPr>
          <p:nvPr>
            <p:ph type="dt" idx="1"/>
          </p:nvPr>
        </p:nvSpPr>
        <p:spPr>
          <a:xfrm>
            <a:off x="3978134" y="0"/>
            <a:ext cx="3043343" cy="465455"/>
          </a:xfrm>
          <a:prstGeom prst="rect">
            <a:avLst/>
          </a:prstGeom>
        </p:spPr>
        <p:txBody>
          <a:bodyPr vert="horz" lIns="93306" tIns="46652" rIns="93306" bIns="46652" rtlCol="0"/>
          <a:lstStyle>
            <a:lvl1pPr algn="r">
              <a:defRPr sz="1200"/>
            </a:lvl1pPr>
          </a:lstStyle>
          <a:p>
            <a:fld id="{A020BD3C-F79E-4B45-AD44-F45D283EB8AC}" type="datetimeFigureOut">
              <a:rPr lang="en-US" smtClean="0"/>
              <a:t>11/3/2017</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06" tIns="46652" rIns="93306" bIns="46652"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306" tIns="46652" rIns="93306" bIns="466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5455"/>
          </a:xfrm>
          <a:prstGeom prst="rect">
            <a:avLst/>
          </a:prstGeom>
        </p:spPr>
        <p:txBody>
          <a:bodyPr vert="horz" lIns="93306" tIns="46652" rIns="93306" bIns="46652"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306" tIns="46652" rIns="93306" bIns="46652" rtlCol="0" anchor="b"/>
          <a:lstStyle>
            <a:lvl1pPr algn="r">
              <a:defRPr sz="1200"/>
            </a:lvl1pPr>
          </a:lstStyle>
          <a:p>
            <a:fld id="{7ADE875A-4791-4CEB-AFC1-D08B42DAC46E}" type="slidenum">
              <a:rPr lang="en-US" smtClean="0"/>
              <a:t>‹#›</a:t>
            </a:fld>
            <a:endParaRPr lang="en-US"/>
          </a:p>
        </p:txBody>
      </p:sp>
    </p:spTree>
    <p:extLst>
      <p:ext uri="{BB962C8B-B14F-4D97-AF65-F5344CB8AC3E}">
        <p14:creationId xmlns:p14="http://schemas.microsoft.com/office/powerpoint/2010/main" val="55982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A876B9-F6F4-604F-9FC3-5CF656F1CAED}" type="slidenum">
              <a:rPr lang="en-US" smtClean="0"/>
              <a:pPr>
                <a:defRPr/>
              </a:pPr>
              <a:t>1</a:t>
            </a:fld>
            <a:endParaRPr lang="en-US" dirty="0"/>
          </a:p>
        </p:txBody>
      </p:sp>
    </p:spTree>
    <p:extLst>
      <p:ext uri="{BB962C8B-B14F-4D97-AF65-F5344CB8AC3E}">
        <p14:creationId xmlns:p14="http://schemas.microsoft.com/office/powerpoint/2010/main" val="3933071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18</a:t>
            </a:fld>
            <a:endParaRPr lang="en-US" dirty="0"/>
          </a:p>
        </p:txBody>
      </p:sp>
    </p:spTree>
    <p:extLst>
      <p:ext uri="{BB962C8B-B14F-4D97-AF65-F5344CB8AC3E}">
        <p14:creationId xmlns:p14="http://schemas.microsoft.com/office/powerpoint/2010/main" val="1348096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19</a:t>
            </a:fld>
            <a:endParaRPr lang="en-US" dirty="0"/>
          </a:p>
        </p:txBody>
      </p:sp>
    </p:spTree>
    <p:extLst>
      <p:ext uri="{BB962C8B-B14F-4D97-AF65-F5344CB8AC3E}">
        <p14:creationId xmlns:p14="http://schemas.microsoft.com/office/powerpoint/2010/main" val="36519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a:t>
            </a:r>
            <a:r>
              <a:rPr lang="en-US" baseline="0" dirty="0" smtClean="0"/>
              <a:t> the infographic handout</a:t>
            </a:r>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21</a:t>
            </a:fld>
            <a:endParaRPr lang="en-US" dirty="0"/>
          </a:p>
        </p:txBody>
      </p:sp>
    </p:spTree>
    <p:extLst>
      <p:ext uri="{BB962C8B-B14F-4D97-AF65-F5344CB8AC3E}">
        <p14:creationId xmlns:p14="http://schemas.microsoft.com/office/powerpoint/2010/main" val="14443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Academy President Bob Beuerlein</a:t>
            </a:r>
            <a:endParaRPr lang="en-US" dirty="0"/>
          </a:p>
        </p:txBody>
      </p:sp>
      <p:sp>
        <p:nvSpPr>
          <p:cNvPr id="4" name="Slide Number Placeholder 3"/>
          <p:cNvSpPr>
            <a:spLocks noGrp="1"/>
          </p:cNvSpPr>
          <p:nvPr>
            <p:ph type="sldNum" sz="quarter" idx="10"/>
          </p:nvPr>
        </p:nvSpPr>
        <p:spPr/>
        <p:txBody>
          <a:bodyPr/>
          <a:lstStyle/>
          <a:p>
            <a:fld id="{7ADE875A-4791-4CEB-AFC1-D08B42DAC46E}" type="slidenum">
              <a:rPr lang="en-US" smtClean="0"/>
              <a:t>22</a:t>
            </a:fld>
            <a:endParaRPr lang="en-US" dirty="0"/>
          </a:p>
        </p:txBody>
      </p:sp>
    </p:spTree>
    <p:extLst>
      <p:ext uri="{BB962C8B-B14F-4D97-AF65-F5344CB8AC3E}">
        <p14:creationId xmlns:p14="http://schemas.microsoft.com/office/powerpoint/2010/main" val="3586235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954" indent="-291522" eaLnBrk="0" hangingPunct="0">
              <a:defRPr sz="2400">
                <a:solidFill>
                  <a:schemeClr val="tx1"/>
                </a:solidFill>
                <a:latin typeface="Arial" panose="020B0604020202020204" pitchFamily="34" charset="0"/>
                <a:ea typeface="ＭＳ Ｐゴシック" panose="020B0600070205080204" pitchFamily="34" charset="-128"/>
              </a:defRPr>
            </a:lvl2pPr>
            <a:lvl3pPr marL="1166086" indent="-233216" eaLnBrk="0" hangingPunct="0">
              <a:defRPr sz="2400">
                <a:solidFill>
                  <a:schemeClr val="tx1"/>
                </a:solidFill>
                <a:latin typeface="Arial" panose="020B0604020202020204" pitchFamily="34" charset="0"/>
                <a:ea typeface="ＭＳ Ｐゴシック" panose="020B0600070205080204" pitchFamily="34" charset="-128"/>
              </a:defRPr>
            </a:lvl3pPr>
            <a:lvl4pPr marL="1632521" indent="-233216" eaLnBrk="0" hangingPunct="0">
              <a:defRPr sz="2400">
                <a:solidFill>
                  <a:schemeClr val="tx1"/>
                </a:solidFill>
                <a:latin typeface="Arial" panose="020B0604020202020204" pitchFamily="34" charset="0"/>
                <a:ea typeface="ＭＳ Ｐゴシック" panose="020B0600070205080204" pitchFamily="34" charset="-128"/>
              </a:defRPr>
            </a:lvl4pPr>
            <a:lvl5pPr marL="2098956" indent="-233216" eaLnBrk="0" hangingPunct="0">
              <a:defRPr sz="2400">
                <a:solidFill>
                  <a:schemeClr val="tx1"/>
                </a:solidFill>
                <a:latin typeface="Arial" panose="020B0604020202020204" pitchFamily="34" charset="0"/>
                <a:ea typeface="ＭＳ Ｐゴシック" panose="020B0600070205080204" pitchFamily="34" charset="-128"/>
              </a:defRPr>
            </a:lvl5pPr>
            <a:lvl6pPr marL="2565390" indent="-23321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31825" indent="-23321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8259" indent="-23321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4695" indent="-23321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96D5C9A-93CB-4B0E-AFB9-F23511BCE880}" type="slidenum">
              <a:rPr lang="en-US" altLang="en-US" sz="1200"/>
              <a:pPr eaLnBrk="1" hangingPunct="1"/>
              <a:t>25</a:t>
            </a:fld>
            <a:endParaRPr lang="en-US" altLang="en-US" sz="1200"/>
          </a:p>
        </p:txBody>
      </p:sp>
    </p:spTree>
    <p:extLst>
      <p:ext uri="{BB962C8B-B14F-4D97-AF65-F5344CB8AC3E}">
        <p14:creationId xmlns:p14="http://schemas.microsoft.com/office/powerpoint/2010/main" val="2378355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26</a:t>
            </a:fld>
            <a:endParaRPr lang="en-US"/>
          </a:p>
        </p:txBody>
      </p:sp>
    </p:spTree>
    <p:extLst>
      <p:ext uri="{BB962C8B-B14F-4D97-AF65-F5344CB8AC3E}">
        <p14:creationId xmlns:p14="http://schemas.microsoft.com/office/powerpoint/2010/main" val="2570641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27</a:t>
            </a:fld>
            <a:endParaRPr lang="en-US"/>
          </a:p>
        </p:txBody>
      </p:sp>
    </p:spTree>
    <p:extLst>
      <p:ext uri="{BB962C8B-B14F-4D97-AF65-F5344CB8AC3E}">
        <p14:creationId xmlns:p14="http://schemas.microsoft.com/office/powerpoint/2010/main" val="1828355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28</a:t>
            </a:fld>
            <a:endParaRPr lang="en-US"/>
          </a:p>
        </p:txBody>
      </p:sp>
    </p:spTree>
    <p:extLst>
      <p:ext uri="{BB962C8B-B14F-4D97-AF65-F5344CB8AC3E}">
        <p14:creationId xmlns:p14="http://schemas.microsoft.com/office/powerpoint/2010/main" val="1968357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a:p>
            <a:r>
              <a:rPr lang="en-US" dirty="0"/>
              <a:t>Professionalism Counts Article, “</a:t>
            </a:r>
            <a:r>
              <a:rPr lang="en-US" i="1" dirty="0"/>
              <a:t>Don’t Lose Your Way on CE: Remember the ‘Why’!</a:t>
            </a:r>
            <a:r>
              <a:rPr lang="en-US" dirty="0"/>
              <a:t> “ Actuarial Update, September 2017</a:t>
            </a:r>
          </a:p>
          <a:p>
            <a:r>
              <a:rPr lang="en-US" dirty="0"/>
              <a:t>President Bob Beuerlein</a:t>
            </a:r>
          </a:p>
          <a:p>
            <a:endParaRPr lang="en-US" dirty="0"/>
          </a:p>
          <a:p>
            <a:r>
              <a:rPr lang="en-US" dirty="0"/>
              <a:t>“The reasons we must maintain necessary expertise are twofold. To begin with, as an actuary, you have a profound impact on people’s lives. Earlier this year, I asked our members to “[t] </a:t>
            </a:r>
            <a:r>
              <a:rPr lang="en-US" dirty="0" err="1"/>
              <a:t>ake</a:t>
            </a:r>
            <a:r>
              <a:rPr lang="en-US" dirty="0"/>
              <a:t> a moment to think about what is at stake when actuaries don’t put professionalism into action: People’s lives, health, property, retirement, or other critical interests may be harmed. As an actuary, your practice of professionalism can contribute to others’ well-being—or the opposite.”</a:t>
            </a:r>
          </a:p>
          <a:p>
            <a:endParaRPr lang="en-US" dirty="0"/>
          </a:p>
          <a:p>
            <a:r>
              <a:rPr lang="en-US" dirty="0"/>
              <a:t>Second, when you became an actuary, you chose to master actuarial science, which the USQS describe as “a constantly evolving discipline.”3 And you chose to do so in an ever-changing world marked by increasing economic and technological sophistication. The USQS explain that “[</a:t>
            </a:r>
            <a:r>
              <a:rPr lang="en-US" dirty="0" err="1"/>
              <a:t>i</a:t>
            </a:r>
            <a:r>
              <a:rPr lang="en-US" dirty="0"/>
              <a:t>]f actuaries are to provide their Principals with high-quality service, it is important that they remain current on emerging advancements in actuarial practice and science that are relevant to the Actuarial Services they provide.”</a:t>
            </a:r>
          </a:p>
          <a:p>
            <a:r>
              <a:rPr lang="en-US" dirty="0"/>
              <a:t> </a:t>
            </a:r>
          </a:p>
          <a:p>
            <a:r>
              <a:rPr lang="en-US" dirty="0"/>
              <a:t>These two reasons are why the Code of Professional Conduct requires an actuary to act with competence and “perform Actuarial Services only when the Actuary is qualified to do so on the basis of basic and continuing education and experience, and only when the Actuary satisfies applicable qualification standards.”5 CE is part of “a lifelong effort to acquire and enhance a continuously changing set of skills,” as I said in my inaugural address to the Academy almost one year ago.”</a:t>
            </a:r>
            <a:endParaRPr lang="en-US" b="0" i="0"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29</a:t>
            </a:fld>
            <a:endParaRPr lang="en-US"/>
          </a:p>
        </p:txBody>
      </p:sp>
    </p:spTree>
    <p:extLst>
      <p:ext uri="{BB962C8B-B14F-4D97-AF65-F5344CB8AC3E}">
        <p14:creationId xmlns:p14="http://schemas.microsoft.com/office/powerpoint/2010/main" val="3607536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954" indent="-291522" eaLnBrk="0" hangingPunct="0">
              <a:defRPr sz="2400">
                <a:solidFill>
                  <a:schemeClr val="tx1"/>
                </a:solidFill>
                <a:latin typeface="Arial" panose="020B0604020202020204" pitchFamily="34" charset="0"/>
                <a:ea typeface="ＭＳ Ｐゴシック" panose="020B0600070205080204" pitchFamily="34" charset="-128"/>
              </a:defRPr>
            </a:lvl2pPr>
            <a:lvl3pPr marL="1166086" indent="-233216" eaLnBrk="0" hangingPunct="0">
              <a:defRPr sz="2400">
                <a:solidFill>
                  <a:schemeClr val="tx1"/>
                </a:solidFill>
                <a:latin typeface="Arial" panose="020B0604020202020204" pitchFamily="34" charset="0"/>
                <a:ea typeface="ＭＳ Ｐゴシック" panose="020B0600070205080204" pitchFamily="34" charset="-128"/>
              </a:defRPr>
            </a:lvl3pPr>
            <a:lvl4pPr marL="1632521" indent="-233216" eaLnBrk="0" hangingPunct="0">
              <a:defRPr sz="2400">
                <a:solidFill>
                  <a:schemeClr val="tx1"/>
                </a:solidFill>
                <a:latin typeface="Arial" panose="020B0604020202020204" pitchFamily="34" charset="0"/>
                <a:ea typeface="ＭＳ Ｐゴシック" panose="020B0600070205080204" pitchFamily="34" charset="-128"/>
              </a:defRPr>
            </a:lvl4pPr>
            <a:lvl5pPr marL="2098956" indent="-233216" eaLnBrk="0" hangingPunct="0">
              <a:defRPr sz="2400">
                <a:solidFill>
                  <a:schemeClr val="tx1"/>
                </a:solidFill>
                <a:latin typeface="Arial" panose="020B0604020202020204" pitchFamily="34" charset="0"/>
                <a:ea typeface="ＭＳ Ｐゴシック" panose="020B0600070205080204" pitchFamily="34" charset="-128"/>
              </a:defRPr>
            </a:lvl5pPr>
            <a:lvl6pPr marL="2565390" indent="-23321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31825" indent="-23321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8259" indent="-23321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4695" indent="-23321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9BB0803-5047-4654-906F-6D06F7E5185E}" type="slidenum">
              <a:rPr lang="en-US" altLang="en-US" sz="1200"/>
              <a:pPr eaLnBrk="1" hangingPunct="1"/>
              <a:t>31</a:t>
            </a:fld>
            <a:endParaRPr lang="en-US" altLang="en-US" sz="1200"/>
          </a:p>
        </p:txBody>
      </p:sp>
    </p:spTree>
    <p:extLst>
      <p:ext uri="{BB962C8B-B14F-4D97-AF65-F5344CB8AC3E}">
        <p14:creationId xmlns:p14="http://schemas.microsoft.com/office/powerpoint/2010/main" val="400416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Actuarial Standards Board,</a:t>
            </a:r>
            <a:r>
              <a:rPr lang="en-US" baseline="0" dirty="0"/>
              <a:t> and the Standards of Practice that it promulgates, is only one part of a web of professionalism.  Creating and maintaining this professionalism infrastructure is at </a:t>
            </a:r>
            <a:r>
              <a:rPr lang="en-US" dirty="0"/>
              <a:t>the heart of the Academy’s mission, and the primary reason it was established.</a:t>
            </a:r>
          </a:p>
          <a:p>
            <a:endParaRPr lang="en-US" dirty="0"/>
          </a:p>
          <a:p>
            <a:r>
              <a:rPr lang="en-US" dirty="0"/>
              <a:t>Building this infrastructure was a slow, deliberate process – the Academy spent its first 25 years putting this structure in place.</a:t>
            </a:r>
          </a:p>
          <a:p>
            <a:endParaRPr lang="en-US" dirty="0"/>
          </a:p>
          <a:p>
            <a:r>
              <a:rPr lang="en-US" dirty="0"/>
              <a:t>Before the ASB was created, the Academy issued “Recommendations and Interpretations”. While useful guidance, these were largely created in response to pressures from external entities, e.g. as a response to developments in the accounting profession or the passage of legislation (e.g., ERISA in 1974).</a:t>
            </a:r>
          </a:p>
          <a:p>
            <a:endParaRPr lang="en-US" dirty="0"/>
          </a:p>
          <a:p>
            <a:r>
              <a:rPr lang="en-US" dirty="0"/>
              <a:t>Establishment of the ASB marked an important change in the self-governance of the U.S. actuarial profession from a reactive to a proactive posture in development of standards of practice. </a:t>
            </a:r>
          </a:p>
          <a:p>
            <a:pPr marL="171707" indent="-171707">
              <a:buFont typeface="Arial" panose="020B0604020202020204" pitchFamily="34" charset="0"/>
              <a:buChar char="•"/>
            </a:pPr>
            <a:r>
              <a:rPr lang="en-US" dirty="0"/>
              <a:t>Precept 3 of the Code of Professional Conduct requires actuaries to follow the ASOPs.</a:t>
            </a:r>
          </a:p>
          <a:p>
            <a:pPr marL="171707" indent="-171707">
              <a:buFont typeface="Arial" panose="020B0604020202020204" pitchFamily="34" charset="0"/>
              <a:buChar char="•"/>
            </a:pPr>
            <a:r>
              <a:rPr lang="en-US" dirty="0"/>
              <a:t>Precept 3 also requires actuaries to observe applicable standards of practice outside the U.S.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3A876B9-F6F4-604F-9FC3-5CF656F1CAED}"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550587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altLang="en-US" dirty="0" smtClean="0"/>
              <a:t>Are developed when an actuary needs to have </a:t>
            </a:r>
            <a:r>
              <a:rPr lang="en-US" altLang="en-US" i="1" dirty="0" smtClean="0"/>
              <a:t>specific </a:t>
            </a:r>
            <a:r>
              <a:rPr lang="en-US" altLang="en-US" dirty="0" smtClean="0"/>
              <a:t>qualifications beyond those required to satisfy the General Qualification Standard.</a:t>
            </a:r>
          </a:p>
          <a:p>
            <a:endParaRPr lang="en-US" dirty="0"/>
          </a:p>
        </p:txBody>
      </p:sp>
      <p:sp>
        <p:nvSpPr>
          <p:cNvPr id="4" name="Slide Number Placeholder 3"/>
          <p:cNvSpPr>
            <a:spLocks noGrp="1"/>
          </p:cNvSpPr>
          <p:nvPr>
            <p:ph type="sldNum" sz="quarter" idx="10"/>
          </p:nvPr>
        </p:nvSpPr>
        <p:spPr/>
        <p:txBody>
          <a:bodyPr/>
          <a:lstStyle/>
          <a:p>
            <a:fld id="{7ADE875A-4791-4CEB-AFC1-D08B42DAC46E}" type="slidenum">
              <a:rPr lang="en-US" smtClean="0"/>
              <a:t>32</a:t>
            </a:fld>
            <a:endParaRPr lang="en-US"/>
          </a:p>
        </p:txBody>
      </p:sp>
    </p:spTree>
    <p:extLst>
      <p:ext uri="{BB962C8B-B14F-4D97-AF65-F5344CB8AC3E}">
        <p14:creationId xmlns:p14="http://schemas.microsoft.com/office/powerpoint/2010/main" val="3233435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defTabSz="932868">
              <a:defRPr/>
            </a:pPr>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33</a:t>
            </a:fld>
            <a:endParaRPr lang="en-US"/>
          </a:p>
        </p:txBody>
      </p:sp>
    </p:spTree>
    <p:extLst>
      <p:ext uri="{BB962C8B-B14F-4D97-AF65-F5344CB8AC3E}">
        <p14:creationId xmlns:p14="http://schemas.microsoft.com/office/powerpoint/2010/main" val="2319118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altLang="en-US" dirty="0"/>
              <a:t>Available on Academy </a:t>
            </a:r>
            <a:r>
              <a:rPr lang="en-US" altLang="en-US" dirty="0" smtClean="0"/>
              <a:t>website, Professionalism Counts article in Jan. 2017 Actuarial Update</a:t>
            </a:r>
            <a:endParaRPr lang="en-US" altLang="en-US" dirty="0"/>
          </a:p>
          <a:p>
            <a:endParaRPr lang="en-US" altLang="en-US" dirty="0" smtClean="0">
              <a:ea typeface="ＭＳ Ｐゴシック" pitchFamily="34" charset="-128"/>
            </a:endParaRPr>
          </a:p>
          <a:p>
            <a:r>
              <a:rPr lang="en-US" altLang="en-US" dirty="0" smtClean="0">
                <a:ea typeface="ＭＳ Ｐゴシック" pitchFamily="34" charset="-128"/>
              </a:rPr>
              <a:t>[draft talking points below-kl]</a:t>
            </a:r>
          </a:p>
          <a:p>
            <a:endParaRPr lang="en-US" altLang="en-US" dirty="0" smtClean="0">
              <a:ea typeface="ＭＳ Ｐゴシック" pitchFamily="34" charset="-128"/>
            </a:endParaRPr>
          </a:p>
          <a:p>
            <a:pPr>
              <a:buFontTx/>
              <a:buChar char="•"/>
            </a:pPr>
            <a:r>
              <a:rPr lang="en-US" altLang="en-US" dirty="0" smtClean="0">
                <a:ea typeface="ＭＳ Ｐゴシック" pitchFamily="34" charset="-128"/>
              </a:rPr>
              <a:t>Frank Stone, member of </a:t>
            </a:r>
            <a:r>
              <a:rPr lang="en-US" altLang="en-US" dirty="0" err="1" smtClean="0">
                <a:ea typeface="ＭＳ Ｐゴシック" pitchFamily="34" charset="-128"/>
              </a:rPr>
              <a:t>CoQ</a:t>
            </a:r>
            <a:r>
              <a:rPr lang="en-US" altLang="en-US" dirty="0" smtClean="0">
                <a:ea typeface="ＭＳ Ｐゴシック" pitchFamily="34" charset="-128"/>
              </a:rPr>
              <a:t> and a regulator, brought up a question on qualifications guidance regarding long-term care (LTC) to the committee. Other regulators had noted there is a </a:t>
            </a:r>
            <a:r>
              <a:rPr lang="en-US" altLang="en-US" dirty="0" err="1" smtClean="0">
                <a:ea typeface="ＭＳ Ｐゴシック" pitchFamily="34" charset="-128"/>
              </a:rPr>
              <a:t>principle-based</a:t>
            </a:r>
            <a:r>
              <a:rPr lang="en-US" altLang="en-US" dirty="0" smtClean="0">
                <a:ea typeface="ＭＳ Ｐゴシック" pitchFamily="34" charset="-128"/>
              </a:rPr>
              <a:t> reserves (PBR) FAQ but not one for LTC.</a:t>
            </a:r>
          </a:p>
          <a:p>
            <a:pPr>
              <a:buFontTx/>
              <a:buChar char="•"/>
            </a:pPr>
            <a:r>
              <a:rPr lang="en-US" altLang="en-US" dirty="0" smtClean="0">
                <a:ea typeface="ＭＳ Ｐゴシック" pitchFamily="34" charset="-128"/>
              </a:rPr>
              <a:t>A subgroup was formed to discuss and draft an LTC FAQ. </a:t>
            </a:r>
          </a:p>
          <a:p>
            <a:pPr>
              <a:buFontTx/>
              <a:buChar char="•"/>
            </a:pPr>
            <a:r>
              <a:rPr lang="en-US" altLang="en-US" dirty="0" smtClean="0">
                <a:ea typeface="ＭＳ Ｐゴシック" pitchFamily="34" charset="-128"/>
              </a:rPr>
              <a:t>It is similar to the FAQ on PBR qualifications, but based largely on section 2.3.2, Statements of Actuarial Opinion in Two or More Distinct Areas of Actuarial Practice.</a:t>
            </a:r>
          </a:p>
          <a:p>
            <a:endParaRPr lang="en-US" alt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lvl1pPr>
              <a:spcBef>
                <a:spcPct val="30000"/>
              </a:spcBef>
              <a:defRPr sz="1200">
                <a:solidFill>
                  <a:schemeClr val="tx1"/>
                </a:solidFill>
                <a:latin typeface="Arial" charset="0"/>
                <a:ea typeface="ＭＳ Ｐゴシック" pitchFamily="34" charset="-128"/>
                <a:cs typeface="Arial" charset="0"/>
              </a:defRPr>
            </a:lvl1pPr>
            <a:lvl2pPr marL="738292" indent="-283959">
              <a:spcBef>
                <a:spcPct val="30000"/>
              </a:spcBef>
              <a:defRPr sz="1200">
                <a:solidFill>
                  <a:schemeClr val="tx1"/>
                </a:solidFill>
                <a:latin typeface="Arial" charset="0"/>
                <a:ea typeface="Arial" charset="0"/>
                <a:cs typeface="Arial" charset="0"/>
              </a:defRPr>
            </a:lvl2pPr>
            <a:lvl3pPr marL="1135833" indent="-227165">
              <a:spcBef>
                <a:spcPct val="30000"/>
              </a:spcBef>
              <a:defRPr sz="1200">
                <a:solidFill>
                  <a:schemeClr val="tx1"/>
                </a:solidFill>
                <a:latin typeface="Arial" charset="0"/>
                <a:ea typeface="Arial" charset="0"/>
                <a:cs typeface="Arial" charset="0"/>
              </a:defRPr>
            </a:lvl3pPr>
            <a:lvl4pPr marL="1590168" indent="-227165">
              <a:spcBef>
                <a:spcPct val="30000"/>
              </a:spcBef>
              <a:defRPr sz="1200">
                <a:solidFill>
                  <a:schemeClr val="tx1"/>
                </a:solidFill>
                <a:latin typeface="Arial" charset="0"/>
                <a:ea typeface="Arial" charset="0"/>
                <a:cs typeface="Arial" charset="0"/>
              </a:defRPr>
            </a:lvl4pPr>
            <a:lvl5pPr marL="2044500" indent="-227165">
              <a:spcBef>
                <a:spcPct val="30000"/>
              </a:spcBef>
              <a:defRPr sz="1200">
                <a:solidFill>
                  <a:schemeClr val="tx1"/>
                </a:solidFill>
                <a:latin typeface="Arial" charset="0"/>
                <a:ea typeface="Arial" charset="0"/>
                <a:cs typeface="Arial" charset="0"/>
              </a:defRPr>
            </a:lvl5pPr>
            <a:lvl6pPr marL="2498834" indent="-227165" eaLnBrk="0" fontAlgn="base" hangingPunct="0">
              <a:spcBef>
                <a:spcPct val="30000"/>
              </a:spcBef>
              <a:spcAft>
                <a:spcPct val="0"/>
              </a:spcAft>
              <a:defRPr sz="1200">
                <a:solidFill>
                  <a:schemeClr val="tx1"/>
                </a:solidFill>
                <a:latin typeface="Arial" charset="0"/>
                <a:ea typeface="Arial" charset="0"/>
                <a:cs typeface="Arial" charset="0"/>
              </a:defRPr>
            </a:lvl6pPr>
            <a:lvl7pPr marL="2953169" indent="-227165" eaLnBrk="0" fontAlgn="base" hangingPunct="0">
              <a:spcBef>
                <a:spcPct val="30000"/>
              </a:spcBef>
              <a:spcAft>
                <a:spcPct val="0"/>
              </a:spcAft>
              <a:defRPr sz="1200">
                <a:solidFill>
                  <a:schemeClr val="tx1"/>
                </a:solidFill>
                <a:latin typeface="Arial" charset="0"/>
                <a:ea typeface="Arial" charset="0"/>
                <a:cs typeface="Arial" charset="0"/>
              </a:defRPr>
            </a:lvl7pPr>
            <a:lvl8pPr marL="3407502" indent="-227165" eaLnBrk="0" fontAlgn="base" hangingPunct="0">
              <a:spcBef>
                <a:spcPct val="30000"/>
              </a:spcBef>
              <a:spcAft>
                <a:spcPct val="0"/>
              </a:spcAft>
              <a:defRPr sz="1200">
                <a:solidFill>
                  <a:schemeClr val="tx1"/>
                </a:solidFill>
                <a:latin typeface="Arial" charset="0"/>
                <a:ea typeface="Arial" charset="0"/>
                <a:cs typeface="Arial" charset="0"/>
              </a:defRPr>
            </a:lvl8pPr>
            <a:lvl9pPr marL="3861836" indent="-227165"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BA3272B3-CDD8-47A1-85D1-992313B7E22E}" type="slidenum">
              <a:rPr lang="en-US" altLang="en-US"/>
              <a:pPr>
                <a:spcBef>
                  <a:spcPct val="0"/>
                </a:spcBef>
              </a:pPr>
              <a:t>36</a:t>
            </a:fld>
            <a:endParaRPr lang="en-US" altLang="en-US"/>
          </a:p>
        </p:txBody>
      </p:sp>
    </p:spTree>
    <p:extLst>
      <p:ext uri="{BB962C8B-B14F-4D97-AF65-F5344CB8AC3E}">
        <p14:creationId xmlns:p14="http://schemas.microsoft.com/office/powerpoint/2010/main" val="417077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6F168-25CB-4495-848D-E951219C4A21}" type="slidenum">
              <a:rPr lang="en-US" smtClean="0"/>
              <a:t>39</a:t>
            </a:fld>
            <a:endParaRPr lang="en-US"/>
          </a:p>
        </p:txBody>
      </p:sp>
    </p:spTree>
    <p:extLst>
      <p:ext uri="{BB962C8B-B14F-4D97-AF65-F5344CB8AC3E}">
        <p14:creationId xmlns:p14="http://schemas.microsoft.com/office/powerpoint/2010/main" val="1812502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07988" y="698500"/>
            <a:ext cx="6207125" cy="3490913"/>
          </a:xfrm>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MS PGothic" pitchFamily="34" charset="-128"/>
              </a:defRPr>
            </a:lvl1pPr>
            <a:lvl2pPr marL="785017" indent="-301928">
              <a:defRPr sz="2600">
                <a:solidFill>
                  <a:schemeClr val="tx1"/>
                </a:solidFill>
                <a:latin typeface="Arial" charset="0"/>
                <a:ea typeface="MS PGothic" pitchFamily="34" charset="-128"/>
              </a:defRPr>
            </a:lvl2pPr>
            <a:lvl3pPr marL="1207715" indent="-241542">
              <a:defRPr sz="2600">
                <a:solidFill>
                  <a:schemeClr val="tx1"/>
                </a:solidFill>
                <a:latin typeface="Arial" charset="0"/>
                <a:ea typeface="MS PGothic" pitchFamily="34" charset="-128"/>
              </a:defRPr>
            </a:lvl3pPr>
            <a:lvl4pPr marL="1690801" indent="-241542">
              <a:defRPr sz="2600">
                <a:solidFill>
                  <a:schemeClr val="tx1"/>
                </a:solidFill>
                <a:latin typeface="Arial" charset="0"/>
                <a:ea typeface="MS PGothic" pitchFamily="34" charset="-128"/>
              </a:defRPr>
            </a:lvl4pPr>
            <a:lvl5pPr marL="2173887" indent="-241542">
              <a:defRPr sz="2600">
                <a:solidFill>
                  <a:schemeClr val="tx1"/>
                </a:solidFill>
                <a:latin typeface="Arial" charset="0"/>
                <a:ea typeface="MS PGothic" pitchFamily="34" charset="-128"/>
              </a:defRPr>
            </a:lvl5pPr>
            <a:lvl6pPr marL="2656973" indent="-241542" eaLnBrk="0" fontAlgn="base" hangingPunct="0">
              <a:spcBef>
                <a:spcPct val="0"/>
              </a:spcBef>
              <a:spcAft>
                <a:spcPct val="0"/>
              </a:spcAft>
              <a:defRPr sz="2600">
                <a:solidFill>
                  <a:schemeClr val="tx1"/>
                </a:solidFill>
                <a:latin typeface="Arial" charset="0"/>
                <a:ea typeface="MS PGothic" pitchFamily="34" charset="-128"/>
              </a:defRPr>
            </a:lvl6pPr>
            <a:lvl7pPr marL="3140060" indent="-241542" eaLnBrk="0" fontAlgn="base" hangingPunct="0">
              <a:spcBef>
                <a:spcPct val="0"/>
              </a:spcBef>
              <a:spcAft>
                <a:spcPct val="0"/>
              </a:spcAft>
              <a:defRPr sz="2600">
                <a:solidFill>
                  <a:schemeClr val="tx1"/>
                </a:solidFill>
                <a:latin typeface="Arial" charset="0"/>
                <a:ea typeface="MS PGothic" pitchFamily="34" charset="-128"/>
              </a:defRPr>
            </a:lvl7pPr>
            <a:lvl8pPr marL="3623146" indent="-241542" eaLnBrk="0" fontAlgn="base" hangingPunct="0">
              <a:spcBef>
                <a:spcPct val="0"/>
              </a:spcBef>
              <a:spcAft>
                <a:spcPct val="0"/>
              </a:spcAft>
              <a:defRPr sz="2600">
                <a:solidFill>
                  <a:schemeClr val="tx1"/>
                </a:solidFill>
                <a:latin typeface="Arial" charset="0"/>
                <a:ea typeface="MS PGothic" pitchFamily="34" charset="-128"/>
              </a:defRPr>
            </a:lvl8pPr>
            <a:lvl9pPr marL="4106232" indent="-241542" eaLnBrk="0" fontAlgn="base" hangingPunct="0">
              <a:spcBef>
                <a:spcPct val="0"/>
              </a:spcBef>
              <a:spcAft>
                <a:spcPct val="0"/>
              </a:spcAft>
              <a:defRPr sz="2600">
                <a:solidFill>
                  <a:schemeClr val="tx1"/>
                </a:solidFill>
                <a:latin typeface="Arial" charset="0"/>
                <a:ea typeface="MS PGothic" pitchFamily="34" charset="-128"/>
              </a:defRPr>
            </a:lvl9pPr>
          </a:lstStyle>
          <a:p>
            <a:fld id="{3DE54FD7-1169-4BE8-B3C9-505B38FB7AB6}" type="slidenum">
              <a:rPr lang="en-US" altLang="en-US" sz="1200"/>
              <a:pPr/>
              <a:t>40</a:t>
            </a:fld>
            <a:endParaRPr lang="en-US" altLang="en-US" sz="1200"/>
          </a:p>
        </p:txBody>
      </p:sp>
    </p:spTree>
    <p:extLst>
      <p:ext uri="{BB962C8B-B14F-4D97-AF65-F5344CB8AC3E}">
        <p14:creationId xmlns:p14="http://schemas.microsoft.com/office/powerpoint/2010/main" val="3370336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70548" indent="-296364">
              <a:defRPr sz="2500">
                <a:solidFill>
                  <a:schemeClr val="tx1"/>
                </a:solidFill>
                <a:latin typeface="Arial" charset="0"/>
                <a:ea typeface="MS PGothic" pitchFamily="34" charset="-128"/>
              </a:defRPr>
            </a:lvl2pPr>
            <a:lvl3pPr marL="1185460" indent="-237092">
              <a:defRPr sz="2500">
                <a:solidFill>
                  <a:schemeClr val="tx1"/>
                </a:solidFill>
                <a:latin typeface="Arial" charset="0"/>
                <a:ea typeface="MS PGothic" pitchFamily="34" charset="-128"/>
              </a:defRPr>
            </a:lvl3pPr>
            <a:lvl4pPr marL="1659643" indent="-237092">
              <a:defRPr sz="2500">
                <a:solidFill>
                  <a:schemeClr val="tx1"/>
                </a:solidFill>
                <a:latin typeface="Arial" charset="0"/>
                <a:ea typeface="MS PGothic" pitchFamily="34" charset="-128"/>
              </a:defRPr>
            </a:lvl4pPr>
            <a:lvl5pPr marL="2133827" indent="-237092">
              <a:defRPr sz="2500">
                <a:solidFill>
                  <a:schemeClr val="tx1"/>
                </a:solidFill>
                <a:latin typeface="Arial" charset="0"/>
                <a:ea typeface="MS PGothic" pitchFamily="34" charset="-128"/>
              </a:defRPr>
            </a:lvl5pPr>
            <a:lvl6pPr marL="2608010" indent="-237092" eaLnBrk="0" fontAlgn="base" hangingPunct="0">
              <a:spcBef>
                <a:spcPct val="0"/>
              </a:spcBef>
              <a:spcAft>
                <a:spcPct val="0"/>
              </a:spcAft>
              <a:defRPr sz="2500">
                <a:solidFill>
                  <a:schemeClr val="tx1"/>
                </a:solidFill>
                <a:latin typeface="Arial" charset="0"/>
                <a:ea typeface="MS PGothic" pitchFamily="34" charset="-128"/>
              </a:defRPr>
            </a:lvl6pPr>
            <a:lvl7pPr marL="3082193" indent="-237092" eaLnBrk="0" fontAlgn="base" hangingPunct="0">
              <a:spcBef>
                <a:spcPct val="0"/>
              </a:spcBef>
              <a:spcAft>
                <a:spcPct val="0"/>
              </a:spcAft>
              <a:defRPr sz="2500">
                <a:solidFill>
                  <a:schemeClr val="tx1"/>
                </a:solidFill>
                <a:latin typeface="Arial" charset="0"/>
                <a:ea typeface="MS PGothic" pitchFamily="34" charset="-128"/>
              </a:defRPr>
            </a:lvl7pPr>
            <a:lvl8pPr marL="3556379" indent="-237092" eaLnBrk="0" fontAlgn="base" hangingPunct="0">
              <a:spcBef>
                <a:spcPct val="0"/>
              </a:spcBef>
              <a:spcAft>
                <a:spcPct val="0"/>
              </a:spcAft>
              <a:defRPr sz="2500">
                <a:solidFill>
                  <a:schemeClr val="tx1"/>
                </a:solidFill>
                <a:latin typeface="Arial" charset="0"/>
                <a:ea typeface="MS PGothic" pitchFamily="34" charset="-128"/>
              </a:defRPr>
            </a:lvl8pPr>
            <a:lvl9pPr marL="4030562" indent="-237092" eaLnBrk="0" fontAlgn="base" hangingPunct="0">
              <a:spcBef>
                <a:spcPct val="0"/>
              </a:spcBef>
              <a:spcAft>
                <a:spcPct val="0"/>
              </a:spcAft>
              <a:defRPr sz="2500">
                <a:solidFill>
                  <a:schemeClr val="tx1"/>
                </a:solidFill>
                <a:latin typeface="Arial" charset="0"/>
                <a:ea typeface="MS PGothic" pitchFamily="34" charset="-128"/>
              </a:defRPr>
            </a:lvl9pPr>
          </a:lstStyle>
          <a:p>
            <a:fld id="{247F6399-4A99-495D-A913-85CC94BD4454}" type="slidenum">
              <a:rPr lang="en-US" altLang="en-US" sz="1200">
                <a:cs typeface="Arial" charset="0"/>
              </a:rPr>
              <a:pPr/>
              <a:t>41</a:t>
            </a:fld>
            <a:endParaRPr lang="en-US" altLang="en-US" sz="1200">
              <a:cs typeface="Arial" charset="0"/>
            </a:endParaRPr>
          </a:p>
        </p:txBody>
      </p:sp>
    </p:spTree>
    <p:extLst>
      <p:ext uri="{BB962C8B-B14F-4D97-AF65-F5344CB8AC3E}">
        <p14:creationId xmlns:p14="http://schemas.microsoft.com/office/powerpoint/2010/main" val="3734111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407988" y="698500"/>
            <a:ext cx="6207125" cy="3490913"/>
          </a:xfrm>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MS PGothic" pitchFamily="34" charset="-128"/>
              </a:defRPr>
            </a:lvl1pPr>
            <a:lvl2pPr marL="785017" indent="-301928">
              <a:defRPr sz="2600">
                <a:solidFill>
                  <a:schemeClr val="tx1"/>
                </a:solidFill>
                <a:latin typeface="Arial" charset="0"/>
                <a:ea typeface="MS PGothic" pitchFamily="34" charset="-128"/>
              </a:defRPr>
            </a:lvl2pPr>
            <a:lvl3pPr marL="1207715" indent="-241542">
              <a:defRPr sz="2600">
                <a:solidFill>
                  <a:schemeClr val="tx1"/>
                </a:solidFill>
                <a:latin typeface="Arial" charset="0"/>
                <a:ea typeface="MS PGothic" pitchFamily="34" charset="-128"/>
              </a:defRPr>
            </a:lvl3pPr>
            <a:lvl4pPr marL="1690801" indent="-241542">
              <a:defRPr sz="2600">
                <a:solidFill>
                  <a:schemeClr val="tx1"/>
                </a:solidFill>
                <a:latin typeface="Arial" charset="0"/>
                <a:ea typeface="MS PGothic" pitchFamily="34" charset="-128"/>
              </a:defRPr>
            </a:lvl4pPr>
            <a:lvl5pPr marL="2173887" indent="-241542">
              <a:defRPr sz="2600">
                <a:solidFill>
                  <a:schemeClr val="tx1"/>
                </a:solidFill>
                <a:latin typeface="Arial" charset="0"/>
                <a:ea typeface="MS PGothic" pitchFamily="34" charset="-128"/>
              </a:defRPr>
            </a:lvl5pPr>
            <a:lvl6pPr marL="2656973" indent="-241542" eaLnBrk="0" fontAlgn="base" hangingPunct="0">
              <a:spcBef>
                <a:spcPct val="0"/>
              </a:spcBef>
              <a:spcAft>
                <a:spcPct val="0"/>
              </a:spcAft>
              <a:defRPr sz="2600">
                <a:solidFill>
                  <a:schemeClr val="tx1"/>
                </a:solidFill>
                <a:latin typeface="Arial" charset="0"/>
                <a:ea typeface="MS PGothic" pitchFamily="34" charset="-128"/>
              </a:defRPr>
            </a:lvl6pPr>
            <a:lvl7pPr marL="3140060" indent="-241542" eaLnBrk="0" fontAlgn="base" hangingPunct="0">
              <a:spcBef>
                <a:spcPct val="0"/>
              </a:spcBef>
              <a:spcAft>
                <a:spcPct val="0"/>
              </a:spcAft>
              <a:defRPr sz="2600">
                <a:solidFill>
                  <a:schemeClr val="tx1"/>
                </a:solidFill>
                <a:latin typeface="Arial" charset="0"/>
                <a:ea typeface="MS PGothic" pitchFamily="34" charset="-128"/>
              </a:defRPr>
            </a:lvl7pPr>
            <a:lvl8pPr marL="3623146" indent="-241542" eaLnBrk="0" fontAlgn="base" hangingPunct="0">
              <a:spcBef>
                <a:spcPct val="0"/>
              </a:spcBef>
              <a:spcAft>
                <a:spcPct val="0"/>
              </a:spcAft>
              <a:defRPr sz="2600">
                <a:solidFill>
                  <a:schemeClr val="tx1"/>
                </a:solidFill>
                <a:latin typeface="Arial" charset="0"/>
                <a:ea typeface="MS PGothic" pitchFamily="34" charset="-128"/>
              </a:defRPr>
            </a:lvl8pPr>
            <a:lvl9pPr marL="4106232" indent="-241542" eaLnBrk="0" fontAlgn="base" hangingPunct="0">
              <a:spcBef>
                <a:spcPct val="0"/>
              </a:spcBef>
              <a:spcAft>
                <a:spcPct val="0"/>
              </a:spcAft>
              <a:defRPr sz="2600">
                <a:solidFill>
                  <a:schemeClr val="tx1"/>
                </a:solidFill>
                <a:latin typeface="Arial" charset="0"/>
                <a:ea typeface="MS PGothic" pitchFamily="34" charset="-128"/>
              </a:defRPr>
            </a:lvl9pPr>
          </a:lstStyle>
          <a:p>
            <a:fld id="{589F804C-1504-4E65-89DC-97022007177D}" type="slidenum">
              <a:rPr lang="en-US" altLang="en-US" sz="1200"/>
              <a:pPr/>
              <a:t>43</a:t>
            </a:fld>
            <a:endParaRPr lang="en-US" altLang="en-US" sz="1200" dirty="0"/>
          </a:p>
        </p:txBody>
      </p:sp>
    </p:spTree>
    <p:extLst>
      <p:ext uri="{BB962C8B-B14F-4D97-AF65-F5344CB8AC3E}">
        <p14:creationId xmlns:p14="http://schemas.microsoft.com/office/powerpoint/2010/main" val="1025263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67">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F5AEA906-C1F8-4144-AB88-2478DBB76F66}" type="slidenum">
              <a:rPr lang="en-US" altLang="en-US" smtClean="0"/>
              <a:pPr>
                <a:defRPr/>
              </a:pPr>
              <a:t>44</a:t>
            </a:fld>
            <a:endParaRPr lang="en-US" altLang="en-US"/>
          </a:p>
        </p:txBody>
      </p:sp>
    </p:spTree>
    <p:extLst>
      <p:ext uri="{BB962C8B-B14F-4D97-AF65-F5344CB8AC3E}">
        <p14:creationId xmlns:p14="http://schemas.microsoft.com/office/powerpoint/2010/main" val="4290358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70548" indent="-296365">
              <a:defRPr sz="2500">
                <a:solidFill>
                  <a:schemeClr val="tx1"/>
                </a:solidFill>
                <a:latin typeface="Arial" charset="0"/>
                <a:ea typeface="MS PGothic" pitchFamily="34" charset="-128"/>
              </a:defRPr>
            </a:lvl2pPr>
            <a:lvl3pPr marL="1185460" indent="-237092">
              <a:defRPr sz="2500">
                <a:solidFill>
                  <a:schemeClr val="tx1"/>
                </a:solidFill>
                <a:latin typeface="Arial" charset="0"/>
                <a:ea typeface="MS PGothic" pitchFamily="34" charset="-128"/>
              </a:defRPr>
            </a:lvl3pPr>
            <a:lvl4pPr marL="1659643" indent="-237092">
              <a:defRPr sz="2500">
                <a:solidFill>
                  <a:schemeClr val="tx1"/>
                </a:solidFill>
                <a:latin typeface="Arial" charset="0"/>
                <a:ea typeface="MS PGothic" pitchFamily="34" charset="-128"/>
              </a:defRPr>
            </a:lvl4pPr>
            <a:lvl5pPr marL="2133827" indent="-237092">
              <a:defRPr sz="2500">
                <a:solidFill>
                  <a:schemeClr val="tx1"/>
                </a:solidFill>
                <a:latin typeface="Arial" charset="0"/>
                <a:ea typeface="MS PGothic" pitchFamily="34" charset="-128"/>
              </a:defRPr>
            </a:lvl5pPr>
            <a:lvl6pPr marL="2608011" indent="-237092" eaLnBrk="0" fontAlgn="base" hangingPunct="0">
              <a:spcBef>
                <a:spcPct val="0"/>
              </a:spcBef>
              <a:spcAft>
                <a:spcPct val="0"/>
              </a:spcAft>
              <a:defRPr sz="2500">
                <a:solidFill>
                  <a:schemeClr val="tx1"/>
                </a:solidFill>
                <a:latin typeface="Arial" charset="0"/>
                <a:ea typeface="MS PGothic" pitchFamily="34" charset="-128"/>
              </a:defRPr>
            </a:lvl6pPr>
            <a:lvl7pPr marL="3082194" indent="-237092" eaLnBrk="0" fontAlgn="base" hangingPunct="0">
              <a:spcBef>
                <a:spcPct val="0"/>
              </a:spcBef>
              <a:spcAft>
                <a:spcPct val="0"/>
              </a:spcAft>
              <a:defRPr sz="2500">
                <a:solidFill>
                  <a:schemeClr val="tx1"/>
                </a:solidFill>
                <a:latin typeface="Arial" charset="0"/>
                <a:ea typeface="MS PGothic" pitchFamily="34" charset="-128"/>
              </a:defRPr>
            </a:lvl7pPr>
            <a:lvl8pPr marL="3556378" indent="-237092" eaLnBrk="0" fontAlgn="base" hangingPunct="0">
              <a:spcBef>
                <a:spcPct val="0"/>
              </a:spcBef>
              <a:spcAft>
                <a:spcPct val="0"/>
              </a:spcAft>
              <a:defRPr sz="2500">
                <a:solidFill>
                  <a:schemeClr val="tx1"/>
                </a:solidFill>
                <a:latin typeface="Arial" charset="0"/>
                <a:ea typeface="MS PGothic" pitchFamily="34" charset="-128"/>
              </a:defRPr>
            </a:lvl8pPr>
            <a:lvl9pPr marL="4030561" indent="-237092" eaLnBrk="0" fontAlgn="base" hangingPunct="0">
              <a:spcBef>
                <a:spcPct val="0"/>
              </a:spcBef>
              <a:spcAft>
                <a:spcPct val="0"/>
              </a:spcAft>
              <a:defRPr sz="2500">
                <a:solidFill>
                  <a:schemeClr val="tx1"/>
                </a:solidFill>
                <a:latin typeface="Arial" charset="0"/>
                <a:ea typeface="MS PGothic" pitchFamily="34" charset="-128"/>
              </a:defRPr>
            </a:lvl9pPr>
          </a:lstStyle>
          <a:p>
            <a:fld id="{321053AB-FDF0-4430-8582-514BF8A3A7A4}" type="slidenum">
              <a:rPr lang="en-US" altLang="en-US" sz="1200">
                <a:cs typeface="Arial" charset="0"/>
              </a:rPr>
              <a:pPr/>
              <a:t>45</a:t>
            </a:fld>
            <a:endParaRPr lang="en-US" altLang="en-US" sz="1200">
              <a:cs typeface="Arial" charset="0"/>
            </a:endParaRPr>
          </a:p>
        </p:txBody>
      </p:sp>
    </p:spTree>
    <p:extLst>
      <p:ext uri="{BB962C8B-B14F-4D97-AF65-F5344CB8AC3E}">
        <p14:creationId xmlns:p14="http://schemas.microsoft.com/office/powerpoint/2010/main" val="978690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70548" indent="-296365">
              <a:defRPr sz="2500">
                <a:solidFill>
                  <a:schemeClr val="tx1"/>
                </a:solidFill>
                <a:latin typeface="Arial" charset="0"/>
                <a:ea typeface="MS PGothic" pitchFamily="34" charset="-128"/>
              </a:defRPr>
            </a:lvl2pPr>
            <a:lvl3pPr marL="1185460" indent="-237092">
              <a:defRPr sz="2500">
                <a:solidFill>
                  <a:schemeClr val="tx1"/>
                </a:solidFill>
                <a:latin typeface="Arial" charset="0"/>
                <a:ea typeface="MS PGothic" pitchFamily="34" charset="-128"/>
              </a:defRPr>
            </a:lvl3pPr>
            <a:lvl4pPr marL="1659643" indent="-237092">
              <a:defRPr sz="2500">
                <a:solidFill>
                  <a:schemeClr val="tx1"/>
                </a:solidFill>
                <a:latin typeface="Arial" charset="0"/>
                <a:ea typeface="MS PGothic" pitchFamily="34" charset="-128"/>
              </a:defRPr>
            </a:lvl4pPr>
            <a:lvl5pPr marL="2133827" indent="-237092">
              <a:defRPr sz="2500">
                <a:solidFill>
                  <a:schemeClr val="tx1"/>
                </a:solidFill>
                <a:latin typeface="Arial" charset="0"/>
                <a:ea typeface="MS PGothic" pitchFamily="34" charset="-128"/>
              </a:defRPr>
            </a:lvl5pPr>
            <a:lvl6pPr marL="2608011" indent="-237092" eaLnBrk="0" fontAlgn="base" hangingPunct="0">
              <a:spcBef>
                <a:spcPct val="0"/>
              </a:spcBef>
              <a:spcAft>
                <a:spcPct val="0"/>
              </a:spcAft>
              <a:defRPr sz="2500">
                <a:solidFill>
                  <a:schemeClr val="tx1"/>
                </a:solidFill>
                <a:latin typeface="Arial" charset="0"/>
                <a:ea typeface="MS PGothic" pitchFamily="34" charset="-128"/>
              </a:defRPr>
            </a:lvl6pPr>
            <a:lvl7pPr marL="3082194" indent="-237092" eaLnBrk="0" fontAlgn="base" hangingPunct="0">
              <a:spcBef>
                <a:spcPct val="0"/>
              </a:spcBef>
              <a:spcAft>
                <a:spcPct val="0"/>
              </a:spcAft>
              <a:defRPr sz="2500">
                <a:solidFill>
                  <a:schemeClr val="tx1"/>
                </a:solidFill>
                <a:latin typeface="Arial" charset="0"/>
                <a:ea typeface="MS PGothic" pitchFamily="34" charset="-128"/>
              </a:defRPr>
            </a:lvl7pPr>
            <a:lvl8pPr marL="3556378" indent="-237092" eaLnBrk="0" fontAlgn="base" hangingPunct="0">
              <a:spcBef>
                <a:spcPct val="0"/>
              </a:spcBef>
              <a:spcAft>
                <a:spcPct val="0"/>
              </a:spcAft>
              <a:defRPr sz="2500">
                <a:solidFill>
                  <a:schemeClr val="tx1"/>
                </a:solidFill>
                <a:latin typeface="Arial" charset="0"/>
                <a:ea typeface="MS PGothic" pitchFamily="34" charset="-128"/>
              </a:defRPr>
            </a:lvl8pPr>
            <a:lvl9pPr marL="4030561" indent="-237092" eaLnBrk="0" fontAlgn="base" hangingPunct="0">
              <a:spcBef>
                <a:spcPct val="0"/>
              </a:spcBef>
              <a:spcAft>
                <a:spcPct val="0"/>
              </a:spcAft>
              <a:defRPr sz="2500">
                <a:solidFill>
                  <a:schemeClr val="tx1"/>
                </a:solidFill>
                <a:latin typeface="Arial" charset="0"/>
                <a:ea typeface="MS PGothic" pitchFamily="34" charset="-128"/>
              </a:defRPr>
            </a:lvl9pPr>
          </a:lstStyle>
          <a:p>
            <a:fld id="{321053AB-FDF0-4430-8582-514BF8A3A7A4}" type="slidenum">
              <a:rPr lang="en-US" altLang="en-US" sz="1200">
                <a:cs typeface="Arial" charset="0"/>
              </a:rPr>
              <a:pPr/>
              <a:t>46</a:t>
            </a:fld>
            <a:endParaRPr lang="en-US" altLang="en-US" sz="1200" dirty="0">
              <a:cs typeface="Arial" charset="0"/>
            </a:endParaRPr>
          </a:p>
        </p:txBody>
      </p:sp>
    </p:spTree>
    <p:extLst>
      <p:ext uri="{BB962C8B-B14F-4D97-AF65-F5344CB8AC3E}">
        <p14:creationId xmlns:p14="http://schemas.microsoft.com/office/powerpoint/2010/main" val="392938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228600" y="473075"/>
            <a:ext cx="6742113" cy="3792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459" indent="-176459">
              <a:buFontTx/>
              <a:buChar char="•"/>
            </a:pPr>
            <a:endParaRPr lang="en-US" altLang="en-US" dirty="0" smtClean="0"/>
          </a:p>
          <a:p>
            <a:pPr marL="176459" indent="-176459">
              <a:buFontTx/>
              <a:buChar char="•"/>
            </a:pPr>
            <a:endParaRPr lang="en-US" altLang="en-US" dirty="0" smtClean="0"/>
          </a:p>
        </p:txBody>
      </p:sp>
      <p:sp>
        <p:nvSpPr>
          <p:cNvPr id="4" name="Slide Number Placeholder 3"/>
          <p:cNvSpPr>
            <a:spLocks noGrp="1"/>
          </p:cNvSpPr>
          <p:nvPr>
            <p:ph type="sldNum" sz="quarter" idx="5"/>
          </p:nvPr>
        </p:nvSpPr>
        <p:spPr/>
        <p:txBody>
          <a:bodyPr/>
          <a:lstStyle/>
          <a:p>
            <a:pPr>
              <a:defRPr/>
            </a:pPr>
            <a:fld id="{30C4055F-7185-4858-91DD-B8B6E652EF5E}" type="slidenum">
              <a:rPr lang="en-US" smtClean="0"/>
              <a:pPr>
                <a:defRPr/>
              </a:pPr>
              <a:t>8</a:t>
            </a:fld>
            <a:endParaRPr lang="en-US" dirty="0"/>
          </a:p>
        </p:txBody>
      </p:sp>
    </p:spTree>
    <p:extLst>
      <p:ext uri="{BB962C8B-B14F-4D97-AF65-F5344CB8AC3E}">
        <p14:creationId xmlns:p14="http://schemas.microsoft.com/office/powerpoint/2010/main" val="3080390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67">
              <a:defRPr/>
            </a:pPr>
            <a:endParaRPr lang="en-US" altLang="en-US" dirty="0" smtClean="0"/>
          </a:p>
          <a:p>
            <a:pPr algn="r"/>
            <a:r>
              <a:rPr lang="en-US" dirty="0" smtClean="0"/>
              <a:t>Resource: Professionalism Counts article,</a:t>
            </a:r>
            <a:r>
              <a:rPr lang="en-US" baseline="0" dirty="0" smtClean="0"/>
              <a:t> “Must, Should, May: Small Words, Huge Implications,” Actuarial Update, August 2017</a:t>
            </a:r>
            <a:endParaRPr lang="en-US" dirty="0"/>
          </a:p>
        </p:txBody>
      </p:sp>
      <p:sp>
        <p:nvSpPr>
          <p:cNvPr id="4" name="Slide Number Placeholder 3"/>
          <p:cNvSpPr>
            <a:spLocks noGrp="1"/>
          </p:cNvSpPr>
          <p:nvPr>
            <p:ph type="sldNum" sz="quarter" idx="10"/>
          </p:nvPr>
        </p:nvSpPr>
        <p:spPr/>
        <p:txBody>
          <a:bodyPr/>
          <a:lstStyle/>
          <a:p>
            <a:pPr>
              <a:defRPr/>
            </a:pPr>
            <a:fld id="{F5AEA906-C1F8-4144-AB88-2478DBB76F66}" type="slidenum">
              <a:rPr lang="en-US" altLang="en-US" smtClean="0"/>
              <a:pPr>
                <a:defRPr/>
              </a:pPr>
              <a:t>47</a:t>
            </a:fld>
            <a:endParaRPr lang="en-US" altLang="en-US" dirty="0"/>
          </a:p>
        </p:txBody>
      </p:sp>
    </p:spTree>
    <p:extLst>
      <p:ext uri="{BB962C8B-B14F-4D97-AF65-F5344CB8AC3E}">
        <p14:creationId xmlns:p14="http://schemas.microsoft.com/office/powerpoint/2010/main" val="3557827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AEA906-C1F8-4144-AB88-2478DBB76F66}" type="slidenum">
              <a:rPr lang="en-US" altLang="en-US" smtClean="0"/>
              <a:pPr>
                <a:defRPr/>
              </a:pPr>
              <a:t>48</a:t>
            </a:fld>
            <a:endParaRPr lang="en-US" altLang="en-US" dirty="0"/>
          </a:p>
        </p:txBody>
      </p:sp>
    </p:spTree>
    <p:extLst>
      <p:ext uri="{BB962C8B-B14F-4D97-AF65-F5344CB8AC3E}">
        <p14:creationId xmlns:p14="http://schemas.microsoft.com/office/powerpoint/2010/main" val="2017472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69315" indent="-295891">
              <a:defRPr sz="2500">
                <a:solidFill>
                  <a:schemeClr val="tx1"/>
                </a:solidFill>
                <a:latin typeface="Arial" charset="0"/>
                <a:ea typeface="MS PGothic" pitchFamily="34" charset="-128"/>
              </a:defRPr>
            </a:lvl2pPr>
            <a:lvl3pPr marL="1183563" indent="-236713">
              <a:defRPr sz="2500">
                <a:solidFill>
                  <a:schemeClr val="tx1"/>
                </a:solidFill>
                <a:latin typeface="Arial" charset="0"/>
                <a:ea typeface="MS PGothic" pitchFamily="34" charset="-128"/>
              </a:defRPr>
            </a:lvl3pPr>
            <a:lvl4pPr marL="1656989" indent="-236713">
              <a:defRPr sz="2500">
                <a:solidFill>
                  <a:schemeClr val="tx1"/>
                </a:solidFill>
                <a:latin typeface="Arial" charset="0"/>
                <a:ea typeface="MS PGothic" pitchFamily="34" charset="-128"/>
              </a:defRPr>
            </a:lvl4pPr>
            <a:lvl5pPr marL="2130413" indent="-236713">
              <a:defRPr sz="2500">
                <a:solidFill>
                  <a:schemeClr val="tx1"/>
                </a:solidFill>
                <a:latin typeface="Arial" charset="0"/>
                <a:ea typeface="MS PGothic" pitchFamily="34" charset="-128"/>
              </a:defRPr>
            </a:lvl5pPr>
            <a:lvl6pPr marL="2603838" indent="-236713" eaLnBrk="0" fontAlgn="base" hangingPunct="0">
              <a:spcBef>
                <a:spcPct val="0"/>
              </a:spcBef>
              <a:spcAft>
                <a:spcPct val="0"/>
              </a:spcAft>
              <a:defRPr sz="2500">
                <a:solidFill>
                  <a:schemeClr val="tx1"/>
                </a:solidFill>
                <a:latin typeface="Arial" charset="0"/>
                <a:ea typeface="MS PGothic" pitchFamily="34" charset="-128"/>
              </a:defRPr>
            </a:lvl6pPr>
            <a:lvl7pPr marL="3077263" indent="-236713" eaLnBrk="0" fontAlgn="base" hangingPunct="0">
              <a:spcBef>
                <a:spcPct val="0"/>
              </a:spcBef>
              <a:spcAft>
                <a:spcPct val="0"/>
              </a:spcAft>
              <a:defRPr sz="2500">
                <a:solidFill>
                  <a:schemeClr val="tx1"/>
                </a:solidFill>
                <a:latin typeface="Arial" charset="0"/>
                <a:ea typeface="MS PGothic" pitchFamily="34" charset="-128"/>
              </a:defRPr>
            </a:lvl7pPr>
            <a:lvl8pPr marL="3550688" indent="-236713" eaLnBrk="0" fontAlgn="base" hangingPunct="0">
              <a:spcBef>
                <a:spcPct val="0"/>
              </a:spcBef>
              <a:spcAft>
                <a:spcPct val="0"/>
              </a:spcAft>
              <a:defRPr sz="2500">
                <a:solidFill>
                  <a:schemeClr val="tx1"/>
                </a:solidFill>
                <a:latin typeface="Arial" charset="0"/>
                <a:ea typeface="MS PGothic" pitchFamily="34" charset="-128"/>
              </a:defRPr>
            </a:lvl8pPr>
            <a:lvl9pPr marL="4024113" indent="-236713" eaLnBrk="0" fontAlgn="base" hangingPunct="0">
              <a:spcBef>
                <a:spcPct val="0"/>
              </a:spcBef>
              <a:spcAft>
                <a:spcPct val="0"/>
              </a:spcAft>
              <a:defRPr sz="2500">
                <a:solidFill>
                  <a:schemeClr val="tx1"/>
                </a:solidFill>
                <a:latin typeface="Arial" charset="0"/>
                <a:ea typeface="MS PGothic" pitchFamily="34" charset="-128"/>
              </a:defRPr>
            </a:lvl9pPr>
          </a:lstStyle>
          <a:p>
            <a:fld id="{187158E1-B6DD-4B77-9C41-54ACA185047A}" type="slidenum">
              <a:rPr lang="en-US" altLang="en-US" sz="1200">
                <a:cs typeface="Arial" charset="0"/>
              </a:rPr>
              <a:pPr/>
              <a:t>49</a:t>
            </a:fld>
            <a:endParaRPr lang="en-US" altLang="en-US" sz="1200">
              <a:cs typeface="Arial" charset="0"/>
            </a:endParaRPr>
          </a:p>
        </p:txBody>
      </p:sp>
    </p:spTree>
    <p:extLst>
      <p:ext uri="{BB962C8B-B14F-4D97-AF65-F5344CB8AC3E}">
        <p14:creationId xmlns:p14="http://schemas.microsoft.com/office/powerpoint/2010/main" val="899124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69315" indent="-295891">
              <a:defRPr sz="2500">
                <a:solidFill>
                  <a:schemeClr val="tx1"/>
                </a:solidFill>
                <a:latin typeface="Arial" charset="0"/>
                <a:ea typeface="MS PGothic" pitchFamily="34" charset="-128"/>
              </a:defRPr>
            </a:lvl2pPr>
            <a:lvl3pPr marL="1183563" indent="-236713">
              <a:defRPr sz="2500">
                <a:solidFill>
                  <a:schemeClr val="tx1"/>
                </a:solidFill>
                <a:latin typeface="Arial" charset="0"/>
                <a:ea typeface="MS PGothic" pitchFamily="34" charset="-128"/>
              </a:defRPr>
            </a:lvl3pPr>
            <a:lvl4pPr marL="1656989" indent="-236713">
              <a:defRPr sz="2500">
                <a:solidFill>
                  <a:schemeClr val="tx1"/>
                </a:solidFill>
                <a:latin typeface="Arial" charset="0"/>
                <a:ea typeface="MS PGothic" pitchFamily="34" charset="-128"/>
              </a:defRPr>
            </a:lvl4pPr>
            <a:lvl5pPr marL="2130413" indent="-236713">
              <a:defRPr sz="2500">
                <a:solidFill>
                  <a:schemeClr val="tx1"/>
                </a:solidFill>
                <a:latin typeface="Arial" charset="0"/>
                <a:ea typeface="MS PGothic" pitchFamily="34" charset="-128"/>
              </a:defRPr>
            </a:lvl5pPr>
            <a:lvl6pPr marL="2603838" indent="-236713" eaLnBrk="0" fontAlgn="base" hangingPunct="0">
              <a:spcBef>
                <a:spcPct val="0"/>
              </a:spcBef>
              <a:spcAft>
                <a:spcPct val="0"/>
              </a:spcAft>
              <a:defRPr sz="2500">
                <a:solidFill>
                  <a:schemeClr val="tx1"/>
                </a:solidFill>
                <a:latin typeface="Arial" charset="0"/>
                <a:ea typeface="MS PGothic" pitchFamily="34" charset="-128"/>
              </a:defRPr>
            </a:lvl6pPr>
            <a:lvl7pPr marL="3077263" indent="-236713" eaLnBrk="0" fontAlgn="base" hangingPunct="0">
              <a:spcBef>
                <a:spcPct val="0"/>
              </a:spcBef>
              <a:spcAft>
                <a:spcPct val="0"/>
              </a:spcAft>
              <a:defRPr sz="2500">
                <a:solidFill>
                  <a:schemeClr val="tx1"/>
                </a:solidFill>
                <a:latin typeface="Arial" charset="0"/>
                <a:ea typeface="MS PGothic" pitchFamily="34" charset="-128"/>
              </a:defRPr>
            </a:lvl7pPr>
            <a:lvl8pPr marL="3550688" indent="-236713" eaLnBrk="0" fontAlgn="base" hangingPunct="0">
              <a:spcBef>
                <a:spcPct val="0"/>
              </a:spcBef>
              <a:spcAft>
                <a:spcPct val="0"/>
              </a:spcAft>
              <a:defRPr sz="2500">
                <a:solidFill>
                  <a:schemeClr val="tx1"/>
                </a:solidFill>
                <a:latin typeface="Arial" charset="0"/>
                <a:ea typeface="MS PGothic" pitchFamily="34" charset="-128"/>
              </a:defRPr>
            </a:lvl8pPr>
            <a:lvl9pPr marL="4024113" indent="-236713" eaLnBrk="0" fontAlgn="base" hangingPunct="0">
              <a:spcBef>
                <a:spcPct val="0"/>
              </a:spcBef>
              <a:spcAft>
                <a:spcPct val="0"/>
              </a:spcAft>
              <a:defRPr sz="2500">
                <a:solidFill>
                  <a:schemeClr val="tx1"/>
                </a:solidFill>
                <a:latin typeface="Arial" charset="0"/>
                <a:ea typeface="MS PGothic" pitchFamily="34" charset="-128"/>
              </a:defRPr>
            </a:lvl9pPr>
          </a:lstStyle>
          <a:p>
            <a:fld id="{1249B337-1A02-43BD-B378-93EB20CDF65F}" type="slidenum">
              <a:rPr lang="en-US" altLang="en-US" sz="1200">
                <a:cs typeface="Arial" charset="0"/>
              </a:rPr>
              <a:pPr/>
              <a:t>50</a:t>
            </a:fld>
            <a:endParaRPr lang="en-US" altLang="en-US" sz="1200">
              <a:cs typeface="Arial" charset="0"/>
            </a:endParaRPr>
          </a:p>
        </p:txBody>
      </p:sp>
    </p:spTree>
    <p:extLst>
      <p:ext uri="{BB962C8B-B14F-4D97-AF65-F5344CB8AC3E}">
        <p14:creationId xmlns:p14="http://schemas.microsoft.com/office/powerpoint/2010/main" val="2610423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endParaRPr lang="en-US" altLang="en-US" dirty="0" smtClean="0"/>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69315" indent="-295891">
              <a:defRPr sz="2500">
                <a:solidFill>
                  <a:schemeClr val="tx1"/>
                </a:solidFill>
                <a:latin typeface="Arial" charset="0"/>
                <a:ea typeface="MS PGothic" pitchFamily="34" charset="-128"/>
              </a:defRPr>
            </a:lvl2pPr>
            <a:lvl3pPr marL="1183563" indent="-236713">
              <a:defRPr sz="2500">
                <a:solidFill>
                  <a:schemeClr val="tx1"/>
                </a:solidFill>
                <a:latin typeface="Arial" charset="0"/>
                <a:ea typeface="MS PGothic" pitchFamily="34" charset="-128"/>
              </a:defRPr>
            </a:lvl3pPr>
            <a:lvl4pPr marL="1656989" indent="-236713">
              <a:defRPr sz="2500">
                <a:solidFill>
                  <a:schemeClr val="tx1"/>
                </a:solidFill>
                <a:latin typeface="Arial" charset="0"/>
                <a:ea typeface="MS PGothic" pitchFamily="34" charset="-128"/>
              </a:defRPr>
            </a:lvl4pPr>
            <a:lvl5pPr marL="2130413" indent="-236713">
              <a:defRPr sz="2500">
                <a:solidFill>
                  <a:schemeClr val="tx1"/>
                </a:solidFill>
                <a:latin typeface="Arial" charset="0"/>
                <a:ea typeface="MS PGothic" pitchFamily="34" charset="-128"/>
              </a:defRPr>
            </a:lvl5pPr>
            <a:lvl6pPr marL="2603838" indent="-236713" eaLnBrk="0" fontAlgn="base" hangingPunct="0">
              <a:spcBef>
                <a:spcPct val="0"/>
              </a:spcBef>
              <a:spcAft>
                <a:spcPct val="0"/>
              </a:spcAft>
              <a:defRPr sz="2500">
                <a:solidFill>
                  <a:schemeClr val="tx1"/>
                </a:solidFill>
                <a:latin typeface="Arial" charset="0"/>
                <a:ea typeface="MS PGothic" pitchFamily="34" charset="-128"/>
              </a:defRPr>
            </a:lvl6pPr>
            <a:lvl7pPr marL="3077263" indent="-236713" eaLnBrk="0" fontAlgn="base" hangingPunct="0">
              <a:spcBef>
                <a:spcPct val="0"/>
              </a:spcBef>
              <a:spcAft>
                <a:spcPct val="0"/>
              </a:spcAft>
              <a:defRPr sz="2500">
                <a:solidFill>
                  <a:schemeClr val="tx1"/>
                </a:solidFill>
                <a:latin typeface="Arial" charset="0"/>
                <a:ea typeface="MS PGothic" pitchFamily="34" charset="-128"/>
              </a:defRPr>
            </a:lvl7pPr>
            <a:lvl8pPr marL="3550688" indent="-236713" eaLnBrk="0" fontAlgn="base" hangingPunct="0">
              <a:spcBef>
                <a:spcPct val="0"/>
              </a:spcBef>
              <a:spcAft>
                <a:spcPct val="0"/>
              </a:spcAft>
              <a:defRPr sz="2500">
                <a:solidFill>
                  <a:schemeClr val="tx1"/>
                </a:solidFill>
                <a:latin typeface="Arial" charset="0"/>
                <a:ea typeface="MS PGothic" pitchFamily="34" charset="-128"/>
              </a:defRPr>
            </a:lvl8pPr>
            <a:lvl9pPr marL="4024113" indent="-236713" eaLnBrk="0" fontAlgn="base" hangingPunct="0">
              <a:spcBef>
                <a:spcPct val="0"/>
              </a:spcBef>
              <a:spcAft>
                <a:spcPct val="0"/>
              </a:spcAft>
              <a:defRPr sz="2500">
                <a:solidFill>
                  <a:schemeClr val="tx1"/>
                </a:solidFill>
                <a:latin typeface="Arial" charset="0"/>
                <a:ea typeface="MS PGothic" pitchFamily="34" charset="-128"/>
              </a:defRPr>
            </a:lvl9pPr>
          </a:lstStyle>
          <a:p>
            <a:fld id="{18C9F52C-1014-434C-AD1B-18A48ECF1C6B}" type="slidenum">
              <a:rPr lang="en-US" altLang="en-US" sz="1200">
                <a:cs typeface="Arial" charset="0"/>
              </a:rPr>
              <a:pPr/>
              <a:t>51</a:t>
            </a:fld>
            <a:endParaRPr lang="en-US" altLang="en-US" sz="1200">
              <a:cs typeface="Arial" charset="0"/>
            </a:endParaRPr>
          </a:p>
        </p:txBody>
      </p:sp>
    </p:spTree>
    <p:extLst>
      <p:ext uri="{BB962C8B-B14F-4D97-AF65-F5344CB8AC3E}">
        <p14:creationId xmlns:p14="http://schemas.microsoft.com/office/powerpoint/2010/main" val="3126122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AEA906-C1F8-4144-AB88-2478DBB76F66}" type="slidenum">
              <a:rPr lang="en-US" altLang="en-US" smtClean="0"/>
              <a:pPr>
                <a:defRPr/>
              </a:pPr>
              <a:t>52</a:t>
            </a:fld>
            <a:endParaRPr lang="en-US" altLang="en-US"/>
          </a:p>
        </p:txBody>
      </p:sp>
    </p:spTree>
    <p:extLst>
      <p:ext uri="{BB962C8B-B14F-4D97-AF65-F5344CB8AC3E}">
        <p14:creationId xmlns:p14="http://schemas.microsoft.com/office/powerpoint/2010/main" val="1644226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a:defRPr/>
            </a:pPr>
            <a:endParaRPr lang="en-US" alt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lvl1pPr>
              <a:spcBef>
                <a:spcPct val="30000"/>
              </a:spcBef>
              <a:defRPr sz="1200">
                <a:solidFill>
                  <a:schemeClr val="tx1"/>
                </a:solidFill>
                <a:latin typeface="Arial" charset="0"/>
                <a:ea typeface="ＭＳ Ｐゴシック" pitchFamily="34" charset="-128"/>
                <a:cs typeface="Arial" charset="0"/>
              </a:defRPr>
            </a:lvl1pPr>
            <a:lvl2pPr marL="735391" indent="-282113">
              <a:spcBef>
                <a:spcPct val="30000"/>
              </a:spcBef>
              <a:defRPr sz="1200">
                <a:solidFill>
                  <a:schemeClr val="tx1"/>
                </a:solidFill>
                <a:latin typeface="Arial" charset="0"/>
                <a:ea typeface="Arial" charset="0"/>
                <a:cs typeface="Arial" charset="0"/>
              </a:defRPr>
            </a:lvl2pPr>
            <a:lvl3pPr marL="1134785" indent="-225055">
              <a:spcBef>
                <a:spcPct val="30000"/>
              </a:spcBef>
              <a:defRPr sz="1200">
                <a:solidFill>
                  <a:schemeClr val="tx1"/>
                </a:solidFill>
                <a:latin typeface="Arial" charset="0"/>
                <a:ea typeface="Arial" charset="0"/>
                <a:cs typeface="Arial" charset="0"/>
              </a:defRPr>
            </a:lvl3pPr>
            <a:lvl4pPr marL="1589649" indent="-225055">
              <a:spcBef>
                <a:spcPct val="30000"/>
              </a:spcBef>
              <a:defRPr sz="1200">
                <a:solidFill>
                  <a:schemeClr val="tx1"/>
                </a:solidFill>
                <a:latin typeface="Arial" charset="0"/>
                <a:ea typeface="Arial" charset="0"/>
                <a:cs typeface="Arial" charset="0"/>
              </a:defRPr>
            </a:lvl4pPr>
            <a:lvl5pPr marL="2041344" indent="-225055">
              <a:spcBef>
                <a:spcPct val="30000"/>
              </a:spcBef>
              <a:defRPr sz="1200">
                <a:solidFill>
                  <a:schemeClr val="tx1"/>
                </a:solidFill>
                <a:latin typeface="Arial" charset="0"/>
                <a:ea typeface="Arial" charset="0"/>
                <a:cs typeface="Arial" charset="0"/>
              </a:defRPr>
            </a:lvl5pPr>
            <a:lvl6pPr marL="2497794" indent="-225055" eaLnBrk="0" fontAlgn="base" hangingPunct="0">
              <a:spcBef>
                <a:spcPct val="30000"/>
              </a:spcBef>
              <a:spcAft>
                <a:spcPct val="0"/>
              </a:spcAft>
              <a:defRPr sz="1200">
                <a:solidFill>
                  <a:schemeClr val="tx1"/>
                </a:solidFill>
                <a:latin typeface="Arial" charset="0"/>
                <a:ea typeface="Arial" charset="0"/>
                <a:cs typeface="Arial" charset="0"/>
              </a:defRPr>
            </a:lvl6pPr>
            <a:lvl7pPr marL="2954244" indent="-225055" eaLnBrk="0" fontAlgn="base" hangingPunct="0">
              <a:spcBef>
                <a:spcPct val="30000"/>
              </a:spcBef>
              <a:spcAft>
                <a:spcPct val="0"/>
              </a:spcAft>
              <a:defRPr sz="1200">
                <a:solidFill>
                  <a:schemeClr val="tx1"/>
                </a:solidFill>
                <a:latin typeface="Arial" charset="0"/>
                <a:ea typeface="Arial" charset="0"/>
                <a:cs typeface="Arial" charset="0"/>
              </a:defRPr>
            </a:lvl7pPr>
            <a:lvl8pPr marL="3410694" indent="-225055" eaLnBrk="0" fontAlgn="base" hangingPunct="0">
              <a:spcBef>
                <a:spcPct val="30000"/>
              </a:spcBef>
              <a:spcAft>
                <a:spcPct val="0"/>
              </a:spcAft>
              <a:defRPr sz="1200">
                <a:solidFill>
                  <a:schemeClr val="tx1"/>
                </a:solidFill>
                <a:latin typeface="Arial" charset="0"/>
                <a:ea typeface="Arial" charset="0"/>
                <a:cs typeface="Arial" charset="0"/>
              </a:defRPr>
            </a:lvl8pPr>
            <a:lvl9pPr marL="3867144" indent="-225055"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defRPr/>
            </a:pPr>
            <a:fld id="{F21EB01B-06F1-48CE-AFCC-C8447471DCB0}" type="slidenum">
              <a:rPr lang="en-US" altLang="en-US" smtClean="0"/>
              <a:pPr>
                <a:spcBef>
                  <a:spcPct val="0"/>
                </a:spcBef>
                <a:defRPr/>
              </a:pPr>
              <a:t>54</a:t>
            </a:fld>
            <a:endParaRPr lang="en-US" altLang="en-US" smtClean="0"/>
          </a:p>
        </p:txBody>
      </p:sp>
    </p:spTree>
    <p:extLst>
      <p:ext uri="{BB962C8B-B14F-4D97-AF65-F5344CB8AC3E}">
        <p14:creationId xmlns:p14="http://schemas.microsoft.com/office/powerpoint/2010/main" val="291682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525" indent="-281409">
              <a:spcBef>
                <a:spcPct val="30000"/>
              </a:spcBef>
              <a:defRPr sz="1200">
                <a:solidFill>
                  <a:schemeClr val="tx1"/>
                </a:solidFill>
                <a:latin typeface="Calibri" pitchFamily="34" charset="0"/>
              </a:defRPr>
            </a:lvl2pPr>
            <a:lvl3pPr marL="1133586" indent="-224174">
              <a:spcBef>
                <a:spcPct val="30000"/>
              </a:spcBef>
              <a:defRPr sz="1200">
                <a:solidFill>
                  <a:schemeClr val="tx1"/>
                </a:solidFill>
                <a:latin typeface="Calibri" pitchFamily="34" charset="0"/>
              </a:defRPr>
            </a:lvl3pPr>
            <a:lvl4pPr marL="1588292" indent="-224174">
              <a:spcBef>
                <a:spcPct val="30000"/>
              </a:spcBef>
              <a:defRPr sz="1200">
                <a:solidFill>
                  <a:schemeClr val="tx1"/>
                </a:solidFill>
                <a:latin typeface="Calibri" pitchFamily="34" charset="0"/>
              </a:defRPr>
            </a:lvl4pPr>
            <a:lvl5pPr marL="2039818" indent="-224174">
              <a:spcBef>
                <a:spcPct val="30000"/>
              </a:spcBef>
              <a:defRPr sz="1200">
                <a:solidFill>
                  <a:schemeClr val="tx1"/>
                </a:solidFill>
                <a:latin typeface="Calibri" pitchFamily="34" charset="0"/>
              </a:defRPr>
            </a:lvl5pPr>
            <a:lvl6pPr marL="2497704" indent="-224174" eaLnBrk="0" fontAlgn="base" hangingPunct="0">
              <a:spcBef>
                <a:spcPct val="30000"/>
              </a:spcBef>
              <a:spcAft>
                <a:spcPct val="0"/>
              </a:spcAft>
              <a:defRPr sz="1200">
                <a:solidFill>
                  <a:schemeClr val="tx1"/>
                </a:solidFill>
                <a:latin typeface="Calibri" pitchFamily="34" charset="0"/>
              </a:defRPr>
            </a:lvl6pPr>
            <a:lvl7pPr marL="2955590" indent="-224174" eaLnBrk="0" fontAlgn="base" hangingPunct="0">
              <a:spcBef>
                <a:spcPct val="30000"/>
              </a:spcBef>
              <a:spcAft>
                <a:spcPct val="0"/>
              </a:spcAft>
              <a:defRPr sz="1200">
                <a:solidFill>
                  <a:schemeClr val="tx1"/>
                </a:solidFill>
                <a:latin typeface="Calibri" pitchFamily="34" charset="0"/>
              </a:defRPr>
            </a:lvl7pPr>
            <a:lvl8pPr marL="3413476" indent="-224174" eaLnBrk="0" fontAlgn="base" hangingPunct="0">
              <a:spcBef>
                <a:spcPct val="30000"/>
              </a:spcBef>
              <a:spcAft>
                <a:spcPct val="0"/>
              </a:spcAft>
              <a:defRPr sz="1200">
                <a:solidFill>
                  <a:schemeClr val="tx1"/>
                </a:solidFill>
                <a:latin typeface="Calibri" pitchFamily="34" charset="0"/>
              </a:defRPr>
            </a:lvl8pPr>
            <a:lvl9pPr marL="3871361" indent="-224174" eaLnBrk="0" fontAlgn="base" hangingPunct="0">
              <a:spcBef>
                <a:spcPct val="30000"/>
              </a:spcBef>
              <a:spcAft>
                <a:spcPct val="0"/>
              </a:spcAft>
              <a:defRPr sz="1200">
                <a:solidFill>
                  <a:schemeClr val="tx1"/>
                </a:solidFill>
                <a:latin typeface="Calibri" pitchFamily="34" charset="0"/>
              </a:defRPr>
            </a:lvl9pPr>
          </a:lstStyle>
          <a:p>
            <a:pPr>
              <a:spcBef>
                <a:spcPct val="0"/>
              </a:spcBef>
            </a:pPr>
            <a:fld id="{C89DC503-CCFE-4D39-BC69-63C07554995C}" type="slidenum">
              <a:rPr lang="en-US" altLang="en-US" smtClean="0">
                <a:latin typeface="Arial" charset="0"/>
                <a:ea typeface="ＭＳ Ｐゴシック" pitchFamily="34" charset="-128"/>
                <a:cs typeface="Arial" charset="0"/>
              </a:rPr>
              <a:pPr>
                <a:spcBef>
                  <a:spcPct val="0"/>
                </a:spcBef>
              </a:pPr>
              <a:t>55</a:t>
            </a:fld>
            <a:endParaRPr lang="en-US" alt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3632034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4064" indent="-286179">
              <a:defRPr>
                <a:solidFill>
                  <a:schemeClr val="tx1"/>
                </a:solidFill>
                <a:latin typeface="Calibri" pitchFamily="34" charset="0"/>
              </a:defRPr>
            </a:lvl2pPr>
            <a:lvl3pPr marL="1144715" indent="-228943">
              <a:defRPr>
                <a:solidFill>
                  <a:schemeClr val="tx1"/>
                </a:solidFill>
                <a:latin typeface="Calibri" pitchFamily="34" charset="0"/>
              </a:defRPr>
            </a:lvl3pPr>
            <a:lvl4pPr marL="1602600" indent="-228943">
              <a:defRPr>
                <a:solidFill>
                  <a:schemeClr val="tx1"/>
                </a:solidFill>
                <a:latin typeface="Calibri" pitchFamily="34" charset="0"/>
              </a:defRPr>
            </a:lvl4pPr>
            <a:lvl5pPr marL="2060486" indent="-228943">
              <a:defRPr>
                <a:solidFill>
                  <a:schemeClr val="tx1"/>
                </a:solidFill>
                <a:latin typeface="Calibri" pitchFamily="34" charset="0"/>
              </a:defRPr>
            </a:lvl5pPr>
            <a:lvl6pPr marL="2518372" indent="-228943" eaLnBrk="0" fontAlgn="base" hangingPunct="0">
              <a:spcBef>
                <a:spcPct val="0"/>
              </a:spcBef>
              <a:spcAft>
                <a:spcPct val="0"/>
              </a:spcAft>
              <a:defRPr>
                <a:solidFill>
                  <a:schemeClr val="tx1"/>
                </a:solidFill>
                <a:latin typeface="Calibri" pitchFamily="34" charset="0"/>
              </a:defRPr>
            </a:lvl6pPr>
            <a:lvl7pPr marL="2976258" indent="-228943" eaLnBrk="0" fontAlgn="base" hangingPunct="0">
              <a:spcBef>
                <a:spcPct val="0"/>
              </a:spcBef>
              <a:spcAft>
                <a:spcPct val="0"/>
              </a:spcAft>
              <a:defRPr>
                <a:solidFill>
                  <a:schemeClr val="tx1"/>
                </a:solidFill>
                <a:latin typeface="Calibri" pitchFamily="34" charset="0"/>
              </a:defRPr>
            </a:lvl7pPr>
            <a:lvl8pPr marL="3434144" indent="-228943" eaLnBrk="0" fontAlgn="base" hangingPunct="0">
              <a:spcBef>
                <a:spcPct val="0"/>
              </a:spcBef>
              <a:spcAft>
                <a:spcPct val="0"/>
              </a:spcAft>
              <a:defRPr>
                <a:solidFill>
                  <a:schemeClr val="tx1"/>
                </a:solidFill>
                <a:latin typeface="Calibri" pitchFamily="34" charset="0"/>
              </a:defRPr>
            </a:lvl8pPr>
            <a:lvl9pPr marL="3892029" indent="-228943" eaLnBrk="0" fontAlgn="base" hangingPunct="0">
              <a:spcBef>
                <a:spcPct val="0"/>
              </a:spcBef>
              <a:spcAft>
                <a:spcPct val="0"/>
              </a:spcAft>
              <a:defRPr>
                <a:solidFill>
                  <a:schemeClr val="tx1"/>
                </a:solidFill>
                <a:latin typeface="Calibri" pitchFamily="34" charset="0"/>
              </a:defRPr>
            </a:lvl9pPr>
          </a:lstStyle>
          <a:p>
            <a:fld id="{A3F9F446-5109-41EA-9F83-DB926B0B36C4}" type="slidenum">
              <a:rPr lang="en-US" altLang="en-US" smtClean="0">
                <a:latin typeface="Arial" charset="0"/>
                <a:ea typeface="ＭＳ Ｐゴシック" pitchFamily="34" charset="-128"/>
                <a:cs typeface="Arial" charset="0"/>
              </a:rPr>
              <a:pPr/>
              <a:t>56</a:t>
            </a:fld>
            <a:endParaRPr lang="en-US" alt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762463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525" indent="-281409">
              <a:spcBef>
                <a:spcPct val="30000"/>
              </a:spcBef>
              <a:defRPr sz="1200">
                <a:solidFill>
                  <a:schemeClr val="tx1"/>
                </a:solidFill>
                <a:latin typeface="Calibri" pitchFamily="34" charset="0"/>
              </a:defRPr>
            </a:lvl2pPr>
            <a:lvl3pPr marL="1133586" indent="-224174">
              <a:spcBef>
                <a:spcPct val="30000"/>
              </a:spcBef>
              <a:defRPr sz="1200">
                <a:solidFill>
                  <a:schemeClr val="tx1"/>
                </a:solidFill>
                <a:latin typeface="Calibri" pitchFamily="34" charset="0"/>
              </a:defRPr>
            </a:lvl3pPr>
            <a:lvl4pPr marL="1588292" indent="-224174">
              <a:spcBef>
                <a:spcPct val="30000"/>
              </a:spcBef>
              <a:defRPr sz="1200">
                <a:solidFill>
                  <a:schemeClr val="tx1"/>
                </a:solidFill>
                <a:latin typeface="Calibri" pitchFamily="34" charset="0"/>
              </a:defRPr>
            </a:lvl4pPr>
            <a:lvl5pPr marL="2039818" indent="-224174">
              <a:spcBef>
                <a:spcPct val="30000"/>
              </a:spcBef>
              <a:defRPr sz="1200">
                <a:solidFill>
                  <a:schemeClr val="tx1"/>
                </a:solidFill>
                <a:latin typeface="Calibri" pitchFamily="34" charset="0"/>
              </a:defRPr>
            </a:lvl5pPr>
            <a:lvl6pPr marL="2497704" indent="-224174" eaLnBrk="0" fontAlgn="base" hangingPunct="0">
              <a:spcBef>
                <a:spcPct val="30000"/>
              </a:spcBef>
              <a:spcAft>
                <a:spcPct val="0"/>
              </a:spcAft>
              <a:defRPr sz="1200">
                <a:solidFill>
                  <a:schemeClr val="tx1"/>
                </a:solidFill>
                <a:latin typeface="Calibri" pitchFamily="34" charset="0"/>
              </a:defRPr>
            </a:lvl6pPr>
            <a:lvl7pPr marL="2955590" indent="-224174" eaLnBrk="0" fontAlgn="base" hangingPunct="0">
              <a:spcBef>
                <a:spcPct val="30000"/>
              </a:spcBef>
              <a:spcAft>
                <a:spcPct val="0"/>
              </a:spcAft>
              <a:defRPr sz="1200">
                <a:solidFill>
                  <a:schemeClr val="tx1"/>
                </a:solidFill>
                <a:latin typeface="Calibri" pitchFamily="34" charset="0"/>
              </a:defRPr>
            </a:lvl7pPr>
            <a:lvl8pPr marL="3413476" indent="-224174" eaLnBrk="0" fontAlgn="base" hangingPunct="0">
              <a:spcBef>
                <a:spcPct val="30000"/>
              </a:spcBef>
              <a:spcAft>
                <a:spcPct val="0"/>
              </a:spcAft>
              <a:defRPr sz="1200">
                <a:solidFill>
                  <a:schemeClr val="tx1"/>
                </a:solidFill>
                <a:latin typeface="Calibri" pitchFamily="34" charset="0"/>
              </a:defRPr>
            </a:lvl8pPr>
            <a:lvl9pPr marL="3871361" indent="-224174" eaLnBrk="0" fontAlgn="base" hangingPunct="0">
              <a:spcBef>
                <a:spcPct val="30000"/>
              </a:spcBef>
              <a:spcAft>
                <a:spcPct val="0"/>
              </a:spcAft>
              <a:defRPr sz="1200">
                <a:solidFill>
                  <a:schemeClr val="tx1"/>
                </a:solidFill>
                <a:latin typeface="Calibri" pitchFamily="34" charset="0"/>
              </a:defRPr>
            </a:lvl9pPr>
          </a:lstStyle>
          <a:p>
            <a:pPr>
              <a:spcBef>
                <a:spcPct val="0"/>
              </a:spcBef>
            </a:pPr>
            <a:fld id="{D6922DDC-9144-4750-8AC5-2CEB5725DF35}" type="slidenum">
              <a:rPr lang="en-US" altLang="en-US" smtClean="0">
                <a:latin typeface="Arial" charset="0"/>
                <a:ea typeface="ＭＳ Ｐゴシック" pitchFamily="34" charset="-128"/>
                <a:cs typeface="Arial" charset="0"/>
              </a:rPr>
              <a:pPr>
                <a:spcBef>
                  <a:spcPct val="0"/>
                </a:spcBef>
              </a:pPr>
              <a:t>57</a:t>
            </a:fld>
            <a:endParaRPr lang="en-US" alt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3916637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smtClean="0"/>
              <a:t>I will</a:t>
            </a:r>
            <a:r>
              <a:rPr lang="en-US" baseline="0" dirty="0" smtClean="0"/>
              <a:t> speak about these at length later.</a:t>
            </a:r>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12</a:t>
            </a:fld>
            <a:endParaRPr lang="en-US" dirty="0"/>
          </a:p>
        </p:txBody>
      </p:sp>
    </p:spTree>
    <p:extLst>
      <p:ext uri="{BB962C8B-B14F-4D97-AF65-F5344CB8AC3E}">
        <p14:creationId xmlns:p14="http://schemas.microsoft.com/office/powerpoint/2010/main" val="2664505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753F96-E6E8-4C24-B778-F9F1572C64C9}"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2227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xfrm>
            <a:off x="3891651" y="8858346"/>
            <a:ext cx="2977184" cy="4666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217" eaLnBrk="0" hangingPunct="0">
              <a:defRPr>
                <a:solidFill>
                  <a:schemeClr val="tx1"/>
                </a:solidFill>
                <a:latin typeface="Arial" charset="0"/>
              </a:defRPr>
            </a:lvl1pPr>
            <a:lvl2pPr marL="743988" indent="-286150" defTabSz="925217" eaLnBrk="0" hangingPunct="0">
              <a:defRPr>
                <a:solidFill>
                  <a:schemeClr val="tx1"/>
                </a:solidFill>
                <a:latin typeface="Arial" charset="0"/>
              </a:defRPr>
            </a:lvl2pPr>
            <a:lvl3pPr marL="1144597" indent="-228919" defTabSz="925217" eaLnBrk="0" hangingPunct="0">
              <a:defRPr>
                <a:solidFill>
                  <a:schemeClr val="tx1"/>
                </a:solidFill>
                <a:latin typeface="Arial" charset="0"/>
              </a:defRPr>
            </a:lvl3pPr>
            <a:lvl4pPr marL="1602436" indent="-228919" defTabSz="925217" eaLnBrk="0" hangingPunct="0">
              <a:defRPr>
                <a:solidFill>
                  <a:schemeClr val="tx1"/>
                </a:solidFill>
                <a:latin typeface="Arial" charset="0"/>
              </a:defRPr>
            </a:lvl4pPr>
            <a:lvl5pPr marL="2060275" indent="-228919" defTabSz="925217" eaLnBrk="0" hangingPunct="0">
              <a:defRPr>
                <a:solidFill>
                  <a:schemeClr val="tx1"/>
                </a:solidFill>
                <a:latin typeface="Arial" charset="0"/>
              </a:defRPr>
            </a:lvl5pPr>
            <a:lvl6pPr marL="2518115" indent="-228919" defTabSz="925217" eaLnBrk="0" fontAlgn="base" hangingPunct="0">
              <a:spcBef>
                <a:spcPct val="0"/>
              </a:spcBef>
              <a:spcAft>
                <a:spcPct val="0"/>
              </a:spcAft>
              <a:defRPr>
                <a:solidFill>
                  <a:schemeClr val="tx1"/>
                </a:solidFill>
                <a:latin typeface="Arial" charset="0"/>
              </a:defRPr>
            </a:lvl6pPr>
            <a:lvl7pPr marL="2975953" indent="-228919" defTabSz="925217" eaLnBrk="0" fontAlgn="base" hangingPunct="0">
              <a:spcBef>
                <a:spcPct val="0"/>
              </a:spcBef>
              <a:spcAft>
                <a:spcPct val="0"/>
              </a:spcAft>
              <a:defRPr>
                <a:solidFill>
                  <a:schemeClr val="tx1"/>
                </a:solidFill>
                <a:latin typeface="Arial" charset="0"/>
              </a:defRPr>
            </a:lvl7pPr>
            <a:lvl8pPr marL="3433792" indent="-228919" defTabSz="925217" eaLnBrk="0" fontAlgn="base" hangingPunct="0">
              <a:spcBef>
                <a:spcPct val="0"/>
              </a:spcBef>
              <a:spcAft>
                <a:spcPct val="0"/>
              </a:spcAft>
              <a:defRPr>
                <a:solidFill>
                  <a:schemeClr val="tx1"/>
                </a:solidFill>
                <a:latin typeface="Arial" charset="0"/>
              </a:defRPr>
            </a:lvl8pPr>
            <a:lvl9pPr marL="3891631" indent="-228919" defTabSz="925217" eaLnBrk="0" fontAlgn="base" hangingPunct="0">
              <a:spcBef>
                <a:spcPct val="0"/>
              </a:spcBef>
              <a:spcAft>
                <a:spcPct val="0"/>
              </a:spcAft>
              <a:defRPr>
                <a:solidFill>
                  <a:schemeClr val="tx1"/>
                </a:solidFill>
                <a:latin typeface="Arial" charset="0"/>
              </a:defRPr>
            </a:lvl9pPr>
          </a:lstStyle>
          <a:p>
            <a:pPr eaLnBrk="1" hangingPunct="1"/>
            <a:fld id="{43EC6DA3-0EF0-42AC-A242-49800B2F3BFB}" type="slidenum">
              <a:rPr lang="en-US" altLang="en-US" smtClean="0"/>
              <a:pPr eaLnBrk="1" hangingPunct="1"/>
              <a:t>59</a:t>
            </a:fld>
            <a:endParaRPr lang="en-US" altLang="en-US" dirty="0"/>
          </a:p>
        </p:txBody>
      </p:sp>
      <p:sp>
        <p:nvSpPr>
          <p:cNvPr id="134147" name="Rectangle 2"/>
          <p:cNvSpPr>
            <a:spLocks noGrp="1" noRot="1" noChangeAspect="1" noChangeArrowheads="1" noTextEdit="1"/>
          </p:cNvSpPr>
          <p:nvPr>
            <p:ph type="sldImg"/>
          </p:nvPr>
        </p:nvSpPr>
        <p:spPr>
          <a:xfrm>
            <a:off x="327025" y="698500"/>
            <a:ext cx="6219825" cy="3498850"/>
          </a:xfrm>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78531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E875A-4791-4CEB-AFC1-D08B42DAC46E}" type="slidenum">
              <a:rPr lang="en-US" smtClean="0"/>
              <a:t>62</a:t>
            </a:fld>
            <a:endParaRPr lang="en-US"/>
          </a:p>
        </p:txBody>
      </p:sp>
    </p:spTree>
    <p:extLst>
      <p:ext uri="{BB962C8B-B14F-4D97-AF65-F5344CB8AC3E}">
        <p14:creationId xmlns:p14="http://schemas.microsoft.com/office/powerpoint/2010/main" val="2369660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 “Reliance and the ASOPs: In Good Faith and Subject to Disclosure,” </a:t>
            </a:r>
            <a:r>
              <a:rPr lang="en-US" i="1" dirty="0" smtClean="0"/>
              <a:t>Actuarial Update</a:t>
            </a:r>
            <a:r>
              <a:rPr lang="en-US" dirty="0" smtClean="0"/>
              <a:t>, October 2017</a:t>
            </a:r>
            <a:endParaRPr lang="en-US" dirty="0"/>
          </a:p>
        </p:txBody>
      </p:sp>
      <p:sp>
        <p:nvSpPr>
          <p:cNvPr id="4" name="Slide Number Placeholder 3"/>
          <p:cNvSpPr>
            <a:spLocks noGrp="1"/>
          </p:cNvSpPr>
          <p:nvPr>
            <p:ph type="sldNum" sz="quarter" idx="10"/>
          </p:nvPr>
        </p:nvSpPr>
        <p:spPr/>
        <p:txBody>
          <a:bodyPr/>
          <a:lstStyle/>
          <a:p>
            <a:fld id="{7ADE875A-4791-4CEB-AFC1-D08B42DAC46E}" type="slidenum">
              <a:rPr lang="en-US" smtClean="0"/>
              <a:t>63</a:t>
            </a:fld>
            <a:endParaRPr lang="en-US"/>
          </a:p>
        </p:txBody>
      </p:sp>
    </p:spTree>
    <p:extLst>
      <p:ext uri="{BB962C8B-B14F-4D97-AF65-F5344CB8AC3E}">
        <p14:creationId xmlns:p14="http://schemas.microsoft.com/office/powerpoint/2010/main" val="16826419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61409" indent="-292483">
              <a:defRPr>
                <a:solidFill>
                  <a:schemeClr val="tx1"/>
                </a:solidFill>
                <a:latin typeface="Calibri" pitchFamily="34" charset="0"/>
              </a:defRPr>
            </a:lvl2pPr>
            <a:lvl3pPr marL="1174699" indent="-233668">
              <a:defRPr>
                <a:solidFill>
                  <a:schemeClr val="tx1"/>
                </a:solidFill>
                <a:latin typeface="Calibri" pitchFamily="34" charset="0"/>
              </a:defRPr>
            </a:lvl3pPr>
            <a:lvl4pPr marL="1645214" indent="-233668">
              <a:defRPr>
                <a:solidFill>
                  <a:schemeClr val="tx1"/>
                </a:solidFill>
                <a:latin typeface="Calibri" pitchFamily="34" charset="0"/>
              </a:defRPr>
            </a:lvl4pPr>
            <a:lvl5pPr marL="2114140" indent="-233668">
              <a:defRPr>
                <a:solidFill>
                  <a:schemeClr val="tx1"/>
                </a:solidFill>
                <a:latin typeface="Calibri" pitchFamily="34" charset="0"/>
              </a:defRPr>
            </a:lvl5pPr>
            <a:lvl6pPr marL="2571939" indent="-233668" eaLnBrk="0" fontAlgn="base" hangingPunct="0">
              <a:spcBef>
                <a:spcPct val="0"/>
              </a:spcBef>
              <a:spcAft>
                <a:spcPct val="0"/>
              </a:spcAft>
              <a:defRPr>
                <a:solidFill>
                  <a:schemeClr val="tx1"/>
                </a:solidFill>
                <a:latin typeface="Calibri" pitchFamily="34" charset="0"/>
              </a:defRPr>
            </a:lvl6pPr>
            <a:lvl7pPr marL="3029737" indent="-233668" eaLnBrk="0" fontAlgn="base" hangingPunct="0">
              <a:spcBef>
                <a:spcPct val="0"/>
              </a:spcBef>
              <a:spcAft>
                <a:spcPct val="0"/>
              </a:spcAft>
              <a:defRPr>
                <a:solidFill>
                  <a:schemeClr val="tx1"/>
                </a:solidFill>
                <a:latin typeface="Calibri" pitchFamily="34" charset="0"/>
              </a:defRPr>
            </a:lvl7pPr>
            <a:lvl8pPr marL="3487536" indent="-233668" eaLnBrk="0" fontAlgn="base" hangingPunct="0">
              <a:spcBef>
                <a:spcPct val="0"/>
              </a:spcBef>
              <a:spcAft>
                <a:spcPct val="0"/>
              </a:spcAft>
              <a:defRPr>
                <a:solidFill>
                  <a:schemeClr val="tx1"/>
                </a:solidFill>
                <a:latin typeface="Calibri" pitchFamily="34" charset="0"/>
              </a:defRPr>
            </a:lvl8pPr>
            <a:lvl9pPr marL="3945336" indent="-233668" eaLnBrk="0" fontAlgn="base" hangingPunct="0">
              <a:spcBef>
                <a:spcPct val="0"/>
              </a:spcBef>
              <a:spcAft>
                <a:spcPct val="0"/>
              </a:spcAft>
              <a:defRPr>
                <a:solidFill>
                  <a:schemeClr val="tx1"/>
                </a:solidFill>
                <a:latin typeface="Calibri" pitchFamily="34" charset="0"/>
              </a:defRPr>
            </a:lvl9pPr>
          </a:lstStyle>
          <a:p>
            <a:fld id="{6065D57A-0C8A-4473-9298-CBE702B375A1}" type="slidenum">
              <a:rPr lang="en-US" altLang="en-US">
                <a:latin typeface="Arial" charset="0"/>
                <a:ea typeface="ＭＳ Ｐゴシック" pitchFamily="34" charset="-128"/>
                <a:cs typeface="Arial" charset="0"/>
              </a:rPr>
              <a:pPr/>
              <a:t>75</a:t>
            </a:fld>
            <a:endParaRPr lang="en-US" altLang="en-US">
              <a:latin typeface="Arial" charset="0"/>
              <a:ea typeface="ＭＳ Ｐゴシック" pitchFamily="34" charset="-128"/>
              <a:cs typeface="Arial" charset="0"/>
            </a:endParaRPr>
          </a:p>
        </p:txBody>
      </p:sp>
    </p:spTree>
    <p:extLst>
      <p:ext uri="{BB962C8B-B14F-4D97-AF65-F5344CB8AC3E}">
        <p14:creationId xmlns:p14="http://schemas.microsoft.com/office/powerpoint/2010/main" val="629183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A876B9-F6F4-604F-9FC3-5CF656F1CAED}" type="slidenum">
              <a:rPr lang="en-US" smtClean="0"/>
              <a:pPr>
                <a:defRPr/>
              </a:pPr>
              <a:t>76</a:t>
            </a:fld>
            <a:endParaRPr lang="en-US"/>
          </a:p>
        </p:txBody>
      </p:sp>
    </p:spTree>
    <p:extLst>
      <p:ext uri="{BB962C8B-B14F-4D97-AF65-F5344CB8AC3E}">
        <p14:creationId xmlns:p14="http://schemas.microsoft.com/office/powerpoint/2010/main" val="146897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13475" cy="3495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13</a:t>
            </a:fld>
            <a:endParaRPr lang="en-US" dirty="0"/>
          </a:p>
        </p:txBody>
      </p:sp>
    </p:spTree>
    <p:extLst>
      <p:ext uri="{BB962C8B-B14F-4D97-AF65-F5344CB8AC3E}">
        <p14:creationId xmlns:p14="http://schemas.microsoft.com/office/powerpoint/2010/main" val="36730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14</a:t>
            </a:fld>
            <a:endParaRPr lang="en-US" dirty="0"/>
          </a:p>
        </p:txBody>
      </p:sp>
    </p:spTree>
    <p:extLst>
      <p:ext uri="{BB962C8B-B14F-4D97-AF65-F5344CB8AC3E}">
        <p14:creationId xmlns:p14="http://schemas.microsoft.com/office/powerpoint/2010/main" val="94513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15</a:t>
            </a:fld>
            <a:endParaRPr lang="en-US" dirty="0"/>
          </a:p>
        </p:txBody>
      </p:sp>
    </p:spTree>
    <p:extLst>
      <p:ext uri="{BB962C8B-B14F-4D97-AF65-F5344CB8AC3E}">
        <p14:creationId xmlns:p14="http://schemas.microsoft.com/office/powerpoint/2010/main" val="157630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13475" cy="3495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16</a:t>
            </a:fld>
            <a:endParaRPr lang="en-US" dirty="0"/>
          </a:p>
        </p:txBody>
      </p:sp>
    </p:spTree>
    <p:extLst>
      <p:ext uri="{BB962C8B-B14F-4D97-AF65-F5344CB8AC3E}">
        <p14:creationId xmlns:p14="http://schemas.microsoft.com/office/powerpoint/2010/main" val="295937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pPr>
              <a:defRPr/>
            </a:pPr>
            <a:fld id="{7780C061-81E4-43E7-8251-6DB39CA303AD}" type="slidenum">
              <a:rPr lang="en-US" smtClean="0"/>
              <a:pPr>
                <a:defRPr/>
              </a:pPr>
              <a:t>17</a:t>
            </a:fld>
            <a:endParaRPr lang="en-US" dirty="0"/>
          </a:p>
        </p:txBody>
      </p:sp>
    </p:spTree>
    <p:extLst>
      <p:ext uri="{BB962C8B-B14F-4D97-AF65-F5344CB8AC3E}">
        <p14:creationId xmlns:p14="http://schemas.microsoft.com/office/powerpoint/2010/main" val="2109414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pic>
        <p:nvPicPr>
          <p:cNvPr id="6" name="Picture 5" descr="2014AAALOGO_white_horiz_outlines copy.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3361" y="3565126"/>
            <a:ext cx="1601611" cy="771920"/>
          </a:xfrm>
          <a:prstGeom prst="rect">
            <a:avLst/>
          </a:prstGeom>
        </p:spPr>
      </p:pic>
      <p:sp>
        <p:nvSpPr>
          <p:cNvPr id="13" name="Rectangle 12"/>
          <p:cNvSpPr/>
          <p:nvPr userDrawn="1"/>
        </p:nvSpPr>
        <p:spPr>
          <a:xfrm>
            <a:off x="136560" y="4836169"/>
            <a:ext cx="2038576" cy="276999"/>
          </a:xfrm>
          <a:prstGeom prst="rect">
            <a:avLst/>
          </a:prstGeom>
        </p:spPr>
        <p:txBody>
          <a:bodyPr wrap="none">
            <a:spAutoFit/>
          </a:bodyPr>
          <a:lstStyle/>
          <a:p>
            <a:pPr algn="ctr" rtl="0"/>
            <a:r>
              <a:rPr lang="en-US" sz="900" b="0" i="0" u="none" strike="noStrike" kern="1200" spc="10" baseline="30000" dirty="0" smtClean="0">
                <a:solidFill>
                  <a:schemeClr val="tx1"/>
                </a:solidFill>
                <a:latin typeface="+mn-lt"/>
                <a:ea typeface="+mn-ea"/>
                <a:cs typeface="+mn-cs"/>
              </a:rPr>
              <a:t>© 2017 American Academy of Actuaries. All rights reserved.</a:t>
            </a:r>
          </a:p>
          <a:p>
            <a:pPr algn="ctr" rtl="0"/>
            <a:r>
              <a:rPr lang="en-US" sz="900" b="0" i="0" u="none" strike="noStrike" kern="1200" spc="10" baseline="30000" dirty="0" smtClean="0">
                <a:solidFill>
                  <a:schemeClr val="tx1"/>
                </a:solidFill>
                <a:latin typeface="+mn-lt"/>
                <a:ea typeface="+mn-ea"/>
                <a:cs typeface="+mn-cs"/>
              </a:rPr>
              <a:t>May not be reproduced without express permission.</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056313" y="77787"/>
            <a:ext cx="400050" cy="244476"/>
          </a:xfrm>
        </p:spPr>
        <p:txBody>
          <a:bodyPr/>
          <a:lstStyle/>
          <a:p>
            <a:fld id="{F0C94032-CD4C-4C25-B0C2-CEC720522D92}" type="slidenum">
              <a:rPr kumimoji="0" lang="en-US" smtClean="0"/>
              <a:pPr eaLnBrk="1" latinLnBrk="0" hangingPunct="1"/>
              <a:t>‹#›</a:t>
            </a:fld>
            <a:endParaRPr kumimoji="0" lang="en-US" dirty="0"/>
          </a:p>
        </p:txBody>
      </p:sp>
      <p:pic>
        <p:nvPicPr>
          <p:cNvPr id="10" name="Picture 9" descr="2014AAALOGO_horiz_outlines_all_black.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12927" y="4275667"/>
            <a:ext cx="1463799" cy="705500"/>
          </a:xfrm>
          <a:prstGeom prst="rect">
            <a:avLst/>
          </a:prstGeom>
        </p:spPr>
      </p:pic>
      <p:sp>
        <p:nvSpPr>
          <p:cNvPr id="14" name="Rectangle 13"/>
          <p:cNvSpPr/>
          <p:nvPr userDrawn="1"/>
        </p:nvSpPr>
        <p:spPr>
          <a:xfrm>
            <a:off x="6822417" y="4925356"/>
            <a:ext cx="2019152" cy="276999"/>
          </a:xfrm>
          <a:prstGeom prst="rect">
            <a:avLst/>
          </a:prstGeom>
        </p:spPr>
        <p:txBody>
          <a:bodyPr wrap="none">
            <a:noAutofit/>
          </a:bodyPr>
          <a:lstStyle/>
          <a:p>
            <a:pPr algn="ctr" rtl="0"/>
            <a:r>
              <a:rPr lang="en-US" sz="800" b="0" i="0" u="none" strike="noStrike" kern="1200" spc="10" baseline="30000" dirty="0" smtClean="0">
                <a:solidFill>
                  <a:schemeClr val="tx1"/>
                </a:solidFill>
                <a:latin typeface="+mn-lt"/>
                <a:ea typeface="+mn-ea"/>
                <a:cs typeface="+mn-cs"/>
              </a:rPr>
              <a:t>© 2017 American Academy of Actuaries. All rights reserved.</a:t>
            </a:r>
          </a:p>
          <a:p>
            <a:pPr algn="ctr" rtl="0"/>
            <a:r>
              <a:rPr lang="en-US" sz="800" b="0" i="0" u="none" strike="noStrike" kern="1200" spc="10" baseline="30000" dirty="0" smtClean="0">
                <a:solidFill>
                  <a:schemeClr val="tx1"/>
                </a:solidFill>
                <a:latin typeface="+mn-lt"/>
                <a:ea typeface="+mn-ea"/>
                <a:cs typeface="+mn-cs"/>
              </a:rPr>
              <a:t>May not be reproduced without express permission.</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200150"/>
            <a:ext cx="8153400" cy="3371850"/>
          </a:xfrm>
        </p:spPr>
        <p:txBody>
          <a:bodyPr/>
          <a:lstStyle>
            <a:lvl1pPr>
              <a:buSzPct val="80000"/>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pic>
        <p:nvPicPr>
          <p:cNvPr id="10" name="Picture 9" descr="2014AAALOGO_horiz_outlines_all_black.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9201" y="4275667"/>
            <a:ext cx="1463799" cy="705500"/>
          </a:xfrm>
          <a:prstGeom prst="rect">
            <a:avLst/>
          </a:prstGeom>
        </p:spPr>
      </p:pic>
      <p:sp>
        <p:nvSpPr>
          <p:cNvPr id="12" name="Rectangle 11"/>
          <p:cNvSpPr/>
          <p:nvPr userDrawn="1"/>
        </p:nvSpPr>
        <p:spPr>
          <a:xfrm>
            <a:off x="7003025" y="4919712"/>
            <a:ext cx="2019152" cy="276999"/>
          </a:xfrm>
          <a:prstGeom prst="rect">
            <a:avLst/>
          </a:prstGeom>
        </p:spPr>
        <p:txBody>
          <a:bodyPr wrap="none">
            <a:noAutofit/>
          </a:bodyPr>
          <a:lstStyle/>
          <a:p>
            <a:pPr algn="ctr" rtl="0"/>
            <a:r>
              <a:rPr lang="en-US" sz="800" b="0" i="0" u="none" strike="noStrike" kern="1200" spc="10" baseline="30000" dirty="0" smtClean="0">
                <a:solidFill>
                  <a:schemeClr val="tx1"/>
                </a:solidFill>
                <a:latin typeface="+mn-lt"/>
                <a:ea typeface="+mn-ea"/>
                <a:cs typeface="+mn-cs"/>
              </a:rPr>
              <a:t>© 2017 American Academy of Actuaries. All rights reserved.</a:t>
            </a:r>
          </a:p>
          <a:p>
            <a:pPr algn="ctr" rtl="0"/>
            <a:r>
              <a:rPr lang="en-US" sz="800" b="0" i="0" u="none" strike="noStrike" kern="1200" spc="10" baseline="30000" dirty="0" smtClean="0">
                <a:solidFill>
                  <a:schemeClr val="tx1"/>
                </a:solidFill>
                <a:latin typeface="+mn-lt"/>
                <a:ea typeface="+mn-ea"/>
                <a:cs typeface="+mn-cs"/>
              </a:rPr>
              <a:t>May not be reproduced without express permission.</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pic>
        <p:nvPicPr>
          <p:cNvPr id="5" name="Picture 4" descr="2014AAALOGO_horiz_outlines_all_black.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9201" y="4275667"/>
            <a:ext cx="1463799" cy="705500"/>
          </a:xfrm>
          <a:prstGeom prst="rect">
            <a:avLst/>
          </a:prstGeom>
        </p:spPr>
      </p:pic>
      <p:sp>
        <p:nvSpPr>
          <p:cNvPr id="7" name="Rectangle 6"/>
          <p:cNvSpPr/>
          <p:nvPr userDrawn="1"/>
        </p:nvSpPr>
        <p:spPr>
          <a:xfrm>
            <a:off x="7003025" y="4947932"/>
            <a:ext cx="2038576" cy="184666"/>
          </a:xfrm>
          <a:prstGeom prst="rect">
            <a:avLst/>
          </a:prstGeom>
        </p:spPr>
        <p:txBody>
          <a:bodyPr wrap="none">
            <a:spAutoFit/>
          </a:bodyPr>
          <a:lstStyle/>
          <a:p>
            <a:pPr rtl="0"/>
            <a:r>
              <a:rPr lang="en-US" sz="900" b="0" i="0" u="none" strike="noStrike" kern="1200" baseline="30000" dirty="0" smtClean="0">
                <a:solidFill>
                  <a:schemeClr val="tx1"/>
                </a:solidFill>
                <a:latin typeface="+mn-lt"/>
                <a:ea typeface="+mn-ea"/>
                <a:cs typeface="+mn-cs"/>
              </a:rPr>
              <a:t>© 2017 American Academy of Actuaries All rights reserved.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4400" b="0"/>
            </a:lvl1pPr>
          </a:lstStyle>
          <a:p>
            <a:r>
              <a:rPr kumimoji="0" lang="en-US" smtClean="0"/>
              <a:t>Click to edit Master title style</a:t>
            </a:r>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pic>
        <p:nvPicPr>
          <p:cNvPr id="15" name="Picture 14" descr="2014AAALOGO_horiz_outlines_all_black.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9201" y="4275667"/>
            <a:ext cx="1463799" cy="705500"/>
          </a:xfrm>
          <a:prstGeom prst="rect">
            <a:avLst/>
          </a:prstGeom>
        </p:spPr>
      </p:pic>
      <p:sp>
        <p:nvSpPr>
          <p:cNvPr id="14" name="Rectangle 13"/>
          <p:cNvSpPr/>
          <p:nvPr userDrawn="1"/>
        </p:nvSpPr>
        <p:spPr>
          <a:xfrm>
            <a:off x="7003025" y="4919712"/>
            <a:ext cx="2019152" cy="276999"/>
          </a:xfrm>
          <a:prstGeom prst="rect">
            <a:avLst/>
          </a:prstGeom>
        </p:spPr>
        <p:txBody>
          <a:bodyPr wrap="none">
            <a:noAutofit/>
          </a:bodyPr>
          <a:lstStyle/>
          <a:p>
            <a:pPr algn="ctr" rtl="0"/>
            <a:r>
              <a:rPr lang="en-US" sz="800" b="0" i="0" u="none" strike="noStrike" kern="1200" spc="10" baseline="30000" dirty="0" smtClean="0">
                <a:solidFill>
                  <a:schemeClr val="tx1"/>
                </a:solidFill>
                <a:latin typeface="+mn-lt"/>
                <a:ea typeface="+mn-ea"/>
                <a:cs typeface="+mn-cs"/>
              </a:rPr>
              <a:t>© 2017 American Academy of Actuaries. All rights reserved.</a:t>
            </a:r>
          </a:p>
          <a:p>
            <a:pPr algn="ctr" rtl="0"/>
            <a:r>
              <a:rPr lang="en-US" sz="800" b="0" i="0" u="none" strike="noStrike" kern="1200" spc="10" baseline="30000" dirty="0" smtClean="0">
                <a:solidFill>
                  <a:schemeClr val="tx1"/>
                </a:solidFill>
                <a:latin typeface="+mn-lt"/>
                <a:ea typeface="+mn-ea"/>
                <a:cs typeface="+mn-cs"/>
              </a:rPr>
              <a:t>May not be reproduced without express permission.</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pic>
        <p:nvPicPr>
          <p:cNvPr id="6" name="Picture 5" descr="2014AAALOGO_horiz_outlines_all_black.eps"/>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7299201" y="4275667"/>
            <a:ext cx="1463799" cy="705500"/>
          </a:xfrm>
          <a:prstGeom prst="rect">
            <a:avLst/>
          </a:prstGeom>
        </p:spPr>
      </p:pic>
      <p:sp>
        <p:nvSpPr>
          <p:cNvPr id="2" name="Rectangle 1"/>
          <p:cNvSpPr/>
          <p:nvPr/>
        </p:nvSpPr>
        <p:spPr>
          <a:xfrm>
            <a:off x="7003025" y="4919712"/>
            <a:ext cx="2019152" cy="276999"/>
          </a:xfrm>
          <a:prstGeom prst="rect">
            <a:avLst/>
          </a:prstGeom>
        </p:spPr>
        <p:txBody>
          <a:bodyPr wrap="none">
            <a:noAutofit/>
          </a:bodyPr>
          <a:lstStyle/>
          <a:p>
            <a:pPr algn="ctr" rtl="0"/>
            <a:r>
              <a:rPr lang="en-US" sz="800" b="0" i="0" u="none" strike="noStrike" kern="1200" spc="10" baseline="30000" dirty="0" smtClean="0">
                <a:solidFill>
                  <a:schemeClr val="tx1"/>
                </a:solidFill>
                <a:latin typeface="+mn-lt"/>
                <a:ea typeface="+mn-ea"/>
                <a:cs typeface="+mn-cs"/>
              </a:rPr>
              <a:t>© 2017 American Academy of Actuaries. All rights reserved.</a:t>
            </a:r>
          </a:p>
          <a:p>
            <a:pPr algn="ctr" rtl="0"/>
            <a:r>
              <a:rPr lang="en-US" sz="800" b="0" i="0" u="none" strike="noStrike" kern="1200" spc="10" baseline="30000" dirty="0" smtClean="0">
                <a:solidFill>
                  <a:schemeClr val="tx1"/>
                </a:solidFill>
                <a:latin typeface="+mn-lt"/>
                <a:ea typeface="+mn-ea"/>
                <a:cs typeface="+mn-cs"/>
              </a:rPr>
              <a:t>May not be reproduced without express permission.</a:t>
            </a:r>
          </a:p>
        </p:txBody>
      </p:sp>
      <p:sp>
        <p:nvSpPr>
          <p:cNvPr id="12"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310D2A-A45C-2948-9FDA-BC595B9AA542}" type="slidenum">
              <a:rPr lang="en-US" smtClean="0"/>
              <a:pPr/>
              <a:t>‹#›</a:t>
            </a:fld>
            <a:endParaRPr lang="en-US"/>
          </a:p>
        </p:txBody>
      </p:sp>
      <p:sp>
        <p:nvSpPr>
          <p:cNvPr id="14"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310D2A-A45C-2948-9FDA-BC595B9AA542}" type="slidenum">
              <a:rPr lang="en-US" smtClean="0"/>
              <a:pPr/>
              <a:t>‹#›</a:t>
            </a:fld>
            <a:endParaRPr lang="en-US"/>
          </a:p>
        </p:txBody>
      </p:sp>
      <p:sp>
        <p:nvSpPr>
          <p:cNvPr id="4" name="Rectangle 3"/>
          <p:cNvSpPr/>
          <p:nvPr/>
        </p:nvSpPr>
        <p:spPr>
          <a:xfrm>
            <a:off x="77326" y="4622289"/>
            <a:ext cx="456074" cy="369332"/>
          </a:xfrm>
          <a:prstGeom prst="rect">
            <a:avLst/>
          </a:prstGeom>
        </p:spPr>
        <p:txBody>
          <a:bodyPr wrap="none">
            <a:spAutoFit/>
          </a:bodyPr>
          <a:lstStyle/>
          <a:p>
            <a:fld id="{F0C94032-CD4C-4C25-B0C2-CEC720522D92}" type="slidenum">
              <a:rPr kumimoji="0"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62.xml.rels><?xml version="1.0" encoding="UTF-8" standalone="yes"?>
<Relationships xmlns="http://schemas.openxmlformats.org/package/2006/relationships"><Relationship Id="rId3" Type="http://schemas.openxmlformats.org/officeDocument/2006/relationships/hyperlink" Target="http://www.actuary.org/content/applicability-guidelines-actuarial-standards-practice-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actuary.org/content/professionalis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www.actuary.org/content/actuarial-elearning-center" TargetMode="External"/><Relationship Id="rId4" Type="http://schemas.openxmlformats.org/officeDocument/2006/relationships/hyperlink" Target="http://attest.actuary.org/"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9118600" y="463272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a:p>
        </p:txBody>
      </p:sp>
      <p:sp>
        <p:nvSpPr>
          <p:cNvPr id="9" name="Rectangle 5"/>
          <p:cNvSpPr>
            <a:spLocks noGrp="1" noChangeArrowheads="1"/>
          </p:cNvSpPr>
          <p:nvPr>
            <p:ph type="subTitle" idx="1"/>
          </p:nvPr>
        </p:nvSpPr>
        <p:spPr>
          <a:ln>
            <a:noFill/>
          </a:ln>
        </p:spPr>
        <p:txBody>
          <a:bodyPr>
            <a:normAutofit/>
          </a:bodyPr>
          <a:lstStyle>
            <a:lvl1pPr marL="0" indent="0" algn="ctr">
              <a:buFont typeface="Wingdings" charset="0"/>
              <a:buNone/>
              <a:defRPr sz="3200" b="0">
                <a:solidFill>
                  <a:schemeClr val="bg1"/>
                </a:solidFill>
              </a:defRPr>
            </a:lvl1pPr>
          </a:lstStyle>
          <a:p>
            <a:r>
              <a:rPr lang="en-US" altLang="en-US" sz="2400" dirty="0" smtClean="0"/>
              <a:t>November 8, </a:t>
            </a:r>
            <a:r>
              <a:rPr lang="en-US" altLang="en-US" sz="2400" dirty="0"/>
              <a:t>2017</a:t>
            </a:r>
          </a:p>
        </p:txBody>
      </p:sp>
      <p:sp>
        <p:nvSpPr>
          <p:cNvPr id="12" name="Rectangle 2"/>
          <p:cNvSpPr>
            <a:spLocks noGrp="1" noChangeArrowheads="1"/>
          </p:cNvSpPr>
          <p:nvPr>
            <p:ph type="title"/>
          </p:nvPr>
        </p:nvSpPr>
        <p:spPr bwMode="auto">
          <a:xfrm>
            <a:off x="2362200" y="706125"/>
            <a:ext cx="6477000" cy="3737359"/>
          </a:xfrm>
          <a:prstGeom prst="rect">
            <a:avLst/>
          </a:prstGeom>
          <a:noFill/>
          <a:ln w="9525">
            <a:noFill/>
            <a:miter lim="800000"/>
            <a:headEnd/>
            <a:tailEnd/>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90000"/>
          </a:bodyPr>
          <a:lstStyle>
            <a:lvl1pPr>
              <a:defRPr sz="4000"/>
            </a:lvl1pPr>
          </a:lstStyle>
          <a:p>
            <a:r>
              <a:rPr lang="en-US" dirty="0" smtClean="0"/>
              <a:t/>
            </a:r>
            <a:br>
              <a:rPr lang="en-US" dirty="0" smtClean="0"/>
            </a:br>
            <a:r>
              <a:rPr lang="en-US" dirty="0" smtClean="0"/>
              <a:t>Developments in Actuarial Professionalism in 2016-17</a:t>
            </a:r>
            <a:br>
              <a:rPr lang="en-US" dirty="0" smtClean="0"/>
            </a:br>
            <a:r>
              <a:rPr lang="en-US" dirty="0" smtClean="0"/>
              <a:t/>
            </a:r>
            <a:br>
              <a:rPr lang="en-US" dirty="0" smtClean="0"/>
            </a:br>
            <a:r>
              <a:rPr lang="en-US" altLang="en-US" sz="2200" dirty="0" smtClean="0"/>
              <a:t>Paul </a:t>
            </a:r>
            <a:r>
              <a:rPr lang="en-US" altLang="en-US" sz="2200" dirty="0"/>
              <a:t>Kollmer-Dorsey, Esq.</a:t>
            </a:r>
            <a:br>
              <a:rPr lang="en-US" altLang="en-US" sz="2200" dirty="0"/>
            </a:br>
            <a:r>
              <a:rPr lang="en-US" altLang="en-US" sz="2200" dirty="0"/>
              <a:t>General Counsel, American Academy of Actuaries</a:t>
            </a:r>
            <a:br>
              <a:rPr lang="en-US" altLang="en-US" sz="2200" dirty="0"/>
            </a:br>
            <a:r>
              <a:rPr lang="en-US" altLang="en-US" sz="2200" dirty="0" smtClean="0"/>
              <a:t/>
            </a:r>
            <a:br>
              <a:rPr lang="en-US" altLang="en-US" sz="2200" dirty="0" smtClean="0"/>
            </a:br>
            <a:r>
              <a:rPr lang="en-US" altLang="en-US" dirty="0"/>
              <a:t/>
            </a:r>
            <a:br>
              <a:rPr lang="en-US" altLang="en-US" dirty="0"/>
            </a:br>
            <a:endParaRPr lang="en-US" dirty="0"/>
          </a:p>
        </p:txBody>
      </p:sp>
    </p:spTree>
    <p:extLst>
      <p:ext uri="{BB962C8B-B14F-4D97-AF65-F5344CB8AC3E}">
        <p14:creationId xmlns:p14="http://schemas.microsoft.com/office/powerpoint/2010/main" val="474353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Professional Integrity</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45518" y="1340619"/>
            <a:ext cx="3471672" cy="3269590"/>
          </a:xfrm>
          <a:prstGeom prst="rect">
            <a:avLst/>
          </a:prstGeom>
        </p:spPr>
      </p:pic>
      <p:sp>
        <p:nvSpPr>
          <p:cNvPr id="5" name="Rectangle 4"/>
          <p:cNvSpPr/>
          <p:nvPr/>
        </p:nvSpPr>
        <p:spPr>
          <a:xfrm>
            <a:off x="4620767" y="1429130"/>
            <a:ext cx="4071057" cy="3046988"/>
          </a:xfrm>
          <a:prstGeom prst="rect">
            <a:avLst/>
          </a:prstGeom>
        </p:spPr>
        <p:txBody>
          <a:bodyPr wrap="square">
            <a:spAutoFit/>
          </a:bodyPr>
          <a:lstStyle/>
          <a:p>
            <a:pPr algn="ctr" eaLnBrk="1" hangingPunct="1">
              <a:buFont typeface="WingDings" pitchFamily="2" charset="2"/>
              <a:buNone/>
            </a:pPr>
            <a:r>
              <a:rPr lang="en-US" altLang="en-US" sz="2400" b="1" dirty="0">
                <a:solidFill>
                  <a:srgbClr val="314EA4"/>
                </a:solidFill>
                <a:latin typeface="+mn-lt"/>
              </a:rPr>
              <a:t>Precept 1</a:t>
            </a:r>
            <a:endParaRPr lang="en-US" altLang="en-US" sz="2400" b="1" dirty="0">
              <a:solidFill>
                <a:srgbClr val="3554BC"/>
              </a:solidFill>
              <a:latin typeface="+mn-lt"/>
            </a:endParaRPr>
          </a:p>
          <a:p>
            <a:r>
              <a:rPr lang="en-US" sz="2400" dirty="0">
                <a:latin typeface="+mn-lt"/>
              </a:rPr>
              <a:t>An Actuary shall act honestly, with integrity and competence, and in a manner to fulfill the profession’s responsibility to the public and to uphold the reputation of the actuarial profession.</a:t>
            </a:r>
          </a:p>
        </p:txBody>
      </p:sp>
    </p:spTree>
    <p:extLst>
      <p:ext uri="{BB962C8B-B14F-4D97-AF65-F5344CB8AC3E}">
        <p14:creationId xmlns:p14="http://schemas.microsoft.com/office/powerpoint/2010/main" val="2047588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Qualifications</a:t>
            </a:r>
            <a:endParaRPr lang="en-US" dirty="0"/>
          </a:p>
        </p:txBody>
      </p:sp>
      <p:pic>
        <p:nvPicPr>
          <p:cNvPr id="6" name="Content Placeholder 3"/>
          <p:cNvPicPr>
            <a:picLocks noChangeAspect="1"/>
          </p:cNvPicPr>
          <p:nvPr/>
        </p:nvPicPr>
        <p:blipFill rotWithShape="1">
          <a:blip r:embed="rId2" cstate="email">
            <a:extLst>
              <a:ext uri="{28A0092B-C50C-407E-A947-70E740481C1C}">
                <a14:useLocalDpi xmlns:a14="http://schemas.microsoft.com/office/drawing/2010/main" val="0"/>
              </a:ext>
            </a:extLst>
          </a:blip>
          <a:srcRect l="1834" b="8240"/>
          <a:stretch/>
        </p:blipFill>
        <p:spPr>
          <a:xfrm>
            <a:off x="771440" y="1972444"/>
            <a:ext cx="5380435" cy="2944685"/>
          </a:xfrm>
          <a:prstGeom prst="rect">
            <a:avLst/>
          </a:prstGeom>
        </p:spPr>
      </p:pic>
      <p:sp>
        <p:nvSpPr>
          <p:cNvPr id="4" name="Rectangle 3"/>
          <p:cNvSpPr/>
          <p:nvPr/>
        </p:nvSpPr>
        <p:spPr>
          <a:xfrm>
            <a:off x="3155182" y="1148455"/>
            <a:ext cx="5707464" cy="2000548"/>
          </a:xfrm>
          <a:prstGeom prst="rect">
            <a:avLst/>
          </a:prstGeom>
        </p:spPr>
        <p:txBody>
          <a:bodyPr wrap="square">
            <a:spAutoFit/>
          </a:bodyPr>
          <a:lstStyle/>
          <a:p>
            <a:pPr algn="ctr"/>
            <a:r>
              <a:rPr lang="en-US" altLang="en-US" sz="2400" b="1" dirty="0">
                <a:solidFill>
                  <a:srgbClr val="314EA4"/>
                </a:solidFill>
              </a:rPr>
              <a:t>Precept 2</a:t>
            </a:r>
            <a:endParaRPr lang="en-US" altLang="en-US" sz="2400" b="1" dirty="0">
              <a:solidFill>
                <a:srgbClr val="3554BC"/>
              </a:solidFill>
              <a:latin typeface="Myriad Pro Bold" pitchFamily="80" charset="0"/>
            </a:endParaRPr>
          </a:p>
          <a:p>
            <a:r>
              <a:rPr lang="en-US" altLang="en-US" sz="2000" dirty="0"/>
              <a:t>An Actuary shall perform Actuarial Services only when the Actuary is qualified to do so on basis of basic and continuing education and experience, and only when the Actuary satisfies applicable qualification standards.</a:t>
            </a:r>
          </a:p>
        </p:txBody>
      </p:sp>
    </p:spTree>
    <p:extLst>
      <p:ext uri="{BB962C8B-B14F-4D97-AF65-F5344CB8AC3E}">
        <p14:creationId xmlns:p14="http://schemas.microsoft.com/office/powerpoint/2010/main" val="3665528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Standards of Practice</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20687" y="1151992"/>
            <a:ext cx="6658404" cy="3483512"/>
          </a:xfrm>
          <a:prstGeom prst="rect">
            <a:avLst/>
          </a:prstGeom>
        </p:spPr>
      </p:pic>
      <p:sp>
        <p:nvSpPr>
          <p:cNvPr id="3" name="Content Placeholder 2"/>
          <p:cNvSpPr>
            <a:spLocks noGrp="1"/>
          </p:cNvSpPr>
          <p:nvPr>
            <p:ph idx="1"/>
          </p:nvPr>
        </p:nvSpPr>
        <p:spPr>
          <a:xfrm>
            <a:off x="612648" y="1200149"/>
            <a:ext cx="6133379" cy="1833367"/>
          </a:xfrm>
        </p:spPr>
        <p:txBody>
          <a:bodyPr>
            <a:normAutofit fontScale="92500"/>
          </a:bodyPr>
          <a:lstStyle/>
          <a:p>
            <a:pPr marL="0" indent="0" algn="ctr">
              <a:buNone/>
            </a:pPr>
            <a:r>
              <a:rPr lang="en-US" altLang="en-US" sz="2600" b="1" dirty="0">
                <a:solidFill>
                  <a:srgbClr val="314EA4"/>
                </a:solidFill>
              </a:rPr>
              <a:t>Precept </a:t>
            </a:r>
            <a:r>
              <a:rPr lang="en-US" altLang="en-US" sz="2600" b="1" dirty="0" smtClean="0">
                <a:solidFill>
                  <a:srgbClr val="314EA4"/>
                </a:solidFill>
              </a:rPr>
              <a:t>3</a:t>
            </a:r>
            <a:endParaRPr lang="en-US" altLang="en-US" sz="2600" b="1" dirty="0">
              <a:solidFill>
                <a:srgbClr val="3554BC"/>
              </a:solidFill>
              <a:latin typeface="Myriad Pro Bold" pitchFamily="80" charset="0"/>
            </a:endParaRPr>
          </a:p>
          <a:p>
            <a:pPr marL="0" indent="0">
              <a:buNone/>
            </a:pPr>
            <a:r>
              <a:rPr lang="en-US" altLang="en-US" sz="2600" dirty="0" smtClean="0"/>
              <a:t>An Actuary shall ensure that Actuarial Services performed by and under the direction of the Actuary satisfy applicable standards of practice.</a:t>
            </a:r>
          </a:p>
          <a:p>
            <a:pPr marL="0" indent="0">
              <a:buNone/>
            </a:pPr>
            <a:endParaRPr lang="en-US" dirty="0"/>
          </a:p>
        </p:txBody>
      </p:sp>
    </p:spTree>
    <p:extLst>
      <p:ext uri="{BB962C8B-B14F-4D97-AF65-F5344CB8AC3E}">
        <p14:creationId xmlns:p14="http://schemas.microsoft.com/office/powerpoint/2010/main" val="2826147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dirty="0" smtClean="0"/>
              <a:t>Other Precepts</a:t>
            </a:r>
          </a:p>
        </p:txBody>
      </p:sp>
      <p:sp>
        <p:nvSpPr>
          <p:cNvPr id="28675" name="Content Placeholder 2"/>
          <p:cNvSpPr>
            <a:spLocks noGrp="1"/>
          </p:cNvSpPr>
          <p:nvPr>
            <p:ph idx="1"/>
          </p:nvPr>
        </p:nvSpPr>
        <p:spPr/>
        <p:txBody>
          <a:bodyPr>
            <a:normAutofit/>
          </a:bodyPr>
          <a:lstStyle/>
          <a:p>
            <a:r>
              <a:rPr lang="en-US" altLang="en-US" sz="2600" dirty="0" smtClean="0"/>
              <a:t>Communications and Disclosure: Precepts 4, 5, and 6</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76152" y="1617785"/>
            <a:ext cx="3837904" cy="3336051"/>
          </a:xfrm>
          <a:prstGeom prst="rect">
            <a:avLst/>
          </a:prstGeom>
        </p:spPr>
      </p:pic>
    </p:spTree>
    <p:extLst>
      <p:ext uri="{BB962C8B-B14F-4D97-AF65-F5344CB8AC3E}">
        <p14:creationId xmlns:p14="http://schemas.microsoft.com/office/powerpoint/2010/main" val="38494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dirty="0" smtClean="0"/>
              <a:t>Other Precepts</a:t>
            </a:r>
          </a:p>
        </p:txBody>
      </p:sp>
      <p:sp>
        <p:nvSpPr>
          <p:cNvPr id="28675" name="Content Placeholder 2"/>
          <p:cNvSpPr>
            <a:spLocks noGrp="1"/>
          </p:cNvSpPr>
          <p:nvPr>
            <p:ph idx="1"/>
          </p:nvPr>
        </p:nvSpPr>
        <p:spPr>
          <a:xfrm>
            <a:off x="4752870" y="1200149"/>
            <a:ext cx="4090594" cy="3442189"/>
          </a:xfrm>
        </p:spPr>
        <p:txBody>
          <a:bodyPr>
            <a:normAutofit lnSpcReduction="10000"/>
          </a:bodyPr>
          <a:lstStyle/>
          <a:p>
            <a:r>
              <a:rPr lang="en-US" altLang="en-US" sz="2600" dirty="0" smtClean="0"/>
              <a:t>Conflict of Interest: Precept 7</a:t>
            </a:r>
          </a:p>
          <a:p>
            <a:r>
              <a:rPr lang="en-US" altLang="en-US" sz="2600" dirty="0" smtClean="0"/>
              <a:t>Control of Work Product: Precept 8</a:t>
            </a:r>
          </a:p>
          <a:p>
            <a:pPr lvl="1"/>
            <a:r>
              <a:rPr lang="en-US" sz="2400" dirty="0"/>
              <a:t>“The Actuary should… take reasonable steps to present the Actuarial Communication clearly and fairly.”</a:t>
            </a:r>
          </a:p>
          <a:p>
            <a:endParaRPr lang="en-US" altLang="en-US" sz="2600" dirty="0" smtClean="0"/>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2984" t="38920" r="11606" b="12509"/>
          <a:stretch/>
        </p:blipFill>
        <p:spPr bwMode="auto">
          <a:xfrm>
            <a:off x="463521" y="1337271"/>
            <a:ext cx="4352381" cy="293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9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fade">
                                      <p:cBhvr>
                                        <p:cTn id="15"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dirty="0" smtClean="0"/>
              <a:t>Other Precepts</a:t>
            </a:r>
          </a:p>
        </p:txBody>
      </p:sp>
      <p:sp>
        <p:nvSpPr>
          <p:cNvPr id="28675" name="Content Placeholder 2"/>
          <p:cNvSpPr>
            <a:spLocks noGrp="1"/>
          </p:cNvSpPr>
          <p:nvPr>
            <p:ph idx="1"/>
          </p:nvPr>
        </p:nvSpPr>
        <p:spPr>
          <a:xfrm>
            <a:off x="4795804" y="1336431"/>
            <a:ext cx="3970244" cy="677807"/>
          </a:xfrm>
        </p:spPr>
        <p:txBody>
          <a:bodyPr>
            <a:normAutofit/>
          </a:bodyPr>
          <a:lstStyle/>
          <a:p>
            <a:r>
              <a:rPr lang="en-US" altLang="en-US" sz="2600" dirty="0" smtClean="0"/>
              <a:t>Confidentiality: Precept 9</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7278" y="1215855"/>
            <a:ext cx="3765302" cy="3782288"/>
          </a:xfrm>
          <a:prstGeom prst="rect">
            <a:avLst/>
          </a:prstGeom>
        </p:spPr>
      </p:pic>
    </p:spTree>
    <p:extLst>
      <p:ext uri="{BB962C8B-B14F-4D97-AF65-F5344CB8AC3E}">
        <p14:creationId xmlns:p14="http://schemas.microsoft.com/office/powerpoint/2010/main" val="372215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dirty="0" smtClean="0"/>
              <a:t>Other Precepts</a:t>
            </a:r>
          </a:p>
        </p:txBody>
      </p:sp>
      <p:sp>
        <p:nvSpPr>
          <p:cNvPr id="28675" name="Content Placeholder 2"/>
          <p:cNvSpPr>
            <a:spLocks noGrp="1"/>
          </p:cNvSpPr>
          <p:nvPr>
            <p:ph idx="1"/>
          </p:nvPr>
        </p:nvSpPr>
        <p:spPr>
          <a:xfrm>
            <a:off x="753414" y="1249251"/>
            <a:ext cx="6207617" cy="521594"/>
          </a:xfrm>
        </p:spPr>
        <p:txBody>
          <a:bodyPr>
            <a:normAutofit/>
          </a:bodyPr>
          <a:lstStyle/>
          <a:p>
            <a:r>
              <a:rPr lang="en-US" altLang="en-US" sz="2600" dirty="0" smtClean="0"/>
              <a:t>Courtesy and Cooperation: Precept 10</a:t>
            </a:r>
          </a:p>
        </p:txBody>
      </p:sp>
      <p:pic>
        <p:nvPicPr>
          <p:cNvPr id="5" name="Content Placeholder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25909" y="1676794"/>
            <a:ext cx="5368367" cy="3223682"/>
          </a:xfrm>
          <a:prstGeom prst="rect">
            <a:avLst/>
          </a:prstGeom>
        </p:spPr>
      </p:pic>
    </p:spTree>
    <p:extLst>
      <p:ext uri="{BB962C8B-B14F-4D97-AF65-F5344CB8AC3E}">
        <p14:creationId xmlns:p14="http://schemas.microsoft.com/office/powerpoint/2010/main" val="324765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lvl="1"/>
            <a:r>
              <a:rPr lang="en-US" sz="3200" dirty="0" smtClean="0"/>
              <a:t>Additional Resources on Precept 10</a:t>
            </a:r>
          </a:p>
        </p:txBody>
      </p:sp>
      <p:sp>
        <p:nvSpPr>
          <p:cNvPr id="28675" name="Content Placeholder 2"/>
          <p:cNvSpPr>
            <a:spLocks noGrp="1"/>
          </p:cNvSpPr>
          <p:nvPr>
            <p:ph idx="1"/>
          </p:nvPr>
        </p:nvSpPr>
        <p:spPr>
          <a:xfrm>
            <a:off x="572550" y="1188962"/>
            <a:ext cx="7938404" cy="3724684"/>
          </a:xfrm>
        </p:spPr>
        <p:txBody>
          <a:bodyPr>
            <a:normAutofit/>
          </a:bodyPr>
          <a:lstStyle/>
          <a:p>
            <a:r>
              <a:rPr lang="en-US" dirty="0" smtClean="0"/>
              <a:t>“Webinar: Actuary-to-Actuary Communication, June 28, 2017</a:t>
            </a:r>
            <a:endParaRPr lang="en-US" dirty="0"/>
          </a:p>
          <a:p>
            <a:r>
              <a:rPr lang="en-US" sz="2800" dirty="0"/>
              <a:t>“The ABCDs of Precept 10,” </a:t>
            </a:r>
            <a:r>
              <a:rPr lang="en-US" sz="2800" i="1" dirty="0"/>
              <a:t>Actuarial Update</a:t>
            </a:r>
            <a:r>
              <a:rPr lang="en-US" sz="2800" dirty="0"/>
              <a:t>, July 2017</a:t>
            </a:r>
          </a:p>
          <a:p>
            <a:endParaRPr lang="en-US" altLang="en-US" sz="2600" dirty="0" smtClean="0"/>
          </a:p>
        </p:txBody>
      </p:sp>
    </p:spTree>
    <p:extLst>
      <p:ext uri="{BB962C8B-B14F-4D97-AF65-F5344CB8AC3E}">
        <p14:creationId xmlns:p14="http://schemas.microsoft.com/office/powerpoint/2010/main" val="267211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dirty="0" smtClean="0"/>
              <a:t>Other Precepts</a:t>
            </a:r>
          </a:p>
        </p:txBody>
      </p:sp>
      <p:sp>
        <p:nvSpPr>
          <p:cNvPr id="28675" name="Content Placeholder 2"/>
          <p:cNvSpPr>
            <a:spLocks noGrp="1"/>
          </p:cNvSpPr>
          <p:nvPr>
            <p:ph idx="1"/>
          </p:nvPr>
        </p:nvSpPr>
        <p:spPr>
          <a:xfrm>
            <a:off x="5029200" y="1200150"/>
            <a:ext cx="3736848" cy="1613388"/>
          </a:xfrm>
        </p:spPr>
        <p:txBody>
          <a:bodyPr>
            <a:normAutofit/>
          </a:bodyPr>
          <a:lstStyle/>
          <a:p>
            <a:r>
              <a:rPr lang="en-US" altLang="en-US" sz="2600" dirty="0" smtClean="0"/>
              <a:t>Advertising: Precept 11</a:t>
            </a:r>
          </a:p>
          <a:p>
            <a:r>
              <a:rPr lang="en-US" altLang="en-US" sz="2600" dirty="0"/>
              <a:t>Titles and Designations: Precept 12</a:t>
            </a:r>
          </a:p>
          <a:p>
            <a:endParaRPr lang="en-US" altLang="en-US" sz="2600" dirty="0" smtClean="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t="1" b="-264"/>
          <a:stretch/>
        </p:blipFill>
        <p:spPr>
          <a:xfrm>
            <a:off x="533119" y="1200150"/>
            <a:ext cx="4269994" cy="3834074"/>
          </a:xfrm>
          <a:prstGeom prst="rect">
            <a:avLst/>
          </a:prstGeom>
        </p:spPr>
      </p:pic>
    </p:spTree>
    <p:extLst>
      <p:ext uri="{BB962C8B-B14F-4D97-AF65-F5344CB8AC3E}">
        <p14:creationId xmlns:p14="http://schemas.microsoft.com/office/powerpoint/2010/main" val="169289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dirty="0" smtClean="0"/>
              <a:t>Other Precepts</a:t>
            </a:r>
          </a:p>
        </p:txBody>
      </p:sp>
      <p:sp>
        <p:nvSpPr>
          <p:cNvPr id="28675" name="Content Placeholder 2"/>
          <p:cNvSpPr>
            <a:spLocks noGrp="1"/>
          </p:cNvSpPr>
          <p:nvPr>
            <p:ph idx="1"/>
          </p:nvPr>
        </p:nvSpPr>
        <p:spPr>
          <a:xfrm>
            <a:off x="5016320" y="1707658"/>
            <a:ext cx="3839879" cy="1015016"/>
          </a:xfrm>
        </p:spPr>
        <p:txBody>
          <a:bodyPr>
            <a:noAutofit/>
          </a:bodyPr>
          <a:lstStyle/>
          <a:p>
            <a:r>
              <a:rPr lang="en-US" altLang="en-US" sz="2600" dirty="0" smtClean="0"/>
              <a:t>Violations of the Code of Professional Conduct: </a:t>
            </a:r>
            <a:br>
              <a:rPr lang="en-US" altLang="en-US" sz="2600" dirty="0" smtClean="0"/>
            </a:br>
            <a:r>
              <a:rPr lang="en-US" altLang="en-US" sz="2600" dirty="0" smtClean="0"/>
              <a:t>Precepts 13 and 14</a:t>
            </a:r>
          </a:p>
        </p:txBody>
      </p:sp>
      <p:pic>
        <p:nvPicPr>
          <p:cNvPr id="4" name="Picture 7" descr="K:\Communications\Cartoons\UptoCode_2015.01.0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341" y="1507254"/>
            <a:ext cx="4562828" cy="316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80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Disclaimer</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a:t>
            </a:r>
            <a:r>
              <a:rPr lang="en-US" dirty="0"/>
              <a:t>statements and opinions expressed herein do not constitute legal advice. </a:t>
            </a:r>
            <a:r>
              <a:rPr lang="en-US" dirty="0" smtClean="0"/>
              <a:t>They </a:t>
            </a:r>
            <a:r>
              <a:rPr lang="en-US" dirty="0"/>
              <a:t>are also not  definitive interpretations of standards of qualification or practice or discipline matters, except for those that may be publicly available through the Academy’s website and may have been issued by the appropriate board or committee</a:t>
            </a:r>
            <a:r>
              <a:rPr lang="en-US" dirty="0" smtClean="0"/>
              <a:t>.</a:t>
            </a:r>
            <a:endParaRPr lang="en-US" dirty="0"/>
          </a:p>
          <a:p>
            <a:endParaRPr lang="en-US" dirty="0"/>
          </a:p>
        </p:txBody>
      </p:sp>
    </p:spTree>
    <p:extLst>
      <p:ext uri="{BB962C8B-B14F-4D97-AF65-F5344CB8AC3E}">
        <p14:creationId xmlns:p14="http://schemas.microsoft.com/office/powerpoint/2010/main" val="1981162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altLang="en-US" dirty="0" smtClean="0"/>
              <a:t>Focus on Precept 13</a:t>
            </a:r>
          </a:p>
        </p:txBody>
      </p:sp>
      <p:sp>
        <p:nvSpPr>
          <p:cNvPr id="29699" name="Content Placeholder 2"/>
          <p:cNvSpPr>
            <a:spLocks noGrp="1"/>
          </p:cNvSpPr>
          <p:nvPr>
            <p:ph idx="1"/>
          </p:nvPr>
        </p:nvSpPr>
        <p:spPr>
          <a:xfrm>
            <a:off x="612648" y="1233758"/>
            <a:ext cx="7677242" cy="3407787"/>
          </a:xfrm>
        </p:spPr>
        <p:txBody>
          <a:bodyPr/>
          <a:lstStyle/>
          <a:p>
            <a:r>
              <a:rPr lang="en-US" altLang="en-US" sz="2400" dirty="0"/>
              <a:t>“An Actuary with knowledge of an </a:t>
            </a:r>
            <a:r>
              <a:rPr lang="en-US" altLang="en-US" sz="2400" b="1" dirty="0"/>
              <a:t>apparent, unresolved, material violation </a:t>
            </a:r>
            <a:r>
              <a:rPr lang="en-US" altLang="en-US" sz="2400" dirty="0"/>
              <a:t>of the Code by another Actuary should consider discussing the situation with the other Actuary and attempt to resolve the apparent violation. If such discussion is not attempted or is not successful, the Actuary </a:t>
            </a:r>
            <a:r>
              <a:rPr lang="en-US" altLang="en-US" sz="2400" b="1" dirty="0"/>
              <a:t>shall disclose</a:t>
            </a:r>
            <a:r>
              <a:rPr lang="en-US" altLang="en-US" sz="2400" dirty="0"/>
              <a:t> such violation to the appropriate counseling and discipline body of the profession, except where the disclosure would be contrary to Law or would divulge Confidential Information.” </a:t>
            </a:r>
            <a:r>
              <a:rPr lang="en-US" altLang="en-US" sz="1800" i="1" dirty="0"/>
              <a:t>[emphasis added]</a:t>
            </a:r>
          </a:p>
          <a:p>
            <a:pPr marL="0" indent="0">
              <a:buNone/>
            </a:pPr>
            <a:endParaRPr lang="en-US" altLang="en-US" sz="1800" dirty="0"/>
          </a:p>
          <a:p>
            <a:endParaRPr lang="en-US" altLang="en-US" sz="1350" dirty="0"/>
          </a:p>
        </p:txBody>
      </p:sp>
    </p:spTree>
    <p:extLst>
      <p:ext uri="{BB962C8B-B14F-4D97-AF65-F5344CB8AC3E}">
        <p14:creationId xmlns:p14="http://schemas.microsoft.com/office/powerpoint/2010/main" val="384716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dirty="0" smtClean="0"/>
              <a:t>Precept 13 and Self-Regulation</a:t>
            </a:r>
          </a:p>
        </p:txBody>
      </p:sp>
      <p:sp>
        <p:nvSpPr>
          <p:cNvPr id="30723" name="Content Placeholder 2"/>
          <p:cNvSpPr>
            <a:spLocks noGrp="1"/>
          </p:cNvSpPr>
          <p:nvPr>
            <p:ph idx="1"/>
          </p:nvPr>
        </p:nvSpPr>
        <p:spPr/>
        <p:txBody>
          <a:bodyPr>
            <a:normAutofit fontScale="92500"/>
          </a:bodyPr>
          <a:lstStyle/>
          <a:p>
            <a:r>
              <a:rPr lang="en-US" altLang="en-US" dirty="0" smtClean="0"/>
              <a:t>The importance of Precept 13 to self-regulation:</a:t>
            </a:r>
          </a:p>
          <a:p>
            <a:pPr lvl="1"/>
            <a:r>
              <a:rPr lang="en-US" altLang="en-US" dirty="0" smtClean="0"/>
              <a:t>Actuaries in best position to observe other actuarial work.</a:t>
            </a:r>
          </a:p>
          <a:p>
            <a:pPr lvl="1"/>
            <a:r>
              <a:rPr lang="en-US" altLang="en-US" dirty="0" smtClean="0"/>
              <a:t>Actuaries have best knowledge to audit poor actuarial work.</a:t>
            </a:r>
          </a:p>
          <a:p>
            <a:pPr lvl="1"/>
            <a:r>
              <a:rPr lang="en-US" altLang="en-US" dirty="0" smtClean="0"/>
              <a:t>If a self-regulating profession does not prevent unethical behavior and practice by relying on members to monitor compliance, it is highly likely that some other body will emerge who can and will do so.</a:t>
            </a:r>
          </a:p>
        </p:txBody>
      </p:sp>
    </p:spTree>
    <p:extLst>
      <p:ext uri="{BB962C8B-B14F-4D97-AF65-F5344CB8AC3E}">
        <p14:creationId xmlns:p14="http://schemas.microsoft.com/office/powerpoint/2010/main" val="14535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fade">
                                      <p:cBhvr>
                                        <p:cTn id="10" dur="500"/>
                                        <p:tgtEl>
                                          <p:spTgt spid="3072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Effect transition="in" filter="fade">
                                      <p:cBhvr>
                                        <p:cTn id="13" dur="500"/>
                                        <p:tgtEl>
                                          <p:spTgt spid="3072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23">
                                            <p:txEl>
                                              <p:pRg st="3" end="3"/>
                                            </p:txEl>
                                          </p:spTgt>
                                        </p:tgtEl>
                                        <p:attrNameLst>
                                          <p:attrName>style.visibility</p:attrName>
                                        </p:attrNameLst>
                                      </p:cBhvr>
                                      <p:to>
                                        <p:strVal val="visible"/>
                                      </p:to>
                                    </p:set>
                                    <p:animEffect transition="in" filter="fade">
                                      <p:cBhvr>
                                        <p:cTn id="16"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Professionalism </a:t>
            </a:r>
            <a:r>
              <a:rPr lang="en-US" sz="3200" dirty="0"/>
              <a:t>in Action </a:t>
            </a:r>
            <a:r>
              <a:rPr lang="en-US" sz="3200" dirty="0" smtClean="0"/>
              <a:t>series</a:t>
            </a:r>
            <a:endParaRPr lang="en-US" sz="2800" dirty="0"/>
          </a:p>
        </p:txBody>
      </p:sp>
      <p:sp>
        <p:nvSpPr>
          <p:cNvPr id="3" name="Content Placeholder 2"/>
          <p:cNvSpPr>
            <a:spLocks noGrp="1"/>
          </p:cNvSpPr>
          <p:nvPr>
            <p:ph sz="quarter" idx="1"/>
          </p:nvPr>
        </p:nvSpPr>
        <p:spPr>
          <a:xfrm>
            <a:off x="612648" y="1200150"/>
            <a:ext cx="6102161" cy="3371850"/>
          </a:xfrm>
        </p:spPr>
        <p:txBody>
          <a:bodyPr>
            <a:normAutofit fontScale="92500" lnSpcReduction="10000"/>
          </a:bodyPr>
          <a:lstStyle/>
          <a:p>
            <a:r>
              <a:rPr lang="en-US" sz="2400" dirty="0"/>
              <a:t>“Are You Modeling Professionalism?”</a:t>
            </a:r>
          </a:p>
          <a:p>
            <a:r>
              <a:rPr lang="en-US" sz="2400" dirty="0"/>
              <a:t>“Talking the Talk: Professionalism and Actuary-to-Actuary </a:t>
            </a:r>
            <a:r>
              <a:rPr lang="en-US" sz="2400" dirty="0" smtClean="0"/>
              <a:t>Communications</a:t>
            </a:r>
            <a:r>
              <a:rPr lang="en-US" sz="2400" i="1" dirty="0" smtClean="0"/>
              <a:t>”</a:t>
            </a:r>
            <a:endParaRPr lang="en-US" sz="2400" dirty="0"/>
          </a:p>
          <a:p>
            <a:r>
              <a:rPr lang="en-US" sz="2400" dirty="0" smtClean="0"/>
              <a:t>“</a:t>
            </a:r>
            <a:r>
              <a:rPr lang="en-US" sz="2400" dirty="0"/>
              <a:t>Shiny, New…and Professional: Professionalism and new and Emerging Practice Areas” </a:t>
            </a:r>
            <a:endParaRPr lang="en-US" sz="2400" dirty="0" smtClean="0"/>
          </a:p>
          <a:p>
            <a:r>
              <a:rPr lang="en-US" sz="2400" dirty="0" smtClean="0"/>
              <a:t>“</a:t>
            </a:r>
            <a:r>
              <a:rPr lang="en-US" sz="2400" dirty="0"/>
              <a:t>Setting the Temperature to ‘Ethical’”</a:t>
            </a:r>
          </a:p>
          <a:p>
            <a:endParaRPr lang="en-US" sz="2400" dirty="0"/>
          </a:p>
          <a:p>
            <a:pPr lvl="1"/>
            <a:r>
              <a:rPr lang="en-US" sz="2000" i="1" dirty="0" smtClean="0"/>
              <a:t>Academy President Bob Beuerlein, Contingencies, 2017</a:t>
            </a:r>
            <a:endParaRPr lang="en-US" sz="2000" dirty="0" smtClean="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665" t="7830" r="28736" b="67816"/>
          <a:stretch/>
        </p:blipFill>
        <p:spPr bwMode="auto">
          <a:xfrm>
            <a:off x="7108070" y="1234691"/>
            <a:ext cx="1657978" cy="237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59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U.S. Qualification </a:t>
            </a:r>
            <a:r>
              <a:rPr lang="en-US" altLang="en-US" dirty="0" smtClean="0"/>
              <a:t>Standards</a:t>
            </a:r>
            <a:endParaRPr lang="en-US" dirty="0"/>
          </a:p>
        </p:txBody>
      </p:sp>
      <p:pic>
        <p:nvPicPr>
          <p:cNvPr id="4" name="Content Placeholder 3"/>
          <p:cNvPicPr>
            <a:picLocks noGrp="1" noChangeAspect="1"/>
          </p:cNvPicPr>
          <p:nvPr>
            <p:ph sz="quarter" idx="2"/>
          </p:nvPr>
        </p:nvPicPr>
        <p:blipFill>
          <a:blip r:embed="rId2" cstate="email">
            <a:extLst>
              <a:ext uri="{28A0092B-C50C-407E-A947-70E740481C1C}">
                <a14:useLocalDpi xmlns:a14="http://schemas.microsoft.com/office/drawing/2010/main" val="0"/>
              </a:ext>
            </a:extLst>
          </a:blip>
          <a:stretch>
            <a:fillRect/>
          </a:stretch>
        </p:blipFill>
        <p:spPr>
          <a:xfrm>
            <a:off x="2593975" y="1260457"/>
            <a:ext cx="3886200" cy="3292511"/>
          </a:xfrm>
        </p:spPr>
      </p:pic>
    </p:spTree>
    <p:extLst>
      <p:ext uri="{BB962C8B-B14F-4D97-AF65-F5344CB8AC3E}">
        <p14:creationId xmlns:p14="http://schemas.microsoft.com/office/powerpoint/2010/main" val="641728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ltLang="en-US" dirty="0" smtClean="0"/>
              <a:t>Rooted in Precept 2</a:t>
            </a:r>
          </a:p>
        </p:txBody>
      </p:sp>
      <p:sp>
        <p:nvSpPr>
          <p:cNvPr id="9219" name="Content Placeholder 2"/>
          <p:cNvSpPr>
            <a:spLocks noGrp="1"/>
          </p:cNvSpPr>
          <p:nvPr>
            <p:ph idx="1"/>
          </p:nvPr>
        </p:nvSpPr>
        <p:spPr>
          <a:xfrm>
            <a:off x="552360" y="1200150"/>
            <a:ext cx="8153400" cy="3371850"/>
          </a:xfrm>
        </p:spPr>
        <p:txBody>
          <a:bodyPr>
            <a:normAutofit fontScale="92500" lnSpcReduction="10000"/>
          </a:bodyPr>
          <a:lstStyle/>
          <a:p>
            <a:r>
              <a:rPr lang="en-US" altLang="en-US" sz="2400" b="1" dirty="0" smtClean="0"/>
              <a:t>PRECEPT 2. </a:t>
            </a:r>
            <a:r>
              <a:rPr lang="en-US" altLang="en-US" sz="2400" dirty="0" smtClean="0"/>
              <a:t>“An Actuary shall perform Actuarial Services </a:t>
            </a:r>
            <a:r>
              <a:rPr lang="en-US" altLang="en-US" sz="2400" b="1" dirty="0" smtClean="0">
                <a:solidFill>
                  <a:srgbClr val="FF0000"/>
                </a:solidFill>
              </a:rPr>
              <a:t>only when the Actuary is qualified to do so</a:t>
            </a:r>
            <a:r>
              <a:rPr lang="en-US" altLang="en-US" sz="2400" dirty="0" smtClean="0"/>
              <a:t> on the basis of basic and continuing education and experience, and only when the Actuary satisfies applicable qualification standards.” </a:t>
            </a:r>
            <a:r>
              <a:rPr lang="en-US" altLang="en-US" sz="1900" i="1" dirty="0"/>
              <a:t>[emphasis added</a:t>
            </a:r>
            <a:r>
              <a:rPr lang="en-US" altLang="en-US" sz="1900" i="1" dirty="0" smtClean="0"/>
              <a:t>]</a:t>
            </a:r>
            <a:endParaRPr lang="en-US" altLang="en-US" sz="1900" i="1" dirty="0"/>
          </a:p>
          <a:p>
            <a:pPr lvl="1"/>
            <a:endParaRPr lang="en-US" altLang="en-US" sz="2200" dirty="0" smtClean="0"/>
          </a:p>
          <a:p>
            <a:pPr lvl="1"/>
            <a:r>
              <a:rPr lang="en-US" altLang="en-US" sz="2200" dirty="0" smtClean="0"/>
              <a:t>“It is the professional responsibility of an Actuary to </a:t>
            </a:r>
            <a:r>
              <a:rPr lang="en-US" altLang="en-US" sz="2200" b="1" dirty="0" smtClean="0">
                <a:solidFill>
                  <a:srgbClr val="FF0000"/>
                </a:solidFill>
              </a:rPr>
              <a:t>observe applicable qualification standards</a:t>
            </a:r>
            <a:r>
              <a:rPr lang="en-US" altLang="en-US" sz="2200" dirty="0" smtClean="0"/>
              <a:t> that have been promulgated by a Recognized Actuarial Organization for the jurisdictions in which the Actuary renders Actuarial Services and to keep current regarding changes in these standards.” </a:t>
            </a:r>
            <a:r>
              <a:rPr lang="en-US" altLang="en-US" sz="1900" i="1" dirty="0"/>
              <a:t>[emphasis added</a:t>
            </a:r>
            <a:r>
              <a:rPr lang="en-US" altLang="en-US" sz="1900" i="1" dirty="0" smtClean="0"/>
              <a:t>] </a:t>
            </a:r>
            <a:r>
              <a:rPr lang="en-US" altLang="en-US" sz="1900" dirty="0" smtClean="0"/>
              <a:t>(Annotation 2-1)</a:t>
            </a:r>
          </a:p>
          <a:p>
            <a:endParaRPr lang="en-US" altLang="en-US" sz="2600" dirty="0" smtClean="0"/>
          </a:p>
        </p:txBody>
      </p:sp>
    </p:spTree>
    <p:extLst>
      <p:ext uri="{BB962C8B-B14F-4D97-AF65-F5344CB8AC3E}">
        <p14:creationId xmlns:p14="http://schemas.microsoft.com/office/powerpoint/2010/main" val="2333037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dirty="0" smtClean="0"/>
              <a:t>U.S. Qualification Standards—SAO</a:t>
            </a:r>
          </a:p>
        </p:txBody>
      </p:sp>
      <p:sp>
        <p:nvSpPr>
          <p:cNvPr id="7171" name="Content Placeholder 2"/>
          <p:cNvSpPr>
            <a:spLocks noGrp="1"/>
          </p:cNvSpPr>
          <p:nvPr>
            <p:ph idx="1"/>
          </p:nvPr>
        </p:nvSpPr>
        <p:spPr/>
        <p:txBody>
          <a:bodyPr>
            <a:normAutofit lnSpcReduction="10000"/>
          </a:bodyPr>
          <a:lstStyle/>
          <a:p>
            <a:r>
              <a:rPr lang="en-US" altLang="en-US" sz="2400" dirty="0" smtClean="0"/>
              <a:t>Academy Board adopted the current </a:t>
            </a:r>
            <a:r>
              <a:rPr lang="en-US" altLang="en-US" sz="2400" i="1" dirty="0" smtClean="0"/>
              <a:t>Qualification Standards for Actuaries Issuing Statements of Actuarial Opinion in the United States</a:t>
            </a:r>
            <a:r>
              <a:rPr lang="en-US" altLang="en-US" sz="2400" dirty="0" smtClean="0"/>
              <a:t> (USQS) in 2008.</a:t>
            </a:r>
          </a:p>
          <a:p>
            <a:r>
              <a:rPr lang="en-US" altLang="en-US" sz="2400" dirty="0" smtClean="0"/>
              <a:t>USQS defines a Statement of Actuarial Opinion (SAO) as having two components</a:t>
            </a:r>
            <a:r>
              <a:rPr lang="en-US" altLang="en-US" sz="2500" dirty="0" smtClean="0"/>
              <a:t>: </a:t>
            </a:r>
          </a:p>
          <a:p>
            <a:pPr marL="974725" lvl="1" indent="-295275">
              <a:buNone/>
            </a:pPr>
            <a:r>
              <a:rPr lang="en-US" altLang="en-US" sz="2200" dirty="0" smtClean="0"/>
              <a:t>(</a:t>
            </a:r>
            <a:r>
              <a:rPr lang="en-US" altLang="en-US" sz="2200" dirty="0" err="1" smtClean="0"/>
              <a:t>i</a:t>
            </a:r>
            <a:r>
              <a:rPr lang="en-US" altLang="en-US" sz="2200" dirty="0" smtClean="0"/>
              <a:t>) an opinion expressed by an actuary in the course of performing actuarial services; and </a:t>
            </a:r>
          </a:p>
          <a:p>
            <a:pPr marL="1025525" lvl="1" indent="-346075">
              <a:buNone/>
            </a:pPr>
            <a:r>
              <a:rPr lang="en-US" altLang="en-US" sz="2200" dirty="0" smtClean="0"/>
              <a:t>(ii) an opinion that is intended by the actuary to be relied upon by the person or organization to which it is addressed.</a:t>
            </a:r>
          </a:p>
          <a:p>
            <a:pPr marL="0" indent="0">
              <a:buNone/>
            </a:pPr>
            <a:endParaRPr lang="en-US" altLang="en-US" sz="2500" dirty="0" smtClean="0"/>
          </a:p>
        </p:txBody>
      </p:sp>
    </p:spTree>
    <p:extLst>
      <p:ext uri="{BB962C8B-B14F-4D97-AF65-F5344CB8AC3E}">
        <p14:creationId xmlns:p14="http://schemas.microsoft.com/office/powerpoint/2010/main" val="1935097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altLang="en-US" dirty="0" smtClean="0"/>
              <a:t>USQS Structure</a:t>
            </a:r>
          </a:p>
        </p:txBody>
      </p:sp>
      <p:sp>
        <p:nvSpPr>
          <p:cNvPr id="10243" name="Content Placeholder 2"/>
          <p:cNvSpPr>
            <a:spLocks noGrp="1"/>
          </p:cNvSpPr>
          <p:nvPr>
            <p:ph idx="1"/>
          </p:nvPr>
        </p:nvSpPr>
        <p:spPr>
          <a:xfrm>
            <a:off x="592008" y="1220447"/>
            <a:ext cx="8382000" cy="3357044"/>
          </a:xfrm>
        </p:spPr>
        <p:txBody>
          <a:bodyPr>
            <a:normAutofit fontScale="85000" lnSpcReduction="10000"/>
          </a:bodyPr>
          <a:lstStyle/>
          <a:p>
            <a:r>
              <a:rPr lang="en-US" altLang="en-US" dirty="0" smtClean="0"/>
              <a:t>Section 1. Introduction (including definitions)</a:t>
            </a:r>
          </a:p>
          <a:p>
            <a:r>
              <a:rPr lang="en-US" altLang="en-US" dirty="0" smtClean="0"/>
              <a:t>Section 2. General Qualification Standard</a:t>
            </a:r>
          </a:p>
          <a:p>
            <a:pPr lvl="1"/>
            <a:r>
              <a:rPr lang="en-US" altLang="en-US" sz="2600" dirty="0" smtClean="0"/>
              <a:t>Basic Education and Experience Requirements</a:t>
            </a:r>
          </a:p>
          <a:p>
            <a:pPr lvl="1"/>
            <a:r>
              <a:rPr lang="en-US" altLang="en-US" sz="2600" dirty="0" smtClean="0"/>
              <a:t>Continuing Education Requirements</a:t>
            </a:r>
          </a:p>
          <a:p>
            <a:r>
              <a:rPr lang="en-US" altLang="en-US" dirty="0" smtClean="0"/>
              <a:t>Section 3. Specific Qualification Standards (when necessary)</a:t>
            </a:r>
          </a:p>
          <a:p>
            <a:r>
              <a:rPr lang="en-US" altLang="en-US" dirty="0" smtClean="0"/>
              <a:t>Section 4. Changes in Practice and Application</a:t>
            </a:r>
          </a:p>
          <a:p>
            <a:r>
              <a:rPr lang="en-US" altLang="en-US" dirty="0" smtClean="0"/>
              <a:t>Section 5. Acknowledgement of Qualification</a:t>
            </a:r>
          </a:p>
          <a:p>
            <a:r>
              <a:rPr lang="en-US" altLang="en-US" dirty="0" smtClean="0"/>
              <a:t>Section 6. Recordkeeping Requirements</a:t>
            </a:r>
          </a:p>
          <a:p>
            <a:endParaRPr lang="en-US" altLang="en-US" dirty="0" smtClean="0"/>
          </a:p>
        </p:txBody>
      </p:sp>
    </p:spTree>
    <p:extLst>
      <p:ext uri="{BB962C8B-B14F-4D97-AF65-F5344CB8AC3E}">
        <p14:creationId xmlns:p14="http://schemas.microsoft.com/office/powerpoint/2010/main" val="645778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91310" y="146145"/>
            <a:ext cx="7739785" cy="734339"/>
          </a:xfrm>
        </p:spPr>
        <p:txBody>
          <a:bodyPr>
            <a:noAutofit/>
          </a:bodyPr>
          <a:lstStyle/>
          <a:p>
            <a:r>
              <a:rPr lang="en-US" altLang="en-US" sz="3000" dirty="0" smtClean="0"/>
              <a:t>USQS: Section 2</a:t>
            </a:r>
            <a:br>
              <a:rPr lang="en-US" altLang="en-US" sz="3000" dirty="0" smtClean="0"/>
            </a:br>
            <a:r>
              <a:rPr lang="en-US" altLang="en-US" sz="3000" dirty="0" smtClean="0"/>
              <a:t>Basic Education and Experience Requirements</a:t>
            </a:r>
          </a:p>
        </p:txBody>
      </p:sp>
      <p:sp>
        <p:nvSpPr>
          <p:cNvPr id="13315" name="Content Placeholder 2"/>
          <p:cNvSpPr>
            <a:spLocks noGrp="1"/>
          </p:cNvSpPr>
          <p:nvPr>
            <p:ph idx="1"/>
          </p:nvPr>
        </p:nvSpPr>
        <p:spPr/>
        <p:txBody>
          <a:bodyPr>
            <a:normAutofit fontScale="77500" lnSpcReduction="20000"/>
          </a:bodyPr>
          <a:lstStyle/>
          <a:p>
            <a:pPr marL="320040" lvl="1" indent="-320040">
              <a:lnSpc>
                <a:spcPct val="110000"/>
              </a:lnSpc>
              <a:spcBef>
                <a:spcPts val="700"/>
              </a:spcBef>
              <a:buClr>
                <a:schemeClr val="accent2"/>
              </a:buClr>
              <a:buSzPct val="80000"/>
              <a:buFont typeface="Wingdings"/>
              <a:buChar char=""/>
            </a:pPr>
            <a:r>
              <a:rPr lang="en-US" altLang="en-US" sz="2900" dirty="0"/>
              <a:t>Must be </a:t>
            </a:r>
          </a:p>
          <a:p>
            <a:pPr lvl="1">
              <a:lnSpc>
                <a:spcPct val="110000"/>
              </a:lnSpc>
            </a:pPr>
            <a:r>
              <a:rPr lang="en-US" altLang="en-US" dirty="0"/>
              <a:t>an Academy member, </a:t>
            </a:r>
          </a:p>
          <a:p>
            <a:pPr lvl="1">
              <a:lnSpc>
                <a:spcPct val="110000"/>
              </a:lnSpc>
            </a:pPr>
            <a:r>
              <a:rPr lang="en-US" altLang="en-US" dirty="0"/>
              <a:t>a Fellow or Associate of the SOA or the CAS, </a:t>
            </a:r>
          </a:p>
          <a:p>
            <a:pPr lvl="1">
              <a:lnSpc>
                <a:spcPct val="110000"/>
              </a:lnSpc>
            </a:pPr>
            <a:r>
              <a:rPr lang="en-US" altLang="en-US" dirty="0"/>
              <a:t>a Fellow of the CCA, </a:t>
            </a:r>
          </a:p>
          <a:p>
            <a:pPr lvl="1">
              <a:lnSpc>
                <a:spcPct val="110000"/>
              </a:lnSpc>
            </a:pPr>
            <a:r>
              <a:rPr lang="en-US" altLang="en-US" dirty="0"/>
              <a:t>a Member or Fellow of ASPPA, or </a:t>
            </a:r>
          </a:p>
          <a:p>
            <a:pPr lvl="1">
              <a:lnSpc>
                <a:spcPct val="110000"/>
              </a:lnSpc>
            </a:pPr>
            <a:r>
              <a:rPr lang="en-US" altLang="en-US" dirty="0"/>
              <a:t>a fully qualified member of another IAA-member organization;</a:t>
            </a:r>
          </a:p>
          <a:p>
            <a:pPr marL="320040" lvl="1" indent="-320040">
              <a:lnSpc>
                <a:spcPct val="110000"/>
              </a:lnSpc>
              <a:spcBef>
                <a:spcPts val="700"/>
              </a:spcBef>
              <a:buClr>
                <a:schemeClr val="accent2"/>
              </a:buClr>
              <a:buSzPct val="80000"/>
              <a:buFont typeface="Wingdings"/>
              <a:buChar char=""/>
            </a:pPr>
            <a:r>
              <a:rPr lang="en-US" altLang="en-US" sz="2900" dirty="0"/>
              <a:t>Must have 3 years of responsible actuarial experience; and</a:t>
            </a:r>
          </a:p>
          <a:p>
            <a:pPr marL="320040" lvl="1" indent="-320040">
              <a:lnSpc>
                <a:spcPct val="110000"/>
              </a:lnSpc>
              <a:spcBef>
                <a:spcPts val="700"/>
              </a:spcBef>
              <a:buClr>
                <a:schemeClr val="accent2"/>
              </a:buClr>
              <a:buSzPct val="80000"/>
              <a:buFont typeface="Wingdings"/>
              <a:buChar char=""/>
            </a:pPr>
            <a:r>
              <a:rPr lang="en-US" altLang="en-US" sz="2900" dirty="0"/>
              <a:t>Must be knowledgeable through examination or documented professional development of the Law applicable to the SAO.</a:t>
            </a:r>
          </a:p>
          <a:p>
            <a:pPr>
              <a:lnSpc>
                <a:spcPct val="110000"/>
              </a:lnSpc>
            </a:pPr>
            <a:endParaRPr lang="en-US" altLang="en-US" dirty="0"/>
          </a:p>
        </p:txBody>
      </p:sp>
    </p:spTree>
    <p:extLst>
      <p:ext uri="{BB962C8B-B14F-4D97-AF65-F5344CB8AC3E}">
        <p14:creationId xmlns:p14="http://schemas.microsoft.com/office/powerpoint/2010/main" val="2433811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648" y="151354"/>
            <a:ext cx="8153400" cy="742950"/>
          </a:xfrm>
        </p:spPr>
        <p:txBody>
          <a:bodyPr>
            <a:noAutofit/>
          </a:bodyPr>
          <a:lstStyle/>
          <a:p>
            <a:r>
              <a:rPr lang="en-US" altLang="en-US" sz="3000" dirty="0" smtClean="0"/>
              <a:t>USQS: Section 2</a:t>
            </a:r>
            <a:br>
              <a:rPr lang="en-US" altLang="en-US" sz="3000" dirty="0" smtClean="0"/>
            </a:br>
            <a:r>
              <a:rPr lang="en-US" altLang="en-US" sz="3000" dirty="0" smtClean="0"/>
              <a:t>Basic Education and Experience Requirements</a:t>
            </a:r>
          </a:p>
        </p:txBody>
      </p:sp>
      <p:sp>
        <p:nvSpPr>
          <p:cNvPr id="14339" name="Content Placeholder 2"/>
          <p:cNvSpPr>
            <a:spLocks noGrp="1"/>
          </p:cNvSpPr>
          <p:nvPr>
            <p:ph idx="1"/>
          </p:nvPr>
        </p:nvSpPr>
        <p:spPr/>
        <p:txBody>
          <a:bodyPr>
            <a:normAutofit fontScale="25000" lnSpcReduction="20000"/>
          </a:bodyPr>
          <a:lstStyle/>
          <a:p>
            <a:r>
              <a:rPr lang="en-US" altLang="en-US" sz="8800" i="1" dirty="0" smtClean="0"/>
              <a:t>In addition</a:t>
            </a:r>
            <a:r>
              <a:rPr lang="en-US" altLang="en-US" sz="8800" dirty="0" smtClean="0"/>
              <a:t>, to issue an SAO in an area covered by an SOA specialty track, or by CAS or ASPPA exams, you must </a:t>
            </a:r>
          </a:p>
          <a:p>
            <a:pPr marL="631825" lvl="1" indent="-273050">
              <a:spcBef>
                <a:spcPts val="1000"/>
              </a:spcBef>
              <a:spcAft>
                <a:spcPts val="1000"/>
              </a:spcAft>
            </a:pPr>
            <a:r>
              <a:rPr lang="en-US" altLang="en-US" sz="7600" dirty="0" smtClean="0"/>
              <a:t>Attain highest actuarial designation in IAA full-member organization (other than Academy) </a:t>
            </a:r>
            <a:r>
              <a:rPr lang="en-US" altLang="en-US" sz="7600" b="1" dirty="0" smtClean="0"/>
              <a:t>and</a:t>
            </a:r>
            <a:r>
              <a:rPr lang="en-US" altLang="en-US" sz="7600" dirty="0" smtClean="0"/>
              <a:t> complete a specialty track in an area relevant to the SAO; </a:t>
            </a:r>
            <a:r>
              <a:rPr lang="en-US" altLang="en-US" sz="7600" b="1" i="1" dirty="0" smtClean="0"/>
              <a:t>or</a:t>
            </a:r>
          </a:p>
          <a:p>
            <a:pPr marL="631825" lvl="1" indent="-273050">
              <a:spcBef>
                <a:spcPts val="1000"/>
              </a:spcBef>
              <a:spcAft>
                <a:spcPts val="1000"/>
              </a:spcAft>
            </a:pPr>
            <a:r>
              <a:rPr lang="en-US" altLang="en-US" sz="7600" dirty="0" smtClean="0"/>
              <a:t>Attain highest actuarial designation in IAA full-member organization (other than Academy) </a:t>
            </a:r>
            <a:r>
              <a:rPr lang="en-US" altLang="en-US" sz="7600" b="1" dirty="0" smtClean="0"/>
              <a:t>and</a:t>
            </a:r>
            <a:r>
              <a:rPr lang="en-US" altLang="en-US" sz="7600" dirty="0" smtClean="0"/>
              <a:t> have at least 1 year responsible actuarial experience in the relevant area under the review of an actuary qualified to issue the SAO; </a:t>
            </a:r>
            <a:r>
              <a:rPr lang="en-US" altLang="en-US" sz="7600" b="1" i="1" dirty="0" smtClean="0"/>
              <a:t>or</a:t>
            </a:r>
          </a:p>
          <a:p>
            <a:pPr marL="631825" lvl="1" indent="-273050">
              <a:spcBef>
                <a:spcPts val="1000"/>
              </a:spcBef>
              <a:spcAft>
                <a:spcPts val="1000"/>
              </a:spcAft>
            </a:pPr>
            <a:r>
              <a:rPr lang="en-US" altLang="en-US" sz="7600" dirty="0" smtClean="0"/>
              <a:t>Have at least 3 years of responsible actuarial experience in the relevant area under the review of an actuary qualified to issue the SAO.</a:t>
            </a:r>
          </a:p>
          <a:p>
            <a:endParaRPr lang="en-US" altLang="en-US" sz="4900" dirty="0" smtClean="0"/>
          </a:p>
        </p:txBody>
      </p:sp>
    </p:spTree>
    <p:extLst>
      <p:ext uri="{BB962C8B-B14F-4D97-AF65-F5344CB8AC3E}">
        <p14:creationId xmlns:p14="http://schemas.microsoft.com/office/powerpoint/2010/main" val="2726072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648" y="151354"/>
            <a:ext cx="8153400" cy="742950"/>
          </a:xfrm>
        </p:spPr>
        <p:txBody>
          <a:bodyPr>
            <a:noAutofit/>
          </a:bodyPr>
          <a:lstStyle/>
          <a:p>
            <a:r>
              <a:rPr lang="en-US" altLang="en-US" sz="3000" dirty="0" smtClean="0"/>
              <a:t>USQS: Section 2</a:t>
            </a:r>
            <a:br>
              <a:rPr lang="en-US" altLang="en-US" sz="3000" dirty="0" smtClean="0"/>
            </a:br>
            <a:r>
              <a:rPr lang="en-US" altLang="en-US" sz="3000" dirty="0" smtClean="0"/>
              <a:t>General Continuing Education (CE) Requirements</a:t>
            </a:r>
          </a:p>
        </p:txBody>
      </p:sp>
      <p:sp>
        <p:nvSpPr>
          <p:cNvPr id="16387" name="Content Placeholder 2"/>
          <p:cNvSpPr>
            <a:spLocks noGrp="1"/>
          </p:cNvSpPr>
          <p:nvPr>
            <p:ph idx="1"/>
          </p:nvPr>
        </p:nvSpPr>
        <p:spPr>
          <a:xfrm>
            <a:off x="4417096" y="1195754"/>
            <a:ext cx="4267200" cy="3446446"/>
          </a:xfrm>
        </p:spPr>
        <p:txBody>
          <a:bodyPr>
            <a:normAutofit lnSpcReduction="10000"/>
          </a:bodyPr>
          <a:lstStyle/>
          <a:p>
            <a:pPr marL="0" lvl="1" indent="0">
              <a:spcBef>
                <a:spcPts val="700"/>
              </a:spcBef>
              <a:buClr>
                <a:schemeClr val="accent2"/>
              </a:buClr>
              <a:buSzPct val="60000"/>
              <a:buNone/>
            </a:pPr>
            <a:r>
              <a:rPr lang="en-US" altLang="en-US" dirty="0" smtClean="0"/>
              <a:t>30 </a:t>
            </a:r>
            <a:r>
              <a:rPr lang="en-US" altLang="en-US" dirty="0"/>
              <a:t>hours of relevant </a:t>
            </a:r>
            <a:r>
              <a:rPr lang="en-US" altLang="en-US" dirty="0" smtClean="0"/>
              <a:t>CE </a:t>
            </a:r>
            <a:r>
              <a:rPr lang="en-US" altLang="en-US" dirty="0"/>
              <a:t>annually</a:t>
            </a:r>
          </a:p>
          <a:p>
            <a:pPr marL="461963" lvl="1" indent="-266700"/>
            <a:r>
              <a:rPr lang="en-US" altLang="en-US" sz="2300" dirty="0" smtClean="0"/>
              <a:t>At least 6 hours on “Organized Activities” </a:t>
            </a:r>
          </a:p>
          <a:p>
            <a:pPr marL="461963" lvl="1" indent="-266700"/>
            <a:r>
              <a:rPr lang="en-US" altLang="en-US" sz="2300" dirty="0" smtClean="0"/>
              <a:t>At least 3 hours on professionalism topics</a:t>
            </a:r>
          </a:p>
          <a:p>
            <a:pPr marL="461963" lvl="1" indent="-266700"/>
            <a:r>
              <a:rPr lang="en-US" altLang="en-US" sz="2300" dirty="0" smtClean="0"/>
              <a:t>General business subjects</a:t>
            </a:r>
          </a:p>
          <a:p>
            <a:pPr marL="682625" lvl="2"/>
            <a:r>
              <a:rPr lang="en-US" altLang="en-US" sz="2000" dirty="0" smtClean="0"/>
              <a:t>not required under the USQS</a:t>
            </a:r>
          </a:p>
          <a:p>
            <a:pPr marL="682625" lvl="2"/>
            <a:r>
              <a:rPr lang="en-US" altLang="en-US" sz="2000" dirty="0" smtClean="0"/>
              <a:t>capped at 3 hours annually</a:t>
            </a:r>
          </a:p>
          <a:p>
            <a:endParaRPr lang="en-US" altLang="en-US" dirty="0" smtClean="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6864" y="1192311"/>
            <a:ext cx="3961181" cy="3791102"/>
          </a:xfrm>
          <a:prstGeom prst="rect">
            <a:avLst/>
          </a:prstGeom>
        </p:spPr>
      </p:pic>
    </p:spTree>
    <p:extLst>
      <p:ext uri="{BB962C8B-B14F-4D97-AF65-F5344CB8AC3E}">
        <p14:creationId xmlns:p14="http://schemas.microsoft.com/office/powerpoint/2010/main" val="424993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The American Academy of Actuaries</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dirty="0"/>
              <a:t>The American Academy of Actuaries is </a:t>
            </a:r>
            <a:r>
              <a:rPr lang="en-US" dirty="0" smtClean="0"/>
              <a:t>a 19,000 </a:t>
            </a:r>
            <a:r>
              <a:rPr lang="en-US" dirty="0"/>
              <a:t>member professional association whose</a:t>
            </a:r>
            <a:r>
              <a:rPr lang="en-US" altLang="en-US" dirty="0"/>
              <a:t> mission is to serve the public and the United States actuarial profession.</a:t>
            </a:r>
          </a:p>
          <a:p>
            <a:pPr>
              <a:defRPr/>
            </a:pPr>
            <a:r>
              <a:rPr lang="en-US" altLang="en-US" dirty="0"/>
              <a:t>To accomplish this (among other activities), the Academy provides for the establishment, </a:t>
            </a:r>
            <a:r>
              <a:rPr lang="en-US" altLang="en-US" dirty="0" smtClean="0"/>
              <a:t>maintenance</a:t>
            </a:r>
            <a:r>
              <a:rPr lang="en-US" altLang="en-US" dirty="0"/>
              <a:t>, and enforcement of high professional standards of actuarial </a:t>
            </a:r>
            <a:r>
              <a:rPr lang="en-US" altLang="en-US" b="1" dirty="0"/>
              <a:t>conduct</a:t>
            </a:r>
            <a:r>
              <a:rPr lang="en-US" altLang="en-US" dirty="0"/>
              <a:t>, </a:t>
            </a:r>
            <a:r>
              <a:rPr lang="en-US" altLang="en-US" b="1" dirty="0"/>
              <a:t>qualification</a:t>
            </a:r>
            <a:r>
              <a:rPr lang="en-US" altLang="en-US" dirty="0"/>
              <a:t>, and </a:t>
            </a:r>
            <a:r>
              <a:rPr lang="en-US" altLang="en-US" b="1" dirty="0"/>
              <a:t>practice</a:t>
            </a:r>
            <a:r>
              <a:rPr lang="en-US" altLang="en-US" dirty="0"/>
              <a:t>.</a:t>
            </a:r>
            <a:endParaRPr lang="en-US" altLang="en-US" u="sng" dirty="0"/>
          </a:p>
          <a:p>
            <a:endParaRPr lang="en-US" dirty="0"/>
          </a:p>
        </p:txBody>
      </p:sp>
    </p:spTree>
    <p:extLst>
      <p:ext uri="{BB962C8B-B14F-4D97-AF65-F5344CB8AC3E}">
        <p14:creationId xmlns:p14="http://schemas.microsoft.com/office/powerpoint/2010/main" val="7219932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“Why” of CE</a:t>
            </a:r>
            <a:endParaRPr lang="en-US" dirty="0"/>
          </a:p>
        </p:txBody>
      </p:sp>
      <p:sp>
        <p:nvSpPr>
          <p:cNvPr id="3" name="Content Placeholder 2"/>
          <p:cNvSpPr>
            <a:spLocks noGrp="1"/>
          </p:cNvSpPr>
          <p:nvPr>
            <p:ph sz="quarter" idx="1"/>
          </p:nvPr>
        </p:nvSpPr>
        <p:spPr/>
        <p:txBody>
          <a:bodyPr/>
          <a:lstStyle/>
          <a:p>
            <a:r>
              <a:rPr lang="en-US" dirty="0" smtClean="0"/>
              <a:t>You must </a:t>
            </a:r>
            <a:r>
              <a:rPr lang="en-US" dirty="0"/>
              <a:t>maintain necessary expertise </a:t>
            </a:r>
            <a:r>
              <a:rPr lang="en-US" dirty="0" smtClean="0"/>
              <a:t>because </a:t>
            </a:r>
          </a:p>
          <a:p>
            <a:pPr marL="365760" lvl="1" indent="0">
              <a:buNone/>
            </a:pPr>
            <a:r>
              <a:rPr lang="en-US" dirty="0" smtClean="0"/>
              <a:t>(</a:t>
            </a:r>
            <a:r>
              <a:rPr lang="en-US" dirty="0" err="1" smtClean="0"/>
              <a:t>i</a:t>
            </a:r>
            <a:r>
              <a:rPr lang="en-US" dirty="0" smtClean="0"/>
              <a:t>) </a:t>
            </a:r>
            <a:r>
              <a:rPr lang="en-US" dirty="0"/>
              <a:t>you have a profound impact on people’s </a:t>
            </a:r>
            <a:r>
              <a:rPr lang="en-US" dirty="0" smtClean="0"/>
              <a:t>lives; and </a:t>
            </a:r>
          </a:p>
          <a:p>
            <a:pPr marL="365760" lvl="1" indent="0">
              <a:buNone/>
            </a:pPr>
            <a:r>
              <a:rPr lang="en-US" dirty="0" smtClean="0"/>
              <a:t>(ii) </a:t>
            </a:r>
            <a:r>
              <a:rPr lang="en-US" dirty="0"/>
              <a:t>actuarial </a:t>
            </a:r>
            <a:r>
              <a:rPr lang="en-US" dirty="0" smtClean="0"/>
              <a:t>science is “</a:t>
            </a:r>
            <a:r>
              <a:rPr lang="en-US" dirty="0"/>
              <a:t>a constantly evolving </a:t>
            </a:r>
            <a:r>
              <a:rPr lang="en-US" dirty="0" smtClean="0"/>
              <a:t>discipline.”</a:t>
            </a:r>
            <a:endParaRPr lang="en-US" dirty="0"/>
          </a:p>
          <a:p>
            <a:pPr lvl="2"/>
            <a:r>
              <a:rPr lang="en-US" dirty="0"/>
              <a:t>Beuerlein, “Don’t Lose Your Way on CE: Remember the ‘Why</a:t>
            </a:r>
            <a:r>
              <a:rPr lang="en-US" dirty="0" smtClean="0"/>
              <a:t>’!”  </a:t>
            </a:r>
            <a:r>
              <a:rPr lang="en-US" i="1" dirty="0"/>
              <a:t>Actuarial Update</a:t>
            </a:r>
            <a:r>
              <a:rPr lang="en-US" dirty="0"/>
              <a:t>, September </a:t>
            </a:r>
            <a:r>
              <a:rPr lang="en-US" dirty="0" smtClean="0"/>
              <a:t>2017.</a:t>
            </a:r>
            <a:endParaRPr lang="en-US" dirty="0"/>
          </a:p>
          <a:p>
            <a:endParaRPr lang="en-US" dirty="0"/>
          </a:p>
        </p:txBody>
      </p:sp>
    </p:spTree>
    <p:extLst>
      <p:ext uri="{BB962C8B-B14F-4D97-AF65-F5344CB8AC3E}">
        <p14:creationId xmlns:p14="http://schemas.microsoft.com/office/powerpoint/2010/main" val="3224138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altLang="en-US" smtClean="0"/>
              <a:t>USQS: Continuing Education</a:t>
            </a:r>
          </a:p>
        </p:txBody>
      </p:sp>
      <p:sp>
        <p:nvSpPr>
          <p:cNvPr id="52227" name="Content Placeholder 2"/>
          <p:cNvSpPr>
            <a:spLocks noGrp="1"/>
          </p:cNvSpPr>
          <p:nvPr>
            <p:ph idx="1"/>
          </p:nvPr>
        </p:nvSpPr>
        <p:spPr>
          <a:xfrm>
            <a:off x="612648" y="1200150"/>
            <a:ext cx="8153400" cy="3713494"/>
          </a:xfrm>
        </p:spPr>
        <p:txBody>
          <a:bodyPr>
            <a:normAutofit fontScale="92500" lnSpcReduction="20000"/>
          </a:bodyPr>
          <a:lstStyle/>
          <a:p>
            <a:pPr marL="320040" lvl="1" indent="-320040">
              <a:lnSpc>
                <a:spcPct val="90000"/>
              </a:lnSpc>
              <a:spcBef>
                <a:spcPts val="700"/>
              </a:spcBef>
              <a:buClr>
                <a:schemeClr val="accent2"/>
              </a:buClr>
              <a:buSzPct val="80000"/>
              <a:buFont typeface="Wingdings"/>
              <a:buChar char=""/>
            </a:pPr>
            <a:r>
              <a:rPr lang="en-US" altLang="en-US" sz="2800" dirty="0"/>
              <a:t>You must make a “reasonable, good-faith determination” of what CE opportunities enhance your ability to practice in a desired field. </a:t>
            </a:r>
          </a:p>
          <a:p>
            <a:pPr marL="320040" lvl="1" indent="-320040">
              <a:lnSpc>
                <a:spcPct val="90000"/>
              </a:lnSpc>
              <a:spcBef>
                <a:spcPts val="700"/>
              </a:spcBef>
              <a:buClr>
                <a:schemeClr val="accent2"/>
              </a:buClr>
              <a:buSzPct val="80000"/>
              <a:buFont typeface="Wingdings"/>
              <a:buChar char=""/>
            </a:pPr>
            <a:r>
              <a:rPr lang="en-US" altLang="en-US" sz="2800" dirty="0"/>
              <a:t>CE must be “relevant.” That is, it must</a:t>
            </a:r>
          </a:p>
          <a:p>
            <a:pPr marL="822960" lvl="1">
              <a:spcBef>
                <a:spcPts val="0"/>
              </a:spcBef>
            </a:pPr>
            <a:r>
              <a:rPr lang="en-US" altLang="en-US" dirty="0" smtClean="0"/>
              <a:t>broaden </a:t>
            </a:r>
            <a:r>
              <a:rPr lang="en-US" altLang="en-US" dirty="0"/>
              <a:t>or </a:t>
            </a:r>
            <a:r>
              <a:rPr lang="en-US" altLang="en-US" dirty="0" smtClean="0"/>
              <a:t>deepen your understanding </a:t>
            </a:r>
            <a:r>
              <a:rPr lang="en-US" altLang="en-US" dirty="0"/>
              <a:t>of one or more aspects of </a:t>
            </a:r>
            <a:r>
              <a:rPr lang="en-US" altLang="en-US" dirty="0" smtClean="0"/>
              <a:t>your work;</a:t>
            </a:r>
            <a:endParaRPr lang="en-US" altLang="en-US" dirty="0"/>
          </a:p>
          <a:p>
            <a:pPr marL="822960" lvl="1">
              <a:spcBef>
                <a:spcPts val="0"/>
              </a:spcBef>
            </a:pPr>
            <a:r>
              <a:rPr lang="en-US" altLang="en-US" dirty="0" smtClean="0"/>
              <a:t>expand your knowledge </a:t>
            </a:r>
            <a:r>
              <a:rPr lang="en-US" altLang="en-US" dirty="0"/>
              <a:t>of practice in related disciplines that bear directly on </a:t>
            </a:r>
            <a:r>
              <a:rPr lang="en-US" altLang="en-US" dirty="0" smtClean="0"/>
              <a:t>your work</a:t>
            </a:r>
            <a:r>
              <a:rPr lang="en-US" altLang="en-US" dirty="0"/>
              <a:t>; or</a:t>
            </a:r>
          </a:p>
          <a:p>
            <a:pPr marL="822960" lvl="1">
              <a:spcBef>
                <a:spcPts val="0"/>
              </a:spcBef>
            </a:pPr>
            <a:r>
              <a:rPr lang="en-US" altLang="en-US" dirty="0" smtClean="0"/>
              <a:t>facilitate your entry </a:t>
            </a:r>
            <a:r>
              <a:rPr lang="en-US" altLang="en-US" dirty="0"/>
              <a:t>into a new area of practice</a:t>
            </a:r>
            <a:r>
              <a:rPr lang="en-US" altLang="en-US" sz="2200" dirty="0" smtClean="0"/>
              <a:t>.</a:t>
            </a:r>
          </a:p>
          <a:p>
            <a:pPr marL="822960" lvl="1">
              <a:spcBef>
                <a:spcPts val="0"/>
              </a:spcBef>
            </a:pPr>
            <a:endParaRPr lang="en-US" altLang="en-US" sz="2200" dirty="0" smtClean="0"/>
          </a:p>
          <a:p>
            <a:pPr marL="502920">
              <a:spcBef>
                <a:spcPts val="0"/>
              </a:spcBef>
            </a:pPr>
            <a:r>
              <a:rPr lang="en-US" altLang="en-US" sz="2800" dirty="0"/>
              <a:t>“Make Sure Your CE is ‘Relevant</a:t>
            </a:r>
            <a:r>
              <a:rPr lang="en-US" altLang="en-US" sz="2800" dirty="0" smtClean="0"/>
              <a:t>’”</a:t>
            </a:r>
          </a:p>
          <a:p>
            <a:pPr marL="822960" lvl="1">
              <a:spcBef>
                <a:spcPts val="0"/>
              </a:spcBef>
            </a:pPr>
            <a:r>
              <a:rPr lang="en-US" altLang="en-US" sz="2500" i="1" dirty="0" smtClean="0"/>
              <a:t>Actuarial Update</a:t>
            </a:r>
            <a:r>
              <a:rPr lang="en-US" altLang="en-US" sz="2500" dirty="0" smtClean="0"/>
              <a:t>, June 2017</a:t>
            </a:r>
            <a:endParaRPr lang="en-US" altLang="en-US" sz="2500" dirty="0"/>
          </a:p>
          <a:p>
            <a:pPr marL="0" indent="0">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3265053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648" y="131258"/>
            <a:ext cx="8153400" cy="742950"/>
          </a:xfrm>
        </p:spPr>
        <p:txBody>
          <a:bodyPr>
            <a:noAutofit/>
          </a:bodyPr>
          <a:lstStyle/>
          <a:p>
            <a:r>
              <a:rPr lang="en-US" altLang="en-US" sz="3200" dirty="0" smtClean="0"/>
              <a:t>USQS: Section 3</a:t>
            </a:r>
            <a:br>
              <a:rPr lang="en-US" altLang="en-US" sz="3200" dirty="0" smtClean="0"/>
            </a:br>
            <a:r>
              <a:rPr lang="en-US" altLang="en-US" sz="3200" dirty="0" smtClean="0"/>
              <a:t>Specific Qualification Standards</a:t>
            </a:r>
          </a:p>
        </p:txBody>
      </p:sp>
      <p:sp>
        <p:nvSpPr>
          <p:cNvPr id="21507" name="Content Placeholder 2"/>
          <p:cNvSpPr>
            <a:spLocks noGrp="1"/>
          </p:cNvSpPr>
          <p:nvPr>
            <p:ph idx="1"/>
          </p:nvPr>
        </p:nvSpPr>
        <p:spPr>
          <a:xfrm>
            <a:off x="571912" y="1209318"/>
            <a:ext cx="8382000" cy="3348504"/>
          </a:xfrm>
        </p:spPr>
        <p:txBody>
          <a:bodyPr>
            <a:normAutofit/>
          </a:bodyPr>
          <a:lstStyle/>
          <a:p>
            <a:r>
              <a:rPr lang="en-US" altLang="en-US" dirty="0"/>
              <a:t>Apply to actuaries who issue the following SAOs:</a:t>
            </a:r>
          </a:p>
          <a:p>
            <a:pPr lvl="1" eaLnBrk="1" hangingPunct="1">
              <a:lnSpc>
                <a:spcPct val="80000"/>
              </a:lnSpc>
            </a:pPr>
            <a:r>
              <a:rPr lang="en-US" altLang="en-US" dirty="0" smtClean="0"/>
              <a:t>NAIC Life and A&amp;H Annual Statement</a:t>
            </a:r>
          </a:p>
          <a:p>
            <a:pPr lvl="1" eaLnBrk="1" hangingPunct="1">
              <a:lnSpc>
                <a:spcPct val="80000"/>
              </a:lnSpc>
            </a:pPr>
            <a:r>
              <a:rPr lang="en-US" altLang="en-US" dirty="0" smtClean="0"/>
              <a:t>NAIC Property and Casualty Annual Statement</a:t>
            </a:r>
          </a:p>
          <a:p>
            <a:pPr lvl="1" eaLnBrk="1" hangingPunct="1">
              <a:lnSpc>
                <a:spcPct val="80000"/>
              </a:lnSpc>
            </a:pPr>
            <a:r>
              <a:rPr lang="en-US" altLang="en-US" dirty="0" smtClean="0"/>
              <a:t>NAIC Health Annual Statement</a:t>
            </a:r>
          </a:p>
          <a:p>
            <a:r>
              <a:rPr lang="en-US" altLang="en-US" dirty="0"/>
              <a:t>Apply only to the types of SAOs for which they</a:t>
            </a:r>
            <a:br>
              <a:rPr lang="en-US" altLang="en-US" dirty="0"/>
            </a:br>
            <a:r>
              <a:rPr lang="en-US" altLang="en-US" dirty="0"/>
              <a:t>have been adopted</a:t>
            </a:r>
            <a:r>
              <a:rPr lang="en-US" altLang="en-US" dirty="0" smtClean="0"/>
              <a:t>.</a:t>
            </a:r>
            <a:endParaRPr lang="en-US" altLang="en-US" dirty="0"/>
          </a:p>
        </p:txBody>
      </p:sp>
    </p:spTree>
    <p:extLst>
      <p:ext uri="{BB962C8B-B14F-4D97-AF65-F5344CB8AC3E}">
        <p14:creationId xmlns:p14="http://schemas.microsoft.com/office/powerpoint/2010/main" val="2132016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21210"/>
            <a:ext cx="8153400" cy="742950"/>
          </a:xfrm>
        </p:spPr>
        <p:txBody>
          <a:bodyPr>
            <a:noAutofit/>
          </a:bodyPr>
          <a:lstStyle/>
          <a:p>
            <a:r>
              <a:rPr lang="en-US" sz="3200" dirty="0" smtClean="0"/>
              <a:t>USQS: Section 3</a:t>
            </a:r>
            <a:br>
              <a:rPr lang="en-US" sz="3200" dirty="0" smtClean="0"/>
            </a:br>
            <a:r>
              <a:rPr lang="en-US" sz="3200" dirty="0" smtClean="0"/>
              <a:t>Specific Qualification Standards</a:t>
            </a:r>
            <a:endParaRPr lang="en-US" sz="3200" dirty="0"/>
          </a:p>
        </p:txBody>
      </p:sp>
      <p:sp>
        <p:nvSpPr>
          <p:cNvPr id="3" name="Content Placeholder 2"/>
          <p:cNvSpPr>
            <a:spLocks noGrp="1"/>
          </p:cNvSpPr>
          <p:nvPr>
            <p:ph idx="1"/>
          </p:nvPr>
        </p:nvSpPr>
        <p:spPr>
          <a:xfrm>
            <a:off x="572456" y="1200150"/>
            <a:ext cx="8153400" cy="3371850"/>
          </a:xfrm>
        </p:spPr>
        <p:txBody>
          <a:bodyPr>
            <a:normAutofit fontScale="55000" lnSpcReduction="20000"/>
          </a:bodyPr>
          <a:lstStyle/>
          <a:p>
            <a:r>
              <a:rPr lang="en-US" sz="4400" dirty="0" smtClean="0"/>
              <a:t>Education Requirement</a:t>
            </a:r>
          </a:p>
          <a:p>
            <a:pPr lvl="1"/>
            <a:r>
              <a:rPr lang="en-US" sz="3600" dirty="0" smtClean="0"/>
              <a:t>Successfully complete examinations on the topics listed in section 3.1.1 (or obtain the knowledge through alternative education</a:t>
            </a:r>
            <a:r>
              <a:rPr lang="en-US" sz="3600" dirty="0"/>
              <a:t> </a:t>
            </a:r>
            <a:r>
              <a:rPr lang="en-US" sz="3600" dirty="0" smtClean="0"/>
              <a:t>as in section 3.1.2).</a:t>
            </a:r>
          </a:p>
          <a:p>
            <a:r>
              <a:rPr lang="en-US" sz="4400" dirty="0"/>
              <a:t>Experience </a:t>
            </a:r>
            <a:r>
              <a:rPr lang="en-US" sz="4400" dirty="0" smtClean="0"/>
              <a:t>Requirement</a:t>
            </a:r>
          </a:p>
          <a:p>
            <a:pPr lvl="1"/>
            <a:r>
              <a:rPr lang="en-US" sz="3600" dirty="0" smtClean="0"/>
              <a:t>3 years </a:t>
            </a:r>
            <a:r>
              <a:rPr lang="en-US" sz="3600" dirty="0"/>
              <a:t>of responsible experience relevant to the subject of the SAO </a:t>
            </a:r>
            <a:r>
              <a:rPr lang="en-US" sz="3600" i="1" dirty="0"/>
              <a:t>under the review of</a:t>
            </a:r>
            <a:r>
              <a:rPr lang="en-US" sz="3600" dirty="0"/>
              <a:t> </a:t>
            </a:r>
            <a:r>
              <a:rPr lang="en-US" sz="3600" dirty="0" smtClean="0"/>
              <a:t>an actuary </a:t>
            </a:r>
            <a:r>
              <a:rPr lang="en-US" sz="3600" dirty="0"/>
              <a:t>who was </a:t>
            </a:r>
            <a:r>
              <a:rPr lang="en-US" sz="3600" dirty="0" smtClean="0"/>
              <a:t>qualified </a:t>
            </a:r>
            <a:r>
              <a:rPr lang="en-US" sz="3600" dirty="0"/>
              <a:t>to issue the specific SAO at the time of the review.</a:t>
            </a:r>
          </a:p>
          <a:p>
            <a:r>
              <a:rPr lang="en-US" sz="4400" dirty="0" smtClean="0"/>
              <a:t>CE Requirement </a:t>
            </a:r>
          </a:p>
          <a:p>
            <a:pPr lvl="1"/>
            <a:r>
              <a:rPr lang="en-US" sz="3600" dirty="0" smtClean="0"/>
              <a:t>15 of </a:t>
            </a:r>
            <a:r>
              <a:rPr lang="en-US" sz="3600" dirty="0"/>
              <a:t>the 30 must hours be </a:t>
            </a:r>
            <a:r>
              <a:rPr lang="en-US" sz="3600" dirty="0" smtClean="0"/>
              <a:t>“directly relevant” </a:t>
            </a:r>
            <a:r>
              <a:rPr lang="en-US" sz="3600" dirty="0"/>
              <a:t>to the </a:t>
            </a:r>
            <a:r>
              <a:rPr lang="en-US" sz="3600" dirty="0" smtClean="0"/>
              <a:t>topics listed in 3.1.1.</a:t>
            </a:r>
            <a:endParaRPr lang="en-US" sz="3600" dirty="0"/>
          </a:p>
          <a:p>
            <a:pPr marL="0" indent="0">
              <a:buNone/>
            </a:pPr>
            <a:endParaRPr lang="en-US" dirty="0"/>
          </a:p>
        </p:txBody>
      </p:sp>
    </p:spTree>
    <p:extLst>
      <p:ext uri="{BB962C8B-B14F-4D97-AF65-F5344CB8AC3E}">
        <p14:creationId xmlns:p14="http://schemas.microsoft.com/office/powerpoint/2010/main" val="1766309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Look in the Mirror </a:t>
            </a:r>
            <a:r>
              <a:rPr lang="en-US" altLang="en-US" dirty="0" smtClean="0"/>
              <a:t>Test</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sz="2600" dirty="0" smtClean="0"/>
              <a:t>Requires </a:t>
            </a:r>
            <a:r>
              <a:rPr lang="en-US" altLang="en-US" sz="2600" dirty="0"/>
              <a:t>you to </a:t>
            </a:r>
            <a:endParaRPr lang="en-US" altLang="en-US" sz="2600" dirty="0" smtClean="0"/>
          </a:p>
          <a:p>
            <a:pPr lvl="1"/>
            <a:r>
              <a:rPr lang="en-US" altLang="en-US" sz="2200" dirty="0" smtClean="0"/>
              <a:t>objectively </a:t>
            </a:r>
            <a:r>
              <a:rPr lang="en-US" altLang="en-US" sz="2200" dirty="0"/>
              <a:t>examine your professional qualifications (basic and continuing education and experience) and </a:t>
            </a:r>
            <a:endParaRPr lang="en-US" altLang="en-US" sz="2200" dirty="0" smtClean="0"/>
          </a:p>
          <a:p>
            <a:pPr lvl="1"/>
            <a:r>
              <a:rPr lang="en-US" altLang="en-US" sz="2200" dirty="0" smtClean="0"/>
              <a:t>make </a:t>
            </a:r>
            <a:r>
              <a:rPr lang="en-US" altLang="en-US" sz="2200" dirty="0"/>
              <a:t>a reasoned judgment about whether you can fulfill </a:t>
            </a:r>
            <a:r>
              <a:rPr lang="en-US" altLang="en-US" sz="2200" dirty="0" smtClean="0"/>
              <a:t>the requirements of the USQS and your </a:t>
            </a:r>
            <a:r>
              <a:rPr lang="en-US" altLang="en-US" sz="2200" dirty="0"/>
              <a:t>obligations under the </a:t>
            </a:r>
            <a:r>
              <a:rPr lang="en-US" altLang="en-US" sz="2200" dirty="0" smtClean="0"/>
              <a:t>Code.</a:t>
            </a:r>
          </a:p>
          <a:p>
            <a:r>
              <a:rPr lang="en-US" altLang="en-US" sz="2600" dirty="0"/>
              <a:t>The bar under Precept 2, Annotation 2-2, is very high:  </a:t>
            </a:r>
          </a:p>
          <a:p>
            <a:pPr lvl="1"/>
            <a:r>
              <a:rPr lang="en-US" altLang="en-US" sz="2200" dirty="0"/>
              <a:t>“The absence of applicable qualification standards for a particular type of assignment . . . does not relieve the Actuary of the responsibility to perform such Actuarial Services only when qualified to do so . . . </a:t>
            </a:r>
            <a:r>
              <a:rPr lang="en-US" altLang="en-US" sz="2200" dirty="0" smtClean="0"/>
              <a:t>.”</a:t>
            </a:r>
          </a:p>
          <a:p>
            <a:pPr marL="365760" lvl="1" indent="0">
              <a:buNone/>
            </a:pPr>
            <a:endParaRPr lang="en-US" altLang="en-US" sz="2200" dirty="0"/>
          </a:p>
          <a:p>
            <a:pPr marL="228600" lvl="2"/>
            <a:r>
              <a:rPr lang="en-US" altLang="en-US" sz="1900" dirty="0"/>
              <a:t>Resource: “Making Sense of the ‘Look in the Mirror’ Test of Qualifications,” </a:t>
            </a:r>
            <a:r>
              <a:rPr lang="en-US" altLang="en-US" sz="1900" i="1" dirty="0"/>
              <a:t>Actuarial Update</a:t>
            </a:r>
            <a:r>
              <a:rPr lang="en-US" altLang="en-US" sz="1900" dirty="0"/>
              <a:t>, April </a:t>
            </a:r>
            <a:r>
              <a:rPr lang="en-US" altLang="en-US" sz="1900" dirty="0" smtClean="0"/>
              <a:t>2016</a:t>
            </a:r>
            <a:endParaRPr lang="en-US" dirty="0"/>
          </a:p>
        </p:txBody>
      </p:sp>
    </p:spTree>
    <p:extLst>
      <p:ext uri="{BB962C8B-B14F-4D97-AF65-F5344CB8AC3E}">
        <p14:creationId xmlns:p14="http://schemas.microsoft.com/office/powerpoint/2010/main" val="4231817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FAQs on the USQS</a:t>
            </a:r>
            <a:endParaRPr lang="en-US" dirty="0"/>
          </a:p>
        </p:txBody>
      </p:sp>
      <p:sp>
        <p:nvSpPr>
          <p:cNvPr id="3" name="Content Placeholder 2"/>
          <p:cNvSpPr>
            <a:spLocks noGrp="1"/>
          </p:cNvSpPr>
          <p:nvPr>
            <p:ph sz="quarter" idx="1"/>
          </p:nvPr>
        </p:nvSpPr>
        <p:spPr/>
        <p:txBody>
          <a:bodyPr>
            <a:normAutofit lnSpcReduction="10000"/>
          </a:bodyPr>
          <a:lstStyle/>
          <a:p>
            <a:r>
              <a:rPr lang="en-US" sz="2800" dirty="0" smtClean="0"/>
              <a:t>Frequently </a:t>
            </a:r>
            <a:r>
              <a:rPr lang="en-US" sz="2800" dirty="0"/>
              <a:t>Asked Questions on the U.S. Qualification Standards </a:t>
            </a:r>
          </a:p>
          <a:p>
            <a:pPr lvl="1"/>
            <a:r>
              <a:rPr lang="en-US" sz="2500" dirty="0"/>
              <a:t>Developed and revised by the </a:t>
            </a:r>
            <a:r>
              <a:rPr lang="en-US" sz="2500" dirty="0" smtClean="0"/>
              <a:t>Academy Committee </a:t>
            </a:r>
            <a:r>
              <a:rPr lang="en-US" sz="2500" dirty="0"/>
              <a:t>on Qualifications </a:t>
            </a:r>
            <a:endParaRPr lang="en-US" sz="2500" dirty="0" smtClean="0"/>
          </a:p>
          <a:p>
            <a:pPr lvl="1"/>
            <a:r>
              <a:rPr lang="en-US" sz="2500" dirty="0" smtClean="0"/>
              <a:t>Currently 52 FAQs</a:t>
            </a:r>
          </a:p>
          <a:p>
            <a:pPr lvl="1"/>
            <a:r>
              <a:rPr lang="en-US" sz="2500" dirty="0" smtClean="0"/>
              <a:t>On the Academy website: </a:t>
            </a:r>
            <a:r>
              <a:rPr lang="en-US" altLang="en-US" sz="2400" dirty="0" smtClean="0">
                <a:solidFill>
                  <a:srgbClr val="7030A0"/>
                </a:solidFill>
              </a:rPr>
              <a:t>www.actuary.org/professionalism/faqs-revised-qualification-standards</a:t>
            </a:r>
            <a:endParaRPr lang="en-US" altLang="en-US" sz="2400" dirty="0">
              <a:solidFill>
                <a:srgbClr val="7030A0"/>
              </a:solidFill>
            </a:endParaRPr>
          </a:p>
          <a:p>
            <a:pPr lvl="1"/>
            <a:endParaRPr lang="en-US" sz="2500" dirty="0"/>
          </a:p>
          <a:p>
            <a:pPr marL="0" indent="0">
              <a:buNone/>
            </a:pPr>
            <a:endParaRPr lang="en-US" dirty="0"/>
          </a:p>
        </p:txBody>
      </p:sp>
    </p:spTree>
    <p:extLst>
      <p:ext uri="{BB962C8B-B14F-4D97-AF65-F5344CB8AC3E}">
        <p14:creationId xmlns:p14="http://schemas.microsoft.com/office/powerpoint/2010/main" val="935112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81000" y="1298601"/>
            <a:ext cx="8382000" cy="3623072"/>
          </a:xfrm>
        </p:spPr>
        <p:txBody>
          <a:bodyPr>
            <a:normAutofit/>
          </a:bodyPr>
          <a:lstStyle/>
          <a:p>
            <a:pPr marL="320040" lvl="1" indent="-320040">
              <a:spcBef>
                <a:spcPts val="700"/>
              </a:spcBef>
              <a:buClr>
                <a:schemeClr val="accent2"/>
              </a:buClr>
              <a:buSzPct val="60000"/>
              <a:buFont typeface="Wingdings"/>
              <a:buChar char=""/>
            </a:pPr>
            <a:r>
              <a:rPr lang="en-US" altLang="en-US" sz="3100" dirty="0"/>
              <a:t>Long-Term Care (section 2.3.2</a:t>
            </a:r>
            <a:r>
              <a:rPr lang="en-US" altLang="en-US" sz="3100" dirty="0" smtClean="0"/>
              <a:t>)</a:t>
            </a:r>
          </a:p>
          <a:p>
            <a:pPr marL="320040" lvl="1" indent="-320040">
              <a:spcBef>
                <a:spcPts val="700"/>
              </a:spcBef>
              <a:buClr>
                <a:schemeClr val="accent2"/>
              </a:buClr>
              <a:buSzPct val="60000"/>
              <a:buFont typeface="Wingdings"/>
              <a:buChar char=""/>
            </a:pPr>
            <a:r>
              <a:rPr lang="en-US" altLang="en-US" sz="3100" dirty="0" smtClean="0"/>
              <a:t> </a:t>
            </a:r>
            <a:r>
              <a:rPr lang="en-US" altLang="en-US" sz="3100" dirty="0"/>
              <a:t>Changing practice area (section 4.1</a:t>
            </a:r>
            <a:r>
              <a:rPr lang="en-US" altLang="en-US" sz="3100" dirty="0" smtClean="0"/>
              <a:t>)</a:t>
            </a:r>
          </a:p>
          <a:p>
            <a:pPr marL="320040" lvl="1" indent="-320040">
              <a:spcBef>
                <a:spcPts val="700"/>
              </a:spcBef>
              <a:buClr>
                <a:schemeClr val="accent2"/>
              </a:buClr>
              <a:buSzPct val="60000"/>
              <a:buFont typeface="Wingdings"/>
              <a:buChar char=""/>
            </a:pPr>
            <a:r>
              <a:rPr lang="en-US" altLang="en-US" sz="3100" dirty="0" smtClean="0"/>
              <a:t> </a:t>
            </a:r>
            <a:r>
              <a:rPr lang="en-US" altLang="en-US" sz="3100" dirty="0"/>
              <a:t>Specific Qualifications Experience </a:t>
            </a:r>
            <a:endParaRPr lang="en-US" altLang="en-US" sz="3100" dirty="0" smtClean="0"/>
          </a:p>
          <a:p>
            <a:pPr marL="0" lvl="1" indent="0">
              <a:spcBef>
                <a:spcPts val="700"/>
              </a:spcBef>
              <a:buClr>
                <a:schemeClr val="accent2"/>
              </a:buClr>
              <a:buSzPct val="60000"/>
              <a:buNone/>
            </a:pPr>
            <a:r>
              <a:rPr lang="en-US" altLang="en-US" sz="3100" dirty="0" smtClean="0"/>
              <a:t>(</a:t>
            </a:r>
            <a:r>
              <a:rPr lang="en-US" altLang="en-US" sz="3100" dirty="0"/>
              <a:t>section 3.2)</a:t>
            </a:r>
          </a:p>
          <a:p>
            <a:pPr marL="320040" lvl="1" indent="-320040">
              <a:spcBef>
                <a:spcPts val="700"/>
              </a:spcBef>
              <a:buClr>
                <a:schemeClr val="accent2"/>
              </a:buClr>
              <a:buSzPct val="60000"/>
              <a:buFont typeface="Wingdings"/>
              <a:buChar char=""/>
            </a:pPr>
            <a:endParaRPr lang="en-US" altLang="en-US" sz="3100" dirty="0"/>
          </a:p>
          <a:p>
            <a:pPr marL="320040" lvl="1" indent="-320040">
              <a:spcBef>
                <a:spcPts val="700"/>
              </a:spcBef>
              <a:buClr>
                <a:schemeClr val="accent2"/>
              </a:buClr>
              <a:buSzPct val="60000"/>
              <a:buFont typeface="Wingdings"/>
              <a:buChar char=""/>
            </a:pPr>
            <a:endParaRPr lang="en-US" altLang="en-US" sz="3100" dirty="0"/>
          </a:p>
        </p:txBody>
      </p:sp>
      <p:sp>
        <p:nvSpPr>
          <p:cNvPr id="4" name="Title 1"/>
          <p:cNvSpPr>
            <a:spLocks noGrp="1"/>
          </p:cNvSpPr>
          <p:nvPr>
            <p:ph type="title"/>
          </p:nvPr>
        </p:nvSpPr>
        <p:spPr>
          <a:xfrm>
            <a:off x="304364" y="100480"/>
            <a:ext cx="8513847" cy="800100"/>
          </a:xfrm>
        </p:spPr>
        <p:txBody>
          <a:bodyPr>
            <a:normAutofit/>
          </a:bodyPr>
          <a:lstStyle/>
          <a:p>
            <a:pPr marL="231775"/>
            <a:r>
              <a:rPr lang="en-US" altLang="en-US" sz="4000" dirty="0" smtClean="0"/>
              <a:t>New USQS FAQs </a:t>
            </a:r>
            <a:r>
              <a:rPr lang="en-US" altLang="en-US" sz="4000" dirty="0" smtClean="0"/>
              <a:t>2016-17</a:t>
            </a:r>
            <a:endParaRPr lang="en-US" altLang="en-US" sz="1800" dirty="0" smtClean="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5247" t="12364" r="34726" b="4189"/>
          <a:stretch/>
        </p:blipFill>
        <p:spPr bwMode="auto">
          <a:xfrm>
            <a:off x="6716679" y="1205802"/>
            <a:ext cx="2266548" cy="302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1264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
            </a:r>
            <a:br>
              <a:rPr lang="en-US" altLang="en-US" dirty="0" smtClean="0"/>
            </a:br>
            <a:r>
              <a:rPr lang="en-US" altLang="en-US" dirty="0" smtClean="0"/>
              <a:t>Helpful </a:t>
            </a:r>
            <a:r>
              <a:rPr lang="en-US" altLang="en-US" dirty="0"/>
              <a:t>Tool: Attestation Form</a:t>
            </a:r>
            <a:br>
              <a:rPr lang="en-US" altLang="en-US" dirty="0"/>
            </a:br>
            <a:endParaRPr lang="en-US" dirty="0"/>
          </a:p>
        </p:txBody>
      </p:sp>
      <p:sp>
        <p:nvSpPr>
          <p:cNvPr id="3" name="Content Placeholder 2"/>
          <p:cNvSpPr>
            <a:spLocks noGrp="1"/>
          </p:cNvSpPr>
          <p:nvPr>
            <p:ph sz="quarter" idx="1"/>
          </p:nvPr>
        </p:nvSpPr>
        <p:spPr/>
        <p:txBody>
          <a:bodyPr>
            <a:normAutofit fontScale="92500"/>
          </a:bodyPr>
          <a:lstStyle/>
          <a:p>
            <a:r>
              <a:rPr lang="en-US" altLang="en-US" dirty="0" smtClean="0"/>
              <a:t>Available </a:t>
            </a:r>
            <a:r>
              <a:rPr lang="en-US" altLang="en-US" dirty="0"/>
              <a:t>to Academy members at </a:t>
            </a:r>
            <a:r>
              <a:rPr lang="en-US" altLang="en-US" dirty="0">
                <a:solidFill>
                  <a:srgbClr val="00B050"/>
                </a:solidFill>
              </a:rPr>
              <a:t>attest.actuary.org</a:t>
            </a:r>
          </a:p>
          <a:p>
            <a:r>
              <a:rPr lang="en-US" altLang="en-US" dirty="0"/>
              <a:t>Specific and General Qualification tracks</a:t>
            </a:r>
          </a:p>
          <a:p>
            <a:r>
              <a:rPr lang="en-US" altLang="en-US" dirty="0"/>
              <a:t>Can complete multiple attestations for multiple SAOs</a:t>
            </a:r>
          </a:p>
          <a:p>
            <a:r>
              <a:rPr lang="en-US" altLang="en-US" dirty="0"/>
              <a:t>Can download complete attestation package (form and attachments)</a:t>
            </a:r>
          </a:p>
          <a:p>
            <a:r>
              <a:rPr lang="en-US" altLang="en-US" dirty="0"/>
              <a:t>Printable</a:t>
            </a:r>
          </a:p>
          <a:p>
            <a:endParaRPr lang="en-US" dirty="0"/>
          </a:p>
        </p:txBody>
      </p:sp>
    </p:spTree>
    <p:extLst>
      <p:ext uri="{BB962C8B-B14F-4D97-AF65-F5344CB8AC3E}">
        <p14:creationId xmlns:p14="http://schemas.microsoft.com/office/powerpoint/2010/main" val="1410588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Actuarial Standards of </a:t>
            </a:r>
            <a:r>
              <a:rPr lang="en-US" altLang="en-US" dirty="0" smtClean="0"/>
              <a:t>Practice</a:t>
            </a:r>
            <a:endParaRPr lang="en-US" dirty="0"/>
          </a:p>
        </p:txBody>
      </p:sp>
      <p:pic>
        <p:nvPicPr>
          <p:cNvPr id="4" name="Content Placeholder 3"/>
          <p:cNvPicPr>
            <a:picLocks noGrp="1" noChangeAspect="1"/>
          </p:cNvPicPr>
          <p:nvPr>
            <p:ph sz="quarter" idx="2"/>
          </p:nvPr>
        </p:nvPicPr>
        <p:blipFill>
          <a:blip r:embed="rId2" cstate="email">
            <a:extLst>
              <a:ext uri="{28A0092B-C50C-407E-A947-70E740481C1C}">
                <a14:useLocalDpi xmlns:a14="http://schemas.microsoft.com/office/drawing/2010/main" val="0"/>
              </a:ext>
            </a:extLst>
          </a:blip>
          <a:stretch>
            <a:fillRect/>
          </a:stretch>
        </p:blipFill>
        <p:spPr>
          <a:xfrm>
            <a:off x="2795588" y="1208171"/>
            <a:ext cx="3886200" cy="3397084"/>
          </a:xfrm>
        </p:spPr>
      </p:pic>
    </p:spTree>
    <p:extLst>
      <p:ext uri="{BB962C8B-B14F-4D97-AF65-F5344CB8AC3E}">
        <p14:creationId xmlns:p14="http://schemas.microsoft.com/office/powerpoint/2010/main" val="5981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3504" y="332723"/>
            <a:ext cx="8540496" cy="559757"/>
          </a:xfrm>
        </p:spPr>
        <p:txBody>
          <a:bodyPr>
            <a:normAutofit fontScale="90000"/>
          </a:bodyPr>
          <a:lstStyle/>
          <a:p>
            <a:pPr marL="346472" indent="-342900"/>
            <a:r>
              <a:rPr lang="en-US" dirty="0"/>
              <a:t>Reasons for Development of </a:t>
            </a:r>
            <a:r>
              <a:rPr lang="en-US" dirty="0" smtClean="0"/>
              <a:t>ASOPs</a:t>
            </a:r>
            <a:endParaRPr lang="en-US" altLang="en-US" dirty="0"/>
          </a:p>
        </p:txBody>
      </p:sp>
      <p:sp>
        <p:nvSpPr>
          <p:cNvPr id="18436" name="Slide Number Placeholder 3"/>
          <p:cNvSpPr>
            <a:spLocks noGrp="1"/>
          </p:cNvSpPr>
          <p:nvPr>
            <p:ph type="sldNum" sz="quarter" idx="4294967295"/>
          </p:nvPr>
        </p:nvSpPr>
        <p:spPr bwMode="auto">
          <a:xfrm>
            <a:off x="7779545" y="4875611"/>
            <a:ext cx="388144"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fld id="{CBDCF6EF-49AE-4517-BCC6-2BDB0B5B8E12}" type="slidenum">
              <a:rPr lang="en-US" altLang="en-US"/>
              <a:pPr/>
              <a:t>39</a:t>
            </a:fld>
            <a:endParaRPr lang="en-US" altLang="en-US" dirty="0"/>
          </a:p>
        </p:txBody>
      </p:sp>
      <p:sp>
        <p:nvSpPr>
          <p:cNvPr id="3" name="Content Placeholder 2"/>
          <p:cNvSpPr>
            <a:spLocks noGrp="1"/>
          </p:cNvSpPr>
          <p:nvPr>
            <p:ph idx="1"/>
          </p:nvPr>
        </p:nvSpPr>
        <p:spPr>
          <a:xfrm>
            <a:off x="636826" y="1305872"/>
            <a:ext cx="7957105" cy="3156347"/>
          </a:xfrm>
        </p:spPr>
        <p:txBody>
          <a:bodyPr>
            <a:normAutofit/>
          </a:bodyPr>
          <a:lstStyle/>
          <a:p>
            <a:pPr marL="320032" lvl="1" indent="-320032">
              <a:spcBef>
                <a:spcPts val="700"/>
              </a:spcBef>
              <a:buClr>
                <a:schemeClr val="accent2"/>
              </a:buClr>
              <a:buSzPct val="80000"/>
              <a:buFont typeface="Wingdings"/>
              <a:buChar char=""/>
            </a:pPr>
            <a:r>
              <a:rPr lang="en-US" sz="2400" dirty="0"/>
              <a:t>Actuaries must effectively police ourselves to:</a:t>
            </a:r>
          </a:p>
          <a:p>
            <a:pPr lvl="1">
              <a:buSzPct val="80000"/>
            </a:pPr>
            <a:r>
              <a:rPr lang="en-US" sz="2175" dirty="0"/>
              <a:t>Protect the public</a:t>
            </a:r>
          </a:p>
          <a:p>
            <a:pPr lvl="1">
              <a:buSzPct val="80000"/>
            </a:pPr>
            <a:r>
              <a:rPr lang="en-US" sz="2175" dirty="0"/>
              <a:t>Protect the reputation of the profession</a:t>
            </a:r>
          </a:p>
          <a:p>
            <a:pPr lvl="1">
              <a:buSzPct val="80000"/>
            </a:pPr>
            <a:r>
              <a:rPr lang="en-US" sz="2175" dirty="0"/>
              <a:t>Avoid or reduce risk of external regulation</a:t>
            </a:r>
          </a:p>
          <a:p>
            <a:pPr lvl="1">
              <a:buSzPct val="80000"/>
            </a:pPr>
            <a:r>
              <a:rPr lang="en-US" sz="2175" dirty="0"/>
              <a:t>Provide a defense against charges of bad practice</a:t>
            </a:r>
          </a:p>
          <a:p>
            <a:pPr lvl="1">
              <a:buFont typeface="Wingdings" panose="05000000000000000000" pitchFamily="2" charset="2"/>
              <a:buChar char="Ø"/>
            </a:pPr>
            <a:endParaRPr lang="en-US" dirty="0"/>
          </a:p>
          <a:p>
            <a:pPr lvl="1"/>
            <a:endParaRPr lang="en-US" altLang="en-US" dirty="0"/>
          </a:p>
          <a:p>
            <a:endParaRPr lang="en-US" dirty="0"/>
          </a:p>
          <a:p>
            <a:endParaRPr lang="en-US" dirty="0"/>
          </a:p>
        </p:txBody>
      </p:sp>
    </p:spTree>
    <p:extLst>
      <p:ext uri="{BB962C8B-B14F-4D97-AF65-F5344CB8AC3E}">
        <p14:creationId xmlns:p14="http://schemas.microsoft.com/office/powerpoint/2010/main" val="2432967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of Today’s Presentation</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Review the basic structures and key elements of U.S. actuarial professionalism.</a:t>
            </a:r>
          </a:p>
          <a:p>
            <a:r>
              <a:rPr lang="en-US" sz="3200" dirty="0" smtClean="0"/>
              <a:t>Discuss recent developments in actuarial professionalism.</a:t>
            </a:r>
          </a:p>
          <a:p>
            <a:r>
              <a:rPr lang="en-US" sz="3200" dirty="0" smtClean="0"/>
              <a:t>Identify tools and resources that are available </a:t>
            </a:r>
            <a:br>
              <a:rPr lang="en-US" sz="3200" dirty="0" smtClean="0"/>
            </a:br>
            <a:r>
              <a:rPr lang="en-US" sz="3200" dirty="0" smtClean="0"/>
              <a:t>to help actuaries keep up to date on professionalism.</a:t>
            </a:r>
          </a:p>
          <a:p>
            <a:pPr marL="0" indent="0">
              <a:buNone/>
            </a:pPr>
            <a:r>
              <a:rPr lang="en-US" dirty="0" smtClean="0"/>
              <a:t> </a:t>
            </a:r>
            <a:endParaRPr lang="en-US" dirty="0"/>
          </a:p>
        </p:txBody>
      </p:sp>
    </p:spTree>
    <p:extLst>
      <p:ext uri="{BB962C8B-B14F-4D97-AF65-F5344CB8AC3E}">
        <p14:creationId xmlns:p14="http://schemas.microsoft.com/office/powerpoint/2010/main" val="3993394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dirty="0"/>
              <a:t>ASB </a:t>
            </a:r>
            <a:r>
              <a:rPr lang="en-US" altLang="en-US" dirty="0" smtClean="0"/>
              <a:t>Structure</a:t>
            </a:r>
          </a:p>
        </p:txBody>
      </p:sp>
      <p:sp>
        <p:nvSpPr>
          <p:cNvPr id="3" name="Content Placeholder 2"/>
          <p:cNvSpPr>
            <a:spLocks noGrp="1"/>
          </p:cNvSpPr>
          <p:nvPr>
            <p:ph idx="1"/>
          </p:nvPr>
        </p:nvSpPr>
        <p:spPr>
          <a:xfrm>
            <a:off x="612648" y="1260438"/>
            <a:ext cx="8153400" cy="3371850"/>
          </a:xfrm>
        </p:spPr>
        <p:txBody>
          <a:bodyPr>
            <a:normAutofit lnSpcReduction="10000"/>
          </a:bodyPr>
          <a:lstStyle/>
          <a:p>
            <a:pPr>
              <a:defRPr/>
            </a:pPr>
            <a:endParaRPr lang="en-US" altLang="en-US" sz="2400" dirty="0" smtClean="0"/>
          </a:p>
          <a:p>
            <a:pPr>
              <a:defRPr/>
            </a:pPr>
            <a:endParaRPr lang="en-US" altLang="en-US" sz="2400" dirty="0"/>
          </a:p>
          <a:p>
            <a:pPr>
              <a:defRPr/>
            </a:pPr>
            <a:endParaRPr lang="en-US" altLang="en-US" sz="2400" dirty="0" smtClean="0"/>
          </a:p>
          <a:p>
            <a:pPr>
              <a:defRPr/>
            </a:pPr>
            <a:r>
              <a:rPr lang="en-US" altLang="en-US" sz="2400" dirty="0" smtClean="0"/>
              <a:t>The ASB’s </a:t>
            </a:r>
            <a:r>
              <a:rPr lang="en-US" altLang="en-US" sz="2400" dirty="0"/>
              <a:t>9 members </a:t>
            </a:r>
            <a:r>
              <a:rPr lang="en-US" altLang="en-US" sz="2400" dirty="0" smtClean="0"/>
              <a:t>broadly represent </a:t>
            </a:r>
            <a:r>
              <a:rPr lang="en-US" altLang="en-US" sz="2400" dirty="0"/>
              <a:t>of all areas of actuarial </a:t>
            </a:r>
            <a:r>
              <a:rPr lang="en-US" altLang="en-US" sz="2400" dirty="0" smtClean="0"/>
              <a:t>practice.  </a:t>
            </a:r>
            <a:endParaRPr lang="en-US" altLang="en-US" sz="2400" dirty="0"/>
          </a:p>
          <a:p>
            <a:pPr>
              <a:defRPr/>
            </a:pPr>
            <a:r>
              <a:rPr lang="en-US" sz="2400" dirty="0" smtClean="0"/>
              <a:t>ASB </a:t>
            </a:r>
            <a:r>
              <a:rPr lang="en-US" sz="2400" dirty="0"/>
              <a:t>members play a </a:t>
            </a:r>
            <a:r>
              <a:rPr lang="en-US" sz="2400" dirty="0" smtClean="0"/>
              <a:t>standard-setting role, </a:t>
            </a:r>
            <a:r>
              <a:rPr lang="en-US" sz="2400" dirty="0"/>
              <a:t>not an advocacy role, and serve the profession rather than any individual interest </a:t>
            </a:r>
            <a:r>
              <a:rPr lang="en-US" sz="2400" dirty="0" smtClean="0"/>
              <a:t>groups or coalitions.</a:t>
            </a:r>
            <a:endParaRPr lang="en-US" sz="2500" dirty="0"/>
          </a:p>
        </p:txBody>
      </p:sp>
      <p:graphicFrame>
        <p:nvGraphicFramePr>
          <p:cNvPr id="5" name="Content Placeholder 4"/>
          <p:cNvGraphicFramePr>
            <a:graphicFrameLocks/>
          </p:cNvGraphicFramePr>
          <p:nvPr>
            <p:extLst>
              <p:ext uri="{D42A27DB-BD31-4B8C-83A1-F6EECF244321}">
                <p14:modId xmlns:p14="http://schemas.microsoft.com/office/powerpoint/2010/main" val="3654442729"/>
              </p:ext>
            </p:extLst>
          </p:nvPr>
        </p:nvGraphicFramePr>
        <p:xfrm>
          <a:off x="411688" y="1280144"/>
          <a:ext cx="8382000" cy="1209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13826" y="43110"/>
            <a:ext cx="889054" cy="889054"/>
          </a:xfrm>
          <a:prstGeom prst="rect">
            <a:avLst/>
          </a:prstGeom>
        </p:spPr>
      </p:pic>
    </p:spTree>
    <p:extLst>
      <p:ext uri="{BB962C8B-B14F-4D97-AF65-F5344CB8AC3E}">
        <p14:creationId xmlns:p14="http://schemas.microsoft.com/office/powerpoint/2010/main" val="2860388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dirty="0"/>
              <a:t>Standard-Setting Principles</a:t>
            </a:r>
          </a:p>
        </p:txBody>
      </p:sp>
      <p:sp>
        <p:nvSpPr>
          <p:cNvPr id="8195" name="Content Placeholder 2"/>
          <p:cNvSpPr>
            <a:spLocks noGrp="1"/>
          </p:cNvSpPr>
          <p:nvPr>
            <p:ph idx="1"/>
          </p:nvPr>
        </p:nvSpPr>
        <p:spPr/>
        <p:txBody>
          <a:bodyPr/>
          <a:lstStyle/>
          <a:p>
            <a:pPr>
              <a:buSzPct val="80000"/>
            </a:pPr>
            <a:r>
              <a:rPr lang="en-US" altLang="en-US" sz="2400" dirty="0"/>
              <a:t>Actuarial standards of practice (ASOPs) should provide guidance for appropriate practice, not merely codify current practice or best practice.</a:t>
            </a:r>
          </a:p>
          <a:p>
            <a:pPr>
              <a:buSzPct val="80000"/>
            </a:pPr>
            <a:r>
              <a:rPr lang="en-US" altLang="en-US" sz="2400" dirty="0"/>
              <a:t>ASOPs set principles to guide actuaries and users of actuarial services, but do not replace professional judgment.</a:t>
            </a:r>
          </a:p>
          <a:p>
            <a:pPr>
              <a:buSzPct val="80000"/>
            </a:pPr>
            <a:r>
              <a:rPr lang="en-US" altLang="en-US" sz="2400" dirty="0"/>
              <a:t>ASOPs should apply as broadly as possible.</a:t>
            </a:r>
          </a:p>
          <a:p>
            <a:pPr>
              <a:buSzPct val="80000"/>
            </a:pPr>
            <a:r>
              <a:rPr lang="en-US" altLang="en-US" sz="2400" dirty="0"/>
              <a:t>Disclosure is a cornerstone of compliance with standards.</a:t>
            </a:r>
          </a:p>
          <a:p>
            <a:endParaRPr lang="en-US" altLang="en-US" dirty="0"/>
          </a:p>
        </p:txBody>
      </p:sp>
    </p:spTree>
    <p:extLst>
      <p:ext uri="{BB962C8B-B14F-4D97-AF65-F5344CB8AC3E}">
        <p14:creationId xmlns:p14="http://schemas.microsoft.com/office/powerpoint/2010/main" val="12999444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0880" y="4160520"/>
            <a:ext cx="1920240" cy="923330"/>
          </a:xfrm>
          <a:prstGeom prst="rect">
            <a:avLst/>
          </a:prstGeom>
          <a:solidFill>
            <a:schemeClr val="bg1"/>
          </a:solidFill>
        </p:spPr>
        <p:txBody>
          <a:bodyPr wrap="square" rtlCol="0">
            <a:spAutoFit/>
          </a:bodyPr>
          <a:lstStyle/>
          <a:p>
            <a:endParaRPr lang="en-US" sz="1350" dirty="0"/>
          </a:p>
          <a:p>
            <a:endParaRPr lang="en-US" sz="1350" dirty="0"/>
          </a:p>
          <a:p>
            <a:endParaRPr lang="en-US" sz="1350" dirty="0"/>
          </a:p>
          <a:p>
            <a:endParaRPr lang="en-US" sz="1350"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l="2056" t="3377" r="1781" b="4178"/>
          <a:stretch/>
        </p:blipFill>
        <p:spPr>
          <a:xfrm>
            <a:off x="1126119" y="9462"/>
            <a:ext cx="6899059" cy="5125015"/>
          </a:xfrm>
          <a:prstGeom prst="rect">
            <a:avLst/>
          </a:prstGeom>
          <a:solidFill>
            <a:srgbClr val="00B050"/>
          </a:solidFill>
        </p:spPr>
      </p:pic>
    </p:spTree>
    <p:extLst>
      <p:ext uri="{BB962C8B-B14F-4D97-AF65-F5344CB8AC3E}">
        <p14:creationId xmlns:p14="http://schemas.microsoft.com/office/powerpoint/2010/main" val="10158705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43820" y="1164474"/>
            <a:ext cx="7947037" cy="2106670"/>
          </a:xfrm>
          <a:prstGeom prst="round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10242" name="Title 1"/>
          <p:cNvSpPr>
            <a:spLocks noGrp="1"/>
          </p:cNvSpPr>
          <p:nvPr>
            <p:ph type="title"/>
          </p:nvPr>
        </p:nvSpPr>
        <p:spPr/>
        <p:txBody>
          <a:bodyPr>
            <a:normAutofit/>
          </a:bodyPr>
          <a:lstStyle/>
          <a:p>
            <a:r>
              <a:rPr lang="en-US" altLang="en-US" sz="3600" dirty="0"/>
              <a:t>Structure of ASOPs</a:t>
            </a:r>
          </a:p>
        </p:txBody>
      </p:sp>
      <p:sp>
        <p:nvSpPr>
          <p:cNvPr id="10244" name="TextBox 16"/>
          <p:cNvSpPr txBox="1">
            <a:spLocks noChangeArrowheads="1"/>
          </p:cNvSpPr>
          <p:nvPr/>
        </p:nvSpPr>
        <p:spPr bwMode="auto">
          <a:xfrm>
            <a:off x="2570328" y="1711787"/>
            <a:ext cx="4032504" cy="307777"/>
          </a:xfrm>
          <a:prstGeom prst="rect">
            <a:avLst/>
          </a:prstGeom>
          <a:solidFill>
            <a:schemeClr val="bg1"/>
          </a:solidFill>
          <a:ln w="12700">
            <a:solidFill>
              <a:srgbClr val="6161B3"/>
            </a:solidFill>
            <a:miter lim="800000"/>
            <a:headEnd/>
            <a:tailEnd/>
          </a:ln>
        </p:spPr>
        <p:txBody>
          <a:bodyPr>
            <a:spAutoFit/>
          </a:bodyPr>
          <a:lstStyle>
            <a:lvl1pPr>
              <a:spcBef>
                <a:spcPct val="40000"/>
              </a:spcBef>
              <a:buClr>
                <a:srgbClr val="D79205"/>
              </a:buClr>
              <a:buSzPct val="80000"/>
              <a:buFont typeface="Wingdings" pitchFamily="2" charset="2"/>
              <a:buChar char="n"/>
              <a:defRPr sz="2800">
                <a:solidFill>
                  <a:srgbClr val="014E1D"/>
                </a:solidFill>
                <a:latin typeface="Times New Roman" pitchFamily="18" charset="0"/>
                <a:ea typeface="MS PGothic" pitchFamily="34" charset="-128"/>
              </a:defRPr>
            </a:lvl1pPr>
            <a:lvl2pPr marL="742950" indent="-285750">
              <a:spcBef>
                <a:spcPct val="20000"/>
              </a:spcBef>
              <a:buClr>
                <a:srgbClr val="559372"/>
              </a:buClr>
              <a:buSzPct val="80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SzPct val="7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ClrTx/>
              <a:buSzTx/>
              <a:buFontTx/>
              <a:buNone/>
            </a:pPr>
            <a:r>
              <a:rPr lang="en-US" altLang="en-US" sz="1400" dirty="0">
                <a:solidFill>
                  <a:schemeClr val="tx1"/>
                </a:solidFill>
                <a:latin typeface="Arial" charset="0"/>
              </a:rPr>
              <a:t>ASOP </a:t>
            </a:r>
            <a:r>
              <a:rPr lang="en-US" altLang="en-US" sz="1400" dirty="0" smtClean="0">
                <a:solidFill>
                  <a:schemeClr val="tx1"/>
                </a:solidFill>
                <a:latin typeface="Arial" charset="0"/>
              </a:rPr>
              <a:t>No. 41 ‒ Actuarial </a:t>
            </a:r>
            <a:r>
              <a:rPr lang="en-US" altLang="en-US" sz="1400" dirty="0">
                <a:solidFill>
                  <a:schemeClr val="tx1"/>
                </a:solidFill>
                <a:latin typeface="Arial" charset="0"/>
              </a:rPr>
              <a:t>Communication</a:t>
            </a:r>
          </a:p>
        </p:txBody>
      </p:sp>
      <p:sp>
        <p:nvSpPr>
          <p:cNvPr id="10247" name="TextBox 106"/>
          <p:cNvSpPr txBox="1">
            <a:spLocks noChangeArrowheads="1"/>
          </p:cNvSpPr>
          <p:nvPr/>
        </p:nvSpPr>
        <p:spPr bwMode="auto">
          <a:xfrm>
            <a:off x="3065464" y="3218372"/>
            <a:ext cx="3082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lr>
                <a:srgbClr val="D79205"/>
              </a:buClr>
              <a:buSzPct val="80000"/>
              <a:buFont typeface="Wingdings" pitchFamily="2" charset="2"/>
              <a:buChar char="n"/>
              <a:defRPr sz="2800">
                <a:solidFill>
                  <a:srgbClr val="014E1D"/>
                </a:solidFill>
                <a:latin typeface="Times New Roman" pitchFamily="18" charset="0"/>
                <a:ea typeface="MS PGothic" pitchFamily="34" charset="-128"/>
              </a:defRPr>
            </a:lvl1pPr>
            <a:lvl2pPr marL="742950" indent="-285750">
              <a:spcBef>
                <a:spcPct val="20000"/>
              </a:spcBef>
              <a:buClr>
                <a:srgbClr val="559372"/>
              </a:buClr>
              <a:buSzPct val="80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SzPct val="7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ClrTx/>
              <a:buSzTx/>
              <a:buFontTx/>
              <a:buNone/>
            </a:pPr>
            <a:r>
              <a:rPr lang="en-US" altLang="en-US" sz="2000" dirty="0">
                <a:solidFill>
                  <a:schemeClr val="tx1"/>
                </a:solidFill>
                <a:latin typeface="Arial" charset="0"/>
              </a:rPr>
              <a:t>Practice-Specific ASOPs</a:t>
            </a:r>
          </a:p>
        </p:txBody>
      </p:sp>
      <p:sp>
        <p:nvSpPr>
          <p:cNvPr id="10248" name="TextBox 126"/>
          <p:cNvSpPr txBox="1">
            <a:spLocks noChangeArrowheads="1"/>
          </p:cNvSpPr>
          <p:nvPr/>
        </p:nvSpPr>
        <p:spPr bwMode="auto">
          <a:xfrm>
            <a:off x="3025775" y="1092977"/>
            <a:ext cx="3157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lr>
                <a:srgbClr val="D79205"/>
              </a:buClr>
              <a:buSzPct val="80000"/>
              <a:buFont typeface="Wingdings" pitchFamily="2" charset="2"/>
              <a:buChar char="n"/>
              <a:defRPr sz="2800">
                <a:solidFill>
                  <a:srgbClr val="014E1D"/>
                </a:solidFill>
                <a:latin typeface="Times New Roman" pitchFamily="18" charset="0"/>
                <a:ea typeface="MS PGothic" pitchFamily="34" charset="-128"/>
              </a:defRPr>
            </a:lvl1pPr>
            <a:lvl2pPr marL="742950" indent="-285750">
              <a:spcBef>
                <a:spcPct val="20000"/>
              </a:spcBef>
              <a:buClr>
                <a:srgbClr val="559372"/>
              </a:buClr>
              <a:buSzPct val="80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SzPct val="7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ClrTx/>
              <a:buSzTx/>
              <a:buFontTx/>
              <a:buNone/>
            </a:pPr>
            <a:r>
              <a:rPr lang="en-US" altLang="en-US" sz="2000" dirty="0">
                <a:solidFill>
                  <a:schemeClr val="bg1"/>
                </a:solidFill>
                <a:latin typeface="Arial" charset="0"/>
              </a:rPr>
              <a:t>Cross-Practice ASOPs</a:t>
            </a:r>
          </a:p>
        </p:txBody>
      </p:sp>
      <p:graphicFrame>
        <p:nvGraphicFramePr>
          <p:cNvPr id="2" name="Table 1"/>
          <p:cNvGraphicFramePr>
            <a:graphicFrameLocks noGrp="1"/>
          </p:cNvGraphicFramePr>
          <p:nvPr>
            <p:extLst>
              <p:ext uri="{D42A27DB-BD31-4B8C-83A1-F6EECF244321}">
                <p14:modId xmlns:p14="http://schemas.microsoft.com/office/powerpoint/2010/main" val="1576641120"/>
              </p:ext>
            </p:extLst>
          </p:nvPr>
        </p:nvGraphicFramePr>
        <p:xfrm>
          <a:off x="662080" y="2115053"/>
          <a:ext cx="3759189" cy="944880"/>
        </p:xfrm>
        <a:graphic>
          <a:graphicData uri="http://schemas.openxmlformats.org/drawingml/2006/table">
            <a:tbl>
              <a:tblPr firstRow="1" bandRow="1">
                <a:tableStyleId>{5C22544A-7EE6-4342-B048-85BDC9FD1C3A}</a:tableStyleId>
              </a:tblPr>
              <a:tblGrid>
                <a:gridCol w="1091190"/>
                <a:gridCol w="2667999"/>
              </a:tblGrid>
              <a:tr h="228600">
                <a:tc>
                  <a:txBody>
                    <a:bodyPr/>
                    <a:lstStyle/>
                    <a:p>
                      <a:r>
                        <a:rPr lang="en-US" sz="1100" b="0" dirty="0" smtClean="0">
                          <a:solidFill>
                            <a:schemeClr val="bg1"/>
                          </a:solidFill>
                          <a:latin typeface="+mj-lt"/>
                        </a:rPr>
                        <a:t>ASOP No. 12</a:t>
                      </a:r>
                      <a:endParaRPr lang="en-US" sz="1100" b="0" dirty="0">
                        <a:solidFill>
                          <a:schemeClr val="bg1"/>
                        </a:solidFill>
                        <a:latin typeface="+mj-lt"/>
                      </a:endParaRPr>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sz="1100" b="0" dirty="0" smtClean="0">
                          <a:solidFill>
                            <a:schemeClr val="bg1"/>
                          </a:solidFill>
                          <a:latin typeface="+mj-lt"/>
                        </a:rPr>
                        <a:t>Risk Classification</a:t>
                      </a:r>
                      <a:endParaRPr lang="en-US" sz="1100" b="0" dirty="0">
                        <a:solidFill>
                          <a:schemeClr val="bg1"/>
                        </a:solidFill>
                        <a:latin typeface="+mj-lt"/>
                      </a:endParaRPr>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228600">
                <a:tc>
                  <a:txBody>
                    <a:bodyPr/>
                    <a:lstStyle/>
                    <a:p>
                      <a:r>
                        <a:rPr lang="en-US" sz="1100" b="0" dirty="0" smtClean="0">
                          <a:solidFill>
                            <a:schemeClr val="bg1"/>
                          </a:solidFill>
                          <a:latin typeface="+mj-lt"/>
                        </a:rPr>
                        <a:t>ASOP No. 17</a:t>
                      </a:r>
                      <a:endParaRPr lang="en-US" sz="1100" b="0" dirty="0">
                        <a:solidFill>
                          <a:schemeClr val="bg1"/>
                        </a:solidFill>
                        <a:latin typeface="+mj-lt"/>
                      </a:endParaRPr>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sz="1100" b="0" dirty="0" smtClean="0">
                          <a:solidFill>
                            <a:schemeClr val="bg1"/>
                          </a:solidFill>
                          <a:latin typeface="+mj-lt"/>
                        </a:rPr>
                        <a:t>Expert Testimony by Actuaries</a:t>
                      </a:r>
                      <a:endParaRPr lang="en-US" sz="1100" b="0" dirty="0">
                        <a:solidFill>
                          <a:schemeClr val="bg1"/>
                        </a:solidFill>
                        <a:latin typeface="+mj-lt"/>
                      </a:endParaRPr>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228600">
                <a:tc>
                  <a:txBody>
                    <a:bodyPr/>
                    <a:lstStyle/>
                    <a:p>
                      <a:r>
                        <a:rPr lang="en-US" sz="1100" b="0" dirty="0" smtClean="0">
                          <a:solidFill>
                            <a:schemeClr val="bg1"/>
                          </a:solidFill>
                          <a:latin typeface="+mj-lt"/>
                        </a:rPr>
                        <a:t>ASOP </a:t>
                      </a:r>
                      <a:r>
                        <a:rPr kumimoji="0" lang="en-US" sz="1100" b="0" kern="1200" dirty="0" smtClean="0">
                          <a:solidFill>
                            <a:schemeClr val="bg1"/>
                          </a:solidFill>
                          <a:latin typeface="+mn-lt"/>
                          <a:ea typeface="+mn-ea"/>
                          <a:cs typeface="+mn-cs"/>
                        </a:rPr>
                        <a:t>No. </a:t>
                      </a:r>
                      <a:r>
                        <a:rPr lang="en-US" sz="1100" b="0" dirty="0" smtClean="0">
                          <a:solidFill>
                            <a:schemeClr val="bg1"/>
                          </a:solidFill>
                          <a:latin typeface="+mj-lt"/>
                        </a:rPr>
                        <a:t>21</a:t>
                      </a:r>
                      <a:endParaRPr lang="en-US" sz="1100" b="0" dirty="0">
                        <a:solidFill>
                          <a:schemeClr val="bg1"/>
                        </a:solidFill>
                        <a:latin typeface="+mj-lt"/>
                      </a:endParaRPr>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sz="1100" b="0" dirty="0" smtClean="0">
                          <a:solidFill>
                            <a:schemeClr val="bg1"/>
                          </a:solidFill>
                          <a:latin typeface="+mj-lt"/>
                        </a:rPr>
                        <a:t>Responding to or Assisting Auditors…</a:t>
                      </a:r>
                      <a:endParaRPr lang="en-US" sz="1100" b="0" dirty="0">
                        <a:solidFill>
                          <a:schemeClr val="bg1"/>
                        </a:solidFill>
                        <a:latin typeface="+mj-lt"/>
                      </a:endParaRPr>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228600">
                <a:tc>
                  <a:txBody>
                    <a:bodyPr/>
                    <a:lstStyle/>
                    <a:p>
                      <a:r>
                        <a:rPr lang="en-US" sz="1100" b="0" dirty="0" smtClean="0">
                          <a:solidFill>
                            <a:schemeClr val="bg1"/>
                          </a:solidFill>
                          <a:latin typeface="+mj-lt"/>
                        </a:rPr>
                        <a:t>ASOP </a:t>
                      </a:r>
                      <a:r>
                        <a:rPr kumimoji="0" lang="en-US" sz="1100" b="0" kern="1200" dirty="0" smtClean="0">
                          <a:solidFill>
                            <a:schemeClr val="bg1"/>
                          </a:solidFill>
                          <a:latin typeface="+mn-lt"/>
                          <a:ea typeface="+mn-ea"/>
                          <a:cs typeface="+mn-cs"/>
                        </a:rPr>
                        <a:t>No. </a:t>
                      </a:r>
                      <a:r>
                        <a:rPr lang="en-US" sz="1100" b="0" dirty="0" smtClean="0">
                          <a:solidFill>
                            <a:schemeClr val="bg1"/>
                          </a:solidFill>
                          <a:latin typeface="+mj-lt"/>
                        </a:rPr>
                        <a:t>32</a:t>
                      </a:r>
                      <a:endParaRPr lang="en-US" sz="1100" b="0" dirty="0">
                        <a:solidFill>
                          <a:schemeClr val="bg1"/>
                        </a:solidFill>
                        <a:latin typeface="+mj-lt"/>
                      </a:endParaRPr>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sz="1100" b="0" dirty="0" smtClean="0">
                          <a:solidFill>
                            <a:schemeClr val="bg1"/>
                          </a:solidFill>
                          <a:latin typeface="+mj-lt"/>
                        </a:rPr>
                        <a:t>Social Insurance</a:t>
                      </a:r>
                      <a:endParaRPr lang="en-US" sz="1100" b="0" dirty="0">
                        <a:solidFill>
                          <a:schemeClr val="bg1"/>
                        </a:solidFill>
                        <a:latin typeface="+mj-lt"/>
                      </a:endParaRPr>
                    </a:p>
                  </a:txBody>
                  <a:tcPr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1963641169"/>
              </p:ext>
            </p:extLst>
          </p:nvPr>
        </p:nvGraphicFramePr>
        <p:xfrm>
          <a:off x="4776713" y="2112041"/>
          <a:ext cx="3603609" cy="944880"/>
        </p:xfrm>
        <a:graphic>
          <a:graphicData uri="http://schemas.openxmlformats.org/drawingml/2006/table">
            <a:tbl>
              <a:tblPr firstRow="1" bandRow="1">
                <a:tableStyleId>{5C22544A-7EE6-4342-B048-85BDC9FD1C3A}</a:tableStyleId>
              </a:tblPr>
              <a:tblGrid>
                <a:gridCol w="963968"/>
                <a:gridCol w="2639641"/>
              </a:tblGrid>
              <a:tr h="228600">
                <a:tc>
                  <a:txBody>
                    <a:bodyPr/>
                    <a:lstStyle/>
                    <a:p>
                      <a:r>
                        <a:rPr lang="en-US" sz="1100" b="0" dirty="0" smtClean="0">
                          <a:solidFill>
                            <a:schemeClr val="tx1"/>
                          </a:solidFill>
                          <a:latin typeface="+mj-lt"/>
                        </a:rPr>
                        <a:t>ASOP </a:t>
                      </a:r>
                      <a:r>
                        <a:rPr kumimoji="0" lang="en-US" sz="1100" b="0" kern="1200" dirty="0" smtClean="0">
                          <a:solidFill>
                            <a:schemeClr val="tx1"/>
                          </a:solidFill>
                          <a:latin typeface="+mn-lt"/>
                          <a:ea typeface="+mn-ea"/>
                          <a:cs typeface="+mn-cs"/>
                        </a:rPr>
                        <a:t>No. </a:t>
                      </a:r>
                      <a:r>
                        <a:rPr lang="en-US" sz="1100" b="0" dirty="0" smtClean="0">
                          <a:solidFill>
                            <a:schemeClr val="tx1"/>
                          </a:solidFill>
                          <a:latin typeface="+mj-lt"/>
                        </a:rPr>
                        <a:t>23</a:t>
                      </a:r>
                      <a:endParaRPr lang="en-US" sz="1100" b="0" dirty="0">
                        <a:solidFill>
                          <a:schemeClr val="tx1"/>
                        </a:solidFill>
                        <a:latin typeface="+mj-lt"/>
                      </a:endParaRPr>
                    </a:p>
                  </a:txBody>
                  <a:tcPr marT="34290" marB="34290">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c>
                  <a:txBody>
                    <a:bodyPr/>
                    <a:lstStyle/>
                    <a:p>
                      <a:r>
                        <a:rPr lang="en-US" sz="1100" b="0" dirty="0" smtClean="0">
                          <a:solidFill>
                            <a:schemeClr val="tx1"/>
                          </a:solidFill>
                          <a:latin typeface="+mj-lt"/>
                        </a:rPr>
                        <a:t>Data Quality</a:t>
                      </a:r>
                      <a:endParaRPr lang="en-US" sz="1100" b="0" dirty="0">
                        <a:solidFill>
                          <a:schemeClr val="tx1"/>
                        </a:solidFill>
                        <a:latin typeface="+mj-lt"/>
                      </a:endParaRPr>
                    </a:p>
                  </a:txBody>
                  <a:tcPr marT="34290" marB="34290">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r>
              <a:tr h="228600">
                <a:tc>
                  <a:txBody>
                    <a:bodyPr/>
                    <a:lstStyle/>
                    <a:p>
                      <a:r>
                        <a:rPr lang="en-US" sz="1100" b="0" dirty="0" smtClean="0">
                          <a:solidFill>
                            <a:schemeClr val="tx1"/>
                          </a:solidFill>
                          <a:latin typeface="+mj-lt"/>
                        </a:rPr>
                        <a:t>ASOP </a:t>
                      </a:r>
                      <a:r>
                        <a:rPr kumimoji="0" lang="en-US" sz="1100" b="0" kern="1200" dirty="0" smtClean="0">
                          <a:solidFill>
                            <a:schemeClr val="tx1"/>
                          </a:solidFill>
                          <a:latin typeface="+mn-lt"/>
                          <a:ea typeface="+mn-ea"/>
                          <a:cs typeface="+mn-cs"/>
                        </a:rPr>
                        <a:t>No. </a:t>
                      </a:r>
                      <a:r>
                        <a:rPr lang="en-US" sz="1100" b="0" dirty="0" smtClean="0">
                          <a:solidFill>
                            <a:schemeClr val="tx1"/>
                          </a:solidFill>
                          <a:latin typeface="+mj-lt"/>
                        </a:rPr>
                        <a:t>25</a:t>
                      </a:r>
                      <a:endParaRPr lang="en-US" sz="1100" b="0" dirty="0">
                        <a:solidFill>
                          <a:schemeClr val="tx1"/>
                        </a:solidFill>
                        <a:latin typeface="+mj-lt"/>
                      </a:endParaRPr>
                    </a:p>
                  </a:txBody>
                  <a:tcPr marT="34290" marB="34290">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c>
                  <a:txBody>
                    <a:bodyPr/>
                    <a:lstStyle/>
                    <a:p>
                      <a:r>
                        <a:rPr lang="en-US" sz="1100" b="0" dirty="0" smtClean="0">
                          <a:solidFill>
                            <a:schemeClr val="tx1"/>
                          </a:solidFill>
                          <a:latin typeface="+mj-lt"/>
                        </a:rPr>
                        <a:t>Credibility Procedures</a:t>
                      </a:r>
                      <a:endParaRPr lang="en-US" sz="1100" b="0" dirty="0">
                        <a:solidFill>
                          <a:schemeClr val="tx1"/>
                        </a:solidFill>
                        <a:latin typeface="+mj-lt"/>
                      </a:endParaRPr>
                    </a:p>
                  </a:txBody>
                  <a:tcPr marT="34290" marB="34290">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r>
              <a:tr h="228600">
                <a:tc>
                  <a:txBody>
                    <a:bodyPr/>
                    <a:lstStyle/>
                    <a:p>
                      <a:r>
                        <a:rPr lang="en-US" sz="1100" b="0" smtClean="0">
                          <a:solidFill>
                            <a:schemeClr val="tx1"/>
                          </a:solidFill>
                          <a:latin typeface="+mj-lt"/>
                        </a:rPr>
                        <a:t>Exposure</a:t>
                      </a:r>
                      <a:endParaRPr lang="en-US" sz="1100" b="0" dirty="0">
                        <a:solidFill>
                          <a:schemeClr val="tx1"/>
                        </a:solidFill>
                        <a:latin typeface="+mj-lt"/>
                      </a:endParaRPr>
                    </a:p>
                  </a:txBody>
                  <a:tcPr marT="34290" marB="34290">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c>
                  <a:txBody>
                    <a:bodyPr/>
                    <a:lstStyle/>
                    <a:p>
                      <a:r>
                        <a:rPr lang="en-US" sz="1100" b="0" dirty="0" smtClean="0">
                          <a:solidFill>
                            <a:schemeClr val="tx1"/>
                          </a:solidFill>
                          <a:latin typeface="+mj-lt"/>
                        </a:rPr>
                        <a:t>Modeling</a:t>
                      </a:r>
                      <a:endParaRPr lang="en-US" sz="1100" b="0" dirty="0">
                        <a:solidFill>
                          <a:schemeClr val="tx1"/>
                        </a:solidFill>
                        <a:latin typeface="+mj-lt"/>
                      </a:endParaRPr>
                    </a:p>
                  </a:txBody>
                  <a:tcPr marT="34290" marB="34290">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r>
              <a:tr h="228600">
                <a:tc>
                  <a:txBody>
                    <a:bodyPr/>
                    <a:lstStyle/>
                    <a:p>
                      <a:r>
                        <a:rPr lang="en-US" sz="1100" b="0" dirty="0" smtClean="0">
                          <a:solidFill>
                            <a:schemeClr val="tx1"/>
                          </a:solidFill>
                          <a:latin typeface="+mj-lt"/>
                        </a:rPr>
                        <a:t>Exposure</a:t>
                      </a:r>
                      <a:endParaRPr lang="en-US" sz="1100" b="0" dirty="0">
                        <a:solidFill>
                          <a:schemeClr val="tx1"/>
                        </a:solidFill>
                        <a:latin typeface="+mj-lt"/>
                      </a:endParaRPr>
                    </a:p>
                  </a:txBody>
                  <a:tcPr marT="34290" marB="34290">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c>
                  <a:txBody>
                    <a:bodyPr/>
                    <a:lstStyle/>
                    <a:p>
                      <a:r>
                        <a:rPr lang="en-US" sz="1100" b="0" dirty="0" smtClean="0">
                          <a:solidFill>
                            <a:schemeClr val="tx1"/>
                          </a:solidFill>
                          <a:latin typeface="+mj-lt"/>
                        </a:rPr>
                        <a:t>Assumptions</a:t>
                      </a:r>
                      <a:endParaRPr lang="en-US" sz="1100" b="0" dirty="0">
                        <a:solidFill>
                          <a:schemeClr val="tx1"/>
                        </a:solidFill>
                        <a:latin typeface="+mj-lt"/>
                      </a:endParaRPr>
                    </a:p>
                  </a:txBody>
                  <a:tcPr marT="34290" marB="34290">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510117612"/>
              </p:ext>
            </p:extLst>
          </p:nvPr>
        </p:nvGraphicFramePr>
        <p:xfrm>
          <a:off x="2576738" y="1425838"/>
          <a:ext cx="4031156" cy="281940"/>
        </p:xfrm>
        <a:graphic>
          <a:graphicData uri="http://schemas.openxmlformats.org/drawingml/2006/table">
            <a:tbl>
              <a:tblPr firstRow="1" bandRow="1">
                <a:tableStyleId>{5C22544A-7EE6-4342-B048-85BDC9FD1C3A}</a:tableStyleId>
              </a:tblPr>
              <a:tblGrid>
                <a:gridCol w="4031156"/>
              </a:tblGrid>
              <a:tr h="228600">
                <a:tc>
                  <a:txBody>
                    <a:bodyPr/>
                    <a:lstStyle/>
                    <a:p>
                      <a:pPr algn="ctr"/>
                      <a:r>
                        <a:rPr lang="en-US" sz="1400" b="0" dirty="0" smtClean="0">
                          <a:solidFill>
                            <a:schemeClr val="tx1"/>
                          </a:solidFill>
                          <a:latin typeface="Arial" panose="020B0604020202020204" pitchFamily="34" charset="0"/>
                          <a:cs typeface="Arial" panose="020B0604020202020204" pitchFamily="34" charset="0"/>
                        </a:rPr>
                        <a:t>ASOP No. 1 ‒ Introductory ASOP</a:t>
                      </a:r>
                      <a:endParaRPr lang="en-US" sz="1400" b="0" dirty="0">
                        <a:solidFill>
                          <a:schemeClr val="tx1"/>
                        </a:solidFill>
                        <a:latin typeface="Arial" panose="020B0604020202020204" pitchFamily="34" charset="0"/>
                        <a:cs typeface="Arial" panose="020B0604020202020204" pitchFamily="34" charset="0"/>
                      </a:endParaRPr>
                    </a:p>
                  </a:txBody>
                  <a:tcPr marT="34290" marB="34290" anchor="ctr">
                    <a:lnL w="12700" cap="flat" cmpd="sng" algn="ctr">
                      <a:solidFill>
                        <a:srgbClr val="6161B3"/>
                      </a:solidFill>
                      <a:prstDash val="solid"/>
                      <a:round/>
                      <a:headEnd type="none" w="med" len="med"/>
                      <a:tailEnd type="none" w="med" len="med"/>
                    </a:lnL>
                    <a:lnR w="12700" cap="flat" cmpd="sng" algn="ctr">
                      <a:solidFill>
                        <a:srgbClr val="6161B3"/>
                      </a:solidFill>
                      <a:prstDash val="solid"/>
                      <a:round/>
                      <a:headEnd type="none" w="med" len="med"/>
                      <a:tailEnd type="none" w="med" len="med"/>
                    </a:lnR>
                    <a:lnT w="12700" cap="flat" cmpd="sng" algn="ctr">
                      <a:solidFill>
                        <a:srgbClr val="6161B3"/>
                      </a:solidFill>
                      <a:prstDash val="solid"/>
                      <a:round/>
                      <a:headEnd type="none" w="med" len="med"/>
                      <a:tailEnd type="none" w="med" len="med"/>
                    </a:lnT>
                    <a:lnB w="12700" cap="flat" cmpd="sng" algn="ctr">
                      <a:solidFill>
                        <a:srgbClr val="6161B3"/>
                      </a:solidFill>
                      <a:prstDash val="solid"/>
                      <a:round/>
                      <a:headEnd type="none" w="med" len="med"/>
                      <a:tailEnd type="none" w="med" len="med"/>
                    </a:lnB>
                    <a:solidFill>
                      <a:schemeClr val="bg1"/>
                    </a:solidFill>
                  </a:tcPr>
                </a:tc>
              </a:tr>
            </a:tbl>
          </a:graphicData>
        </a:graphic>
      </p:graphicFrame>
      <p:grpSp>
        <p:nvGrpSpPr>
          <p:cNvPr id="6" name="Group 5"/>
          <p:cNvGrpSpPr/>
          <p:nvPr/>
        </p:nvGrpSpPr>
        <p:grpSpPr>
          <a:xfrm>
            <a:off x="592852" y="3586648"/>
            <a:ext cx="1414896" cy="1240464"/>
            <a:chOff x="573588" y="4569301"/>
            <a:chExt cx="1554480" cy="1645920"/>
          </a:xfrm>
        </p:grpSpPr>
        <p:grpSp>
          <p:nvGrpSpPr>
            <p:cNvPr id="68" name="Group 67"/>
            <p:cNvGrpSpPr/>
            <p:nvPr/>
          </p:nvGrpSpPr>
          <p:grpSpPr>
            <a:xfrm>
              <a:off x="573588" y="4569301"/>
              <a:ext cx="1554480" cy="1645920"/>
              <a:chOff x="2953906" y="1450142"/>
              <a:chExt cx="2441455" cy="558851"/>
            </a:xfrm>
          </p:grpSpPr>
          <p:sp>
            <p:nvSpPr>
              <p:cNvPr id="69" name="Rounded Rectangle 68"/>
              <p:cNvSpPr/>
              <p:nvPr/>
            </p:nvSpPr>
            <p:spPr>
              <a:xfrm>
                <a:off x="2953906" y="1450142"/>
                <a:ext cx="2441455" cy="558851"/>
              </a:xfrm>
              <a:prstGeom prst="roundRect">
                <a:avLst>
                  <a:gd name="adj" fmla="val 10000"/>
                </a:avLst>
              </a:prstGeom>
              <a:solidFill>
                <a:schemeClr val="accent2"/>
              </a:solidFill>
            </p:spPr>
            <p:style>
              <a:lnRef idx="3">
                <a:schemeClr val="lt1">
                  <a:hueOff val="0"/>
                  <a:satOff val="0"/>
                  <a:lumOff val="0"/>
                  <a:alphaOff val="0"/>
                </a:schemeClr>
              </a:lnRef>
              <a:fillRef idx="1">
                <a:schemeClr val="accent2">
                  <a:shade val="80000"/>
                  <a:hueOff val="0"/>
                  <a:satOff val="-16011"/>
                  <a:lumOff val="18144"/>
                  <a:alphaOff val="0"/>
                </a:schemeClr>
              </a:fillRef>
              <a:effectRef idx="1">
                <a:schemeClr val="accent2">
                  <a:shade val="80000"/>
                  <a:hueOff val="0"/>
                  <a:satOff val="-16011"/>
                  <a:lumOff val="18144"/>
                  <a:alphaOff val="0"/>
                </a:schemeClr>
              </a:effectRef>
              <a:fontRef idx="minor">
                <a:schemeClr val="lt1"/>
              </a:fontRef>
            </p:style>
          </p:sp>
          <p:sp>
            <p:nvSpPr>
              <p:cNvPr id="70" name="Rounded Rectangle 4"/>
              <p:cNvSpPr/>
              <p:nvPr/>
            </p:nvSpPr>
            <p:spPr>
              <a:xfrm>
                <a:off x="3096128" y="1490424"/>
                <a:ext cx="2189746" cy="478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en-US" sz="1200" kern="1200" dirty="0">
                  <a:solidFill>
                    <a:schemeClr val="bg1"/>
                  </a:solidFill>
                  <a:latin typeface="+mj-lt"/>
                </a:endParaRPr>
              </a:p>
            </p:txBody>
          </p:sp>
        </p:grpSp>
        <p:sp>
          <p:nvSpPr>
            <p:cNvPr id="4" name="TextBox 3"/>
            <p:cNvSpPr txBox="1"/>
            <p:nvPr/>
          </p:nvSpPr>
          <p:spPr>
            <a:xfrm>
              <a:off x="713172" y="4668062"/>
              <a:ext cx="1329029" cy="492443"/>
            </a:xfrm>
            <a:prstGeom prst="rect">
              <a:avLst/>
            </a:prstGeom>
            <a:noFill/>
          </p:spPr>
          <p:txBody>
            <a:bodyPr wrap="square" rtlCol="0">
              <a:spAutoFit/>
            </a:bodyPr>
            <a:lstStyle/>
            <a:p>
              <a:pPr algn="ctr"/>
              <a:r>
                <a:rPr lang="en-US" sz="1800" u="sng" dirty="0" smtClean="0">
                  <a:solidFill>
                    <a:schemeClr val="bg1"/>
                  </a:solidFill>
                </a:rPr>
                <a:t>Casualty</a:t>
              </a:r>
              <a:endParaRPr lang="en-US" sz="1800" u="sng" dirty="0">
                <a:solidFill>
                  <a:schemeClr val="bg1"/>
                </a:solidFill>
              </a:endParaRPr>
            </a:p>
          </p:txBody>
        </p:sp>
        <p:sp>
          <p:nvSpPr>
            <p:cNvPr id="5" name="TextBox 4"/>
            <p:cNvSpPr txBox="1"/>
            <p:nvPr/>
          </p:nvSpPr>
          <p:spPr>
            <a:xfrm>
              <a:off x="737236" y="5145826"/>
              <a:ext cx="1247090" cy="1009507"/>
            </a:xfrm>
            <a:prstGeom prst="rect">
              <a:avLst/>
            </a:prstGeom>
            <a:noFill/>
          </p:spPr>
          <p:txBody>
            <a:bodyPr wrap="square" rtlCol="0">
              <a:spAutoFit/>
            </a:bodyPr>
            <a:lstStyle/>
            <a:p>
              <a:pPr lvl="0" algn="ctr" defTabSz="488950">
                <a:lnSpc>
                  <a:spcPct val="120000"/>
                </a:lnSpc>
                <a:spcAft>
                  <a:spcPts val="600"/>
                </a:spcAft>
              </a:pPr>
              <a:r>
                <a:rPr lang="en-US" sz="1200" dirty="0" smtClean="0">
                  <a:solidFill>
                    <a:schemeClr val="bg1"/>
                  </a:solidFill>
                  <a:ea typeface="ＭＳ Ｐゴシック" charset="0"/>
                  <a:cs typeface="Arial" charset="0"/>
                </a:rPr>
                <a:t>ASOP Nos. </a:t>
              </a:r>
              <a:r>
                <a:rPr lang="en-US" sz="1200" dirty="0" smtClean="0">
                  <a:solidFill>
                    <a:schemeClr val="bg1"/>
                  </a:solidFill>
                  <a:cs typeface="Arial" charset="0"/>
                </a:rPr>
                <a:t>13</a:t>
              </a:r>
              <a:r>
                <a:rPr lang="en-US" sz="1200" dirty="0">
                  <a:solidFill>
                    <a:schemeClr val="bg1"/>
                  </a:solidFill>
                  <a:cs typeface="Arial" charset="0"/>
                </a:rPr>
                <a:t>,</a:t>
              </a:r>
              <a:r>
                <a:rPr lang="en-US" sz="1200" dirty="0">
                  <a:solidFill>
                    <a:schemeClr val="bg1"/>
                  </a:solidFill>
                  <a:ea typeface="ＭＳ Ｐゴシック" charset="0"/>
                  <a:cs typeface="Arial" charset="0"/>
                </a:rPr>
                <a:t> 19, </a:t>
              </a:r>
              <a:r>
                <a:rPr lang="en-US" sz="1200" dirty="0">
                  <a:solidFill>
                    <a:schemeClr val="bg1"/>
                  </a:solidFill>
                  <a:cs typeface="Arial" charset="0"/>
                </a:rPr>
                <a:t>20, </a:t>
              </a:r>
              <a:r>
                <a:rPr lang="en-US" sz="1200" dirty="0">
                  <a:solidFill>
                    <a:schemeClr val="bg1"/>
                  </a:solidFill>
                  <a:ea typeface="ＭＳ Ｐゴシック" charset="0"/>
                  <a:cs typeface="Arial" charset="0"/>
                </a:rPr>
                <a:t>29, 3</a:t>
              </a:r>
              <a:r>
                <a:rPr lang="en-US" sz="1200" dirty="0">
                  <a:solidFill>
                    <a:schemeClr val="bg1"/>
                  </a:solidFill>
                  <a:cs typeface="Arial" charset="0"/>
                </a:rPr>
                <a:t>0, 3</a:t>
              </a:r>
              <a:r>
                <a:rPr lang="en-US" sz="1200" dirty="0">
                  <a:solidFill>
                    <a:schemeClr val="bg1"/>
                  </a:solidFill>
                  <a:ea typeface="ＭＳ Ｐゴシック" charset="0"/>
                  <a:cs typeface="Arial" charset="0"/>
                </a:rPr>
                <a:t>6, </a:t>
              </a:r>
              <a:r>
                <a:rPr lang="en-US" sz="1200" dirty="0">
                  <a:solidFill>
                    <a:schemeClr val="bg1"/>
                  </a:solidFill>
                  <a:cs typeface="Arial" charset="0"/>
                </a:rPr>
                <a:t>38, </a:t>
              </a:r>
              <a:r>
                <a:rPr lang="en-US" sz="1200" dirty="0">
                  <a:solidFill>
                    <a:schemeClr val="bg1"/>
                  </a:solidFill>
                  <a:ea typeface="ＭＳ Ｐゴシック" charset="0"/>
                  <a:cs typeface="Arial" charset="0"/>
                </a:rPr>
                <a:t>39, </a:t>
              </a:r>
              <a:r>
                <a:rPr lang="en-US" sz="1200" dirty="0">
                  <a:solidFill>
                    <a:schemeClr val="bg1"/>
                  </a:solidFill>
                  <a:cs typeface="Arial" charset="0"/>
                </a:rPr>
                <a:t>43</a:t>
              </a:r>
              <a:endParaRPr lang="en-US" sz="1200" dirty="0">
                <a:solidFill>
                  <a:schemeClr val="bg1"/>
                </a:solidFill>
              </a:endParaRPr>
            </a:p>
          </p:txBody>
        </p:sp>
      </p:grpSp>
      <p:grpSp>
        <p:nvGrpSpPr>
          <p:cNvPr id="71" name="Group 70"/>
          <p:cNvGrpSpPr/>
          <p:nvPr/>
        </p:nvGrpSpPr>
        <p:grpSpPr>
          <a:xfrm>
            <a:off x="2236268" y="3609744"/>
            <a:ext cx="1474347" cy="1223380"/>
            <a:chOff x="584008" y="4569301"/>
            <a:chExt cx="1554480" cy="1645920"/>
          </a:xfrm>
          <a:solidFill>
            <a:schemeClr val="accent2"/>
          </a:solidFill>
        </p:grpSpPr>
        <p:grpSp>
          <p:nvGrpSpPr>
            <p:cNvPr id="72" name="Group 71"/>
            <p:cNvGrpSpPr/>
            <p:nvPr/>
          </p:nvGrpSpPr>
          <p:grpSpPr>
            <a:xfrm>
              <a:off x="584008" y="4569301"/>
              <a:ext cx="1554480" cy="1645920"/>
              <a:chOff x="2970272" y="1450142"/>
              <a:chExt cx="2441455" cy="558851"/>
            </a:xfrm>
            <a:grpFill/>
          </p:grpSpPr>
          <p:sp>
            <p:nvSpPr>
              <p:cNvPr id="81" name="Rounded Rectangle 80"/>
              <p:cNvSpPr/>
              <p:nvPr/>
            </p:nvSpPr>
            <p:spPr>
              <a:xfrm>
                <a:off x="2970272" y="1450142"/>
                <a:ext cx="2441455" cy="558851"/>
              </a:xfrm>
              <a:prstGeom prst="roundRect">
                <a:avLst>
                  <a:gd name="adj" fmla="val 10000"/>
                </a:avLst>
              </a:prstGeom>
              <a:grpFill/>
            </p:spPr>
            <p:style>
              <a:lnRef idx="3">
                <a:schemeClr val="lt1">
                  <a:hueOff val="0"/>
                  <a:satOff val="0"/>
                  <a:lumOff val="0"/>
                  <a:alphaOff val="0"/>
                </a:schemeClr>
              </a:lnRef>
              <a:fillRef idx="1">
                <a:schemeClr val="accent2">
                  <a:shade val="80000"/>
                  <a:hueOff val="0"/>
                  <a:satOff val="-16011"/>
                  <a:lumOff val="18144"/>
                  <a:alphaOff val="0"/>
                </a:schemeClr>
              </a:fillRef>
              <a:effectRef idx="1">
                <a:schemeClr val="accent2">
                  <a:shade val="80000"/>
                  <a:hueOff val="0"/>
                  <a:satOff val="-16011"/>
                  <a:lumOff val="18144"/>
                  <a:alphaOff val="0"/>
                </a:schemeClr>
              </a:effectRef>
              <a:fontRef idx="minor">
                <a:schemeClr val="lt1"/>
              </a:fontRef>
            </p:style>
          </p:sp>
          <p:sp>
            <p:nvSpPr>
              <p:cNvPr id="84" name="Rounded Rectangle 4"/>
              <p:cNvSpPr/>
              <p:nvPr/>
            </p:nvSpPr>
            <p:spPr>
              <a:xfrm>
                <a:off x="3096128" y="1485876"/>
                <a:ext cx="2189746" cy="4782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en-US" sz="1200" kern="1200" dirty="0">
                  <a:latin typeface="+mj-lt"/>
                </a:endParaRPr>
              </a:p>
            </p:txBody>
          </p:sp>
        </p:grpSp>
        <p:sp>
          <p:nvSpPr>
            <p:cNvPr id="73" name="TextBox 72"/>
            <p:cNvSpPr txBox="1"/>
            <p:nvPr/>
          </p:nvSpPr>
          <p:spPr>
            <a:xfrm>
              <a:off x="713172" y="4668062"/>
              <a:ext cx="1329029" cy="492443"/>
            </a:xfrm>
            <a:prstGeom prst="rect">
              <a:avLst/>
            </a:prstGeom>
            <a:grpFill/>
          </p:spPr>
          <p:txBody>
            <a:bodyPr wrap="square" rtlCol="0">
              <a:spAutoFit/>
            </a:bodyPr>
            <a:lstStyle/>
            <a:p>
              <a:pPr algn="ctr"/>
              <a:r>
                <a:rPr lang="en-US" sz="1800" u="sng" dirty="0" smtClean="0">
                  <a:solidFill>
                    <a:schemeClr val="bg1"/>
                  </a:solidFill>
                </a:rPr>
                <a:t>ERM</a:t>
              </a:r>
              <a:endParaRPr lang="en-US" sz="1800" u="sng" dirty="0">
                <a:solidFill>
                  <a:schemeClr val="bg1"/>
                </a:solidFill>
              </a:endParaRPr>
            </a:p>
          </p:txBody>
        </p:sp>
        <p:sp>
          <p:nvSpPr>
            <p:cNvPr id="80" name="TextBox 79"/>
            <p:cNvSpPr txBox="1"/>
            <p:nvPr/>
          </p:nvSpPr>
          <p:spPr>
            <a:xfrm>
              <a:off x="737236" y="5145826"/>
              <a:ext cx="1247090" cy="720497"/>
            </a:xfrm>
            <a:prstGeom prst="rect">
              <a:avLst/>
            </a:prstGeom>
            <a:grpFill/>
          </p:spPr>
          <p:txBody>
            <a:bodyPr wrap="square" rtlCol="0">
              <a:spAutoFit/>
            </a:bodyPr>
            <a:lstStyle/>
            <a:p>
              <a:pPr algn="ctr" defTabSz="488950">
                <a:lnSpc>
                  <a:spcPct val="120000"/>
                </a:lnSpc>
                <a:spcAft>
                  <a:spcPts val="600"/>
                </a:spcAft>
              </a:pPr>
              <a:r>
                <a:rPr lang="en-US" sz="1200" dirty="0">
                  <a:solidFill>
                    <a:schemeClr val="bg1"/>
                  </a:solidFill>
                  <a:ea typeface="ＭＳ Ｐゴシック" charset="0"/>
                  <a:cs typeface="Arial" charset="0"/>
                </a:rPr>
                <a:t>ASOP Nos. 46, </a:t>
              </a:r>
              <a:r>
                <a:rPr lang="en-US" sz="1200" dirty="0" smtClean="0">
                  <a:solidFill>
                    <a:schemeClr val="bg1"/>
                  </a:solidFill>
                  <a:ea typeface="ＭＳ Ｐゴシック" charset="0"/>
                  <a:cs typeface="Arial" charset="0"/>
                </a:rPr>
                <a:t>47</a:t>
              </a:r>
              <a:endParaRPr lang="en-US" sz="1200" dirty="0">
                <a:solidFill>
                  <a:schemeClr val="bg1"/>
                </a:solidFill>
                <a:ea typeface="ＭＳ Ｐゴシック" charset="0"/>
                <a:cs typeface="Arial" charset="0"/>
              </a:endParaRPr>
            </a:p>
          </p:txBody>
        </p:sp>
      </p:grpSp>
      <p:grpSp>
        <p:nvGrpSpPr>
          <p:cNvPr id="89" name="Group 88"/>
          <p:cNvGrpSpPr/>
          <p:nvPr/>
        </p:nvGrpSpPr>
        <p:grpSpPr>
          <a:xfrm>
            <a:off x="3916678" y="3618482"/>
            <a:ext cx="1474347" cy="1202606"/>
            <a:chOff x="584008" y="4569301"/>
            <a:chExt cx="1554480" cy="1645920"/>
          </a:xfrm>
          <a:solidFill>
            <a:schemeClr val="accent2"/>
          </a:solidFill>
        </p:grpSpPr>
        <p:grpSp>
          <p:nvGrpSpPr>
            <p:cNvPr id="90" name="Group 89"/>
            <p:cNvGrpSpPr/>
            <p:nvPr/>
          </p:nvGrpSpPr>
          <p:grpSpPr>
            <a:xfrm>
              <a:off x="584008" y="4569301"/>
              <a:ext cx="1554480" cy="1645920"/>
              <a:chOff x="2970272" y="1450142"/>
              <a:chExt cx="2441455" cy="558851"/>
            </a:xfrm>
            <a:grpFill/>
          </p:grpSpPr>
          <p:sp>
            <p:nvSpPr>
              <p:cNvPr id="93" name="Rounded Rectangle 92"/>
              <p:cNvSpPr/>
              <p:nvPr/>
            </p:nvSpPr>
            <p:spPr>
              <a:xfrm>
                <a:off x="2970272" y="1450142"/>
                <a:ext cx="2441455" cy="558851"/>
              </a:xfrm>
              <a:prstGeom prst="roundRect">
                <a:avLst>
                  <a:gd name="adj" fmla="val 10000"/>
                </a:avLst>
              </a:prstGeom>
              <a:grpFill/>
            </p:spPr>
            <p:style>
              <a:lnRef idx="3">
                <a:schemeClr val="lt1">
                  <a:hueOff val="0"/>
                  <a:satOff val="0"/>
                  <a:lumOff val="0"/>
                  <a:alphaOff val="0"/>
                </a:schemeClr>
              </a:lnRef>
              <a:fillRef idx="1">
                <a:schemeClr val="accent2">
                  <a:shade val="80000"/>
                  <a:hueOff val="0"/>
                  <a:satOff val="-16011"/>
                  <a:lumOff val="18144"/>
                  <a:alphaOff val="0"/>
                </a:schemeClr>
              </a:fillRef>
              <a:effectRef idx="1">
                <a:schemeClr val="accent2">
                  <a:shade val="80000"/>
                  <a:hueOff val="0"/>
                  <a:satOff val="-16011"/>
                  <a:lumOff val="18144"/>
                  <a:alphaOff val="0"/>
                </a:schemeClr>
              </a:effectRef>
              <a:fontRef idx="minor">
                <a:schemeClr val="lt1"/>
              </a:fontRef>
            </p:style>
          </p:sp>
          <p:sp>
            <p:nvSpPr>
              <p:cNvPr id="94" name="Rounded Rectangle 4"/>
              <p:cNvSpPr/>
              <p:nvPr/>
            </p:nvSpPr>
            <p:spPr>
              <a:xfrm>
                <a:off x="3096128" y="1490424"/>
                <a:ext cx="2189746" cy="4782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en-US" sz="1200" kern="1200" dirty="0">
                  <a:latin typeface="+mj-lt"/>
                </a:endParaRPr>
              </a:p>
            </p:txBody>
          </p:sp>
        </p:grpSp>
        <p:sp>
          <p:nvSpPr>
            <p:cNvPr id="91" name="TextBox 90"/>
            <p:cNvSpPr txBox="1"/>
            <p:nvPr/>
          </p:nvSpPr>
          <p:spPr>
            <a:xfrm>
              <a:off x="713172" y="4668062"/>
              <a:ext cx="1329029" cy="492443"/>
            </a:xfrm>
            <a:prstGeom prst="rect">
              <a:avLst/>
            </a:prstGeom>
            <a:grpFill/>
          </p:spPr>
          <p:txBody>
            <a:bodyPr wrap="square" rtlCol="0">
              <a:spAutoFit/>
            </a:bodyPr>
            <a:lstStyle/>
            <a:p>
              <a:pPr algn="ctr"/>
              <a:r>
                <a:rPr lang="en-US" sz="1800" u="sng" dirty="0" smtClean="0">
                  <a:solidFill>
                    <a:schemeClr val="bg1"/>
                  </a:solidFill>
                </a:rPr>
                <a:t>Health</a:t>
              </a:r>
              <a:endParaRPr lang="en-US" sz="1800" u="sng" dirty="0">
                <a:solidFill>
                  <a:schemeClr val="bg1"/>
                </a:solidFill>
              </a:endParaRPr>
            </a:p>
          </p:txBody>
        </p:sp>
        <p:sp>
          <p:nvSpPr>
            <p:cNvPr id="92" name="TextBox 91"/>
            <p:cNvSpPr txBox="1"/>
            <p:nvPr/>
          </p:nvSpPr>
          <p:spPr>
            <a:xfrm>
              <a:off x="737236" y="5065442"/>
              <a:ext cx="1247090" cy="1137326"/>
            </a:xfrm>
            <a:prstGeom prst="rect">
              <a:avLst/>
            </a:prstGeom>
            <a:grpFill/>
          </p:spPr>
          <p:txBody>
            <a:bodyPr wrap="square" rtlCol="0">
              <a:spAutoFit/>
            </a:bodyPr>
            <a:lstStyle/>
            <a:p>
              <a:pPr algn="ctr">
                <a:defRPr/>
              </a:pPr>
              <a:r>
                <a:rPr lang="en-US" sz="1200" dirty="0">
                  <a:solidFill>
                    <a:schemeClr val="bg1"/>
                  </a:solidFill>
                  <a:ea typeface="ＭＳ Ｐゴシック" charset="0"/>
                  <a:cs typeface="Arial" charset="0"/>
                </a:rPr>
                <a:t>ASOP Nos. 3, 5, </a:t>
              </a:r>
              <a:r>
                <a:rPr lang="en-US" sz="1200" dirty="0" smtClean="0">
                  <a:solidFill>
                    <a:schemeClr val="bg1"/>
                  </a:solidFill>
                  <a:ea typeface="ＭＳ Ｐゴシック" charset="0"/>
                  <a:cs typeface="Arial" charset="0"/>
                </a:rPr>
                <a:t>6, 8</a:t>
              </a:r>
              <a:r>
                <a:rPr lang="en-US" sz="1200" dirty="0">
                  <a:solidFill>
                    <a:schemeClr val="bg1"/>
                  </a:solidFill>
                  <a:ea typeface="ＭＳ Ｐゴシック" charset="0"/>
                  <a:cs typeface="Arial" charset="0"/>
                </a:rPr>
                <a:t>, 11, </a:t>
              </a:r>
              <a:r>
                <a:rPr lang="en-US" sz="1200" dirty="0" smtClean="0">
                  <a:solidFill>
                    <a:schemeClr val="bg1"/>
                  </a:solidFill>
                  <a:ea typeface="ＭＳ Ｐゴシック" charset="0"/>
                  <a:cs typeface="Arial" charset="0"/>
                </a:rPr>
                <a:t>18</a:t>
              </a:r>
              <a:r>
                <a:rPr lang="en-US" sz="1200" dirty="0">
                  <a:solidFill>
                    <a:schemeClr val="bg1"/>
                  </a:solidFill>
                  <a:ea typeface="ＭＳ Ｐゴシック" charset="0"/>
                  <a:cs typeface="Arial" charset="0"/>
                </a:rPr>
                <a:t>, 19, 22, 26, </a:t>
              </a:r>
              <a:r>
                <a:rPr lang="en-US" sz="1200" dirty="0" smtClean="0">
                  <a:solidFill>
                    <a:schemeClr val="bg1"/>
                  </a:solidFill>
                  <a:ea typeface="ＭＳ Ｐゴシック" charset="0"/>
                  <a:cs typeface="Arial" charset="0"/>
                </a:rPr>
                <a:t>28, </a:t>
              </a:r>
              <a:r>
                <a:rPr lang="en-US" sz="1200" dirty="0">
                  <a:solidFill>
                    <a:schemeClr val="bg1"/>
                  </a:solidFill>
                  <a:ea typeface="ＭＳ Ｐゴシック" charset="0"/>
                  <a:cs typeface="Arial" charset="0"/>
                </a:rPr>
                <a:t>42, 45, 49, 50</a:t>
              </a:r>
            </a:p>
          </p:txBody>
        </p:sp>
      </p:grpSp>
      <p:grpSp>
        <p:nvGrpSpPr>
          <p:cNvPr id="104" name="Group 103"/>
          <p:cNvGrpSpPr/>
          <p:nvPr/>
        </p:nvGrpSpPr>
        <p:grpSpPr>
          <a:xfrm>
            <a:off x="5585057" y="3618482"/>
            <a:ext cx="1474347" cy="1199594"/>
            <a:chOff x="584008" y="4569301"/>
            <a:chExt cx="1554480" cy="1645920"/>
          </a:xfrm>
          <a:solidFill>
            <a:schemeClr val="accent2"/>
          </a:solidFill>
        </p:grpSpPr>
        <p:grpSp>
          <p:nvGrpSpPr>
            <p:cNvPr id="107" name="Group 106"/>
            <p:cNvGrpSpPr/>
            <p:nvPr/>
          </p:nvGrpSpPr>
          <p:grpSpPr>
            <a:xfrm>
              <a:off x="584008" y="4569301"/>
              <a:ext cx="1554480" cy="1645920"/>
              <a:chOff x="2970272" y="1450142"/>
              <a:chExt cx="2441455" cy="558851"/>
            </a:xfrm>
            <a:grpFill/>
          </p:grpSpPr>
          <p:sp>
            <p:nvSpPr>
              <p:cNvPr id="110" name="Rounded Rectangle 109"/>
              <p:cNvSpPr/>
              <p:nvPr/>
            </p:nvSpPr>
            <p:spPr>
              <a:xfrm>
                <a:off x="2970272" y="1450142"/>
                <a:ext cx="2441455" cy="558851"/>
              </a:xfrm>
              <a:prstGeom prst="roundRect">
                <a:avLst>
                  <a:gd name="adj" fmla="val 10000"/>
                </a:avLst>
              </a:prstGeom>
              <a:grpFill/>
            </p:spPr>
            <p:style>
              <a:lnRef idx="3">
                <a:schemeClr val="lt1">
                  <a:hueOff val="0"/>
                  <a:satOff val="0"/>
                  <a:lumOff val="0"/>
                  <a:alphaOff val="0"/>
                </a:schemeClr>
              </a:lnRef>
              <a:fillRef idx="1">
                <a:schemeClr val="accent2">
                  <a:shade val="80000"/>
                  <a:hueOff val="0"/>
                  <a:satOff val="-16011"/>
                  <a:lumOff val="18144"/>
                  <a:alphaOff val="0"/>
                </a:schemeClr>
              </a:fillRef>
              <a:effectRef idx="1">
                <a:schemeClr val="accent2">
                  <a:shade val="80000"/>
                  <a:hueOff val="0"/>
                  <a:satOff val="-16011"/>
                  <a:lumOff val="18144"/>
                  <a:alphaOff val="0"/>
                </a:schemeClr>
              </a:effectRef>
              <a:fontRef idx="minor">
                <a:schemeClr val="lt1"/>
              </a:fontRef>
            </p:style>
          </p:sp>
          <p:sp>
            <p:nvSpPr>
              <p:cNvPr id="111" name="Rounded Rectangle 4"/>
              <p:cNvSpPr/>
              <p:nvPr/>
            </p:nvSpPr>
            <p:spPr>
              <a:xfrm>
                <a:off x="3096128" y="1490424"/>
                <a:ext cx="2189746" cy="4782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en-US" sz="1200" kern="1200" dirty="0">
                  <a:latin typeface="+mj-lt"/>
                </a:endParaRPr>
              </a:p>
            </p:txBody>
          </p:sp>
        </p:grpSp>
        <p:sp>
          <p:nvSpPr>
            <p:cNvPr id="108" name="TextBox 107"/>
            <p:cNvSpPr txBox="1"/>
            <p:nvPr/>
          </p:nvSpPr>
          <p:spPr>
            <a:xfrm>
              <a:off x="713172" y="4668062"/>
              <a:ext cx="1329029" cy="492443"/>
            </a:xfrm>
            <a:prstGeom prst="rect">
              <a:avLst/>
            </a:prstGeom>
            <a:grpFill/>
          </p:spPr>
          <p:txBody>
            <a:bodyPr wrap="square" rtlCol="0">
              <a:spAutoFit/>
            </a:bodyPr>
            <a:lstStyle/>
            <a:p>
              <a:pPr algn="ctr"/>
              <a:r>
                <a:rPr lang="en-US" sz="1800" u="sng" dirty="0" smtClean="0">
                  <a:solidFill>
                    <a:schemeClr val="bg1"/>
                  </a:solidFill>
                </a:rPr>
                <a:t>Life</a:t>
              </a:r>
              <a:endParaRPr lang="en-US" sz="1800" u="sng" dirty="0">
                <a:solidFill>
                  <a:schemeClr val="bg1"/>
                </a:solidFill>
              </a:endParaRPr>
            </a:p>
          </p:txBody>
        </p:sp>
        <p:sp>
          <p:nvSpPr>
            <p:cNvPr id="109" name="TextBox 108"/>
            <p:cNvSpPr txBox="1"/>
            <p:nvPr/>
          </p:nvSpPr>
          <p:spPr>
            <a:xfrm>
              <a:off x="737236" y="5065442"/>
              <a:ext cx="1247090" cy="1140181"/>
            </a:xfrm>
            <a:prstGeom prst="rect">
              <a:avLst/>
            </a:prstGeom>
            <a:grpFill/>
          </p:spPr>
          <p:txBody>
            <a:bodyPr wrap="square" rtlCol="0">
              <a:spAutoFit/>
            </a:bodyPr>
            <a:lstStyle/>
            <a:p>
              <a:pPr algn="ctr">
                <a:defRPr/>
              </a:pPr>
              <a:r>
                <a:rPr lang="en-US" sz="1200" dirty="0">
                  <a:solidFill>
                    <a:schemeClr val="bg1"/>
                  </a:solidFill>
                  <a:ea typeface="ＭＳ Ｐゴシック" charset="0"/>
                  <a:cs typeface="Arial" charset="0"/>
                </a:rPr>
                <a:t>ASOP Nos. 2, 7, 10, 11, </a:t>
              </a:r>
              <a:r>
                <a:rPr lang="en-US" sz="1200" dirty="0" smtClean="0">
                  <a:solidFill>
                    <a:schemeClr val="bg1"/>
                  </a:solidFill>
                  <a:ea typeface="ＭＳ Ｐゴシック" charset="0"/>
                  <a:cs typeface="Arial" charset="0"/>
                </a:rPr>
                <a:t>15</a:t>
              </a:r>
              <a:r>
                <a:rPr lang="en-US" sz="1200" dirty="0">
                  <a:solidFill>
                    <a:schemeClr val="bg1"/>
                  </a:solidFill>
                  <a:ea typeface="ＭＳ Ｐゴシック" charset="0"/>
                  <a:cs typeface="Arial" charset="0"/>
                </a:rPr>
                <a:t>, 19, 22, 24, 33, 37, 40, </a:t>
              </a:r>
              <a:r>
                <a:rPr lang="en-US" sz="1200" dirty="0" smtClean="0">
                  <a:solidFill>
                    <a:schemeClr val="bg1"/>
                  </a:solidFill>
                  <a:ea typeface="ＭＳ Ｐゴシック" charset="0"/>
                  <a:cs typeface="Arial" charset="0"/>
                </a:rPr>
                <a:t>48, 52</a:t>
              </a:r>
              <a:endParaRPr lang="en-US" sz="1200" dirty="0">
                <a:solidFill>
                  <a:schemeClr val="bg1"/>
                </a:solidFill>
                <a:ea typeface="ＭＳ Ｐゴシック" charset="0"/>
                <a:cs typeface="Arial" charset="0"/>
              </a:endParaRPr>
            </a:p>
          </p:txBody>
        </p:sp>
      </p:grpSp>
      <p:grpSp>
        <p:nvGrpSpPr>
          <p:cNvPr id="112" name="Group 111"/>
          <p:cNvGrpSpPr/>
          <p:nvPr/>
        </p:nvGrpSpPr>
        <p:grpSpPr>
          <a:xfrm>
            <a:off x="7265460" y="3618482"/>
            <a:ext cx="1474347" cy="1205606"/>
            <a:chOff x="584008" y="4569301"/>
            <a:chExt cx="1554480" cy="1645920"/>
          </a:xfrm>
          <a:solidFill>
            <a:schemeClr val="accent2"/>
          </a:solidFill>
        </p:grpSpPr>
        <p:grpSp>
          <p:nvGrpSpPr>
            <p:cNvPr id="113" name="Group 112"/>
            <p:cNvGrpSpPr/>
            <p:nvPr/>
          </p:nvGrpSpPr>
          <p:grpSpPr>
            <a:xfrm>
              <a:off x="584008" y="4569301"/>
              <a:ext cx="1554480" cy="1645920"/>
              <a:chOff x="2970272" y="1450142"/>
              <a:chExt cx="2441455" cy="558851"/>
            </a:xfrm>
            <a:grpFill/>
          </p:grpSpPr>
          <p:sp>
            <p:nvSpPr>
              <p:cNvPr id="116" name="Rounded Rectangle 115"/>
              <p:cNvSpPr/>
              <p:nvPr/>
            </p:nvSpPr>
            <p:spPr>
              <a:xfrm>
                <a:off x="2970272" y="1450142"/>
                <a:ext cx="2441455" cy="558851"/>
              </a:xfrm>
              <a:prstGeom prst="roundRect">
                <a:avLst>
                  <a:gd name="adj" fmla="val 10000"/>
                </a:avLst>
              </a:prstGeom>
              <a:grpFill/>
            </p:spPr>
            <p:style>
              <a:lnRef idx="3">
                <a:schemeClr val="lt1">
                  <a:hueOff val="0"/>
                  <a:satOff val="0"/>
                  <a:lumOff val="0"/>
                  <a:alphaOff val="0"/>
                </a:schemeClr>
              </a:lnRef>
              <a:fillRef idx="1">
                <a:schemeClr val="accent2">
                  <a:shade val="80000"/>
                  <a:hueOff val="0"/>
                  <a:satOff val="-16011"/>
                  <a:lumOff val="18144"/>
                  <a:alphaOff val="0"/>
                </a:schemeClr>
              </a:fillRef>
              <a:effectRef idx="1">
                <a:schemeClr val="accent2">
                  <a:shade val="80000"/>
                  <a:hueOff val="0"/>
                  <a:satOff val="-16011"/>
                  <a:lumOff val="18144"/>
                  <a:alphaOff val="0"/>
                </a:schemeClr>
              </a:effectRef>
              <a:fontRef idx="minor">
                <a:schemeClr val="lt1"/>
              </a:fontRef>
            </p:style>
          </p:sp>
          <p:sp>
            <p:nvSpPr>
              <p:cNvPr id="117" name="Rounded Rectangle 4"/>
              <p:cNvSpPr/>
              <p:nvPr/>
            </p:nvSpPr>
            <p:spPr>
              <a:xfrm>
                <a:off x="3096128" y="1490424"/>
                <a:ext cx="2189746" cy="4782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en-US" sz="1200" kern="1200" dirty="0">
                  <a:latin typeface="+mj-lt"/>
                </a:endParaRPr>
              </a:p>
            </p:txBody>
          </p:sp>
        </p:grpSp>
        <p:sp>
          <p:nvSpPr>
            <p:cNvPr id="114" name="TextBox 113"/>
            <p:cNvSpPr txBox="1"/>
            <p:nvPr/>
          </p:nvSpPr>
          <p:spPr>
            <a:xfrm>
              <a:off x="713172" y="4668062"/>
              <a:ext cx="1329029" cy="492443"/>
            </a:xfrm>
            <a:prstGeom prst="rect">
              <a:avLst/>
            </a:prstGeom>
            <a:grpFill/>
          </p:spPr>
          <p:txBody>
            <a:bodyPr wrap="square" rtlCol="0">
              <a:spAutoFit/>
            </a:bodyPr>
            <a:lstStyle/>
            <a:p>
              <a:pPr algn="ctr"/>
              <a:r>
                <a:rPr lang="en-US" sz="1800" u="sng" dirty="0" smtClean="0">
                  <a:solidFill>
                    <a:schemeClr val="bg1"/>
                  </a:solidFill>
                </a:rPr>
                <a:t>Pension</a:t>
              </a:r>
              <a:endParaRPr lang="en-US" sz="1800" u="sng" dirty="0">
                <a:solidFill>
                  <a:schemeClr val="bg1"/>
                </a:solidFill>
              </a:endParaRPr>
            </a:p>
          </p:txBody>
        </p:sp>
        <p:sp>
          <p:nvSpPr>
            <p:cNvPr id="115" name="TextBox 114"/>
            <p:cNvSpPr txBox="1"/>
            <p:nvPr/>
          </p:nvSpPr>
          <p:spPr>
            <a:xfrm>
              <a:off x="737236" y="5145826"/>
              <a:ext cx="1247090" cy="882385"/>
            </a:xfrm>
            <a:prstGeom prst="rect">
              <a:avLst/>
            </a:prstGeom>
            <a:grpFill/>
          </p:spPr>
          <p:txBody>
            <a:bodyPr wrap="square" rtlCol="0">
              <a:spAutoFit/>
            </a:bodyPr>
            <a:lstStyle/>
            <a:p>
              <a:pPr algn="ctr">
                <a:defRPr/>
              </a:pPr>
              <a:r>
                <a:rPr lang="en-US" sz="1200" dirty="0">
                  <a:solidFill>
                    <a:schemeClr val="bg1"/>
                  </a:solidFill>
                  <a:ea typeface="ＭＳ Ｐゴシック" charset="0"/>
                  <a:cs typeface="Arial" charset="0"/>
                </a:rPr>
                <a:t>ASOP Nos. 4, 6, 27, 34, 35, </a:t>
              </a:r>
              <a:r>
                <a:rPr lang="en-US" sz="1200" dirty="0" smtClean="0">
                  <a:solidFill>
                    <a:schemeClr val="bg1"/>
                  </a:solidFill>
                  <a:ea typeface="ＭＳ Ｐゴシック" charset="0"/>
                  <a:cs typeface="Arial" charset="0"/>
                </a:rPr>
                <a:t>44, 51</a:t>
              </a:r>
              <a:endParaRPr lang="en-US" sz="1200" dirty="0">
                <a:solidFill>
                  <a:schemeClr val="bg1"/>
                </a:solidFill>
                <a:ea typeface="ＭＳ Ｐゴシック" charset="0"/>
                <a:cs typeface="Arial" charset="0"/>
              </a:endParaRPr>
            </a:p>
          </p:txBody>
        </p:sp>
      </p:grpSp>
    </p:spTree>
    <p:extLst>
      <p:ext uri="{BB962C8B-B14F-4D97-AF65-F5344CB8AC3E}">
        <p14:creationId xmlns:p14="http://schemas.microsoft.com/office/powerpoint/2010/main" val="13097643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0" indent="0" algn="ctr">
              <a:buNone/>
            </a:pPr>
            <a:endParaRPr lang="en-US" altLang="en-US" sz="3000" dirty="0"/>
          </a:p>
          <a:p>
            <a:pPr marL="0" indent="0" algn="ctr">
              <a:buNone/>
            </a:pPr>
            <a:endParaRPr lang="en-US" altLang="en-US" sz="1500" dirty="0"/>
          </a:p>
          <a:p>
            <a:pPr marL="0" indent="0" algn="ctr">
              <a:buNone/>
            </a:pPr>
            <a:r>
              <a:rPr lang="en-US" altLang="en-US" sz="3000" dirty="0"/>
              <a:t>ASOP </a:t>
            </a:r>
            <a:r>
              <a:rPr lang="en-US" altLang="en-US" sz="3000" dirty="0" smtClean="0"/>
              <a:t>No. 1</a:t>
            </a:r>
            <a:endParaRPr lang="en-US" altLang="en-US" sz="3000" dirty="0"/>
          </a:p>
          <a:p>
            <a:pPr marL="0" indent="0" algn="ctr">
              <a:buNone/>
            </a:pPr>
            <a:r>
              <a:rPr lang="en-US" altLang="en-US" sz="3000" dirty="0"/>
              <a:t>Introductory ASOP</a:t>
            </a:r>
          </a:p>
        </p:txBody>
      </p:sp>
      <p:sp>
        <p:nvSpPr>
          <p:cNvPr id="4" name="Title 1"/>
          <p:cNvSpPr>
            <a:spLocks noGrp="1"/>
          </p:cNvSpPr>
          <p:nvPr>
            <p:ph type="title"/>
          </p:nvPr>
        </p:nvSpPr>
        <p:spPr>
          <a:xfrm>
            <a:off x="557713" y="190912"/>
            <a:ext cx="6385322" cy="800100"/>
          </a:xfrm>
        </p:spPr>
        <p:txBody>
          <a:bodyPr>
            <a:normAutofit fontScale="90000"/>
          </a:bodyPr>
          <a:lstStyle/>
          <a:p>
            <a:r>
              <a:rPr lang="en-US" altLang="en-US" dirty="0" smtClean="0"/>
              <a:t>Key Cross-Practice Standards</a:t>
            </a:r>
          </a:p>
        </p:txBody>
      </p:sp>
    </p:spTree>
    <p:extLst>
      <p:ext uri="{BB962C8B-B14F-4D97-AF65-F5344CB8AC3E}">
        <p14:creationId xmlns:p14="http://schemas.microsoft.com/office/powerpoint/2010/main" val="4245248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altLang="en-US" sz="3200" dirty="0"/>
              <a:t>ASOP </a:t>
            </a:r>
            <a:r>
              <a:rPr lang="en-US" altLang="en-US" sz="3200" dirty="0" smtClean="0"/>
              <a:t>No. 1</a:t>
            </a:r>
            <a:r>
              <a:rPr lang="en-US" altLang="en-US" sz="3200" dirty="0"/>
              <a:t>: Introductory Standard of Practice </a:t>
            </a:r>
          </a:p>
        </p:txBody>
      </p:sp>
      <p:sp>
        <p:nvSpPr>
          <p:cNvPr id="14339" name="Content Placeholder 2"/>
          <p:cNvSpPr>
            <a:spLocks noGrp="1"/>
          </p:cNvSpPr>
          <p:nvPr>
            <p:ph idx="1"/>
          </p:nvPr>
        </p:nvSpPr>
        <p:spPr>
          <a:xfrm>
            <a:off x="612648" y="1281236"/>
            <a:ext cx="7848064" cy="3623072"/>
          </a:xfrm>
        </p:spPr>
        <p:txBody>
          <a:bodyPr>
            <a:normAutofit/>
          </a:bodyPr>
          <a:lstStyle/>
          <a:p>
            <a:r>
              <a:rPr lang="en-US" altLang="en-US" dirty="0">
                <a:cs typeface="Arial" charset="0"/>
              </a:rPr>
              <a:t>Establishes a roadmap for interpreting </a:t>
            </a:r>
            <a:r>
              <a:rPr lang="en-US" altLang="en-US" dirty="0" smtClean="0">
                <a:cs typeface="Arial" charset="0"/>
              </a:rPr>
              <a:t>ASOPs.</a:t>
            </a:r>
            <a:endParaRPr lang="en-US" altLang="en-US" dirty="0">
              <a:cs typeface="Arial" charset="0"/>
            </a:endParaRPr>
          </a:p>
          <a:p>
            <a:r>
              <a:rPr lang="en-US" altLang="en-US" dirty="0">
                <a:cs typeface="Arial" charset="0"/>
              </a:rPr>
              <a:t>Provides important guidance for the exercise of professional judgment in applying all other </a:t>
            </a:r>
            <a:r>
              <a:rPr lang="en-US" altLang="en-US" dirty="0" smtClean="0">
                <a:cs typeface="Arial" charset="0"/>
              </a:rPr>
              <a:t>ASOPs.</a:t>
            </a:r>
            <a:endParaRPr lang="en-US" altLang="en-US" dirty="0">
              <a:cs typeface="Arial" charset="0"/>
            </a:endParaRPr>
          </a:p>
          <a:p>
            <a:r>
              <a:rPr lang="en-US" altLang="en-US" dirty="0">
                <a:cs typeface="Arial" charset="0"/>
              </a:rPr>
              <a:t>Provides the analytical framework that pairs professional judgment with principles-based </a:t>
            </a:r>
            <a:r>
              <a:rPr lang="en-US" altLang="en-US" dirty="0" smtClean="0">
                <a:cs typeface="Arial" charset="0"/>
              </a:rPr>
              <a:t>standards.</a:t>
            </a:r>
            <a:endParaRPr lang="en-US" altLang="en-US" dirty="0">
              <a:cs typeface="Arial" charset="0"/>
            </a:endParaRPr>
          </a:p>
          <a:p>
            <a:endParaRPr lang="en-US" altLang="en-US" dirty="0" smtClean="0"/>
          </a:p>
          <a:p>
            <a:endParaRPr lang="en-US" altLang="en-US" sz="2400" dirty="0"/>
          </a:p>
        </p:txBody>
      </p:sp>
    </p:spTree>
    <p:extLst>
      <p:ext uri="{BB962C8B-B14F-4D97-AF65-F5344CB8AC3E}">
        <p14:creationId xmlns:p14="http://schemas.microsoft.com/office/powerpoint/2010/main" val="22184809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3200" dirty="0"/>
              <a:t>ASOP No. 1: Introductory Standard of Practice </a:t>
            </a:r>
            <a:endParaRPr lang="en-US" altLang="en-US" sz="2000" dirty="0"/>
          </a:p>
        </p:txBody>
      </p:sp>
      <p:sp>
        <p:nvSpPr>
          <p:cNvPr id="14339" name="Content Placeholder 2"/>
          <p:cNvSpPr>
            <a:spLocks noGrp="1"/>
          </p:cNvSpPr>
          <p:nvPr>
            <p:ph idx="1"/>
          </p:nvPr>
        </p:nvSpPr>
        <p:spPr>
          <a:xfrm>
            <a:off x="612647" y="1311380"/>
            <a:ext cx="7888257" cy="3623072"/>
          </a:xfrm>
        </p:spPr>
        <p:txBody>
          <a:bodyPr>
            <a:normAutofit/>
          </a:bodyPr>
          <a:lstStyle/>
          <a:p>
            <a:r>
              <a:rPr lang="en-US" altLang="en-US" sz="2800" dirty="0" smtClean="0"/>
              <a:t>Establishes common terminology</a:t>
            </a:r>
            <a:r>
              <a:rPr lang="en-US" altLang="en-US" sz="2800" dirty="0"/>
              <a:t>.</a:t>
            </a:r>
            <a:endParaRPr lang="en-US" altLang="en-US" sz="2800" dirty="0" smtClean="0"/>
          </a:p>
          <a:p>
            <a:r>
              <a:rPr lang="en-US" altLang="en-US" sz="2800" dirty="0" smtClean="0"/>
              <a:t>Sets out the purpose of ASOPs:  identify what should be considered, done, documented, and disclosed when rendering actuarial services.</a:t>
            </a:r>
          </a:p>
          <a:p>
            <a:r>
              <a:rPr lang="en-US" altLang="en-US" sz="2800" dirty="0" smtClean="0"/>
              <a:t>Confirms the format of ASOPs.</a:t>
            </a:r>
          </a:p>
          <a:p>
            <a:r>
              <a:rPr lang="en-US" altLang="en-US" sz="2800" dirty="0" smtClean="0"/>
              <a:t>Provides guidance for compliance with ASOPs</a:t>
            </a:r>
            <a:r>
              <a:rPr lang="en-US" altLang="en-US" sz="2800" dirty="0"/>
              <a:t>.</a:t>
            </a:r>
            <a:endParaRPr lang="en-US" altLang="en-US" sz="2800" dirty="0" smtClean="0"/>
          </a:p>
          <a:p>
            <a:r>
              <a:rPr lang="en-US" altLang="en-US" sz="2800" dirty="0" smtClean="0"/>
              <a:t>Applies to all other ASOPs.</a:t>
            </a:r>
          </a:p>
          <a:p>
            <a:endParaRPr lang="en-US" altLang="en-US" dirty="0" smtClean="0"/>
          </a:p>
          <a:p>
            <a:endParaRPr lang="en-US" altLang="en-US" sz="2400" dirty="0"/>
          </a:p>
        </p:txBody>
      </p:sp>
    </p:spTree>
    <p:extLst>
      <p:ext uri="{BB962C8B-B14F-4D97-AF65-F5344CB8AC3E}">
        <p14:creationId xmlns:p14="http://schemas.microsoft.com/office/powerpoint/2010/main" val="8378703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8387" t="20142" r="14274" b="34959"/>
          <a:stretch/>
        </p:blipFill>
        <p:spPr bwMode="auto">
          <a:xfrm>
            <a:off x="5678056" y="1250716"/>
            <a:ext cx="3230246" cy="235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Rectangle 3"/>
          <p:cNvSpPr>
            <a:spLocks noGrp="1"/>
          </p:cNvSpPr>
          <p:nvPr>
            <p:ph type="body" idx="1"/>
          </p:nvPr>
        </p:nvSpPr>
        <p:spPr>
          <a:xfrm>
            <a:off x="572757" y="1256965"/>
            <a:ext cx="8279841" cy="3696873"/>
          </a:xfrm>
        </p:spPr>
        <p:txBody>
          <a:bodyPr>
            <a:normAutofit fontScale="70000" lnSpcReduction="20000"/>
          </a:bodyPr>
          <a:lstStyle/>
          <a:p>
            <a:r>
              <a:rPr lang="en-US" altLang="en-US" sz="3400" dirty="0" smtClean="0">
                <a:cs typeface="Arial" charset="0"/>
              </a:rPr>
              <a:t>Defines common terms that appear </a:t>
            </a:r>
            <a:br>
              <a:rPr lang="en-US" altLang="en-US" sz="3400" dirty="0" smtClean="0">
                <a:cs typeface="Arial" charset="0"/>
              </a:rPr>
            </a:br>
            <a:r>
              <a:rPr lang="en-US" altLang="en-US" sz="3400" dirty="0" smtClean="0">
                <a:cs typeface="Arial" charset="0"/>
              </a:rPr>
              <a:t>in ASOPs </a:t>
            </a:r>
          </a:p>
          <a:p>
            <a:pPr lvl="1"/>
            <a:r>
              <a:rPr lang="en-US" altLang="en-US" sz="2500" b="1" dirty="0" smtClean="0">
                <a:cs typeface="Arial" charset="0"/>
              </a:rPr>
              <a:t>Must </a:t>
            </a:r>
            <a:r>
              <a:rPr lang="en-US" altLang="en-US" sz="2500" dirty="0" smtClean="0">
                <a:cs typeface="Arial" charset="0"/>
              </a:rPr>
              <a:t>– The actuary is unlikely to have </a:t>
            </a:r>
            <a:br>
              <a:rPr lang="en-US" altLang="en-US" sz="2500" dirty="0" smtClean="0">
                <a:cs typeface="Arial" charset="0"/>
              </a:rPr>
            </a:br>
            <a:r>
              <a:rPr lang="en-US" altLang="en-US" sz="2500" dirty="0" smtClean="0">
                <a:cs typeface="Arial" charset="0"/>
              </a:rPr>
              <a:t>any reasonable alternative but to follow </a:t>
            </a:r>
            <a:br>
              <a:rPr lang="en-US" altLang="en-US" sz="2500" dirty="0" smtClean="0">
                <a:cs typeface="Arial" charset="0"/>
              </a:rPr>
            </a:br>
            <a:r>
              <a:rPr lang="en-US" altLang="en-US" sz="2500" dirty="0" smtClean="0">
                <a:cs typeface="Arial" charset="0"/>
              </a:rPr>
              <a:t>the course of action (infrequently used).</a:t>
            </a:r>
          </a:p>
          <a:p>
            <a:pPr lvl="1"/>
            <a:r>
              <a:rPr lang="en-US" altLang="en-US" sz="2800" b="1" dirty="0" smtClean="0">
                <a:cs typeface="Arial" charset="0"/>
              </a:rPr>
              <a:t>Should</a:t>
            </a:r>
            <a:r>
              <a:rPr lang="en-US" altLang="en-US" sz="2800" dirty="0" smtClean="0">
                <a:cs typeface="Arial" charset="0"/>
              </a:rPr>
              <a:t> </a:t>
            </a:r>
            <a:r>
              <a:rPr lang="en-US" altLang="en-US" sz="2800" dirty="0">
                <a:cs typeface="Arial" charset="0"/>
              </a:rPr>
              <a:t>– </a:t>
            </a:r>
            <a:r>
              <a:rPr lang="en-US" altLang="en-US" sz="2800" dirty="0" smtClean="0">
                <a:cs typeface="Arial" charset="0"/>
              </a:rPr>
              <a:t>Indicates what is normally the </a:t>
            </a:r>
            <a:br>
              <a:rPr lang="en-US" altLang="en-US" sz="2800" dirty="0" smtClean="0">
                <a:cs typeface="Arial" charset="0"/>
              </a:rPr>
            </a:br>
            <a:r>
              <a:rPr lang="en-US" altLang="en-US" sz="2800" dirty="0" smtClean="0">
                <a:cs typeface="Arial" charset="0"/>
              </a:rPr>
              <a:t>appropriate practice for an actuary to</a:t>
            </a:r>
            <a:br>
              <a:rPr lang="en-US" altLang="en-US" sz="2800" dirty="0" smtClean="0">
                <a:cs typeface="Arial" charset="0"/>
              </a:rPr>
            </a:br>
            <a:r>
              <a:rPr lang="en-US" altLang="en-US" sz="2800" dirty="0" smtClean="0">
                <a:cs typeface="Arial" charset="0"/>
              </a:rPr>
              <a:t>follow when rendering actuarial services.</a:t>
            </a:r>
          </a:p>
          <a:p>
            <a:pPr lvl="1"/>
            <a:r>
              <a:rPr lang="en-US" altLang="en-US" sz="2800" b="1" dirty="0" smtClean="0">
                <a:cs typeface="Arial" charset="0"/>
              </a:rPr>
              <a:t>Should Consider </a:t>
            </a:r>
            <a:r>
              <a:rPr lang="en-US" altLang="en-US" sz="2800" dirty="0">
                <a:cs typeface="Arial" charset="0"/>
              </a:rPr>
              <a:t>– </a:t>
            </a:r>
            <a:r>
              <a:rPr lang="en-US" altLang="en-US" sz="2800" dirty="0" smtClean="0">
                <a:cs typeface="Arial" charset="0"/>
              </a:rPr>
              <a:t>Suggests potential courses of action. If, after consideration, in the actuary’s professional judgment, action is not appropriate, then it is not required.</a:t>
            </a:r>
          </a:p>
          <a:p>
            <a:pPr lvl="1"/>
            <a:r>
              <a:rPr lang="en-US" altLang="en-US" sz="2800" b="1" dirty="0" smtClean="0">
                <a:cs typeface="Arial" charset="0"/>
              </a:rPr>
              <a:t>May</a:t>
            </a:r>
            <a:r>
              <a:rPr lang="en-US" altLang="en-US" sz="2800" dirty="0" smtClean="0">
                <a:cs typeface="Arial" charset="0"/>
              </a:rPr>
              <a:t> </a:t>
            </a:r>
            <a:r>
              <a:rPr lang="en-US" altLang="en-US" sz="2800" dirty="0">
                <a:cs typeface="Arial" charset="0"/>
              </a:rPr>
              <a:t>– </a:t>
            </a:r>
            <a:r>
              <a:rPr lang="en-US" altLang="en-US" sz="2800" dirty="0" smtClean="0">
                <a:cs typeface="Arial" charset="0"/>
              </a:rPr>
              <a:t>The course of action is one that would be considered </a:t>
            </a:r>
            <a:br>
              <a:rPr lang="en-US" altLang="en-US" sz="2800" dirty="0" smtClean="0">
                <a:cs typeface="Arial" charset="0"/>
              </a:rPr>
            </a:br>
            <a:r>
              <a:rPr lang="en-US" altLang="en-US" sz="2800" dirty="0" smtClean="0">
                <a:cs typeface="Arial" charset="0"/>
              </a:rPr>
              <a:t>reasonable and appropriate in many circumstances.</a:t>
            </a:r>
          </a:p>
          <a:p>
            <a:endParaRPr lang="en-US" altLang="en-US" dirty="0" smtClean="0">
              <a:cs typeface="Arial" charset="0"/>
            </a:endParaRPr>
          </a:p>
        </p:txBody>
      </p:sp>
      <p:sp>
        <p:nvSpPr>
          <p:cNvPr id="6" name="Title 1"/>
          <p:cNvSpPr txBox="1">
            <a:spLocks/>
          </p:cNvSpPr>
          <p:nvPr/>
        </p:nvSpPr>
        <p:spPr bwMode="auto">
          <a:xfrm>
            <a:off x="341644" y="50240"/>
            <a:ext cx="826979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600">
                <a:solidFill>
                  <a:srgbClr val="06674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600">
                <a:solidFill>
                  <a:srgbClr val="066741"/>
                </a:solidFill>
                <a:effectLst>
                  <a:outerShdw blurRad="38100" dist="38100" dir="2700000" algn="tl">
                    <a:srgbClr val="DDDDDD"/>
                  </a:outerShdw>
                </a:effectLst>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600">
                <a:solidFill>
                  <a:srgbClr val="066741"/>
                </a:solidFill>
                <a:effectLst>
                  <a:outerShdw blurRad="38100" dist="38100" dir="2700000" algn="tl">
                    <a:srgbClr val="DDDDDD"/>
                  </a:outerShdw>
                </a:effectLst>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600">
                <a:solidFill>
                  <a:srgbClr val="066741"/>
                </a:solidFill>
                <a:effectLst>
                  <a:outerShdw blurRad="38100" dist="38100" dir="2700000" algn="tl">
                    <a:srgbClr val="DDDDDD"/>
                  </a:outerShdw>
                </a:effectLst>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600">
                <a:solidFill>
                  <a:srgbClr val="066741"/>
                </a:solidFill>
                <a:effectLst>
                  <a:outerShdw blurRad="38100" dist="38100" dir="2700000" algn="tl">
                    <a:srgbClr val="DDDDDD"/>
                  </a:outerShdw>
                </a:effectLst>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a:solidFill>
                  <a:srgbClr val="0D228B"/>
                </a:solidFill>
                <a:effectLst>
                  <a:outerShdw blurRad="38100" dist="38100" dir="2700000" algn="tl">
                    <a:srgbClr val="DDDDDD"/>
                  </a:outerShdw>
                </a:effectLst>
                <a:latin typeface="Arial" charset="0"/>
                <a:ea typeface="ＭＳ Ｐゴシック" charset="0"/>
              </a:defRPr>
            </a:lvl6pPr>
            <a:lvl7pPr marL="914400" algn="ctr" rtl="0" eaLnBrk="1" fontAlgn="base" hangingPunct="1">
              <a:spcBef>
                <a:spcPct val="0"/>
              </a:spcBef>
              <a:spcAft>
                <a:spcPct val="0"/>
              </a:spcAft>
              <a:defRPr sz="3600">
                <a:solidFill>
                  <a:srgbClr val="0D228B"/>
                </a:solidFill>
                <a:effectLst>
                  <a:outerShdw blurRad="38100" dist="38100" dir="2700000" algn="tl">
                    <a:srgbClr val="DDDDDD"/>
                  </a:outerShdw>
                </a:effectLst>
                <a:latin typeface="Arial" charset="0"/>
                <a:ea typeface="ＭＳ Ｐゴシック" charset="0"/>
              </a:defRPr>
            </a:lvl7pPr>
            <a:lvl8pPr marL="1371600" algn="ctr" rtl="0" eaLnBrk="1" fontAlgn="base" hangingPunct="1">
              <a:spcBef>
                <a:spcPct val="0"/>
              </a:spcBef>
              <a:spcAft>
                <a:spcPct val="0"/>
              </a:spcAft>
              <a:defRPr sz="3600">
                <a:solidFill>
                  <a:srgbClr val="0D228B"/>
                </a:solidFill>
                <a:effectLst>
                  <a:outerShdw blurRad="38100" dist="38100" dir="2700000" algn="tl">
                    <a:srgbClr val="DDDDDD"/>
                  </a:outerShdw>
                </a:effectLst>
                <a:latin typeface="Arial" charset="0"/>
                <a:ea typeface="ＭＳ Ｐゴシック" charset="0"/>
              </a:defRPr>
            </a:lvl8pPr>
            <a:lvl9pPr marL="1828800" algn="ctr" rtl="0" eaLnBrk="1" fontAlgn="base" hangingPunct="1">
              <a:spcBef>
                <a:spcPct val="0"/>
              </a:spcBef>
              <a:spcAft>
                <a:spcPct val="0"/>
              </a:spcAft>
              <a:defRPr sz="3600">
                <a:solidFill>
                  <a:srgbClr val="0D228B"/>
                </a:solidFill>
                <a:effectLst>
                  <a:outerShdw blurRad="38100" dist="38100" dir="2700000" algn="tl">
                    <a:srgbClr val="DDDDDD"/>
                  </a:outerShdw>
                </a:effectLst>
                <a:latin typeface="Arial" charset="0"/>
                <a:ea typeface="ＭＳ Ｐゴシック" charset="0"/>
              </a:defRPr>
            </a:lvl9pPr>
          </a:lstStyle>
          <a:p>
            <a:r>
              <a:rPr lang="en-US" altLang="en-US" sz="3200" dirty="0">
                <a:solidFill>
                  <a:schemeClr val="tx2"/>
                </a:solidFill>
                <a:ea typeface="+mj-ea"/>
                <a:cs typeface="+mj-cs"/>
              </a:rPr>
              <a:t>ASOP </a:t>
            </a:r>
            <a:r>
              <a:rPr lang="en-US" altLang="en-US" sz="3200" dirty="0" smtClean="0">
                <a:solidFill>
                  <a:schemeClr val="tx2"/>
                </a:solidFill>
                <a:ea typeface="+mj-ea"/>
                <a:cs typeface="+mj-cs"/>
              </a:rPr>
              <a:t>No. 1</a:t>
            </a:r>
            <a:r>
              <a:rPr lang="en-US" altLang="en-US" sz="3200" dirty="0">
                <a:solidFill>
                  <a:schemeClr val="tx2"/>
                </a:solidFill>
                <a:ea typeface="+mj-ea"/>
                <a:cs typeface="+mj-cs"/>
              </a:rPr>
              <a:t>: Introductory Standard of Practice</a:t>
            </a:r>
            <a:endParaRPr lang="en-US" altLang="en-US" sz="4000" dirty="0">
              <a:solidFill>
                <a:schemeClr val="tx2"/>
              </a:solidFill>
              <a:ea typeface="+mj-ea"/>
              <a:cs typeface="+mj-cs"/>
            </a:endParaRPr>
          </a:p>
        </p:txBody>
      </p:sp>
    </p:spTree>
    <p:extLst>
      <p:ext uri="{BB962C8B-B14F-4D97-AF65-F5344CB8AC3E}">
        <p14:creationId xmlns:p14="http://schemas.microsoft.com/office/powerpoint/2010/main" val="36703601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0" indent="0" algn="ctr">
              <a:buNone/>
            </a:pPr>
            <a:endParaRPr lang="en-US" altLang="en-US" sz="3000" dirty="0"/>
          </a:p>
          <a:p>
            <a:pPr marL="0" indent="0" algn="ctr">
              <a:buNone/>
            </a:pPr>
            <a:endParaRPr lang="en-US" altLang="en-US" sz="1500" dirty="0"/>
          </a:p>
          <a:p>
            <a:pPr marL="0" indent="0" algn="ctr">
              <a:buNone/>
            </a:pPr>
            <a:r>
              <a:rPr lang="en-US" altLang="en-US" sz="4000" dirty="0" smtClean="0"/>
              <a:t>ASOP No. </a:t>
            </a:r>
            <a:r>
              <a:rPr lang="en-US" altLang="en-US" sz="4000" dirty="0"/>
              <a:t>41</a:t>
            </a:r>
          </a:p>
          <a:p>
            <a:pPr marL="0" indent="0" algn="ctr">
              <a:buNone/>
            </a:pPr>
            <a:r>
              <a:rPr lang="en-US" altLang="en-US" sz="4000" dirty="0"/>
              <a:t>Actuarial Communications</a:t>
            </a:r>
          </a:p>
        </p:txBody>
      </p:sp>
      <p:sp>
        <p:nvSpPr>
          <p:cNvPr id="3" name="Title 1"/>
          <p:cNvSpPr>
            <a:spLocks noGrp="1"/>
          </p:cNvSpPr>
          <p:nvPr>
            <p:ph type="title"/>
          </p:nvPr>
        </p:nvSpPr>
        <p:spPr>
          <a:xfrm>
            <a:off x="1371601" y="150720"/>
            <a:ext cx="6385322" cy="800100"/>
          </a:xfrm>
        </p:spPr>
        <p:txBody>
          <a:bodyPr>
            <a:normAutofit fontScale="90000"/>
          </a:bodyPr>
          <a:lstStyle/>
          <a:p>
            <a:r>
              <a:rPr lang="en-US" altLang="en-US" dirty="0" smtClean="0"/>
              <a:t>Key Cross-Practice Standards</a:t>
            </a:r>
          </a:p>
        </p:txBody>
      </p:sp>
    </p:spTree>
    <p:extLst>
      <p:ext uri="{BB962C8B-B14F-4D97-AF65-F5344CB8AC3E}">
        <p14:creationId xmlns:p14="http://schemas.microsoft.com/office/powerpoint/2010/main" val="354897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altLang="en-US" sz="4000" dirty="0" smtClean="0"/>
              <a:t>ASOP No. </a:t>
            </a:r>
            <a:r>
              <a:rPr lang="en-US" altLang="en-US" sz="4000" dirty="0"/>
              <a:t>41: Actuarial </a:t>
            </a:r>
            <a:r>
              <a:rPr lang="en-US" altLang="en-US" sz="4000" dirty="0" smtClean="0"/>
              <a:t>Communications</a:t>
            </a:r>
            <a:endParaRPr lang="en-US" altLang="en-US" sz="2400" dirty="0"/>
          </a:p>
        </p:txBody>
      </p:sp>
      <p:sp>
        <p:nvSpPr>
          <p:cNvPr id="15363" name="Content Placeholder 2"/>
          <p:cNvSpPr>
            <a:spLocks noGrp="1"/>
          </p:cNvSpPr>
          <p:nvPr>
            <p:ph idx="1"/>
          </p:nvPr>
        </p:nvSpPr>
        <p:spPr/>
        <p:txBody>
          <a:bodyPr>
            <a:normAutofit/>
          </a:bodyPr>
          <a:lstStyle/>
          <a:p>
            <a:r>
              <a:rPr lang="en-US" altLang="en-US" dirty="0" smtClean="0"/>
              <a:t>A fundamental ASOP; some overlap with Code of Professional Conduct</a:t>
            </a:r>
          </a:p>
          <a:p>
            <a:r>
              <a:rPr lang="en-US" altLang="en-US" dirty="0" smtClean="0"/>
              <a:t>“[A]</a:t>
            </a:r>
            <a:r>
              <a:rPr lang="en-US" altLang="en-US" dirty="0" err="1" smtClean="0"/>
              <a:t>pplies</a:t>
            </a:r>
            <a:r>
              <a:rPr lang="en-US" altLang="en-US" dirty="0" smtClean="0"/>
              <a:t> to actuaries issuing actuarial communications within any practice area” (1.2)</a:t>
            </a:r>
          </a:p>
          <a:p>
            <a:r>
              <a:rPr lang="en-US" altLang="en-US" dirty="0" smtClean="0"/>
              <a:t>“[D]</a:t>
            </a:r>
            <a:r>
              <a:rPr lang="en-US" altLang="en-US" dirty="0" err="1" smtClean="0"/>
              <a:t>oes</a:t>
            </a:r>
            <a:r>
              <a:rPr lang="en-US" altLang="en-US" dirty="0" smtClean="0"/>
              <a:t> not apply to communications that do not include an actuarial opinion or other actuarial findings” (1.2)</a:t>
            </a:r>
          </a:p>
        </p:txBody>
      </p:sp>
    </p:spTree>
    <p:extLst>
      <p:ext uri="{BB962C8B-B14F-4D97-AF65-F5344CB8AC3E}">
        <p14:creationId xmlns:p14="http://schemas.microsoft.com/office/powerpoint/2010/main" val="206180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44161" y="1336429"/>
            <a:ext cx="3688994" cy="3167786"/>
          </a:xfrm>
        </p:spPr>
      </p:pic>
      <p:sp>
        <p:nvSpPr>
          <p:cNvPr id="4" name="Title 3"/>
          <p:cNvSpPr>
            <a:spLocks noGrp="1"/>
          </p:cNvSpPr>
          <p:nvPr>
            <p:ph type="title"/>
          </p:nvPr>
        </p:nvSpPr>
        <p:spPr/>
        <p:txBody>
          <a:bodyPr>
            <a:normAutofit/>
          </a:bodyPr>
          <a:lstStyle/>
          <a:p>
            <a:r>
              <a:rPr lang="en-US" sz="3200" dirty="0" smtClean="0"/>
              <a:t>Web of Professionalism: Basis of Self-Regulation</a:t>
            </a:r>
            <a:endParaRPr lang="en-US" sz="3200" dirty="0"/>
          </a:p>
        </p:txBody>
      </p:sp>
      <p:sp>
        <p:nvSpPr>
          <p:cNvPr id="5" name="Content Placeholder 4"/>
          <p:cNvSpPr>
            <a:spLocks noGrp="1"/>
          </p:cNvSpPr>
          <p:nvPr>
            <p:ph sz="half" idx="1"/>
          </p:nvPr>
        </p:nvSpPr>
        <p:spPr>
          <a:xfrm>
            <a:off x="4551903" y="1266093"/>
            <a:ext cx="4372197" cy="3118843"/>
          </a:xfrm>
        </p:spPr>
        <p:txBody>
          <a:bodyPr>
            <a:normAutofit/>
          </a:bodyPr>
          <a:lstStyle/>
          <a:p>
            <a:pPr>
              <a:buSzPct val="80000"/>
            </a:pPr>
            <a:r>
              <a:rPr lang="en-US" sz="2400" dirty="0"/>
              <a:t>The Code of Professional Conduct</a:t>
            </a:r>
          </a:p>
          <a:p>
            <a:pPr>
              <a:buSzPct val="80000"/>
            </a:pPr>
            <a:r>
              <a:rPr lang="en-US" sz="2400" dirty="0"/>
              <a:t>U.S. Qualification Standards (USQS)</a:t>
            </a:r>
          </a:p>
          <a:p>
            <a:pPr>
              <a:buSzPct val="80000"/>
            </a:pPr>
            <a:r>
              <a:rPr lang="en-US" sz="2400" dirty="0"/>
              <a:t>Actuarial standards of practice (ASOPs)</a:t>
            </a:r>
          </a:p>
          <a:p>
            <a:pPr marL="0" indent="-307975">
              <a:buSzPct val="80000"/>
            </a:pPr>
            <a:r>
              <a:rPr lang="en-US" sz="2400" dirty="0"/>
              <a:t>Counseling and discipline</a:t>
            </a:r>
          </a:p>
          <a:p>
            <a:endParaRPr lang="en-US" dirty="0"/>
          </a:p>
        </p:txBody>
      </p:sp>
    </p:spTree>
    <p:extLst>
      <p:ext uri="{BB962C8B-B14F-4D97-AF65-F5344CB8AC3E}">
        <p14:creationId xmlns:p14="http://schemas.microsoft.com/office/powerpoint/2010/main" val="18517428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altLang="en-US" sz="3800" dirty="0"/>
              <a:t>ASOP </a:t>
            </a:r>
            <a:r>
              <a:rPr lang="en-US" altLang="en-US" sz="3800" dirty="0" smtClean="0"/>
              <a:t>No. 41</a:t>
            </a:r>
            <a:r>
              <a:rPr lang="en-US" altLang="en-US" sz="3800" dirty="0"/>
              <a:t>: Actuarial </a:t>
            </a:r>
            <a:r>
              <a:rPr lang="en-US" altLang="en-US" sz="3800" dirty="0" smtClean="0"/>
              <a:t>Communications</a:t>
            </a:r>
            <a:endParaRPr lang="en-US" altLang="en-US" sz="3800" dirty="0"/>
          </a:p>
        </p:txBody>
      </p:sp>
      <p:sp>
        <p:nvSpPr>
          <p:cNvPr id="3" name="Content Placeholder 2"/>
          <p:cNvSpPr>
            <a:spLocks noGrp="1"/>
          </p:cNvSpPr>
          <p:nvPr>
            <p:ph idx="1"/>
          </p:nvPr>
        </p:nvSpPr>
        <p:spPr/>
        <p:txBody>
          <a:bodyPr>
            <a:normAutofit fontScale="92500" lnSpcReduction="20000"/>
          </a:bodyPr>
          <a:lstStyle/>
          <a:p>
            <a:pPr marL="0" indent="0">
              <a:buNone/>
              <a:defRPr/>
            </a:pPr>
            <a:r>
              <a:rPr lang="en-US" dirty="0" smtClean="0"/>
              <a:t>In report, disclose or identify:</a:t>
            </a:r>
          </a:p>
          <a:p>
            <a:pPr>
              <a:defRPr/>
            </a:pPr>
            <a:r>
              <a:rPr lang="en-US" dirty="0" smtClean="0"/>
              <a:t>The </a:t>
            </a:r>
            <a:r>
              <a:rPr lang="en-US" dirty="0"/>
              <a:t>intended users (4.1.3.a)</a:t>
            </a:r>
          </a:p>
          <a:p>
            <a:pPr>
              <a:defRPr/>
            </a:pPr>
            <a:r>
              <a:rPr lang="en-US" dirty="0"/>
              <a:t>The scope and intended purpose (4.1.3.b</a:t>
            </a:r>
            <a:r>
              <a:rPr lang="en-US" dirty="0" smtClean="0"/>
              <a:t>)</a:t>
            </a:r>
            <a:endParaRPr lang="en-US" dirty="0"/>
          </a:p>
          <a:p>
            <a:pPr>
              <a:defRPr/>
            </a:pPr>
            <a:r>
              <a:rPr lang="en-US" dirty="0"/>
              <a:t>The actuary(</a:t>
            </a:r>
            <a:r>
              <a:rPr lang="en-US" dirty="0" err="1"/>
              <a:t>ies</a:t>
            </a:r>
            <a:r>
              <a:rPr lang="en-US" dirty="0"/>
              <a:t>) responsible for the communication (4.1.1)</a:t>
            </a:r>
          </a:p>
          <a:p>
            <a:pPr>
              <a:defRPr/>
            </a:pPr>
            <a:r>
              <a:rPr lang="en-US" dirty="0"/>
              <a:t>The documents that comprise the report (</a:t>
            </a:r>
            <a:r>
              <a:rPr lang="en-US" dirty="0" smtClean="0"/>
              <a:t>3.2)</a:t>
            </a:r>
            <a:endParaRPr lang="en-US" dirty="0"/>
          </a:p>
          <a:p>
            <a:pPr>
              <a:defRPr/>
            </a:pPr>
            <a:r>
              <a:rPr lang="en-US" dirty="0"/>
              <a:t>Any limitations on use (4.1.3.e)</a:t>
            </a:r>
          </a:p>
          <a:p>
            <a:pPr>
              <a:defRPr/>
            </a:pPr>
            <a:r>
              <a:rPr lang="en-US" dirty="0" smtClean="0"/>
              <a:t>Any </a:t>
            </a:r>
            <a:r>
              <a:rPr lang="en-US" dirty="0"/>
              <a:t>conflict of interest (3.4.2, 4.1.3.f)</a:t>
            </a:r>
          </a:p>
          <a:p>
            <a:pPr>
              <a:defRPr/>
            </a:pPr>
            <a:endParaRPr lang="en-US" dirty="0"/>
          </a:p>
        </p:txBody>
      </p:sp>
    </p:spTree>
    <p:extLst>
      <p:ext uri="{BB962C8B-B14F-4D97-AF65-F5344CB8AC3E}">
        <p14:creationId xmlns:p14="http://schemas.microsoft.com/office/powerpoint/2010/main" val="27562575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sz="3800" dirty="0"/>
              <a:t>ASOP </a:t>
            </a:r>
            <a:r>
              <a:rPr lang="en-US" altLang="en-US" sz="3800" dirty="0" smtClean="0"/>
              <a:t>No. 41</a:t>
            </a:r>
            <a:r>
              <a:rPr lang="en-US" altLang="en-US" sz="3800" dirty="0"/>
              <a:t>: Actuarial </a:t>
            </a:r>
            <a:r>
              <a:rPr lang="en-US" altLang="en-US" sz="3800" dirty="0" smtClean="0"/>
              <a:t>Communications</a:t>
            </a:r>
            <a:endParaRPr lang="en-US" altLang="en-US" sz="3800" dirty="0"/>
          </a:p>
        </p:txBody>
      </p:sp>
      <p:sp>
        <p:nvSpPr>
          <p:cNvPr id="3" name="Content Placeholder 2"/>
          <p:cNvSpPr>
            <a:spLocks noGrp="1"/>
          </p:cNvSpPr>
          <p:nvPr>
            <p:ph idx="1"/>
          </p:nvPr>
        </p:nvSpPr>
        <p:spPr/>
        <p:txBody>
          <a:bodyPr/>
          <a:lstStyle/>
          <a:p>
            <a:pPr marL="0" indent="0">
              <a:buNone/>
              <a:defRPr/>
            </a:pPr>
            <a:r>
              <a:rPr lang="en-US" dirty="0" smtClean="0"/>
              <a:t>In report, disclose or identify (cont’d):</a:t>
            </a:r>
          </a:p>
          <a:p>
            <a:pPr>
              <a:defRPr/>
            </a:pPr>
            <a:r>
              <a:rPr lang="en-US" altLang="en-US" dirty="0"/>
              <a:t>Disclosures regarding </a:t>
            </a:r>
            <a:r>
              <a:rPr lang="en-US" altLang="en-US" dirty="0" smtClean="0"/>
              <a:t>assumptions (and methods) </a:t>
            </a:r>
            <a:endParaRPr lang="en-US" altLang="en-US" dirty="0"/>
          </a:p>
          <a:p>
            <a:pPr>
              <a:defRPr/>
            </a:pPr>
            <a:r>
              <a:rPr lang="en-US" dirty="0" smtClean="0"/>
              <a:t>Consider </a:t>
            </a:r>
            <a:r>
              <a:rPr lang="en-US" dirty="0"/>
              <a:t>and disclose “what cautions regarding possible uncertainty or risk in any results should be </a:t>
            </a:r>
            <a:r>
              <a:rPr lang="en-US" dirty="0" smtClean="0"/>
              <a:t>included” (</a:t>
            </a:r>
            <a:r>
              <a:rPr lang="en-US" dirty="0"/>
              <a:t>3.4.1, 4.1.3.d)</a:t>
            </a:r>
          </a:p>
          <a:p>
            <a:pPr>
              <a:defRPr/>
            </a:pPr>
            <a:endParaRPr lang="en-US" dirty="0"/>
          </a:p>
        </p:txBody>
      </p:sp>
    </p:spTree>
    <p:extLst>
      <p:ext uri="{BB962C8B-B14F-4D97-AF65-F5344CB8AC3E}">
        <p14:creationId xmlns:p14="http://schemas.microsoft.com/office/powerpoint/2010/main" val="30075880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r>
              <a:rPr lang="en-US" altLang="en-US" sz="3800" dirty="0"/>
              <a:t>ASOP </a:t>
            </a:r>
            <a:r>
              <a:rPr lang="en-US" altLang="en-US" sz="3800" dirty="0" smtClean="0"/>
              <a:t>No. 41</a:t>
            </a:r>
            <a:r>
              <a:rPr lang="en-US" altLang="en-US" sz="3800" dirty="0"/>
              <a:t>: Actuarial </a:t>
            </a:r>
            <a:r>
              <a:rPr lang="en-US" altLang="en-US" sz="3800" dirty="0" smtClean="0"/>
              <a:t>Communications</a:t>
            </a:r>
            <a:endParaRPr lang="en-US" altLang="en-US" sz="3800" dirty="0"/>
          </a:p>
        </p:txBody>
      </p:sp>
      <p:sp>
        <p:nvSpPr>
          <p:cNvPr id="29699" name="Content Placeholder 2"/>
          <p:cNvSpPr>
            <a:spLocks noGrp="1"/>
          </p:cNvSpPr>
          <p:nvPr>
            <p:ph idx="1"/>
          </p:nvPr>
        </p:nvSpPr>
        <p:spPr/>
        <p:txBody>
          <a:bodyPr>
            <a:normAutofit fontScale="92500"/>
          </a:bodyPr>
          <a:lstStyle/>
          <a:p>
            <a:r>
              <a:rPr lang="en-US" altLang="en-US" dirty="0" smtClean="0"/>
              <a:t>Deviation:  If actuary “has deviated materially from the guidance set forth in an applicable ASOP…the actuary can still comply with that ASOP by …[disclosing] the nature, rationale, and effect of such deviation.” (4.4)</a:t>
            </a:r>
          </a:p>
          <a:p>
            <a:pPr lvl="1"/>
            <a:r>
              <a:rPr lang="en-US" altLang="en-US" dirty="0" smtClean="0"/>
              <a:t>This clause does not apply to disclosures regarding certain assumptions or methods prescribed by law and disclosures regarding responsibility for assumptions and methods (sections 4.2 and 4.3 of ASOP No. 41).</a:t>
            </a:r>
          </a:p>
          <a:p>
            <a:endParaRPr lang="en-US" altLang="en-US" dirty="0" smtClean="0"/>
          </a:p>
        </p:txBody>
      </p:sp>
    </p:spTree>
    <p:extLst>
      <p:ext uri="{BB962C8B-B14F-4D97-AF65-F5344CB8AC3E}">
        <p14:creationId xmlns:p14="http://schemas.microsoft.com/office/powerpoint/2010/main" val="2857077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ASOP No. 41 Professionalism </a:t>
            </a:r>
            <a:r>
              <a:rPr lang="en-US" altLang="en-US" dirty="0"/>
              <a:t>Webinar</a:t>
            </a:r>
            <a:endParaRPr lang="en-US" dirty="0"/>
          </a:p>
        </p:txBody>
      </p:sp>
      <p:sp>
        <p:nvSpPr>
          <p:cNvPr id="3" name="Content Placeholder 2"/>
          <p:cNvSpPr>
            <a:spLocks noGrp="1"/>
          </p:cNvSpPr>
          <p:nvPr>
            <p:ph sz="half" idx="1"/>
          </p:nvPr>
        </p:nvSpPr>
        <p:spPr>
          <a:xfrm>
            <a:off x="558313" y="1300540"/>
            <a:ext cx="4485960" cy="3263504"/>
          </a:xfrm>
        </p:spPr>
        <p:txBody>
          <a:bodyPr/>
          <a:lstStyle/>
          <a:p>
            <a:pPr>
              <a:buSzPct val="80000"/>
            </a:pPr>
            <a:r>
              <a:rPr lang="en-US" altLang="en-US" sz="2600" dirty="0" smtClean="0"/>
              <a:t>ABCD Panel on ASOP No. 41: Actuarial Communications</a:t>
            </a:r>
          </a:p>
          <a:p>
            <a:pPr lvl="1"/>
            <a:r>
              <a:rPr lang="en-US" altLang="en-US" sz="2400" dirty="0" smtClean="0"/>
              <a:t>December 2016</a:t>
            </a:r>
          </a:p>
          <a:p>
            <a:pPr lvl="1"/>
            <a:r>
              <a:rPr lang="en-US" altLang="en-US" sz="2400" dirty="0" smtClean="0"/>
              <a:t>Available to members on Academy website</a:t>
            </a:r>
            <a:endParaRPr lang="en-US" altLang="en-US" sz="2400" dirty="0"/>
          </a:p>
          <a:p>
            <a:endParaRPr lang="en-US" dirty="0"/>
          </a:p>
        </p:txBody>
      </p:sp>
      <p:pic>
        <p:nvPicPr>
          <p:cNvPr id="6" name="Content Placeholder 5"/>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l="13363"/>
          <a:stretch/>
        </p:blipFill>
        <p:spPr>
          <a:xfrm>
            <a:off x="5134707" y="1298871"/>
            <a:ext cx="3623881" cy="2660179"/>
          </a:xfrm>
        </p:spPr>
      </p:pic>
    </p:spTree>
    <p:extLst>
      <p:ext uri="{BB962C8B-B14F-4D97-AF65-F5344CB8AC3E}">
        <p14:creationId xmlns:p14="http://schemas.microsoft.com/office/powerpoint/2010/main" val="31228383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4000" dirty="0" smtClean="0"/>
              <a:t>Recent ASB Actions – Approved</a:t>
            </a:r>
          </a:p>
        </p:txBody>
      </p:sp>
      <p:sp>
        <p:nvSpPr>
          <p:cNvPr id="11267" name="Content Placeholder 2"/>
          <p:cNvSpPr>
            <a:spLocks noGrp="1"/>
          </p:cNvSpPr>
          <p:nvPr>
            <p:ph idx="1"/>
          </p:nvPr>
        </p:nvSpPr>
        <p:spPr>
          <a:xfrm>
            <a:off x="381000" y="1250369"/>
            <a:ext cx="8382000" cy="3645694"/>
          </a:xfrm>
        </p:spPr>
        <p:txBody>
          <a:bodyPr>
            <a:normAutofit fontScale="92500" lnSpcReduction="20000"/>
          </a:bodyPr>
          <a:lstStyle/>
          <a:p>
            <a:r>
              <a:rPr lang="en-US" altLang="en-US" sz="2600" b="1" dirty="0" smtClean="0"/>
              <a:t>Final revisions to </a:t>
            </a:r>
          </a:p>
          <a:p>
            <a:pPr lvl="1"/>
            <a:r>
              <a:rPr lang="en-US" altLang="en-US" sz="2400" dirty="0" smtClean="0"/>
              <a:t>ASOP No. 51</a:t>
            </a:r>
            <a:r>
              <a:rPr lang="en-US" altLang="en-US" sz="2400" dirty="0"/>
              <a:t>, </a:t>
            </a:r>
            <a:r>
              <a:rPr lang="en-US" altLang="en-US" sz="2400" i="1" dirty="0"/>
              <a:t>Assessment and Disclosure of </a:t>
            </a:r>
            <a:r>
              <a:rPr lang="en-US" altLang="en-US" sz="2400" i="1" dirty="0" smtClean="0"/>
              <a:t>Risk Associated </a:t>
            </a:r>
            <a:r>
              <a:rPr lang="en-US" altLang="en-US" sz="2400" i="1" dirty="0"/>
              <a:t>with Measuring Pension Obligations and Determining Pension Plan Contributions</a:t>
            </a:r>
          </a:p>
          <a:p>
            <a:pPr lvl="2"/>
            <a:r>
              <a:rPr lang="en-US" sz="1700" dirty="0" smtClean="0"/>
              <a:t>Takes effect for </a:t>
            </a:r>
            <a:r>
              <a:rPr lang="en-US" sz="1700" dirty="0"/>
              <a:t>any actuarial work product with a measurement date on or after November 1, 2018. </a:t>
            </a:r>
            <a:endParaRPr lang="en-US" altLang="en-US" sz="2100" dirty="0" smtClean="0"/>
          </a:p>
          <a:p>
            <a:pPr lvl="1"/>
            <a:r>
              <a:rPr lang="en-US" altLang="en-US" sz="2400" dirty="0" smtClean="0"/>
              <a:t>ASOP No. 52</a:t>
            </a:r>
            <a:r>
              <a:rPr lang="en-US" altLang="en-US" sz="2400" dirty="0"/>
              <a:t>, </a:t>
            </a:r>
            <a:r>
              <a:rPr lang="en-US" altLang="en-US" sz="2400" i="1" dirty="0"/>
              <a:t>Principle-Based Reserves for Life </a:t>
            </a:r>
            <a:r>
              <a:rPr lang="en-US" altLang="en-US" sz="2400" i="1" dirty="0" smtClean="0"/>
              <a:t>Products under </a:t>
            </a:r>
            <a:r>
              <a:rPr lang="en-US" altLang="en-US" sz="2400" i="1" dirty="0"/>
              <a:t>the NAIC Valuation Manual</a:t>
            </a:r>
          </a:p>
          <a:p>
            <a:pPr lvl="2"/>
            <a:r>
              <a:rPr lang="en-US" sz="1700" dirty="0" smtClean="0"/>
              <a:t>Takes effect for valuation dates on or after December 31, 2017.</a:t>
            </a:r>
          </a:p>
          <a:p>
            <a:pPr lvl="1"/>
            <a:r>
              <a:rPr lang="en-US" altLang="en-US" sz="2400" dirty="0" smtClean="0"/>
              <a:t>ASOP </a:t>
            </a:r>
            <a:r>
              <a:rPr lang="en-US" altLang="en-US" sz="2400" dirty="0"/>
              <a:t>No. 5, </a:t>
            </a:r>
            <a:r>
              <a:rPr lang="en-US" altLang="en-US" sz="2400" i="1" dirty="0"/>
              <a:t>Incurred Health and Disability Claims</a:t>
            </a:r>
          </a:p>
          <a:p>
            <a:pPr lvl="2"/>
            <a:r>
              <a:rPr lang="en-US" altLang="en-US" sz="1700" dirty="0"/>
              <a:t>Took effect </a:t>
            </a:r>
            <a:r>
              <a:rPr lang="en-US" sz="1700" dirty="0"/>
              <a:t>for any actuarial work product covered by this standard’s scope </a:t>
            </a:r>
            <a:r>
              <a:rPr lang="en-US" sz="1700" dirty="0" smtClean="0"/>
              <a:t/>
            </a:r>
            <a:br>
              <a:rPr lang="en-US" sz="1700" dirty="0" smtClean="0"/>
            </a:br>
            <a:r>
              <a:rPr lang="en-US" sz="1700" dirty="0" smtClean="0"/>
              <a:t>issued </a:t>
            </a:r>
            <a:r>
              <a:rPr lang="en-US" sz="1700" dirty="0"/>
              <a:t>on or after </a:t>
            </a:r>
            <a:r>
              <a:rPr lang="en-US" altLang="en-US" sz="1700" dirty="0"/>
              <a:t>September 1, </a:t>
            </a:r>
            <a:r>
              <a:rPr lang="en-US" altLang="en-US" sz="1700" dirty="0" smtClean="0"/>
              <a:t>2017.</a:t>
            </a:r>
            <a:endParaRPr lang="en-US" altLang="en-US" sz="1700" dirty="0"/>
          </a:p>
          <a:p>
            <a:endParaRPr lang="en-US" altLang="en-US" sz="2000" dirty="0" smtClean="0"/>
          </a:p>
        </p:txBody>
      </p:sp>
    </p:spTree>
    <p:extLst>
      <p:ext uri="{BB962C8B-B14F-4D97-AF65-F5344CB8AC3E}">
        <p14:creationId xmlns:p14="http://schemas.microsoft.com/office/powerpoint/2010/main" val="5319488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171450"/>
            <a:ext cx="8153400" cy="742950"/>
          </a:xfrm>
        </p:spPr>
        <p:txBody>
          <a:bodyPr/>
          <a:lstStyle/>
          <a:p>
            <a:r>
              <a:rPr lang="en-US" altLang="en-US" sz="4000" smtClean="0"/>
              <a:t>ASB Upcoming Actions – 2017-2018</a:t>
            </a:r>
          </a:p>
        </p:txBody>
      </p:sp>
      <p:sp>
        <p:nvSpPr>
          <p:cNvPr id="18435" name="Content Placeholder 2"/>
          <p:cNvSpPr>
            <a:spLocks noGrp="1"/>
          </p:cNvSpPr>
          <p:nvPr>
            <p:ph idx="1"/>
          </p:nvPr>
        </p:nvSpPr>
        <p:spPr>
          <a:xfrm>
            <a:off x="522288" y="1260475"/>
            <a:ext cx="8153400" cy="3543300"/>
          </a:xfrm>
        </p:spPr>
        <p:txBody>
          <a:bodyPr/>
          <a:lstStyle/>
          <a:p>
            <a:r>
              <a:rPr lang="en-US" altLang="en-US" sz="2600" dirty="0" smtClean="0"/>
              <a:t>Review revisions to </a:t>
            </a:r>
          </a:p>
          <a:p>
            <a:pPr lvl="1">
              <a:spcBef>
                <a:spcPct val="0"/>
              </a:spcBef>
            </a:pPr>
            <a:r>
              <a:rPr lang="en-US" altLang="en-US" sz="2200" dirty="0" smtClean="0"/>
              <a:t>ASOP No. 2, </a:t>
            </a:r>
            <a:r>
              <a:rPr lang="en-US" altLang="en-US" sz="2200" i="1" dirty="0" smtClean="0"/>
              <a:t>Nonguaranteed Charges or Benefits for Life Insurance Policies and Annuity Contracts</a:t>
            </a:r>
          </a:p>
          <a:p>
            <a:pPr lvl="1">
              <a:spcBef>
                <a:spcPct val="0"/>
              </a:spcBef>
            </a:pPr>
            <a:r>
              <a:rPr lang="en-US" altLang="en-US" sz="2200" dirty="0" smtClean="0"/>
              <a:t>ASOP No. 11, </a:t>
            </a:r>
            <a:r>
              <a:rPr lang="en-US" altLang="en-US" sz="2200" i="1" dirty="0" smtClean="0"/>
              <a:t>Financial Statement Treatment of Reinsurance Transactions Involving Life or Health Insurance</a:t>
            </a:r>
          </a:p>
          <a:p>
            <a:pPr lvl="1"/>
            <a:r>
              <a:rPr lang="en-US" altLang="en-US" sz="2200" dirty="0" smtClean="0"/>
              <a:t>ASOP No. 17, </a:t>
            </a:r>
            <a:r>
              <a:rPr lang="en-US" altLang="en-US" sz="2200" i="1" dirty="0" smtClean="0"/>
              <a:t>Expert Testimony by Actuaries</a:t>
            </a:r>
          </a:p>
          <a:p>
            <a:pPr lvl="1"/>
            <a:r>
              <a:rPr lang="en-US" altLang="en-US" sz="2200" dirty="0" smtClean="0"/>
              <a:t>ASOP No. 32, </a:t>
            </a:r>
            <a:r>
              <a:rPr lang="en-US" altLang="en-US" sz="2200" i="1" dirty="0" smtClean="0"/>
              <a:t>Social Insurance</a:t>
            </a:r>
          </a:p>
          <a:p>
            <a:pPr lvl="1"/>
            <a:endParaRPr lang="en-US" altLang="en-US" i="1" dirty="0" smtClean="0"/>
          </a:p>
        </p:txBody>
      </p:sp>
    </p:spTree>
    <p:extLst>
      <p:ext uri="{BB962C8B-B14F-4D97-AF65-F5344CB8AC3E}">
        <p14:creationId xmlns:p14="http://schemas.microsoft.com/office/powerpoint/2010/main" val="41781358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171450"/>
            <a:ext cx="8153400" cy="742950"/>
          </a:xfrm>
        </p:spPr>
        <p:txBody>
          <a:bodyPr/>
          <a:lstStyle/>
          <a:p>
            <a:pPr eaLnBrk="1" hangingPunct="1"/>
            <a:r>
              <a:rPr lang="en-US" altLang="en-US" sz="4000" smtClean="0"/>
              <a:t>ASB Upcoming Actions – 2017-2018</a:t>
            </a:r>
          </a:p>
        </p:txBody>
      </p:sp>
      <p:sp>
        <p:nvSpPr>
          <p:cNvPr id="20483" name="Content Placeholder 2"/>
          <p:cNvSpPr>
            <a:spLocks noGrp="1"/>
          </p:cNvSpPr>
          <p:nvPr>
            <p:ph idx="1"/>
          </p:nvPr>
        </p:nvSpPr>
        <p:spPr>
          <a:xfrm>
            <a:off x="612775" y="1238250"/>
            <a:ext cx="8153400" cy="3371850"/>
          </a:xfrm>
        </p:spPr>
        <p:txBody>
          <a:bodyPr>
            <a:normAutofit lnSpcReduction="10000"/>
          </a:bodyPr>
          <a:lstStyle/>
          <a:p>
            <a:pPr>
              <a:defRPr/>
            </a:pPr>
            <a:r>
              <a:rPr lang="en-US" altLang="en-US" sz="2600" dirty="0" smtClean="0"/>
              <a:t>Review revisions to </a:t>
            </a:r>
          </a:p>
          <a:p>
            <a:pPr lvl="1">
              <a:defRPr/>
            </a:pPr>
            <a:r>
              <a:rPr lang="en-US" altLang="en-US" sz="2200" dirty="0"/>
              <a:t>ASOP No. 42, </a:t>
            </a:r>
            <a:r>
              <a:rPr lang="en-US" altLang="en-US" sz="2200" i="1" dirty="0"/>
              <a:t>Health and Disability Actuarial Assets and Liabilities Other Than Liabilities for Incurred Claims</a:t>
            </a:r>
          </a:p>
          <a:p>
            <a:pPr lvl="1">
              <a:defRPr/>
            </a:pPr>
            <a:r>
              <a:rPr lang="en-US" altLang="en-US" sz="2200" dirty="0" smtClean="0"/>
              <a:t>ASOP Nos. 4, 27, and 35</a:t>
            </a:r>
          </a:p>
          <a:p>
            <a:pPr lvl="2">
              <a:defRPr/>
            </a:pPr>
            <a:r>
              <a:rPr lang="en-US" altLang="en-US" sz="1900" dirty="0" smtClean="0"/>
              <a:t>ASOP No. 4, </a:t>
            </a:r>
            <a:r>
              <a:rPr lang="en-US" altLang="en-US" sz="1900" i="1" dirty="0" smtClean="0"/>
              <a:t>Measuring Pension Obligations and Determining Pension Plan Costs or Contributions</a:t>
            </a:r>
          </a:p>
          <a:p>
            <a:pPr lvl="2">
              <a:defRPr/>
            </a:pPr>
            <a:r>
              <a:rPr lang="en-US" altLang="en-US" sz="1900" dirty="0" smtClean="0"/>
              <a:t>ASOP No. 27, </a:t>
            </a:r>
            <a:r>
              <a:rPr lang="en-US" altLang="en-US" sz="1900" i="1" dirty="0" smtClean="0"/>
              <a:t>Selection of Economic Assumptions for Measuring Pension Obligations</a:t>
            </a:r>
          </a:p>
          <a:p>
            <a:pPr lvl="2">
              <a:defRPr/>
            </a:pPr>
            <a:r>
              <a:rPr lang="en-US" altLang="en-US" sz="1900" dirty="0" smtClean="0"/>
              <a:t>ASOP No. 35,</a:t>
            </a:r>
            <a:r>
              <a:rPr lang="en-US" altLang="en-US" sz="1900" i="1" dirty="0" smtClean="0"/>
              <a:t> Selection of Demographic and Other Noneconomic Assumptions for Measuring Pension Obligations </a:t>
            </a:r>
          </a:p>
          <a:p>
            <a:pPr marL="593725" lvl="2" indent="-319088">
              <a:spcBef>
                <a:spcPts val="700"/>
              </a:spcBef>
              <a:buSzPct val="60000"/>
              <a:buFont typeface="Wingdings" pitchFamily="2" charset="2"/>
              <a:buChar char=""/>
              <a:defRPr/>
            </a:pPr>
            <a:endParaRPr lang="en-US" altLang="en-US" sz="1900" i="1" dirty="0" smtClean="0"/>
          </a:p>
          <a:p>
            <a:pPr>
              <a:defRPr/>
            </a:pPr>
            <a:endParaRPr lang="en-US" altLang="en-US" sz="2600" dirty="0" smtClean="0"/>
          </a:p>
          <a:p>
            <a:pPr lvl="1" eaLnBrk="1" hangingPunct="1">
              <a:spcBef>
                <a:spcPct val="0"/>
              </a:spcBef>
              <a:defRPr/>
            </a:pPr>
            <a:endParaRPr lang="en-US" altLang="en-US" sz="2400" i="1" dirty="0" smtClean="0"/>
          </a:p>
          <a:p>
            <a:pPr lvl="1" eaLnBrk="1" hangingPunct="1">
              <a:lnSpc>
                <a:spcPct val="80000"/>
              </a:lnSpc>
              <a:defRPr/>
            </a:pPr>
            <a:endParaRPr lang="en-US" altLang="en-US" sz="2000" dirty="0" smtClean="0"/>
          </a:p>
        </p:txBody>
      </p:sp>
    </p:spTree>
    <p:extLst>
      <p:ext uri="{BB962C8B-B14F-4D97-AF65-F5344CB8AC3E}">
        <p14:creationId xmlns:p14="http://schemas.microsoft.com/office/powerpoint/2010/main" val="10093949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171450"/>
            <a:ext cx="8153400" cy="742950"/>
          </a:xfrm>
        </p:spPr>
        <p:txBody>
          <a:bodyPr/>
          <a:lstStyle/>
          <a:p>
            <a:r>
              <a:rPr lang="en-US" altLang="en-US" sz="4000" smtClean="0"/>
              <a:t>ASB Upcoming Actions – 2017-2018</a:t>
            </a:r>
          </a:p>
        </p:txBody>
      </p:sp>
      <p:sp>
        <p:nvSpPr>
          <p:cNvPr id="20483" name="Content Placeholder 2"/>
          <p:cNvSpPr>
            <a:spLocks noGrp="1"/>
          </p:cNvSpPr>
          <p:nvPr>
            <p:ph idx="1"/>
          </p:nvPr>
        </p:nvSpPr>
        <p:spPr>
          <a:xfrm>
            <a:off x="522288" y="1260475"/>
            <a:ext cx="8153400" cy="3371850"/>
          </a:xfrm>
        </p:spPr>
        <p:txBody>
          <a:bodyPr/>
          <a:lstStyle/>
          <a:p>
            <a:r>
              <a:rPr lang="en-US" altLang="en-US" sz="2600" smtClean="0"/>
              <a:t>Review new standards or exposures</a:t>
            </a:r>
          </a:p>
          <a:p>
            <a:pPr lvl="1"/>
            <a:r>
              <a:rPr lang="en-US" altLang="en-US" sz="2200" i="1" smtClean="0"/>
              <a:t>Estimating Future Costs for Prospective Property/Casualty Risk Transfer and Risk Funding</a:t>
            </a:r>
          </a:p>
          <a:p>
            <a:pPr lvl="1"/>
            <a:r>
              <a:rPr lang="en-US" altLang="en-US" sz="2200" i="1" smtClean="0"/>
              <a:t>Modeling</a:t>
            </a:r>
          </a:p>
          <a:p>
            <a:pPr lvl="1"/>
            <a:r>
              <a:rPr lang="en-US" altLang="en-US" sz="2200" i="1" smtClean="0"/>
              <a:t>Capital Adequacy Assessment</a:t>
            </a:r>
          </a:p>
          <a:p>
            <a:pPr lvl="1"/>
            <a:r>
              <a:rPr lang="en-US" altLang="en-US" sz="2200" i="1" smtClean="0"/>
              <a:t>Setting Assumptions</a:t>
            </a:r>
          </a:p>
          <a:p>
            <a:pPr lvl="1"/>
            <a:r>
              <a:rPr lang="en-US" altLang="en-US" sz="2200" i="1" smtClean="0"/>
              <a:t>Pricing of Life Insurance and Annuity Products</a:t>
            </a:r>
          </a:p>
          <a:p>
            <a:pPr lvl="1"/>
            <a:endParaRPr lang="en-US" altLang="en-US" sz="2200" i="1" smtClean="0"/>
          </a:p>
          <a:p>
            <a:pPr lvl="1"/>
            <a:endParaRPr lang="en-US" altLang="en-US" sz="2800" i="1" smtClean="0"/>
          </a:p>
          <a:p>
            <a:pPr lvl="1"/>
            <a:endParaRPr lang="en-US" altLang="en-US" i="1" smtClean="0"/>
          </a:p>
        </p:txBody>
      </p:sp>
    </p:spTree>
    <p:extLst>
      <p:ext uri="{BB962C8B-B14F-4D97-AF65-F5344CB8AC3E}">
        <p14:creationId xmlns:p14="http://schemas.microsoft.com/office/powerpoint/2010/main" val="9783956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300" dirty="0"/>
              <a:t>The great assumptions debate</a:t>
            </a:r>
            <a:br>
              <a:rPr lang="en-US" sz="5300" dirty="0"/>
            </a:br>
            <a:r>
              <a:rPr lang="en-US" dirty="0"/>
              <a:t/>
            </a:r>
            <a:br>
              <a:rPr lang="en-US" dirty="0"/>
            </a:br>
            <a:r>
              <a:rPr lang="en-US" dirty="0"/>
              <a:t/>
            </a:r>
            <a:br>
              <a:rPr lang="en-US" dirty="0"/>
            </a:br>
            <a:r>
              <a:rPr lang="en-US" sz="3600" cap="none" dirty="0"/>
              <a:t>October 26, 2017</a:t>
            </a:r>
          </a:p>
        </p:txBody>
      </p:sp>
      <p:sp>
        <p:nvSpPr>
          <p:cNvPr id="3" name="Subtitle 2"/>
          <p:cNvSpPr>
            <a:spLocks noGrp="1"/>
          </p:cNvSpPr>
          <p:nvPr>
            <p:ph type="subTitle" idx="1"/>
          </p:nvPr>
        </p:nvSpPr>
        <p:spPr/>
        <p:txBody>
          <a:bodyPr>
            <a:normAutofit fontScale="62500" lnSpcReduction="20000"/>
          </a:bodyPr>
          <a:lstStyle/>
          <a:p>
            <a:pPr>
              <a:defRPr/>
            </a:pPr>
            <a:r>
              <a:rPr lang="en-US" dirty="0"/>
              <a:t>Sponsored by the Academy’s Council on Professionalism and </a:t>
            </a:r>
            <a:r>
              <a:rPr lang="en-US" dirty="0" smtClean="0"/>
              <a:t/>
            </a:r>
            <a:br>
              <a:rPr lang="en-US" dirty="0" smtClean="0"/>
            </a:br>
            <a:r>
              <a:rPr lang="en-US" dirty="0" smtClean="0"/>
              <a:t>co-sponsored </a:t>
            </a:r>
            <a:r>
              <a:rPr lang="en-US" dirty="0"/>
              <a:t>by ACOPA, CAS, CCA, and SOA</a:t>
            </a:r>
          </a:p>
        </p:txBody>
      </p:sp>
    </p:spTree>
    <p:extLst>
      <p:ext uri="{BB962C8B-B14F-4D97-AF65-F5344CB8AC3E}">
        <p14:creationId xmlns:p14="http://schemas.microsoft.com/office/powerpoint/2010/main" val="32527118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a:xfrm>
            <a:off x="582972" y="154522"/>
            <a:ext cx="5970985" cy="783431"/>
          </a:xfrm>
        </p:spPr>
        <p:txBody>
          <a:bodyPr>
            <a:noAutofit/>
          </a:bodyPr>
          <a:lstStyle/>
          <a:p>
            <a:r>
              <a:rPr lang="en-US" altLang="en-US" sz="2800" dirty="0"/>
              <a:t>Intended</a:t>
            </a:r>
            <a:r>
              <a:rPr lang="en-US" altLang="en-US" sz="2800" dirty="0" smtClean="0"/>
              <a:t> Applicability </a:t>
            </a:r>
            <a:r>
              <a:rPr lang="en-US" altLang="en-US" sz="2800" dirty="0" smtClean="0"/>
              <a:t>of Proposed ASOP on Setting Assumptions</a:t>
            </a:r>
            <a:endParaRPr lang="en-US" altLang="en-US" sz="2800" dirty="0"/>
          </a:p>
        </p:txBody>
      </p:sp>
      <p:sp>
        <p:nvSpPr>
          <p:cNvPr id="77827" name="Rectangle 5"/>
          <p:cNvSpPr>
            <a:spLocks noGrp="1" noChangeArrowheads="1"/>
          </p:cNvSpPr>
          <p:nvPr>
            <p:ph idx="1"/>
          </p:nvPr>
        </p:nvSpPr>
        <p:spPr>
          <a:xfrm>
            <a:off x="613432" y="1225442"/>
            <a:ext cx="7900988" cy="3800751"/>
          </a:xfrm>
        </p:spPr>
        <p:txBody>
          <a:bodyPr>
            <a:normAutofit/>
          </a:bodyPr>
          <a:lstStyle/>
          <a:p>
            <a:r>
              <a:rPr lang="en-US" altLang="en-US" sz="2400" dirty="0"/>
              <a:t>Guidance applies if actuary:</a:t>
            </a:r>
          </a:p>
          <a:p>
            <a:pPr lvl="1"/>
            <a:r>
              <a:rPr lang="en-US" altLang="en-US" sz="1800" dirty="0"/>
              <a:t>Develops or otherwise sets assumptions</a:t>
            </a:r>
          </a:p>
          <a:p>
            <a:pPr lvl="1"/>
            <a:r>
              <a:rPr lang="en-US" altLang="en-US" sz="1800" dirty="0"/>
              <a:t>Assesses the reasonableness of assumptions set by others</a:t>
            </a:r>
          </a:p>
          <a:p>
            <a:pPr lvl="1"/>
            <a:r>
              <a:rPr lang="en-US" altLang="en-US" sz="1800" dirty="0"/>
              <a:t>Provides advice to another party who has the responsibility to set assumptions</a:t>
            </a:r>
          </a:p>
          <a:p>
            <a:pPr lvl="1"/>
            <a:r>
              <a:rPr lang="en-US" altLang="en-US" sz="1800" dirty="0"/>
              <a:t>Uses assumptions set by others</a:t>
            </a:r>
          </a:p>
          <a:p>
            <a:r>
              <a:rPr lang="en-US" altLang="en-US" sz="2400" dirty="0"/>
              <a:t>Applies to </a:t>
            </a:r>
            <a:r>
              <a:rPr lang="en-US" sz="2400" dirty="0"/>
              <a:t>selection of methodology/matching of assumptions to methodology in limited circumstances</a:t>
            </a:r>
          </a:p>
          <a:p>
            <a:pPr lvl="1"/>
            <a:r>
              <a:rPr lang="en-US" altLang="en-US" sz="1800" dirty="0"/>
              <a:t>When </a:t>
            </a:r>
            <a:r>
              <a:rPr lang="en-US" sz="1800" dirty="0"/>
              <a:t>setting of assumptions is largely inseparable from the selection </a:t>
            </a:r>
            <a:br>
              <a:rPr lang="en-US" sz="1800" dirty="0"/>
            </a:br>
            <a:r>
              <a:rPr lang="en-US" sz="1800" dirty="0"/>
              <a:t>of methodology</a:t>
            </a:r>
          </a:p>
        </p:txBody>
      </p:sp>
      <p:sp>
        <p:nvSpPr>
          <p:cNvPr id="2" name="Slide Number Placeholder 1"/>
          <p:cNvSpPr>
            <a:spLocks noGrp="1"/>
          </p:cNvSpPr>
          <p:nvPr>
            <p:ph type="sldNum" sz="quarter" idx="4294967295"/>
          </p:nvPr>
        </p:nvSpPr>
        <p:spPr>
          <a:xfrm>
            <a:off x="7779545" y="4875611"/>
            <a:ext cx="388144" cy="273844"/>
          </a:xfrm>
          <a:prstGeom prst="rect">
            <a:avLst/>
          </a:prstGeom>
        </p:spPr>
        <p:txBody>
          <a:bodyPr>
            <a:normAutofit fontScale="92500" lnSpcReduction="10000"/>
          </a:bodyPr>
          <a:lstStyle/>
          <a:p>
            <a:fld id="{B549B30A-181D-490B-ADD1-FEE4EBE942BC}" type="slidenum">
              <a:rPr lang="en-US" altLang="en-US" smtClean="0"/>
              <a:pPr/>
              <a:t>59</a:t>
            </a:fld>
            <a:endParaRPr lang="en-US" altLang="en-US" dirty="0"/>
          </a:p>
        </p:txBody>
      </p:sp>
    </p:spTree>
    <p:extLst>
      <p:ext uri="{BB962C8B-B14F-4D97-AF65-F5344CB8AC3E}">
        <p14:creationId xmlns:p14="http://schemas.microsoft.com/office/powerpoint/2010/main" val="302731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Objective of Professionalism</a:t>
            </a:r>
          </a:p>
        </p:txBody>
      </p:sp>
      <p:sp>
        <p:nvSpPr>
          <p:cNvPr id="5" name="Rounded Rectangle 4"/>
          <p:cNvSpPr/>
          <p:nvPr/>
        </p:nvSpPr>
        <p:spPr bwMode="auto">
          <a:xfrm>
            <a:off x="1418522" y="1294614"/>
            <a:ext cx="2736342" cy="53492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defTabSz="685783"/>
            <a:r>
              <a:rPr lang="en-US" sz="1350" dirty="0">
                <a:solidFill>
                  <a:srgbClr val="000000"/>
                </a:solidFill>
                <a:latin typeface="Arial" charset="0"/>
                <a:ea typeface="ＭＳ Ｐゴシック" charset="0"/>
                <a:cs typeface="Arial" charset="0"/>
              </a:rPr>
              <a:t>Code of Professional Conduct</a:t>
            </a:r>
          </a:p>
        </p:txBody>
      </p:sp>
      <p:sp>
        <p:nvSpPr>
          <p:cNvPr id="6" name="Rounded Rectangle 5"/>
          <p:cNvSpPr/>
          <p:nvPr/>
        </p:nvSpPr>
        <p:spPr bwMode="auto">
          <a:xfrm>
            <a:off x="1419913" y="3827344"/>
            <a:ext cx="2734952" cy="53615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783"/>
            <a:r>
              <a:rPr lang="en-US" sz="1350" dirty="0">
                <a:solidFill>
                  <a:srgbClr val="000000"/>
                </a:solidFill>
                <a:latin typeface="Arial" charset="0"/>
                <a:ea typeface="ＭＳ Ｐゴシック" charset="0"/>
                <a:cs typeface="Arial" charset="0"/>
              </a:rPr>
              <a:t>Actuarial Standards Board</a:t>
            </a:r>
          </a:p>
          <a:p>
            <a:pPr algn="ctr" defTabSz="685783"/>
            <a:r>
              <a:rPr lang="en-US" sz="1350" dirty="0">
                <a:solidFill>
                  <a:srgbClr val="000000"/>
                </a:solidFill>
                <a:latin typeface="Calibri"/>
                <a:cs typeface="Arial" charset="0"/>
              </a:rPr>
              <a:t>(Actuarial Standards of Practice)</a:t>
            </a:r>
            <a:endParaRPr lang="en-US" sz="1350" dirty="0">
              <a:solidFill>
                <a:srgbClr val="000000"/>
              </a:solidFill>
              <a:latin typeface="Arial" charset="0"/>
              <a:ea typeface="ＭＳ Ｐゴシック" charset="0"/>
              <a:cs typeface="Arial" charset="0"/>
            </a:endParaRPr>
          </a:p>
        </p:txBody>
      </p:sp>
      <p:sp>
        <p:nvSpPr>
          <p:cNvPr id="7" name="Rounded Rectangle 6"/>
          <p:cNvSpPr/>
          <p:nvPr/>
        </p:nvSpPr>
        <p:spPr bwMode="auto">
          <a:xfrm>
            <a:off x="4835952" y="3827344"/>
            <a:ext cx="2734952" cy="53615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783"/>
            <a:r>
              <a:rPr lang="en-US" sz="1350" dirty="0">
                <a:solidFill>
                  <a:srgbClr val="000000"/>
                </a:solidFill>
                <a:latin typeface="Arial" charset="0"/>
                <a:ea typeface="ＭＳ Ｐゴシック" charset="0"/>
                <a:cs typeface="Arial" charset="0"/>
              </a:rPr>
              <a:t>Actuarial Board for Counseling and Discipline</a:t>
            </a:r>
          </a:p>
        </p:txBody>
      </p:sp>
      <p:sp>
        <p:nvSpPr>
          <p:cNvPr id="8" name="Oval 7"/>
          <p:cNvSpPr/>
          <p:nvPr/>
        </p:nvSpPr>
        <p:spPr bwMode="auto">
          <a:xfrm>
            <a:off x="3539873" y="2159718"/>
            <a:ext cx="1774595" cy="1456442"/>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defTabSz="685783"/>
            <a:r>
              <a:rPr lang="en-US" sz="1350" dirty="0">
                <a:solidFill>
                  <a:srgbClr val="000000"/>
                </a:solidFill>
                <a:latin typeface="Arial" charset="0"/>
                <a:ea typeface="ＭＳ Ｐゴシック" charset="0"/>
                <a:cs typeface="Arial" charset="0"/>
              </a:rPr>
              <a:t>Protecting the Public</a:t>
            </a:r>
          </a:p>
        </p:txBody>
      </p:sp>
      <p:sp>
        <p:nvSpPr>
          <p:cNvPr id="10" name="Left-Right Arrow 9"/>
          <p:cNvSpPr/>
          <p:nvPr/>
        </p:nvSpPr>
        <p:spPr bwMode="auto">
          <a:xfrm rot="16200000">
            <a:off x="1859809" y="2646703"/>
            <a:ext cx="1661474" cy="363474"/>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83"/>
            <a:endParaRPr lang="en-US" sz="1350" dirty="0">
              <a:solidFill>
                <a:srgbClr val="000000"/>
              </a:solidFill>
              <a:latin typeface="Arial" charset="0"/>
              <a:ea typeface="ＭＳ Ｐゴシック" charset="0"/>
              <a:cs typeface="Arial" charset="0"/>
            </a:endParaRPr>
          </a:p>
        </p:txBody>
      </p:sp>
      <p:sp>
        <p:nvSpPr>
          <p:cNvPr id="12" name="Left-Right Arrow 11"/>
          <p:cNvSpPr/>
          <p:nvPr/>
        </p:nvSpPr>
        <p:spPr bwMode="auto">
          <a:xfrm>
            <a:off x="4301076" y="3953884"/>
            <a:ext cx="509048" cy="283071"/>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83"/>
            <a:endParaRPr lang="en-US" sz="1350" dirty="0">
              <a:solidFill>
                <a:srgbClr val="000000"/>
              </a:solidFill>
              <a:latin typeface="Arial" charset="0"/>
              <a:ea typeface="ＭＳ Ｐゴシック" charset="0"/>
              <a:cs typeface="Arial" charset="0"/>
            </a:endParaRPr>
          </a:p>
        </p:txBody>
      </p:sp>
      <p:sp>
        <p:nvSpPr>
          <p:cNvPr id="13" name="Rounded Rectangle 12"/>
          <p:cNvSpPr/>
          <p:nvPr/>
        </p:nvSpPr>
        <p:spPr bwMode="auto">
          <a:xfrm>
            <a:off x="4893958" y="1246743"/>
            <a:ext cx="2736342" cy="53492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defTabSz="685783"/>
            <a:r>
              <a:rPr lang="en-US" sz="1350" dirty="0">
                <a:solidFill>
                  <a:srgbClr val="000000"/>
                </a:solidFill>
                <a:latin typeface="Arial" charset="0"/>
                <a:ea typeface="ＭＳ Ｐゴシック" charset="0"/>
                <a:cs typeface="Arial" charset="0"/>
              </a:rPr>
              <a:t>U.S. Qualification Standards</a:t>
            </a:r>
          </a:p>
        </p:txBody>
      </p:sp>
      <p:sp>
        <p:nvSpPr>
          <p:cNvPr id="14" name="Left-Right Arrow 13"/>
          <p:cNvSpPr/>
          <p:nvPr/>
        </p:nvSpPr>
        <p:spPr bwMode="auto">
          <a:xfrm rot="16200000">
            <a:off x="5372691" y="2646703"/>
            <a:ext cx="1661474" cy="363474"/>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83"/>
            <a:endParaRPr lang="en-US" sz="1350" dirty="0">
              <a:solidFill>
                <a:srgbClr val="000000"/>
              </a:solidFill>
              <a:latin typeface="Arial" charset="0"/>
              <a:ea typeface="ＭＳ Ｐゴシック" charset="0"/>
              <a:cs typeface="Arial" charset="0"/>
            </a:endParaRPr>
          </a:p>
        </p:txBody>
      </p:sp>
      <p:sp>
        <p:nvSpPr>
          <p:cNvPr id="15" name="Left-Right Arrow 14"/>
          <p:cNvSpPr/>
          <p:nvPr/>
        </p:nvSpPr>
        <p:spPr bwMode="auto">
          <a:xfrm>
            <a:off x="4279456" y="1372670"/>
            <a:ext cx="509048" cy="283071"/>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83"/>
            <a:endParaRPr lang="en-US" sz="1350"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24047131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2800" dirty="0"/>
              <a:t>Tools for the Actuary:  ASB Mobile-Friendly Website</a:t>
            </a:r>
            <a:endParaRPr lang="en-US" altLang="en-US" sz="2800" dirty="0" smtClean="0"/>
          </a:p>
        </p:txBody>
      </p:sp>
      <p:sp>
        <p:nvSpPr>
          <p:cNvPr id="14339" name="Content Placeholder 2"/>
          <p:cNvSpPr>
            <a:spLocks noGrp="1"/>
          </p:cNvSpPr>
          <p:nvPr>
            <p:ph idx="1"/>
          </p:nvPr>
        </p:nvSpPr>
        <p:spPr>
          <a:xfrm>
            <a:off x="612648" y="1149910"/>
            <a:ext cx="8153400" cy="3371850"/>
          </a:xfrm>
        </p:spPr>
        <p:txBody>
          <a:bodyPr/>
          <a:lstStyle/>
          <a:p>
            <a:r>
              <a:rPr lang="en-US" altLang="en-US" sz="2000" dirty="0"/>
              <a:t>For </a:t>
            </a:r>
            <a:r>
              <a:rPr lang="en-US" altLang="en-US" sz="2000" b="1" dirty="0" smtClean="0"/>
              <a:t>iPhones</a:t>
            </a:r>
            <a:r>
              <a:rPr lang="en-US" altLang="en-US" sz="2000" dirty="0" smtClean="0"/>
              <a:t>: Add an icon to your device’s home screen for quick access to the mobile site.</a:t>
            </a:r>
          </a:p>
          <a:p>
            <a:pPr>
              <a:buFont typeface="Wingdings" panose="05000000000000000000" pitchFamily="2" charset="2"/>
              <a:buNone/>
            </a:pPr>
            <a:endParaRPr lang="en-US" altLang="en-US" dirty="0" smtClean="0"/>
          </a:p>
          <a:p>
            <a:pPr>
              <a:buFont typeface="Wingdings" panose="05000000000000000000" pitchFamily="2" charset="2"/>
              <a:buNone/>
            </a:pPr>
            <a:endParaRPr lang="en-US" altLang="en-US" dirty="0" smtClean="0"/>
          </a:p>
        </p:txBody>
      </p:sp>
      <p:pic>
        <p:nvPicPr>
          <p:cNvPr id="14340" name="Picture 2" descr="C:\Users\benya\Desktop\mobile-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8744" y="1979832"/>
            <a:ext cx="1915616" cy="26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C:\Users\benya\Desktop\Mobile-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5450" y="1972687"/>
            <a:ext cx="1942255" cy="264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C:\Users\benya\Desktop\Mobile-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04691" y="1999928"/>
            <a:ext cx="1856502" cy="26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bwMode="auto">
          <a:xfrm>
            <a:off x="552650" y="2009976"/>
            <a:ext cx="402353" cy="41552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b="1" dirty="0">
                <a:solidFill>
                  <a:srgbClr val="000000"/>
                </a:solidFill>
                <a:latin typeface="Arial" charset="0"/>
                <a:ea typeface="ＭＳ Ｐゴシック" charset="0"/>
                <a:cs typeface="Arial" charset="0"/>
              </a:rPr>
              <a:t>1</a:t>
            </a:r>
          </a:p>
        </p:txBody>
      </p:sp>
      <p:sp>
        <p:nvSpPr>
          <p:cNvPr id="9" name="Oval 8"/>
          <p:cNvSpPr/>
          <p:nvPr/>
        </p:nvSpPr>
        <p:spPr bwMode="auto">
          <a:xfrm>
            <a:off x="3304340" y="2020024"/>
            <a:ext cx="395397" cy="41552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b="1" dirty="0">
                <a:solidFill>
                  <a:srgbClr val="000000"/>
                </a:solidFill>
                <a:latin typeface="Arial" charset="0"/>
                <a:ea typeface="ＭＳ Ｐゴシック" charset="0"/>
                <a:cs typeface="Arial" charset="0"/>
              </a:rPr>
              <a:t>2</a:t>
            </a:r>
          </a:p>
        </p:txBody>
      </p:sp>
      <p:sp>
        <p:nvSpPr>
          <p:cNvPr id="10" name="Oval 9"/>
          <p:cNvSpPr/>
          <p:nvPr/>
        </p:nvSpPr>
        <p:spPr bwMode="auto">
          <a:xfrm>
            <a:off x="6119389" y="2020024"/>
            <a:ext cx="401968" cy="41552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b="1" dirty="0">
                <a:solidFill>
                  <a:srgbClr val="000000"/>
                </a:solidFill>
                <a:latin typeface="Arial" charset="0"/>
                <a:ea typeface="ＭＳ Ｐゴシック" charset="0"/>
                <a:cs typeface="Arial" charset="0"/>
              </a:rPr>
              <a:t>3</a:t>
            </a:r>
          </a:p>
        </p:txBody>
      </p:sp>
    </p:spTree>
    <p:extLst>
      <p:ext uri="{BB962C8B-B14F-4D97-AF65-F5344CB8AC3E}">
        <p14:creationId xmlns:p14="http://schemas.microsoft.com/office/powerpoint/2010/main" val="27304227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2800" dirty="0" smtClean="0"/>
              <a:t>Tools </a:t>
            </a:r>
            <a:r>
              <a:rPr lang="en-US" altLang="en-US" sz="2800" dirty="0"/>
              <a:t>for the Actuary:  ASB Mobile-Friendly Website</a:t>
            </a:r>
            <a:endParaRPr lang="en-US" altLang="en-US" sz="2800" dirty="0" smtClean="0"/>
          </a:p>
        </p:txBody>
      </p:sp>
      <p:sp>
        <p:nvSpPr>
          <p:cNvPr id="15363" name="Content Placeholder 2"/>
          <p:cNvSpPr>
            <a:spLocks noGrp="1"/>
          </p:cNvSpPr>
          <p:nvPr>
            <p:ph idx="1"/>
          </p:nvPr>
        </p:nvSpPr>
        <p:spPr/>
        <p:txBody>
          <a:bodyPr/>
          <a:lstStyle/>
          <a:p>
            <a:r>
              <a:rPr lang="en-US" altLang="en-US" sz="2000" dirty="0"/>
              <a:t>For </a:t>
            </a:r>
            <a:r>
              <a:rPr lang="en-US" altLang="en-US" sz="2000" b="1" dirty="0"/>
              <a:t>Androids</a:t>
            </a:r>
            <a:r>
              <a:rPr lang="en-US" altLang="en-US" sz="2000" dirty="0" smtClean="0"/>
              <a:t>: Add an icon to your device’s home screen for quick access to the mobile site.</a:t>
            </a:r>
          </a:p>
          <a:p>
            <a:pPr>
              <a:buFont typeface="Wingdings" panose="05000000000000000000" pitchFamily="2" charset="2"/>
              <a:buNone/>
            </a:pPr>
            <a:endParaRPr lang="en-US" altLang="en-US" dirty="0" smtClean="0"/>
          </a:p>
        </p:txBody>
      </p:sp>
      <p:sp>
        <p:nvSpPr>
          <p:cNvPr id="5" name="Oval 4"/>
          <p:cNvSpPr/>
          <p:nvPr/>
        </p:nvSpPr>
        <p:spPr bwMode="auto">
          <a:xfrm>
            <a:off x="612648" y="2040120"/>
            <a:ext cx="381824" cy="41552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b="1" dirty="0">
                <a:solidFill>
                  <a:srgbClr val="000000"/>
                </a:solidFill>
                <a:latin typeface="Arial" charset="0"/>
                <a:ea typeface="ＭＳ Ｐゴシック" charset="0"/>
                <a:cs typeface="Arial" charset="0"/>
              </a:rPr>
              <a:t>1</a:t>
            </a:r>
          </a:p>
        </p:txBody>
      </p:sp>
      <p:sp>
        <p:nvSpPr>
          <p:cNvPr id="9" name="Oval 8"/>
          <p:cNvSpPr/>
          <p:nvPr/>
        </p:nvSpPr>
        <p:spPr bwMode="auto">
          <a:xfrm>
            <a:off x="3300640" y="2009976"/>
            <a:ext cx="387088" cy="41552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b="1" dirty="0">
                <a:solidFill>
                  <a:srgbClr val="000000"/>
                </a:solidFill>
                <a:latin typeface="Arial" charset="0"/>
                <a:ea typeface="ＭＳ Ｐゴシック" charset="0"/>
                <a:cs typeface="Arial" charset="0"/>
              </a:rPr>
              <a:t>2</a:t>
            </a:r>
          </a:p>
        </p:txBody>
      </p:sp>
      <p:sp>
        <p:nvSpPr>
          <p:cNvPr id="10" name="Oval 9"/>
          <p:cNvSpPr/>
          <p:nvPr/>
        </p:nvSpPr>
        <p:spPr bwMode="auto">
          <a:xfrm>
            <a:off x="5817949" y="1949688"/>
            <a:ext cx="371834" cy="41552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b="1" dirty="0">
                <a:solidFill>
                  <a:srgbClr val="000000"/>
                </a:solidFill>
                <a:latin typeface="Arial" charset="0"/>
                <a:ea typeface="ＭＳ Ｐゴシック" charset="0"/>
                <a:cs typeface="Arial" charset="0"/>
              </a:rPr>
              <a:t>3</a:t>
            </a:r>
          </a:p>
        </p:txBody>
      </p:sp>
      <p:pic>
        <p:nvPicPr>
          <p:cNvPr id="15367" name="Picture 2" descr="C:\Users\benya\Desktop\Mobile-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95678" y="1981886"/>
            <a:ext cx="2034146" cy="277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 descr="C:\Users\benya\Desktop\Mobile-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87878" y="1953845"/>
            <a:ext cx="1969783" cy="273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4" descr="C:\Users\benya\Desktop\Mobile-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68848" y="1894352"/>
            <a:ext cx="2161718" cy="272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6284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Applicability Guidelines</a:t>
            </a:r>
            <a:endParaRPr lang="en-US" sz="3200" dirty="0"/>
          </a:p>
        </p:txBody>
      </p:sp>
      <p:sp>
        <p:nvSpPr>
          <p:cNvPr id="3" name="Content Placeholder 2"/>
          <p:cNvSpPr>
            <a:spLocks noGrp="1"/>
          </p:cNvSpPr>
          <p:nvPr>
            <p:ph idx="1"/>
          </p:nvPr>
        </p:nvSpPr>
        <p:spPr/>
        <p:txBody>
          <a:bodyPr>
            <a:normAutofit/>
          </a:bodyPr>
          <a:lstStyle/>
          <a:p>
            <a:r>
              <a:rPr lang="en-US" altLang="en-US" sz="2500" dirty="0" smtClean="0"/>
              <a:t>ASOP No. 1: “Actuaries are responsible for determining which ASOPs apply to the task at hand.” </a:t>
            </a:r>
          </a:p>
          <a:p>
            <a:pPr>
              <a:lnSpc>
                <a:spcPct val="80000"/>
              </a:lnSpc>
            </a:pPr>
            <a:r>
              <a:rPr lang="en-US" altLang="en-US" sz="2500" dirty="0" smtClean="0">
                <a:hlinkClick r:id="rId3"/>
              </a:rPr>
              <a:t>Applicability </a:t>
            </a:r>
            <a:r>
              <a:rPr lang="en-US" altLang="en-US" sz="2500" dirty="0">
                <a:hlinkClick r:id="rId3"/>
              </a:rPr>
              <a:t>Guidelines</a:t>
            </a:r>
            <a:r>
              <a:rPr lang="en-US" altLang="en-US" sz="2500" dirty="0"/>
              <a:t> </a:t>
            </a:r>
            <a:r>
              <a:rPr lang="en-US" altLang="en-US" sz="2500" dirty="0" smtClean="0"/>
              <a:t>list </a:t>
            </a:r>
            <a:r>
              <a:rPr lang="en-US" altLang="en-US" sz="2500" dirty="0"/>
              <a:t>the ASOPs that usually apply to common assignments.</a:t>
            </a:r>
            <a:r>
              <a:rPr lang="en-US" altLang="en-US" sz="2800" dirty="0"/>
              <a:t> </a:t>
            </a:r>
          </a:p>
          <a:p>
            <a:pPr lvl="1">
              <a:lnSpc>
                <a:spcPct val="80000"/>
              </a:lnSpc>
            </a:pPr>
            <a:r>
              <a:rPr lang="en-US" altLang="en-US" sz="2200" dirty="0"/>
              <a:t>Not created by ASB – resource document </a:t>
            </a:r>
            <a:r>
              <a:rPr lang="en-US" altLang="en-US" sz="2200" dirty="0" smtClean="0"/>
              <a:t>only</a:t>
            </a:r>
            <a:endParaRPr lang="en-US" altLang="en-US" sz="2200" dirty="0"/>
          </a:p>
          <a:p>
            <a:pPr lvl="1">
              <a:lnSpc>
                <a:spcPct val="80000"/>
              </a:lnSpc>
            </a:pPr>
            <a:r>
              <a:rPr lang="en-US" altLang="en-US" sz="2200" dirty="0"/>
              <a:t>Not authoritative guidance – does not create obligation on Actuary to comply with referenced </a:t>
            </a:r>
            <a:r>
              <a:rPr lang="en-US" altLang="en-US" sz="2200" dirty="0" smtClean="0"/>
              <a:t>ASOPs</a:t>
            </a:r>
            <a:endParaRPr lang="en-US" altLang="en-US" sz="2200" dirty="0"/>
          </a:p>
          <a:p>
            <a:pPr lvl="1"/>
            <a:r>
              <a:rPr lang="en-US" altLang="en-US" sz="2100" dirty="0" smtClean="0">
                <a:solidFill>
                  <a:srgbClr val="00B050"/>
                </a:solidFill>
              </a:rPr>
              <a:t>www.actuarialstandardsboard.org/applicability-guidelines</a:t>
            </a:r>
            <a:r>
              <a:rPr lang="en-US" altLang="en-US" sz="2100" dirty="0">
                <a:solidFill>
                  <a:srgbClr val="00B050"/>
                </a:solidFill>
              </a:rPr>
              <a:t>/</a:t>
            </a:r>
          </a:p>
          <a:p>
            <a:endParaRPr lang="en-US" dirty="0"/>
          </a:p>
        </p:txBody>
      </p:sp>
    </p:spTree>
    <p:extLst>
      <p:ext uri="{BB962C8B-B14F-4D97-AF65-F5344CB8AC3E}">
        <p14:creationId xmlns:p14="http://schemas.microsoft.com/office/powerpoint/2010/main" val="11790193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1288" r="13863" b="5776"/>
          <a:stretch/>
        </p:blipFill>
        <p:spPr bwMode="auto">
          <a:xfrm>
            <a:off x="813917" y="22708"/>
            <a:ext cx="8150836" cy="5120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9901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400" dirty="0"/>
              <a:t>Actuarial Board for </a:t>
            </a:r>
            <a:r>
              <a:rPr lang="en-US" altLang="en-US" sz="3400" dirty="0" smtClean="0"/>
              <a:t>Counseling and Discipline</a:t>
            </a:r>
            <a:endParaRPr lang="en-US" sz="3400"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2518279" y="1324275"/>
            <a:ext cx="4023180" cy="3218406"/>
          </a:xfrm>
        </p:spPr>
      </p:pic>
    </p:spTree>
    <p:extLst>
      <p:ext uri="{BB962C8B-B14F-4D97-AF65-F5344CB8AC3E}">
        <p14:creationId xmlns:p14="http://schemas.microsoft.com/office/powerpoint/2010/main" val="19545193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dirty="0" smtClean="0"/>
              <a:t>The ABCD</a:t>
            </a:r>
          </a:p>
        </p:txBody>
      </p:sp>
      <p:sp>
        <p:nvSpPr>
          <p:cNvPr id="32771" name="Content Placeholder 2"/>
          <p:cNvSpPr>
            <a:spLocks noGrp="1"/>
          </p:cNvSpPr>
          <p:nvPr>
            <p:ph idx="1"/>
          </p:nvPr>
        </p:nvSpPr>
        <p:spPr/>
        <p:txBody>
          <a:bodyPr>
            <a:normAutofit/>
          </a:bodyPr>
          <a:lstStyle/>
          <a:p>
            <a:r>
              <a:rPr lang="en-US" altLang="en-US" dirty="0" smtClean="0"/>
              <a:t>Two primary functions:</a:t>
            </a:r>
          </a:p>
          <a:p>
            <a:pPr lvl="1"/>
            <a:r>
              <a:rPr lang="en-US" altLang="en-US" dirty="0" smtClean="0"/>
              <a:t>Respond to requests for guidance (RFGs) on professionalism issues.</a:t>
            </a:r>
          </a:p>
          <a:p>
            <a:pPr lvl="1"/>
            <a:r>
              <a:rPr lang="en-US" altLang="en-US" dirty="0" smtClean="0"/>
              <a:t>Consider complaints about possible violations of the Code.</a:t>
            </a:r>
          </a:p>
          <a:p>
            <a:pPr marL="365760" lvl="1" indent="0">
              <a:buNone/>
            </a:pPr>
            <a:endParaRPr lang="en-US" altLang="en-US" dirty="0" smtClean="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65624" y="38098"/>
            <a:ext cx="898044" cy="89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8167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t="5427"/>
          <a:stretch/>
        </p:blipFill>
        <p:spPr>
          <a:xfrm>
            <a:off x="4660421" y="1200150"/>
            <a:ext cx="4301534" cy="2016574"/>
          </a:xfrm>
          <a:prstGeom prst="rect">
            <a:avLst/>
          </a:prstGeom>
        </p:spPr>
      </p:pic>
      <p:sp>
        <p:nvSpPr>
          <p:cNvPr id="34818" name="Title 1"/>
          <p:cNvSpPr>
            <a:spLocks noGrp="1"/>
          </p:cNvSpPr>
          <p:nvPr>
            <p:ph type="title"/>
          </p:nvPr>
        </p:nvSpPr>
        <p:spPr/>
        <p:txBody>
          <a:bodyPr>
            <a:normAutofit fontScale="90000"/>
          </a:bodyPr>
          <a:lstStyle/>
          <a:p>
            <a:r>
              <a:rPr lang="en-US" altLang="en-US" dirty="0" smtClean="0"/>
              <a:t>Requests for Guidance</a:t>
            </a:r>
          </a:p>
        </p:txBody>
      </p:sp>
      <p:sp>
        <p:nvSpPr>
          <p:cNvPr id="34819" name="Content Placeholder 2"/>
          <p:cNvSpPr>
            <a:spLocks noGrp="1"/>
          </p:cNvSpPr>
          <p:nvPr>
            <p:ph idx="1"/>
          </p:nvPr>
        </p:nvSpPr>
        <p:spPr/>
        <p:txBody>
          <a:bodyPr>
            <a:normAutofit fontScale="92500" lnSpcReduction="10000"/>
          </a:bodyPr>
          <a:lstStyle/>
          <a:p>
            <a:r>
              <a:rPr lang="en-US" altLang="en-US" sz="2600" dirty="0" smtClean="0"/>
              <a:t>You may seek guidance on an </a:t>
            </a:r>
            <a:br>
              <a:rPr lang="en-US" altLang="en-US" sz="2600" dirty="0" smtClean="0"/>
            </a:br>
            <a:r>
              <a:rPr lang="en-US" altLang="en-US" sz="2600" dirty="0" smtClean="0"/>
              <a:t>actuarial matter that you </a:t>
            </a:r>
            <a:br>
              <a:rPr lang="en-US" altLang="en-US" sz="2600" dirty="0" smtClean="0"/>
            </a:br>
            <a:r>
              <a:rPr lang="en-US" altLang="en-US" sz="2600" dirty="0" smtClean="0"/>
              <a:t>believe may affect your </a:t>
            </a:r>
            <a:br>
              <a:rPr lang="en-US" altLang="en-US" sz="2600" dirty="0" smtClean="0"/>
            </a:br>
            <a:r>
              <a:rPr lang="en-US" altLang="en-US" sz="2600" dirty="0" smtClean="0"/>
              <a:t>obligations under the Code.</a:t>
            </a:r>
          </a:p>
          <a:p>
            <a:r>
              <a:rPr lang="en-US" altLang="en-US" sz="2600" dirty="0" smtClean="0"/>
              <a:t>Confidential and can be </a:t>
            </a:r>
            <a:br>
              <a:rPr lang="en-US" altLang="en-US" sz="2600" dirty="0" smtClean="0"/>
            </a:br>
            <a:r>
              <a:rPr lang="en-US" altLang="en-US" sz="2600" dirty="0" smtClean="0"/>
              <a:t>made anonymously.</a:t>
            </a:r>
          </a:p>
          <a:p>
            <a:r>
              <a:rPr lang="en-US" altLang="en-US" sz="2600" dirty="0" smtClean="0"/>
              <a:t>An individual member of the ABCD or the whole ABCD may respond with confidential advice on good professional practice.</a:t>
            </a:r>
          </a:p>
        </p:txBody>
      </p:sp>
    </p:spTree>
    <p:extLst>
      <p:ext uri="{BB962C8B-B14F-4D97-AF65-F5344CB8AC3E}">
        <p14:creationId xmlns:p14="http://schemas.microsoft.com/office/powerpoint/2010/main" val="36607167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smtClean="0"/>
              <a:t>Complaints</a:t>
            </a:r>
          </a:p>
        </p:txBody>
      </p:sp>
      <p:sp>
        <p:nvSpPr>
          <p:cNvPr id="37891" name="Content Placeholder 2"/>
          <p:cNvSpPr>
            <a:spLocks noGrp="1"/>
          </p:cNvSpPr>
          <p:nvPr>
            <p:ph idx="1"/>
          </p:nvPr>
        </p:nvSpPr>
        <p:spPr/>
        <p:txBody>
          <a:bodyPr>
            <a:normAutofit/>
          </a:bodyPr>
          <a:lstStyle/>
          <a:p>
            <a:r>
              <a:rPr lang="en-US" altLang="en-US" sz="3400" dirty="0" smtClean="0"/>
              <a:t>Inquiries into possible material violations of the Code can be initiated by </a:t>
            </a:r>
          </a:p>
          <a:p>
            <a:pPr lvl="1"/>
            <a:r>
              <a:rPr lang="en-US" altLang="en-US" sz="3100" dirty="0" smtClean="0"/>
              <a:t>a complainant, </a:t>
            </a:r>
          </a:p>
          <a:p>
            <a:pPr lvl="1"/>
            <a:r>
              <a:rPr lang="en-US" altLang="en-US" sz="3100" dirty="0" smtClean="0"/>
              <a:t>receipt of outside information, or </a:t>
            </a:r>
          </a:p>
          <a:p>
            <a:pPr lvl="1"/>
            <a:r>
              <a:rPr lang="en-US" altLang="en-US" sz="3100" dirty="0"/>
              <a:t>t</a:t>
            </a:r>
            <a:r>
              <a:rPr lang="en-US" altLang="en-US" sz="3100" dirty="0" smtClean="0"/>
              <a:t>he ABCD itself.</a:t>
            </a:r>
            <a:endParaRPr lang="en-US" altLang="en-US" sz="3100" dirty="0" smtClean="0"/>
          </a:p>
        </p:txBody>
      </p:sp>
    </p:spTree>
    <p:extLst>
      <p:ext uri="{BB962C8B-B14F-4D97-AF65-F5344CB8AC3E}">
        <p14:creationId xmlns:p14="http://schemas.microsoft.com/office/powerpoint/2010/main" val="5381349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altLang="en-US" smtClean="0"/>
              <a:t>ABCD Complaint Process</a:t>
            </a:r>
          </a:p>
        </p:txBody>
      </p:sp>
      <p:sp>
        <p:nvSpPr>
          <p:cNvPr id="39939" name="Content Placeholder 2"/>
          <p:cNvSpPr>
            <a:spLocks noGrp="1"/>
          </p:cNvSpPr>
          <p:nvPr>
            <p:ph idx="1"/>
          </p:nvPr>
        </p:nvSpPr>
        <p:spPr>
          <a:xfrm>
            <a:off x="4671646" y="1400315"/>
            <a:ext cx="3982278" cy="3623072"/>
          </a:xfrm>
        </p:spPr>
        <p:txBody>
          <a:bodyPr/>
          <a:lstStyle/>
          <a:p>
            <a:r>
              <a:rPr lang="en-US" altLang="en-US" dirty="0" smtClean="0"/>
              <a:t>Complaint is sent to Subject Actuary (SA), and a response is requested.</a:t>
            </a:r>
          </a:p>
          <a:p>
            <a:pPr marL="0" indent="0">
              <a:buNone/>
            </a:pPr>
            <a:endParaRPr lang="en-US" altLang="en-US" dirty="0" smtClean="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3044" y="1517100"/>
            <a:ext cx="3378623" cy="3139105"/>
          </a:xfrm>
          <a:prstGeom prst="rect">
            <a:avLst/>
          </a:prstGeom>
        </p:spPr>
      </p:pic>
    </p:spTree>
    <p:extLst>
      <p:ext uri="{BB962C8B-B14F-4D97-AF65-F5344CB8AC3E}">
        <p14:creationId xmlns:p14="http://schemas.microsoft.com/office/powerpoint/2010/main" val="36090855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altLang="en-US" smtClean="0"/>
              <a:t>ABCD Complaint Process</a:t>
            </a:r>
          </a:p>
        </p:txBody>
      </p:sp>
      <p:sp>
        <p:nvSpPr>
          <p:cNvPr id="39939" name="Content Placeholder 2"/>
          <p:cNvSpPr>
            <a:spLocks noGrp="1"/>
          </p:cNvSpPr>
          <p:nvPr>
            <p:ph idx="1"/>
          </p:nvPr>
        </p:nvSpPr>
        <p:spPr/>
        <p:txBody>
          <a:bodyPr>
            <a:normAutofit fontScale="92500" lnSpcReduction="20000"/>
          </a:bodyPr>
          <a:lstStyle/>
          <a:p>
            <a:r>
              <a:rPr lang="en-US" altLang="en-US" dirty="0" smtClean="0"/>
              <a:t>ABCD chairperson and vice chairs perform preliminary review and decide whether to</a:t>
            </a:r>
          </a:p>
          <a:p>
            <a:pPr lvl="1"/>
            <a:r>
              <a:rPr lang="en-US" altLang="en-US" dirty="0" smtClean="0"/>
              <a:t>dismiss the case (with or without guidance),</a:t>
            </a:r>
          </a:p>
          <a:p>
            <a:pPr lvl="1"/>
            <a:r>
              <a:rPr lang="en-US" altLang="en-US" dirty="0" smtClean="0"/>
              <a:t>investigate further, or</a:t>
            </a:r>
          </a:p>
          <a:p>
            <a:pPr lvl="1"/>
            <a:r>
              <a:rPr lang="en-US" altLang="en-US" dirty="0" smtClean="0"/>
              <a:t>refer the case for mediation.</a:t>
            </a:r>
          </a:p>
          <a:p>
            <a:r>
              <a:rPr lang="en-US" altLang="en-US" dirty="0" smtClean="0"/>
              <a:t>If decision is to continue investigation, ABCD appoints an investigator and sends notice of the investigator to SA.</a:t>
            </a:r>
          </a:p>
          <a:p>
            <a:pPr lvl="1"/>
            <a:r>
              <a:rPr lang="en-US" altLang="en-US" dirty="0" smtClean="0"/>
              <a:t>SA can object to investigator for good cause.</a:t>
            </a:r>
          </a:p>
        </p:txBody>
      </p:sp>
    </p:spTree>
    <p:extLst>
      <p:ext uri="{BB962C8B-B14F-4D97-AF65-F5344CB8AC3E}">
        <p14:creationId xmlns:p14="http://schemas.microsoft.com/office/powerpoint/2010/main" val="3772713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Code of Professional </a:t>
            </a:r>
            <a:r>
              <a:rPr lang="en-US" dirty="0" smtClean="0"/>
              <a:t>Conduct</a:t>
            </a:r>
            <a:endParaRPr lang="en-US" dirty="0"/>
          </a:p>
        </p:txBody>
      </p:sp>
      <p:sp>
        <p:nvSpPr>
          <p:cNvPr id="3" name="Content Placeholder 2"/>
          <p:cNvSpPr>
            <a:spLocks noGrp="1"/>
          </p:cNvSpPr>
          <p:nvPr>
            <p:ph sz="half"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72956" y="1202626"/>
            <a:ext cx="4477512" cy="3843528"/>
          </a:xfrm>
          <a:prstGeom prst="rect">
            <a:avLst/>
          </a:prstGeom>
        </p:spPr>
      </p:pic>
    </p:spTree>
    <p:extLst>
      <p:ext uri="{BB962C8B-B14F-4D97-AF65-F5344CB8AC3E}">
        <p14:creationId xmlns:p14="http://schemas.microsoft.com/office/powerpoint/2010/main" val="30233660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altLang="en-US" smtClean="0"/>
              <a:t>Findings and Recommendation</a:t>
            </a:r>
          </a:p>
        </p:txBody>
      </p:sp>
      <p:sp>
        <p:nvSpPr>
          <p:cNvPr id="44035" name="Content Placeholder 2"/>
          <p:cNvSpPr>
            <a:spLocks noGrp="1"/>
          </p:cNvSpPr>
          <p:nvPr>
            <p:ph idx="1"/>
          </p:nvPr>
        </p:nvSpPr>
        <p:spPr>
          <a:xfrm>
            <a:off x="571912" y="1303135"/>
            <a:ext cx="8382000" cy="3698081"/>
          </a:xfrm>
        </p:spPr>
        <p:txBody>
          <a:bodyPr>
            <a:normAutofit/>
          </a:bodyPr>
          <a:lstStyle/>
          <a:p>
            <a:r>
              <a:rPr lang="en-US" altLang="en-US" sz="2800" dirty="0" smtClean="0"/>
              <a:t>After hearing, ABCD decides whether to </a:t>
            </a:r>
          </a:p>
          <a:p>
            <a:pPr marL="457200" lvl="1" indent="0">
              <a:buNone/>
            </a:pPr>
            <a:r>
              <a:rPr lang="en-US" altLang="en-US" sz="2400" dirty="0" smtClean="0"/>
              <a:t>(a) request additional information; </a:t>
            </a:r>
          </a:p>
          <a:p>
            <a:pPr marL="457200" lvl="1" indent="0">
              <a:buNone/>
            </a:pPr>
            <a:r>
              <a:rPr lang="en-US" altLang="en-US" sz="2400" dirty="0" smtClean="0"/>
              <a:t>(b) dismiss the case; </a:t>
            </a:r>
          </a:p>
          <a:p>
            <a:pPr marL="457200" lvl="1" indent="0">
              <a:buNone/>
            </a:pPr>
            <a:r>
              <a:rPr lang="en-US" altLang="en-US" sz="2400" dirty="0" smtClean="0"/>
              <a:t>(c) confidentially counsel the subject actuary; or </a:t>
            </a:r>
          </a:p>
          <a:p>
            <a:pPr marL="457200" lvl="1" indent="0">
              <a:buNone/>
            </a:pPr>
            <a:r>
              <a:rPr lang="en-US" altLang="en-US" sz="2400" dirty="0" smtClean="0"/>
              <a:t>(d) recommend that the subject actuary be disciplined.</a:t>
            </a:r>
          </a:p>
        </p:txBody>
      </p:sp>
    </p:spTree>
    <p:extLst>
      <p:ext uri="{BB962C8B-B14F-4D97-AF65-F5344CB8AC3E}">
        <p14:creationId xmlns:p14="http://schemas.microsoft.com/office/powerpoint/2010/main" val="28775877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altLang="en-US" smtClean="0"/>
              <a:t>Findings and Recommendation</a:t>
            </a:r>
          </a:p>
        </p:txBody>
      </p:sp>
      <p:sp>
        <p:nvSpPr>
          <p:cNvPr id="44035" name="Content Placeholder 2"/>
          <p:cNvSpPr>
            <a:spLocks noGrp="1"/>
          </p:cNvSpPr>
          <p:nvPr>
            <p:ph idx="1"/>
          </p:nvPr>
        </p:nvSpPr>
        <p:spPr>
          <a:xfrm>
            <a:off x="571912" y="1283039"/>
            <a:ext cx="8382000" cy="3698081"/>
          </a:xfrm>
        </p:spPr>
        <p:txBody>
          <a:bodyPr>
            <a:normAutofit/>
          </a:bodyPr>
          <a:lstStyle/>
          <a:p>
            <a:r>
              <a:rPr lang="en-US" altLang="en-US" sz="2800" dirty="0" smtClean="0"/>
              <a:t>If </a:t>
            </a:r>
            <a:r>
              <a:rPr lang="en-US" altLang="en-US" sz="2800" dirty="0"/>
              <a:t>decision is to recommend </a:t>
            </a:r>
            <a:r>
              <a:rPr lang="en-US" altLang="en-US" sz="2800" dirty="0" smtClean="0"/>
              <a:t>discipline, </a:t>
            </a:r>
            <a:r>
              <a:rPr lang="en-US" altLang="en-US" sz="2800" dirty="0"/>
              <a:t>ABCD </a:t>
            </a:r>
            <a:r>
              <a:rPr lang="en-US" altLang="en-US" sz="2800" dirty="0" smtClean="0"/>
              <a:t>writes a Findings and Recommendation report.</a:t>
            </a:r>
          </a:p>
          <a:p>
            <a:pPr lvl="1"/>
            <a:r>
              <a:rPr lang="en-US" altLang="en-US" sz="2400" dirty="0" smtClean="0"/>
              <a:t>Disciplinary recommendations may include private or public reprimand, suspension, or expulsion from membership (i.e. losing one’s actuarial credentials).</a:t>
            </a:r>
          </a:p>
          <a:p>
            <a:r>
              <a:rPr lang="en-US" altLang="en-US" sz="2800" dirty="0" smtClean="0"/>
              <a:t>ABCD does </a:t>
            </a:r>
            <a:r>
              <a:rPr lang="en-US" altLang="en-US" sz="2800" i="1" dirty="0" smtClean="0"/>
              <a:t>not</a:t>
            </a:r>
            <a:r>
              <a:rPr lang="en-US" altLang="en-US" sz="2800" dirty="0" smtClean="0"/>
              <a:t> impose discipline, but sends findings and recommendations to membership organizations. </a:t>
            </a:r>
          </a:p>
        </p:txBody>
      </p:sp>
    </p:spTree>
    <p:extLst>
      <p:ext uri="{BB962C8B-B14F-4D97-AF65-F5344CB8AC3E}">
        <p14:creationId xmlns:p14="http://schemas.microsoft.com/office/powerpoint/2010/main" val="1049786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71450"/>
            <a:ext cx="8153400" cy="742950"/>
          </a:xfrm>
        </p:spPr>
        <p:txBody>
          <a:bodyPr>
            <a:normAutofit fontScale="90000"/>
          </a:bodyPr>
          <a:lstStyle/>
          <a:p>
            <a:pPr>
              <a:defRPr/>
            </a:pPr>
            <a:r>
              <a:rPr lang="en-US" dirty="0" smtClean="0"/>
              <a:t>ABCD Inquiries</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792554718"/>
              </p:ext>
            </p:extLst>
          </p:nvPr>
        </p:nvGraphicFramePr>
        <p:xfrm>
          <a:off x="612775" y="1341438"/>
          <a:ext cx="8153400" cy="2835768"/>
        </p:xfrm>
        <a:graphic>
          <a:graphicData uri="http://schemas.openxmlformats.org/drawingml/2006/table">
            <a:tbl>
              <a:tblPr/>
              <a:tblGrid>
                <a:gridCol w="2290083"/>
                <a:gridCol w="2201705"/>
                <a:gridCol w="1858945"/>
                <a:gridCol w="1802667"/>
              </a:tblGrid>
              <a:tr h="304697">
                <a:tc gridSpan="3">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Calibri" pitchFamily="34" charset="0"/>
                        </a:rPr>
                        <a:t>Inquiries</a:t>
                      </a:r>
                      <a:endParaRPr kumimoji="0" lang="en-US" alt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09395">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Calibri" pitchFamily="34" charset="0"/>
                        </a:rPr>
                        <a:t> </a:t>
                      </a:r>
                      <a:endParaRPr kumimoji="0" lang="en-US" altLang="en-US" sz="20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libri" pitchFamily="34" charset="0"/>
                        </a:rPr>
                        <a:t>2016</a:t>
                      </a:r>
                      <a:endParaRPr kumimoji="0" lang="en-US" alt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libri" pitchFamily="34" charset="0"/>
                        </a:rPr>
                        <a:t>First Half 2017</a:t>
                      </a:r>
                      <a:endParaRPr kumimoji="0" lang="en-US" alt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Third Quarter 2017</a:t>
                      </a: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r h="274546">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rPr>
                        <a:t>Cases in progress</a:t>
                      </a:r>
                      <a:endParaRPr kumimoji="0" lang="en-US" altLang="en-US" sz="18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33</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 19</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24</a:t>
                      </a: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r h="274546">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rPr>
                        <a:t>Cases resolved </a:t>
                      </a:r>
                      <a:endParaRPr kumimoji="0" lang="en-US" altLang="en-US" sz="18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rPr>
                        <a:t>14</a:t>
                      </a:r>
                      <a:endParaRPr kumimoji="0" lang="en-US" altLang="en-US" sz="1800" b="0" i="0" u="none" strike="noStrike" cap="none" normalizeH="0" baseline="0" smtClean="0">
                        <a:ln>
                          <a:noFill/>
                        </a:ln>
                        <a:solidFill>
                          <a:srgbClr val="000000"/>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 8</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4</a:t>
                      </a: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r h="549090">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rPr>
                        <a:t>Dismissed</a:t>
                      </a:r>
                      <a:endParaRPr kumimoji="0" lang="en-US" altLang="en-US" sz="18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10 </a:t>
                      </a:r>
                      <a:br>
                        <a:rPr kumimoji="0" lang="en-US" altLang="en-US" sz="1800" b="0" i="0" u="none" strike="noStrike" cap="none" normalizeH="0" baseline="0" dirty="0" smtClean="0">
                          <a:ln>
                            <a:noFill/>
                          </a:ln>
                          <a:solidFill>
                            <a:srgbClr val="000000"/>
                          </a:solidFill>
                          <a:effectLst/>
                          <a:latin typeface="Calibri" pitchFamily="34" charset="0"/>
                        </a:rPr>
                      </a:br>
                      <a:r>
                        <a:rPr kumimoji="0" lang="en-US" altLang="en-US" sz="1800" b="0" i="0" u="none" strike="noStrike" cap="none" normalizeH="0" baseline="0" dirty="0" smtClean="0">
                          <a:ln>
                            <a:noFill/>
                          </a:ln>
                          <a:solidFill>
                            <a:srgbClr val="000000"/>
                          </a:solidFill>
                          <a:effectLst/>
                          <a:latin typeface="Calibri" pitchFamily="34" charset="0"/>
                        </a:rPr>
                        <a:t>(1 after investigation)</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 6</a:t>
                      </a:r>
                      <a:br>
                        <a:rPr kumimoji="0" lang="en-US" altLang="en-US" sz="1800" b="0" i="0" u="none" strike="noStrike" cap="none" normalizeH="0" baseline="0" dirty="0" smtClean="0">
                          <a:ln>
                            <a:noFill/>
                          </a:ln>
                          <a:solidFill>
                            <a:srgbClr val="000000"/>
                          </a:solidFill>
                          <a:effectLst/>
                          <a:latin typeface="Calibri" pitchFamily="34" charset="0"/>
                        </a:rPr>
                      </a:br>
                      <a:r>
                        <a:rPr kumimoji="0" lang="en-US" altLang="en-US" sz="1800" b="0" i="0" u="none" strike="noStrike" cap="none" normalizeH="0" baseline="0" dirty="0" smtClean="0">
                          <a:ln>
                            <a:noFill/>
                          </a:ln>
                          <a:solidFill>
                            <a:srgbClr val="000000"/>
                          </a:solidFill>
                          <a:effectLst/>
                          <a:latin typeface="Calibri" pitchFamily="34" charset="0"/>
                        </a:rPr>
                        <a:t>(1 w. guidance)</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3</a:t>
                      </a: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r h="274546">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rPr>
                        <a:t>Counseled</a:t>
                      </a:r>
                      <a:endParaRPr kumimoji="0" lang="en-US" altLang="en-US" sz="18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2</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 1</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0</a:t>
                      </a: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r h="548455">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rPr>
                        <a:t>Recommended public discipline</a:t>
                      </a:r>
                      <a:endParaRPr kumimoji="0" lang="en-US" altLang="en-US" sz="18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rPr>
                        <a:t>2</a:t>
                      </a:r>
                      <a:endParaRPr kumimoji="0" lang="en-US" altLang="en-US" sz="1800" b="0" i="0" u="none" strike="noStrike" cap="none" normalizeH="0" baseline="0" smtClean="0">
                        <a:ln>
                          <a:noFill/>
                        </a:ln>
                        <a:solidFill>
                          <a:srgbClr val="000000"/>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 1</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1</a:t>
                      </a:r>
                    </a:p>
                  </a:txBody>
                  <a:tcPr marL="68601" marR="6860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bl>
          </a:graphicData>
        </a:graphic>
      </p:graphicFrame>
    </p:spTree>
    <p:extLst>
      <p:ext uri="{BB962C8B-B14F-4D97-AF65-F5344CB8AC3E}">
        <p14:creationId xmlns:p14="http://schemas.microsoft.com/office/powerpoint/2010/main" val="4670565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71450"/>
            <a:ext cx="8153400" cy="742950"/>
          </a:xfrm>
        </p:spPr>
        <p:txBody>
          <a:bodyPr>
            <a:normAutofit fontScale="90000"/>
          </a:bodyPr>
          <a:lstStyle/>
          <a:p>
            <a:pPr>
              <a:defRPr/>
            </a:pPr>
            <a:r>
              <a:rPr lang="en-US" dirty="0" smtClean="0"/>
              <a:t>ABCD Inquiries</a:t>
            </a:r>
            <a:endParaRPr lang="en-US" dirty="0"/>
          </a:p>
        </p:txBody>
      </p:sp>
      <p:graphicFrame>
        <p:nvGraphicFramePr>
          <p:cNvPr id="10" name="Table 9"/>
          <p:cNvGraphicFramePr>
            <a:graphicFrameLocks noGrp="1"/>
          </p:cNvGraphicFramePr>
          <p:nvPr/>
        </p:nvGraphicFramePr>
        <p:xfrm>
          <a:off x="890588" y="1638300"/>
          <a:ext cx="7527926" cy="2012952"/>
        </p:xfrm>
        <a:graphic>
          <a:graphicData uri="http://schemas.openxmlformats.org/drawingml/2006/table">
            <a:tbl>
              <a:tblPr/>
              <a:tblGrid>
                <a:gridCol w="2447901"/>
                <a:gridCol w="1752965"/>
                <a:gridCol w="1663530"/>
                <a:gridCol w="1663530"/>
              </a:tblGrid>
              <a:tr h="304800">
                <a:tc gridSpan="3">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Calibri" pitchFamily="34" charset="0"/>
                        </a:rPr>
                        <a:t>Primary Practice Area of Subject Actuaries</a:t>
                      </a:r>
                      <a:endParaRPr kumimoji="0" lang="en-US" alt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09599">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Calibri" pitchFamily="34" charset="0"/>
                        </a:rPr>
                        <a:t> </a:t>
                      </a:r>
                      <a:endParaRPr kumimoji="0" lang="en-US" altLang="en-US" sz="20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Calibri" pitchFamily="34" charset="0"/>
                        </a:rPr>
                        <a:t>2016</a:t>
                      </a:r>
                      <a:endParaRPr kumimoji="0" lang="en-US" altLang="en-US" sz="2000" b="1" i="0" u="none" strike="noStrike" cap="none" normalizeH="0" baseline="0" smtClean="0">
                        <a:ln>
                          <a:noFill/>
                        </a:ln>
                        <a:solidFill>
                          <a:srgbClr val="000000"/>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libri" pitchFamily="34" charset="0"/>
                        </a:rPr>
                        <a:t>First Half 2017</a:t>
                      </a:r>
                      <a:endParaRPr kumimoji="0" lang="en-US" alt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Third Quarter 2017</a:t>
                      </a: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r h="27463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rPr>
                        <a:t>Casualty</a:t>
                      </a:r>
                      <a:endParaRPr kumimoji="0" lang="en-US" altLang="en-US" sz="18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rPr>
                        <a:t>6</a:t>
                      </a:r>
                      <a:endParaRPr kumimoji="0" lang="en-US" altLang="en-US" sz="1800" b="0" i="0" u="none" strike="noStrike" cap="none" normalizeH="0" baseline="0" smtClean="0">
                        <a:ln>
                          <a:noFill/>
                        </a:ln>
                        <a:solidFill>
                          <a:srgbClr val="000000"/>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rPr>
                        <a:t> 1</a:t>
                      </a:r>
                      <a:endParaRPr kumimoji="0" lang="en-US" altLang="en-US" sz="1800" b="0" i="0" u="none" strike="noStrike" cap="none" normalizeH="0" baseline="0" smtClean="0">
                        <a:ln>
                          <a:noFill/>
                        </a:ln>
                        <a:solidFill>
                          <a:srgbClr val="000000"/>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5</a:t>
                      </a: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r h="27463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rPr>
                        <a:t>Health</a:t>
                      </a:r>
                      <a:endParaRPr kumimoji="0" lang="en-US" altLang="en-US" sz="18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3</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rPr>
                        <a:t> 1</a:t>
                      </a:r>
                      <a:endParaRPr kumimoji="0" lang="en-US" altLang="en-US" sz="1800" b="0" i="0" u="none" strike="noStrike" cap="none" normalizeH="0" baseline="0" smtClean="0">
                        <a:ln>
                          <a:noFill/>
                        </a:ln>
                        <a:solidFill>
                          <a:srgbClr val="000000"/>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3</a:t>
                      </a: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r h="27463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rPr>
                        <a:t>Pension</a:t>
                      </a:r>
                      <a:endParaRPr kumimoji="0" lang="en-US" altLang="en-US" sz="18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rPr>
                        <a:t>20</a:t>
                      </a:r>
                      <a:endParaRPr kumimoji="0" lang="en-US" altLang="en-US" sz="1800" b="0" i="0" u="none" strike="noStrike" cap="none" normalizeH="0" baseline="0" smtClean="0">
                        <a:ln>
                          <a:noFill/>
                        </a:ln>
                        <a:solidFill>
                          <a:srgbClr val="000000"/>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rPr>
                        <a:t> 20</a:t>
                      </a:r>
                      <a:endParaRPr kumimoji="0" lang="en-US" altLang="en-US" sz="1800" b="0" i="0" u="none" strike="noStrike" cap="none" normalizeH="0" baseline="0" smtClean="0">
                        <a:ln>
                          <a:noFill/>
                        </a:ln>
                        <a:solidFill>
                          <a:srgbClr val="000000"/>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19</a:t>
                      </a: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r h="27463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rPr>
                        <a:t>Life</a:t>
                      </a:r>
                      <a:endParaRPr kumimoji="0" lang="en-US" altLang="en-US" sz="18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rPr>
                        <a:t>4</a:t>
                      </a:r>
                      <a:endParaRPr kumimoji="0" lang="en-US" altLang="en-US" sz="1800" b="0" i="0" u="none" strike="noStrike" cap="none" normalizeH="0" baseline="0" smtClean="0">
                        <a:ln>
                          <a:noFill/>
                        </a:ln>
                        <a:solidFill>
                          <a:srgbClr val="000000"/>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 4</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1</a:t>
                      </a: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bl>
          </a:graphicData>
        </a:graphic>
      </p:graphicFrame>
    </p:spTree>
    <p:extLst>
      <p:ext uri="{BB962C8B-B14F-4D97-AF65-F5344CB8AC3E}">
        <p14:creationId xmlns:p14="http://schemas.microsoft.com/office/powerpoint/2010/main" val="16220723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71450"/>
            <a:ext cx="8153400" cy="742950"/>
          </a:xfrm>
        </p:spPr>
        <p:txBody>
          <a:bodyPr>
            <a:normAutofit fontScale="90000"/>
          </a:bodyPr>
          <a:lstStyle/>
          <a:p>
            <a:pPr>
              <a:defRPr/>
            </a:pPr>
            <a:r>
              <a:rPr lang="en-US" dirty="0" smtClean="0"/>
              <a:t>ABCD Requests for Guidance</a:t>
            </a:r>
            <a:endParaRPr lang="en-US" dirty="0"/>
          </a:p>
        </p:txBody>
      </p:sp>
      <p:graphicFrame>
        <p:nvGraphicFramePr>
          <p:cNvPr id="4" name="Content Placeholder 3"/>
          <p:cNvGraphicFramePr>
            <a:graphicFrameLocks noGrp="1"/>
          </p:cNvGraphicFramePr>
          <p:nvPr>
            <p:ph sz="quarter" idx="1"/>
          </p:nvPr>
        </p:nvGraphicFramePr>
        <p:xfrm>
          <a:off x="1098550" y="1660525"/>
          <a:ext cx="6634163" cy="2284416"/>
        </p:xfrm>
        <a:graphic>
          <a:graphicData uri="http://schemas.openxmlformats.org/drawingml/2006/table">
            <a:tbl>
              <a:tblPr/>
              <a:tblGrid>
                <a:gridCol w="3076818"/>
                <a:gridCol w="1721296"/>
                <a:gridCol w="1836049"/>
              </a:tblGrid>
              <a:tr h="331788">
                <a:tc gridSpan="3">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Calibri" pitchFamily="34" charset="0"/>
                        </a:rPr>
                        <a:t>Requests for Guidance Responded To</a:t>
                      </a:r>
                      <a:endParaRPr kumimoji="0" lang="en-US" altLang="en-US" sz="20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304800">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Calibri" pitchFamily="34" charset="0"/>
                        </a:rPr>
                        <a:t> </a:t>
                      </a:r>
                      <a:endParaRPr kumimoji="0" lang="en-US" altLang="en-US" sz="20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Calibri" pitchFamily="34" charset="0"/>
                        </a:rPr>
                        <a:t>2016</a:t>
                      </a:r>
                      <a:endParaRPr kumimoji="0" lang="en-US" altLang="en-US" sz="2000" b="1" i="0" u="none" strike="noStrike" cap="none" normalizeH="0" baseline="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libri" pitchFamily="34" charset="0"/>
                        </a:rPr>
                        <a:t>First Half 2017</a:t>
                      </a:r>
                      <a:endParaRPr kumimoji="0" lang="en-US" altLang="en-US" sz="2000" b="1"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r h="27463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ea typeface="SimSun" pitchFamily="2" charset="-122"/>
                          <a:cs typeface="Times New Roman" pitchFamily="18" charset="0"/>
                        </a:rPr>
                        <a:t>Total</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108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54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r h="27463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rPr>
                        <a:t>Pension</a:t>
                      </a:r>
                      <a:endParaRPr kumimoji="0" lang="en-US" altLang="en-US" sz="18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26</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rPr>
                        <a:t>15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r h="27463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rPr>
                        <a:t>Health</a:t>
                      </a:r>
                      <a:endParaRPr kumimoji="0" lang="en-US" altLang="en-US" sz="18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25</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16</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r h="27463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rPr>
                        <a:t>Life</a:t>
                      </a:r>
                      <a:endParaRPr kumimoji="0" lang="en-US" altLang="en-US" sz="18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rPr>
                        <a:t>23</a:t>
                      </a:r>
                      <a:endParaRPr kumimoji="0" lang="en-US" altLang="en-US" sz="1800" b="0" i="0" u="none" strike="noStrike" cap="none" normalizeH="0" baseline="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 9</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r h="27463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rPr>
                        <a:t>Property &amp; Casualty</a:t>
                      </a:r>
                      <a:endParaRPr kumimoji="0" lang="en-US" altLang="en-US" sz="1800" b="1" i="0" u="none" strike="noStrike" cap="none" normalizeH="0" baseline="0" dirty="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rPr>
                        <a:t>28</a:t>
                      </a:r>
                      <a:endParaRPr kumimoji="0" lang="en-US" altLang="en-US" sz="1800" b="0" i="0" u="none" strike="noStrike" cap="none" normalizeH="0" baseline="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 14</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r h="27463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rPr>
                        <a:t>General</a:t>
                      </a:r>
                      <a:endParaRPr kumimoji="0" lang="en-US" altLang="en-US" sz="1800" b="1" i="0" u="none" strike="noStrike" cap="none" normalizeH="0" baseline="0" smtClean="0">
                        <a:ln>
                          <a:noFill/>
                        </a:ln>
                        <a:solidFill>
                          <a:srgbClr val="FFFFFF"/>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rPr>
                        <a:t>6</a:t>
                      </a:r>
                      <a:endParaRPr kumimoji="0" lang="en-US" altLang="en-US" sz="1800" b="0" i="0" u="none" strike="noStrike" cap="none" normalizeH="0" baseline="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rPr>
                        <a:t> 0</a:t>
                      </a:r>
                      <a:endParaRPr kumimoji="0" lang="en-US" altLang="en-US" sz="1800" b="0" i="0" u="none" strike="noStrike" cap="none" normalizeH="0" baseline="0" dirty="0" smtClean="0">
                        <a:ln>
                          <a:noFill/>
                        </a:ln>
                        <a:solidFill>
                          <a:srgbClr val="000000"/>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bl>
          </a:graphicData>
        </a:graphic>
      </p:graphicFrame>
    </p:spTree>
    <p:extLst>
      <p:ext uri="{BB962C8B-B14F-4D97-AF65-F5344CB8AC3E}">
        <p14:creationId xmlns:p14="http://schemas.microsoft.com/office/powerpoint/2010/main" val="29330168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171450"/>
            <a:ext cx="8153400" cy="742950"/>
          </a:xfrm>
        </p:spPr>
        <p:txBody>
          <a:bodyPr>
            <a:normAutofit fontScale="90000"/>
          </a:bodyPr>
          <a:lstStyle/>
          <a:p>
            <a:pPr eaLnBrk="1" fontAlgn="auto" hangingPunct="1">
              <a:spcAft>
                <a:spcPts val="0"/>
              </a:spcAft>
              <a:defRPr/>
            </a:pPr>
            <a:r>
              <a:rPr lang="en-US" altLang="en-US" dirty="0" smtClean="0"/>
              <a:t>ABCD RFGs—Third Quarter 2017</a:t>
            </a:r>
          </a:p>
        </p:txBody>
      </p:sp>
      <p:sp>
        <p:nvSpPr>
          <p:cNvPr id="18435" name="Content Placeholder 2"/>
          <p:cNvSpPr>
            <a:spLocks noGrp="1"/>
          </p:cNvSpPr>
          <p:nvPr>
            <p:ph idx="1"/>
          </p:nvPr>
        </p:nvSpPr>
        <p:spPr>
          <a:xfrm>
            <a:off x="612775" y="1200150"/>
            <a:ext cx="8153400" cy="3371850"/>
          </a:xfrm>
        </p:spPr>
        <p:txBody>
          <a:bodyPr/>
          <a:lstStyle/>
          <a:p>
            <a:r>
              <a:rPr lang="en-US" altLang="en-US" dirty="0" smtClean="0"/>
              <a:t>21 Requests for Guidance were responded to</a:t>
            </a:r>
            <a:endParaRPr lang="en-US" altLang="en-US" dirty="0" smtClean="0">
              <a:solidFill>
                <a:srgbClr val="FF0000"/>
              </a:solidFill>
            </a:endParaRPr>
          </a:p>
          <a:p>
            <a:pPr eaLnBrk="1" hangingPunct="1"/>
            <a:endParaRPr lang="en-US" altLang="en-US" dirty="0" smtClean="0"/>
          </a:p>
        </p:txBody>
      </p:sp>
      <p:pic>
        <p:nvPicPr>
          <p:cNvPr id="4" name="Picture 3" descr="A close up of a street sign on a pole&#10;&#10;Description generated with very high confidence">
            <a:extLst>
              <a:ext uri="{FF2B5EF4-FFF2-40B4-BE49-F238E27FC236}">
                <a16:creationId xmlns:a16="http://schemas.microsoft.com/office/drawing/2014/main" xmlns="" id="{28B0AE51-59A5-4D21-AC73-BA12F29AD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615" y="2123882"/>
            <a:ext cx="2673858" cy="2189798"/>
          </a:xfrm>
          <a:prstGeom prst="rect">
            <a:avLst/>
          </a:prstGeom>
        </p:spPr>
      </p:pic>
    </p:spTree>
    <p:extLst>
      <p:ext uri="{BB962C8B-B14F-4D97-AF65-F5344CB8AC3E}">
        <p14:creationId xmlns:p14="http://schemas.microsoft.com/office/powerpoint/2010/main" val="22020709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fontScale="90000"/>
          </a:bodyPr>
          <a:lstStyle/>
          <a:p>
            <a:r>
              <a:rPr lang="en-US" altLang="en-US" smtClean="0"/>
              <a:t>Professionalism Resources</a:t>
            </a:r>
          </a:p>
        </p:txBody>
      </p:sp>
      <p:sp>
        <p:nvSpPr>
          <p:cNvPr id="65539" name="Content Placeholder 2"/>
          <p:cNvSpPr>
            <a:spLocks noGrp="1"/>
          </p:cNvSpPr>
          <p:nvPr>
            <p:ph idx="1"/>
          </p:nvPr>
        </p:nvSpPr>
        <p:spPr/>
        <p:txBody>
          <a:bodyPr>
            <a:normAutofit/>
          </a:bodyPr>
          <a:lstStyle/>
          <a:p>
            <a:r>
              <a:rPr lang="en-US" altLang="en-US" sz="2200" dirty="0" smtClean="0"/>
              <a:t>Academy Professionalism webpage </a:t>
            </a:r>
            <a:r>
              <a:rPr lang="en-US" altLang="en-US" sz="1700" dirty="0" smtClean="0">
                <a:hlinkClick r:id="rId3"/>
              </a:rPr>
              <a:t>www.actuary.org/content/professionalism</a:t>
            </a:r>
            <a:r>
              <a:rPr lang="en-US" altLang="en-US" sz="1700" dirty="0" smtClean="0"/>
              <a:t> </a:t>
            </a:r>
          </a:p>
          <a:p>
            <a:pPr marL="457200" lvl="1" indent="0">
              <a:buNone/>
            </a:pPr>
            <a:r>
              <a:rPr lang="en-US" altLang="en-US" sz="1900" dirty="0" smtClean="0"/>
              <a:t>* Code of Professional Conduct	* U.S. Qualification Standards</a:t>
            </a:r>
          </a:p>
          <a:p>
            <a:pPr marL="457200" lvl="1" indent="0">
              <a:buNone/>
            </a:pPr>
            <a:r>
              <a:rPr lang="en-US" altLang="en-US" sz="1900" dirty="0" smtClean="0"/>
              <a:t>* Standards of practice (ASB)	* Applicability Guidelines</a:t>
            </a:r>
          </a:p>
          <a:p>
            <a:pPr marL="457200" lvl="1" indent="0">
              <a:buNone/>
            </a:pPr>
            <a:r>
              <a:rPr lang="en-US" altLang="en-US" sz="1900" dirty="0"/>
              <a:t>* </a:t>
            </a:r>
            <a:r>
              <a:rPr lang="en-US" altLang="en-US" sz="1900" dirty="0" smtClean="0"/>
              <a:t>Discussion papers		* Webinars</a:t>
            </a:r>
          </a:p>
          <a:p>
            <a:r>
              <a:rPr lang="en-US" altLang="en-US" sz="2200" dirty="0" smtClean="0"/>
              <a:t>Qualifications Attestation Form: </a:t>
            </a:r>
            <a:r>
              <a:rPr lang="en-US" altLang="en-US" sz="1700" dirty="0">
                <a:hlinkClick r:id="rId4"/>
              </a:rPr>
              <a:t>http</a:t>
            </a:r>
            <a:r>
              <a:rPr lang="en-US" altLang="en-US" sz="1700" dirty="0" smtClean="0">
                <a:hlinkClick r:id="rId4"/>
              </a:rPr>
              <a:t>://attest.actuary.org</a:t>
            </a:r>
            <a:endParaRPr lang="en-US" altLang="en-US" sz="1700" dirty="0" smtClean="0"/>
          </a:p>
          <a:p>
            <a:r>
              <a:rPr lang="en-US" altLang="en-US" sz="2200" dirty="0"/>
              <a:t>eLearning </a:t>
            </a:r>
            <a:r>
              <a:rPr lang="en-US" altLang="en-US" sz="2200" dirty="0" smtClean="0"/>
              <a:t>Modules</a:t>
            </a:r>
            <a:br>
              <a:rPr lang="en-US" altLang="en-US" sz="2200" dirty="0" smtClean="0"/>
            </a:br>
            <a:r>
              <a:rPr lang="en-US" altLang="en-US" sz="1600" dirty="0" smtClean="0">
                <a:hlinkClick r:id="rId5"/>
              </a:rPr>
              <a:t>http</a:t>
            </a:r>
            <a:r>
              <a:rPr lang="en-US" altLang="en-US" sz="1600" dirty="0">
                <a:hlinkClick r:id="rId5"/>
              </a:rPr>
              <a:t>://</a:t>
            </a:r>
            <a:r>
              <a:rPr lang="en-US" altLang="en-US" sz="1600" dirty="0" smtClean="0">
                <a:hlinkClick r:id="rId5"/>
              </a:rPr>
              <a:t>www.actuary.org/content/actuarial-elearning-center</a:t>
            </a:r>
            <a:endParaRPr lang="en-US" altLang="en-US" sz="1600" dirty="0" smtClean="0"/>
          </a:p>
          <a:p>
            <a:pPr lvl="1"/>
            <a:endParaRPr lang="en-US" altLang="en-US" sz="2000" dirty="0" smtClean="0"/>
          </a:p>
          <a:p>
            <a:endParaRPr lang="en-US" altLang="en-US" sz="2400" dirty="0" smtClean="0"/>
          </a:p>
        </p:txBody>
      </p:sp>
    </p:spTree>
    <p:extLst>
      <p:ext uri="{BB962C8B-B14F-4D97-AF65-F5344CB8AC3E}">
        <p14:creationId xmlns:p14="http://schemas.microsoft.com/office/powerpoint/2010/main" val="15618623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5400" dirty="0" smtClean="0"/>
              <a:t>Questions</a:t>
            </a:r>
            <a:r>
              <a:rPr lang="en-US" sz="5400" dirty="0"/>
              <a:t>?</a:t>
            </a:r>
          </a:p>
        </p:txBody>
      </p:sp>
    </p:spTree>
    <p:extLst>
      <p:ext uri="{BB962C8B-B14F-4D97-AF65-F5344CB8AC3E}">
        <p14:creationId xmlns:p14="http://schemas.microsoft.com/office/powerpoint/2010/main" val="1136573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171450"/>
            <a:ext cx="8153400" cy="742950"/>
          </a:xfrm>
        </p:spPr>
        <p:txBody>
          <a:bodyPr>
            <a:normAutofit fontScale="90000"/>
          </a:bodyPr>
          <a:lstStyle/>
          <a:p>
            <a:r>
              <a:rPr lang="en-US" altLang="en-US" dirty="0" smtClean="0"/>
              <a:t>It All Starts With the Code</a:t>
            </a:r>
          </a:p>
        </p:txBody>
      </p:sp>
      <p:sp>
        <p:nvSpPr>
          <p:cNvPr id="25603" name="Content Placeholder 2"/>
          <p:cNvSpPr>
            <a:spLocks noGrp="1"/>
          </p:cNvSpPr>
          <p:nvPr>
            <p:ph idx="1"/>
          </p:nvPr>
        </p:nvSpPr>
        <p:spPr>
          <a:xfrm>
            <a:off x="612775" y="1200150"/>
            <a:ext cx="8153400" cy="3371850"/>
          </a:xfrm>
        </p:spPr>
        <p:txBody>
          <a:bodyPr anchor="ctr"/>
          <a:lstStyle/>
          <a:p>
            <a:pPr marL="0" indent="0">
              <a:buFont typeface="Wingdings" panose="05000000000000000000" pitchFamily="2" charset="2"/>
              <a:buNone/>
            </a:pPr>
            <a:r>
              <a:rPr lang="en-US" altLang="en-US" dirty="0" smtClean="0"/>
              <a:t>“The </a:t>
            </a:r>
            <a:r>
              <a:rPr lang="en-US" altLang="en-US" i="1" dirty="0" smtClean="0"/>
              <a:t>Code of Professional Conduct</a:t>
            </a:r>
            <a:r>
              <a:rPr lang="en-US" altLang="en-US" dirty="0" smtClean="0"/>
              <a:t/>
            </a:r>
            <a:br>
              <a:rPr lang="en-US" altLang="en-US" dirty="0" smtClean="0"/>
            </a:br>
            <a:r>
              <a:rPr lang="en-US" altLang="en-US" dirty="0" smtClean="0"/>
              <a:t>sets forth what it means for an actuary</a:t>
            </a:r>
            <a:br>
              <a:rPr lang="en-US" altLang="en-US" dirty="0" smtClean="0"/>
            </a:br>
            <a:r>
              <a:rPr lang="en-US" altLang="en-US" dirty="0" smtClean="0"/>
              <a:t>to act as a professional. It identifies </a:t>
            </a:r>
            <a:br>
              <a:rPr lang="en-US" altLang="en-US" dirty="0" smtClean="0"/>
            </a:br>
            <a:r>
              <a:rPr lang="en-US" altLang="en-US" dirty="0" smtClean="0"/>
              <a:t>the responsibilities that actuaries have</a:t>
            </a:r>
            <a:br>
              <a:rPr lang="en-US" altLang="en-US" dirty="0" smtClean="0"/>
            </a:br>
            <a:r>
              <a:rPr lang="en-US" altLang="en-US" dirty="0" smtClean="0"/>
              <a:t>to the public, to their clients and</a:t>
            </a:r>
            <a:br>
              <a:rPr lang="en-US" altLang="en-US" dirty="0" smtClean="0"/>
            </a:br>
            <a:r>
              <a:rPr lang="en-US" altLang="en-US" dirty="0" smtClean="0"/>
              <a:t>employers, and to the actuarial</a:t>
            </a:r>
            <a:br>
              <a:rPr lang="en-US" altLang="en-US" dirty="0" smtClean="0"/>
            </a:br>
            <a:r>
              <a:rPr lang="en-US" altLang="en-US" dirty="0" smtClean="0"/>
              <a:t>profession.”</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644199" y="1394444"/>
            <a:ext cx="1902056" cy="267371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625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rmAutofit fontScale="90000"/>
          </a:bodyPr>
          <a:lstStyle/>
          <a:p>
            <a:pPr>
              <a:defRPr/>
            </a:pPr>
            <a:r>
              <a:rPr lang="en-US" altLang="en-US" dirty="0"/>
              <a:t>Code of Professional Conduct </a:t>
            </a:r>
            <a:endParaRPr lang="en-US" dirty="0" smtClean="0">
              <a:cs typeface="+mj-cs"/>
            </a:endParaRPr>
          </a:p>
        </p:txBody>
      </p:sp>
      <p:sp>
        <p:nvSpPr>
          <p:cNvPr id="187395" name="Rectangle 3"/>
          <p:cNvSpPr>
            <a:spLocks noGrp="1" noChangeArrowheads="1"/>
          </p:cNvSpPr>
          <p:nvPr>
            <p:ph type="body" idx="1"/>
          </p:nvPr>
        </p:nvSpPr>
        <p:spPr>
          <a:ln>
            <a:noFill/>
          </a:ln>
        </p:spPr>
        <p:txBody>
          <a:bodyPr>
            <a:normAutofit fontScale="85000" lnSpcReduction="10000"/>
          </a:bodyPr>
          <a:lstStyle/>
          <a:p>
            <a:r>
              <a:rPr lang="en-US" altLang="en-US" sz="2600" dirty="0"/>
              <a:t>The current identical Code was individually adopted by the five U.S.-based actuarial organizations (Academy, ASPPA, CAS, CCA, and SOA) and took effect Jan. 1, 2001</a:t>
            </a:r>
            <a:r>
              <a:rPr lang="en-US" altLang="en-US" sz="2600" dirty="0" smtClean="0"/>
              <a:t>.</a:t>
            </a:r>
          </a:p>
          <a:p>
            <a:r>
              <a:rPr lang="en-US" altLang="en-US" sz="2600" dirty="0" smtClean="0"/>
              <a:t>The </a:t>
            </a:r>
            <a:r>
              <a:rPr lang="en-US" altLang="en-US" sz="2600" dirty="0"/>
              <a:t>Code sets forth professional/ethical standards for actuarial members of the five U.S.-based actuarial organizations.</a:t>
            </a:r>
          </a:p>
          <a:p>
            <a:r>
              <a:rPr lang="en-US" altLang="en-US" sz="2600" dirty="0"/>
              <a:t>Actuaries who commit material violations of the Code are subject to counseling or discipline</a:t>
            </a:r>
            <a:r>
              <a:rPr lang="en-US" altLang="en-US" sz="2600" dirty="0" smtClean="0"/>
              <a:t>.</a:t>
            </a:r>
          </a:p>
          <a:p>
            <a:pPr lvl="1"/>
            <a:r>
              <a:rPr lang="en-US" altLang="en-US" sz="2000" dirty="0" smtClean="0"/>
              <a:t>Most complaints to, and 80% of requests for guidance handled by, the ABCD in 2016 involved alleged material violations of Precepts 1, 2, and/or 3. </a:t>
            </a:r>
            <a:endParaRPr lang="en-US" altLang="en-US" sz="2000" dirty="0"/>
          </a:p>
          <a:p>
            <a:pPr marL="0" indent="0" eaLnBrk="1" hangingPunct="1">
              <a:buNone/>
              <a:defRPr/>
            </a:pPr>
            <a:endParaRPr lang="en-US" dirty="0" smtClean="0">
              <a:cs typeface="+mn-cs"/>
            </a:endParaRPr>
          </a:p>
        </p:txBody>
      </p:sp>
    </p:spTree>
    <p:extLst>
      <p:ext uri="{BB962C8B-B14F-4D97-AF65-F5344CB8AC3E}">
        <p14:creationId xmlns:p14="http://schemas.microsoft.com/office/powerpoint/2010/main" val="25414363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yPPtemplateB.2017">
  <a:themeElements>
    <a:clrScheme name="Custom 2">
      <a:dk1>
        <a:sysClr val="windowText" lastClr="000000"/>
      </a:dk1>
      <a:lt1>
        <a:sysClr val="window" lastClr="FFFFFF"/>
      </a:lt1>
      <a:dk2>
        <a:srgbClr val="00175D"/>
      </a:dk2>
      <a:lt2>
        <a:srgbClr val="DDDBC9"/>
      </a:lt2>
      <a:accent1>
        <a:srgbClr val="0066A6"/>
      </a:accent1>
      <a:accent2>
        <a:srgbClr val="009EDB"/>
      </a:accent2>
      <a:accent3>
        <a:srgbClr val="DDDBC9"/>
      </a:accent3>
      <a:accent4>
        <a:srgbClr val="00175D"/>
      </a:accent4>
      <a:accent5>
        <a:srgbClr val="0066A6"/>
      </a:accent5>
      <a:accent6>
        <a:srgbClr val="DDDBC9"/>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AcademyPPtemplateB.2017</Template>
  <TotalTime>1826</TotalTime>
  <Words>3926</Words>
  <Application>Microsoft Office PowerPoint</Application>
  <PresentationFormat>On-screen Show (16:9)</PresentationFormat>
  <Paragraphs>530</Paragraphs>
  <Slides>77</Slides>
  <Notes>45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77</vt:i4>
      </vt:variant>
    </vt:vector>
  </HeadingPairs>
  <TitlesOfParts>
    <vt:vector size="88" baseType="lpstr">
      <vt:lpstr>ＭＳ Ｐゴシック</vt:lpstr>
      <vt:lpstr>ＭＳ Ｐゴシック</vt:lpstr>
      <vt:lpstr>SimSun</vt:lpstr>
      <vt:lpstr>Arial</vt:lpstr>
      <vt:lpstr>Calibri</vt:lpstr>
      <vt:lpstr>Myriad Pro Bold</vt:lpstr>
      <vt:lpstr>Times New Roman</vt:lpstr>
      <vt:lpstr>Wingdings</vt:lpstr>
      <vt:lpstr>Wingdings</vt:lpstr>
      <vt:lpstr>Wingdings 2</vt:lpstr>
      <vt:lpstr>AcademyPPtemplateB.2017</vt:lpstr>
      <vt:lpstr> Developments in Actuarial Professionalism in 2016-17  Paul Kollmer-Dorsey, Esq. General Counsel, American Academy of Actuaries   </vt:lpstr>
      <vt:lpstr>Disclaimer</vt:lpstr>
      <vt:lpstr>The American Academy of Actuaries</vt:lpstr>
      <vt:lpstr>Objectives of Today’s Presentation</vt:lpstr>
      <vt:lpstr>Web of Professionalism: Basis of Self-Regulation</vt:lpstr>
      <vt:lpstr>Objective of Professionalism</vt:lpstr>
      <vt:lpstr>Code of Professional Conduct</vt:lpstr>
      <vt:lpstr>It All Starts With the Code</vt:lpstr>
      <vt:lpstr>Code of Professional Conduct </vt:lpstr>
      <vt:lpstr>Professional Integrity</vt:lpstr>
      <vt:lpstr>Qualifications</vt:lpstr>
      <vt:lpstr>Standards of Practice</vt:lpstr>
      <vt:lpstr>Other Precepts</vt:lpstr>
      <vt:lpstr>Other Precepts</vt:lpstr>
      <vt:lpstr>Other Precepts</vt:lpstr>
      <vt:lpstr>Other Precepts</vt:lpstr>
      <vt:lpstr>Additional Resources on Precept 10</vt:lpstr>
      <vt:lpstr>Other Precepts</vt:lpstr>
      <vt:lpstr>Other Precepts</vt:lpstr>
      <vt:lpstr>Focus on Precept 13</vt:lpstr>
      <vt:lpstr>Precept 13 and Self-Regulation</vt:lpstr>
      <vt:lpstr>Professionalism in Action series</vt:lpstr>
      <vt:lpstr>U.S. Qualification Standards</vt:lpstr>
      <vt:lpstr>Rooted in Precept 2</vt:lpstr>
      <vt:lpstr>U.S. Qualification Standards—SAO</vt:lpstr>
      <vt:lpstr>USQS Structure</vt:lpstr>
      <vt:lpstr>USQS: Section 2 Basic Education and Experience Requirements</vt:lpstr>
      <vt:lpstr>USQS: Section 2 Basic Education and Experience Requirements</vt:lpstr>
      <vt:lpstr>USQS: Section 2 General Continuing Education (CE) Requirements</vt:lpstr>
      <vt:lpstr>The “Why” of CE</vt:lpstr>
      <vt:lpstr>USQS: Continuing Education</vt:lpstr>
      <vt:lpstr>USQS: Section 3 Specific Qualification Standards</vt:lpstr>
      <vt:lpstr>USQS: Section 3 Specific Qualification Standards</vt:lpstr>
      <vt:lpstr>Look in the Mirror Test</vt:lpstr>
      <vt:lpstr>FAQs on the USQS</vt:lpstr>
      <vt:lpstr>New USQS FAQs 2016-17</vt:lpstr>
      <vt:lpstr> Helpful Tool: Attestation Form </vt:lpstr>
      <vt:lpstr>Actuarial Standards of Practice</vt:lpstr>
      <vt:lpstr>Reasons for Development of ASOPs</vt:lpstr>
      <vt:lpstr>ASB Structure</vt:lpstr>
      <vt:lpstr>Standard-Setting Principles</vt:lpstr>
      <vt:lpstr>PowerPoint Presentation</vt:lpstr>
      <vt:lpstr>Structure of ASOPs</vt:lpstr>
      <vt:lpstr>Key Cross-Practice Standards</vt:lpstr>
      <vt:lpstr>ASOP No. 1: Introductory Standard of Practice </vt:lpstr>
      <vt:lpstr>ASOP No. 1: Introductory Standard of Practice </vt:lpstr>
      <vt:lpstr>PowerPoint Presentation</vt:lpstr>
      <vt:lpstr>Key Cross-Practice Standards</vt:lpstr>
      <vt:lpstr>ASOP No. 41: Actuarial Communications</vt:lpstr>
      <vt:lpstr>ASOP No. 41: Actuarial Communications</vt:lpstr>
      <vt:lpstr>ASOP No. 41: Actuarial Communications</vt:lpstr>
      <vt:lpstr>ASOP No. 41: Actuarial Communications</vt:lpstr>
      <vt:lpstr>ASOP No. 41 Professionalism Webinar</vt:lpstr>
      <vt:lpstr>Recent ASB Actions – Approved</vt:lpstr>
      <vt:lpstr>ASB Upcoming Actions – 2017-2018</vt:lpstr>
      <vt:lpstr>ASB Upcoming Actions – 2017-2018</vt:lpstr>
      <vt:lpstr>ASB Upcoming Actions – 2017-2018</vt:lpstr>
      <vt:lpstr>The great assumptions debate   October 26, 2017</vt:lpstr>
      <vt:lpstr>Intended Applicability of Proposed ASOP on Setting Assumptions</vt:lpstr>
      <vt:lpstr>Tools for the Actuary:  ASB Mobile-Friendly Website</vt:lpstr>
      <vt:lpstr>Tools for the Actuary:  ASB Mobile-Friendly Website</vt:lpstr>
      <vt:lpstr>Applicability Guidelines</vt:lpstr>
      <vt:lpstr>PowerPoint Presentation</vt:lpstr>
      <vt:lpstr>Actuarial Board for Counseling and Discipline</vt:lpstr>
      <vt:lpstr>The ABCD</vt:lpstr>
      <vt:lpstr>Requests for Guidance</vt:lpstr>
      <vt:lpstr>Complaints</vt:lpstr>
      <vt:lpstr>ABCD Complaint Process</vt:lpstr>
      <vt:lpstr>ABCD Complaint Process</vt:lpstr>
      <vt:lpstr>Findings and Recommendation</vt:lpstr>
      <vt:lpstr>Findings and Recommendation</vt:lpstr>
      <vt:lpstr>ABCD Inquiries</vt:lpstr>
      <vt:lpstr>ABCD Inquiries</vt:lpstr>
      <vt:lpstr>ABCD Requests for Guidance</vt:lpstr>
      <vt:lpstr>ABCD RFGs—Third Quarter 2017</vt:lpstr>
      <vt:lpstr>Professionalism Resources</vt:lpstr>
      <vt:lpstr>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Hulme</dc:creator>
  <cp:lastModifiedBy>Paul Kollmer-Dorsey</cp:lastModifiedBy>
  <cp:revision>71</cp:revision>
  <cp:lastPrinted>2017-11-03T15:32:37Z</cp:lastPrinted>
  <dcterms:created xsi:type="dcterms:W3CDTF">2017-03-10T14:28:03Z</dcterms:created>
  <dcterms:modified xsi:type="dcterms:W3CDTF">2017-11-03T15:39:04Z</dcterms:modified>
</cp:coreProperties>
</file>