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7" r:id="rId2"/>
  </p:sldMasterIdLst>
  <p:notesMasterIdLst>
    <p:notesMasterId r:id="rId36"/>
  </p:notesMasterIdLst>
  <p:handoutMasterIdLst>
    <p:handoutMasterId r:id="rId37"/>
  </p:handoutMasterIdLst>
  <p:sldIdLst>
    <p:sldId id="256" r:id="rId3"/>
    <p:sldId id="323" r:id="rId4"/>
    <p:sldId id="456" r:id="rId5"/>
    <p:sldId id="457" r:id="rId6"/>
    <p:sldId id="463" r:id="rId7"/>
    <p:sldId id="485" r:id="rId8"/>
    <p:sldId id="462" r:id="rId9"/>
    <p:sldId id="459" r:id="rId10"/>
    <p:sldId id="460" r:id="rId11"/>
    <p:sldId id="458" r:id="rId12"/>
    <p:sldId id="467" r:id="rId13"/>
    <p:sldId id="490" r:id="rId14"/>
    <p:sldId id="489" r:id="rId15"/>
    <p:sldId id="470" r:id="rId16"/>
    <p:sldId id="465" r:id="rId17"/>
    <p:sldId id="482" r:id="rId18"/>
    <p:sldId id="486" r:id="rId19"/>
    <p:sldId id="468" r:id="rId20"/>
    <p:sldId id="466" r:id="rId21"/>
    <p:sldId id="464" r:id="rId22"/>
    <p:sldId id="469" r:id="rId23"/>
    <p:sldId id="471" r:id="rId24"/>
    <p:sldId id="472" r:id="rId25"/>
    <p:sldId id="473" r:id="rId26"/>
    <p:sldId id="474" r:id="rId27"/>
    <p:sldId id="475" r:id="rId28"/>
    <p:sldId id="484" r:id="rId29"/>
    <p:sldId id="476" r:id="rId30"/>
    <p:sldId id="481" r:id="rId31"/>
    <p:sldId id="483" r:id="rId32"/>
    <p:sldId id="487" r:id="rId33"/>
    <p:sldId id="488" r:id="rId34"/>
    <p:sldId id="47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CONWAY" initials="P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5627" autoAdjust="0"/>
  </p:normalViewPr>
  <p:slideViewPr>
    <p:cSldViewPr>
      <p:cViewPr varScale="1">
        <p:scale>
          <a:sx n="83" d="100"/>
          <a:sy n="83" d="100"/>
        </p:scale>
        <p:origin x="1445"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adhome3\Home3\MR67\TR%202016%20tables\aei%20TR16%20triple%20pie,%20FFS,%20Pvt%20Plan%20spending.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O-ADSHARE\SHARE\SHARE\OA\OACT\ACO\Tracking\2016%20eval\Program%20to%20date%20eval%20including%20rev%20capture%209.20.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O-ADSHARE\SHARE\SHARE\OA\OACT\ACO\Tracking\2016%20eval\Program%20to%20date%20eval%20including%20rev%20capture%209.20.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O-ADSHARE\SHARE\SHARE\OA\OACT\ACO\Tracking\2016%20eval\Program%20to%20date%20eval%20including%20rev%20capture%209.20.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O-ADSHARE\SHARE\SHARE\OA\OACT\ACO\Tracking\2016%20eval\Program%20to%20date%20eval%20including%20rev%20capture%209.20.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O-ADSHARE\SHARE\SHARE\OA\OACT\ACO\Tracking\2016%20eval\Program%20to%20date%20eval%20including%20rev%20capture%209.21.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O-ADSHARE\SHARE\SHARE\OA\OACT\ACO\Tracking\2016%20eval\Program%20to%20date%20eval%20including%20rev%20capture%209.21.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CO-ADSHARE\SHARE\SHARE\OA\OACT\ACO\Rebasing%20Final%20Rule\April%20Final%20Rule%20Work\OACT%20Fall%202015%20comprehensive%20data%20sheet.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2MJ\AppData\Local\Temp\Temp1_State_County_Table_All%20(35).zip\County_All_Table.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o-adhome3\Home3\MR67\TR%202016%20tables\aei%20TR16%20triple%20pie,%20FFS,%20Pvt%20Plan%20spending.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o-adhome3\Home3\MR67\TR%202016%20tables\aei%20TR16%20triple%20pie,%20FFS,%20Pvt%20Plan%20spending.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O-ADSHARE\SHARE\SHARE\OA\OACT\ACO\Baseline%20program%20reach%20projections\10.24.16%20baseline%20program%20share%20of%20FFS.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O-ADSHARE\SHARE\SHARE\OA\OACT\ACO\SSP%20Rule%20Development\Risk%20corridor%20modeling\state%20&amp;%20county%20growth%20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O-ADSHARE\SHARE\SHARE\OA\OACT\ACO\SSP%20Rule%20Development\Risk%20corridor%20modeling\state%20&amp;%20county%20growth%20analysi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2MJ\Desktop\Oct%20Work\ACOCty04_2015%20(tn).xlsb"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2MJ\Desktop\Oct%20Work\ACOCty04_2015%20(tn).xlsb"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O-ADSHARE\SHARE\SHARE\OA\OACT\ACO\Tracking\2016%20eval\HRR_All_Table%20-%20Combined%20Tab.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1975</a:t>
            </a:r>
          </a:p>
        </c:rich>
      </c:tx>
      <c:layout>
        <c:manualLayout>
          <c:xMode val="edge"/>
          <c:yMode val="edge"/>
          <c:x val="0.40276392726868104"/>
          <c:y val="8.6956521739130432E-2"/>
        </c:manualLayout>
      </c:layout>
      <c:overlay val="0"/>
    </c:title>
    <c:autoTitleDeleted val="0"/>
    <c:plotArea>
      <c:layout/>
      <c:pieChart>
        <c:varyColors val="1"/>
        <c:ser>
          <c:idx val="0"/>
          <c:order val="0"/>
          <c:tx>
            <c:strRef>
              <c:f>'Chart data'!$A$3</c:f>
              <c:strCache>
                <c:ptCount val="1"/>
                <c:pt idx="0">
                  <c:v>1975</c:v>
                </c:pt>
              </c:strCache>
            </c:strRef>
          </c:tx>
          <c:dPt>
            <c:idx val="3"/>
            <c:bubble3D val="0"/>
            <c:spPr>
              <a:solidFill>
                <a:srgbClr val="6F1A80"/>
              </a:solidFill>
            </c:spPr>
            <c:extLst>
              <c:ext xmlns:c16="http://schemas.microsoft.com/office/drawing/2014/chart" uri="{C3380CC4-5D6E-409C-BE32-E72D297353CC}">
                <c16:uniqueId val="{00000001-AEC1-4BFA-97C4-8F1D9AB0B2DB}"/>
              </c:ext>
            </c:extLst>
          </c:dPt>
          <c:dPt>
            <c:idx val="5"/>
            <c:bubble3D val="0"/>
            <c:spPr>
              <a:solidFill>
                <a:srgbClr val="3399FF"/>
              </a:solidFill>
            </c:spPr>
            <c:extLst>
              <c:ext xmlns:c16="http://schemas.microsoft.com/office/drawing/2014/chart" uri="{C3380CC4-5D6E-409C-BE32-E72D297353CC}">
                <c16:uniqueId val="{00000003-AEC1-4BFA-97C4-8F1D9AB0B2DB}"/>
              </c:ext>
            </c:extLst>
          </c:dPt>
          <c:dLbls>
            <c:dLbl>
              <c:idx val="0"/>
              <c:layout>
                <c:manualLayout>
                  <c:x val="-0.16842722226409279"/>
                  <c:y val="-7.813695839205316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8447768638508342"/>
                      <c:h val="6.4638938089130474E-2"/>
                    </c:manualLayout>
                  </c15:layout>
                </c:ext>
                <c:ext xmlns:c16="http://schemas.microsoft.com/office/drawing/2014/chart" uri="{C3380CC4-5D6E-409C-BE32-E72D297353CC}">
                  <c16:uniqueId val="{00000004-AEC1-4BFA-97C4-8F1D9AB0B2DB}"/>
                </c:ext>
              </c:extLst>
            </c:dLbl>
            <c:dLbl>
              <c:idx val="1"/>
              <c:layout>
                <c:manualLayout>
                  <c:x val="7.8051639585799068E-2"/>
                  <c:y val="8.376906691011450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C1-4BFA-97C4-8F1D9AB0B2DB}"/>
                </c:ext>
              </c:extLst>
            </c:dLbl>
            <c:dLbl>
              <c:idx val="2"/>
              <c:layout>
                <c:manualLayout>
                  <c:x val="1.8692931005649918E-3"/>
                  <c:y val="5.615200273878808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C1-4BFA-97C4-8F1D9AB0B2DB}"/>
                </c:ext>
              </c:extLst>
            </c:dLbl>
            <c:dLbl>
              <c:idx val="3"/>
              <c:layout>
                <c:manualLayout>
                  <c:x val="0"/>
                  <c:y val="-1.7790710943740727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C1-4BFA-97C4-8F1D9AB0B2DB}"/>
                </c:ext>
              </c:extLst>
            </c:dLbl>
            <c:dLbl>
              <c:idx val="4"/>
              <c:layout>
                <c:manualLayout>
                  <c:x val="0.11091564956398794"/>
                  <c:y val="9.2687788462335996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132335536009041"/>
                      <c:h val="6.4638938089130474E-2"/>
                    </c:manualLayout>
                  </c15:layout>
                </c:ext>
                <c:ext xmlns:c16="http://schemas.microsoft.com/office/drawing/2014/chart" uri="{C3380CC4-5D6E-409C-BE32-E72D297353CC}">
                  <c16:uniqueId val="{00000007-AEC1-4BFA-97C4-8F1D9AB0B2DB}"/>
                </c:ext>
              </c:extLst>
            </c:dLbl>
            <c:dLbl>
              <c:idx val="5"/>
              <c:layout>
                <c:manualLayout>
                  <c:x val="-7.394365855496754E-2"/>
                  <c:y val="-1.5900186389744761E-4"/>
                </c:manualLayout>
              </c:layout>
              <c:spPr>
                <a:noFill/>
                <a:ln>
                  <a:noFill/>
                </a:ln>
                <a:effectLst/>
              </c:spPr>
              <c:txPr>
                <a:bodyPr wrap="square" lIns="38100" tIns="19050" rIns="38100" bIns="19050" anchor="b">
                  <a:spAutoFit/>
                </a:bodyPr>
                <a:lstStyle/>
                <a:p>
                  <a:pPr>
                    <a:defRPr sz="900"/>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680457622617573"/>
                      <c:h val="5.9782608695652176E-2"/>
                    </c:manualLayout>
                  </c15:layout>
                </c:ext>
                <c:ext xmlns:c16="http://schemas.microsoft.com/office/drawing/2014/chart" uri="{C3380CC4-5D6E-409C-BE32-E72D297353CC}">
                  <c16:uniqueId val="{00000003-AEC1-4BFA-97C4-8F1D9AB0B2DB}"/>
                </c:ext>
              </c:extLst>
            </c:dLbl>
            <c:dLbl>
              <c:idx val="10"/>
              <c:delete val="1"/>
              <c:extLst>
                <c:ext xmlns:c15="http://schemas.microsoft.com/office/drawing/2012/chart" uri="{CE6537A1-D6FC-4f65-9D91-7224C49458BB}"/>
                <c:ext xmlns:c16="http://schemas.microsoft.com/office/drawing/2014/chart" uri="{C3380CC4-5D6E-409C-BE32-E72D297353CC}">
                  <c16:uniqueId val="{00000008-AEC1-4BFA-97C4-8F1D9AB0B2DB}"/>
                </c:ext>
              </c:extLst>
            </c:dLbl>
            <c:spPr>
              <a:noFill/>
              <a:ln>
                <a:noFill/>
              </a:ln>
              <a:effectLst/>
            </c:spPr>
            <c:txPr>
              <a:bodyPr wrap="square" lIns="38100" tIns="19050" rIns="38100" bIns="19050" anchor="ctr">
                <a:spAutoFit/>
              </a:bodyPr>
              <a:lstStyle/>
              <a:p>
                <a:pPr>
                  <a:defRPr sz="900"/>
                </a:pPr>
                <a:endParaRPr lang="en-US"/>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cat>
            <c:strRef>
              <c:f>'Chart data'!$B$6:$L$6</c:f>
              <c:strCache>
                <c:ptCount val="11"/>
                <c:pt idx="0">
                  <c:v>Inpatient</c:v>
                </c:pt>
                <c:pt idx="1">
                  <c:v>SNF</c:v>
                </c:pt>
                <c:pt idx="2">
                  <c:v>Hospice</c:v>
                </c:pt>
                <c:pt idx="3">
                  <c:v>HHA</c:v>
                </c:pt>
                <c:pt idx="4">
                  <c:v>Physician</c:v>
                </c:pt>
                <c:pt idx="5">
                  <c:v>Outpatient</c:v>
                </c:pt>
                <c:pt idx="6">
                  <c:v>DME</c:v>
                </c:pt>
                <c:pt idx="7">
                  <c:v>Lab</c:v>
                </c:pt>
                <c:pt idx="8">
                  <c:v>Other</c:v>
                </c:pt>
                <c:pt idx="9">
                  <c:v>MC</c:v>
                </c:pt>
                <c:pt idx="10">
                  <c:v>Part D</c:v>
                </c:pt>
              </c:strCache>
            </c:strRef>
          </c:cat>
          <c:val>
            <c:numRef>
              <c:f>'Chart data'!$B$3:$L$3</c:f>
              <c:numCache>
                <c:formatCode>#,##0</c:formatCode>
                <c:ptCount val="11"/>
                <c:pt idx="0">
                  <c:v>10812.017537471293</c:v>
                </c:pt>
                <c:pt idx="1">
                  <c:v>290.79540884730005</c:v>
                </c:pt>
                <c:pt idx="2">
                  <c:v>0</c:v>
                </c:pt>
                <c:pt idx="3">
                  <c:v>285.30215000381747</c:v>
                </c:pt>
                <c:pt idx="4">
                  <c:v>3416</c:v>
                </c:pt>
                <c:pt idx="5">
                  <c:v>643</c:v>
                </c:pt>
                <c:pt idx="6">
                  <c:v>0</c:v>
                </c:pt>
                <c:pt idx="7">
                  <c:v>39</c:v>
                </c:pt>
                <c:pt idx="8">
                  <c:v>0</c:v>
                </c:pt>
                <c:pt idx="9">
                  <c:v>80</c:v>
                </c:pt>
                <c:pt idx="10">
                  <c:v>0</c:v>
                </c:pt>
              </c:numCache>
            </c:numRef>
          </c:val>
          <c:extLst>
            <c:ext xmlns:c16="http://schemas.microsoft.com/office/drawing/2014/chart" uri="{C3380CC4-5D6E-409C-BE32-E72D297353CC}">
              <c16:uniqueId val="{00000009-AEC1-4BFA-97C4-8F1D9AB0B2DB}"/>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solidFill>
      <a:schemeClr val="bg1"/>
    </a:solidFill>
  </c:spPr>
  <c:txPr>
    <a:bodyPr/>
    <a:lstStyle/>
    <a:p>
      <a:pPr>
        <a:defRPr b="1">
          <a:latin typeface="Century Schoolbook" panose="02040604050505020304" pitchFamily="18"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 Gross savings Analysis'!$G$2</c:f>
          <c:strCache>
            <c:ptCount val="1"/>
            <c:pt idx="0">
              <c:v>Hospital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 Gross savings Analysis'!$G$3</c:f>
              <c:strCache>
                <c:ptCount val="1"/>
                <c:pt idx="0">
                  <c:v>Small</c:v>
                </c:pt>
              </c:strCache>
            </c:strRef>
          </c:tx>
          <c:spPr>
            <a:solidFill>
              <a:schemeClr val="accent1"/>
            </a:solidFill>
            <a:ln>
              <a:solidFill>
                <a:schemeClr val="bg1"/>
              </a:solidFill>
            </a:ln>
            <a:effectLst/>
          </c:spPr>
          <c:invertIfNegative val="0"/>
          <c:cat>
            <c:numRef>
              <c:f>'% Gross savings Analysis'!$C$4:$C$24</c:f>
              <c:numCache>
                <c:formatCode>0%</c:formatCode>
                <c:ptCount val="21"/>
                <c:pt idx="0">
                  <c:v>-0.2</c:v>
                </c:pt>
                <c:pt idx="1">
                  <c:v>-0.18</c:v>
                </c:pt>
                <c:pt idx="2">
                  <c:v>-0.16000000000000003</c:v>
                </c:pt>
                <c:pt idx="3">
                  <c:v>-0.14000000000000001</c:v>
                </c:pt>
                <c:pt idx="4">
                  <c:v>-0.12000000000000002</c:v>
                </c:pt>
                <c:pt idx="5">
                  <c:v>-0.10000000000000003</c:v>
                </c:pt>
                <c:pt idx="6">
                  <c:v>-8.0000000000000016E-2</c:v>
                </c:pt>
                <c:pt idx="7">
                  <c:v>-6.0000000000000019E-2</c:v>
                </c:pt>
                <c:pt idx="8">
                  <c:v>-4.0000000000000015E-2</c:v>
                </c:pt>
                <c:pt idx="9">
                  <c:v>-2.0000000000000018E-2</c:v>
                </c:pt>
                <c:pt idx="10">
                  <c:v>-1.5612511283791264E-17</c:v>
                </c:pt>
                <c:pt idx="11">
                  <c:v>1.9999999999999983E-2</c:v>
                </c:pt>
                <c:pt idx="12">
                  <c:v>3.9999999999999987E-2</c:v>
                </c:pt>
                <c:pt idx="13">
                  <c:v>5.9999999999999991E-2</c:v>
                </c:pt>
                <c:pt idx="14">
                  <c:v>7.9999999999999988E-2</c:v>
                </c:pt>
                <c:pt idx="15">
                  <c:v>0.1</c:v>
                </c:pt>
                <c:pt idx="16">
                  <c:v>0.12</c:v>
                </c:pt>
                <c:pt idx="17">
                  <c:v>0.14000000000000001</c:v>
                </c:pt>
                <c:pt idx="18">
                  <c:v>0.15999999999999998</c:v>
                </c:pt>
                <c:pt idx="19">
                  <c:v>0.18</c:v>
                </c:pt>
                <c:pt idx="20">
                  <c:v>0.19999999999999996</c:v>
                </c:pt>
              </c:numCache>
            </c:numRef>
          </c:cat>
          <c:val>
            <c:numRef>
              <c:f>'% Gross savings Analysis'!$G$4:$G$24</c:f>
              <c:numCache>
                <c:formatCode>General</c:formatCode>
                <c:ptCount val="21"/>
                <c:pt idx="0">
                  <c:v>0</c:v>
                </c:pt>
                <c:pt idx="1">
                  <c:v>0</c:v>
                </c:pt>
                <c:pt idx="2">
                  <c:v>0</c:v>
                </c:pt>
                <c:pt idx="3">
                  <c:v>0</c:v>
                </c:pt>
                <c:pt idx="4">
                  <c:v>0</c:v>
                </c:pt>
                <c:pt idx="5">
                  <c:v>1</c:v>
                </c:pt>
                <c:pt idx="6">
                  <c:v>2</c:v>
                </c:pt>
                <c:pt idx="7">
                  <c:v>2</c:v>
                </c:pt>
                <c:pt idx="8">
                  <c:v>3</c:v>
                </c:pt>
                <c:pt idx="9">
                  <c:v>5</c:v>
                </c:pt>
                <c:pt idx="10">
                  <c:v>4</c:v>
                </c:pt>
                <c:pt idx="11">
                  <c:v>9</c:v>
                </c:pt>
                <c:pt idx="12">
                  <c:v>2</c:v>
                </c:pt>
                <c:pt idx="13">
                  <c:v>2</c:v>
                </c:pt>
                <c:pt idx="14">
                  <c:v>3</c:v>
                </c:pt>
                <c:pt idx="15">
                  <c:v>4</c:v>
                </c:pt>
                <c:pt idx="16">
                  <c:v>0</c:v>
                </c:pt>
                <c:pt idx="17">
                  <c:v>2</c:v>
                </c:pt>
                <c:pt idx="18">
                  <c:v>0</c:v>
                </c:pt>
                <c:pt idx="19">
                  <c:v>0</c:v>
                </c:pt>
                <c:pt idx="20">
                  <c:v>1</c:v>
                </c:pt>
              </c:numCache>
            </c:numRef>
          </c:val>
          <c:extLst>
            <c:ext xmlns:c16="http://schemas.microsoft.com/office/drawing/2014/chart" uri="{C3380CC4-5D6E-409C-BE32-E72D297353CC}">
              <c16:uniqueId val="{00000000-B88A-497A-83C0-9B15D5CA875E}"/>
            </c:ext>
          </c:extLst>
        </c:ser>
        <c:ser>
          <c:idx val="1"/>
          <c:order val="1"/>
          <c:tx>
            <c:strRef>
              <c:f>'% Gross savings Analysis'!$H$3</c:f>
              <c:strCache>
                <c:ptCount val="1"/>
                <c:pt idx="0">
                  <c:v>Medium</c:v>
                </c:pt>
              </c:strCache>
            </c:strRef>
          </c:tx>
          <c:spPr>
            <a:solidFill>
              <a:schemeClr val="accent2"/>
            </a:solidFill>
            <a:ln>
              <a:solidFill>
                <a:schemeClr val="bg1"/>
              </a:solidFill>
            </a:ln>
            <a:effectLst/>
          </c:spPr>
          <c:invertIfNegative val="0"/>
          <c:cat>
            <c:numRef>
              <c:f>'% Gross savings Analysis'!$C$4:$C$24</c:f>
              <c:numCache>
                <c:formatCode>0%</c:formatCode>
                <c:ptCount val="21"/>
                <c:pt idx="0">
                  <c:v>-0.2</c:v>
                </c:pt>
                <c:pt idx="1">
                  <c:v>-0.18</c:v>
                </c:pt>
                <c:pt idx="2">
                  <c:v>-0.16000000000000003</c:v>
                </c:pt>
                <c:pt idx="3">
                  <c:v>-0.14000000000000001</c:v>
                </c:pt>
                <c:pt idx="4">
                  <c:v>-0.12000000000000002</c:v>
                </c:pt>
                <c:pt idx="5">
                  <c:v>-0.10000000000000003</c:v>
                </c:pt>
                <c:pt idx="6">
                  <c:v>-8.0000000000000016E-2</c:v>
                </c:pt>
                <c:pt idx="7">
                  <c:v>-6.0000000000000019E-2</c:v>
                </c:pt>
                <c:pt idx="8">
                  <c:v>-4.0000000000000015E-2</c:v>
                </c:pt>
                <c:pt idx="9">
                  <c:v>-2.0000000000000018E-2</c:v>
                </c:pt>
                <c:pt idx="10">
                  <c:v>-1.5612511283791264E-17</c:v>
                </c:pt>
                <c:pt idx="11">
                  <c:v>1.9999999999999983E-2</c:v>
                </c:pt>
                <c:pt idx="12">
                  <c:v>3.9999999999999987E-2</c:v>
                </c:pt>
                <c:pt idx="13">
                  <c:v>5.9999999999999991E-2</c:v>
                </c:pt>
                <c:pt idx="14">
                  <c:v>7.9999999999999988E-2</c:v>
                </c:pt>
                <c:pt idx="15">
                  <c:v>0.1</c:v>
                </c:pt>
                <c:pt idx="16">
                  <c:v>0.12</c:v>
                </c:pt>
                <c:pt idx="17">
                  <c:v>0.14000000000000001</c:v>
                </c:pt>
                <c:pt idx="18">
                  <c:v>0.15999999999999998</c:v>
                </c:pt>
                <c:pt idx="19">
                  <c:v>0.18</c:v>
                </c:pt>
                <c:pt idx="20">
                  <c:v>0.19999999999999996</c:v>
                </c:pt>
              </c:numCache>
            </c:numRef>
          </c:cat>
          <c:val>
            <c:numRef>
              <c:f>'% Gross savings Analysis'!$H$4:$H$24</c:f>
              <c:numCache>
                <c:formatCode>General</c:formatCode>
                <c:ptCount val="21"/>
                <c:pt idx="0">
                  <c:v>0</c:v>
                </c:pt>
                <c:pt idx="1">
                  <c:v>0</c:v>
                </c:pt>
                <c:pt idx="2">
                  <c:v>1</c:v>
                </c:pt>
                <c:pt idx="3">
                  <c:v>1</c:v>
                </c:pt>
                <c:pt idx="4">
                  <c:v>0</c:v>
                </c:pt>
                <c:pt idx="5">
                  <c:v>2</c:v>
                </c:pt>
                <c:pt idx="6">
                  <c:v>1</c:v>
                </c:pt>
                <c:pt idx="7">
                  <c:v>1</c:v>
                </c:pt>
                <c:pt idx="8">
                  <c:v>4</c:v>
                </c:pt>
                <c:pt idx="9">
                  <c:v>11</c:v>
                </c:pt>
                <c:pt idx="10">
                  <c:v>18</c:v>
                </c:pt>
                <c:pt idx="11">
                  <c:v>8</c:v>
                </c:pt>
                <c:pt idx="12">
                  <c:v>3</c:v>
                </c:pt>
                <c:pt idx="13">
                  <c:v>6</c:v>
                </c:pt>
                <c:pt idx="14">
                  <c:v>1</c:v>
                </c:pt>
                <c:pt idx="15">
                  <c:v>2</c:v>
                </c:pt>
                <c:pt idx="16">
                  <c:v>2</c:v>
                </c:pt>
                <c:pt idx="17">
                  <c:v>0</c:v>
                </c:pt>
                <c:pt idx="18">
                  <c:v>0</c:v>
                </c:pt>
                <c:pt idx="19">
                  <c:v>0</c:v>
                </c:pt>
                <c:pt idx="20">
                  <c:v>0</c:v>
                </c:pt>
              </c:numCache>
            </c:numRef>
          </c:val>
          <c:extLst>
            <c:ext xmlns:c16="http://schemas.microsoft.com/office/drawing/2014/chart" uri="{C3380CC4-5D6E-409C-BE32-E72D297353CC}">
              <c16:uniqueId val="{00000001-B88A-497A-83C0-9B15D5CA875E}"/>
            </c:ext>
          </c:extLst>
        </c:ser>
        <c:ser>
          <c:idx val="2"/>
          <c:order val="2"/>
          <c:tx>
            <c:strRef>
              <c:f>'% Gross savings Analysis'!$I$3</c:f>
              <c:strCache>
                <c:ptCount val="1"/>
                <c:pt idx="0">
                  <c:v>Large</c:v>
                </c:pt>
              </c:strCache>
            </c:strRef>
          </c:tx>
          <c:spPr>
            <a:solidFill>
              <a:schemeClr val="accent3"/>
            </a:solidFill>
            <a:ln>
              <a:solidFill>
                <a:schemeClr val="bg1"/>
              </a:solidFill>
            </a:ln>
            <a:effectLst/>
          </c:spPr>
          <c:invertIfNegative val="0"/>
          <c:cat>
            <c:numRef>
              <c:f>'% Gross savings Analysis'!$C$4:$C$24</c:f>
              <c:numCache>
                <c:formatCode>0%</c:formatCode>
                <c:ptCount val="21"/>
                <c:pt idx="0">
                  <c:v>-0.2</c:v>
                </c:pt>
                <c:pt idx="1">
                  <c:v>-0.18</c:v>
                </c:pt>
                <c:pt idx="2">
                  <c:v>-0.16000000000000003</c:v>
                </c:pt>
                <c:pt idx="3">
                  <c:v>-0.14000000000000001</c:v>
                </c:pt>
                <c:pt idx="4">
                  <c:v>-0.12000000000000002</c:v>
                </c:pt>
                <c:pt idx="5">
                  <c:v>-0.10000000000000003</c:v>
                </c:pt>
                <c:pt idx="6">
                  <c:v>-8.0000000000000016E-2</c:v>
                </c:pt>
                <c:pt idx="7">
                  <c:v>-6.0000000000000019E-2</c:v>
                </c:pt>
                <c:pt idx="8">
                  <c:v>-4.0000000000000015E-2</c:v>
                </c:pt>
                <c:pt idx="9">
                  <c:v>-2.0000000000000018E-2</c:v>
                </c:pt>
                <c:pt idx="10">
                  <c:v>-1.5612511283791264E-17</c:v>
                </c:pt>
                <c:pt idx="11">
                  <c:v>1.9999999999999983E-2</c:v>
                </c:pt>
                <c:pt idx="12">
                  <c:v>3.9999999999999987E-2</c:v>
                </c:pt>
                <c:pt idx="13">
                  <c:v>5.9999999999999991E-2</c:v>
                </c:pt>
                <c:pt idx="14">
                  <c:v>7.9999999999999988E-2</c:v>
                </c:pt>
                <c:pt idx="15">
                  <c:v>0.1</c:v>
                </c:pt>
                <c:pt idx="16">
                  <c:v>0.12</c:v>
                </c:pt>
                <c:pt idx="17">
                  <c:v>0.14000000000000001</c:v>
                </c:pt>
                <c:pt idx="18">
                  <c:v>0.15999999999999998</c:v>
                </c:pt>
                <c:pt idx="19">
                  <c:v>0.18</c:v>
                </c:pt>
                <c:pt idx="20">
                  <c:v>0.19999999999999996</c:v>
                </c:pt>
              </c:numCache>
            </c:numRef>
          </c:cat>
          <c:val>
            <c:numRef>
              <c:f>'% Gross savings Analysis'!$I$4:$I$24</c:f>
              <c:numCache>
                <c:formatCode>General</c:formatCode>
                <c:ptCount val="21"/>
                <c:pt idx="0">
                  <c:v>0</c:v>
                </c:pt>
                <c:pt idx="1">
                  <c:v>0</c:v>
                </c:pt>
                <c:pt idx="2">
                  <c:v>0</c:v>
                </c:pt>
                <c:pt idx="3">
                  <c:v>0</c:v>
                </c:pt>
                <c:pt idx="4">
                  <c:v>0</c:v>
                </c:pt>
                <c:pt idx="5">
                  <c:v>0</c:v>
                </c:pt>
                <c:pt idx="6">
                  <c:v>0</c:v>
                </c:pt>
                <c:pt idx="7">
                  <c:v>7</c:v>
                </c:pt>
                <c:pt idx="8">
                  <c:v>10</c:v>
                </c:pt>
                <c:pt idx="9">
                  <c:v>17</c:v>
                </c:pt>
                <c:pt idx="10">
                  <c:v>14</c:v>
                </c:pt>
                <c:pt idx="11">
                  <c:v>12</c:v>
                </c:pt>
                <c:pt idx="12">
                  <c:v>5</c:v>
                </c:pt>
                <c:pt idx="13">
                  <c:v>0</c:v>
                </c:pt>
                <c:pt idx="14">
                  <c:v>1</c:v>
                </c:pt>
                <c:pt idx="15">
                  <c:v>1</c:v>
                </c:pt>
                <c:pt idx="16">
                  <c:v>0</c:v>
                </c:pt>
                <c:pt idx="17">
                  <c:v>1</c:v>
                </c:pt>
                <c:pt idx="18">
                  <c:v>0</c:v>
                </c:pt>
                <c:pt idx="19">
                  <c:v>0</c:v>
                </c:pt>
                <c:pt idx="20">
                  <c:v>0</c:v>
                </c:pt>
              </c:numCache>
            </c:numRef>
          </c:val>
          <c:extLst>
            <c:ext xmlns:c16="http://schemas.microsoft.com/office/drawing/2014/chart" uri="{C3380CC4-5D6E-409C-BE32-E72D297353CC}">
              <c16:uniqueId val="{00000002-B88A-497A-83C0-9B15D5CA875E}"/>
            </c:ext>
          </c:extLst>
        </c:ser>
        <c:dLbls>
          <c:showLegendKey val="0"/>
          <c:showVal val="0"/>
          <c:showCatName val="0"/>
          <c:showSerName val="0"/>
          <c:showPercent val="0"/>
          <c:showBubbleSize val="0"/>
        </c:dLbls>
        <c:gapWidth val="0"/>
        <c:overlap val="100"/>
        <c:axId val="645344288"/>
        <c:axId val="645359576"/>
      </c:barChart>
      <c:catAx>
        <c:axId val="645344288"/>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9576"/>
        <c:crosses val="autoZero"/>
        <c:auto val="1"/>
        <c:lblAlgn val="ctr"/>
        <c:lblOffset val="5"/>
        <c:tickLblSkip val="5"/>
        <c:tickMarkSkip val="1"/>
        <c:noMultiLvlLbl val="0"/>
      </c:catAx>
      <c:valAx>
        <c:axId val="645359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44288"/>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 Gross savings Analysis'!$J$2</c:f>
          <c:strCache>
            <c:ptCount val="1"/>
            <c:pt idx="0">
              <c:v>Physicians only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 Gross savings Analysis'!$J$3</c:f>
              <c:strCache>
                <c:ptCount val="1"/>
                <c:pt idx="0">
                  <c:v>Small</c:v>
                </c:pt>
              </c:strCache>
            </c:strRef>
          </c:tx>
          <c:spPr>
            <a:solidFill>
              <a:schemeClr val="accent1"/>
            </a:solidFill>
            <a:ln>
              <a:solidFill>
                <a:schemeClr val="bg1"/>
              </a:solidFill>
            </a:ln>
            <a:effectLst/>
          </c:spPr>
          <c:invertIfNegative val="0"/>
          <c:cat>
            <c:numRef>
              <c:f>'% Gross savings Analysis'!$C$4:$C$24</c:f>
              <c:numCache>
                <c:formatCode>0%</c:formatCode>
                <c:ptCount val="21"/>
                <c:pt idx="0">
                  <c:v>-0.2</c:v>
                </c:pt>
                <c:pt idx="1">
                  <c:v>-0.18</c:v>
                </c:pt>
                <c:pt idx="2">
                  <c:v>-0.16000000000000003</c:v>
                </c:pt>
                <c:pt idx="3">
                  <c:v>-0.14000000000000001</c:v>
                </c:pt>
                <c:pt idx="4">
                  <c:v>-0.12000000000000002</c:v>
                </c:pt>
                <c:pt idx="5">
                  <c:v>-0.10000000000000003</c:v>
                </c:pt>
                <c:pt idx="6">
                  <c:v>-8.0000000000000016E-2</c:v>
                </c:pt>
                <c:pt idx="7">
                  <c:v>-6.0000000000000019E-2</c:v>
                </c:pt>
                <c:pt idx="8">
                  <c:v>-4.0000000000000015E-2</c:v>
                </c:pt>
                <c:pt idx="9">
                  <c:v>-2.0000000000000018E-2</c:v>
                </c:pt>
                <c:pt idx="10">
                  <c:v>-1.5612511283791264E-17</c:v>
                </c:pt>
                <c:pt idx="11">
                  <c:v>1.9999999999999983E-2</c:v>
                </c:pt>
                <c:pt idx="12">
                  <c:v>3.9999999999999987E-2</c:v>
                </c:pt>
                <c:pt idx="13">
                  <c:v>5.9999999999999991E-2</c:v>
                </c:pt>
                <c:pt idx="14">
                  <c:v>7.9999999999999988E-2</c:v>
                </c:pt>
                <c:pt idx="15">
                  <c:v>0.1</c:v>
                </c:pt>
                <c:pt idx="16">
                  <c:v>0.12</c:v>
                </c:pt>
                <c:pt idx="17">
                  <c:v>0.14000000000000001</c:v>
                </c:pt>
                <c:pt idx="18">
                  <c:v>0.15999999999999998</c:v>
                </c:pt>
                <c:pt idx="19">
                  <c:v>0.18</c:v>
                </c:pt>
                <c:pt idx="20">
                  <c:v>0.19999999999999996</c:v>
                </c:pt>
              </c:numCache>
            </c:numRef>
          </c:cat>
          <c:val>
            <c:numRef>
              <c:f>'% Gross savings Analysis'!$J$4:$J$24</c:f>
              <c:numCache>
                <c:formatCode>General</c:formatCode>
                <c:ptCount val="21"/>
                <c:pt idx="0">
                  <c:v>0</c:v>
                </c:pt>
                <c:pt idx="1">
                  <c:v>0</c:v>
                </c:pt>
                <c:pt idx="2">
                  <c:v>3</c:v>
                </c:pt>
                <c:pt idx="3">
                  <c:v>0</c:v>
                </c:pt>
                <c:pt idx="4">
                  <c:v>0</c:v>
                </c:pt>
                <c:pt idx="5">
                  <c:v>1</c:v>
                </c:pt>
                <c:pt idx="6">
                  <c:v>3</c:v>
                </c:pt>
                <c:pt idx="7">
                  <c:v>6</c:v>
                </c:pt>
                <c:pt idx="8">
                  <c:v>6</c:v>
                </c:pt>
                <c:pt idx="9">
                  <c:v>8</c:v>
                </c:pt>
                <c:pt idx="10">
                  <c:v>17</c:v>
                </c:pt>
                <c:pt idx="11">
                  <c:v>12</c:v>
                </c:pt>
                <c:pt idx="12">
                  <c:v>8</c:v>
                </c:pt>
                <c:pt idx="13">
                  <c:v>12</c:v>
                </c:pt>
                <c:pt idx="14">
                  <c:v>6</c:v>
                </c:pt>
                <c:pt idx="15">
                  <c:v>3</c:v>
                </c:pt>
                <c:pt idx="16">
                  <c:v>5</c:v>
                </c:pt>
                <c:pt idx="17">
                  <c:v>3</c:v>
                </c:pt>
                <c:pt idx="18">
                  <c:v>1</c:v>
                </c:pt>
                <c:pt idx="19">
                  <c:v>1</c:v>
                </c:pt>
                <c:pt idx="20">
                  <c:v>1</c:v>
                </c:pt>
              </c:numCache>
            </c:numRef>
          </c:val>
          <c:extLst>
            <c:ext xmlns:c16="http://schemas.microsoft.com/office/drawing/2014/chart" uri="{C3380CC4-5D6E-409C-BE32-E72D297353CC}">
              <c16:uniqueId val="{00000000-C125-4367-83E2-E16C400BB006}"/>
            </c:ext>
          </c:extLst>
        </c:ser>
        <c:ser>
          <c:idx val="1"/>
          <c:order val="1"/>
          <c:tx>
            <c:strRef>
              <c:f>'% Gross savings Analysis'!$K$3</c:f>
              <c:strCache>
                <c:ptCount val="1"/>
                <c:pt idx="0">
                  <c:v>Medium</c:v>
                </c:pt>
              </c:strCache>
            </c:strRef>
          </c:tx>
          <c:spPr>
            <a:solidFill>
              <a:schemeClr val="accent2"/>
            </a:solidFill>
            <a:ln>
              <a:solidFill>
                <a:schemeClr val="bg1"/>
              </a:solidFill>
            </a:ln>
            <a:effectLst/>
          </c:spPr>
          <c:invertIfNegative val="0"/>
          <c:cat>
            <c:numRef>
              <c:f>'% Gross savings Analysis'!$C$4:$C$24</c:f>
              <c:numCache>
                <c:formatCode>0%</c:formatCode>
                <c:ptCount val="21"/>
                <c:pt idx="0">
                  <c:v>-0.2</c:v>
                </c:pt>
                <c:pt idx="1">
                  <c:v>-0.18</c:v>
                </c:pt>
                <c:pt idx="2">
                  <c:v>-0.16000000000000003</c:v>
                </c:pt>
                <c:pt idx="3">
                  <c:v>-0.14000000000000001</c:v>
                </c:pt>
                <c:pt idx="4">
                  <c:v>-0.12000000000000002</c:v>
                </c:pt>
                <c:pt idx="5">
                  <c:v>-0.10000000000000003</c:v>
                </c:pt>
                <c:pt idx="6">
                  <c:v>-8.0000000000000016E-2</c:v>
                </c:pt>
                <c:pt idx="7">
                  <c:v>-6.0000000000000019E-2</c:v>
                </c:pt>
                <c:pt idx="8">
                  <c:v>-4.0000000000000015E-2</c:v>
                </c:pt>
                <c:pt idx="9">
                  <c:v>-2.0000000000000018E-2</c:v>
                </c:pt>
                <c:pt idx="10">
                  <c:v>-1.5612511283791264E-17</c:v>
                </c:pt>
                <c:pt idx="11">
                  <c:v>1.9999999999999983E-2</c:v>
                </c:pt>
                <c:pt idx="12">
                  <c:v>3.9999999999999987E-2</c:v>
                </c:pt>
                <c:pt idx="13">
                  <c:v>5.9999999999999991E-2</c:v>
                </c:pt>
                <c:pt idx="14">
                  <c:v>7.9999999999999988E-2</c:v>
                </c:pt>
                <c:pt idx="15">
                  <c:v>0.1</c:v>
                </c:pt>
                <c:pt idx="16">
                  <c:v>0.12</c:v>
                </c:pt>
                <c:pt idx="17">
                  <c:v>0.14000000000000001</c:v>
                </c:pt>
                <c:pt idx="18">
                  <c:v>0.15999999999999998</c:v>
                </c:pt>
                <c:pt idx="19">
                  <c:v>0.18</c:v>
                </c:pt>
                <c:pt idx="20">
                  <c:v>0.19999999999999996</c:v>
                </c:pt>
              </c:numCache>
            </c:numRef>
          </c:cat>
          <c:val>
            <c:numRef>
              <c:f>'% Gross savings Analysis'!$K$4:$K$24</c:f>
              <c:numCache>
                <c:formatCode>General</c:formatCode>
                <c:ptCount val="21"/>
                <c:pt idx="0">
                  <c:v>0</c:v>
                </c:pt>
                <c:pt idx="1">
                  <c:v>0</c:v>
                </c:pt>
                <c:pt idx="2">
                  <c:v>0</c:v>
                </c:pt>
                <c:pt idx="3">
                  <c:v>0</c:v>
                </c:pt>
                <c:pt idx="4">
                  <c:v>0</c:v>
                </c:pt>
                <c:pt idx="5">
                  <c:v>1</c:v>
                </c:pt>
                <c:pt idx="6">
                  <c:v>3</c:v>
                </c:pt>
                <c:pt idx="7">
                  <c:v>5</c:v>
                </c:pt>
                <c:pt idx="8">
                  <c:v>11</c:v>
                </c:pt>
                <c:pt idx="9">
                  <c:v>11</c:v>
                </c:pt>
                <c:pt idx="10">
                  <c:v>8</c:v>
                </c:pt>
                <c:pt idx="11">
                  <c:v>6</c:v>
                </c:pt>
                <c:pt idx="12">
                  <c:v>7</c:v>
                </c:pt>
                <c:pt idx="13">
                  <c:v>3</c:v>
                </c:pt>
                <c:pt idx="14">
                  <c:v>5</c:v>
                </c:pt>
                <c:pt idx="15">
                  <c:v>2</c:v>
                </c:pt>
                <c:pt idx="16">
                  <c:v>0</c:v>
                </c:pt>
                <c:pt idx="17">
                  <c:v>0</c:v>
                </c:pt>
                <c:pt idx="18">
                  <c:v>0</c:v>
                </c:pt>
                <c:pt idx="19">
                  <c:v>0</c:v>
                </c:pt>
                <c:pt idx="20">
                  <c:v>0</c:v>
                </c:pt>
              </c:numCache>
            </c:numRef>
          </c:val>
          <c:extLst>
            <c:ext xmlns:c16="http://schemas.microsoft.com/office/drawing/2014/chart" uri="{C3380CC4-5D6E-409C-BE32-E72D297353CC}">
              <c16:uniqueId val="{00000001-C125-4367-83E2-E16C400BB006}"/>
            </c:ext>
          </c:extLst>
        </c:ser>
        <c:ser>
          <c:idx val="2"/>
          <c:order val="2"/>
          <c:tx>
            <c:strRef>
              <c:f>'% Gross savings Analysis'!$L$3</c:f>
              <c:strCache>
                <c:ptCount val="1"/>
                <c:pt idx="0">
                  <c:v>Large</c:v>
                </c:pt>
              </c:strCache>
            </c:strRef>
          </c:tx>
          <c:spPr>
            <a:solidFill>
              <a:schemeClr val="accent3"/>
            </a:solidFill>
            <a:ln>
              <a:solidFill>
                <a:schemeClr val="bg1"/>
              </a:solidFill>
            </a:ln>
            <a:effectLst/>
          </c:spPr>
          <c:invertIfNegative val="0"/>
          <c:cat>
            <c:numRef>
              <c:f>'% Gross savings Analysis'!$C$4:$C$24</c:f>
              <c:numCache>
                <c:formatCode>0%</c:formatCode>
                <c:ptCount val="21"/>
                <c:pt idx="0">
                  <c:v>-0.2</c:v>
                </c:pt>
                <c:pt idx="1">
                  <c:v>-0.18</c:v>
                </c:pt>
                <c:pt idx="2">
                  <c:v>-0.16000000000000003</c:v>
                </c:pt>
                <c:pt idx="3">
                  <c:v>-0.14000000000000001</c:v>
                </c:pt>
                <c:pt idx="4">
                  <c:v>-0.12000000000000002</c:v>
                </c:pt>
                <c:pt idx="5">
                  <c:v>-0.10000000000000003</c:v>
                </c:pt>
                <c:pt idx="6">
                  <c:v>-8.0000000000000016E-2</c:v>
                </c:pt>
                <c:pt idx="7">
                  <c:v>-6.0000000000000019E-2</c:v>
                </c:pt>
                <c:pt idx="8">
                  <c:v>-4.0000000000000015E-2</c:v>
                </c:pt>
                <c:pt idx="9">
                  <c:v>-2.0000000000000018E-2</c:v>
                </c:pt>
                <c:pt idx="10">
                  <c:v>-1.5612511283791264E-17</c:v>
                </c:pt>
                <c:pt idx="11">
                  <c:v>1.9999999999999983E-2</c:v>
                </c:pt>
                <c:pt idx="12">
                  <c:v>3.9999999999999987E-2</c:v>
                </c:pt>
                <c:pt idx="13">
                  <c:v>5.9999999999999991E-2</c:v>
                </c:pt>
                <c:pt idx="14">
                  <c:v>7.9999999999999988E-2</c:v>
                </c:pt>
                <c:pt idx="15">
                  <c:v>0.1</c:v>
                </c:pt>
                <c:pt idx="16">
                  <c:v>0.12</c:v>
                </c:pt>
                <c:pt idx="17">
                  <c:v>0.14000000000000001</c:v>
                </c:pt>
                <c:pt idx="18">
                  <c:v>0.15999999999999998</c:v>
                </c:pt>
                <c:pt idx="19">
                  <c:v>0.18</c:v>
                </c:pt>
                <c:pt idx="20">
                  <c:v>0.19999999999999996</c:v>
                </c:pt>
              </c:numCache>
            </c:numRef>
          </c:cat>
          <c:val>
            <c:numRef>
              <c:f>'% Gross savings Analysis'!$L$4:$L$24</c:f>
              <c:numCache>
                <c:formatCode>General</c:formatCode>
                <c:ptCount val="21"/>
                <c:pt idx="0">
                  <c:v>0</c:v>
                </c:pt>
                <c:pt idx="1">
                  <c:v>0</c:v>
                </c:pt>
                <c:pt idx="2">
                  <c:v>0</c:v>
                </c:pt>
                <c:pt idx="3">
                  <c:v>0</c:v>
                </c:pt>
                <c:pt idx="4">
                  <c:v>0</c:v>
                </c:pt>
                <c:pt idx="5">
                  <c:v>0</c:v>
                </c:pt>
                <c:pt idx="6">
                  <c:v>0</c:v>
                </c:pt>
                <c:pt idx="7">
                  <c:v>4</c:v>
                </c:pt>
                <c:pt idx="8">
                  <c:v>5</c:v>
                </c:pt>
                <c:pt idx="9">
                  <c:v>4</c:v>
                </c:pt>
                <c:pt idx="10">
                  <c:v>4</c:v>
                </c:pt>
                <c:pt idx="11">
                  <c:v>4</c:v>
                </c:pt>
                <c:pt idx="12">
                  <c:v>4</c:v>
                </c:pt>
                <c:pt idx="13">
                  <c:v>3</c:v>
                </c:pt>
                <c:pt idx="14">
                  <c:v>1</c:v>
                </c:pt>
                <c:pt idx="15">
                  <c:v>1</c:v>
                </c:pt>
                <c:pt idx="16">
                  <c:v>0</c:v>
                </c:pt>
                <c:pt idx="17">
                  <c:v>0</c:v>
                </c:pt>
                <c:pt idx="18">
                  <c:v>0</c:v>
                </c:pt>
                <c:pt idx="19">
                  <c:v>0</c:v>
                </c:pt>
                <c:pt idx="20">
                  <c:v>0</c:v>
                </c:pt>
              </c:numCache>
            </c:numRef>
          </c:val>
          <c:extLst>
            <c:ext xmlns:c16="http://schemas.microsoft.com/office/drawing/2014/chart" uri="{C3380CC4-5D6E-409C-BE32-E72D297353CC}">
              <c16:uniqueId val="{00000002-C125-4367-83E2-E16C400BB006}"/>
            </c:ext>
          </c:extLst>
        </c:ser>
        <c:dLbls>
          <c:showLegendKey val="0"/>
          <c:showVal val="0"/>
          <c:showCatName val="0"/>
          <c:showSerName val="0"/>
          <c:showPercent val="0"/>
          <c:showBubbleSize val="0"/>
        </c:dLbls>
        <c:gapWidth val="0"/>
        <c:overlap val="100"/>
        <c:axId val="645359184"/>
        <c:axId val="645360360"/>
      </c:barChart>
      <c:catAx>
        <c:axId val="645359184"/>
        <c:scaling>
          <c:orientation val="minMax"/>
        </c:scaling>
        <c:delete val="0"/>
        <c:axPos val="b"/>
        <c:title>
          <c:tx>
            <c:strRef>
              <c:f>'% Gross savings Analysis'!$D$1:$J$1</c:f>
              <c:strCache>
                <c:ptCount val="7"/>
                <c:pt idx="0">
                  <c:v>Gross Savings / (Loss) as % of 2015 Benchmark</c:v>
                </c:pt>
              </c:strCache>
            </c:strRef>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60360"/>
        <c:crosses val="autoZero"/>
        <c:auto val="1"/>
        <c:lblAlgn val="ctr"/>
        <c:lblOffset val="5"/>
        <c:tickLblSkip val="5"/>
        <c:tickMarkSkip val="1"/>
        <c:noMultiLvlLbl val="0"/>
      </c:catAx>
      <c:valAx>
        <c:axId val="645360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9184"/>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 Spending (ACO bene rev only)'!$J$2</c:f>
          <c:strCache>
            <c:ptCount val="1"/>
            <c:pt idx="0">
              <c:v>Physicians only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 Spending (ACO bene rev only)'!$J$3</c:f>
              <c:strCache>
                <c:ptCount val="1"/>
                <c:pt idx="0">
                  <c:v>Small</c:v>
                </c:pt>
              </c:strCache>
            </c:strRef>
          </c:tx>
          <c:spPr>
            <a:solidFill>
              <a:schemeClr val="accent1"/>
            </a:solidFill>
            <a:ln>
              <a:solidFill>
                <a:schemeClr val="bg1"/>
              </a:solidFill>
            </a:ln>
            <a:effectLst/>
          </c:spPr>
          <c:invertIfNegative val="0"/>
          <c:cat>
            <c:numRef>
              <c:f>'% Spending (ACO bene rev only)'!$C$4:$C$36</c:f>
              <c:numCache>
                <c:formatCode>0%</c:formatCode>
                <c:ptCount val="33"/>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numCache>
            </c:numRef>
          </c:cat>
          <c:val>
            <c:numRef>
              <c:f>'% Spending (ACO bene rev only)'!$J$4:$J$36</c:f>
              <c:numCache>
                <c:formatCode>General</c:formatCode>
                <c:ptCount val="33"/>
                <c:pt idx="0">
                  <c:v>1</c:v>
                </c:pt>
                <c:pt idx="1">
                  <c:v>26</c:v>
                </c:pt>
                <c:pt idx="2">
                  <c:v>31</c:v>
                </c:pt>
                <c:pt idx="3">
                  <c:v>17</c:v>
                </c:pt>
                <c:pt idx="4">
                  <c:v>6</c:v>
                </c:pt>
                <c:pt idx="5">
                  <c:v>5</c:v>
                </c:pt>
                <c:pt idx="6">
                  <c:v>1</c:v>
                </c:pt>
                <c:pt idx="7">
                  <c:v>3</c:v>
                </c:pt>
                <c:pt idx="8">
                  <c:v>1</c:v>
                </c:pt>
                <c:pt idx="9">
                  <c:v>0</c:v>
                </c:pt>
                <c:pt idx="10">
                  <c:v>1</c:v>
                </c:pt>
                <c:pt idx="11">
                  <c:v>0</c:v>
                </c:pt>
                <c:pt idx="12">
                  <c:v>0</c:v>
                </c:pt>
                <c:pt idx="13">
                  <c:v>0</c:v>
                </c:pt>
                <c:pt idx="14">
                  <c:v>2</c:v>
                </c:pt>
                <c:pt idx="15">
                  <c:v>1</c:v>
                </c:pt>
                <c:pt idx="16">
                  <c:v>0</c:v>
                </c:pt>
                <c:pt idx="17">
                  <c:v>0</c:v>
                </c:pt>
                <c:pt idx="18">
                  <c:v>0</c:v>
                </c:pt>
                <c:pt idx="19">
                  <c:v>0</c:v>
                </c:pt>
                <c:pt idx="20">
                  <c:v>0</c:v>
                </c:pt>
                <c:pt idx="21">
                  <c:v>0</c:v>
                </c:pt>
                <c:pt idx="22">
                  <c:v>1</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0-C8DF-494E-8A12-13CF5D5E36A7}"/>
            </c:ext>
          </c:extLst>
        </c:ser>
        <c:ser>
          <c:idx val="1"/>
          <c:order val="1"/>
          <c:tx>
            <c:strRef>
              <c:f>'% Spending (ACO bene rev only)'!$K$3</c:f>
              <c:strCache>
                <c:ptCount val="1"/>
                <c:pt idx="0">
                  <c:v>Medium</c:v>
                </c:pt>
              </c:strCache>
            </c:strRef>
          </c:tx>
          <c:spPr>
            <a:solidFill>
              <a:schemeClr val="accent2"/>
            </a:solidFill>
            <a:ln>
              <a:solidFill>
                <a:schemeClr val="bg1"/>
              </a:solidFill>
            </a:ln>
            <a:effectLst/>
          </c:spPr>
          <c:invertIfNegative val="0"/>
          <c:cat>
            <c:numRef>
              <c:f>'% Spending (ACO bene rev only)'!$C$4:$C$36</c:f>
              <c:numCache>
                <c:formatCode>0%</c:formatCode>
                <c:ptCount val="33"/>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numCache>
            </c:numRef>
          </c:cat>
          <c:val>
            <c:numRef>
              <c:f>'% Spending (ACO bene rev only)'!$K$4:$K$36</c:f>
              <c:numCache>
                <c:formatCode>General</c:formatCode>
                <c:ptCount val="33"/>
                <c:pt idx="0">
                  <c:v>0</c:v>
                </c:pt>
                <c:pt idx="1">
                  <c:v>8</c:v>
                </c:pt>
                <c:pt idx="2">
                  <c:v>19</c:v>
                </c:pt>
                <c:pt idx="3">
                  <c:v>14</c:v>
                </c:pt>
                <c:pt idx="4">
                  <c:v>6</c:v>
                </c:pt>
                <c:pt idx="5">
                  <c:v>4</c:v>
                </c:pt>
                <c:pt idx="6">
                  <c:v>4</c:v>
                </c:pt>
                <c:pt idx="7">
                  <c:v>1</c:v>
                </c:pt>
                <c:pt idx="8">
                  <c:v>1</c:v>
                </c:pt>
                <c:pt idx="9">
                  <c:v>1</c:v>
                </c:pt>
                <c:pt idx="10">
                  <c:v>2</c:v>
                </c:pt>
                <c:pt idx="11">
                  <c:v>0</c:v>
                </c:pt>
                <c:pt idx="12">
                  <c:v>0</c:v>
                </c:pt>
                <c:pt idx="13">
                  <c:v>0</c:v>
                </c:pt>
                <c:pt idx="14">
                  <c:v>0</c:v>
                </c:pt>
                <c:pt idx="15">
                  <c:v>0</c:v>
                </c:pt>
                <c:pt idx="16">
                  <c:v>0</c:v>
                </c:pt>
                <c:pt idx="17">
                  <c:v>1</c:v>
                </c:pt>
                <c:pt idx="18">
                  <c:v>0</c:v>
                </c:pt>
                <c:pt idx="19">
                  <c:v>0</c:v>
                </c:pt>
                <c:pt idx="20">
                  <c:v>0</c:v>
                </c:pt>
                <c:pt idx="21">
                  <c:v>0</c:v>
                </c:pt>
                <c:pt idx="22">
                  <c:v>0</c:v>
                </c:pt>
                <c:pt idx="23">
                  <c:v>0</c:v>
                </c:pt>
                <c:pt idx="24">
                  <c:v>1</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1-C8DF-494E-8A12-13CF5D5E36A7}"/>
            </c:ext>
          </c:extLst>
        </c:ser>
        <c:ser>
          <c:idx val="2"/>
          <c:order val="2"/>
          <c:tx>
            <c:strRef>
              <c:f>'% Spending (ACO bene rev only)'!$L$3</c:f>
              <c:strCache>
                <c:ptCount val="1"/>
                <c:pt idx="0">
                  <c:v>Large</c:v>
                </c:pt>
              </c:strCache>
            </c:strRef>
          </c:tx>
          <c:spPr>
            <a:solidFill>
              <a:schemeClr val="accent3"/>
            </a:solidFill>
            <a:ln>
              <a:solidFill>
                <a:schemeClr val="bg1"/>
              </a:solidFill>
            </a:ln>
            <a:effectLst/>
          </c:spPr>
          <c:invertIfNegative val="0"/>
          <c:cat>
            <c:numRef>
              <c:f>'% Spending (ACO bene rev only)'!$C$4:$C$36</c:f>
              <c:numCache>
                <c:formatCode>0%</c:formatCode>
                <c:ptCount val="33"/>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numCache>
            </c:numRef>
          </c:cat>
          <c:val>
            <c:numRef>
              <c:f>'% Spending (ACO bene rev only)'!$L$4:$L$36</c:f>
              <c:numCache>
                <c:formatCode>General</c:formatCode>
                <c:ptCount val="33"/>
                <c:pt idx="0">
                  <c:v>0</c:v>
                </c:pt>
                <c:pt idx="1">
                  <c:v>0</c:v>
                </c:pt>
                <c:pt idx="2">
                  <c:v>7</c:v>
                </c:pt>
                <c:pt idx="3">
                  <c:v>7</c:v>
                </c:pt>
                <c:pt idx="4">
                  <c:v>3</c:v>
                </c:pt>
                <c:pt idx="5">
                  <c:v>3</c:v>
                </c:pt>
                <c:pt idx="6">
                  <c:v>2</c:v>
                </c:pt>
                <c:pt idx="7">
                  <c:v>1</c:v>
                </c:pt>
                <c:pt idx="8">
                  <c:v>0</c:v>
                </c:pt>
                <c:pt idx="9">
                  <c:v>1</c:v>
                </c:pt>
                <c:pt idx="10">
                  <c:v>0</c:v>
                </c:pt>
                <c:pt idx="11">
                  <c:v>1</c:v>
                </c:pt>
                <c:pt idx="12">
                  <c:v>1</c:v>
                </c:pt>
                <c:pt idx="13">
                  <c:v>0</c:v>
                </c:pt>
                <c:pt idx="14">
                  <c:v>0</c:v>
                </c:pt>
                <c:pt idx="15">
                  <c:v>0</c:v>
                </c:pt>
                <c:pt idx="16">
                  <c:v>1</c:v>
                </c:pt>
                <c:pt idx="17">
                  <c:v>0</c:v>
                </c:pt>
                <c:pt idx="18">
                  <c:v>0</c:v>
                </c:pt>
                <c:pt idx="19">
                  <c:v>2</c:v>
                </c:pt>
                <c:pt idx="20">
                  <c:v>0</c:v>
                </c:pt>
                <c:pt idx="21">
                  <c:v>0</c:v>
                </c:pt>
                <c:pt idx="22">
                  <c:v>1</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2-C8DF-494E-8A12-13CF5D5E36A7}"/>
            </c:ext>
          </c:extLst>
        </c:ser>
        <c:dLbls>
          <c:showLegendKey val="0"/>
          <c:showVal val="0"/>
          <c:showCatName val="0"/>
          <c:showSerName val="0"/>
          <c:showPercent val="0"/>
          <c:showBubbleSize val="0"/>
        </c:dLbls>
        <c:gapWidth val="0"/>
        <c:overlap val="100"/>
        <c:axId val="645356440"/>
        <c:axId val="645355264"/>
      </c:barChart>
      <c:catAx>
        <c:axId val="645356440"/>
        <c:scaling>
          <c:orientation val="minMax"/>
        </c:scaling>
        <c:delete val="0"/>
        <c:axPos val="b"/>
        <c:title>
          <c:tx>
            <c:strRef>
              <c:f>'% Spending (ACO bene rev only)'!$D$1:$J$1</c:f>
              <c:strCache>
                <c:ptCount val="7"/>
                <c:pt idx="0">
                  <c:v>% of benchmark spent in ACO TIN(s)</c:v>
                </c:pt>
              </c:strCache>
            </c:strRef>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5264"/>
        <c:crosses val="autoZero"/>
        <c:auto val="1"/>
        <c:lblAlgn val="ctr"/>
        <c:lblOffset val="5"/>
        <c:tickLblSkip val="5"/>
        <c:tickMarkSkip val="1"/>
        <c:noMultiLvlLbl val="0"/>
      </c:catAx>
      <c:valAx>
        <c:axId val="645355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6440"/>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 Spending (ACO bene rev only)'!$G$2</c:f>
          <c:strCache>
            <c:ptCount val="1"/>
            <c:pt idx="0">
              <c:v>Hospital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 Spending (ACO bene rev only)'!$G$3</c:f>
              <c:strCache>
                <c:ptCount val="1"/>
                <c:pt idx="0">
                  <c:v>Small</c:v>
                </c:pt>
              </c:strCache>
            </c:strRef>
          </c:tx>
          <c:spPr>
            <a:solidFill>
              <a:schemeClr val="accent1"/>
            </a:solidFill>
            <a:ln>
              <a:solidFill>
                <a:schemeClr val="bg1"/>
              </a:solidFill>
            </a:ln>
            <a:effectLst/>
          </c:spPr>
          <c:invertIfNegative val="0"/>
          <c:cat>
            <c:numRef>
              <c:f>'% Spending (ACO bene rev only)'!$C$4:$C$36</c:f>
              <c:numCache>
                <c:formatCode>0%</c:formatCode>
                <c:ptCount val="33"/>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numCache>
            </c:numRef>
          </c:cat>
          <c:val>
            <c:numRef>
              <c:f>'% Spending (ACO bene rev only)'!$G$4:$G$36</c:f>
              <c:numCache>
                <c:formatCode>General</c:formatCode>
                <c:ptCount val="33"/>
                <c:pt idx="0">
                  <c:v>0</c:v>
                </c:pt>
                <c:pt idx="1">
                  <c:v>1</c:v>
                </c:pt>
                <c:pt idx="2">
                  <c:v>8</c:v>
                </c:pt>
                <c:pt idx="3">
                  <c:v>3</c:v>
                </c:pt>
                <c:pt idx="4">
                  <c:v>0</c:v>
                </c:pt>
                <c:pt idx="5">
                  <c:v>3</c:v>
                </c:pt>
                <c:pt idx="6">
                  <c:v>0</c:v>
                </c:pt>
                <c:pt idx="7">
                  <c:v>0</c:v>
                </c:pt>
                <c:pt idx="8">
                  <c:v>0</c:v>
                </c:pt>
                <c:pt idx="9">
                  <c:v>0</c:v>
                </c:pt>
                <c:pt idx="10">
                  <c:v>1</c:v>
                </c:pt>
                <c:pt idx="11">
                  <c:v>2</c:v>
                </c:pt>
                <c:pt idx="12">
                  <c:v>1</c:v>
                </c:pt>
                <c:pt idx="13">
                  <c:v>1</c:v>
                </c:pt>
                <c:pt idx="14">
                  <c:v>3</c:v>
                </c:pt>
                <c:pt idx="15">
                  <c:v>1</c:v>
                </c:pt>
                <c:pt idx="16">
                  <c:v>2</c:v>
                </c:pt>
                <c:pt idx="17">
                  <c:v>1</c:v>
                </c:pt>
                <c:pt idx="18">
                  <c:v>4</c:v>
                </c:pt>
                <c:pt idx="19">
                  <c:v>0</c:v>
                </c:pt>
                <c:pt idx="20">
                  <c:v>2</c:v>
                </c:pt>
                <c:pt idx="21">
                  <c:v>0</c:v>
                </c:pt>
                <c:pt idx="22">
                  <c:v>5</c:v>
                </c:pt>
                <c:pt idx="23">
                  <c:v>0</c:v>
                </c:pt>
                <c:pt idx="24">
                  <c:v>0</c:v>
                </c:pt>
                <c:pt idx="25">
                  <c:v>1</c:v>
                </c:pt>
                <c:pt idx="26">
                  <c:v>0</c:v>
                </c:pt>
                <c:pt idx="27">
                  <c:v>0</c:v>
                </c:pt>
                <c:pt idx="28">
                  <c:v>0</c:v>
                </c:pt>
                <c:pt idx="29">
                  <c:v>1</c:v>
                </c:pt>
                <c:pt idx="30">
                  <c:v>0</c:v>
                </c:pt>
                <c:pt idx="31">
                  <c:v>0</c:v>
                </c:pt>
                <c:pt idx="32">
                  <c:v>0</c:v>
                </c:pt>
              </c:numCache>
            </c:numRef>
          </c:val>
          <c:extLst>
            <c:ext xmlns:c16="http://schemas.microsoft.com/office/drawing/2014/chart" uri="{C3380CC4-5D6E-409C-BE32-E72D297353CC}">
              <c16:uniqueId val="{00000000-5F7F-4F51-A198-2E3019C95C71}"/>
            </c:ext>
          </c:extLst>
        </c:ser>
        <c:ser>
          <c:idx val="1"/>
          <c:order val="1"/>
          <c:tx>
            <c:strRef>
              <c:f>'% Spending (ACO bene rev only)'!$H$3</c:f>
              <c:strCache>
                <c:ptCount val="1"/>
                <c:pt idx="0">
                  <c:v>Medium</c:v>
                </c:pt>
              </c:strCache>
            </c:strRef>
          </c:tx>
          <c:spPr>
            <a:solidFill>
              <a:schemeClr val="accent2"/>
            </a:solidFill>
            <a:ln>
              <a:solidFill>
                <a:schemeClr val="bg1"/>
              </a:solidFill>
            </a:ln>
            <a:effectLst/>
          </c:spPr>
          <c:invertIfNegative val="0"/>
          <c:cat>
            <c:numRef>
              <c:f>'% Spending (ACO bene rev only)'!$C$4:$C$36</c:f>
              <c:numCache>
                <c:formatCode>0%</c:formatCode>
                <c:ptCount val="33"/>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numCache>
            </c:numRef>
          </c:cat>
          <c:val>
            <c:numRef>
              <c:f>'% Spending (ACO bene rev only)'!$H$4:$H$36</c:f>
              <c:numCache>
                <c:formatCode>General</c:formatCode>
                <c:ptCount val="33"/>
                <c:pt idx="0">
                  <c:v>0</c:v>
                </c:pt>
                <c:pt idx="1">
                  <c:v>2</c:v>
                </c:pt>
                <c:pt idx="2">
                  <c:v>3</c:v>
                </c:pt>
                <c:pt idx="3">
                  <c:v>1</c:v>
                </c:pt>
                <c:pt idx="4">
                  <c:v>5</c:v>
                </c:pt>
                <c:pt idx="5">
                  <c:v>1</c:v>
                </c:pt>
                <c:pt idx="6">
                  <c:v>2</c:v>
                </c:pt>
                <c:pt idx="7">
                  <c:v>5</c:v>
                </c:pt>
                <c:pt idx="8">
                  <c:v>0</c:v>
                </c:pt>
                <c:pt idx="9">
                  <c:v>2</c:v>
                </c:pt>
                <c:pt idx="10">
                  <c:v>1</c:v>
                </c:pt>
                <c:pt idx="11">
                  <c:v>2</c:v>
                </c:pt>
                <c:pt idx="12">
                  <c:v>0</c:v>
                </c:pt>
                <c:pt idx="13">
                  <c:v>6</c:v>
                </c:pt>
                <c:pt idx="14">
                  <c:v>2</c:v>
                </c:pt>
                <c:pt idx="15">
                  <c:v>1</c:v>
                </c:pt>
                <c:pt idx="16">
                  <c:v>3</c:v>
                </c:pt>
                <c:pt idx="17">
                  <c:v>1</c:v>
                </c:pt>
                <c:pt idx="18">
                  <c:v>5</c:v>
                </c:pt>
                <c:pt idx="19">
                  <c:v>1</c:v>
                </c:pt>
                <c:pt idx="20">
                  <c:v>1</c:v>
                </c:pt>
                <c:pt idx="21">
                  <c:v>3</c:v>
                </c:pt>
                <c:pt idx="22">
                  <c:v>1</c:v>
                </c:pt>
                <c:pt idx="23">
                  <c:v>3</c:v>
                </c:pt>
                <c:pt idx="24">
                  <c:v>2</c:v>
                </c:pt>
                <c:pt idx="25">
                  <c:v>1</c:v>
                </c:pt>
                <c:pt idx="26">
                  <c:v>4</c:v>
                </c:pt>
                <c:pt idx="27">
                  <c:v>0</c:v>
                </c:pt>
                <c:pt idx="28">
                  <c:v>1</c:v>
                </c:pt>
                <c:pt idx="29">
                  <c:v>2</c:v>
                </c:pt>
                <c:pt idx="30">
                  <c:v>0</c:v>
                </c:pt>
                <c:pt idx="31">
                  <c:v>0</c:v>
                </c:pt>
                <c:pt idx="32">
                  <c:v>0</c:v>
                </c:pt>
              </c:numCache>
            </c:numRef>
          </c:val>
          <c:extLst>
            <c:ext xmlns:c16="http://schemas.microsoft.com/office/drawing/2014/chart" uri="{C3380CC4-5D6E-409C-BE32-E72D297353CC}">
              <c16:uniqueId val="{00000001-5F7F-4F51-A198-2E3019C95C71}"/>
            </c:ext>
          </c:extLst>
        </c:ser>
        <c:ser>
          <c:idx val="2"/>
          <c:order val="2"/>
          <c:tx>
            <c:strRef>
              <c:f>'% Spending (ACO bene rev only)'!$I$3</c:f>
              <c:strCache>
                <c:ptCount val="1"/>
                <c:pt idx="0">
                  <c:v>Large</c:v>
                </c:pt>
              </c:strCache>
            </c:strRef>
          </c:tx>
          <c:spPr>
            <a:solidFill>
              <a:schemeClr val="accent3"/>
            </a:solidFill>
            <a:ln>
              <a:solidFill>
                <a:schemeClr val="bg1"/>
              </a:solidFill>
            </a:ln>
            <a:effectLst/>
          </c:spPr>
          <c:invertIfNegative val="0"/>
          <c:cat>
            <c:numRef>
              <c:f>'% Spending (ACO bene rev only)'!$C$4:$C$36</c:f>
              <c:numCache>
                <c:formatCode>0%</c:formatCode>
                <c:ptCount val="33"/>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numCache>
            </c:numRef>
          </c:cat>
          <c:val>
            <c:numRef>
              <c:f>'% Spending (ACO bene rev only)'!$I$4:$I$36</c:f>
              <c:numCache>
                <c:formatCode>General</c:formatCode>
                <c:ptCount val="33"/>
                <c:pt idx="0">
                  <c:v>0</c:v>
                </c:pt>
                <c:pt idx="1">
                  <c:v>1</c:v>
                </c:pt>
                <c:pt idx="2">
                  <c:v>1</c:v>
                </c:pt>
                <c:pt idx="3">
                  <c:v>2</c:v>
                </c:pt>
                <c:pt idx="4">
                  <c:v>5</c:v>
                </c:pt>
                <c:pt idx="5">
                  <c:v>2</c:v>
                </c:pt>
                <c:pt idx="6">
                  <c:v>5</c:v>
                </c:pt>
                <c:pt idx="7">
                  <c:v>3</c:v>
                </c:pt>
                <c:pt idx="8">
                  <c:v>3</c:v>
                </c:pt>
                <c:pt idx="9">
                  <c:v>3</c:v>
                </c:pt>
                <c:pt idx="10">
                  <c:v>1</c:v>
                </c:pt>
                <c:pt idx="11">
                  <c:v>2</c:v>
                </c:pt>
                <c:pt idx="12">
                  <c:v>4</c:v>
                </c:pt>
                <c:pt idx="13">
                  <c:v>4</c:v>
                </c:pt>
                <c:pt idx="14">
                  <c:v>1</c:v>
                </c:pt>
                <c:pt idx="15">
                  <c:v>2</c:v>
                </c:pt>
                <c:pt idx="16">
                  <c:v>6</c:v>
                </c:pt>
                <c:pt idx="17">
                  <c:v>2</c:v>
                </c:pt>
                <c:pt idx="18">
                  <c:v>4</c:v>
                </c:pt>
                <c:pt idx="19">
                  <c:v>3</c:v>
                </c:pt>
                <c:pt idx="20">
                  <c:v>1</c:v>
                </c:pt>
                <c:pt idx="21">
                  <c:v>0</c:v>
                </c:pt>
                <c:pt idx="22">
                  <c:v>2</c:v>
                </c:pt>
                <c:pt idx="23">
                  <c:v>6</c:v>
                </c:pt>
                <c:pt idx="24">
                  <c:v>1</c:v>
                </c:pt>
                <c:pt idx="25">
                  <c:v>0</c:v>
                </c:pt>
                <c:pt idx="26">
                  <c:v>2</c:v>
                </c:pt>
                <c:pt idx="27">
                  <c:v>2</c:v>
                </c:pt>
                <c:pt idx="28">
                  <c:v>0</c:v>
                </c:pt>
                <c:pt idx="29">
                  <c:v>0</c:v>
                </c:pt>
                <c:pt idx="30">
                  <c:v>0</c:v>
                </c:pt>
                <c:pt idx="31">
                  <c:v>0</c:v>
                </c:pt>
                <c:pt idx="32">
                  <c:v>0</c:v>
                </c:pt>
              </c:numCache>
            </c:numRef>
          </c:val>
          <c:extLst>
            <c:ext xmlns:c16="http://schemas.microsoft.com/office/drawing/2014/chart" uri="{C3380CC4-5D6E-409C-BE32-E72D297353CC}">
              <c16:uniqueId val="{00000002-5F7F-4F51-A198-2E3019C95C71}"/>
            </c:ext>
          </c:extLst>
        </c:ser>
        <c:dLbls>
          <c:showLegendKey val="0"/>
          <c:showVal val="0"/>
          <c:showCatName val="0"/>
          <c:showSerName val="0"/>
          <c:showPercent val="0"/>
          <c:showBubbleSize val="0"/>
        </c:dLbls>
        <c:gapWidth val="0"/>
        <c:overlap val="100"/>
        <c:axId val="645355656"/>
        <c:axId val="645354088"/>
      </c:barChart>
      <c:catAx>
        <c:axId val="645355656"/>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4088"/>
        <c:crosses val="autoZero"/>
        <c:auto val="1"/>
        <c:lblAlgn val="ctr"/>
        <c:lblOffset val="5"/>
        <c:tickLblSkip val="5"/>
        <c:tickMarkSkip val="1"/>
        <c:noMultiLvlLbl val="0"/>
      </c:catAx>
      <c:valAx>
        <c:axId val="645354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5656"/>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'APM Rev as % of Bmark'!$J$2</c:f>
          <c:strCache>
            <c:ptCount val="1"/>
            <c:pt idx="0">
              <c:v>Physicians only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'APM Rev as % of Bmark'!$J$3</c:f>
              <c:strCache>
                <c:ptCount val="1"/>
                <c:pt idx="0">
                  <c:v>Small</c:v>
                </c:pt>
              </c:strCache>
            </c:strRef>
          </c:tx>
          <c:spPr>
            <a:solidFill>
              <a:schemeClr val="accent1"/>
            </a:solidFill>
            <a:ln>
              <a:solidFill>
                <a:schemeClr val="bg1"/>
              </a:solidFill>
            </a:ln>
            <a:effectLst/>
          </c:spPr>
          <c:invertIfNegative val="0"/>
          <c:cat>
            <c:numRef>
              <c:f>'APM Rev as % of Bmark'!$C$4:$C$37</c:f>
              <c:numCache>
                <c:formatCode>0.0%</c:formatCode>
                <c:ptCount val="34"/>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9.0000000000000011E-3</c:v>
                </c:pt>
                <c:pt idx="10">
                  <c:v>1.0000000000000002E-2</c:v>
                </c:pt>
                <c:pt idx="11">
                  <c:v>1.1000000000000003E-2</c:v>
                </c:pt>
                <c:pt idx="12">
                  <c:v>1.2000000000000004E-2</c:v>
                </c:pt>
                <c:pt idx="13">
                  <c:v>1.3000000000000005E-2</c:v>
                </c:pt>
                <c:pt idx="14">
                  <c:v>1.4000000000000005E-2</c:v>
                </c:pt>
                <c:pt idx="15">
                  <c:v>1.5000000000000006E-2</c:v>
                </c:pt>
                <c:pt idx="16">
                  <c:v>1.6000000000000007E-2</c:v>
                </c:pt>
                <c:pt idx="17">
                  <c:v>1.7000000000000008E-2</c:v>
                </c:pt>
                <c:pt idx="18">
                  <c:v>1.8000000000000009E-2</c:v>
                </c:pt>
                <c:pt idx="19">
                  <c:v>1.900000000000001E-2</c:v>
                </c:pt>
                <c:pt idx="20">
                  <c:v>2.0000000000000011E-2</c:v>
                </c:pt>
                <c:pt idx="21">
                  <c:v>2.1000000000000012E-2</c:v>
                </c:pt>
                <c:pt idx="22">
                  <c:v>2.2000000000000013E-2</c:v>
                </c:pt>
                <c:pt idx="23">
                  <c:v>2.3000000000000013E-2</c:v>
                </c:pt>
                <c:pt idx="24">
                  <c:v>2.4000000000000014E-2</c:v>
                </c:pt>
                <c:pt idx="25">
                  <c:v>2.5000000000000015E-2</c:v>
                </c:pt>
                <c:pt idx="26">
                  <c:v>2.6000000000000016E-2</c:v>
                </c:pt>
                <c:pt idx="27">
                  <c:v>2.7000000000000017E-2</c:v>
                </c:pt>
                <c:pt idx="28">
                  <c:v>2.8000000000000018E-2</c:v>
                </c:pt>
                <c:pt idx="29">
                  <c:v>2.9000000000000019E-2</c:v>
                </c:pt>
                <c:pt idx="30">
                  <c:v>3.000000000000002E-2</c:v>
                </c:pt>
                <c:pt idx="31">
                  <c:v>4.0000000000000022E-2</c:v>
                </c:pt>
                <c:pt idx="32">
                  <c:v>5.0000000000000024E-2</c:v>
                </c:pt>
                <c:pt idx="33">
                  <c:v>0.11</c:v>
                </c:pt>
              </c:numCache>
            </c:numRef>
          </c:cat>
          <c:val>
            <c:numRef>
              <c:f>'APM Rev as % of Bmark'!$J$4:$J$37</c:f>
              <c:numCache>
                <c:formatCode>General</c:formatCode>
                <c:ptCount val="34"/>
                <c:pt idx="0">
                  <c:v>2</c:v>
                </c:pt>
                <c:pt idx="1">
                  <c:v>6</c:v>
                </c:pt>
                <c:pt idx="2">
                  <c:v>17</c:v>
                </c:pt>
                <c:pt idx="3">
                  <c:v>16</c:v>
                </c:pt>
                <c:pt idx="4">
                  <c:v>13</c:v>
                </c:pt>
                <c:pt idx="5">
                  <c:v>7</c:v>
                </c:pt>
                <c:pt idx="6">
                  <c:v>8</c:v>
                </c:pt>
                <c:pt idx="7">
                  <c:v>4</c:v>
                </c:pt>
                <c:pt idx="8">
                  <c:v>5</c:v>
                </c:pt>
                <c:pt idx="9">
                  <c:v>2</c:v>
                </c:pt>
                <c:pt idx="10">
                  <c:v>2</c:v>
                </c:pt>
                <c:pt idx="11">
                  <c:v>2</c:v>
                </c:pt>
                <c:pt idx="12">
                  <c:v>3</c:v>
                </c:pt>
                <c:pt idx="13">
                  <c:v>0</c:v>
                </c:pt>
                <c:pt idx="14">
                  <c:v>1</c:v>
                </c:pt>
                <c:pt idx="15">
                  <c:v>0</c:v>
                </c:pt>
                <c:pt idx="16">
                  <c:v>1</c:v>
                </c:pt>
                <c:pt idx="17">
                  <c:v>0</c:v>
                </c:pt>
                <c:pt idx="18">
                  <c:v>0</c:v>
                </c:pt>
                <c:pt idx="19">
                  <c:v>0</c:v>
                </c:pt>
                <c:pt idx="20">
                  <c:v>0</c:v>
                </c:pt>
                <c:pt idx="21">
                  <c:v>0</c:v>
                </c:pt>
                <c:pt idx="22">
                  <c:v>1</c:v>
                </c:pt>
                <c:pt idx="23">
                  <c:v>1</c:v>
                </c:pt>
                <c:pt idx="24">
                  <c:v>1</c:v>
                </c:pt>
                <c:pt idx="25">
                  <c:v>0</c:v>
                </c:pt>
                <c:pt idx="26">
                  <c:v>1</c:v>
                </c:pt>
                <c:pt idx="27">
                  <c:v>0</c:v>
                </c:pt>
                <c:pt idx="28">
                  <c:v>0</c:v>
                </c:pt>
                <c:pt idx="29">
                  <c:v>0</c:v>
                </c:pt>
                <c:pt idx="30">
                  <c:v>2</c:v>
                </c:pt>
                <c:pt idx="31">
                  <c:v>1</c:v>
                </c:pt>
                <c:pt idx="32">
                  <c:v>0</c:v>
                </c:pt>
                <c:pt idx="33">
                  <c:v>0</c:v>
                </c:pt>
              </c:numCache>
            </c:numRef>
          </c:val>
          <c:extLst>
            <c:ext xmlns:c16="http://schemas.microsoft.com/office/drawing/2014/chart" uri="{C3380CC4-5D6E-409C-BE32-E72D297353CC}">
              <c16:uniqueId val="{00000000-E1E9-44AD-ACB6-D31FB36C2192}"/>
            </c:ext>
          </c:extLst>
        </c:ser>
        <c:ser>
          <c:idx val="1"/>
          <c:order val="1"/>
          <c:tx>
            <c:strRef>
              <c:f>'APM Rev as % of Bmark'!$K$3</c:f>
              <c:strCache>
                <c:ptCount val="1"/>
                <c:pt idx="0">
                  <c:v>Medium</c:v>
                </c:pt>
              </c:strCache>
            </c:strRef>
          </c:tx>
          <c:spPr>
            <a:solidFill>
              <a:schemeClr val="accent2"/>
            </a:solidFill>
            <a:ln>
              <a:solidFill>
                <a:schemeClr val="bg1"/>
              </a:solidFill>
            </a:ln>
            <a:effectLst/>
          </c:spPr>
          <c:invertIfNegative val="0"/>
          <c:cat>
            <c:numRef>
              <c:f>'APM Rev as % of Bmark'!$C$4:$C$37</c:f>
              <c:numCache>
                <c:formatCode>0.0%</c:formatCode>
                <c:ptCount val="34"/>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9.0000000000000011E-3</c:v>
                </c:pt>
                <c:pt idx="10">
                  <c:v>1.0000000000000002E-2</c:v>
                </c:pt>
                <c:pt idx="11">
                  <c:v>1.1000000000000003E-2</c:v>
                </c:pt>
                <c:pt idx="12">
                  <c:v>1.2000000000000004E-2</c:v>
                </c:pt>
                <c:pt idx="13">
                  <c:v>1.3000000000000005E-2</c:v>
                </c:pt>
                <c:pt idx="14">
                  <c:v>1.4000000000000005E-2</c:v>
                </c:pt>
                <c:pt idx="15">
                  <c:v>1.5000000000000006E-2</c:v>
                </c:pt>
                <c:pt idx="16">
                  <c:v>1.6000000000000007E-2</c:v>
                </c:pt>
                <c:pt idx="17">
                  <c:v>1.7000000000000008E-2</c:v>
                </c:pt>
                <c:pt idx="18">
                  <c:v>1.8000000000000009E-2</c:v>
                </c:pt>
                <c:pt idx="19">
                  <c:v>1.900000000000001E-2</c:v>
                </c:pt>
                <c:pt idx="20">
                  <c:v>2.0000000000000011E-2</c:v>
                </c:pt>
                <c:pt idx="21">
                  <c:v>2.1000000000000012E-2</c:v>
                </c:pt>
                <c:pt idx="22">
                  <c:v>2.2000000000000013E-2</c:v>
                </c:pt>
                <c:pt idx="23">
                  <c:v>2.3000000000000013E-2</c:v>
                </c:pt>
                <c:pt idx="24">
                  <c:v>2.4000000000000014E-2</c:v>
                </c:pt>
                <c:pt idx="25">
                  <c:v>2.5000000000000015E-2</c:v>
                </c:pt>
                <c:pt idx="26">
                  <c:v>2.6000000000000016E-2</c:v>
                </c:pt>
                <c:pt idx="27">
                  <c:v>2.7000000000000017E-2</c:v>
                </c:pt>
                <c:pt idx="28">
                  <c:v>2.8000000000000018E-2</c:v>
                </c:pt>
                <c:pt idx="29">
                  <c:v>2.9000000000000019E-2</c:v>
                </c:pt>
                <c:pt idx="30">
                  <c:v>3.000000000000002E-2</c:v>
                </c:pt>
                <c:pt idx="31">
                  <c:v>4.0000000000000022E-2</c:v>
                </c:pt>
                <c:pt idx="32">
                  <c:v>5.0000000000000024E-2</c:v>
                </c:pt>
                <c:pt idx="33">
                  <c:v>0.11</c:v>
                </c:pt>
              </c:numCache>
            </c:numRef>
          </c:cat>
          <c:val>
            <c:numRef>
              <c:f>'APM Rev as % of Bmark'!$K$4:$K$37</c:f>
              <c:numCache>
                <c:formatCode>General</c:formatCode>
                <c:ptCount val="34"/>
                <c:pt idx="0">
                  <c:v>0</c:v>
                </c:pt>
                <c:pt idx="1">
                  <c:v>2</c:v>
                </c:pt>
                <c:pt idx="2">
                  <c:v>9</c:v>
                </c:pt>
                <c:pt idx="3">
                  <c:v>12</c:v>
                </c:pt>
                <c:pt idx="4">
                  <c:v>4</c:v>
                </c:pt>
                <c:pt idx="5">
                  <c:v>3</c:v>
                </c:pt>
                <c:pt idx="6">
                  <c:v>5</c:v>
                </c:pt>
                <c:pt idx="7">
                  <c:v>4</c:v>
                </c:pt>
                <c:pt idx="8">
                  <c:v>1</c:v>
                </c:pt>
                <c:pt idx="9">
                  <c:v>5</c:v>
                </c:pt>
                <c:pt idx="10">
                  <c:v>5</c:v>
                </c:pt>
                <c:pt idx="11">
                  <c:v>2</c:v>
                </c:pt>
                <c:pt idx="12">
                  <c:v>4</c:v>
                </c:pt>
                <c:pt idx="13">
                  <c:v>1</c:v>
                </c:pt>
                <c:pt idx="14">
                  <c:v>1</c:v>
                </c:pt>
                <c:pt idx="15">
                  <c:v>0</c:v>
                </c:pt>
                <c:pt idx="16">
                  <c:v>0</c:v>
                </c:pt>
                <c:pt idx="17">
                  <c:v>2</c:v>
                </c:pt>
                <c:pt idx="18">
                  <c:v>0</c:v>
                </c:pt>
                <c:pt idx="19">
                  <c:v>0</c:v>
                </c:pt>
                <c:pt idx="20">
                  <c:v>0</c:v>
                </c:pt>
                <c:pt idx="21">
                  <c:v>0</c:v>
                </c:pt>
                <c:pt idx="22">
                  <c:v>0</c:v>
                </c:pt>
                <c:pt idx="23">
                  <c:v>0</c:v>
                </c:pt>
                <c:pt idx="24">
                  <c:v>0</c:v>
                </c:pt>
                <c:pt idx="25">
                  <c:v>0</c:v>
                </c:pt>
                <c:pt idx="26">
                  <c:v>2</c:v>
                </c:pt>
                <c:pt idx="27">
                  <c:v>0</c:v>
                </c:pt>
                <c:pt idx="28">
                  <c:v>0</c:v>
                </c:pt>
                <c:pt idx="29">
                  <c:v>0</c:v>
                </c:pt>
                <c:pt idx="30">
                  <c:v>0</c:v>
                </c:pt>
                <c:pt idx="31">
                  <c:v>0</c:v>
                </c:pt>
                <c:pt idx="32">
                  <c:v>0</c:v>
                </c:pt>
                <c:pt idx="33">
                  <c:v>0</c:v>
                </c:pt>
              </c:numCache>
            </c:numRef>
          </c:val>
          <c:extLst>
            <c:ext xmlns:c16="http://schemas.microsoft.com/office/drawing/2014/chart" uri="{C3380CC4-5D6E-409C-BE32-E72D297353CC}">
              <c16:uniqueId val="{00000001-E1E9-44AD-ACB6-D31FB36C2192}"/>
            </c:ext>
          </c:extLst>
        </c:ser>
        <c:ser>
          <c:idx val="2"/>
          <c:order val="2"/>
          <c:tx>
            <c:strRef>
              <c:f>'APM Rev as % of Bmark'!$L$3</c:f>
              <c:strCache>
                <c:ptCount val="1"/>
                <c:pt idx="0">
                  <c:v>Large</c:v>
                </c:pt>
              </c:strCache>
            </c:strRef>
          </c:tx>
          <c:spPr>
            <a:solidFill>
              <a:schemeClr val="accent3"/>
            </a:solidFill>
            <a:ln>
              <a:solidFill>
                <a:schemeClr val="bg1"/>
              </a:solidFill>
            </a:ln>
            <a:effectLst/>
          </c:spPr>
          <c:invertIfNegative val="0"/>
          <c:cat>
            <c:numRef>
              <c:f>'APM Rev as % of Bmark'!$C$4:$C$37</c:f>
              <c:numCache>
                <c:formatCode>0.0%</c:formatCode>
                <c:ptCount val="34"/>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9.0000000000000011E-3</c:v>
                </c:pt>
                <c:pt idx="10">
                  <c:v>1.0000000000000002E-2</c:v>
                </c:pt>
                <c:pt idx="11">
                  <c:v>1.1000000000000003E-2</c:v>
                </c:pt>
                <c:pt idx="12">
                  <c:v>1.2000000000000004E-2</c:v>
                </c:pt>
                <c:pt idx="13">
                  <c:v>1.3000000000000005E-2</c:v>
                </c:pt>
                <c:pt idx="14">
                  <c:v>1.4000000000000005E-2</c:v>
                </c:pt>
                <c:pt idx="15">
                  <c:v>1.5000000000000006E-2</c:v>
                </c:pt>
                <c:pt idx="16">
                  <c:v>1.6000000000000007E-2</c:v>
                </c:pt>
                <c:pt idx="17">
                  <c:v>1.7000000000000008E-2</c:v>
                </c:pt>
                <c:pt idx="18">
                  <c:v>1.8000000000000009E-2</c:v>
                </c:pt>
                <c:pt idx="19">
                  <c:v>1.900000000000001E-2</c:v>
                </c:pt>
                <c:pt idx="20">
                  <c:v>2.0000000000000011E-2</c:v>
                </c:pt>
                <c:pt idx="21">
                  <c:v>2.1000000000000012E-2</c:v>
                </c:pt>
                <c:pt idx="22">
                  <c:v>2.2000000000000013E-2</c:v>
                </c:pt>
                <c:pt idx="23">
                  <c:v>2.3000000000000013E-2</c:v>
                </c:pt>
                <c:pt idx="24">
                  <c:v>2.4000000000000014E-2</c:v>
                </c:pt>
                <c:pt idx="25">
                  <c:v>2.5000000000000015E-2</c:v>
                </c:pt>
                <c:pt idx="26">
                  <c:v>2.6000000000000016E-2</c:v>
                </c:pt>
                <c:pt idx="27">
                  <c:v>2.7000000000000017E-2</c:v>
                </c:pt>
                <c:pt idx="28">
                  <c:v>2.8000000000000018E-2</c:v>
                </c:pt>
                <c:pt idx="29">
                  <c:v>2.9000000000000019E-2</c:v>
                </c:pt>
                <c:pt idx="30">
                  <c:v>3.000000000000002E-2</c:v>
                </c:pt>
                <c:pt idx="31">
                  <c:v>4.0000000000000022E-2</c:v>
                </c:pt>
                <c:pt idx="32">
                  <c:v>5.0000000000000024E-2</c:v>
                </c:pt>
                <c:pt idx="33">
                  <c:v>0.11</c:v>
                </c:pt>
              </c:numCache>
            </c:numRef>
          </c:cat>
          <c:val>
            <c:numRef>
              <c:f>'APM Rev as % of Bmark'!$L$4:$L$37</c:f>
              <c:numCache>
                <c:formatCode>General</c:formatCode>
                <c:ptCount val="34"/>
                <c:pt idx="0">
                  <c:v>0</c:v>
                </c:pt>
                <c:pt idx="1">
                  <c:v>0</c:v>
                </c:pt>
                <c:pt idx="2">
                  <c:v>0</c:v>
                </c:pt>
                <c:pt idx="3">
                  <c:v>5</c:v>
                </c:pt>
                <c:pt idx="4">
                  <c:v>1</c:v>
                </c:pt>
                <c:pt idx="5">
                  <c:v>4</c:v>
                </c:pt>
                <c:pt idx="6">
                  <c:v>3</c:v>
                </c:pt>
                <c:pt idx="7">
                  <c:v>2</c:v>
                </c:pt>
                <c:pt idx="8">
                  <c:v>1</c:v>
                </c:pt>
                <c:pt idx="9">
                  <c:v>2</c:v>
                </c:pt>
                <c:pt idx="10">
                  <c:v>0</c:v>
                </c:pt>
                <c:pt idx="11">
                  <c:v>2</c:v>
                </c:pt>
                <c:pt idx="12">
                  <c:v>4</c:v>
                </c:pt>
                <c:pt idx="13">
                  <c:v>3</c:v>
                </c:pt>
                <c:pt idx="14">
                  <c:v>0</c:v>
                </c:pt>
                <c:pt idx="15">
                  <c:v>1</c:v>
                </c:pt>
                <c:pt idx="16">
                  <c:v>0</c:v>
                </c:pt>
                <c:pt idx="17">
                  <c:v>2</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Cache>
            </c:numRef>
          </c:val>
          <c:extLst>
            <c:ext xmlns:c16="http://schemas.microsoft.com/office/drawing/2014/chart" uri="{C3380CC4-5D6E-409C-BE32-E72D297353CC}">
              <c16:uniqueId val="{00000002-E1E9-44AD-ACB6-D31FB36C2192}"/>
            </c:ext>
          </c:extLst>
        </c:ser>
        <c:dLbls>
          <c:showLegendKey val="0"/>
          <c:showVal val="0"/>
          <c:showCatName val="0"/>
          <c:showSerName val="0"/>
          <c:showPercent val="0"/>
          <c:showBubbleSize val="0"/>
        </c:dLbls>
        <c:gapWidth val="0"/>
        <c:overlap val="100"/>
        <c:axId val="645354480"/>
        <c:axId val="645359968"/>
      </c:barChart>
      <c:catAx>
        <c:axId val="645354480"/>
        <c:scaling>
          <c:orientation val="minMax"/>
        </c:scaling>
        <c:delete val="0"/>
        <c:axPos val="b"/>
        <c:title>
          <c:tx>
            <c:strRef>
              <c:f>'APM Rev as % of Bmark'!$D$1:$J$1</c:f>
              <c:strCache>
                <c:ptCount val="7"/>
                <c:pt idx="0">
                  <c:v>Potential APM PFS Bonus Revenue
(% of Bmark)</c:v>
                </c:pt>
              </c:strCache>
            </c:strRef>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9968"/>
        <c:crosses val="autoZero"/>
        <c:auto val="1"/>
        <c:lblAlgn val="ctr"/>
        <c:lblOffset val="5"/>
        <c:tickMarkSkip val="1"/>
        <c:noMultiLvlLbl val="0"/>
      </c:catAx>
      <c:valAx>
        <c:axId val="645359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4480"/>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'APM Rev as % of Bmark'!$G$2</c:f>
          <c:strCache>
            <c:ptCount val="1"/>
            <c:pt idx="0">
              <c:v>Hospital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'APM Rev as % of Bmark'!$G$3</c:f>
              <c:strCache>
                <c:ptCount val="1"/>
                <c:pt idx="0">
                  <c:v>Small</c:v>
                </c:pt>
              </c:strCache>
            </c:strRef>
          </c:tx>
          <c:spPr>
            <a:solidFill>
              <a:schemeClr val="accent1"/>
            </a:solidFill>
            <a:ln>
              <a:solidFill>
                <a:schemeClr val="bg1"/>
              </a:solidFill>
            </a:ln>
            <a:effectLst/>
          </c:spPr>
          <c:invertIfNegative val="0"/>
          <c:cat>
            <c:numRef>
              <c:f>'APM Rev as % of Bmark'!$C$4:$C$37</c:f>
              <c:numCache>
                <c:formatCode>0.0%</c:formatCode>
                <c:ptCount val="34"/>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9.0000000000000011E-3</c:v>
                </c:pt>
                <c:pt idx="10">
                  <c:v>1.0000000000000002E-2</c:v>
                </c:pt>
                <c:pt idx="11">
                  <c:v>1.1000000000000003E-2</c:v>
                </c:pt>
                <c:pt idx="12">
                  <c:v>1.2000000000000004E-2</c:v>
                </c:pt>
                <c:pt idx="13">
                  <c:v>1.3000000000000005E-2</c:v>
                </c:pt>
                <c:pt idx="14">
                  <c:v>1.4000000000000005E-2</c:v>
                </c:pt>
                <c:pt idx="15">
                  <c:v>1.5000000000000006E-2</c:v>
                </c:pt>
                <c:pt idx="16">
                  <c:v>1.6000000000000007E-2</c:v>
                </c:pt>
                <c:pt idx="17">
                  <c:v>1.7000000000000008E-2</c:v>
                </c:pt>
                <c:pt idx="18">
                  <c:v>1.8000000000000009E-2</c:v>
                </c:pt>
                <c:pt idx="19">
                  <c:v>1.900000000000001E-2</c:v>
                </c:pt>
                <c:pt idx="20">
                  <c:v>2.0000000000000011E-2</c:v>
                </c:pt>
                <c:pt idx="21">
                  <c:v>2.1000000000000012E-2</c:v>
                </c:pt>
                <c:pt idx="22">
                  <c:v>2.2000000000000013E-2</c:v>
                </c:pt>
                <c:pt idx="23">
                  <c:v>2.3000000000000013E-2</c:v>
                </c:pt>
                <c:pt idx="24">
                  <c:v>2.4000000000000014E-2</c:v>
                </c:pt>
                <c:pt idx="25">
                  <c:v>2.5000000000000015E-2</c:v>
                </c:pt>
                <c:pt idx="26">
                  <c:v>2.6000000000000016E-2</c:v>
                </c:pt>
                <c:pt idx="27">
                  <c:v>2.7000000000000017E-2</c:v>
                </c:pt>
                <c:pt idx="28">
                  <c:v>2.8000000000000018E-2</c:v>
                </c:pt>
                <c:pt idx="29">
                  <c:v>2.9000000000000019E-2</c:v>
                </c:pt>
                <c:pt idx="30">
                  <c:v>3.000000000000002E-2</c:v>
                </c:pt>
                <c:pt idx="31">
                  <c:v>4.0000000000000022E-2</c:v>
                </c:pt>
                <c:pt idx="32">
                  <c:v>5.0000000000000024E-2</c:v>
                </c:pt>
                <c:pt idx="33">
                  <c:v>0.11</c:v>
                </c:pt>
              </c:numCache>
            </c:numRef>
          </c:cat>
          <c:val>
            <c:numRef>
              <c:f>'APM Rev as % of Bmark'!$G$4:$G$37</c:f>
              <c:numCache>
                <c:formatCode>General</c:formatCode>
                <c:ptCount val="34"/>
                <c:pt idx="0">
                  <c:v>2</c:v>
                </c:pt>
                <c:pt idx="1">
                  <c:v>0</c:v>
                </c:pt>
                <c:pt idx="2">
                  <c:v>5</c:v>
                </c:pt>
                <c:pt idx="3">
                  <c:v>3</c:v>
                </c:pt>
                <c:pt idx="4">
                  <c:v>6</c:v>
                </c:pt>
                <c:pt idx="5">
                  <c:v>5</c:v>
                </c:pt>
                <c:pt idx="6">
                  <c:v>4</c:v>
                </c:pt>
                <c:pt idx="7">
                  <c:v>2</c:v>
                </c:pt>
                <c:pt idx="8">
                  <c:v>2</c:v>
                </c:pt>
                <c:pt idx="9">
                  <c:v>3</c:v>
                </c:pt>
                <c:pt idx="10">
                  <c:v>2</c:v>
                </c:pt>
                <c:pt idx="11">
                  <c:v>1</c:v>
                </c:pt>
                <c:pt idx="12">
                  <c:v>0</c:v>
                </c:pt>
                <c:pt idx="13">
                  <c:v>0</c:v>
                </c:pt>
                <c:pt idx="14">
                  <c:v>1</c:v>
                </c:pt>
                <c:pt idx="15">
                  <c:v>1</c:v>
                </c:pt>
                <c:pt idx="16">
                  <c:v>0</c:v>
                </c:pt>
                <c:pt idx="17">
                  <c:v>0</c:v>
                </c:pt>
                <c:pt idx="18">
                  <c:v>0</c:v>
                </c:pt>
                <c:pt idx="19">
                  <c:v>1</c:v>
                </c:pt>
                <c:pt idx="20">
                  <c:v>0</c:v>
                </c:pt>
                <c:pt idx="21">
                  <c:v>0</c:v>
                </c:pt>
                <c:pt idx="22">
                  <c:v>1</c:v>
                </c:pt>
                <c:pt idx="23">
                  <c:v>1</c:v>
                </c:pt>
                <c:pt idx="24">
                  <c:v>0</c:v>
                </c:pt>
                <c:pt idx="25">
                  <c:v>0</c:v>
                </c:pt>
                <c:pt idx="26">
                  <c:v>0</c:v>
                </c:pt>
                <c:pt idx="27">
                  <c:v>0</c:v>
                </c:pt>
                <c:pt idx="28">
                  <c:v>0</c:v>
                </c:pt>
                <c:pt idx="29">
                  <c:v>0</c:v>
                </c:pt>
                <c:pt idx="30">
                  <c:v>0</c:v>
                </c:pt>
                <c:pt idx="31">
                  <c:v>0</c:v>
                </c:pt>
                <c:pt idx="32">
                  <c:v>0</c:v>
                </c:pt>
                <c:pt idx="33">
                  <c:v>1</c:v>
                </c:pt>
              </c:numCache>
            </c:numRef>
          </c:val>
          <c:extLst>
            <c:ext xmlns:c16="http://schemas.microsoft.com/office/drawing/2014/chart" uri="{C3380CC4-5D6E-409C-BE32-E72D297353CC}">
              <c16:uniqueId val="{00000000-B53A-44BC-BA60-9CE0A7074F5E}"/>
            </c:ext>
          </c:extLst>
        </c:ser>
        <c:ser>
          <c:idx val="1"/>
          <c:order val="1"/>
          <c:tx>
            <c:strRef>
              <c:f>'APM Rev as % of Bmark'!$H$3</c:f>
              <c:strCache>
                <c:ptCount val="1"/>
                <c:pt idx="0">
                  <c:v>Medium</c:v>
                </c:pt>
              </c:strCache>
            </c:strRef>
          </c:tx>
          <c:spPr>
            <a:solidFill>
              <a:schemeClr val="accent2"/>
            </a:solidFill>
            <a:ln>
              <a:solidFill>
                <a:schemeClr val="bg1"/>
              </a:solidFill>
            </a:ln>
            <a:effectLst/>
          </c:spPr>
          <c:invertIfNegative val="0"/>
          <c:cat>
            <c:numRef>
              <c:f>'APM Rev as % of Bmark'!$C$4:$C$37</c:f>
              <c:numCache>
                <c:formatCode>0.0%</c:formatCode>
                <c:ptCount val="34"/>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9.0000000000000011E-3</c:v>
                </c:pt>
                <c:pt idx="10">
                  <c:v>1.0000000000000002E-2</c:v>
                </c:pt>
                <c:pt idx="11">
                  <c:v>1.1000000000000003E-2</c:v>
                </c:pt>
                <c:pt idx="12">
                  <c:v>1.2000000000000004E-2</c:v>
                </c:pt>
                <c:pt idx="13">
                  <c:v>1.3000000000000005E-2</c:v>
                </c:pt>
                <c:pt idx="14">
                  <c:v>1.4000000000000005E-2</c:v>
                </c:pt>
                <c:pt idx="15">
                  <c:v>1.5000000000000006E-2</c:v>
                </c:pt>
                <c:pt idx="16">
                  <c:v>1.6000000000000007E-2</c:v>
                </c:pt>
                <c:pt idx="17">
                  <c:v>1.7000000000000008E-2</c:v>
                </c:pt>
                <c:pt idx="18">
                  <c:v>1.8000000000000009E-2</c:v>
                </c:pt>
                <c:pt idx="19">
                  <c:v>1.900000000000001E-2</c:v>
                </c:pt>
                <c:pt idx="20">
                  <c:v>2.0000000000000011E-2</c:v>
                </c:pt>
                <c:pt idx="21">
                  <c:v>2.1000000000000012E-2</c:v>
                </c:pt>
                <c:pt idx="22">
                  <c:v>2.2000000000000013E-2</c:v>
                </c:pt>
                <c:pt idx="23">
                  <c:v>2.3000000000000013E-2</c:v>
                </c:pt>
                <c:pt idx="24">
                  <c:v>2.4000000000000014E-2</c:v>
                </c:pt>
                <c:pt idx="25">
                  <c:v>2.5000000000000015E-2</c:v>
                </c:pt>
                <c:pt idx="26">
                  <c:v>2.6000000000000016E-2</c:v>
                </c:pt>
                <c:pt idx="27">
                  <c:v>2.7000000000000017E-2</c:v>
                </c:pt>
                <c:pt idx="28">
                  <c:v>2.8000000000000018E-2</c:v>
                </c:pt>
                <c:pt idx="29">
                  <c:v>2.9000000000000019E-2</c:v>
                </c:pt>
                <c:pt idx="30">
                  <c:v>3.000000000000002E-2</c:v>
                </c:pt>
                <c:pt idx="31">
                  <c:v>4.0000000000000022E-2</c:v>
                </c:pt>
                <c:pt idx="32">
                  <c:v>5.0000000000000024E-2</c:v>
                </c:pt>
                <c:pt idx="33">
                  <c:v>0.11</c:v>
                </c:pt>
              </c:numCache>
            </c:numRef>
          </c:cat>
          <c:val>
            <c:numRef>
              <c:f>'APM Rev as % of Bmark'!$H$4:$H$37</c:f>
              <c:numCache>
                <c:formatCode>General</c:formatCode>
                <c:ptCount val="34"/>
                <c:pt idx="0">
                  <c:v>0</c:v>
                </c:pt>
                <c:pt idx="1">
                  <c:v>0</c:v>
                </c:pt>
                <c:pt idx="2">
                  <c:v>1</c:v>
                </c:pt>
                <c:pt idx="3">
                  <c:v>3</c:v>
                </c:pt>
                <c:pt idx="4">
                  <c:v>4</c:v>
                </c:pt>
                <c:pt idx="5">
                  <c:v>4</c:v>
                </c:pt>
                <c:pt idx="6">
                  <c:v>9</c:v>
                </c:pt>
                <c:pt idx="7">
                  <c:v>8</c:v>
                </c:pt>
                <c:pt idx="8">
                  <c:v>3</c:v>
                </c:pt>
                <c:pt idx="9">
                  <c:v>3</c:v>
                </c:pt>
                <c:pt idx="10">
                  <c:v>4</c:v>
                </c:pt>
                <c:pt idx="11">
                  <c:v>2</c:v>
                </c:pt>
                <c:pt idx="12">
                  <c:v>3</c:v>
                </c:pt>
                <c:pt idx="13">
                  <c:v>5</c:v>
                </c:pt>
                <c:pt idx="14">
                  <c:v>3</c:v>
                </c:pt>
                <c:pt idx="15">
                  <c:v>1</c:v>
                </c:pt>
                <c:pt idx="16">
                  <c:v>2</c:v>
                </c:pt>
                <c:pt idx="17">
                  <c:v>0</c:v>
                </c:pt>
                <c:pt idx="18">
                  <c:v>1</c:v>
                </c:pt>
                <c:pt idx="19">
                  <c:v>0</c:v>
                </c:pt>
                <c:pt idx="20">
                  <c:v>0</c:v>
                </c:pt>
                <c:pt idx="21">
                  <c:v>2</c:v>
                </c:pt>
                <c:pt idx="22">
                  <c:v>0</c:v>
                </c:pt>
                <c:pt idx="23">
                  <c:v>0</c:v>
                </c:pt>
                <c:pt idx="24">
                  <c:v>0</c:v>
                </c:pt>
                <c:pt idx="25">
                  <c:v>0</c:v>
                </c:pt>
                <c:pt idx="26">
                  <c:v>0</c:v>
                </c:pt>
                <c:pt idx="27">
                  <c:v>1</c:v>
                </c:pt>
                <c:pt idx="28">
                  <c:v>1</c:v>
                </c:pt>
                <c:pt idx="29">
                  <c:v>0</c:v>
                </c:pt>
                <c:pt idx="30">
                  <c:v>0</c:v>
                </c:pt>
                <c:pt idx="31">
                  <c:v>1</c:v>
                </c:pt>
                <c:pt idx="32">
                  <c:v>0</c:v>
                </c:pt>
                <c:pt idx="33">
                  <c:v>0</c:v>
                </c:pt>
              </c:numCache>
            </c:numRef>
          </c:val>
          <c:extLst>
            <c:ext xmlns:c16="http://schemas.microsoft.com/office/drawing/2014/chart" uri="{C3380CC4-5D6E-409C-BE32-E72D297353CC}">
              <c16:uniqueId val="{00000001-B53A-44BC-BA60-9CE0A7074F5E}"/>
            </c:ext>
          </c:extLst>
        </c:ser>
        <c:ser>
          <c:idx val="2"/>
          <c:order val="2"/>
          <c:tx>
            <c:strRef>
              <c:f>'APM Rev as % of Bmark'!$I$3</c:f>
              <c:strCache>
                <c:ptCount val="1"/>
                <c:pt idx="0">
                  <c:v>Large</c:v>
                </c:pt>
              </c:strCache>
            </c:strRef>
          </c:tx>
          <c:spPr>
            <a:solidFill>
              <a:schemeClr val="accent3"/>
            </a:solidFill>
            <a:ln>
              <a:solidFill>
                <a:schemeClr val="bg1"/>
              </a:solidFill>
            </a:ln>
            <a:effectLst/>
          </c:spPr>
          <c:invertIfNegative val="0"/>
          <c:cat>
            <c:numRef>
              <c:f>'APM Rev as % of Bmark'!$C$4:$C$37</c:f>
              <c:numCache>
                <c:formatCode>0.0%</c:formatCode>
                <c:ptCount val="34"/>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9.0000000000000011E-3</c:v>
                </c:pt>
                <c:pt idx="10">
                  <c:v>1.0000000000000002E-2</c:v>
                </c:pt>
                <c:pt idx="11">
                  <c:v>1.1000000000000003E-2</c:v>
                </c:pt>
                <c:pt idx="12">
                  <c:v>1.2000000000000004E-2</c:v>
                </c:pt>
                <c:pt idx="13">
                  <c:v>1.3000000000000005E-2</c:v>
                </c:pt>
                <c:pt idx="14">
                  <c:v>1.4000000000000005E-2</c:v>
                </c:pt>
                <c:pt idx="15">
                  <c:v>1.5000000000000006E-2</c:v>
                </c:pt>
                <c:pt idx="16">
                  <c:v>1.6000000000000007E-2</c:v>
                </c:pt>
                <c:pt idx="17">
                  <c:v>1.7000000000000008E-2</c:v>
                </c:pt>
                <c:pt idx="18">
                  <c:v>1.8000000000000009E-2</c:v>
                </c:pt>
                <c:pt idx="19">
                  <c:v>1.900000000000001E-2</c:v>
                </c:pt>
                <c:pt idx="20">
                  <c:v>2.0000000000000011E-2</c:v>
                </c:pt>
                <c:pt idx="21">
                  <c:v>2.1000000000000012E-2</c:v>
                </c:pt>
                <c:pt idx="22">
                  <c:v>2.2000000000000013E-2</c:v>
                </c:pt>
                <c:pt idx="23">
                  <c:v>2.3000000000000013E-2</c:v>
                </c:pt>
                <c:pt idx="24">
                  <c:v>2.4000000000000014E-2</c:v>
                </c:pt>
                <c:pt idx="25">
                  <c:v>2.5000000000000015E-2</c:v>
                </c:pt>
                <c:pt idx="26">
                  <c:v>2.6000000000000016E-2</c:v>
                </c:pt>
                <c:pt idx="27">
                  <c:v>2.7000000000000017E-2</c:v>
                </c:pt>
                <c:pt idx="28">
                  <c:v>2.8000000000000018E-2</c:v>
                </c:pt>
                <c:pt idx="29">
                  <c:v>2.9000000000000019E-2</c:v>
                </c:pt>
                <c:pt idx="30">
                  <c:v>3.000000000000002E-2</c:v>
                </c:pt>
                <c:pt idx="31">
                  <c:v>4.0000000000000022E-2</c:v>
                </c:pt>
                <c:pt idx="32">
                  <c:v>5.0000000000000024E-2</c:v>
                </c:pt>
                <c:pt idx="33">
                  <c:v>0.11</c:v>
                </c:pt>
              </c:numCache>
            </c:numRef>
          </c:cat>
          <c:val>
            <c:numRef>
              <c:f>'APM Rev as % of Bmark'!$I$4:$I$37</c:f>
              <c:numCache>
                <c:formatCode>General</c:formatCode>
                <c:ptCount val="34"/>
                <c:pt idx="0">
                  <c:v>0</c:v>
                </c:pt>
                <c:pt idx="1">
                  <c:v>0</c:v>
                </c:pt>
                <c:pt idx="2">
                  <c:v>1</c:v>
                </c:pt>
                <c:pt idx="3">
                  <c:v>4</c:v>
                </c:pt>
                <c:pt idx="4">
                  <c:v>5</c:v>
                </c:pt>
                <c:pt idx="5">
                  <c:v>2</c:v>
                </c:pt>
                <c:pt idx="6">
                  <c:v>6</c:v>
                </c:pt>
                <c:pt idx="7">
                  <c:v>10</c:v>
                </c:pt>
                <c:pt idx="8">
                  <c:v>9</c:v>
                </c:pt>
                <c:pt idx="9">
                  <c:v>4</c:v>
                </c:pt>
                <c:pt idx="10">
                  <c:v>7</c:v>
                </c:pt>
                <c:pt idx="11">
                  <c:v>6</c:v>
                </c:pt>
                <c:pt idx="12">
                  <c:v>3</c:v>
                </c:pt>
                <c:pt idx="13">
                  <c:v>2</c:v>
                </c:pt>
                <c:pt idx="14">
                  <c:v>2</c:v>
                </c:pt>
                <c:pt idx="15">
                  <c:v>4</c:v>
                </c:pt>
                <c:pt idx="16">
                  <c:v>0</c:v>
                </c:pt>
                <c:pt idx="17">
                  <c:v>0</c:v>
                </c:pt>
                <c:pt idx="18">
                  <c:v>1</c:v>
                </c:pt>
                <c:pt idx="19">
                  <c:v>0</c:v>
                </c:pt>
                <c:pt idx="20">
                  <c:v>0</c:v>
                </c:pt>
                <c:pt idx="21">
                  <c:v>0</c:v>
                </c:pt>
                <c:pt idx="22">
                  <c:v>1</c:v>
                </c:pt>
                <c:pt idx="23">
                  <c:v>0</c:v>
                </c:pt>
                <c:pt idx="24">
                  <c:v>0</c:v>
                </c:pt>
                <c:pt idx="25">
                  <c:v>0</c:v>
                </c:pt>
                <c:pt idx="26">
                  <c:v>0</c:v>
                </c:pt>
                <c:pt idx="27">
                  <c:v>0</c:v>
                </c:pt>
                <c:pt idx="28">
                  <c:v>0</c:v>
                </c:pt>
                <c:pt idx="29">
                  <c:v>1</c:v>
                </c:pt>
                <c:pt idx="30">
                  <c:v>0</c:v>
                </c:pt>
                <c:pt idx="31">
                  <c:v>0</c:v>
                </c:pt>
                <c:pt idx="32">
                  <c:v>0</c:v>
                </c:pt>
                <c:pt idx="33">
                  <c:v>0</c:v>
                </c:pt>
              </c:numCache>
            </c:numRef>
          </c:val>
          <c:extLst>
            <c:ext xmlns:c16="http://schemas.microsoft.com/office/drawing/2014/chart" uri="{C3380CC4-5D6E-409C-BE32-E72D297353CC}">
              <c16:uniqueId val="{00000002-B53A-44BC-BA60-9CE0A7074F5E}"/>
            </c:ext>
          </c:extLst>
        </c:ser>
        <c:dLbls>
          <c:showLegendKey val="0"/>
          <c:showVal val="0"/>
          <c:showCatName val="0"/>
          <c:showSerName val="0"/>
          <c:showPercent val="0"/>
          <c:showBubbleSize val="0"/>
        </c:dLbls>
        <c:gapWidth val="0"/>
        <c:overlap val="100"/>
        <c:axId val="645354872"/>
        <c:axId val="645356832"/>
      </c:barChart>
      <c:catAx>
        <c:axId val="645354872"/>
        <c:scaling>
          <c:orientation val="minMax"/>
        </c:scaling>
        <c:delete val="0"/>
        <c:axPos val="b"/>
        <c:numFmt formatCode="0.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6832"/>
        <c:crosses val="autoZero"/>
        <c:auto val="1"/>
        <c:lblAlgn val="ctr"/>
        <c:lblOffset val="5"/>
        <c:tickMarkSkip val="1"/>
        <c:noMultiLvlLbl val="0"/>
      </c:catAx>
      <c:valAx>
        <c:axId val="645356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4872"/>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X-Axis</a:t>
            </a:r>
            <a:r>
              <a:rPr lang="en-US" baseline="0" dirty="0"/>
              <a:t> = </a:t>
            </a:r>
            <a:r>
              <a:rPr lang="en-US" dirty="0"/>
              <a:t>PY13</a:t>
            </a:r>
            <a:r>
              <a:rPr lang="en-US" baseline="0" dirty="0"/>
              <a:t> Gross Savings</a:t>
            </a:r>
          </a:p>
          <a:p>
            <a:pPr>
              <a:defRPr/>
            </a:pPr>
            <a:r>
              <a:rPr lang="en-US" baseline="0" dirty="0"/>
              <a:t>Y-Axis = </a:t>
            </a:r>
            <a:r>
              <a:rPr lang="en-US" baseline="0" dirty="0" smtClean="0"/>
              <a:t>PY13 Gross Savings Adjusted </a:t>
            </a:r>
            <a:r>
              <a:rPr lang="en-US" baseline="0" dirty="0"/>
              <a:t>for County Region </a:t>
            </a:r>
            <a:r>
              <a:rPr lang="en-US" baseline="0" dirty="0" smtClean="0"/>
              <a:t>Trend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259700645527418E-2"/>
          <c:y val="0.16036499654539824"/>
          <c:w val="0.94154288146414133"/>
          <c:h val="0.81394463376950776"/>
        </c:manualLayout>
      </c:layout>
      <c:scatterChart>
        <c:scatterStyle val="lineMarker"/>
        <c:varyColors val="0"/>
        <c:ser>
          <c:idx val="0"/>
          <c:order val="0"/>
          <c:tx>
            <c:strRef>
              <c:f>'All ACO (master)'!$DL$3</c:f>
              <c:strCache>
                <c:ptCount val="1"/>
                <c:pt idx="0">
                  <c:v>Regional Trend Adjusted Gross Savings</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3.9638013998250218E-2"/>
                  <c:y val="0.4162500000000000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baseline="0" dirty="0"/>
                      <a:t>y = 0.8003x - 0.0012</a:t>
                    </a:r>
                    <a:br>
                      <a:rPr lang="en-US" sz="2000" baseline="0" dirty="0"/>
                    </a:br>
                    <a:r>
                      <a:rPr lang="en-US" sz="2000" baseline="0" dirty="0"/>
                      <a:t>R² = 0.8776</a:t>
                    </a:r>
                    <a:endParaRPr lang="en-US" sz="20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'All ACO (master)'!$DK$4:$DK$108</c:f>
              <c:numCache>
                <c:formatCode>0%</c:formatCode>
                <c:ptCount val="105"/>
                <c:pt idx="0">
                  <c:v>9.6657999000000008E-3</c:v>
                </c:pt>
                <c:pt idx="1">
                  <c:v>1.9518028900000001E-2</c:v>
                </c:pt>
                <c:pt idx="2">
                  <c:v>-8.1842249999999998E-3</c:v>
                </c:pt>
                <c:pt idx="3">
                  <c:v>-4.9878857999999998E-2</c:v>
                </c:pt>
                <c:pt idx="4">
                  <c:v>-3.0062361999999999E-2</c:v>
                </c:pt>
                <c:pt idx="5">
                  <c:v>-1.8530372999999999E-2</c:v>
                </c:pt>
                <c:pt idx="6">
                  <c:v>-4.0770880000000004E-3</c:v>
                </c:pt>
                <c:pt idx="7">
                  <c:v>0.10970772819999999</c:v>
                </c:pt>
                <c:pt idx="8">
                  <c:v>0.14447368369999999</c:v>
                </c:pt>
                <c:pt idx="9">
                  <c:v>5.8745624500000003E-2</c:v>
                </c:pt>
                <c:pt idx="10">
                  <c:v>1.6893569800000001E-2</c:v>
                </c:pt>
                <c:pt idx="11">
                  <c:v>7.9396757400000004E-2</c:v>
                </c:pt>
                <c:pt idx="12">
                  <c:v>-1.4349267000000001E-2</c:v>
                </c:pt>
                <c:pt idx="13">
                  <c:v>1.49995392E-2</c:v>
                </c:pt>
                <c:pt idx="14">
                  <c:v>3.5790159799999999E-2</c:v>
                </c:pt>
                <c:pt idx="15">
                  <c:v>4.7923961299999998E-2</c:v>
                </c:pt>
                <c:pt idx="16">
                  <c:v>-6.6331519000000005E-2</c:v>
                </c:pt>
                <c:pt idx="17">
                  <c:v>7.8946049200000007E-2</c:v>
                </c:pt>
                <c:pt idx="18">
                  <c:v>-1.1667814E-2</c:v>
                </c:pt>
                <c:pt idx="19">
                  <c:v>-5.5179376000000002E-2</c:v>
                </c:pt>
                <c:pt idx="20">
                  <c:v>2.1992207E-2</c:v>
                </c:pt>
                <c:pt idx="21">
                  <c:v>-6.5375655000000005E-2</c:v>
                </c:pt>
                <c:pt idx="22">
                  <c:v>-6.9837919999999998E-2</c:v>
                </c:pt>
                <c:pt idx="23">
                  <c:v>6.9681237399999998E-2</c:v>
                </c:pt>
                <c:pt idx="24">
                  <c:v>-1.8413758999999998E-2</c:v>
                </c:pt>
                <c:pt idx="25">
                  <c:v>-1.1123239E-2</c:v>
                </c:pt>
                <c:pt idx="26">
                  <c:v>2.2056146E-3</c:v>
                </c:pt>
                <c:pt idx="27">
                  <c:v>3.5171081799999997E-2</c:v>
                </c:pt>
                <c:pt idx="28">
                  <c:v>2.6166163999999999E-2</c:v>
                </c:pt>
                <c:pt idx="29">
                  <c:v>3.8186306099999998E-2</c:v>
                </c:pt>
                <c:pt idx="30">
                  <c:v>4.60927743E-2</c:v>
                </c:pt>
                <c:pt idx="31">
                  <c:v>-6.9267903000000006E-2</c:v>
                </c:pt>
                <c:pt idx="32">
                  <c:v>0.1160686507</c:v>
                </c:pt>
                <c:pt idx="33">
                  <c:v>-2.6721134000000001E-2</c:v>
                </c:pt>
                <c:pt idx="34">
                  <c:v>2.7554204299999999E-2</c:v>
                </c:pt>
                <c:pt idx="35">
                  <c:v>3.8475668800000001E-2</c:v>
                </c:pt>
                <c:pt idx="36">
                  <c:v>7.1083254299999996E-2</c:v>
                </c:pt>
                <c:pt idx="37">
                  <c:v>2.01562749E-2</c:v>
                </c:pt>
                <c:pt idx="38">
                  <c:v>-8.8606369999999993E-3</c:v>
                </c:pt>
                <c:pt idx="39">
                  <c:v>5.2898570399999997E-2</c:v>
                </c:pt>
                <c:pt idx="40">
                  <c:v>2.07753504E-2</c:v>
                </c:pt>
                <c:pt idx="41">
                  <c:v>-0.10279654100000001</c:v>
                </c:pt>
                <c:pt idx="42">
                  <c:v>-2.4931623999999999E-2</c:v>
                </c:pt>
                <c:pt idx="43">
                  <c:v>2.32903374E-2</c:v>
                </c:pt>
                <c:pt idx="44">
                  <c:v>1.5652184000000001E-3</c:v>
                </c:pt>
                <c:pt idx="45">
                  <c:v>-4.105872E-2</c:v>
                </c:pt>
                <c:pt idx="46">
                  <c:v>8.2305840000000009E-3</c:v>
                </c:pt>
                <c:pt idx="47">
                  <c:v>-4.5589431E-2</c:v>
                </c:pt>
                <c:pt idx="48">
                  <c:v>5.4142623999999997E-3</c:v>
                </c:pt>
                <c:pt idx="49">
                  <c:v>5.3262238900000002E-2</c:v>
                </c:pt>
                <c:pt idx="50">
                  <c:v>4.05076168E-2</c:v>
                </c:pt>
                <c:pt idx="51">
                  <c:v>0.1211152222</c:v>
                </c:pt>
                <c:pt idx="52">
                  <c:v>-2.7168069999999999E-2</c:v>
                </c:pt>
                <c:pt idx="53">
                  <c:v>5.2601736199999999E-2</c:v>
                </c:pt>
                <c:pt idx="54">
                  <c:v>6.7044372199999994E-2</c:v>
                </c:pt>
                <c:pt idx="55">
                  <c:v>-3.9918108000000001E-2</c:v>
                </c:pt>
                <c:pt idx="56">
                  <c:v>-2.5653005E-2</c:v>
                </c:pt>
                <c:pt idx="57">
                  <c:v>-3.471905E-3</c:v>
                </c:pt>
                <c:pt idx="58">
                  <c:v>8.4351883099999997E-2</c:v>
                </c:pt>
                <c:pt idx="59">
                  <c:v>-1.0045847E-2</c:v>
                </c:pt>
                <c:pt idx="60">
                  <c:v>5.3376710000000004E-3</c:v>
                </c:pt>
                <c:pt idx="61">
                  <c:v>-3.2121207999999998E-2</c:v>
                </c:pt>
                <c:pt idx="62">
                  <c:v>2.9622384599999999E-2</c:v>
                </c:pt>
                <c:pt idx="63">
                  <c:v>-3.2747459999999999E-2</c:v>
                </c:pt>
                <c:pt idx="64">
                  <c:v>-5.0972665E-2</c:v>
                </c:pt>
                <c:pt idx="65">
                  <c:v>5.42198006E-2</c:v>
                </c:pt>
                <c:pt idx="66">
                  <c:v>-2.5869270000000001E-3</c:v>
                </c:pt>
                <c:pt idx="67">
                  <c:v>5.1981042499999998E-2</c:v>
                </c:pt>
                <c:pt idx="68">
                  <c:v>-5.6853964999999999E-2</c:v>
                </c:pt>
                <c:pt idx="69">
                  <c:v>7.3105034099999994E-2</c:v>
                </c:pt>
                <c:pt idx="70">
                  <c:v>3.6048988800000001E-2</c:v>
                </c:pt>
                <c:pt idx="71">
                  <c:v>-3.8479811000000003E-2</c:v>
                </c:pt>
                <c:pt idx="72">
                  <c:v>4.5281220599999998E-2</c:v>
                </c:pt>
                <c:pt idx="73">
                  <c:v>5.7981417799999997E-2</c:v>
                </c:pt>
                <c:pt idx="74">
                  <c:v>1.07583304E-2</c:v>
                </c:pt>
                <c:pt idx="75">
                  <c:v>-2.4243206E-2</c:v>
                </c:pt>
                <c:pt idx="76">
                  <c:v>0.1108107309</c:v>
                </c:pt>
                <c:pt idx="77">
                  <c:v>6.7689575299999999E-2</c:v>
                </c:pt>
                <c:pt idx="78">
                  <c:v>3.2083492499999998E-2</c:v>
                </c:pt>
                <c:pt idx="79">
                  <c:v>-1.5047951E-2</c:v>
                </c:pt>
                <c:pt idx="80">
                  <c:v>-1.3055671E-2</c:v>
                </c:pt>
                <c:pt idx="81">
                  <c:v>5.3324986400000003E-2</c:v>
                </c:pt>
                <c:pt idx="82">
                  <c:v>-6.0502093E-2</c:v>
                </c:pt>
                <c:pt idx="83">
                  <c:v>1.56327559E-2</c:v>
                </c:pt>
                <c:pt idx="84">
                  <c:v>1.9335120000000001E-4</c:v>
                </c:pt>
                <c:pt idx="85">
                  <c:v>-3.2401814000000001E-2</c:v>
                </c:pt>
                <c:pt idx="86">
                  <c:v>4.04703353E-2</c:v>
                </c:pt>
                <c:pt idx="87">
                  <c:v>-2.5352248000000001E-2</c:v>
                </c:pt>
                <c:pt idx="88">
                  <c:v>2.2827371700000001E-2</c:v>
                </c:pt>
                <c:pt idx="89">
                  <c:v>3.9013774799999998E-2</c:v>
                </c:pt>
                <c:pt idx="90">
                  <c:v>-1.1029621999999999E-2</c:v>
                </c:pt>
                <c:pt idx="91">
                  <c:v>2.6520563600000002E-2</c:v>
                </c:pt>
                <c:pt idx="92">
                  <c:v>9.2997646999999992E-3</c:v>
                </c:pt>
                <c:pt idx="93">
                  <c:v>-6.6079536999999994E-2</c:v>
                </c:pt>
                <c:pt idx="94">
                  <c:v>0.159663368</c:v>
                </c:pt>
                <c:pt idx="95">
                  <c:v>-5.5492110000000001E-3</c:v>
                </c:pt>
                <c:pt idx="96">
                  <c:v>9.0846538000000001E-3</c:v>
                </c:pt>
                <c:pt idx="97">
                  <c:v>6.9977267800000006E-2</c:v>
                </c:pt>
                <c:pt idx="98">
                  <c:v>5.9177700600000001E-2</c:v>
                </c:pt>
                <c:pt idx="99">
                  <c:v>9.0526521099999993E-2</c:v>
                </c:pt>
                <c:pt idx="100">
                  <c:v>-2.4067978E-2</c:v>
                </c:pt>
                <c:pt idx="101">
                  <c:v>5.94382855E-2</c:v>
                </c:pt>
                <c:pt idx="102">
                  <c:v>-0.119030486</c:v>
                </c:pt>
                <c:pt idx="103">
                  <c:v>0.10488574990000001</c:v>
                </c:pt>
                <c:pt idx="104">
                  <c:v>-0.103709475</c:v>
                </c:pt>
              </c:numCache>
            </c:numRef>
          </c:xVal>
          <c:yVal>
            <c:numRef>
              <c:f>'All ACO (master)'!$DL$4:$DL$108</c:f>
              <c:numCache>
                <c:formatCode>0%</c:formatCode>
                <c:ptCount val="105"/>
                <c:pt idx="0">
                  <c:v>-1.287428215996949E-2</c:v>
                </c:pt>
                <c:pt idx="1">
                  <c:v>3.1561445583373163E-2</c:v>
                </c:pt>
                <c:pt idx="2">
                  <c:v>-1.4017183033123447E-2</c:v>
                </c:pt>
                <c:pt idx="3">
                  <c:v>-4.4198507058247544E-2</c:v>
                </c:pt>
                <c:pt idx="4">
                  <c:v>-3.2101811721264681E-2</c:v>
                </c:pt>
                <c:pt idx="5">
                  <c:v>-3.23788583501919E-2</c:v>
                </c:pt>
                <c:pt idx="6">
                  <c:v>-9.0878034666122473E-3</c:v>
                </c:pt>
                <c:pt idx="7">
                  <c:v>0.11149441214083003</c:v>
                </c:pt>
                <c:pt idx="8">
                  <c:v>9.429802340859747E-2</c:v>
                </c:pt>
                <c:pt idx="9">
                  <c:v>5.9638323267410052E-2</c:v>
                </c:pt>
                <c:pt idx="10">
                  <c:v>4.8733808493729984E-2</c:v>
                </c:pt>
                <c:pt idx="11">
                  <c:v>6.5061142162475757E-2</c:v>
                </c:pt>
                <c:pt idx="12">
                  <c:v>-2.8973865491003798E-3</c:v>
                </c:pt>
                <c:pt idx="13">
                  <c:v>1.053326077621145E-2</c:v>
                </c:pt>
                <c:pt idx="14">
                  <c:v>2.0680218862881627E-2</c:v>
                </c:pt>
                <c:pt idx="15">
                  <c:v>2.0091382718978493E-2</c:v>
                </c:pt>
                <c:pt idx="16">
                  <c:v>-3.8529394466626066E-2</c:v>
                </c:pt>
                <c:pt idx="17">
                  <c:v>7.7611097443077898E-2</c:v>
                </c:pt>
                <c:pt idx="18">
                  <c:v>-1.0867789027643905E-2</c:v>
                </c:pt>
                <c:pt idx="19">
                  <c:v>-6.3421814507370167E-2</c:v>
                </c:pt>
                <c:pt idx="20">
                  <c:v>3.7681398922742651E-2</c:v>
                </c:pt>
                <c:pt idx="21">
                  <c:v>-4.1279081769975995E-2</c:v>
                </c:pt>
                <c:pt idx="22">
                  <c:v>-7.0703347048169496E-2</c:v>
                </c:pt>
                <c:pt idx="23">
                  <c:v>6.4938859847175748E-2</c:v>
                </c:pt>
                <c:pt idx="24">
                  <c:v>-1.7547037339197293E-2</c:v>
                </c:pt>
                <c:pt idx="25">
                  <c:v>-1.8269526798362287E-3</c:v>
                </c:pt>
                <c:pt idx="26">
                  <c:v>-1.278352382980032E-2</c:v>
                </c:pt>
                <c:pt idx="27">
                  <c:v>1.896985886675355E-3</c:v>
                </c:pt>
                <c:pt idx="28">
                  <c:v>-2.926837919548439E-4</c:v>
                </c:pt>
                <c:pt idx="29">
                  <c:v>2.5221768766532857E-2</c:v>
                </c:pt>
                <c:pt idx="30">
                  <c:v>3.220695269691573E-2</c:v>
                </c:pt>
                <c:pt idx="31">
                  <c:v>-3.7603594222187439E-2</c:v>
                </c:pt>
                <c:pt idx="32">
                  <c:v>9.5150831407780745E-2</c:v>
                </c:pt>
                <c:pt idx="33">
                  <c:v>1.2255252420745114E-3</c:v>
                </c:pt>
                <c:pt idx="34">
                  <c:v>2.0682510487798792E-2</c:v>
                </c:pt>
                <c:pt idx="35">
                  <c:v>4.5648904381296346E-2</c:v>
                </c:pt>
                <c:pt idx="36">
                  <c:v>1.7517252079535292E-2</c:v>
                </c:pt>
                <c:pt idx="37">
                  <c:v>2.3018864991165081E-3</c:v>
                </c:pt>
                <c:pt idx="38">
                  <c:v>1.0732915244286495E-2</c:v>
                </c:pt>
                <c:pt idx="39">
                  <c:v>3.7676361676495226E-2</c:v>
                </c:pt>
                <c:pt idx="40">
                  <c:v>1.8406715762720679E-2</c:v>
                </c:pt>
                <c:pt idx="41">
                  <c:v>-6.6558466138428626E-2</c:v>
                </c:pt>
                <c:pt idx="42">
                  <c:v>-1.9987274376559741E-2</c:v>
                </c:pt>
                <c:pt idx="43">
                  <c:v>9.7120632495345804E-3</c:v>
                </c:pt>
                <c:pt idx="44">
                  <c:v>-1.0722184616166598E-3</c:v>
                </c:pt>
                <c:pt idx="45">
                  <c:v>-2.4506046692858947E-2</c:v>
                </c:pt>
                <c:pt idx="46">
                  <c:v>-1.925487143421388E-2</c:v>
                </c:pt>
                <c:pt idx="47">
                  <c:v>-1.932366630124259E-2</c:v>
                </c:pt>
                <c:pt idx="48">
                  <c:v>1.0098791005704896E-2</c:v>
                </c:pt>
                <c:pt idx="49">
                  <c:v>4.9843568048313878E-2</c:v>
                </c:pt>
                <c:pt idx="50">
                  <c:v>1.1006986556756103E-2</c:v>
                </c:pt>
                <c:pt idx="51">
                  <c:v>0.10006270059310603</c:v>
                </c:pt>
                <c:pt idx="52">
                  <c:v>-2.3306072740319716E-2</c:v>
                </c:pt>
                <c:pt idx="53">
                  <c:v>1.9611577163292565E-2</c:v>
                </c:pt>
                <c:pt idx="54">
                  <c:v>5.1536887280969237E-2</c:v>
                </c:pt>
                <c:pt idx="55">
                  <c:v>9.7606360435211273E-3</c:v>
                </c:pt>
                <c:pt idx="56">
                  <c:v>-1.8126687961765968E-2</c:v>
                </c:pt>
                <c:pt idx="57">
                  <c:v>-1.9044998608181455E-3</c:v>
                </c:pt>
                <c:pt idx="58">
                  <c:v>5.9001974733812662E-2</c:v>
                </c:pt>
                <c:pt idx="59">
                  <c:v>-1.5897020111104058E-2</c:v>
                </c:pt>
                <c:pt idx="60">
                  <c:v>1.9373214781789175E-2</c:v>
                </c:pt>
                <c:pt idx="61">
                  <c:v>-3.4996127414567188E-2</c:v>
                </c:pt>
                <c:pt idx="62">
                  <c:v>9.9449918298876207E-3</c:v>
                </c:pt>
                <c:pt idx="63">
                  <c:v>-2.5489713787216366E-2</c:v>
                </c:pt>
                <c:pt idx="64">
                  <c:v>-5.8183754098173918E-2</c:v>
                </c:pt>
                <c:pt idx="65">
                  <c:v>3.7133808112748933E-2</c:v>
                </c:pt>
                <c:pt idx="66">
                  <c:v>-4.1824691053616138E-3</c:v>
                </c:pt>
                <c:pt idx="67">
                  <c:v>4.9497044097540611E-2</c:v>
                </c:pt>
                <c:pt idx="68">
                  <c:v>-3.2371920648212309E-2</c:v>
                </c:pt>
                <c:pt idx="69">
                  <c:v>8.411705953546264E-2</c:v>
                </c:pt>
                <c:pt idx="70">
                  <c:v>1.3677574696808567E-2</c:v>
                </c:pt>
                <c:pt idx="71">
                  <c:v>-3.8676609591329375E-2</c:v>
                </c:pt>
                <c:pt idx="72">
                  <c:v>5.0847993472661827E-2</c:v>
                </c:pt>
                <c:pt idx="73">
                  <c:v>4.6254859069305494E-2</c:v>
                </c:pt>
                <c:pt idx="74">
                  <c:v>4.9770203410844191E-2</c:v>
                </c:pt>
                <c:pt idx="75">
                  <c:v>-1.850037214687798E-2</c:v>
                </c:pt>
                <c:pt idx="76">
                  <c:v>0.10778814086428308</c:v>
                </c:pt>
                <c:pt idx="77">
                  <c:v>4.1120861268377468E-2</c:v>
                </c:pt>
                <c:pt idx="78">
                  <c:v>1.5887061586755478E-2</c:v>
                </c:pt>
                <c:pt idx="79">
                  <c:v>-2.5388091227756534E-2</c:v>
                </c:pt>
                <c:pt idx="80">
                  <c:v>-2.9938964934094821E-2</c:v>
                </c:pt>
                <c:pt idx="81">
                  <c:v>5.4679404412004869E-2</c:v>
                </c:pt>
                <c:pt idx="82">
                  <c:v>-2.8165125960798697E-2</c:v>
                </c:pt>
                <c:pt idx="83">
                  <c:v>-1.8961414240505417E-4</c:v>
                </c:pt>
                <c:pt idx="84">
                  <c:v>1.3263827447022845E-2</c:v>
                </c:pt>
                <c:pt idx="85">
                  <c:v>-3.5492504038345057E-2</c:v>
                </c:pt>
                <c:pt idx="86">
                  <c:v>2.6740777689391988E-2</c:v>
                </c:pt>
                <c:pt idx="87">
                  <c:v>-1.2960635072194117E-2</c:v>
                </c:pt>
                <c:pt idx="88">
                  <c:v>2.8528578276201214E-2</c:v>
                </c:pt>
                <c:pt idx="89">
                  <c:v>4.6771372845382561E-2</c:v>
                </c:pt>
                <c:pt idx="90">
                  <c:v>3.0793036730839725E-3</c:v>
                </c:pt>
                <c:pt idx="91">
                  <c:v>1.5827839311494795E-2</c:v>
                </c:pt>
                <c:pt idx="92">
                  <c:v>1.5564492491588153E-2</c:v>
                </c:pt>
                <c:pt idx="93">
                  <c:v>-7.6947001675553323E-2</c:v>
                </c:pt>
                <c:pt idx="94">
                  <c:v>0.12491817732975749</c:v>
                </c:pt>
                <c:pt idx="95">
                  <c:v>-1.9856527104487615E-3</c:v>
                </c:pt>
                <c:pt idx="96">
                  <c:v>-1.0540324300783674E-2</c:v>
                </c:pt>
                <c:pt idx="97">
                  <c:v>4.4549752917024663E-2</c:v>
                </c:pt>
                <c:pt idx="98">
                  <c:v>4.7574799771685279E-2</c:v>
                </c:pt>
                <c:pt idx="99">
                  <c:v>5.6228914488276896E-2</c:v>
                </c:pt>
                <c:pt idx="100">
                  <c:v>-2.3685457036060353E-2</c:v>
                </c:pt>
                <c:pt idx="101">
                  <c:v>5.5977422158797453E-2</c:v>
                </c:pt>
                <c:pt idx="102">
                  <c:v>-0.14205670617825972</c:v>
                </c:pt>
                <c:pt idx="103">
                  <c:v>5.4165309245185936E-2</c:v>
                </c:pt>
                <c:pt idx="104">
                  <c:v>-0.10819842590681356</c:v>
                </c:pt>
              </c:numCache>
            </c:numRef>
          </c:yVal>
          <c:smooth val="0"/>
          <c:extLst>
            <c:ext xmlns:c16="http://schemas.microsoft.com/office/drawing/2014/chart" uri="{C3380CC4-5D6E-409C-BE32-E72D297353CC}">
              <c16:uniqueId val="{00000000-C9BA-46C5-87A5-6F80335FA8FD}"/>
            </c:ext>
          </c:extLst>
        </c:ser>
        <c:dLbls>
          <c:showLegendKey val="0"/>
          <c:showVal val="0"/>
          <c:showCatName val="0"/>
          <c:showSerName val="0"/>
          <c:showPercent val="0"/>
          <c:showBubbleSize val="0"/>
        </c:dLbls>
        <c:axId val="645358008"/>
        <c:axId val="645358400"/>
      </c:scatterChart>
      <c:valAx>
        <c:axId val="645358008"/>
        <c:scaling>
          <c:orientation val="minMax"/>
          <c:min val="-0.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8400"/>
        <c:crosses val="autoZero"/>
        <c:crossBetween val="midCat"/>
      </c:valAx>
      <c:valAx>
        <c:axId val="645358400"/>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80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FFS </a:t>
            </a:r>
            <a:r>
              <a:rPr lang="en-US" sz="1600" dirty="0" smtClean="0"/>
              <a:t>Standardized</a:t>
            </a:r>
            <a:r>
              <a:rPr lang="en-US" sz="1600" baseline="0" dirty="0" smtClean="0"/>
              <a:t> &amp; </a:t>
            </a:r>
            <a:r>
              <a:rPr lang="en-US" sz="1600" dirty="0" smtClean="0"/>
              <a:t>Adjusted </a:t>
            </a:r>
            <a:r>
              <a:rPr lang="en-US" sz="1600" dirty="0"/>
              <a:t>Per Cap </a:t>
            </a:r>
            <a:r>
              <a:rPr lang="en-US" sz="1600" dirty="0" smtClean="0"/>
              <a:t>Relative Spending</a:t>
            </a:r>
            <a:r>
              <a:rPr lang="en-US" sz="1600" baseline="0" dirty="0" smtClean="0"/>
              <a:t> </a:t>
            </a:r>
            <a:r>
              <a:rPr lang="en-US" sz="1600" baseline="0" dirty="0"/>
              <a:t>Growth </a:t>
            </a:r>
            <a:r>
              <a:rPr lang="en-US" sz="1600" dirty="0" smtClean="0"/>
              <a:t>2011</a:t>
            </a:r>
            <a:r>
              <a:rPr lang="en-US" sz="1600" baseline="0" dirty="0" smtClean="0"/>
              <a:t> to </a:t>
            </a:r>
            <a:r>
              <a:rPr lang="en-US" sz="1600" dirty="0" smtClean="0"/>
              <a:t>2014</a:t>
            </a:r>
          </a:p>
          <a:p>
            <a:pPr>
              <a:defRPr/>
            </a:pPr>
            <a:r>
              <a:rPr lang="en-US" sz="1600" dirty="0" smtClean="0"/>
              <a:t>As a function</a:t>
            </a:r>
            <a:r>
              <a:rPr lang="en-US" sz="1600" baseline="0" dirty="0" smtClean="0"/>
              <a:t> of </a:t>
            </a:r>
            <a:r>
              <a:rPr lang="en-US" sz="1600" dirty="0" smtClean="0"/>
              <a:t>Projected ACO </a:t>
            </a:r>
            <a:r>
              <a:rPr lang="en-US" sz="1600" baseline="0" dirty="0" smtClean="0"/>
              <a:t>Assignment </a:t>
            </a:r>
            <a:r>
              <a:rPr lang="en-US" sz="1600" baseline="0" dirty="0"/>
              <a:t>Saturation for 2017</a:t>
            </a:r>
          </a:p>
          <a:p>
            <a:pPr>
              <a:defRPr/>
            </a:pPr>
            <a:r>
              <a:rPr lang="en-US" sz="1600" dirty="0"/>
              <a:t>(All 50 States)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244305399325085E-2"/>
          <c:y val="0.20190821256038646"/>
          <c:w val="0.92342015841769776"/>
          <c:h val="0.78359903381642515"/>
        </c:manualLayout>
      </c:layout>
      <c:scatterChart>
        <c:scatterStyle val="lineMarker"/>
        <c:varyColors val="0"/>
        <c:ser>
          <c:idx val="0"/>
          <c:order val="0"/>
          <c:tx>
            <c:strRef>
              <c:f>'State level growth compare'!$TY$2</c:f>
              <c:strCache>
                <c:ptCount val="1"/>
                <c:pt idx="0">
                  <c:v>Rel Growth 2011-&gt;14</c:v>
                </c:pt>
              </c:strCache>
            </c:strRef>
          </c:tx>
          <c:spPr>
            <a:ln w="25400" cap="rnd">
              <a:noFill/>
              <a:round/>
            </a:ln>
            <a:effectLst/>
          </c:spPr>
          <c:marker>
            <c:symbol val="circle"/>
            <c:size val="5"/>
            <c:spPr>
              <a:solidFill>
                <a:schemeClr val="accent1"/>
              </a:solidFill>
              <a:ln w="19050">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3.7036698537682787E-2"/>
                  <c:y val="-0.3869097341093232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800" baseline="0" dirty="0"/>
                      <a:t>y = -0.0372x + 0.0231</a:t>
                    </a:r>
                    <a:br>
                      <a:rPr lang="en-US" sz="1800" baseline="0" dirty="0"/>
                    </a:br>
                    <a:r>
                      <a:rPr lang="en-US" sz="1800" baseline="0" dirty="0"/>
                      <a:t>R² = 0.0616</a:t>
                    </a:r>
                    <a:endParaRPr lang="en-US" sz="18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'State level growth compare'!$TW$3:$TW$52</c:f>
              <c:numCache>
                <c:formatCode>0%</c:formatCode>
                <c:ptCount val="50"/>
                <c:pt idx="0">
                  <c:v>0.17073974847438439</c:v>
                </c:pt>
                <c:pt idx="1">
                  <c:v>0.35468409113483501</c:v>
                </c:pt>
                <c:pt idx="2">
                  <c:v>0.31600888704972679</c:v>
                </c:pt>
                <c:pt idx="3">
                  <c:v>0.34734895638782609</c:v>
                </c:pt>
                <c:pt idx="4">
                  <c:v>0.40910308892401415</c:v>
                </c:pt>
                <c:pt idx="5">
                  <c:v>0.3615495818553443</c:v>
                </c:pt>
                <c:pt idx="6">
                  <c:v>0.4418536342878463</c:v>
                </c:pt>
                <c:pt idx="7">
                  <c:v>0.37039339942400423</c:v>
                </c:pt>
                <c:pt idx="8">
                  <c:v>0.42992754851610421</c:v>
                </c:pt>
                <c:pt idx="9">
                  <c:v>0.41127711709777465</c:v>
                </c:pt>
                <c:pt idx="10">
                  <c:v>0.36513184315058472</c:v>
                </c:pt>
                <c:pt idx="11">
                  <c:v>0.34582738135581437</c:v>
                </c:pt>
                <c:pt idx="12">
                  <c:v>0.46669137350573714</c:v>
                </c:pt>
                <c:pt idx="13">
                  <c:v>0.51615779910004089</c:v>
                </c:pt>
                <c:pt idx="14">
                  <c:v>0.29931137724301593</c:v>
                </c:pt>
                <c:pt idx="15">
                  <c:v>0.27766626690964846</c:v>
                </c:pt>
                <c:pt idx="16">
                  <c:v>0.39917793680863883</c:v>
                </c:pt>
                <c:pt idx="17">
                  <c:v>0.18794263212848095</c:v>
                </c:pt>
                <c:pt idx="18">
                  <c:v>9.5814953973570788E-2</c:v>
                </c:pt>
                <c:pt idx="19">
                  <c:v>0.3345188455620971</c:v>
                </c:pt>
                <c:pt idx="20">
                  <c:v>0.26574153442006782</c:v>
                </c:pt>
                <c:pt idx="21">
                  <c:v>0.43110982534816744</c:v>
                </c:pt>
                <c:pt idx="22">
                  <c:v>0.38814927973469454</c:v>
                </c:pt>
                <c:pt idx="23">
                  <c:v>0.1692117736797053</c:v>
                </c:pt>
                <c:pt idx="24">
                  <c:v>0.32636150093758548</c:v>
                </c:pt>
                <c:pt idx="25">
                  <c:v>0.66883253167256107</c:v>
                </c:pt>
                <c:pt idx="26">
                  <c:v>0.25110057300545674</c:v>
                </c:pt>
                <c:pt idx="27">
                  <c:v>0.34634411878744797</c:v>
                </c:pt>
                <c:pt idx="28">
                  <c:v>0.28274534663673179</c:v>
                </c:pt>
                <c:pt idx="29">
                  <c:v>0.48590250877378627</c:v>
                </c:pt>
                <c:pt idx="30">
                  <c:v>0.31781556366595021</c:v>
                </c:pt>
                <c:pt idx="31">
                  <c:v>0.31510450169623722</c:v>
                </c:pt>
                <c:pt idx="32">
                  <c:v>0.16802697587049809</c:v>
                </c:pt>
                <c:pt idx="33">
                  <c:v>0.20543990543484633</c:v>
                </c:pt>
                <c:pt idx="34">
                  <c:v>0.33616775380338559</c:v>
                </c:pt>
                <c:pt idx="35">
                  <c:v>0.53293656993551874</c:v>
                </c:pt>
                <c:pt idx="36">
                  <c:v>0.63588961791769638</c:v>
                </c:pt>
                <c:pt idx="37">
                  <c:v>0.14648200731166636</c:v>
                </c:pt>
                <c:pt idx="38">
                  <c:v>0.42491494472332875</c:v>
                </c:pt>
                <c:pt idx="39">
                  <c:v>0.29951526016085089</c:v>
                </c:pt>
                <c:pt idx="40">
                  <c:v>0.23576438139622824</c:v>
                </c:pt>
                <c:pt idx="41">
                  <c:v>0.28673912866845941</c:v>
                </c:pt>
                <c:pt idx="42">
                  <c:v>0.9</c:v>
                </c:pt>
                <c:pt idx="43">
                  <c:v>0.19674435038319002</c:v>
                </c:pt>
                <c:pt idx="44">
                  <c:v>0.5217628866100299</c:v>
                </c:pt>
                <c:pt idx="45">
                  <c:v>0.52935960270798121</c:v>
                </c:pt>
                <c:pt idx="46">
                  <c:v>9.6486328188272116E-2</c:v>
                </c:pt>
                <c:pt idx="47">
                  <c:v>0.23814899403944911</c:v>
                </c:pt>
                <c:pt idx="48">
                  <c:v>6.5988811665838656E-2</c:v>
                </c:pt>
                <c:pt idx="49">
                  <c:v>8.346250302540309E-2</c:v>
                </c:pt>
              </c:numCache>
            </c:numRef>
          </c:xVal>
          <c:yVal>
            <c:numRef>
              <c:f>'State level growth compare'!$TY$3:$TY$52</c:f>
              <c:numCache>
                <c:formatCode>0%</c:formatCode>
                <c:ptCount val="50"/>
                <c:pt idx="0">
                  <c:v>2.2804511962988716E-2</c:v>
                </c:pt>
                <c:pt idx="1">
                  <c:v>-1.1830735142158932E-2</c:v>
                </c:pt>
                <c:pt idx="2">
                  <c:v>-2.3732624434512517E-2</c:v>
                </c:pt>
                <c:pt idx="3">
                  <c:v>-5.3942963732955818E-4</c:v>
                </c:pt>
                <c:pt idx="4">
                  <c:v>-1.585461849743619E-3</c:v>
                </c:pt>
                <c:pt idx="5">
                  <c:v>-1.2441344967753176E-2</c:v>
                </c:pt>
                <c:pt idx="6">
                  <c:v>-9.4512361725098692E-3</c:v>
                </c:pt>
                <c:pt idx="7">
                  <c:v>-1.4487572288652828E-2</c:v>
                </c:pt>
                <c:pt idx="8">
                  <c:v>-9.7107521834406407E-3</c:v>
                </c:pt>
                <c:pt idx="9">
                  <c:v>3.1237712411935625E-3</c:v>
                </c:pt>
                <c:pt idx="10">
                  <c:v>2.4861433667663801E-2</c:v>
                </c:pt>
                <c:pt idx="11">
                  <c:v>4.8178225836954525E-3</c:v>
                </c:pt>
                <c:pt idx="12">
                  <c:v>-2.568278440924221E-2</c:v>
                </c:pt>
                <c:pt idx="13">
                  <c:v>-1.9156760665340888E-3</c:v>
                </c:pt>
                <c:pt idx="14">
                  <c:v>8.3911791194364316E-3</c:v>
                </c:pt>
                <c:pt idx="15">
                  <c:v>-2.6209299392514485E-3</c:v>
                </c:pt>
                <c:pt idx="16">
                  <c:v>2.8623071756732621E-2</c:v>
                </c:pt>
                <c:pt idx="17">
                  <c:v>1.2511218372952104E-2</c:v>
                </c:pt>
                <c:pt idx="18">
                  <c:v>-2.7518727160060763E-3</c:v>
                </c:pt>
                <c:pt idx="19">
                  <c:v>1.929922333548828E-2</c:v>
                </c:pt>
                <c:pt idx="20">
                  <c:v>2.2148321111727043E-2</c:v>
                </c:pt>
                <c:pt idx="21">
                  <c:v>8.4602710585732765E-3</c:v>
                </c:pt>
                <c:pt idx="22">
                  <c:v>-2.2373054433604489E-2</c:v>
                </c:pt>
                <c:pt idx="23">
                  <c:v>5.5575556452798214E-3</c:v>
                </c:pt>
                <c:pt idx="24">
                  <c:v>-3.3121968702458426E-2</c:v>
                </c:pt>
                <c:pt idx="25">
                  <c:v>3.0021145602017407E-2</c:v>
                </c:pt>
                <c:pt idx="26">
                  <c:v>-7.9724641194094392E-3</c:v>
                </c:pt>
                <c:pt idx="27">
                  <c:v>1.3087527962504009E-2</c:v>
                </c:pt>
                <c:pt idx="28">
                  <c:v>7.6604484170625931E-3</c:v>
                </c:pt>
                <c:pt idx="29">
                  <c:v>1.3790170746290631E-3</c:v>
                </c:pt>
                <c:pt idx="30">
                  <c:v>1.0572976197130934E-2</c:v>
                </c:pt>
                <c:pt idx="31">
                  <c:v>-4.2124002010520689E-3</c:v>
                </c:pt>
                <c:pt idx="32">
                  <c:v>1.0563337125519823E-2</c:v>
                </c:pt>
                <c:pt idx="33">
                  <c:v>-3.6400741572426565E-3</c:v>
                </c:pt>
                <c:pt idx="34">
                  <c:v>-2.1649505760613641E-3</c:v>
                </c:pt>
                <c:pt idx="35">
                  <c:v>1.7410532560494296E-2</c:v>
                </c:pt>
                <c:pt idx="36">
                  <c:v>2.2419831362083364E-2</c:v>
                </c:pt>
                <c:pt idx="37">
                  <c:v>4.3920218792690813E-2</c:v>
                </c:pt>
                <c:pt idx="38">
                  <c:v>7.7195967792396125E-3</c:v>
                </c:pt>
                <c:pt idx="39">
                  <c:v>2.6285715334324999E-2</c:v>
                </c:pt>
                <c:pt idx="40">
                  <c:v>4.1581966211967858E-2</c:v>
                </c:pt>
                <c:pt idx="41">
                  <c:v>1.8789962791213588E-2</c:v>
                </c:pt>
                <c:pt idx="42">
                  <c:v>1.7814595133692102E-2</c:v>
                </c:pt>
                <c:pt idx="43">
                  <c:v>2.6794276286472352E-2</c:v>
                </c:pt>
                <c:pt idx="44">
                  <c:v>3.160146059405089E-2</c:v>
                </c:pt>
                <c:pt idx="45">
                  <c:v>-3.8862345673708054E-3</c:v>
                </c:pt>
                <c:pt idx="46">
                  <c:v>4.5302855837695111E-2</c:v>
                </c:pt>
                <c:pt idx="47">
                  <c:v>4.7176866229009962E-2</c:v>
                </c:pt>
                <c:pt idx="48">
                  <c:v>1.9811669169454538E-2</c:v>
                </c:pt>
                <c:pt idx="49">
                  <c:v>0.11212544109889788</c:v>
                </c:pt>
              </c:numCache>
            </c:numRef>
          </c:yVal>
          <c:smooth val="0"/>
          <c:extLst>
            <c:ext xmlns:c16="http://schemas.microsoft.com/office/drawing/2014/chart" uri="{C3380CC4-5D6E-409C-BE32-E72D297353CC}">
              <c16:uniqueId val="{00000000-7859-4C2B-9E17-792B3D9D9B07}"/>
            </c:ext>
          </c:extLst>
        </c:ser>
        <c:dLbls>
          <c:showLegendKey val="0"/>
          <c:showVal val="0"/>
          <c:showCatName val="0"/>
          <c:showSerName val="0"/>
          <c:showPercent val="0"/>
          <c:showBubbleSize val="0"/>
        </c:dLbls>
        <c:axId val="645332528"/>
        <c:axId val="645340760"/>
      </c:scatterChart>
      <c:valAx>
        <c:axId val="645332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40760"/>
        <c:crosses val="autoZero"/>
        <c:crossBetween val="midCat"/>
      </c:valAx>
      <c:valAx>
        <c:axId val="645340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32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964363326430986"/>
          <c:y val="8.6956488661992223E-2"/>
        </c:manualLayout>
      </c:layout>
      <c:overlay val="0"/>
      <c:txPr>
        <a:bodyPr/>
        <a:lstStyle/>
        <a:p>
          <a:pPr>
            <a:defRPr sz="1800"/>
          </a:pPr>
          <a:endParaRPr lang="en-US"/>
        </a:p>
      </c:txPr>
    </c:title>
    <c:autoTitleDeleted val="0"/>
    <c:plotArea>
      <c:layout/>
      <c:pieChart>
        <c:varyColors val="1"/>
        <c:ser>
          <c:idx val="0"/>
          <c:order val="0"/>
          <c:tx>
            <c:strRef>
              <c:f>'Chart data'!$A$5</c:f>
              <c:strCache>
                <c:ptCount val="1"/>
                <c:pt idx="0">
                  <c:v>1995</c:v>
                </c:pt>
              </c:strCache>
            </c:strRef>
          </c:tx>
          <c:dPt>
            <c:idx val="3"/>
            <c:bubble3D val="0"/>
            <c:spPr>
              <a:solidFill>
                <a:srgbClr val="6F1A80"/>
              </a:solidFill>
            </c:spPr>
            <c:extLst>
              <c:ext xmlns:c16="http://schemas.microsoft.com/office/drawing/2014/chart" uri="{C3380CC4-5D6E-409C-BE32-E72D297353CC}">
                <c16:uniqueId val="{00000001-10AE-448A-9E9A-62B38F03390E}"/>
              </c:ext>
            </c:extLst>
          </c:dPt>
          <c:dPt>
            <c:idx val="5"/>
            <c:bubble3D val="0"/>
            <c:spPr>
              <a:solidFill>
                <a:srgbClr val="3399FF"/>
              </a:solidFill>
            </c:spPr>
            <c:extLst>
              <c:ext xmlns:c16="http://schemas.microsoft.com/office/drawing/2014/chart" uri="{C3380CC4-5D6E-409C-BE32-E72D297353CC}">
                <c16:uniqueId val="{00000003-10AE-448A-9E9A-62B38F03390E}"/>
              </c:ext>
            </c:extLst>
          </c:dPt>
          <c:dLbls>
            <c:dLbl>
              <c:idx val="0"/>
              <c:layout>
                <c:manualLayout>
                  <c:x val="-0.14176792282414316"/>
                  <c:y val="1.589390395454222E-2"/>
                </c:manualLayout>
              </c:layout>
              <c:showLegendKey val="0"/>
              <c:showVal val="0"/>
              <c:showCatName val="1"/>
              <c:showSerName val="0"/>
              <c:showPercent val="0"/>
              <c:showBubbleSize val="0"/>
              <c:extLst>
                <c:ext xmlns:c15="http://schemas.microsoft.com/office/drawing/2012/chart" uri="{CE6537A1-D6FC-4f65-9D91-7224C49458BB}">
                  <c15:layout>
                    <c:manualLayout>
                      <c:w val="0.2564331545201412"/>
                      <c:h val="3.2608683248247082E-2"/>
                    </c:manualLayout>
                  </c15:layout>
                </c:ext>
                <c:ext xmlns:c16="http://schemas.microsoft.com/office/drawing/2014/chart" uri="{C3380CC4-5D6E-409C-BE32-E72D297353CC}">
                  <c16:uniqueId val="{00000004-10AE-448A-9E9A-62B38F03390E}"/>
                </c:ext>
              </c:extLst>
            </c:dLbl>
            <c:dLbl>
              <c:idx val="5"/>
              <c:layout>
                <c:manualLayout>
                  <c:x val="4.1696447889453848E-3"/>
                  <c:y val="1.9843653298469589E-2"/>
                </c:manualLayout>
              </c:layout>
              <c:showLegendKey val="0"/>
              <c:showVal val="0"/>
              <c:showCatName val="1"/>
              <c:showSerName val="0"/>
              <c:showPercent val="0"/>
              <c:showBubbleSize val="0"/>
              <c:extLst>
                <c:ext xmlns:c15="http://schemas.microsoft.com/office/drawing/2012/chart" uri="{CE6537A1-D6FC-4f65-9D91-7224C49458BB}">
                  <c15:layout>
                    <c:manualLayout>
                      <c:w val="0.29917201360683138"/>
                      <c:h val="3.4420276762038585E-2"/>
                    </c:manualLayout>
                  </c15:layout>
                </c:ext>
                <c:ext xmlns:c16="http://schemas.microsoft.com/office/drawing/2014/chart" uri="{C3380CC4-5D6E-409C-BE32-E72D297353CC}">
                  <c16:uniqueId val="{00000003-10AE-448A-9E9A-62B38F03390E}"/>
                </c:ext>
              </c:extLst>
            </c:dLbl>
            <c:dLbl>
              <c:idx val="10"/>
              <c:delete val="1"/>
              <c:extLst>
                <c:ext xmlns:c15="http://schemas.microsoft.com/office/drawing/2012/chart" uri="{CE6537A1-D6FC-4f65-9D91-7224C49458BB}"/>
                <c:ext xmlns:c16="http://schemas.microsoft.com/office/drawing/2014/chart" uri="{C3380CC4-5D6E-409C-BE32-E72D297353CC}">
                  <c16:uniqueId val="{00000005-10AE-448A-9E9A-62B38F03390E}"/>
                </c:ext>
              </c:extLst>
            </c:dLbl>
            <c:spPr>
              <a:no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'Chart data'!$B$4:$L$4</c:f>
              <c:strCache>
                <c:ptCount val="11"/>
                <c:pt idx="0">
                  <c:v>Inpatient</c:v>
                </c:pt>
                <c:pt idx="1">
                  <c:v>SNF</c:v>
                </c:pt>
                <c:pt idx="2">
                  <c:v>Hospice</c:v>
                </c:pt>
                <c:pt idx="3">
                  <c:v>HHA</c:v>
                </c:pt>
                <c:pt idx="4">
                  <c:v>Physician</c:v>
                </c:pt>
                <c:pt idx="5">
                  <c:v>Outpatient</c:v>
                </c:pt>
                <c:pt idx="6">
                  <c:v>DME</c:v>
                </c:pt>
                <c:pt idx="7">
                  <c:v>Lab</c:v>
                </c:pt>
                <c:pt idx="8">
                  <c:v>Other</c:v>
                </c:pt>
                <c:pt idx="9">
                  <c:v>MC</c:v>
                </c:pt>
                <c:pt idx="10">
                  <c:v>Part D</c:v>
                </c:pt>
              </c:strCache>
            </c:strRef>
          </c:cat>
          <c:val>
            <c:numRef>
              <c:f>'Chart data'!$B$5:$L$5</c:f>
              <c:numCache>
                <c:formatCode>#,##0</c:formatCode>
                <c:ptCount val="11"/>
                <c:pt idx="0">
                  <c:v>82392.573276758223</c:v>
                </c:pt>
                <c:pt idx="1">
                  <c:v>9112.3508116617759</c:v>
                </c:pt>
                <c:pt idx="2">
                  <c:v>1856.7149999999999</c:v>
                </c:pt>
                <c:pt idx="3">
                  <c:v>16092.597609388567</c:v>
                </c:pt>
                <c:pt idx="4">
                  <c:v>31704.733808157594</c:v>
                </c:pt>
                <c:pt idx="5">
                  <c:v>8611.7167209789859</c:v>
                </c:pt>
                <c:pt idx="6">
                  <c:v>3684.8756512221607</c:v>
                </c:pt>
                <c:pt idx="7">
                  <c:v>4231.9104686499995</c:v>
                </c:pt>
                <c:pt idx="8">
                  <c:v>9943.2803687350097</c:v>
                </c:pt>
                <c:pt idx="9">
                  <c:v>14591.912258600965</c:v>
                </c:pt>
                <c:pt idx="10">
                  <c:v>0</c:v>
                </c:pt>
              </c:numCache>
            </c:numRef>
          </c:val>
          <c:extLst>
            <c:ext xmlns:c16="http://schemas.microsoft.com/office/drawing/2014/chart" uri="{C3380CC4-5D6E-409C-BE32-E72D297353CC}">
              <c16:uniqueId val="{00000006-10AE-448A-9E9A-62B38F03390E}"/>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solidFill>
  </c:spPr>
  <c:txPr>
    <a:bodyPr/>
    <a:lstStyle/>
    <a:p>
      <a:pPr>
        <a:defRPr sz="900">
          <a:latin typeface="Century Schoolbook" panose="02040604050505020304"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590429845904296"/>
          <c:y val="9.1787404698769559E-2"/>
        </c:manualLayout>
      </c:layout>
      <c:overlay val="0"/>
      <c:txPr>
        <a:bodyPr/>
        <a:lstStyle/>
        <a:p>
          <a:pPr>
            <a:defRPr sz="1800"/>
          </a:pPr>
          <a:endParaRPr lang="en-US"/>
        </a:p>
      </c:txPr>
    </c:title>
    <c:autoTitleDeleted val="0"/>
    <c:plotArea>
      <c:layout/>
      <c:pieChart>
        <c:varyColors val="1"/>
        <c:ser>
          <c:idx val="0"/>
          <c:order val="0"/>
          <c:tx>
            <c:strRef>
              <c:f>'Chart data'!$A$7</c:f>
              <c:strCache>
                <c:ptCount val="1"/>
                <c:pt idx="0">
                  <c:v>2015</c:v>
                </c:pt>
              </c:strCache>
            </c:strRef>
          </c:tx>
          <c:dPt>
            <c:idx val="3"/>
            <c:bubble3D val="0"/>
            <c:spPr>
              <a:solidFill>
                <a:srgbClr val="6F1A80"/>
              </a:solidFill>
            </c:spPr>
            <c:extLst>
              <c:ext xmlns:c16="http://schemas.microsoft.com/office/drawing/2014/chart" uri="{C3380CC4-5D6E-409C-BE32-E72D297353CC}">
                <c16:uniqueId val="{00000001-4069-4723-AD27-FF602EE92CC6}"/>
              </c:ext>
            </c:extLst>
          </c:dPt>
          <c:dPt>
            <c:idx val="5"/>
            <c:bubble3D val="0"/>
            <c:spPr>
              <a:solidFill>
                <a:srgbClr val="3399FF"/>
              </a:solidFill>
            </c:spPr>
            <c:extLst>
              <c:ext xmlns:c16="http://schemas.microsoft.com/office/drawing/2014/chart" uri="{C3380CC4-5D6E-409C-BE32-E72D297353CC}">
                <c16:uniqueId val="{00000003-4069-4723-AD27-FF602EE92CC6}"/>
              </c:ext>
            </c:extLst>
          </c:dPt>
          <c:dLbls>
            <c:dLbl>
              <c:idx val="0"/>
              <c:layout>
                <c:manualLayout>
                  <c:x val="-0.20411668402567137"/>
                  <c:y val="0.11149031477412044"/>
                </c:manualLayout>
              </c:layout>
              <c:showLegendKey val="0"/>
              <c:showVal val="0"/>
              <c:showCatName val="1"/>
              <c:showSerName val="0"/>
              <c:showPercent val="0"/>
              <c:showBubbleSize val="0"/>
              <c:extLst>
                <c:ext xmlns:c15="http://schemas.microsoft.com/office/drawing/2012/chart" uri="{CE6537A1-D6FC-4f65-9D91-7224C49458BB}">
                  <c15:layout>
                    <c:manualLayout>
                      <c:w val="0.27715843860348516"/>
                      <c:h val="3.2608683248247082E-2"/>
                    </c:manualLayout>
                  </c15:layout>
                </c:ext>
                <c:ext xmlns:c16="http://schemas.microsoft.com/office/drawing/2014/chart" uri="{C3380CC4-5D6E-409C-BE32-E72D297353CC}">
                  <c16:uniqueId val="{00000004-4069-4723-AD27-FF602EE92CC6}"/>
                </c:ext>
              </c:extLst>
            </c:dLbl>
            <c:dLbl>
              <c:idx val="4"/>
              <c:layout>
                <c:manualLayout>
                  <c:x val="-0.1581508515815086"/>
                  <c:y val="-6.9659907314881767E-2"/>
                </c:manualLayout>
              </c:layout>
              <c:showLegendKey val="0"/>
              <c:showVal val="0"/>
              <c:showCatName val="1"/>
              <c:showSerName val="0"/>
              <c:showPercent val="0"/>
              <c:showBubbleSize val="0"/>
              <c:extLst>
                <c:ext xmlns:c15="http://schemas.microsoft.com/office/drawing/2012/chart" uri="{CE6537A1-D6FC-4f65-9D91-7224C49458BB}">
                  <c15:layout>
                    <c:manualLayout>
                      <c:w val="0.25344687753446876"/>
                      <c:h val="3.4420276762038585E-2"/>
                    </c:manualLayout>
                  </c15:layout>
                </c:ext>
                <c:ext xmlns:c16="http://schemas.microsoft.com/office/drawing/2014/chart" uri="{C3380CC4-5D6E-409C-BE32-E72D297353CC}">
                  <c16:uniqueId val="{00000005-4069-4723-AD27-FF602EE92CC6}"/>
                </c:ext>
              </c:extLst>
            </c:dLbl>
            <c:dLbl>
              <c:idx val="5"/>
              <c:layout>
                <c:manualLayout>
                  <c:x val="4.3048545861650044E-2"/>
                  <c:y val="-8.4727420317463453E-3"/>
                </c:manualLayout>
              </c:layout>
              <c:spPr>
                <a:noFill/>
                <a:ln>
                  <a:noFill/>
                </a:ln>
                <a:effectLst/>
              </c:spPr>
              <c:txPr>
                <a:bodyPr wrap="square" lIns="38100" tIns="19050" rIns="38100" bIns="19050" anchor="b">
                  <a:noAutofit/>
                </a:bodyPr>
                <a:lstStyle/>
                <a:p>
                  <a:pPr>
                    <a:defRPr b="1"/>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5744732815767124"/>
                      <c:h val="6.917871764665158E-2"/>
                    </c:manualLayout>
                  </c15:layout>
                </c:ext>
                <c:ext xmlns:c16="http://schemas.microsoft.com/office/drawing/2014/chart" uri="{C3380CC4-5D6E-409C-BE32-E72D297353CC}">
                  <c16:uniqueId val="{00000003-4069-4723-AD27-FF602EE92CC6}"/>
                </c:ext>
              </c:extLst>
            </c:dLbl>
            <c:spPr>
              <a:no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'Chart data'!$B$6:$L$6</c:f>
              <c:strCache>
                <c:ptCount val="11"/>
                <c:pt idx="0">
                  <c:v>Inpatient</c:v>
                </c:pt>
                <c:pt idx="1">
                  <c:v>SNF</c:v>
                </c:pt>
                <c:pt idx="2">
                  <c:v>Hospice</c:v>
                </c:pt>
                <c:pt idx="3">
                  <c:v>HHA</c:v>
                </c:pt>
                <c:pt idx="4">
                  <c:v>Physician</c:v>
                </c:pt>
                <c:pt idx="5">
                  <c:v>Outpatient</c:v>
                </c:pt>
                <c:pt idx="6">
                  <c:v>DME</c:v>
                </c:pt>
                <c:pt idx="7">
                  <c:v>Lab</c:v>
                </c:pt>
                <c:pt idx="8">
                  <c:v>Other</c:v>
                </c:pt>
                <c:pt idx="9">
                  <c:v>MC</c:v>
                </c:pt>
                <c:pt idx="10">
                  <c:v>Part D</c:v>
                </c:pt>
              </c:strCache>
            </c:strRef>
          </c:cat>
          <c:val>
            <c:numRef>
              <c:f>'Chart data'!$B$7:$L$7</c:f>
              <c:numCache>
                <c:formatCode>#,##0</c:formatCode>
                <c:ptCount val="11"/>
                <c:pt idx="0">
                  <c:v>135585.39743773337</c:v>
                </c:pt>
                <c:pt idx="1">
                  <c:v>30346.063755699226</c:v>
                </c:pt>
                <c:pt idx="2">
                  <c:v>16209.633912405445</c:v>
                </c:pt>
                <c:pt idx="3">
                  <c:v>17913.047671062723</c:v>
                </c:pt>
                <c:pt idx="4">
                  <c:v>70656.573693379614</c:v>
                </c:pt>
                <c:pt idx="5">
                  <c:v>43894.75571328606</c:v>
                </c:pt>
                <c:pt idx="6">
                  <c:v>6812.8151652716206</c:v>
                </c:pt>
                <c:pt idx="7">
                  <c:v>8764.7265949493049</c:v>
                </c:pt>
                <c:pt idx="8">
                  <c:v>41238.101748456684</c:v>
                </c:pt>
                <c:pt idx="9">
                  <c:v>173947.64876531309</c:v>
                </c:pt>
                <c:pt idx="10">
                  <c:v>91662.44351630313</c:v>
                </c:pt>
              </c:numCache>
            </c:numRef>
          </c:val>
          <c:extLst>
            <c:ext xmlns:c16="http://schemas.microsoft.com/office/drawing/2014/chart" uri="{C3380CC4-5D6E-409C-BE32-E72D297353CC}">
              <c16:uniqueId val="{00000006-4069-4723-AD27-FF602EE92CC6}"/>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solidFill>
      <a:schemeClr val="bg1"/>
    </a:solidFill>
  </c:spPr>
  <c:txPr>
    <a:bodyPr/>
    <a:lstStyle/>
    <a:p>
      <a:pPr>
        <a:defRPr sz="900">
          <a:latin typeface="Century Schoolbook" panose="02040604050505020304"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dirty="0" smtClean="0"/>
              <a:t>Medicare ACO</a:t>
            </a:r>
            <a:r>
              <a:rPr lang="en-US" sz="2800" b="0" baseline="0" dirty="0" smtClean="0"/>
              <a:t> </a:t>
            </a:r>
            <a:r>
              <a:rPr lang="en-US" sz="2800" b="0" baseline="0" dirty="0"/>
              <a:t>Assignment Penetration</a:t>
            </a:r>
            <a:endParaRPr lang="en-US" sz="2800"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'ACO Assign Summary'!$I$20</c:f>
              <c:strCache>
                <c:ptCount val="1"/>
                <c:pt idx="0">
                  <c:v>SSP Track 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'ACO Assign Summary'!$J$19:$O$19</c:f>
              <c:numCache>
                <c:formatCode>General</c:formatCode>
                <c:ptCount val="6"/>
                <c:pt idx="0">
                  <c:v>2012</c:v>
                </c:pt>
                <c:pt idx="1">
                  <c:v>2013</c:v>
                </c:pt>
                <c:pt idx="2">
                  <c:v>2014</c:v>
                </c:pt>
                <c:pt idx="3">
                  <c:v>2015</c:v>
                </c:pt>
                <c:pt idx="4">
                  <c:v>2016</c:v>
                </c:pt>
                <c:pt idx="5">
                  <c:v>2017</c:v>
                </c:pt>
              </c:numCache>
            </c:numRef>
          </c:cat>
          <c:val>
            <c:numRef>
              <c:f>'ACO Assign Summary'!$J$20:$O$20</c:f>
              <c:numCache>
                <c:formatCode>0.0</c:formatCode>
                <c:ptCount val="6"/>
                <c:pt idx="0">
                  <c:v>1.1000000000000001</c:v>
                </c:pt>
                <c:pt idx="1">
                  <c:v>3.2</c:v>
                </c:pt>
                <c:pt idx="2">
                  <c:v>5.3</c:v>
                </c:pt>
                <c:pt idx="3">
                  <c:v>7</c:v>
                </c:pt>
                <c:pt idx="4">
                  <c:v>7.3</c:v>
                </c:pt>
                <c:pt idx="5">
                  <c:v>7.6</c:v>
                </c:pt>
              </c:numCache>
            </c:numRef>
          </c:val>
          <c:extLst>
            <c:ext xmlns:c16="http://schemas.microsoft.com/office/drawing/2014/chart" uri="{C3380CC4-5D6E-409C-BE32-E72D297353CC}">
              <c16:uniqueId val="{00000000-96A0-47FF-8435-21191E7EC1C5}"/>
            </c:ext>
          </c:extLst>
        </c:ser>
        <c:ser>
          <c:idx val="1"/>
          <c:order val="1"/>
          <c:tx>
            <c:strRef>
              <c:f>'ACO Assign Summary'!$I$21</c:f>
              <c:strCache>
                <c:ptCount val="1"/>
                <c:pt idx="0">
                  <c:v>SSP T2 &amp; T3</c:v>
                </c:pt>
              </c:strCache>
            </c:strRef>
          </c:tx>
          <c:spPr>
            <a:solidFill>
              <a:schemeClr val="accent2"/>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96A0-47FF-8435-21191E7EC1C5}"/>
                </c:ext>
              </c:extLst>
            </c:dLbl>
            <c:dLbl>
              <c:idx val="1"/>
              <c:layout>
                <c:manualLayout>
                  <c:x val="-3.5087714451206733E-3"/>
                  <c:y val="8.708273356814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A0-47FF-8435-21191E7EC1C5}"/>
                </c:ext>
              </c:extLst>
            </c:dLbl>
            <c:dLbl>
              <c:idx val="2"/>
              <c:delete val="1"/>
              <c:extLst>
                <c:ext xmlns:c15="http://schemas.microsoft.com/office/drawing/2012/chart" uri="{CE6537A1-D6FC-4f65-9D91-7224C49458BB}"/>
                <c:ext xmlns:c16="http://schemas.microsoft.com/office/drawing/2014/chart" uri="{C3380CC4-5D6E-409C-BE32-E72D297353CC}">
                  <c16:uniqueId val="{00000003-96A0-47FF-8435-21191E7EC1C5}"/>
                </c:ext>
              </c:extLst>
            </c:dLbl>
            <c:dLbl>
              <c:idx val="3"/>
              <c:delete val="1"/>
              <c:extLst>
                <c:ext xmlns:c15="http://schemas.microsoft.com/office/drawing/2012/chart" uri="{CE6537A1-D6FC-4f65-9D91-7224C49458BB}"/>
                <c:ext xmlns:c16="http://schemas.microsoft.com/office/drawing/2014/chart" uri="{C3380CC4-5D6E-409C-BE32-E72D297353CC}">
                  <c16:uniqueId val="{00000004-96A0-47FF-8435-21191E7EC1C5}"/>
                </c:ext>
              </c:extLst>
            </c:dLbl>
            <c:dLbl>
              <c:idx val="4"/>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A0-47FF-8435-21191E7EC1C5}"/>
                </c:ext>
              </c:extLst>
            </c:dLbl>
            <c:dLbl>
              <c:idx val="5"/>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6A0-47FF-8435-21191E7EC1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'ACO Assign Summary'!$J$19:$O$19</c:f>
              <c:numCache>
                <c:formatCode>General</c:formatCode>
                <c:ptCount val="6"/>
                <c:pt idx="0">
                  <c:v>2012</c:v>
                </c:pt>
                <c:pt idx="1">
                  <c:v>2013</c:v>
                </c:pt>
                <c:pt idx="2">
                  <c:v>2014</c:v>
                </c:pt>
                <c:pt idx="3">
                  <c:v>2015</c:v>
                </c:pt>
                <c:pt idx="4">
                  <c:v>2016</c:v>
                </c:pt>
                <c:pt idx="5">
                  <c:v>2017</c:v>
                </c:pt>
              </c:numCache>
            </c:numRef>
          </c:cat>
          <c:val>
            <c:numRef>
              <c:f>'ACO Assign Summary'!$J$21:$O$21</c:f>
              <c:numCache>
                <c:formatCode>0.0</c:formatCode>
                <c:ptCount val="6"/>
                <c:pt idx="0">
                  <c:v>2.2505833332974998E-2</c:v>
                </c:pt>
                <c:pt idx="1">
                  <c:v>5.7911749999299995E-2</c:v>
                </c:pt>
                <c:pt idx="2">
                  <c:v>3.7712000000000002E-2</c:v>
                </c:pt>
                <c:pt idx="3">
                  <c:v>3.935425E-2</c:v>
                </c:pt>
                <c:pt idx="4">
                  <c:v>0.43171691666666667</c:v>
                </c:pt>
                <c:pt idx="5">
                  <c:v>0.79950358333333316</c:v>
                </c:pt>
              </c:numCache>
            </c:numRef>
          </c:val>
          <c:extLst>
            <c:ext xmlns:c16="http://schemas.microsoft.com/office/drawing/2014/chart" uri="{C3380CC4-5D6E-409C-BE32-E72D297353CC}">
              <c16:uniqueId val="{00000007-96A0-47FF-8435-21191E7EC1C5}"/>
            </c:ext>
          </c:extLst>
        </c:ser>
        <c:ser>
          <c:idx val="2"/>
          <c:order val="2"/>
          <c:tx>
            <c:strRef>
              <c:f>'ACO Assign Summary'!$I$22</c:f>
              <c:strCache>
                <c:ptCount val="1"/>
                <c:pt idx="0">
                  <c:v>CMMI</c:v>
                </c:pt>
              </c:strCache>
            </c:strRef>
          </c:tx>
          <c:spPr>
            <a:solidFill>
              <a:schemeClr val="accent3"/>
            </a:solidFill>
            <a:ln>
              <a:noFill/>
            </a:ln>
            <a:effectLst/>
            <a:sp3d/>
          </c:spPr>
          <c:invertIfNegative val="0"/>
          <c:dLbls>
            <c:dLbl>
              <c:idx val="0"/>
              <c:layout>
                <c:manualLayout>
                  <c:x val="-1.4642904456015409E-3"/>
                  <c:y val="-5.7315181040374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A0-47FF-8435-21191E7EC1C5}"/>
                </c:ext>
              </c:extLst>
            </c:dLbl>
            <c:dLbl>
              <c:idx val="1"/>
              <c:layout>
                <c:manualLayout>
                  <c:x val="-2.4865309453611074E-3"/>
                  <c:y val="-3.5544497648337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A0-47FF-8435-21191E7EC1C5}"/>
                </c:ext>
              </c:extLst>
            </c:dLbl>
            <c:dLbl>
              <c:idx val="2"/>
              <c:layout>
                <c:manualLayout>
                  <c:x val="3.0667214992786988E-3"/>
                  <c:y val="-1.9285054185859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6A0-47FF-8435-21191E7EC1C5}"/>
                </c:ext>
              </c:extLst>
            </c:dLbl>
            <c:dLbl>
              <c:idx val="3"/>
              <c:layout>
                <c:manualLayout>
                  <c:x val="-1.4642904456015409E-3"/>
                  <c:y val="4.87817588415116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A0-47FF-8435-21191E7EC1C5}"/>
                </c:ext>
              </c:extLst>
            </c:dLbl>
            <c:dLbl>
              <c:idx val="4"/>
              <c:layout>
                <c:manualLayout>
                  <c:x val="-1.0968364281210427E-4"/>
                  <c:y val="-4.73778068967818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A0-47FF-8435-21191E7EC1C5}"/>
                </c:ext>
              </c:extLst>
            </c:dLbl>
            <c:dLbl>
              <c:idx val="5"/>
              <c:layout>
                <c:manualLayout>
                  <c:x val="-7.3228336340884601E-4"/>
                  <c:y val="-2.5607123504744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6A0-47FF-8435-21191E7EC1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'ACO Assign Summary'!$J$19:$O$19</c:f>
              <c:numCache>
                <c:formatCode>General</c:formatCode>
                <c:ptCount val="6"/>
                <c:pt idx="0">
                  <c:v>2012</c:v>
                </c:pt>
                <c:pt idx="1">
                  <c:v>2013</c:v>
                </c:pt>
                <c:pt idx="2">
                  <c:v>2014</c:v>
                </c:pt>
                <c:pt idx="3">
                  <c:v>2015</c:v>
                </c:pt>
                <c:pt idx="4">
                  <c:v>2016</c:v>
                </c:pt>
                <c:pt idx="5">
                  <c:v>2017</c:v>
                </c:pt>
              </c:numCache>
            </c:numRef>
          </c:cat>
          <c:val>
            <c:numRef>
              <c:f>'ACO Assign Summary'!$J$22:$O$22</c:f>
              <c:numCache>
                <c:formatCode>0.0</c:formatCode>
                <c:ptCount val="6"/>
                <c:pt idx="0">
                  <c:v>0.7</c:v>
                </c:pt>
                <c:pt idx="1">
                  <c:v>0.6</c:v>
                </c:pt>
                <c:pt idx="2">
                  <c:v>0.6</c:v>
                </c:pt>
                <c:pt idx="3">
                  <c:v>0.5</c:v>
                </c:pt>
                <c:pt idx="4">
                  <c:v>0.91999999999999993</c:v>
                </c:pt>
                <c:pt idx="5">
                  <c:v>1.1400000000000001</c:v>
                </c:pt>
              </c:numCache>
            </c:numRef>
          </c:val>
          <c:extLst>
            <c:ext xmlns:c16="http://schemas.microsoft.com/office/drawing/2014/chart" uri="{C3380CC4-5D6E-409C-BE32-E72D297353CC}">
              <c16:uniqueId val="{0000000E-96A0-47FF-8435-21191E7EC1C5}"/>
            </c:ext>
          </c:extLst>
        </c:ser>
        <c:ser>
          <c:idx val="3"/>
          <c:order val="3"/>
          <c:tx>
            <c:strRef>
              <c:f>'ACO Assign Summary'!$I$23</c:f>
              <c:strCache>
                <c:ptCount val="1"/>
                <c:pt idx="0">
                  <c:v>Remaining Assignable FFS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'ACO Assign Summary'!$J$19:$O$19</c:f>
              <c:numCache>
                <c:formatCode>General</c:formatCode>
                <c:ptCount val="6"/>
                <c:pt idx="0">
                  <c:v>2012</c:v>
                </c:pt>
                <c:pt idx="1">
                  <c:v>2013</c:v>
                </c:pt>
                <c:pt idx="2">
                  <c:v>2014</c:v>
                </c:pt>
                <c:pt idx="3">
                  <c:v>2015</c:v>
                </c:pt>
                <c:pt idx="4">
                  <c:v>2016</c:v>
                </c:pt>
                <c:pt idx="5">
                  <c:v>2017</c:v>
                </c:pt>
              </c:numCache>
            </c:numRef>
          </c:cat>
          <c:val>
            <c:numRef>
              <c:f>'ACO Assign Summary'!$J$23:$O$23</c:f>
              <c:numCache>
                <c:formatCode>0.0</c:formatCode>
                <c:ptCount val="6"/>
                <c:pt idx="0">
                  <c:v>27.623336126070718</c:v>
                </c:pt>
                <c:pt idx="1">
                  <c:v>25.681185041447922</c:v>
                </c:pt>
                <c:pt idx="2">
                  <c:v>23.668659518444674</c:v>
                </c:pt>
                <c:pt idx="3">
                  <c:v>22.142444616670133</c:v>
                </c:pt>
                <c:pt idx="4">
                  <c:v>21.360200500728872</c:v>
                </c:pt>
                <c:pt idx="5">
                  <c:v>20.833508399743987</c:v>
                </c:pt>
              </c:numCache>
            </c:numRef>
          </c:val>
          <c:extLst>
            <c:ext xmlns:c16="http://schemas.microsoft.com/office/drawing/2014/chart" uri="{C3380CC4-5D6E-409C-BE32-E72D297353CC}">
              <c16:uniqueId val="{0000000F-96A0-47FF-8435-21191E7EC1C5}"/>
            </c:ext>
          </c:extLst>
        </c:ser>
        <c:dLbls>
          <c:showLegendKey val="0"/>
          <c:showVal val="0"/>
          <c:showCatName val="0"/>
          <c:showSerName val="0"/>
          <c:showPercent val="0"/>
          <c:showBubbleSize val="0"/>
        </c:dLbls>
        <c:gapWidth val="150"/>
        <c:shape val="box"/>
        <c:axId val="645346640"/>
        <c:axId val="645341936"/>
        <c:axId val="0"/>
      </c:bar3DChart>
      <c:catAx>
        <c:axId val="645346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5341936"/>
        <c:crosses val="autoZero"/>
        <c:auto val="1"/>
        <c:lblAlgn val="ctr"/>
        <c:lblOffset val="100"/>
        <c:noMultiLvlLbl val="0"/>
      </c:catAx>
      <c:valAx>
        <c:axId val="645341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5346640"/>
        <c:crosses val="autoZero"/>
        <c:crossBetween val="between"/>
      </c:valAx>
      <c:spPr>
        <a:noFill/>
        <a:ln>
          <a:noFill/>
        </a:ln>
        <a:effectLst/>
      </c:spPr>
    </c:plotArea>
    <c:legend>
      <c:legendPos val="r"/>
      <c:layout>
        <c:manualLayout>
          <c:xMode val="edge"/>
          <c:yMode val="edge"/>
          <c:x val="0.721831783142453"/>
          <c:y val="0.53474009661040744"/>
          <c:w val="0.18562646309617564"/>
          <c:h val="0.362482907013639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County FFS Population</a:t>
            </a:r>
            <a:r>
              <a:rPr lang="en-US" baseline="0" dirty="0" smtClean="0"/>
              <a:t> Count vs. Deviation </a:t>
            </a:r>
            <a:r>
              <a:rPr lang="en-US" baseline="0" dirty="0"/>
              <a:t>from National </a:t>
            </a:r>
            <a:r>
              <a:rPr lang="en-US" baseline="0" dirty="0" smtClean="0"/>
              <a:t>Average Trend</a:t>
            </a:r>
            <a:endParaRPr lang="en-US" baseline="0" dirty="0"/>
          </a:p>
          <a:p>
            <a:pPr>
              <a:defRPr/>
            </a:pPr>
            <a:r>
              <a:rPr lang="en-US" sz="1400" b="0" i="0" u="none" strike="noStrike" baseline="0" dirty="0" smtClean="0">
                <a:effectLst/>
              </a:rPr>
              <a:t>FFS A&amp;B </a:t>
            </a:r>
            <a:r>
              <a:rPr lang="en-US" sz="1400" b="0" i="0" u="none" strike="noStrike" baseline="0" dirty="0">
                <a:effectLst/>
              </a:rPr>
              <a:t>HCC-Adjusted </a:t>
            </a:r>
            <a:r>
              <a:rPr lang="en-US" sz="1400" b="0" i="0" u="none" strike="noStrike" baseline="0" dirty="0" smtClean="0">
                <a:effectLst/>
              </a:rPr>
              <a:t>Per </a:t>
            </a:r>
            <a:r>
              <a:rPr lang="en-US" sz="1400" b="0" i="0" u="none" strike="noStrike" baseline="0" dirty="0">
                <a:effectLst/>
              </a:rPr>
              <a:t>Capita 2007-&gt;2008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258050726408422E-2"/>
          <c:y val="0.11985074626865672"/>
          <c:w val="0.91252818029165217"/>
          <c:h val="0.8075167469737925"/>
        </c:manualLayout>
      </c:layout>
      <c:scatterChart>
        <c:scatterStyle val="lineMarker"/>
        <c:varyColors val="0"/>
        <c:ser>
          <c:idx val="0"/>
          <c:order val="0"/>
          <c:spPr>
            <a:ln w="28575" cap="rnd">
              <a:noFill/>
              <a:round/>
            </a:ln>
            <a:effectLst/>
          </c:spPr>
          <c:marker>
            <c:symbol val="star"/>
            <c:size val="5"/>
            <c:spPr>
              <a:noFill/>
              <a:ln w="9525">
                <a:solidFill>
                  <a:schemeClr val="accent1"/>
                </a:solidFill>
              </a:ln>
              <a:effectLst/>
            </c:spPr>
          </c:marker>
          <c:xVal>
            <c:numRef>
              <c:f>'total growth by county'!$N$11:$N$1283</c:f>
              <c:numCache>
                <c:formatCode>#,##0</c:formatCode>
                <c:ptCount val="1273"/>
                <c:pt idx="0">
                  <c:v>196080.5</c:v>
                </c:pt>
                <c:pt idx="1">
                  <c:v>184740.5</c:v>
                </c:pt>
                <c:pt idx="2">
                  <c:v>184710.5</c:v>
                </c:pt>
                <c:pt idx="3">
                  <c:v>178732.5</c:v>
                </c:pt>
                <c:pt idx="4">
                  <c:v>173875.5</c:v>
                </c:pt>
                <c:pt idx="5">
                  <c:v>169447.5</c:v>
                </c:pt>
                <c:pt idx="6">
                  <c:v>168693.5</c:v>
                </c:pt>
                <c:pt idx="7">
                  <c:v>163564.5</c:v>
                </c:pt>
                <c:pt idx="8">
                  <c:v>159140</c:v>
                </c:pt>
                <c:pt idx="9">
                  <c:v>156155</c:v>
                </c:pt>
                <c:pt idx="10">
                  <c:v>154172</c:v>
                </c:pt>
                <c:pt idx="11">
                  <c:v>148757.5</c:v>
                </c:pt>
                <c:pt idx="12">
                  <c:v>130911.5</c:v>
                </c:pt>
                <c:pt idx="13">
                  <c:v>128348</c:v>
                </c:pt>
                <c:pt idx="14">
                  <c:v>128286.5</c:v>
                </c:pt>
                <c:pt idx="15">
                  <c:v>127221.5</c:v>
                </c:pt>
                <c:pt idx="16">
                  <c:v>123922.5</c:v>
                </c:pt>
                <c:pt idx="17">
                  <c:v>122516</c:v>
                </c:pt>
                <c:pt idx="18">
                  <c:v>119282</c:v>
                </c:pt>
                <c:pt idx="19">
                  <c:v>116265</c:v>
                </c:pt>
                <c:pt idx="20">
                  <c:v>116071.5</c:v>
                </c:pt>
                <c:pt idx="21">
                  <c:v>115200.5</c:v>
                </c:pt>
                <c:pt idx="22">
                  <c:v>112969.5</c:v>
                </c:pt>
                <c:pt idx="23">
                  <c:v>112648.5</c:v>
                </c:pt>
                <c:pt idx="24">
                  <c:v>109879.5</c:v>
                </c:pt>
                <c:pt idx="25">
                  <c:v>106871</c:v>
                </c:pt>
                <c:pt idx="26">
                  <c:v>106179.5</c:v>
                </c:pt>
                <c:pt idx="27">
                  <c:v>105869.5</c:v>
                </c:pt>
                <c:pt idx="28">
                  <c:v>105299</c:v>
                </c:pt>
                <c:pt idx="29">
                  <c:v>100191</c:v>
                </c:pt>
                <c:pt idx="30">
                  <c:v>98597.5</c:v>
                </c:pt>
                <c:pt idx="31">
                  <c:v>97895.5</c:v>
                </c:pt>
                <c:pt idx="32">
                  <c:v>97592.5</c:v>
                </c:pt>
                <c:pt idx="33">
                  <c:v>97249.5</c:v>
                </c:pt>
                <c:pt idx="34">
                  <c:v>96222.5</c:v>
                </c:pt>
                <c:pt idx="35">
                  <c:v>95974.5</c:v>
                </c:pt>
                <c:pt idx="36">
                  <c:v>95811.5</c:v>
                </c:pt>
                <c:pt idx="37">
                  <c:v>94256.5</c:v>
                </c:pt>
                <c:pt idx="38">
                  <c:v>93447</c:v>
                </c:pt>
                <c:pt idx="39">
                  <c:v>92690.5</c:v>
                </c:pt>
                <c:pt idx="40">
                  <c:v>91247.5</c:v>
                </c:pt>
                <c:pt idx="41">
                  <c:v>91210.5</c:v>
                </c:pt>
                <c:pt idx="42">
                  <c:v>91069</c:v>
                </c:pt>
                <c:pt idx="43">
                  <c:v>89533.5</c:v>
                </c:pt>
                <c:pt idx="44">
                  <c:v>88520</c:v>
                </c:pt>
                <c:pt idx="45">
                  <c:v>87608</c:v>
                </c:pt>
                <c:pt idx="46">
                  <c:v>87500</c:v>
                </c:pt>
                <c:pt idx="47">
                  <c:v>86868</c:v>
                </c:pt>
                <c:pt idx="48">
                  <c:v>85659.5</c:v>
                </c:pt>
                <c:pt idx="49">
                  <c:v>85589</c:v>
                </c:pt>
                <c:pt idx="50">
                  <c:v>84917.5</c:v>
                </c:pt>
                <c:pt idx="51">
                  <c:v>82883.5</c:v>
                </c:pt>
                <c:pt idx="52">
                  <c:v>82530</c:v>
                </c:pt>
                <c:pt idx="53">
                  <c:v>81789</c:v>
                </c:pt>
                <c:pt idx="54">
                  <c:v>81085.5</c:v>
                </c:pt>
                <c:pt idx="55">
                  <c:v>80790</c:v>
                </c:pt>
                <c:pt idx="56">
                  <c:v>80655.5</c:v>
                </c:pt>
                <c:pt idx="57">
                  <c:v>78621.5</c:v>
                </c:pt>
                <c:pt idx="58">
                  <c:v>77724.5</c:v>
                </c:pt>
                <c:pt idx="59">
                  <c:v>76868.5</c:v>
                </c:pt>
                <c:pt idx="60">
                  <c:v>76814.5</c:v>
                </c:pt>
                <c:pt idx="61">
                  <c:v>76481.5</c:v>
                </c:pt>
                <c:pt idx="62">
                  <c:v>76017</c:v>
                </c:pt>
                <c:pt idx="63">
                  <c:v>75012.5</c:v>
                </c:pt>
                <c:pt idx="64">
                  <c:v>72821</c:v>
                </c:pt>
                <c:pt idx="65">
                  <c:v>72572</c:v>
                </c:pt>
                <c:pt idx="66">
                  <c:v>72497</c:v>
                </c:pt>
                <c:pt idx="67">
                  <c:v>71570.5</c:v>
                </c:pt>
                <c:pt idx="68">
                  <c:v>70934.5</c:v>
                </c:pt>
                <c:pt idx="69">
                  <c:v>70871.5</c:v>
                </c:pt>
                <c:pt idx="70">
                  <c:v>69590</c:v>
                </c:pt>
                <c:pt idx="71">
                  <c:v>69260.5</c:v>
                </c:pt>
                <c:pt idx="72">
                  <c:v>69136</c:v>
                </c:pt>
                <c:pt idx="73">
                  <c:v>68934</c:v>
                </c:pt>
                <c:pt idx="74">
                  <c:v>68883</c:v>
                </c:pt>
                <c:pt idx="75">
                  <c:v>68742.5</c:v>
                </c:pt>
                <c:pt idx="76">
                  <c:v>68670.5</c:v>
                </c:pt>
                <c:pt idx="77">
                  <c:v>68369.5</c:v>
                </c:pt>
                <c:pt idx="78">
                  <c:v>67779</c:v>
                </c:pt>
                <c:pt idx="79">
                  <c:v>67615</c:v>
                </c:pt>
                <c:pt idx="80">
                  <c:v>67429.5</c:v>
                </c:pt>
                <c:pt idx="81">
                  <c:v>67019</c:v>
                </c:pt>
                <c:pt idx="82">
                  <c:v>66852.5</c:v>
                </c:pt>
                <c:pt idx="83">
                  <c:v>66393.5</c:v>
                </c:pt>
                <c:pt idx="84">
                  <c:v>63428.5</c:v>
                </c:pt>
                <c:pt idx="85">
                  <c:v>63256.5</c:v>
                </c:pt>
                <c:pt idx="86">
                  <c:v>63128</c:v>
                </c:pt>
                <c:pt idx="87">
                  <c:v>62724.5</c:v>
                </c:pt>
                <c:pt idx="88">
                  <c:v>62527.5</c:v>
                </c:pt>
                <c:pt idx="89">
                  <c:v>61933.5</c:v>
                </c:pt>
                <c:pt idx="90">
                  <c:v>61387</c:v>
                </c:pt>
                <c:pt idx="91">
                  <c:v>61187</c:v>
                </c:pt>
                <c:pt idx="92">
                  <c:v>60985.5</c:v>
                </c:pt>
                <c:pt idx="93">
                  <c:v>60885.5</c:v>
                </c:pt>
                <c:pt idx="94">
                  <c:v>60507</c:v>
                </c:pt>
                <c:pt idx="95">
                  <c:v>60325.5</c:v>
                </c:pt>
                <c:pt idx="96">
                  <c:v>59102.5</c:v>
                </c:pt>
                <c:pt idx="97">
                  <c:v>58691</c:v>
                </c:pt>
                <c:pt idx="98">
                  <c:v>58614</c:v>
                </c:pt>
                <c:pt idx="99">
                  <c:v>58466</c:v>
                </c:pt>
                <c:pt idx="100">
                  <c:v>57536</c:v>
                </c:pt>
                <c:pt idx="101">
                  <c:v>57262</c:v>
                </c:pt>
                <c:pt idx="102">
                  <c:v>56759</c:v>
                </c:pt>
                <c:pt idx="103">
                  <c:v>56663.5</c:v>
                </c:pt>
                <c:pt idx="104">
                  <c:v>56311</c:v>
                </c:pt>
                <c:pt idx="105">
                  <c:v>55704</c:v>
                </c:pt>
                <c:pt idx="106">
                  <c:v>55607.5</c:v>
                </c:pt>
                <c:pt idx="107">
                  <c:v>55573.5</c:v>
                </c:pt>
                <c:pt idx="108">
                  <c:v>55481.5</c:v>
                </c:pt>
                <c:pt idx="109">
                  <c:v>54168.5</c:v>
                </c:pt>
                <c:pt idx="110">
                  <c:v>53596.5</c:v>
                </c:pt>
                <c:pt idx="111">
                  <c:v>53582</c:v>
                </c:pt>
                <c:pt idx="112">
                  <c:v>53409.5</c:v>
                </c:pt>
                <c:pt idx="113">
                  <c:v>52845.5</c:v>
                </c:pt>
                <c:pt idx="114">
                  <c:v>52740</c:v>
                </c:pt>
                <c:pt idx="115">
                  <c:v>52729.5</c:v>
                </c:pt>
                <c:pt idx="116">
                  <c:v>52526.5</c:v>
                </c:pt>
                <c:pt idx="117">
                  <c:v>51930.5</c:v>
                </c:pt>
                <c:pt idx="118">
                  <c:v>51329.5</c:v>
                </c:pt>
                <c:pt idx="119">
                  <c:v>51227.5</c:v>
                </c:pt>
                <c:pt idx="120">
                  <c:v>50826.5</c:v>
                </c:pt>
                <c:pt idx="121">
                  <c:v>50687</c:v>
                </c:pt>
                <c:pt idx="122">
                  <c:v>50582</c:v>
                </c:pt>
                <c:pt idx="123">
                  <c:v>49035.5</c:v>
                </c:pt>
                <c:pt idx="124">
                  <c:v>48937</c:v>
                </c:pt>
                <c:pt idx="125">
                  <c:v>48466</c:v>
                </c:pt>
                <c:pt idx="126">
                  <c:v>48078</c:v>
                </c:pt>
                <c:pt idx="127">
                  <c:v>47623.5</c:v>
                </c:pt>
                <c:pt idx="128">
                  <c:v>47553</c:v>
                </c:pt>
                <c:pt idx="129">
                  <c:v>47464</c:v>
                </c:pt>
                <c:pt idx="130">
                  <c:v>47449.5</c:v>
                </c:pt>
                <c:pt idx="131">
                  <c:v>47125</c:v>
                </c:pt>
                <c:pt idx="132">
                  <c:v>46111</c:v>
                </c:pt>
                <c:pt idx="133">
                  <c:v>45793</c:v>
                </c:pt>
                <c:pt idx="134">
                  <c:v>45637.5</c:v>
                </c:pt>
                <c:pt idx="135">
                  <c:v>45400.5</c:v>
                </c:pt>
                <c:pt idx="136">
                  <c:v>45004</c:v>
                </c:pt>
                <c:pt idx="137">
                  <c:v>44934.5</c:v>
                </c:pt>
                <c:pt idx="138">
                  <c:v>44778.5</c:v>
                </c:pt>
                <c:pt idx="139">
                  <c:v>44717</c:v>
                </c:pt>
                <c:pt idx="140">
                  <c:v>44371</c:v>
                </c:pt>
                <c:pt idx="141">
                  <c:v>44276</c:v>
                </c:pt>
                <c:pt idx="142">
                  <c:v>43381.5</c:v>
                </c:pt>
                <c:pt idx="143">
                  <c:v>43249.5</c:v>
                </c:pt>
                <c:pt idx="144">
                  <c:v>43244</c:v>
                </c:pt>
                <c:pt idx="145">
                  <c:v>43144.5</c:v>
                </c:pt>
                <c:pt idx="146">
                  <c:v>42812</c:v>
                </c:pt>
                <c:pt idx="147">
                  <c:v>42572.5</c:v>
                </c:pt>
                <c:pt idx="148">
                  <c:v>42415.5</c:v>
                </c:pt>
                <c:pt idx="149">
                  <c:v>42294</c:v>
                </c:pt>
                <c:pt idx="150">
                  <c:v>41903.5</c:v>
                </c:pt>
                <c:pt idx="151">
                  <c:v>41733.5</c:v>
                </c:pt>
                <c:pt idx="152">
                  <c:v>41259</c:v>
                </c:pt>
                <c:pt idx="153">
                  <c:v>41229</c:v>
                </c:pt>
                <c:pt idx="154">
                  <c:v>40987</c:v>
                </c:pt>
                <c:pt idx="155">
                  <c:v>40807</c:v>
                </c:pt>
                <c:pt idx="156">
                  <c:v>40654</c:v>
                </c:pt>
                <c:pt idx="157">
                  <c:v>40561.5</c:v>
                </c:pt>
                <c:pt idx="158">
                  <c:v>40338</c:v>
                </c:pt>
                <c:pt idx="159">
                  <c:v>39811</c:v>
                </c:pt>
                <c:pt idx="160">
                  <c:v>39795</c:v>
                </c:pt>
                <c:pt idx="161">
                  <c:v>39763</c:v>
                </c:pt>
                <c:pt idx="162">
                  <c:v>39747.5</c:v>
                </c:pt>
                <c:pt idx="163">
                  <c:v>39711.5</c:v>
                </c:pt>
                <c:pt idx="164">
                  <c:v>38286</c:v>
                </c:pt>
                <c:pt idx="165">
                  <c:v>38262</c:v>
                </c:pt>
                <c:pt idx="166">
                  <c:v>38078</c:v>
                </c:pt>
                <c:pt idx="167">
                  <c:v>37877.5</c:v>
                </c:pt>
                <c:pt idx="168">
                  <c:v>37796</c:v>
                </c:pt>
                <c:pt idx="169">
                  <c:v>37529.5</c:v>
                </c:pt>
                <c:pt idx="170">
                  <c:v>37512.5</c:v>
                </c:pt>
                <c:pt idx="171">
                  <c:v>37086</c:v>
                </c:pt>
                <c:pt idx="172">
                  <c:v>36721.5</c:v>
                </c:pt>
                <c:pt idx="173">
                  <c:v>36648.5</c:v>
                </c:pt>
                <c:pt idx="174">
                  <c:v>36641.5</c:v>
                </c:pt>
                <c:pt idx="175">
                  <c:v>36445.5</c:v>
                </c:pt>
                <c:pt idx="176">
                  <c:v>36332.5</c:v>
                </c:pt>
                <c:pt idx="177">
                  <c:v>36239</c:v>
                </c:pt>
                <c:pt idx="178">
                  <c:v>35969.5</c:v>
                </c:pt>
                <c:pt idx="179">
                  <c:v>35647.5</c:v>
                </c:pt>
                <c:pt idx="180">
                  <c:v>35562.5</c:v>
                </c:pt>
                <c:pt idx="181">
                  <c:v>35550</c:v>
                </c:pt>
                <c:pt idx="182">
                  <c:v>35451.5</c:v>
                </c:pt>
                <c:pt idx="183">
                  <c:v>35108.5</c:v>
                </c:pt>
                <c:pt idx="184">
                  <c:v>35044</c:v>
                </c:pt>
                <c:pt idx="185">
                  <c:v>35026.5</c:v>
                </c:pt>
                <c:pt idx="186">
                  <c:v>34973</c:v>
                </c:pt>
                <c:pt idx="187">
                  <c:v>34860.5</c:v>
                </c:pt>
                <c:pt idx="188">
                  <c:v>34758.5</c:v>
                </c:pt>
                <c:pt idx="189">
                  <c:v>34422.5</c:v>
                </c:pt>
                <c:pt idx="190">
                  <c:v>34091</c:v>
                </c:pt>
                <c:pt idx="191">
                  <c:v>33977</c:v>
                </c:pt>
                <c:pt idx="192">
                  <c:v>33875</c:v>
                </c:pt>
                <c:pt idx="193">
                  <c:v>33841</c:v>
                </c:pt>
                <c:pt idx="194">
                  <c:v>33665</c:v>
                </c:pt>
                <c:pt idx="195">
                  <c:v>33475.5</c:v>
                </c:pt>
                <c:pt idx="196">
                  <c:v>33384</c:v>
                </c:pt>
                <c:pt idx="197">
                  <c:v>33300</c:v>
                </c:pt>
                <c:pt idx="198">
                  <c:v>32383.5</c:v>
                </c:pt>
                <c:pt idx="199">
                  <c:v>32316.5</c:v>
                </c:pt>
                <c:pt idx="200">
                  <c:v>32279</c:v>
                </c:pt>
                <c:pt idx="201">
                  <c:v>32045.5</c:v>
                </c:pt>
                <c:pt idx="202">
                  <c:v>31646</c:v>
                </c:pt>
                <c:pt idx="203">
                  <c:v>31584</c:v>
                </c:pt>
                <c:pt idx="204">
                  <c:v>31445.5</c:v>
                </c:pt>
                <c:pt idx="205">
                  <c:v>31441</c:v>
                </c:pt>
                <c:pt idx="206">
                  <c:v>31368</c:v>
                </c:pt>
                <c:pt idx="207">
                  <c:v>31255.5</c:v>
                </c:pt>
                <c:pt idx="208">
                  <c:v>31161</c:v>
                </c:pt>
                <c:pt idx="209">
                  <c:v>31041</c:v>
                </c:pt>
                <c:pt idx="210">
                  <c:v>30602.5</c:v>
                </c:pt>
                <c:pt idx="211">
                  <c:v>30594.5</c:v>
                </c:pt>
                <c:pt idx="212">
                  <c:v>30346.5</c:v>
                </c:pt>
                <c:pt idx="213">
                  <c:v>30242.5</c:v>
                </c:pt>
                <c:pt idx="214">
                  <c:v>30211</c:v>
                </c:pt>
                <c:pt idx="215">
                  <c:v>29921.5</c:v>
                </c:pt>
                <c:pt idx="216">
                  <c:v>29918.5</c:v>
                </c:pt>
                <c:pt idx="217">
                  <c:v>29904</c:v>
                </c:pt>
                <c:pt idx="218">
                  <c:v>29904</c:v>
                </c:pt>
                <c:pt idx="219">
                  <c:v>29897</c:v>
                </c:pt>
                <c:pt idx="220">
                  <c:v>29794</c:v>
                </c:pt>
                <c:pt idx="221">
                  <c:v>29700</c:v>
                </c:pt>
                <c:pt idx="222">
                  <c:v>29581</c:v>
                </c:pt>
                <c:pt idx="223">
                  <c:v>29579</c:v>
                </c:pt>
                <c:pt idx="224">
                  <c:v>29429</c:v>
                </c:pt>
                <c:pt idx="225">
                  <c:v>29164.5</c:v>
                </c:pt>
                <c:pt idx="226">
                  <c:v>29019</c:v>
                </c:pt>
                <c:pt idx="227">
                  <c:v>28865.5</c:v>
                </c:pt>
                <c:pt idx="228">
                  <c:v>28829.5</c:v>
                </c:pt>
                <c:pt idx="229">
                  <c:v>28719</c:v>
                </c:pt>
                <c:pt idx="230">
                  <c:v>28666</c:v>
                </c:pt>
                <c:pt idx="231">
                  <c:v>28494</c:v>
                </c:pt>
                <c:pt idx="232">
                  <c:v>27965</c:v>
                </c:pt>
                <c:pt idx="233">
                  <c:v>27948.5</c:v>
                </c:pt>
                <c:pt idx="234">
                  <c:v>27926</c:v>
                </c:pt>
                <c:pt idx="235">
                  <c:v>27902</c:v>
                </c:pt>
                <c:pt idx="236">
                  <c:v>27855.5</c:v>
                </c:pt>
                <c:pt idx="237">
                  <c:v>27792</c:v>
                </c:pt>
                <c:pt idx="238">
                  <c:v>27771</c:v>
                </c:pt>
                <c:pt idx="239">
                  <c:v>27744.5</c:v>
                </c:pt>
                <c:pt idx="240">
                  <c:v>27666</c:v>
                </c:pt>
                <c:pt idx="241">
                  <c:v>27641</c:v>
                </c:pt>
                <c:pt idx="242">
                  <c:v>27587</c:v>
                </c:pt>
                <c:pt idx="243">
                  <c:v>27565.5</c:v>
                </c:pt>
                <c:pt idx="244">
                  <c:v>27498</c:v>
                </c:pt>
                <c:pt idx="245">
                  <c:v>27480.5</c:v>
                </c:pt>
                <c:pt idx="246">
                  <c:v>27457</c:v>
                </c:pt>
                <c:pt idx="247">
                  <c:v>27414</c:v>
                </c:pt>
                <c:pt idx="248">
                  <c:v>27059.5</c:v>
                </c:pt>
                <c:pt idx="249">
                  <c:v>26937.5</c:v>
                </c:pt>
                <c:pt idx="250">
                  <c:v>26832.5</c:v>
                </c:pt>
                <c:pt idx="251">
                  <c:v>26732.5</c:v>
                </c:pt>
                <c:pt idx="252">
                  <c:v>26723</c:v>
                </c:pt>
                <c:pt idx="253">
                  <c:v>26713.5</c:v>
                </c:pt>
                <c:pt idx="254">
                  <c:v>26694.5</c:v>
                </c:pt>
                <c:pt idx="255">
                  <c:v>26654.5</c:v>
                </c:pt>
                <c:pt idx="256">
                  <c:v>26513.5</c:v>
                </c:pt>
                <c:pt idx="257">
                  <c:v>26457</c:v>
                </c:pt>
                <c:pt idx="258">
                  <c:v>26451</c:v>
                </c:pt>
                <c:pt idx="259">
                  <c:v>26373</c:v>
                </c:pt>
                <c:pt idx="260">
                  <c:v>26287</c:v>
                </c:pt>
                <c:pt idx="261">
                  <c:v>26206.5</c:v>
                </c:pt>
                <c:pt idx="262">
                  <c:v>26070.5</c:v>
                </c:pt>
                <c:pt idx="263">
                  <c:v>26067</c:v>
                </c:pt>
                <c:pt idx="264">
                  <c:v>25977.5</c:v>
                </c:pt>
                <c:pt idx="265">
                  <c:v>25954</c:v>
                </c:pt>
                <c:pt idx="266">
                  <c:v>25871.5</c:v>
                </c:pt>
                <c:pt idx="267">
                  <c:v>25862.5</c:v>
                </c:pt>
                <c:pt idx="268">
                  <c:v>25848.5</c:v>
                </c:pt>
                <c:pt idx="269">
                  <c:v>25400.5</c:v>
                </c:pt>
                <c:pt idx="270">
                  <c:v>25309</c:v>
                </c:pt>
                <c:pt idx="271">
                  <c:v>25297</c:v>
                </c:pt>
                <c:pt idx="272">
                  <c:v>25251</c:v>
                </c:pt>
                <c:pt idx="273">
                  <c:v>25206.5</c:v>
                </c:pt>
                <c:pt idx="274">
                  <c:v>25201.5</c:v>
                </c:pt>
                <c:pt idx="275">
                  <c:v>24981</c:v>
                </c:pt>
                <c:pt idx="276">
                  <c:v>24941</c:v>
                </c:pt>
                <c:pt idx="277">
                  <c:v>24847.5</c:v>
                </c:pt>
                <c:pt idx="278">
                  <c:v>24387</c:v>
                </c:pt>
                <c:pt idx="279">
                  <c:v>24174.5</c:v>
                </c:pt>
                <c:pt idx="280">
                  <c:v>23927</c:v>
                </c:pt>
                <c:pt idx="281">
                  <c:v>23919.5</c:v>
                </c:pt>
                <c:pt idx="282">
                  <c:v>23916.5</c:v>
                </c:pt>
                <c:pt idx="283">
                  <c:v>23893.5</c:v>
                </c:pt>
                <c:pt idx="284">
                  <c:v>23864</c:v>
                </c:pt>
                <c:pt idx="285">
                  <c:v>23834.5</c:v>
                </c:pt>
                <c:pt idx="286">
                  <c:v>23628.5</c:v>
                </c:pt>
                <c:pt idx="287">
                  <c:v>23622.5</c:v>
                </c:pt>
                <c:pt idx="288">
                  <c:v>23603</c:v>
                </c:pt>
                <c:pt idx="289">
                  <c:v>23571.5</c:v>
                </c:pt>
                <c:pt idx="290">
                  <c:v>23455</c:v>
                </c:pt>
                <c:pt idx="291">
                  <c:v>23299.5</c:v>
                </c:pt>
                <c:pt idx="292">
                  <c:v>23288.5</c:v>
                </c:pt>
                <c:pt idx="293">
                  <c:v>23251</c:v>
                </c:pt>
                <c:pt idx="294">
                  <c:v>23100</c:v>
                </c:pt>
                <c:pt idx="295">
                  <c:v>23024</c:v>
                </c:pt>
                <c:pt idx="296">
                  <c:v>22955</c:v>
                </c:pt>
                <c:pt idx="297">
                  <c:v>22820</c:v>
                </c:pt>
                <c:pt idx="298">
                  <c:v>22727</c:v>
                </c:pt>
                <c:pt idx="299">
                  <c:v>22467</c:v>
                </c:pt>
                <c:pt idx="300">
                  <c:v>22464.5</c:v>
                </c:pt>
                <c:pt idx="301">
                  <c:v>22447</c:v>
                </c:pt>
                <c:pt idx="302">
                  <c:v>22222</c:v>
                </c:pt>
                <c:pt idx="303">
                  <c:v>22204.5</c:v>
                </c:pt>
                <c:pt idx="304">
                  <c:v>22193.5</c:v>
                </c:pt>
                <c:pt idx="305">
                  <c:v>22192</c:v>
                </c:pt>
                <c:pt idx="306">
                  <c:v>22169</c:v>
                </c:pt>
                <c:pt idx="307">
                  <c:v>22087</c:v>
                </c:pt>
                <c:pt idx="308">
                  <c:v>22074.5</c:v>
                </c:pt>
                <c:pt idx="309">
                  <c:v>22059</c:v>
                </c:pt>
                <c:pt idx="310">
                  <c:v>22046.5</c:v>
                </c:pt>
                <c:pt idx="311">
                  <c:v>22000.5</c:v>
                </c:pt>
                <c:pt idx="312">
                  <c:v>21977.5</c:v>
                </c:pt>
                <c:pt idx="313">
                  <c:v>21833</c:v>
                </c:pt>
                <c:pt idx="314">
                  <c:v>21734</c:v>
                </c:pt>
                <c:pt idx="315">
                  <c:v>21696</c:v>
                </c:pt>
                <c:pt idx="316">
                  <c:v>21659.5</c:v>
                </c:pt>
                <c:pt idx="317">
                  <c:v>21378.5</c:v>
                </c:pt>
                <c:pt idx="318">
                  <c:v>21370</c:v>
                </c:pt>
                <c:pt idx="319">
                  <c:v>21264</c:v>
                </c:pt>
                <c:pt idx="320">
                  <c:v>21254</c:v>
                </c:pt>
                <c:pt idx="321">
                  <c:v>21241.5</c:v>
                </c:pt>
                <c:pt idx="322">
                  <c:v>21176</c:v>
                </c:pt>
                <c:pt idx="323">
                  <c:v>21169.5</c:v>
                </c:pt>
                <c:pt idx="324">
                  <c:v>21120</c:v>
                </c:pt>
                <c:pt idx="325">
                  <c:v>21064</c:v>
                </c:pt>
                <c:pt idx="326">
                  <c:v>21056</c:v>
                </c:pt>
                <c:pt idx="327">
                  <c:v>21029.5</c:v>
                </c:pt>
                <c:pt idx="328">
                  <c:v>21028.5</c:v>
                </c:pt>
                <c:pt idx="329">
                  <c:v>20810.5</c:v>
                </c:pt>
                <c:pt idx="330">
                  <c:v>20759.5</c:v>
                </c:pt>
                <c:pt idx="331">
                  <c:v>20680</c:v>
                </c:pt>
                <c:pt idx="332">
                  <c:v>20672</c:v>
                </c:pt>
                <c:pt idx="333">
                  <c:v>20629.5</c:v>
                </c:pt>
                <c:pt idx="334">
                  <c:v>20526</c:v>
                </c:pt>
                <c:pt idx="335">
                  <c:v>20484</c:v>
                </c:pt>
                <c:pt idx="336">
                  <c:v>20481.5</c:v>
                </c:pt>
                <c:pt idx="337">
                  <c:v>20337</c:v>
                </c:pt>
                <c:pt idx="338">
                  <c:v>20267</c:v>
                </c:pt>
                <c:pt idx="339">
                  <c:v>20146.5</c:v>
                </c:pt>
                <c:pt idx="340">
                  <c:v>20088.5</c:v>
                </c:pt>
                <c:pt idx="341">
                  <c:v>20049</c:v>
                </c:pt>
                <c:pt idx="342">
                  <c:v>20029.5</c:v>
                </c:pt>
                <c:pt idx="343">
                  <c:v>19961</c:v>
                </c:pt>
                <c:pt idx="344">
                  <c:v>19896</c:v>
                </c:pt>
                <c:pt idx="345">
                  <c:v>19874</c:v>
                </c:pt>
                <c:pt idx="346">
                  <c:v>19773.5</c:v>
                </c:pt>
                <c:pt idx="347">
                  <c:v>19763</c:v>
                </c:pt>
                <c:pt idx="348">
                  <c:v>19755.5</c:v>
                </c:pt>
                <c:pt idx="349">
                  <c:v>19728</c:v>
                </c:pt>
                <c:pt idx="350">
                  <c:v>19633</c:v>
                </c:pt>
                <c:pt idx="351">
                  <c:v>19565</c:v>
                </c:pt>
                <c:pt idx="352">
                  <c:v>19526</c:v>
                </c:pt>
                <c:pt idx="353">
                  <c:v>19437</c:v>
                </c:pt>
                <c:pt idx="354">
                  <c:v>19376.5</c:v>
                </c:pt>
                <c:pt idx="355">
                  <c:v>19335.5</c:v>
                </c:pt>
                <c:pt idx="356">
                  <c:v>19237.5</c:v>
                </c:pt>
                <c:pt idx="357">
                  <c:v>19196.5</c:v>
                </c:pt>
                <c:pt idx="358">
                  <c:v>19190.5</c:v>
                </c:pt>
                <c:pt idx="359">
                  <c:v>19182</c:v>
                </c:pt>
                <c:pt idx="360">
                  <c:v>19157</c:v>
                </c:pt>
                <c:pt idx="361">
                  <c:v>19122.5</c:v>
                </c:pt>
                <c:pt idx="362">
                  <c:v>19076.5</c:v>
                </c:pt>
                <c:pt idx="363">
                  <c:v>18980.5</c:v>
                </c:pt>
                <c:pt idx="364">
                  <c:v>18920</c:v>
                </c:pt>
                <c:pt idx="365">
                  <c:v>18909</c:v>
                </c:pt>
                <c:pt idx="366">
                  <c:v>18892.5</c:v>
                </c:pt>
                <c:pt idx="367">
                  <c:v>18892.5</c:v>
                </c:pt>
                <c:pt idx="368">
                  <c:v>18866</c:v>
                </c:pt>
                <c:pt idx="369">
                  <c:v>18859.5</c:v>
                </c:pt>
                <c:pt idx="370">
                  <c:v>18814</c:v>
                </c:pt>
                <c:pt idx="371">
                  <c:v>18778.5</c:v>
                </c:pt>
                <c:pt idx="372">
                  <c:v>18769</c:v>
                </c:pt>
                <c:pt idx="373">
                  <c:v>18709</c:v>
                </c:pt>
                <c:pt idx="374">
                  <c:v>18680.5</c:v>
                </c:pt>
                <c:pt idx="375">
                  <c:v>18648</c:v>
                </c:pt>
                <c:pt idx="376">
                  <c:v>18620.5</c:v>
                </c:pt>
                <c:pt idx="377">
                  <c:v>18521.5</c:v>
                </c:pt>
                <c:pt idx="378">
                  <c:v>18405</c:v>
                </c:pt>
                <c:pt idx="379">
                  <c:v>18336</c:v>
                </c:pt>
                <c:pt idx="380">
                  <c:v>18271</c:v>
                </c:pt>
                <c:pt idx="381">
                  <c:v>18238.5</c:v>
                </c:pt>
                <c:pt idx="382">
                  <c:v>18201</c:v>
                </c:pt>
                <c:pt idx="383">
                  <c:v>18170.5</c:v>
                </c:pt>
                <c:pt idx="384">
                  <c:v>18167</c:v>
                </c:pt>
                <c:pt idx="385">
                  <c:v>17998.5</c:v>
                </c:pt>
                <c:pt idx="386">
                  <c:v>17978</c:v>
                </c:pt>
                <c:pt idx="387">
                  <c:v>17953.5</c:v>
                </c:pt>
                <c:pt idx="388">
                  <c:v>17879.5</c:v>
                </c:pt>
                <c:pt idx="389">
                  <c:v>17869.5</c:v>
                </c:pt>
                <c:pt idx="390">
                  <c:v>17809.5</c:v>
                </c:pt>
                <c:pt idx="391">
                  <c:v>17731</c:v>
                </c:pt>
                <c:pt idx="392">
                  <c:v>17684.5</c:v>
                </c:pt>
                <c:pt idx="393">
                  <c:v>17596</c:v>
                </c:pt>
                <c:pt idx="394">
                  <c:v>17594.5</c:v>
                </c:pt>
                <c:pt idx="395">
                  <c:v>17484.5</c:v>
                </c:pt>
                <c:pt idx="396">
                  <c:v>17483.5</c:v>
                </c:pt>
                <c:pt idx="397">
                  <c:v>17453</c:v>
                </c:pt>
                <c:pt idx="398">
                  <c:v>17448</c:v>
                </c:pt>
                <c:pt idx="399">
                  <c:v>17393.5</c:v>
                </c:pt>
                <c:pt idx="400">
                  <c:v>17238</c:v>
                </c:pt>
                <c:pt idx="401">
                  <c:v>17199.5</c:v>
                </c:pt>
                <c:pt idx="402">
                  <c:v>17188</c:v>
                </c:pt>
                <c:pt idx="403">
                  <c:v>17172.5</c:v>
                </c:pt>
                <c:pt idx="404">
                  <c:v>17030</c:v>
                </c:pt>
                <c:pt idx="405">
                  <c:v>16986</c:v>
                </c:pt>
                <c:pt idx="406">
                  <c:v>16903</c:v>
                </c:pt>
                <c:pt idx="407">
                  <c:v>16902</c:v>
                </c:pt>
                <c:pt idx="408">
                  <c:v>16899.5</c:v>
                </c:pt>
                <c:pt idx="409">
                  <c:v>16872.5</c:v>
                </c:pt>
                <c:pt idx="410">
                  <c:v>16841.5</c:v>
                </c:pt>
                <c:pt idx="411">
                  <c:v>16803</c:v>
                </c:pt>
                <c:pt idx="412">
                  <c:v>16747.5</c:v>
                </c:pt>
                <c:pt idx="413">
                  <c:v>16739.5</c:v>
                </c:pt>
                <c:pt idx="414">
                  <c:v>16727</c:v>
                </c:pt>
                <c:pt idx="415">
                  <c:v>16598</c:v>
                </c:pt>
                <c:pt idx="416">
                  <c:v>16580.5</c:v>
                </c:pt>
                <c:pt idx="417">
                  <c:v>16565</c:v>
                </c:pt>
                <c:pt idx="418">
                  <c:v>16517.5</c:v>
                </c:pt>
                <c:pt idx="419">
                  <c:v>16505</c:v>
                </c:pt>
                <c:pt idx="420">
                  <c:v>16498</c:v>
                </c:pt>
                <c:pt idx="421">
                  <c:v>16442.5</c:v>
                </c:pt>
                <c:pt idx="422">
                  <c:v>16307</c:v>
                </c:pt>
                <c:pt idx="423">
                  <c:v>16298.5</c:v>
                </c:pt>
                <c:pt idx="424">
                  <c:v>16282.5</c:v>
                </c:pt>
                <c:pt idx="425">
                  <c:v>16277.5</c:v>
                </c:pt>
                <c:pt idx="426">
                  <c:v>16259.5</c:v>
                </c:pt>
                <c:pt idx="427">
                  <c:v>16224</c:v>
                </c:pt>
                <c:pt idx="428">
                  <c:v>16214.5</c:v>
                </c:pt>
                <c:pt idx="429">
                  <c:v>16161</c:v>
                </c:pt>
                <c:pt idx="430">
                  <c:v>16155.5</c:v>
                </c:pt>
                <c:pt idx="431">
                  <c:v>16027</c:v>
                </c:pt>
                <c:pt idx="432">
                  <c:v>15963.5</c:v>
                </c:pt>
                <c:pt idx="433">
                  <c:v>15951</c:v>
                </c:pt>
                <c:pt idx="434">
                  <c:v>15897</c:v>
                </c:pt>
                <c:pt idx="435">
                  <c:v>15891</c:v>
                </c:pt>
                <c:pt idx="436">
                  <c:v>15887.5</c:v>
                </c:pt>
                <c:pt idx="437">
                  <c:v>15881</c:v>
                </c:pt>
                <c:pt idx="438">
                  <c:v>15856.5</c:v>
                </c:pt>
                <c:pt idx="439">
                  <c:v>15848.5</c:v>
                </c:pt>
                <c:pt idx="440">
                  <c:v>15832.5</c:v>
                </c:pt>
                <c:pt idx="441">
                  <c:v>15818.5</c:v>
                </c:pt>
                <c:pt idx="442">
                  <c:v>15760</c:v>
                </c:pt>
                <c:pt idx="443">
                  <c:v>15744.5</c:v>
                </c:pt>
                <c:pt idx="444">
                  <c:v>15679.5</c:v>
                </c:pt>
                <c:pt idx="445">
                  <c:v>15675</c:v>
                </c:pt>
                <c:pt idx="446">
                  <c:v>15627</c:v>
                </c:pt>
                <c:pt idx="447">
                  <c:v>15617.5</c:v>
                </c:pt>
                <c:pt idx="448">
                  <c:v>15615.5</c:v>
                </c:pt>
                <c:pt idx="449">
                  <c:v>15530.5</c:v>
                </c:pt>
                <c:pt idx="450">
                  <c:v>15521</c:v>
                </c:pt>
                <c:pt idx="451">
                  <c:v>15476</c:v>
                </c:pt>
                <c:pt idx="452">
                  <c:v>15363</c:v>
                </c:pt>
                <c:pt idx="453">
                  <c:v>15257</c:v>
                </c:pt>
                <c:pt idx="454">
                  <c:v>15200.5</c:v>
                </c:pt>
                <c:pt idx="455">
                  <c:v>15181.5</c:v>
                </c:pt>
                <c:pt idx="456">
                  <c:v>15156</c:v>
                </c:pt>
                <c:pt idx="457">
                  <c:v>15150</c:v>
                </c:pt>
                <c:pt idx="458">
                  <c:v>15114</c:v>
                </c:pt>
                <c:pt idx="459">
                  <c:v>15065</c:v>
                </c:pt>
                <c:pt idx="460">
                  <c:v>15057</c:v>
                </c:pt>
                <c:pt idx="461">
                  <c:v>15029</c:v>
                </c:pt>
                <c:pt idx="462">
                  <c:v>15021</c:v>
                </c:pt>
                <c:pt idx="463">
                  <c:v>15012</c:v>
                </c:pt>
                <c:pt idx="464">
                  <c:v>15001.5</c:v>
                </c:pt>
                <c:pt idx="465">
                  <c:v>15000.5</c:v>
                </c:pt>
                <c:pt idx="466">
                  <c:v>14993.5</c:v>
                </c:pt>
                <c:pt idx="467">
                  <c:v>14937.5</c:v>
                </c:pt>
                <c:pt idx="468">
                  <c:v>14913</c:v>
                </c:pt>
                <c:pt idx="469">
                  <c:v>14895.5</c:v>
                </c:pt>
                <c:pt idx="470">
                  <c:v>14857</c:v>
                </c:pt>
                <c:pt idx="471">
                  <c:v>14840.5</c:v>
                </c:pt>
                <c:pt idx="472">
                  <c:v>14831.5</c:v>
                </c:pt>
                <c:pt idx="473">
                  <c:v>14815</c:v>
                </c:pt>
                <c:pt idx="474">
                  <c:v>14811</c:v>
                </c:pt>
                <c:pt idx="475">
                  <c:v>14778.5</c:v>
                </c:pt>
                <c:pt idx="476">
                  <c:v>14748.5</c:v>
                </c:pt>
                <c:pt idx="477">
                  <c:v>14614.5</c:v>
                </c:pt>
                <c:pt idx="478">
                  <c:v>14528</c:v>
                </c:pt>
                <c:pt idx="479">
                  <c:v>14510.5</c:v>
                </c:pt>
                <c:pt idx="480">
                  <c:v>14491.5</c:v>
                </c:pt>
                <c:pt idx="481">
                  <c:v>14461</c:v>
                </c:pt>
                <c:pt idx="482">
                  <c:v>14413</c:v>
                </c:pt>
                <c:pt idx="483">
                  <c:v>14326</c:v>
                </c:pt>
                <c:pt idx="484">
                  <c:v>14317.5</c:v>
                </c:pt>
                <c:pt idx="485">
                  <c:v>14307.5</c:v>
                </c:pt>
                <c:pt idx="486">
                  <c:v>14237.5</c:v>
                </c:pt>
                <c:pt idx="487">
                  <c:v>14141.5</c:v>
                </c:pt>
                <c:pt idx="488">
                  <c:v>14115</c:v>
                </c:pt>
                <c:pt idx="489">
                  <c:v>14095.5</c:v>
                </c:pt>
                <c:pt idx="490">
                  <c:v>14052</c:v>
                </c:pt>
                <c:pt idx="491">
                  <c:v>14024</c:v>
                </c:pt>
                <c:pt idx="492">
                  <c:v>14017</c:v>
                </c:pt>
                <c:pt idx="493">
                  <c:v>14004</c:v>
                </c:pt>
                <c:pt idx="494">
                  <c:v>13985.5</c:v>
                </c:pt>
                <c:pt idx="495">
                  <c:v>13979</c:v>
                </c:pt>
                <c:pt idx="496">
                  <c:v>13939.5</c:v>
                </c:pt>
                <c:pt idx="497">
                  <c:v>13928</c:v>
                </c:pt>
                <c:pt idx="498">
                  <c:v>13920</c:v>
                </c:pt>
                <c:pt idx="499">
                  <c:v>13894</c:v>
                </c:pt>
                <c:pt idx="500">
                  <c:v>13856</c:v>
                </c:pt>
                <c:pt idx="501">
                  <c:v>13801</c:v>
                </c:pt>
                <c:pt idx="502">
                  <c:v>13795.5</c:v>
                </c:pt>
                <c:pt idx="503">
                  <c:v>13777.5</c:v>
                </c:pt>
                <c:pt idx="504">
                  <c:v>13757.5</c:v>
                </c:pt>
                <c:pt idx="505">
                  <c:v>13731.5</c:v>
                </c:pt>
                <c:pt idx="506">
                  <c:v>13727</c:v>
                </c:pt>
                <c:pt idx="507">
                  <c:v>13702</c:v>
                </c:pt>
                <c:pt idx="508">
                  <c:v>13673</c:v>
                </c:pt>
                <c:pt idx="509">
                  <c:v>13671</c:v>
                </c:pt>
                <c:pt idx="510">
                  <c:v>13636</c:v>
                </c:pt>
                <c:pt idx="511">
                  <c:v>13631</c:v>
                </c:pt>
                <c:pt idx="512">
                  <c:v>13625</c:v>
                </c:pt>
                <c:pt idx="513">
                  <c:v>13589.5</c:v>
                </c:pt>
                <c:pt idx="514">
                  <c:v>13578</c:v>
                </c:pt>
                <c:pt idx="515">
                  <c:v>13568.5</c:v>
                </c:pt>
                <c:pt idx="516">
                  <c:v>13563</c:v>
                </c:pt>
                <c:pt idx="517">
                  <c:v>13507</c:v>
                </c:pt>
                <c:pt idx="518">
                  <c:v>13469</c:v>
                </c:pt>
                <c:pt idx="519">
                  <c:v>13468.5</c:v>
                </c:pt>
                <c:pt idx="520">
                  <c:v>13460.5</c:v>
                </c:pt>
                <c:pt idx="521">
                  <c:v>13439.5</c:v>
                </c:pt>
                <c:pt idx="522">
                  <c:v>13431.5</c:v>
                </c:pt>
                <c:pt idx="523">
                  <c:v>13423.5</c:v>
                </c:pt>
                <c:pt idx="524">
                  <c:v>13407.5</c:v>
                </c:pt>
                <c:pt idx="525">
                  <c:v>13406</c:v>
                </c:pt>
                <c:pt idx="526">
                  <c:v>13373</c:v>
                </c:pt>
                <c:pt idx="527">
                  <c:v>13363</c:v>
                </c:pt>
                <c:pt idx="528">
                  <c:v>13359</c:v>
                </c:pt>
                <c:pt idx="529">
                  <c:v>13339</c:v>
                </c:pt>
                <c:pt idx="530">
                  <c:v>13325.5</c:v>
                </c:pt>
                <c:pt idx="531">
                  <c:v>13280</c:v>
                </c:pt>
                <c:pt idx="532">
                  <c:v>13227</c:v>
                </c:pt>
                <c:pt idx="533">
                  <c:v>13211</c:v>
                </c:pt>
                <c:pt idx="534">
                  <c:v>13210.5</c:v>
                </c:pt>
                <c:pt idx="535">
                  <c:v>13207.5</c:v>
                </c:pt>
                <c:pt idx="536">
                  <c:v>13172</c:v>
                </c:pt>
                <c:pt idx="537">
                  <c:v>13148.5</c:v>
                </c:pt>
                <c:pt idx="538">
                  <c:v>13134.5</c:v>
                </c:pt>
                <c:pt idx="539">
                  <c:v>13105.5</c:v>
                </c:pt>
                <c:pt idx="540">
                  <c:v>13064.5</c:v>
                </c:pt>
                <c:pt idx="541">
                  <c:v>13056.5</c:v>
                </c:pt>
                <c:pt idx="542">
                  <c:v>13053</c:v>
                </c:pt>
                <c:pt idx="543">
                  <c:v>13028.5</c:v>
                </c:pt>
                <c:pt idx="544">
                  <c:v>13016.5</c:v>
                </c:pt>
                <c:pt idx="545">
                  <c:v>12996</c:v>
                </c:pt>
                <c:pt idx="546">
                  <c:v>12987</c:v>
                </c:pt>
                <c:pt idx="547">
                  <c:v>12922.5</c:v>
                </c:pt>
                <c:pt idx="548">
                  <c:v>12921</c:v>
                </c:pt>
                <c:pt idx="549">
                  <c:v>12902.5</c:v>
                </c:pt>
                <c:pt idx="550">
                  <c:v>12882.5</c:v>
                </c:pt>
                <c:pt idx="551">
                  <c:v>12842.5</c:v>
                </c:pt>
                <c:pt idx="552">
                  <c:v>12825.5</c:v>
                </c:pt>
                <c:pt idx="553">
                  <c:v>12823.5</c:v>
                </c:pt>
                <c:pt idx="554">
                  <c:v>12797</c:v>
                </c:pt>
                <c:pt idx="555">
                  <c:v>12790.5</c:v>
                </c:pt>
                <c:pt idx="556">
                  <c:v>12787.5</c:v>
                </c:pt>
                <c:pt idx="557">
                  <c:v>12786.5</c:v>
                </c:pt>
                <c:pt idx="558">
                  <c:v>12760.5</c:v>
                </c:pt>
                <c:pt idx="559">
                  <c:v>12757</c:v>
                </c:pt>
                <c:pt idx="560">
                  <c:v>12662.5</c:v>
                </c:pt>
                <c:pt idx="561">
                  <c:v>12656.5</c:v>
                </c:pt>
                <c:pt idx="562">
                  <c:v>12636</c:v>
                </c:pt>
                <c:pt idx="563">
                  <c:v>12633.5</c:v>
                </c:pt>
                <c:pt idx="564">
                  <c:v>12622</c:v>
                </c:pt>
                <c:pt idx="565">
                  <c:v>12615.5</c:v>
                </c:pt>
                <c:pt idx="566">
                  <c:v>12611.5</c:v>
                </c:pt>
                <c:pt idx="567">
                  <c:v>12607.5</c:v>
                </c:pt>
                <c:pt idx="568">
                  <c:v>12606.5</c:v>
                </c:pt>
                <c:pt idx="569">
                  <c:v>12598.5</c:v>
                </c:pt>
                <c:pt idx="570">
                  <c:v>12550</c:v>
                </c:pt>
                <c:pt idx="571">
                  <c:v>12528</c:v>
                </c:pt>
                <c:pt idx="572">
                  <c:v>12518</c:v>
                </c:pt>
                <c:pt idx="573">
                  <c:v>12453.5</c:v>
                </c:pt>
                <c:pt idx="574">
                  <c:v>12445.5</c:v>
                </c:pt>
                <c:pt idx="575">
                  <c:v>12432</c:v>
                </c:pt>
                <c:pt idx="576">
                  <c:v>12367.5</c:v>
                </c:pt>
                <c:pt idx="577">
                  <c:v>12363.5</c:v>
                </c:pt>
                <c:pt idx="578">
                  <c:v>12343.5</c:v>
                </c:pt>
                <c:pt idx="579">
                  <c:v>12296</c:v>
                </c:pt>
                <c:pt idx="580">
                  <c:v>12295.5</c:v>
                </c:pt>
                <c:pt idx="581">
                  <c:v>12222.5</c:v>
                </c:pt>
                <c:pt idx="582">
                  <c:v>12212</c:v>
                </c:pt>
                <c:pt idx="583">
                  <c:v>12194</c:v>
                </c:pt>
                <c:pt idx="584">
                  <c:v>12175</c:v>
                </c:pt>
                <c:pt idx="585">
                  <c:v>12102.5</c:v>
                </c:pt>
                <c:pt idx="586">
                  <c:v>12099.5</c:v>
                </c:pt>
                <c:pt idx="587">
                  <c:v>12092</c:v>
                </c:pt>
                <c:pt idx="588">
                  <c:v>12077</c:v>
                </c:pt>
                <c:pt idx="589">
                  <c:v>12038</c:v>
                </c:pt>
                <c:pt idx="590">
                  <c:v>11990.5</c:v>
                </c:pt>
                <c:pt idx="591">
                  <c:v>11987.5</c:v>
                </c:pt>
                <c:pt idx="592">
                  <c:v>11961.5</c:v>
                </c:pt>
                <c:pt idx="593">
                  <c:v>11953</c:v>
                </c:pt>
                <c:pt idx="594">
                  <c:v>11943.5</c:v>
                </c:pt>
                <c:pt idx="595">
                  <c:v>11912.5</c:v>
                </c:pt>
                <c:pt idx="596">
                  <c:v>11910</c:v>
                </c:pt>
                <c:pt idx="597">
                  <c:v>11905</c:v>
                </c:pt>
                <c:pt idx="598">
                  <c:v>11886.5</c:v>
                </c:pt>
                <c:pt idx="599">
                  <c:v>11883</c:v>
                </c:pt>
                <c:pt idx="600">
                  <c:v>11874</c:v>
                </c:pt>
                <c:pt idx="601">
                  <c:v>11859.5</c:v>
                </c:pt>
                <c:pt idx="602">
                  <c:v>11849</c:v>
                </c:pt>
                <c:pt idx="603">
                  <c:v>11829</c:v>
                </c:pt>
                <c:pt idx="604">
                  <c:v>11798</c:v>
                </c:pt>
                <c:pt idx="605">
                  <c:v>11761.5</c:v>
                </c:pt>
                <c:pt idx="606">
                  <c:v>11741</c:v>
                </c:pt>
                <c:pt idx="607">
                  <c:v>11738</c:v>
                </c:pt>
                <c:pt idx="608">
                  <c:v>11712</c:v>
                </c:pt>
                <c:pt idx="609">
                  <c:v>11709.5</c:v>
                </c:pt>
                <c:pt idx="610">
                  <c:v>11708.5</c:v>
                </c:pt>
                <c:pt idx="611">
                  <c:v>11687.5</c:v>
                </c:pt>
                <c:pt idx="612">
                  <c:v>11662</c:v>
                </c:pt>
                <c:pt idx="613">
                  <c:v>11656.5</c:v>
                </c:pt>
                <c:pt idx="614">
                  <c:v>11635</c:v>
                </c:pt>
                <c:pt idx="615">
                  <c:v>11616.5</c:v>
                </c:pt>
                <c:pt idx="616">
                  <c:v>11560.5</c:v>
                </c:pt>
                <c:pt idx="617">
                  <c:v>11548</c:v>
                </c:pt>
                <c:pt idx="618">
                  <c:v>11548</c:v>
                </c:pt>
                <c:pt idx="619">
                  <c:v>11499.5</c:v>
                </c:pt>
                <c:pt idx="620">
                  <c:v>11463.5</c:v>
                </c:pt>
                <c:pt idx="621">
                  <c:v>11459</c:v>
                </c:pt>
                <c:pt idx="622">
                  <c:v>11431.5</c:v>
                </c:pt>
                <c:pt idx="623">
                  <c:v>11417</c:v>
                </c:pt>
                <c:pt idx="624">
                  <c:v>11416.5</c:v>
                </c:pt>
                <c:pt idx="625">
                  <c:v>11406.5</c:v>
                </c:pt>
                <c:pt idx="626">
                  <c:v>11396</c:v>
                </c:pt>
                <c:pt idx="627">
                  <c:v>11361.5</c:v>
                </c:pt>
                <c:pt idx="628">
                  <c:v>11326.5</c:v>
                </c:pt>
                <c:pt idx="629">
                  <c:v>11307.5</c:v>
                </c:pt>
                <c:pt idx="630">
                  <c:v>11279.5</c:v>
                </c:pt>
                <c:pt idx="631">
                  <c:v>11271</c:v>
                </c:pt>
                <c:pt idx="632">
                  <c:v>11267.5</c:v>
                </c:pt>
                <c:pt idx="633">
                  <c:v>11264.5</c:v>
                </c:pt>
                <c:pt idx="634">
                  <c:v>11259.5</c:v>
                </c:pt>
                <c:pt idx="635">
                  <c:v>11210</c:v>
                </c:pt>
                <c:pt idx="636">
                  <c:v>11208</c:v>
                </c:pt>
                <c:pt idx="637">
                  <c:v>11207.5</c:v>
                </c:pt>
                <c:pt idx="638">
                  <c:v>11196.5</c:v>
                </c:pt>
                <c:pt idx="639">
                  <c:v>11154.5</c:v>
                </c:pt>
                <c:pt idx="640">
                  <c:v>11075.5</c:v>
                </c:pt>
                <c:pt idx="641">
                  <c:v>11062.5</c:v>
                </c:pt>
                <c:pt idx="642">
                  <c:v>11055.5</c:v>
                </c:pt>
                <c:pt idx="643">
                  <c:v>11042</c:v>
                </c:pt>
                <c:pt idx="644">
                  <c:v>11011.5</c:v>
                </c:pt>
                <c:pt idx="645">
                  <c:v>10999.5</c:v>
                </c:pt>
                <c:pt idx="646">
                  <c:v>10971</c:v>
                </c:pt>
                <c:pt idx="647">
                  <c:v>10922</c:v>
                </c:pt>
                <c:pt idx="648">
                  <c:v>10919</c:v>
                </c:pt>
                <c:pt idx="649">
                  <c:v>10891</c:v>
                </c:pt>
                <c:pt idx="650">
                  <c:v>10884</c:v>
                </c:pt>
                <c:pt idx="651">
                  <c:v>10863</c:v>
                </c:pt>
                <c:pt idx="652">
                  <c:v>10862.5</c:v>
                </c:pt>
                <c:pt idx="653">
                  <c:v>10856</c:v>
                </c:pt>
                <c:pt idx="654">
                  <c:v>10843.5</c:v>
                </c:pt>
                <c:pt idx="655">
                  <c:v>10822.5</c:v>
                </c:pt>
                <c:pt idx="656">
                  <c:v>10814.5</c:v>
                </c:pt>
                <c:pt idx="657">
                  <c:v>10802.5</c:v>
                </c:pt>
                <c:pt idx="658">
                  <c:v>10783</c:v>
                </c:pt>
                <c:pt idx="659">
                  <c:v>10753.5</c:v>
                </c:pt>
                <c:pt idx="660">
                  <c:v>10749</c:v>
                </c:pt>
                <c:pt idx="661">
                  <c:v>10748.5</c:v>
                </c:pt>
                <c:pt idx="662">
                  <c:v>10740.5</c:v>
                </c:pt>
                <c:pt idx="663">
                  <c:v>10731</c:v>
                </c:pt>
                <c:pt idx="664">
                  <c:v>10712</c:v>
                </c:pt>
                <c:pt idx="665">
                  <c:v>10704.5</c:v>
                </c:pt>
                <c:pt idx="666">
                  <c:v>10702</c:v>
                </c:pt>
                <c:pt idx="667">
                  <c:v>10699.5</c:v>
                </c:pt>
                <c:pt idx="668">
                  <c:v>10690.5</c:v>
                </c:pt>
                <c:pt idx="669">
                  <c:v>10685.5</c:v>
                </c:pt>
                <c:pt idx="670">
                  <c:v>10665</c:v>
                </c:pt>
                <c:pt idx="671">
                  <c:v>10652</c:v>
                </c:pt>
                <c:pt idx="672">
                  <c:v>10631.5</c:v>
                </c:pt>
                <c:pt idx="673">
                  <c:v>10576</c:v>
                </c:pt>
                <c:pt idx="674">
                  <c:v>10567.5</c:v>
                </c:pt>
                <c:pt idx="675">
                  <c:v>10541</c:v>
                </c:pt>
                <c:pt idx="676">
                  <c:v>10519</c:v>
                </c:pt>
                <c:pt idx="677">
                  <c:v>10512</c:v>
                </c:pt>
                <c:pt idx="678">
                  <c:v>10499</c:v>
                </c:pt>
                <c:pt idx="679">
                  <c:v>10477.5</c:v>
                </c:pt>
                <c:pt idx="680">
                  <c:v>10475.5</c:v>
                </c:pt>
                <c:pt idx="681">
                  <c:v>10468.5</c:v>
                </c:pt>
                <c:pt idx="682">
                  <c:v>10397</c:v>
                </c:pt>
                <c:pt idx="683">
                  <c:v>10360.5</c:v>
                </c:pt>
                <c:pt idx="684">
                  <c:v>10319</c:v>
                </c:pt>
                <c:pt idx="685">
                  <c:v>10309.5</c:v>
                </c:pt>
                <c:pt idx="686">
                  <c:v>10278.5</c:v>
                </c:pt>
                <c:pt idx="687">
                  <c:v>10263.5</c:v>
                </c:pt>
                <c:pt idx="688">
                  <c:v>10260</c:v>
                </c:pt>
                <c:pt idx="689">
                  <c:v>10239</c:v>
                </c:pt>
                <c:pt idx="690">
                  <c:v>10214</c:v>
                </c:pt>
                <c:pt idx="691">
                  <c:v>10211.5</c:v>
                </c:pt>
                <c:pt idx="692">
                  <c:v>10211.5</c:v>
                </c:pt>
                <c:pt idx="693">
                  <c:v>10210</c:v>
                </c:pt>
                <c:pt idx="694">
                  <c:v>10204.5</c:v>
                </c:pt>
                <c:pt idx="695">
                  <c:v>10198.5</c:v>
                </c:pt>
                <c:pt idx="696">
                  <c:v>10197</c:v>
                </c:pt>
                <c:pt idx="697">
                  <c:v>10182.5</c:v>
                </c:pt>
                <c:pt idx="698">
                  <c:v>10176</c:v>
                </c:pt>
                <c:pt idx="699">
                  <c:v>10149.5</c:v>
                </c:pt>
                <c:pt idx="700">
                  <c:v>10142</c:v>
                </c:pt>
                <c:pt idx="701">
                  <c:v>10137.5</c:v>
                </c:pt>
                <c:pt idx="702">
                  <c:v>10078.5</c:v>
                </c:pt>
                <c:pt idx="703">
                  <c:v>10069.5</c:v>
                </c:pt>
                <c:pt idx="704">
                  <c:v>10069</c:v>
                </c:pt>
                <c:pt idx="705">
                  <c:v>10043.5</c:v>
                </c:pt>
                <c:pt idx="706">
                  <c:v>10037.5</c:v>
                </c:pt>
                <c:pt idx="707">
                  <c:v>10006.5</c:v>
                </c:pt>
                <c:pt idx="708">
                  <c:v>9978.5</c:v>
                </c:pt>
                <c:pt idx="709">
                  <c:v>9973.5</c:v>
                </c:pt>
                <c:pt idx="710">
                  <c:v>9945</c:v>
                </c:pt>
                <c:pt idx="711">
                  <c:v>9933.5</c:v>
                </c:pt>
                <c:pt idx="712">
                  <c:v>9932.5</c:v>
                </c:pt>
                <c:pt idx="713">
                  <c:v>9920</c:v>
                </c:pt>
                <c:pt idx="714">
                  <c:v>9903.5</c:v>
                </c:pt>
                <c:pt idx="715">
                  <c:v>9902</c:v>
                </c:pt>
                <c:pt idx="716">
                  <c:v>9888</c:v>
                </c:pt>
                <c:pt idx="717">
                  <c:v>9849</c:v>
                </c:pt>
                <c:pt idx="718">
                  <c:v>9848.5</c:v>
                </c:pt>
                <c:pt idx="719">
                  <c:v>9793</c:v>
                </c:pt>
                <c:pt idx="720">
                  <c:v>9785</c:v>
                </c:pt>
                <c:pt idx="721">
                  <c:v>9784</c:v>
                </c:pt>
                <c:pt idx="722">
                  <c:v>9782</c:v>
                </c:pt>
                <c:pt idx="723">
                  <c:v>9770</c:v>
                </c:pt>
                <c:pt idx="724">
                  <c:v>9765.5</c:v>
                </c:pt>
                <c:pt idx="725">
                  <c:v>9762.5</c:v>
                </c:pt>
                <c:pt idx="726">
                  <c:v>9760</c:v>
                </c:pt>
                <c:pt idx="727">
                  <c:v>9665</c:v>
                </c:pt>
                <c:pt idx="728">
                  <c:v>9637</c:v>
                </c:pt>
                <c:pt idx="729">
                  <c:v>9582</c:v>
                </c:pt>
                <c:pt idx="730">
                  <c:v>9560.5</c:v>
                </c:pt>
                <c:pt idx="731">
                  <c:v>9559.5</c:v>
                </c:pt>
                <c:pt idx="732">
                  <c:v>9557.5</c:v>
                </c:pt>
                <c:pt idx="733">
                  <c:v>9557</c:v>
                </c:pt>
                <c:pt idx="734">
                  <c:v>9554</c:v>
                </c:pt>
                <c:pt idx="735">
                  <c:v>9543.5</c:v>
                </c:pt>
                <c:pt idx="736">
                  <c:v>9534.5</c:v>
                </c:pt>
                <c:pt idx="737">
                  <c:v>9532</c:v>
                </c:pt>
                <c:pt idx="738">
                  <c:v>9527</c:v>
                </c:pt>
                <c:pt idx="739">
                  <c:v>9527</c:v>
                </c:pt>
                <c:pt idx="740">
                  <c:v>9513.5</c:v>
                </c:pt>
                <c:pt idx="741">
                  <c:v>9493</c:v>
                </c:pt>
                <c:pt idx="742">
                  <c:v>9462</c:v>
                </c:pt>
                <c:pt idx="743">
                  <c:v>9434.5</c:v>
                </c:pt>
                <c:pt idx="744">
                  <c:v>9427</c:v>
                </c:pt>
                <c:pt idx="745">
                  <c:v>9394</c:v>
                </c:pt>
                <c:pt idx="746">
                  <c:v>9385.5</c:v>
                </c:pt>
                <c:pt idx="747">
                  <c:v>9371</c:v>
                </c:pt>
                <c:pt idx="748">
                  <c:v>9367.5</c:v>
                </c:pt>
                <c:pt idx="749">
                  <c:v>9352.5</c:v>
                </c:pt>
                <c:pt idx="750">
                  <c:v>9342.5</c:v>
                </c:pt>
                <c:pt idx="751">
                  <c:v>9337.5</c:v>
                </c:pt>
                <c:pt idx="752">
                  <c:v>9333</c:v>
                </c:pt>
                <c:pt idx="753">
                  <c:v>9328</c:v>
                </c:pt>
                <c:pt idx="754">
                  <c:v>9302.5</c:v>
                </c:pt>
                <c:pt idx="755">
                  <c:v>9285</c:v>
                </c:pt>
                <c:pt idx="756">
                  <c:v>9256</c:v>
                </c:pt>
                <c:pt idx="757">
                  <c:v>9244.5</c:v>
                </c:pt>
                <c:pt idx="758">
                  <c:v>9226.5</c:v>
                </c:pt>
                <c:pt idx="759">
                  <c:v>9221.5</c:v>
                </c:pt>
                <c:pt idx="760">
                  <c:v>9216</c:v>
                </c:pt>
                <c:pt idx="761">
                  <c:v>9155.5</c:v>
                </c:pt>
                <c:pt idx="762">
                  <c:v>9144</c:v>
                </c:pt>
                <c:pt idx="763">
                  <c:v>9109</c:v>
                </c:pt>
                <c:pt idx="764">
                  <c:v>9101</c:v>
                </c:pt>
                <c:pt idx="765">
                  <c:v>9081</c:v>
                </c:pt>
                <c:pt idx="766">
                  <c:v>9074.5</c:v>
                </c:pt>
                <c:pt idx="767">
                  <c:v>9059.5</c:v>
                </c:pt>
                <c:pt idx="768">
                  <c:v>9041</c:v>
                </c:pt>
                <c:pt idx="769">
                  <c:v>9036.5</c:v>
                </c:pt>
                <c:pt idx="770">
                  <c:v>9032.5</c:v>
                </c:pt>
                <c:pt idx="771">
                  <c:v>9014</c:v>
                </c:pt>
                <c:pt idx="772">
                  <c:v>9010.5</c:v>
                </c:pt>
                <c:pt idx="773">
                  <c:v>9006</c:v>
                </c:pt>
                <c:pt idx="774">
                  <c:v>8987.5</c:v>
                </c:pt>
                <c:pt idx="775">
                  <c:v>8978.5</c:v>
                </c:pt>
                <c:pt idx="776">
                  <c:v>8972.5</c:v>
                </c:pt>
                <c:pt idx="777">
                  <c:v>8953</c:v>
                </c:pt>
                <c:pt idx="778">
                  <c:v>8936</c:v>
                </c:pt>
                <c:pt idx="779">
                  <c:v>8923.5</c:v>
                </c:pt>
                <c:pt idx="780">
                  <c:v>8892</c:v>
                </c:pt>
                <c:pt idx="781">
                  <c:v>8871</c:v>
                </c:pt>
                <c:pt idx="782">
                  <c:v>8847</c:v>
                </c:pt>
                <c:pt idx="783">
                  <c:v>8819.5</c:v>
                </c:pt>
                <c:pt idx="784">
                  <c:v>8812</c:v>
                </c:pt>
                <c:pt idx="785">
                  <c:v>8809.5</c:v>
                </c:pt>
                <c:pt idx="786">
                  <c:v>8803.5</c:v>
                </c:pt>
                <c:pt idx="787">
                  <c:v>8778.5</c:v>
                </c:pt>
                <c:pt idx="788">
                  <c:v>8753</c:v>
                </c:pt>
                <c:pt idx="789">
                  <c:v>8740.5</c:v>
                </c:pt>
                <c:pt idx="790">
                  <c:v>8675.5</c:v>
                </c:pt>
                <c:pt idx="791">
                  <c:v>8631.5</c:v>
                </c:pt>
                <c:pt idx="792">
                  <c:v>8630.5</c:v>
                </c:pt>
                <c:pt idx="793">
                  <c:v>8615.5</c:v>
                </c:pt>
                <c:pt idx="794">
                  <c:v>8607</c:v>
                </c:pt>
                <c:pt idx="795">
                  <c:v>8596</c:v>
                </c:pt>
                <c:pt idx="796">
                  <c:v>8562.5</c:v>
                </c:pt>
                <c:pt idx="797">
                  <c:v>8561</c:v>
                </c:pt>
                <c:pt idx="798">
                  <c:v>8553.5</c:v>
                </c:pt>
                <c:pt idx="799">
                  <c:v>8533</c:v>
                </c:pt>
                <c:pt idx="800">
                  <c:v>8500</c:v>
                </c:pt>
                <c:pt idx="801">
                  <c:v>8499</c:v>
                </c:pt>
                <c:pt idx="802">
                  <c:v>8493.5</c:v>
                </c:pt>
                <c:pt idx="803">
                  <c:v>8484</c:v>
                </c:pt>
                <c:pt idx="804">
                  <c:v>8477.5</c:v>
                </c:pt>
                <c:pt idx="805">
                  <c:v>8440</c:v>
                </c:pt>
                <c:pt idx="806">
                  <c:v>8435.5</c:v>
                </c:pt>
                <c:pt idx="807">
                  <c:v>8427</c:v>
                </c:pt>
                <c:pt idx="808">
                  <c:v>8422.5</c:v>
                </c:pt>
                <c:pt idx="809">
                  <c:v>8412.5</c:v>
                </c:pt>
                <c:pt idx="810">
                  <c:v>8397</c:v>
                </c:pt>
                <c:pt idx="811">
                  <c:v>8386</c:v>
                </c:pt>
                <c:pt idx="812">
                  <c:v>8366.5</c:v>
                </c:pt>
                <c:pt idx="813">
                  <c:v>8356.5</c:v>
                </c:pt>
                <c:pt idx="814">
                  <c:v>8352.5</c:v>
                </c:pt>
                <c:pt idx="815">
                  <c:v>8314</c:v>
                </c:pt>
                <c:pt idx="816">
                  <c:v>8305.5</c:v>
                </c:pt>
                <c:pt idx="817">
                  <c:v>8295.5</c:v>
                </c:pt>
                <c:pt idx="818">
                  <c:v>8286.5</c:v>
                </c:pt>
                <c:pt idx="819">
                  <c:v>8281</c:v>
                </c:pt>
                <c:pt idx="820">
                  <c:v>8257.5</c:v>
                </c:pt>
                <c:pt idx="821">
                  <c:v>8244</c:v>
                </c:pt>
                <c:pt idx="822">
                  <c:v>8234.5</c:v>
                </c:pt>
                <c:pt idx="823">
                  <c:v>8216</c:v>
                </c:pt>
                <c:pt idx="824">
                  <c:v>8213</c:v>
                </c:pt>
                <c:pt idx="825">
                  <c:v>8211</c:v>
                </c:pt>
                <c:pt idx="826">
                  <c:v>8197.5</c:v>
                </c:pt>
                <c:pt idx="827">
                  <c:v>8180</c:v>
                </c:pt>
                <c:pt idx="828">
                  <c:v>8173</c:v>
                </c:pt>
                <c:pt idx="829">
                  <c:v>8143.5</c:v>
                </c:pt>
                <c:pt idx="830">
                  <c:v>8112.5</c:v>
                </c:pt>
                <c:pt idx="831">
                  <c:v>8108</c:v>
                </c:pt>
                <c:pt idx="832">
                  <c:v>8107.5</c:v>
                </c:pt>
                <c:pt idx="833">
                  <c:v>8105</c:v>
                </c:pt>
                <c:pt idx="834">
                  <c:v>8093.5</c:v>
                </c:pt>
                <c:pt idx="835">
                  <c:v>8085.5</c:v>
                </c:pt>
                <c:pt idx="836">
                  <c:v>8080</c:v>
                </c:pt>
                <c:pt idx="837">
                  <c:v>8078</c:v>
                </c:pt>
                <c:pt idx="838">
                  <c:v>8067.5</c:v>
                </c:pt>
                <c:pt idx="839">
                  <c:v>8063.5</c:v>
                </c:pt>
                <c:pt idx="840">
                  <c:v>8055</c:v>
                </c:pt>
                <c:pt idx="841">
                  <c:v>8044.5</c:v>
                </c:pt>
                <c:pt idx="842">
                  <c:v>8037</c:v>
                </c:pt>
                <c:pt idx="843">
                  <c:v>8021.5</c:v>
                </c:pt>
                <c:pt idx="844">
                  <c:v>8010</c:v>
                </c:pt>
                <c:pt idx="845">
                  <c:v>7979.5</c:v>
                </c:pt>
                <c:pt idx="846">
                  <c:v>7978</c:v>
                </c:pt>
                <c:pt idx="847">
                  <c:v>7973.5</c:v>
                </c:pt>
                <c:pt idx="848">
                  <c:v>7964.5</c:v>
                </c:pt>
                <c:pt idx="849">
                  <c:v>7956</c:v>
                </c:pt>
                <c:pt idx="850">
                  <c:v>7944</c:v>
                </c:pt>
                <c:pt idx="851">
                  <c:v>7925</c:v>
                </c:pt>
                <c:pt idx="852">
                  <c:v>7922.5</c:v>
                </c:pt>
                <c:pt idx="853">
                  <c:v>7919</c:v>
                </c:pt>
                <c:pt idx="854">
                  <c:v>7918.5</c:v>
                </c:pt>
                <c:pt idx="855">
                  <c:v>7910</c:v>
                </c:pt>
                <c:pt idx="856">
                  <c:v>7904</c:v>
                </c:pt>
                <c:pt idx="857">
                  <c:v>7894</c:v>
                </c:pt>
                <c:pt idx="858">
                  <c:v>7889.5</c:v>
                </c:pt>
                <c:pt idx="859">
                  <c:v>7881.5</c:v>
                </c:pt>
                <c:pt idx="860">
                  <c:v>7879</c:v>
                </c:pt>
                <c:pt idx="861">
                  <c:v>7874</c:v>
                </c:pt>
                <c:pt idx="862">
                  <c:v>7870</c:v>
                </c:pt>
                <c:pt idx="863">
                  <c:v>7863</c:v>
                </c:pt>
                <c:pt idx="864">
                  <c:v>7853.5</c:v>
                </c:pt>
                <c:pt idx="865">
                  <c:v>7835.5</c:v>
                </c:pt>
                <c:pt idx="866">
                  <c:v>7832</c:v>
                </c:pt>
                <c:pt idx="867">
                  <c:v>7821.5</c:v>
                </c:pt>
                <c:pt idx="868">
                  <c:v>7811</c:v>
                </c:pt>
                <c:pt idx="869">
                  <c:v>7806</c:v>
                </c:pt>
                <c:pt idx="870">
                  <c:v>7798.5</c:v>
                </c:pt>
                <c:pt idx="871">
                  <c:v>7793.5</c:v>
                </c:pt>
                <c:pt idx="872">
                  <c:v>7782</c:v>
                </c:pt>
                <c:pt idx="873">
                  <c:v>7773.5</c:v>
                </c:pt>
                <c:pt idx="874">
                  <c:v>7682.5</c:v>
                </c:pt>
                <c:pt idx="875">
                  <c:v>7672</c:v>
                </c:pt>
                <c:pt idx="876">
                  <c:v>7655.5</c:v>
                </c:pt>
                <c:pt idx="877">
                  <c:v>7651</c:v>
                </c:pt>
                <c:pt idx="878">
                  <c:v>7641</c:v>
                </c:pt>
                <c:pt idx="879">
                  <c:v>7638</c:v>
                </c:pt>
                <c:pt idx="880">
                  <c:v>7617</c:v>
                </c:pt>
                <c:pt idx="881">
                  <c:v>7615</c:v>
                </c:pt>
                <c:pt idx="882">
                  <c:v>7593.5</c:v>
                </c:pt>
                <c:pt idx="883">
                  <c:v>7593.5</c:v>
                </c:pt>
                <c:pt idx="884">
                  <c:v>7583</c:v>
                </c:pt>
                <c:pt idx="885">
                  <c:v>7582</c:v>
                </c:pt>
                <c:pt idx="886">
                  <c:v>7580</c:v>
                </c:pt>
                <c:pt idx="887">
                  <c:v>7580</c:v>
                </c:pt>
                <c:pt idx="888">
                  <c:v>7579.5</c:v>
                </c:pt>
                <c:pt idx="889">
                  <c:v>7578.5</c:v>
                </c:pt>
                <c:pt idx="890">
                  <c:v>7575.5</c:v>
                </c:pt>
                <c:pt idx="891">
                  <c:v>7562</c:v>
                </c:pt>
                <c:pt idx="892">
                  <c:v>7551</c:v>
                </c:pt>
                <c:pt idx="893">
                  <c:v>7550.5</c:v>
                </c:pt>
                <c:pt idx="894">
                  <c:v>7549</c:v>
                </c:pt>
                <c:pt idx="895">
                  <c:v>7541</c:v>
                </c:pt>
                <c:pt idx="896">
                  <c:v>7535</c:v>
                </c:pt>
                <c:pt idx="897">
                  <c:v>7528.5</c:v>
                </c:pt>
                <c:pt idx="898">
                  <c:v>7526</c:v>
                </c:pt>
                <c:pt idx="899">
                  <c:v>7503</c:v>
                </c:pt>
                <c:pt idx="900">
                  <c:v>7467.5</c:v>
                </c:pt>
                <c:pt idx="901">
                  <c:v>7442.5</c:v>
                </c:pt>
                <c:pt idx="902">
                  <c:v>7440.5</c:v>
                </c:pt>
                <c:pt idx="903">
                  <c:v>7435.5</c:v>
                </c:pt>
                <c:pt idx="904">
                  <c:v>7415</c:v>
                </c:pt>
                <c:pt idx="905">
                  <c:v>7410</c:v>
                </c:pt>
                <c:pt idx="906">
                  <c:v>7392</c:v>
                </c:pt>
                <c:pt idx="907">
                  <c:v>7386.5</c:v>
                </c:pt>
                <c:pt idx="908">
                  <c:v>7370.5</c:v>
                </c:pt>
                <c:pt idx="909">
                  <c:v>7369</c:v>
                </c:pt>
                <c:pt idx="910">
                  <c:v>7366</c:v>
                </c:pt>
                <c:pt idx="911">
                  <c:v>7363.5</c:v>
                </c:pt>
                <c:pt idx="912">
                  <c:v>7362</c:v>
                </c:pt>
                <c:pt idx="913">
                  <c:v>7361.5</c:v>
                </c:pt>
                <c:pt idx="914">
                  <c:v>7360</c:v>
                </c:pt>
                <c:pt idx="915">
                  <c:v>7345</c:v>
                </c:pt>
                <c:pt idx="916">
                  <c:v>7336.5</c:v>
                </c:pt>
                <c:pt idx="917">
                  <c:v>7324</c:v>
                </c:pt>
                <c:pt idx="918">
                  <c:v>7323.5</c:v>
                </c:pt>
                <c:pt idx="919">
                  <c:v>7304</c:v>
                </c:pt>
                <c:pt idx="920">
                  <c:v>7300.5</c:v>
                </c:pt>
                <c:pt idx="921">
                  <c:v>7262.5</c:v>
                </c:pt>
                <c:pt idx="922">
                  <c:v>7250.5</c:v>
                </c:pt>
                <c:pt idx="923">
                  <c:v>7234</c:v>
                </c:pt>
                <c:pt idx="924">
                  <c:v>7228</c:v>
                </c:pt>
                <c:pt idx="925">
                  <c:v>7227.5</c:v>
                </c:pt>
                <c:pt idx="926">
                  <c:v>7226.5</c:v>
                </c:pt>
                <c:pt idx="927">
                  <c:v>7214</c:v>
                </c:pt>
                <c:pt idx="928">
                  <c:v>7210</c:v>
                </c:pt>
                <c:pt idx="929">
                  <c:v>7208.5</c:v>
                </c:pt>
                <c:pt idx="930">
                  <c:v>7195</c:v>
                </c:pt>
                <c:pt idx="931">
                  <c:v>7183</c:v>
                </c:pt>
                <c:pt idx="932">
                  <c:v>7179.5</c:v>
                </c:pt>
                <c:pt idx="933">
                  <c:v>7176</c:v>
                </c:pt>
                <c:pt idx="934">
                  <c:v>7170</c:v>
                </c:pt>
                <c:pt idx="935">
                  <c:v>7168.5</c:v>
                </c:pt>
                <c:pt idx="936">
                  <c:v>7149</c:v>
                </c:pt>
                <c:pt idx="937">
                  <c:v>7147</c:v>
                </c:pt>
                <c:pt idx="938">
                  <c:v>7140</c:v>
                </c:pt>
                <c:pt idx="939">
                  <c:v>7132</c:v>
                </c:pt>
                <c:pt idx="940">
                  <c:v>7129.5</c:v>
                </c:pt>
                <c:pt idx="941">
                  <c:v>7125.5</c:v>
                </c:pt>
                <c:pt idx="942">
                  <c:v>7107</c:v>
                </c:pt>
                <c:pt idx="943">
                  <c:v>7101.5</c:v>
                </c:pt>
                <c:pt idx="944">
                  <c:v>7100.5</c:v>
                </c:pt>
                <c:pt idx="945">
                  <c:v>7099.5</c:v>
                </c:pt>
                <c:pt idx="946">
                  <c:v>7091.5</c:v>
                </c:pt>
                <c:pt idx="947">
                  <c:v>7084</c:v>
                </c:pt>
                <c:pt idx="948">
                  <c:v>7083.5</c:v>
                </c:pt>
                <c:pt idx="949">
                  <c:v>7065</c:v>
                </c:pt>
                <c:pt idx="950">
                  <c:v>7056.5</c:v>
                </c:pt>
                <c:pt idx="951">
                  <c:v>7054</c:v>
                </c:pt>
                <c:pt idx="952">
                  <c:v>7038</c:v>
                </c:pt>
                <c:pt idx="953">
                  <c:v>7034</c:v>
                </c:pt>
                <c:pt idx="954">
                  <c:v>7005.5</c:v>
                </c:pt>
                <c:pt idx="955">
                  <c:v>7005.5</c:v>
                </c:pt>
                <c:pt idx="956">
                  <c:v>7004.5</c:v>
                </c:pt>
                <c:pt idx="957">
                  <c:v>7001</c:v>
                </c:pt>
                <c:pt idx="958">
                  <c:v>6999</c:v>
                </c:pt>
                <c:pt idx="959">
                  <c:v>6997</c:v>
                </c:pt>
                <c:pt idx="960">
                  <c:v>6983</c:v>
                </c:pt>
                <c:pt idx="961">
                  <c:v>6977.5</c:v>
                </c:pt>
                <c:pt idx="962">
                  <c:v>6969</c:v>
                </c:pt>
                <c:pt idx="963">
                  <c:v>6968.5</c:v>
                </c:pt>
                <c:pt idx="964">
                  <c:v>6966.5</c:v>
                </c:pt>
                <c:pt idx="965">
                  <c:v>6953.5</c:v>
                </c:pt>
                <c:pt idx="966">
                  <c:v>6949</c:v>
                </c:pt>
                <c:pt idx="967">
                  <c:v>6948</c:v>
                </c:pt>
                <c:pt idx="968">
                  <c:v>6947</c:v>
                </c:pt>
                <c:pt idx="969">
                  <c:v>6939</c:v>
                </c:pt>
                <c:pt idx="970">
                  <c:v>6935.5</c:v>
                </c:pt>
                <c:pt idx="971">
                  <c:v>6929</c:v>
                </c:pt>
                <c:pt idx="972">
                  <c:v>6924.5</c:v>
                </c:pt>
                <c:pt idx="973">
                  <c:v>6914.5</c:v>
                </c:pt>
                <c:pt idx="974">
                  <c:v>6888.5</c:v>
                </c:pt>
                <c:pt idx="975">
                  <c:v>6888</c:v>
                </c:pt>
                <c:pt idx="976">
                  <c:v>6880.5</c:v>
                </c:pt>
                <c:pt idx="977">
                  <c:v>6875.5</c:v>
                </c:pt>
                <c:pt idx="978">
                  <c:v>6875</c:v>
                </c:pt>
                <c:pt idx="979">
                  <c:v>6850</c:v>
                </c:pt>
                <c:pt idx="980">
                  <c:v>6847</c:v>
                </c:pt>
                <c:pt idx="981">
                  <c:v>6819</c:v>
                </c:pt>
                <c:pt idx="982">
                  <c:v>6811.5</c:v>
                </c:pt>
                <c:pt idx="983">
                  <c:v>6806</c:v>
                </c:pt>
                <c:pt idx="984">
                  <c:v>6804</c:v>
                </c:pt>
                <c:pt idx="985">
                  <c:v>6793</c:v>
                </c:pt>
                <c:pt idx="986">
                  <c:v>6774</c:v>
                </c:pt>
                <c:pt idx="987">
                  <c:v>6764.5</c:v>
                </c:pt>
                <c:pt idx="988">
                  <c:v>6756.5</c:v>
                </c:pt>
                <c:pt idx="989">
                  <c:v>6746.5</c:v>
                </c:pt>
                <c:pt idx="990">
                  <c:v>6744.5</c:v>
                </c:pt>
                <c:pt idx="991">
                  <c:v>6734.5</c:v>
                </c:pt>
                <c:pt idx="992">
                  <c:v>6696</c:v>
                </c:pt>
                <c:pt idx="993">
                  <c:v>6678</c:v>
                </c:pt>
                <c:pt idx="994">
                  <c:v>6668</c:v>
                </c:pt>
                <c:pt idx="995">
                  <c:v>6657.5</c:v>
                </c:pt>
                <c:pt idx="996">
                  <c:v>6646.5</c:v>
                </c:pt>
                <c:pt idx="997">
                  <c:v>6634.5</c:v>
                </c:pt>
                <c:pt idx="998">
                  <c:v>6624.5</c:v>
                </c:pt>
                <c:pt idx="999">
                  <c:v>6623</c:v>
                </c:pt>
                <c:pt idx="1000">
                  <c:v>6621.5</c:v>
                </c:pt>
                <c:pt idx="1001">
                  <c:v>6616.5</c:v>
                </c:pt>
                <c:pt idx="1002">
                  <c:v>6615</c:v>
                </c:pt>
                <c:pt idx="1003">
                  <c:v>6602</c:v>
                </c:pt>
                <c:pt idx="1004">
                  <c:v>6601.5</c:v>
                </c:pt>
                <c:pt idx="1005">
                  <c:v>6601</c:v>
                </c:pt>
                <c:pt idx="1006">
                  <c:v>6579.5</c:v>
                </c:pt>
                <c:pt idx="1007">
                  <c:v>6579.5</c:v>
                </c:pt>
                <c:pt idx="1008">
                  <c:v>6571.5</c:v>
                </c:pt>
                <c:pt idx="1009">
                  <c:v>6567.5</c:v>
                </c:pt>
                <c:pt idx="1010">
                  <c:v>6559.5</c:v>
                </c:pt>
                <c:pt idx="1011">
                  <c:v>6552.5</c:v>
                </c:pt>
                <c:pt idx="1012">
                  <c:v>6546</c:v>
                </c:pt>
                <c:pt idx="1013">
                  <c:v>6545</c:v>
                </c:pt>
                <c:pt idx="1014">
                  <c:v>6536</c:v>
                </c:pt>
                <c:pt idx="1015">
                  <c:v>6533.5</c:v>
                </c:pt>
                <c:pt idx="1016">
                  <c:v>6525.5</c:v>
                </c:pt>
                <c:pt idx="1017">
                  <c:v>6524</c:v>
                </c:pt>
                <c:pt idx="1018">
                  <c:v>6523.5</c:v>
                </c:pt>
                <c:pt idx="1019">
                  <c:v>6521</c:v>
                </c:pt>
                <c:pt idx="1020">
                  <c:v>6520</c:v>
                </c:pt>
                <c:pt idx="1021">
                  <c:v>6519.5</c:v>
                </c:pt>
                <c:pt idx="1022">
                  <c:v>6519</c:v>
                </c:pt>
                <c:pt idx="1023">
                  <c:v>6488.5</c:v>
                </c:pt>
                <c:pt idx="1024">
                  <c:v>6486</c:v>
                </c:pt>
                <c:pt idx="1025">
                  <c:v>6484</c:v>
                </c:pt>
                <c:pt idx="1026">
                  <c:v>6478.5</c:v>
                </c:pt>
                <c:pt idx="1027">
                  <c:v>6466</c:v>
                </c:pt>
                <c:pt idx="1028">
                  <c:v>6458.5</c:v>
                </c:pt>
                <c:pt idx="1029">
                  <c:v>6458</c:v>
                </c:pt>
                <c:pt idx="1030">
                  <c:v>6456</c:v>
                </c:pt>
                <c:pt idx="1031">
                  <c:v>6455</c:v>
                </c:pt>
                <c:pt idx="1032">
                  <c:v>6444.5</c:v>
                </c:pt>
                <c:pt idx="1033">
                  <c:v>6424.5</c:v>
                </c:pt>
                <c:pt idx="1034">
                  <c:v>6424</c:v>
                </c:pt>
                <c:pt idx="1035">
                  <c:v>6410</c:v>
                </c:pt>
                <c:pt idx="1036">
                  <c:v>6409.5</c:v>
                </c:pt>
                <c:pt idx="1037">
                  <c:v>6407</c:v>
                </c:pt>
                <c:pt idx="1038">
                  <c:v>6398</c:v>
                </c:pt>
                <c:pt idx="1039">
                  <c:v>6394.5</c:v>
                </c:pt>
                <c:pt idx="1040">
                  <c:v>6386.5</c:v>
                </c:pt>
                <c:pt idx="1041">
                  <c:v>6386</c:v>
                </c:pt>
                <c:pt idx="1042">
                  <c:v>6384.5</c:v>
                </c:pt>
                <c:pt idx="1043">
                  <c:v>6384</c:v>
                </c:pt>
                <c:pt idx="1044">
                  <c:v>6383.5</c:v>
                </c:pt>
                <c:pt idx="1045">
                  <c:v>6380.5</c:v>
                </c:pt>
                <c:pt idx="1046">
                  <c:v>6372.5</c:v>
                </c:pt>
                <c:pt idx="1047">
                  <c:v>6370</c:v>
                </c:pt>
                <c:pt idx="1048">
                  <c:v>6366.5</c:v>
                </c:pt>
                <c:pt idx="1049">
                  <c:v>6358.5</c:v>
                </c:pt>
                <c:pt idx="1050">
                  <c:v>6358.5</c:v>
                </c:pt>
                <c:pt idx="1051">
                  <c:v>6353.5</c:v>
                </c:pt>
                <c:pt idx="1052">
                  <c:v>6353.5</c:v>
                </c:pt>
                <c:pt idx="1053">
                  <c:v>6350</c:v>
                </c:pt>
                <c:pt idx="1054">
                  <c:v>6350</c:v>
                </c:pt>
                <c:pt idx="1055">
                  <c:v>6346</c:v>
                </c:pt>
                <c:pt idx="1056">
                  <c:v>6340.5</c:v>
                </c:pt>
                <c:pt idx="1057">
                  <c:v>6328</c:v>
                </c:pt>
                <c:pt idx="1058">
                  <c:v>6315</c:v>
                </c:pt>
                <c:pt idx="1059">
                  <c:v>6310</c:v>
                </c:pt>
                <c:pt idx="1060">
                  <c:v>6305.5</c:v>
                </c:pt>
                <c:pt idx="1061">
                  <c:v>6305</c:v>
                </c:pt>
                <c:pt idx="1062">
                  <c:v>6299</c:v>
                </c:pt>
                <c:pt idx="1063">
                  <c:v>6297.5</c:v>
                </c:pt>
                <c:pt idx="1064">
                  <c:v>6289.5</c:v>
                </c:pt>
                <c:pt idx="1065">
                  <c:v>6288.5</c:v>
                </c:pt>
                <c:pt idx="1066">
                  <c:v>6277</c:v>
                </c:pt>
                <c:pt idx="1067">
                  <c:v>6263</c:v>
                </c:pt>
                <c:pt idx="1068">
                  <c:v>6250</c:v>
                </c:pt>
                <c:pt idx="1069">
                  <c:v>6237</c:v>
                </c:pt>
                <c:pt idx="1070">
                  <c:v>6237</c:v>
                </c:pt>
                <c:pt idx="1071">
                  <c:v>6235.5</c:v>
                </c:pt>
                <c:pt idx="1072">
                  <c:v>6231</c:v>
                </c:pt>
                <c:pt idx="1073">
                  <c:v>6214</c:v>
                </c:pt>
                <c:pt idx="1074">
                  <c:v>6199.5</c:v>
                </c:pt>
                <c:pt idx="1075">
                  <c:v>6192.5</c:v>
                </c:pt>
                <c:pt idx="1076">
                  <c:v>6190</c:v>
                </c:pt>
                <c:pt idx="1077">
                  <c:v>6190</c:v>
                </c:pt>
                <c:pt idx="1078">
                  <c:v>6188</c:v>
                </c:pt>
                <c:pt idx="1079">
                  <c:v>6187.5</c:v>
                </c:pt>
                <c:pt idx="1080">
                  <c:v>6180.5</c:v>
                </c:pt>
                <c:pt idx="1081">
                  <c:v>6176.5</c:v>
                </c:pt>
                <c:pt idx="1082">
                  <c:v>6164</c:v>
                </c:pt>
                <c:pt idx="1083">
                  <c:v>6149.5</c:v>
                </c:pt>
                <c:pt idx="1084">
                  <c:v>6129</c:v>
                </c:pt>
                <c:pt idx="1085">
                  <c:v>6126</c:v>
                </c:pt>
                <c:pt idx="1086">
                  <c:v>6105.5</c:v>
                </c:pt>
                <c:pt idx="1087">
                  <c:v>6082</c:v>
                </c:pt>
                <c:pt idx="1088">
                  <c:v>6078.5</c:v>
                </c:pt>
                <c:pt idx="1089">
                  <c:v>6067.5</c:v>
                </c:pt>
                <c:pt idx="1090">
                  <c:v>6058</c:v>
                </c:pt>
                <c:pt idx="1091">
                  <c:v>6055</c:v>
                </c:pt>
                <c:pt idx="1092">
                  <c:v>6052</c:v>
                </c:pt>
                <c:pt idx="1093">
                  <c:v>6052</c:v>
                </c:pt>
                <c:pt idx="1094">
                  <c:v>6046.5</c:v>
                </c:pt>
                <c:pt idx="1095">
                  <c:v>6046</c:v>
                </c:pt>
                <c:pt idx="1096">
                  <c:v>6041.5</c:v>
                </c:pt>
                <c:pt idx="1097">
                  <c:v>6029</c:v>
                </c:pt>
                <c:pt idx="1098">
                  <c:v>6024.5</c:v>
                </c:pt>
                <c:pt idx="1099">
                  <c:v>6018.5</c:v>
                </c:pt>
                <c:pt idx="1100">
                  <c:v>6017.5</c:v>
                </c:pt>
                <c:pt idx="1101">
                  <c:v>6009</c:v>
                </c:pt>
                <c:pt idx="1102">
                  <c:v>6007.5</c:v>
                </c:pt>
                <c:pt idx="1103">
                  <c:v>6006</c:v>
                </c:pt>
                <c:pt idx="1104">
                  <c:v>6005.5</c:v>
                </c:pt>
                <c:pt idx="1105">
                  <c:v>6004</c:v>
                </c:pt>
                <c:pt idx="1106">
                  <c:v>5999.5</c:v>
                </c:pt>
                <c:pt idx="1107">
                  <c:v>5993</c:v>
                </c:pt>
                <c:pt idx="1108">
                  <c:v>5990.5</c:v>
                </c:pt>
                <c:pt idx="1109">
                  <c:v>5988</c:v>
                </c:pt>
                <c:pt idx="1110">
                  <c:v>5980</c:v>
                </c:pt>
                <c:pt idx="1111">
                  <c:v>5964.5</c:v>
                </c:pt>
                <c:pt idx="1112">
                  <c:v>5955.5</c:v>
                </c:pt>
                <c:pt idx="1113">
                  <c:v>5954.5</c:v>
                </c:pt>
                <c:pt idx="1114">
                  <c:v>5938</c:v>
                </c:pt>
                <c:pt idx="1115">
                  <c:v>5934.5</c:v>
                </c:pt>
                <c:pt idx="1116">
                  <c:v>5930</c:v>
                </c:pt>
                <c:pt idx="1117">
                  <c:v>5929</c:v>
                </c:pt>
                <c:pt idx="1118">
                  <c:v>5926</c:v>
                </c:pt>
                <c:pt idx="1119">
                  <c:v>5921</c:v>
                </c:pt>
                <c:pt idx="1120">
                  <c:v>5920.5</c:v>
                </c:pt>
                <c:pt idx="1121">
                  <c:v>5919</c:v>
                </c:pt>
                <c:pt idx="1122">
                  <c:v>5884.5</c:v>
                </c:pt>
                <c:pt idx="1123">
                  <c:v>5884</c:v>
                </c:pt>
                <c:pt idx="1124">
                  <c:v>5881</c:v>
                </c:pt>
                <c:pt idx="1125">
                  <c:v>5874</c:v>
                </c:pt>
                <c:pt idx="1126">
                  <c:v>5873.5</c:v>
                </c:pt>
                <c:pt idx="1127">
                  <c:v>5867.5</c:v>
                </c:pt>
                <c:pt idx="1128">
                  <c:v>5866.5</c:v>
                </c:pt>
                <c:pt idx="1129">
                  <c:v>5864.5</c:v>
                </c:pt>
                <c:pt idx="1130">
                  <c:v>5864.5</c:v>
                </c:pt>
                <c:pt idx="1131">
                  <c:v>5853</c:v>
                </c:pt>
                <c:pt idx="1132">
                  <c:v>5845.5</c:v>
                </c:pt>
                <c:pt idx="1133">
                  <c:v>5842.5</c:v>
                </c:pt>
                <c:pt idx="1134">
                  <c:v>5833</c:v>
                </c:pt>
                <c:pt idx="1135">
                  <c:v>5832.5</c:v>
                </c:pt>
                <c:pt idx="1136">
                  <c:v>5832</c:v>
                </c:pt>
                <c:pt idx="1137">
                  <c:v>5820.5</c:v>
                </c:pt>
                <c:pt idx="1138">
                  <c:v>5815.5</c:v>
                </c:pt>
                <c:pt idx="1139">
                  <c:v>5815</c:v>
                </c:pt>
                <c:pt idx="1140">
                  <c:v>5797</c:v>
                </c:pt>
                <c:pt idx="1141">
                  <c:v>5796</c:v>
                </c:pt>
                <c:pt idx="1142">
                  <c:v>5787</c:v>
                </c:pt>
                <c:pt idx="1143">
                  <c:v>5772.5</c:v>
                </c:pt>
                <c:pt idx="1144">
                  <c:v>5762.5</c:v>
                </c:pt>
                <c:pt idx="1145">
                  <c:v>5760</c:v>
                </c:pt>
                <c:pt idx="1146">
                  <c:v>5753.5</c:v>
                </c:pt>
                <c:pt idx="1147">
                  <c:v>5753</c:v>
                </c:pt>
                <c:pt idx="1148">
                  <c:v>5748</c:v>
                </c:pt>
                <c:pt idx="1149">
                  <c:v>5733.5</c:v>
                </c:pt>
                <c:pt idx="1150">
                  <c:v>5730.5</c:v>
                </c:pt>
                <c:pt idx="1151">
                  <c:v>5727</c:v>
                </c:pt>
                <c:pt idx="1152">
                  <c:v>5726</c:v>
                </c:pt>
                <c:pt idx="1153">
                  <c:v>5720.5</c:v>
                </c:pt>
                <c:pt idx="1154">
                  <c:v>5717</c:v>
                </c:pt>
                <c:pt idx="1155">
                  <c:v>5701.5</c:v>
                </c:pt>
                <c:pt idx="1156">
                  <c:v>5696</c:v>
                </c:pt>
                <c:pt idx="1157">
                  <c:v>5692</c:v>
                </c:pt>
                <c:pt idx="1158">
                  <c:v>5691.5</c:v>
                </c:pt>
                <c:pt idx="1159">
                  <c:v>5688.5</c:v>
                </c:pt>
                <c:pt idx="1160">
                  <c:v>5686</c:v>
                </c:pt>
                <c:pt idx="1161">
                  <c:v>5684.5</c:v>
                </c:pt>
                <c:pt idx="1162">
                  <c:v>5677</c:v>
                </c:pt>
                <c:pt idx="1163">
                  <c:v>5670</c:v>
                </c:pt>
                <c:pt idx="1164">
                  <c:v>5670</c:v>
                </c:pt>
                <c:pt idx="1165">
                  <c:v>5660.5</c:v>
                </c:pt>
                <c:pt idx="1166">
                  <c:v>5647</c:v>
                </c:pt>
                <c:pt idx="1167">
                  <c:v>5636.5</c:v>
                </c:pt>
                <c:pt idx="1168">
                  <c:v>5635.5</c:v>
                </c:pt>
                <c:pt idx="1169">
                  <c:v>5633.5</c:v>
                </c:pt>
                <c:pt idx="1170">
                  <c:v>5630.5</c:v>
                </c:pt>
                <c:pt idx="1171">
                  <c:v>5625.5</c:v>
                </c:pt>
                <c:pt idx="1172">
                  <c:v>5618.5</c:v>
                </c:pt>
                <c:pt idx="1173">
                  <c:v>5605.5</c:v>
                </c:pt>
                <c:pt idx="1174">
                  <c:v>5600</c:v>
                </c:pt>
                <c:pt idx="1175">
                  <c:v>5594</c:v>
                </c:pt>
                <c:pt idx="1176">
                  <c:v>5593.5</c:v>
                </c:pt>
                <c:pt idx="1177">
                  <c:v>5589</c:v>
                </c:pt>
                <c:pt idx="1178">
                  <c:v>5584.5</c:v>
                </c:pt>
                <c:pt idx="1179">
                  <c:v>5583.5</c:v>
                </c:pt>
                <c:pt idx="1180">
                  <c:v>5582</c:v>
                </c:pt>
                <c:pt idx="1181">
                  <c:v>5572</c:v>
                </c:pt>
                <c:pt idx="1182">
                  <c:v>5571.5</c:v>
                </c:pt>
                <c:pt idx="1183">
                  <c:v>5571</c:v>
                </c:pt>
                <c:pt idx="1184">
                  <c:v>5570.5</c:v>
                </c:pt>
                <c:pt idx="1185">
                  <c:v>5559.5</c:v>
                </c:pt>
                <c:pt idx="1186">
                  <c:v>5559.5</c:v>
                </c:pt>
                <c:pt idx="1187">
                  <c:v>5554</c:v>
                </c:pt>
                <c:pt idx="1188">
                  <c:v>5552</c:v>
                </c:pt>
                <c:pt idx="1189">
                  <c:v>5552</c:v>
                </c:pt>
                <c:pt idx="1190">
                  <c:v>5525</c:v>
                </c:pt>
                <c:pt idx="1191">
                  <c:v>5514.5</c:v>
                </c:pt>
                <c:pt idx="1192">
                  <c:v>5513.5</c:v>
                </c:pt>
                <c:pt idx="1193">
                  <c:v>5487.5</c:v>
                </c:pt>
                <c:pt idx="1194">
                  <c:v>5483</c:v>
                </c:pt>
                <c:pt idx="1195">
                  <c:v>5476</c:v>
                </c:pt>
                <c:pt idx="1196">
                  <c:v>5476</c:v>
                </c:pt>
                <c:pt idx="1197">
                  <c:v>5476</c:v>
                </c:pt>
                <c:pt idx="1198">
                  <c:v>5471.5</c:v>
                </c:pt>
                <c:pt idx="1199">
                  <c:v>5466.5</c:v>
                </c:pt>
                <c:pt idx="1200">
                  <c:v>5460</c:v>
                </c:pt>
                <c:pt idx="1201">
                  <c:v>5458</c:v>
                </c:pt>
                <c:pt idx="1202">
                  <c:v>5453.5</c:v>
                </c:pt>
                <c:pt idx="1203">
                  <c:v>5451</c:v>
                </c:pt>
                <c:pt idx="1204">
                  <c:v>5448.5</c:v>
                </c:pt>
                <c:pt idx="1205">
                  <c:v>5446</c:v>
                </c:pt>
                <c:pt idx="1206">
                  <c:v>5436</c:v>
                </c:pt>
                <c:pt idx="1207">
                  <c:v>5435.5</c:v>
                </c:pt>
                <c:pt idx="1208">
                  <c:v>5434.5</c:v>
                </c:pt>
                <c:pt idx="1209">
                  <c:v>5434</c:v>
                </c:pt>
                <c:pt idx="1210">
                  <c:v>5431.5</c:v>
                </c:pt>
                <c:pt idx="1211">
                  <c:v>5429</c:v>
                </c:pt>
                <c:pt idx="1212">
                  <c:v>5426.5</c:v>
                </c:pt>
                <c:pt idx="1213">
                  <c:v>5425</c:v>
                </c:pt>
                <c:pt idx="1214">
                  <c:v>5424</c:v>
                </c:pt>
                <c:pt idx="1215">
                  <c:v>5417.5</c:v>
                </c:pt>
                <c:pt idx="1216">
                  <c:v>5412</c:v>
                </c:pt>
                <c:pt idx="1217">
                  <c:v>5403</c:v>
                </c:pt>
                <c:pt idx="1218">
                  <c:v>5401</c:v>
                </c:pt>
                <c:pt idx="1219">
                  <c:v>5396.5</c:v>
                </c:pt>
                <c:pt idx="1220">
                  <c:v>5391</c:v>
                </c:pt>
                <c:pt idx="1221">
                  <c:v>5385.5</c:v>
                </c:pt>
                <c:pt idx="1222">
                  <c:v>5382.5</c:v>
                </c:pt>
                <c:pt idx="1223">
                  <c:v>5371.5</c:v>
                </c:pt>
                <c:pt idx="1224">
                  <c:v>5364</c:v>
                </c:pt>
                <c:pt idx="1225">
                  <c:v>5355</c:v>
                </c:pt>
                <c:pt idx="1226">
                  <c:v>5353</c:v>
                </c:pt>
                <c:pt idx="1227">
                  <c:v>5348.5</c:v>
                </c:pt>
                <c:pt idx="1228">
                  <c:v>5348</c:v>
                </c:pt>
                <c:pt idx="1229">
                  <c:v>5345.5</c:v>
                </c:pt>
                <c:pt idx="1230">
                  <c:v>5335.5</c:v>
                </c:pt>
                <c:pt idx="1231">
                  <c:v>5334</c:v>
                </c:pt>
                <c:pt idx="1232">
                  <c:v>5333.5</c:v>
                </c:pt>
                <c:pt idx="1233">
                  <c:v>5332.5</c:v>
                </c:pt>
                <c:pt idx="1234">
                  <c:v>5325</c:v>
                </c:pt>
                <c:pt idx="1235">
                  <c:v>5298</c:v>
                </c:pt>
                <c:pt idx="1236">
                  <c:v>5290.5</c:v>
                </c:pt>
                <c:pt idx="1237">
                  <c:v>5288</c:v>
                </c:pt>
                <c:pt idx="1238">
                  <c:v>5285.5</c:v>
                </c:pt>
                <c:pt idx="1239">
                  <c:v>5277.5</c:v>
                </c:pt>
                <c:pt idx="1240">
                  <c:v>5275</c:v>
                </c:pt>
                <c:pt idx="1241">
                  <c:v>5273.5</c:v>
                </c:pt>
                <c:pt idx="1242">
                  <c:v>5267</c:v>
                </c:pt>
                <c:pt idx="1243">
                  <c:v>5263.5</c:v>
                </c:pt>
                <c:pt idx="1244">
                  <c:v>5255.5</c:v>
                </c:pt>
                <c:pt idx="1245">
                  <c:v>5254.5</c:v>
                </c:pt>
                <c:pt idx="1246">
                  <c:v>5246</c:v>
                </c:pt>
                <c:pt idx="1247">
                  <c:v>5244.5</c:v>
                </c:pt>
                <c:pt idx="1248">
                  <c:v>5242</c:v>
                </c:pt>
                <c:pt idx="1249">
                  <c:v>5240</c:v>
                </c:pt>
                <c:pt idx="1250">
                  <c:v>5235</c:v>
                </c:pt>
                <c:pt idx="1251">
                  <c:v>5215.5</c:v>
                </c:pt>
                <c:pt idx="1252">
                  <c:v>5212</c:v>
                </c:pt>
                <c:pt idx="1253">
                  <c:v>5202</c:v>
                </c:pt>
                <c:pt idx="1254">
                  <c:v>5192.5</c:v>
                </c:pt>
                <c:pt idx="1255">
                  <c:v>5188</c:v>
                </c:pt>
                <c:pt idx="1256">
                  <c:v>5185</c:v>
                </c:pt>
                <c:pt idx="1257">
                  <c:v>5179</c:v>
                </c:pt>
                <c:pt idx="1258">
                  <c:v>5177.5</c:v>
                </c:pt>
                <c:pt idx="1259">
                  <c:v>5177.5</c:v>
                </c:pt>
                <c:pt idx="1260">
                  <c:v>5175.5</c:v>
                </c:pt>
                <c:pt idx="1261">
                  <c:v>5143</c:v>
                </c:pt>
                <c:pt idx="1262">
                  <c:v>5143</c:v>
                </c:pt>
                <c:pt idx="1263">
                  <c:v>5139.5</c:v>
                </c:pt>
                <c:pt idx="1264">
                  <c:v>5136</c:v>
                </c:pt>
                <c:pt idx="1265">
                  <c:v>5127</c:v>
                </c:pt>
                <c:pt idx="1266">
                  <c:v>5125</c:v>
                </c:pt>
                <c:pt idx="1267">
                  <c:v>5122.5</c:v>
                </c:pt>
                <c:pt idx="1268">
                  <c:v>5122</c:v>
                </c:pt>
                <c:pt idx="1269">
                  <c:v>5120</c:v>
                </c:pt>
                <c:pt idx="1270">
                  <c:v>5119.5</c:v>
                </c:pt>
                <c:pt idx="1271">
                  <c:v>5111</c:v>
                </c:pt>
                <c:pt idx="1272">
                  <c:v>5106.5</c:v>
                </c:pt>
              </c:numCache>
            </c:numRef>
          </c:xVal>
          <c:yVal>
            <c:numRef>
              <c:f>'total growth by county'!$AI$11:$AI$1283</c:f>
              <c:numCache>
                <c:formatCode>General</c:formatCode>
                <c:ptCount val="1273"/>
              </c:numCache>
            </c:numRef>
          </c:yVal>
          <c:smooth val="0"/>
          <c:extLst>
            <c:ext xmlns:c16="http://schemas.microsoft.com/office/drawing/2014/chart" uri="{C3380CC4-5D6E-409C-BE32-E72D297353CC}">
              <c16:uniqueId val="{00000000-1E94-460C-8EC3-5D9FD89886E6}"/>
            </c:ext>
          </c:extLst>
        </c:ser>
        <c:dLbls>
          <c:showLegendKey val="0"/>
          <c:showVal val="0"/>
          <c:showCatName val="0"/>
          <c:showSerName val="0"/>
          <c:showPercent val="0"/>
          <c:showBubbleSize val="0"/>
        </c:dLbls>
        <c:axId val="645345072"/>
        <c:axId val="645348208"/>
      </c:scatterChart>
      <c:valAx>
        <c:axId val="645345072"/>
        <c:scaling>
          <c:orientation val="minMax"/>
          <c:max val="25000"/>
          <c:min val="5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48208"/>
        <c:crosses val="autoZero"/>
        <c:crossBetween val="midCat"/>
      </c:valAx>
      <c:valAx>
        <c:axId val="645348208"/>
        <c:scaling>
          <c:orientation val="minMax"/>
          <c:max val="0.30000000000000004"/>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5345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58050726408422E-2"/>
          <c:y val="0.11985074626865672"/>
          <c:w val="0.91252818029165217"/>
          <c:h val="0.8075167469737925"/>
        </c:manualLayout>
      </c:layout>
      <c:scatterChart>
        <c:scatterStyle val="lineMarker"/>
        <c:varyColors val="0"/>
        <c:ser>
          <c:idx val="0"/>
          <c:order val="0"/>
          <c:spPr>
            <a:ln w="28575" cap="rnd">
              <a:noFill/>
              <a:round/>
            </a:ln>
            <a:effectLst/>
          </c:spPr>
          <c:marker>
            <c:symbol val="star"/>
            <c:size val="5"/>
            <c:spPr>
              <a:noFill/>
              <a:ln w="9525">
                <a:solidFill>
                  <a:schemeClr val="accent1"/>
                </a:solidFill>
              </a:ln>
              <a:effectLst/>
            </c:spPr>
          </c:marker>
          <c:xVal>
            <c:numRef>
              <c:f>'total growth by county'!$N$11:$N$1283</c:f>
              <c:numCache>
                <c:formatCode>#,##0</c:formatCode>
                <c:ptCount val="1273"/>
                <c:pt idx="0">
                  <c:v>196080.5</c:v>
                </c:pt>
                <c:pt idx="1">
                  <c:v>184740.5</c:v>
                </c:pt>
                <c:pt idx="2">
                  <c:v>184710.5</c:v>
                </c:pt>
                <c:pt idx="3">
                  <c:v>178732.5</c:v>
                </c:pt>
                <c:pt idx="4">
                  <c:v>173875.5</c:v>
                </c:pt>
                <c:pt idx="5">
                  <c:v>169447.5</c:v>
                </c:pt>
                <c:pt idx="6">
                  <c:v>168693.5</c:v>
                </c:pt>
                <c:pt idx="7">
                  <c:v>163564.5</c:v>
                </c:pt>
                <c:pt idx="8">
                  <c:v>159140</c:v>
                </c:pt>
                <c:pt idx="9">
                  <c:v>156155</c:v>
                </c:pt>
                <c:pt idx="10">
                  <c:v>154172</c:v>
                </c:pt>
                <c:pt idx="11">
                  <c:v>148757.5</c:v>
                </c:pt>
                <c:pt idx="12">
                  <c:v>130911.5</c:v>
                </c:pt>
                <c:pt idx="13">
                  <c:v>128348</c:v>
                </c:pt>
                <c:pt idx="14">
                  <c:v>128286.5</c:v>
                </c:pt>
                <c:pt idx="15">
                  <c:v>127221.5</c:v>
                </c:pt>
                <c:pt idx="16">
                  <c:v>123922.5</c:v>
                </c:pt>
                <c:pt idx="17">
                  <c:v>122516</c:v>
                </c:pt>
                <c:pt idx="18">
                  <c:v>119282</c:v>
                </c:pt>
                <c:pt idx="19">
                  <c:v>116265</c:v>
                </c:pt>
                <c:pt idx="20">
                  <c:v>116071.5</c:v>
                </c:pt>
                <c:pt idx="21">
                  <c:v>115200.5</c:v>
                </c:pt>
                <c:pt idx="22">
                  <c:v>112969.5</c:v>
                </c:pt>
                <c:pt idx="23">
                  <c:v>112648.5</c:v>
                </c:pt>
                <c:pt idx="24">
                  <c:v>109879.5</c:v>
                </c:pt>
                <c:pt idx="25">
                  <c:v>106871</c:v>
                </c:pt>
                <c:pt idx="26">
                  <c:v>106179.5</c:v>
                </c:pt>
                <c:pt idx="27">
                  <c:v>105869.5</c:v>
                </c:pt>
                <c:pt idx="28">
                  <c:v>105299</c:v>
                </c:pt>
                <c:pt idx="29">
                  <c:v>100191</c:v>
                </c:pt>
                <c:pt idx="30">
                  <c:v>98597.5</c:v>
                </c:pt>
                <c:pt idx="31">
                  <c:v>97895.5</c:v>
                </c:pt>
                <c:pt idx="32">
                  <c:v>97592.5</c:v>
                </c:pt>
                <c:pt idx="33">
                  <c:v>97249.5</c:v>
                </c:pt>
                <c:pt idx="34">
                  <c:v>96222.5</c:v>
                </c:pt>
                <c:pt idx="35">
                  <c:v>95974.5</c:v>
                </c:pt>
                <c:pt idx="36">
                  <c:v>95811.5</c:v>
                </c:pt>
                <c:pt idx="37">
                  <c:v>94256.5</c:v>
                </c:pt>
                <c:pt idx="38">
                  <c:v>93447</c:v>
                </c:pt>
                <c:pt idx="39">
                  <c:v>92690.5</c:v>
                </c:pt>
                <c:pt idx="40">
                  <c:v>91247.5</c:v>
                </c:pt>
                <c:pt idx="41">
                  <c:v>91210.5</c:v>
                </c:pt>
                <c:pt idx="42">
                  <c:v>91069</c:v>
                </c:pt>
                <c:pt idx="43">
                  <c:v>89533.5</c:v>
                </c:pt>
                <c:pt idx="44">
                  <c:v>88520</c:v>
                </c:pt>
                <c:pt idx="45">
                  <c:v>87608</c:v>
                </c:pt>
                <c:pt idx="46">
                  <c:v>87500</c:v>
                </c:pt>
                <c:pt idx="47">
                  <c:v>86868</c:v>
                </c:pt>
                <c:pt idx="48">
                  <c:v>85659.5</c:v>
                </c:pt>
                <c:pt idx="49">
                  <c:v>85589</c:v>
                </c:pt>
                <c:pt idx="50">
                  <c:v>84917.5</c:v>
                </c:pt>
                <c:pt idx="51">
                  <c:v>82883.5</c:v>
                </c:pt>
                <c:pt idx="52">
                  <c:v>82530</c:v>
                </c:pt>
                <c:pt idx="53">
                  <c:v>81789</c:v>
                </c:pt>
                <c:pt idx="54">
                  <c:v>81085.5</c:v>
                </c:pt>
                <c:pt idx="55">
                  <c:v>80790</c:v>
                </c:pt>
                <c:pt idx="56">
                  <c:v>80655.5</c:v>
                </c:pt>
                <c:pt idx="57">
                  <c:v>78621.5</c:v>
                </c:pt>
                <c:pt idx="58">
                  <c:v>77724.5</c:v>
                </c:pt>
                <c:pt idx="59">
                  <c:v>76868.5</c:v>
                </c:pt>
                <c:pt idx="60">
                  <c:v>76814.5</c:v>
                </c:pt>
                <c:pt idx="61">
                  <c:v>76481.5</c:v>
                </c:pt>
                <c:pt idx="62">
                  <c:v>76017</c:v>
                </c:pt>
                <c:pt idx="63">
                  <c:v>75012.5</c:v>
                </c:pt>
                <c:pt idx="64">
                  <c:v>72821</c:v>
                </c:pt>
                <c:pt idx="65">
                  <c:v>72572</c:v>
                </c:pt>
                <c:pt idx="66">
                  <c:v>72497</c:v>
                </c:pt>
                <c:pt idx="67">
                  <c:v>71570.5</c:v>
                </c:pt>
                <c:pt idx="68">
                  <c:v>70934.5</c:v>
                </c:pt>
                <c:pt idx="69">
                  <c:v>70871.5</c:v>
                </c:pt>
                <c:pt idx="70">
                  <c:v>69590</c:v>
                </c:pt>
                <c:pt idx="71">
                  <c:v>69260.5</c:v>
                </c:pt>
                <c:pt idx="72">
                  <c:v>69136</c:v>
                </c:pt>
                <c:pt idx="73">
                  <c:v>68934</c:v>
                </c:pt>
                <c:pt idx="74">
                  <c:v>68883</c:v>
                </c:pt>
                <c:pt idx="75">
                  <c:v>68742.5</c:v>
                </c:pt>
                <c:pt idx="76">
                  <c:v>68670.5</c:v>
                </c:pt>
                <c:pt idx="77">
                  <c:v>68369.5</c:v>
                </c:pt>
                <c:pt idx="78">
                  <c:v>67779</c:v>
                </c:pt>
                <c:pt idx="79">
                  <c:v>67615</c:v>
                </c:pt>
                <c:pt idx="80">
                  <c:v>67429.5</c:v>
                </c:pt>
                <c:pt idx="81">
                  <c:v>67019</c:v>
                </c:pt>
                <c:pt idx="82">
                  <c:v>66852.5</c:v>
                </c:pt>
                <c:pt idx="83">
                  <c:v>66393.5</c:v>
                </c:pt>
                <c:pt idx="84">
                  <c:v>63428.5</c:v>
                </c:pt>
                <c:pt idx="85">
                  <c:v>63256.5</c:v>
                </c:pt>
                <c:pt idx="86">
                  <c:v>63128</c:v>
                </c:pt>
                <c:pt idx="87">
                  <c:v>62724.5</c:v>
                </c:pt>
                <c:pt idx="88">
                  <c:v>62527.5</c:v>
                </c:pt>
                <c:pt idx="89">
                  <c:v>61933.5</c:v>
                </c:pt>
                <c:pt idx="90">
                  <c:v>61387</c:v>
                </c:pt>
                <c:pt idx="91">
                  <c:v>61187</c:v>
                </c:pt>
                <c:pt idx="92">
                  <c:v>60985.5</c:v>
                </c:pt>
                <c:pt idx="93">
                  <c:v>60885.5</c:v>
                </c:pt>
                <c:pt idx="94">
                  <c:v>60507</c:v>
                </c:pt>
                <c:pt idx="95">
                  <c:v>60325.5</c:v>
                </c:pt>
                <c:pt idx="96">
                  <c:v>59102.5</c:v>
                </c:pt>
                <c:pt idx="97">
                  <c:v>58691</c:v>
                </c:pt>
                <c:pt idx="98">
                  <c:v>58614</c:v>
                </c:pt>
                <c:pt idx="99">
                  <c:v>58466</c:v>
                </c:pt>
                <c:pt idx="100">
                  <c:v>57536</c:v>
                </c:pt>
                <c:pt idx="101">
                  <c:v>57262</c:v>
                </c:pt>
                <c:pt idx="102">
                  <c:v>56759</c:v>
                </c:pt>
                <c:pt idx="103">
                  <c:v>56663.5</c:v>
                </c:pt>
                <c:pt idx="104">
                  <c:v>56311</c:v>
                </c:pt>
                <c:pt idx="105">
                  <c:v>55704</c:v>
                </c:pt>
                <c:pt idx="106">
                  <c:v>55607.5</c:v>
                </c:pt>
                <c:pt idx="107">
                  <c:v>55573.5</c:v>
                </c:pt>
                <c:pt idx="108">
                  <c:v>55481.5</c:v>
                </c:pt>
                <c:pt idx="109">
                  <c:v>54168.5</c:v>
                </c:pt>
                <c:pt idx="110">
                  <c:v>53596.5</c:v>
                </c:pt>
                <c:pt idx="111">
                  <c:v>53582</c:v>
                </c:pt>
                <c:pt idx="112">
                  <c:v>53409.5</c:v>
                </c:pt>
                <c:pt idx="113">
                  <c:v>52845.5</c:v>
                </c:pt>
                <c:pt idx="114">
                  <c:v>52740</c:v>
                </c:pt>
                <c:pt idx="115">
                  <c:v>52729.5</c:v>
                </c:pt>
                <c:pt idx="116">
                  <c:v>52526.5</c:v>
                </c:pt>
                <c:pt idx="117">
                  <c:v>51930.5</c:v>
                </c:pt>
                <c:pt idx="118">
                  <c:v>51329.5</c:v>
                </c:pt>
                <c:pt idx="119">
                  <c:v>51227.5</c:v>
                </c:pt>
                <c:pt idx="120">
                  <c:v>50826.5</c:v>
                </c:pt>
                <c:pt idx="121">
                  <c:v>50687</c:v>
                </c:pt>
                <c:pt idx="122">
                  <c:v>50582</c:v>
                </c:pt>
                <c:pt idx="123">
                  <c:v>49035.5</c:v>
                </c:pt>
                <c:pt idx="124">
                  <c:v>48937</c:v>
                </c:pt>
                <c:pt idx="125">
                  <c:v>48466</c:v>
                </c:pt>
                <c:pt idx="126">
                  <c:v>48078</c:v>
                </c:pt>
                <c:pt idx="127">
                  <c:v>47623.5</c:v>
                </c:pt>
                <c:pt idx="128">
                  <c:v>47553</c:v>
                </c:pt>
                <c:pt idx="129">
                  <c:v>47464</c:v>
                </c:pt>
                <c:pt idx="130">
                  <c:v>47449.5</c:v>
                </c:pt>
                <c:pt idx="131">
                  <c:v>47125</c:v>
                </c:pt>
                <c:pt idx="132">
                  <c:v>46111</c:v>
                </c:pt>
                <c:pt idx="133">
                  <c:v>45793</c:v>
                </c:pt>
                <c:pt idx="134">
                  <c:v>45637.5</c:v>
                </c:pt>
                <c:pt idx="135">
                  <c:v>45400.5</c:v>
                </c:pt>
                <c:pt idx="136">
                  <c:v>45004</c:v>
                </c:pt>
                <c:pt idx="137">
                  <c:v>44934.5</c:v>
                </c:pt>
                <c:pt idx="138">
                  <c:v>44778.5</c:v>
                </c:pt>
                <c:pt idx="139">
                  <c:v>44717</c:v>
                </c:pt>
                <c:pt idx="140">
                  <c:v>44371</c:v>
                </c:pt>
                <c:pt idx="141">
                  <c:v>44276</c:v>
                </c:pt>
                <c:pt idx="142">
                  <c:v>43381.5</c:v>
                </c:pt>
                <c:pt idx="143">
                  <c:v>43249.5</c:v>
                </c:pt>
                <c:pt idx="144">
                  <c:v>43244</c:v>
                </c:pt>
                <c:pt idx="145">
                  <c:v>43144.5</c:v>
                </c:pt>
                <c:pt idx="146">
                  <c:v>42812</c:v>
                </c:pt>
                <c:pt idx="147">
                  <c:v>42572.5</c:v>
                </c:pt>
                <c:pt idx="148">
                  <c:v>42415.5</c:v>
                </c:pt>
                <c:pt idx="149">
                  <c:v>42294</c:v>
                </c:pt>
                <c:pt idx="150">
                  <c:v>41903.5</c:v>
                </c:pt>
                <c:pt idx="151">
                  <c:v>41733.5</c:v>
                </c:pt>
                <c:pt idx="152">
                  <c:v>41259</c:v>
                </c:pt>
                <c:pt idx="153">
                  <c:v>41229</c:v>
                </c:pt>
                <c:pt idx="154">
                  <c:v>40987</c:v>
                </c:pt>
                <c:pt idx="155">
                  <c:v>40807</c:v>
                </c:pt>
                <c:pt idx="156">
                  <c:v>40654</c:v>
                </c:pt>
                <c:pt idx="157">
                  <c:v>40561.5</c:v>
                </c:pt>
                <c:pt idx="158">
                  <c:v>40338</c:v>
                </c:pt>
                <c:pt idx="159">
                  <c:v>39811</c:v>
                </c:pt>
                <c:pt idx="160">
                  <c:v>39795</c:v>
                </c:pt>
                <c:pt idx="161">
                  <c:v>39763</c:v>
                </c:pt>
                <c:pt idx="162">
                  <c:v>39747.5</c:v>
                </c:pt>
                <c:pt idx="163">
                  <c:v>39711.5</c:v>
                </c:pt>
                <c:pt idx="164">
                  <c:v>38286</c:v>
                </c:pt>
                <c:pt idx="165">
                  <c:v>38262</c:v>
                </c:pt>
                <c:pt idx="166">
                  <c:v>38078</c:v>
                </c:pt>
                <c:pt idx="167">
                  <c:v>37877.5</c:v>
                </c:pt>
                <c:pt idx="168">
                  <c:v>37796</c:v>
                </c:pt>
                <c:pt idx="169">
                  <c:v>37529.5</c:v>
                </c:pt>
                <c:pt idx="170">
                  <c:v>37512.5</c:v>
                </c:pt>
                <c:pt idx="171">
                  <c:v>37086</c:v>
                </c:pt>
                <c:pt idx="172">
                  <c:v>36721.5</c:v>
                </c:pt>
                <c:pt idx="173">
                  <c:v>36648.5</c:v>
                </c:pt>
                <c:pt idx="174">
                  <c:v>36641.5</c:v>
                </c:pt>
                <c:pt idx="175">
                  <c:v>36445.5</c:v>
                </c:pt>
                <c:pt idx="176">
                  <c:v>36332.5</c:v>
                </c:pt>
                <c:pt idx="177">
                  <c:v>36239</c:v>
                </c:pt>
                <c:pt idx="178">
                  <c:v>35969.5</c:v>
                </c:pt>
                <c:pt idx="179">
                  <c:v>35647.5</c:v>
                </c:pt>
                <c:pt idx="180">
                  <c:v>35562.5</c:v>
                </c:pt>
                <c:pt idx="181">
                  <c:v>35550</c:v>
                </c:pt>
                <c:pt idx="182">
                  <c:v>35451.5</c:v>
                </c:pt>
                <c:pt idx="183">
                  <c:v>35108.5</c:v>
                </c:pt>
                <c:pt idx="184">
                  <c:v>35044</c:v>
                </c:pt>
                <c:pt idx="185">
                  <c:v>35026.5</c:v>
                </c:pt>
                <c:pt idx="186">
                  <c:v>34973</c:v>
                </c:pt>
                <c:pt idx="187">
                  <c:v>34860.5</c:v>
                </c:pt>
                <c:pt idx="188">
                  <c:v>34758.5</c:v>
                </c:pt>
                <c:pt idx="189">
                  <c:v>34422.5</c:v>
                </c:pt>
                <c:pt idx="190">
                  <c:v>34091</c:v>
                </c:pt>
                <c:pt idx="191">
                  <c:v>33977</c:v>
                </c:pt>
                <c:pt idx="192">
                  <c:v>33875</c:v>
                </c:pt>
                <c:pt idx="193">
                  <c:v>33841</c:v>
                </c:pt>
                <c:pt idx="194">
                  <c:v>33665</c:v>
                </c:pt>
                <c:pt idx="195">
                  <c:v>33475.5</c:v>
                </c:pt>
                <c:pt idx="196">
                  <c:v>33384</c:v>
                </c:pt>
                <c:pt idx="197">
                  <c:v>33300</c:v>
                </c:pt>
                <c:pt idx="198">
                  <c:v>32383.5</c:v>
                </c:pt>
                <c:pt idx="199">
                  <c:v>32316.5</c:v>
                </c:pt>
                <c:pt idx="200">
                  <c:v>32279</c:v>
                </c:pt>
                <c:pt idx="201">
                  <c:v>32045.5</c:v>
                </c:pt>
                <c:pt idx="202">
                  <c:v>31646</c:v>
                </c:pt>
                <c:pt idx="203">
                  <c:v>31584</c:v>
                </c:pt>
                <c:pt idx="204">
                  <c:v>31445.5</c:v>
                </c:pt>
                <c:pt idx="205">
                  <c:v>31441</c:v>
                </c:pt>
                <c:pt idx="206">
                  <c:v>31368</c:v>
                </c:pt>
                <c:pt idx="207">
                  <c:v>31255.5</c:v>
                </c:pt>
                <c:pt idx="208">
                  <c:v>31161</c:v>
                </c:pt>
                <c:pt idx="209">
                  <c:v>31041</c:v>
                </c:pt>
                <c:pt idx="210">
                  <c:v>30602.5</c:v>
                </c:pt>
                <c:pt idx="211">
                  <c:v>30594.5</c:v>
                </c:pt>
                <c:pt idx="212">
                  <c:v>30346.5</c:v>
                </c:pt>
                <c:pt idx="213">
                  <c:v>30242.5</c:v>
                </c:pt>
                <c:pt idx="214">
                  <c:v>30211</c:v>
                </c:pt>
                <c:pt idx="215">
                  <c:v>29921.5</c:v>
                </c:pt>
                <c:pt idx="216">
                  <c:v>29918.5</c:v>
                </c:pt>
                <c:pt idx="217">
                  <c:v>29904</c:v>
                </c:pt>
                <c:pt idx="218">
                  <c:v>29904</c:v>
                </c:pt>
                <c:pt idx="219">
                  <c:v>29897</c:v>
                </c:pt>
                <c:pt idx="220">
                  <c:v>29794</c:v>
                </c:pt>
                <c:pt idx="221">
                  <c:v>29700</c:v>
                </c:pt>
                <c:pt idx="222">
                  <c:v>29581</c:v>
                </c:pt>
                <c:pt idx="223">
                  <c:v>29579</c:v>
                </c:pt>
                <c:pt idx="224">
                  <c:v>29429</c:v>
                </c:pt>
                <c:pt idx="225">
                  <c:v>29164.5</c:v>
                </c:pt>
                <c:pt idx="226">
                  <c:v>29019</c:v>
                </c:pt>
                <c:pt idx="227">
                  <c:v>28865.5</c:v>
                </c:pt>
                <c:pt idx="228">
                  <c:v>28829.5</c:v>
                </c:pt>
                <c:pt idx="229">
                  <c:v>28719</c:v>
                </c:pt>
                <c:pt idx="230">
                  <c:v>28666</c:v>
                </c:pt>
                <c:pt idx="231">
                  <c:v>28494</c:v>
                </c:pt>
                <c:pt idx="232">
                  <c:v>27965</c:v>
                </c:pt>
                <c:pt idx="233">
                  <c:v>27948.5</c:v>
                </c:pt>
                <c:pt idx="234">
                  <c:v>27926</c:v>
                </c:pt>
                <c:pt idx="235">
                  <c:v>27902</c:v>
                </c:pt>
                <c:pt idx="236">
                  <c:v>27855.5</c:v>
                </c:pt>
                <c:pt idx="237">
                  <c:v>27792</c:v>
                </c:pt>
                <c:pt idx="238">
                  <c:v>27771</c:v>
                </c:pt>
                <c:pt idx="239">
                  <c:v>27744.5</c:v>
                </c:pt>
                <c:pt idx="240">
                  <c:v>27666</c:v>
                </c:pt>
                <c:pt idx="241">
                  <c:v>27641</c:v>
                </c:pt>
                <c:pt idx="242">
                  <c:v>27587</c:v>
                </c:pt>
                <c:pt idx="243">
                  <c:v>27565.5</c:v>
                </c:pt>
                <c:pt idx="244">
                  <c:v>27498</c:v>
                </c:pt>
                <c:pt idx="245">
                  <c:v>27480.5</c:v>
                </c:pt>
                <c:pt idx="246">
                  <c:v>27457</c:v>
                </c:pt>
                <c:pt idx="247">
                  <c:v>27414</c:v>
                </c:pt>
                <c:pt idx="248">
                  <c:v>27059.5</c:v>
                </c:pt>
                <c:pt idx="249">
                  <c:v>26937.5</c:v>
                </c:pt>
                <c:pt idx="250">
                  <c:v>26832.5</c:v>
                </c:pt>
                <c:pt idx="251">
                  <c:v>26732.5</c:v>
                </c:pt>
                <c:pt idx="252">
                  <c:v>26723</c:v>
                </c:pt>
                <c:pt idx="253">
                  <c:v>26713.5</c:v>
                </c:pt>
                <c:pt idx="254">
                  <c:v>26694.5</c:v>
                </c:pt>
                <c:pt idx="255">
                  <c:v>26654.5</c:v>
                </c:pt>
                <c:pt idx="256">
                  <c:v>26513.5</c:v>
                </c:pt>
                <c:pt idx="257">
                  <c:v>26457</c:v>
                </c:pt>
                <c:pt idx="258">
                  <c:v>26451</c:v>
                </c:pt>
                <c:pt idx="259">
                  <c:v>26373</c:v>
                </c:pt>
                <c:pt idx="260">
                  <c:v>26287</c:v>
                </c:pt>
                <c:pt idx="261">
                  <c:v>26206.5</c:v>
                </c:pt>
                <c:pt idx="262">
                  <c:v>26070.5</c:v>
                </c:pt>
                <c:pt idx="263">
                  <c:v>26067</c:v>
                </c:pt>
                <c:pt idx="264">
                  <c:v>25977.5</c:v>
                </c:pt>
                <c:pt idx="265">
                  <c:v>25954</c:v>
                </c:pt>
                <c:pt idx="266">
                  <c:v>25871.5</c:v>
                </c:pt>
                <c:pt idx="267">
                  <c:v>25862.5</c:v>
                </c:pt>
                <c:pt idx="268">
                  <c:v>25848.5</c:v>
                </c:pt>
                <c:pt idx="269">
                  <c:v>25400.5</c:v>
                </c:pt>
                <c:pt idx="270">
                  <c:v>25309</c:v>
                </c:pt>
                <c:pt idx="271">
                  <c:v>25297</c:v>
                </c:pt>
                <c:pt idx="272">
                  <c:v>25251</c:v>
                </c:pt>
                <c:pt idx="273">
                  <c:v>25206.5</c:v>
                </c:pt>
                <c:pt idx="274">
                  <c:v>25201.5</c:v>
                </c:pt>
                <c:pt idx="275">
                  <c:v>24981</c:v>
                </c:pt>
                <c:pt idx="276">
                  <c:v>24941</c:v>
                </c:pt>
                <c:pt idx="277">
                  <c:v>24847.5</c:v>
                </c:pt>
                <c:pt idx="278">
                  <c:v>24387</c:v>
                </c:pt>
                <c:pt idx="279">
                  <c:v>24174.5</c:v>
                </c:pt>
                <c:pt idx="280">
                  <c:v>23927</c:v>
                </c:pt>
                <c:pt idx="281">
                  <c:v>23919.5</c:v>
                </c:pt>
                <c:pt idx="282">
                  <c:v>23916.5</c:v>
                </c:pt>
                <c:pt idx="283">
                  <c:v>23893.5</c:v>
                </c:pt>
                <c:pt idx="284">
                  <c:v>23864</c:v>
                </c:pt>
                <c:pt idx="285">
                  <c:v>23834.5</c:v>
                </c:pt>
                <c:pt idx="286">
                  <c:v>23628.5</c:v>
                </c:pt>
                <c:pt idx="287">
                  <c:v>23622.5</c:v>
                </c:pt>
                <c:pt idx="288">
                  <c:v>23603</c:v>
                </c:pt>
                <c:pt idx="289">
                  <c:v>23571.5</c:v>
                </c:pt>
                <c:pt idx="290">
                  <c:v>23455</c:v>
                </c:pt>
                <c:pt idx="291">
                  <c:v>23299.5</c:v>
                </c:pt>
                <c:pt idx="292">
                  <c:v>23288.5</c:v>
                </c:pt>
                <c:pt idx="293">
                  <c:v>23251</c:v>
                </c:pt>
                <c:pt idx="294">
                  <c:v>23100</c:v>
                </c:pt>
                <c:pt idx="295">
                  <c:v>23024</c:v>
                </c:pt>
                <c:pt idx="296">
                  <c:v>22955</c:v>
                </c:pt>
                <c:pt idx="297">
                  <c:v>22820</c:v>
                </c:pt>
                <c:pt idx="298">
                  <c:v>22727</c:v>
                </c:pt>
                <c:pt idx="299">
                  <c:v>22467</c:v>
                </c:pt>
                <c:pt idx="300">
                  <c:v>22464.5</c:v>
                </c:pt>
                <c:pt idx="301">
                  <c:v>22447</c:v>
                </c:pt>
                <c:pt idx="302">
                  <c:v>22222</c:v>
                </c:pt>
                <c:pt idx="303">
                  <c:v>22204.5</c:v>
                </c:pt>
                <c:pt idx="304">
                  <c:v>22193.5</c:v>
                </c:pt>
                <c:pt idx="305">
                  <c:v>22192</c:v>
                </c:pt>
                <c:pt idx="306">
                  <c:v>22169</c:v>
                </c:pt>
                <c:pt idx="307">
                  <c:v>22087</c:v>
                </c:pt>
                <c:pt idx="308">
                  <c:v>22074.5</c:v>
                </c:pt>
                <c:pt idx="309">
                  <c:v>22059</c:v>
                </c:pt>
                <c:pt idx="310">
                  <c:v>22046.5</c:v>
                </c:pt>
                <c:pt idx="311">
                  <c:v>22000.5</c:v>
                </c:pt>
                <c:pt idx="312">
                  <c:v>21977.5</c:v>
                </c:pt>
                <c:pt idx="313">
                  <c:v>21833</c:v>
                </c:pt>
                <c:pt idx="314">
                  <c:v>21734</c:v>
                </c:pt>
                <c:pt idx="315">
                  <c:v>21696</c:v>
                </c:pt>
                <c:pt idx="316">
                  <c:v>21659.5</c:v>
                </c:pt>
                <c:pt idx="317">
                  <c:v>21378.5</c:v>
                </c:pt>
                <c:pt idx="318">
                  <c:v>21370</c:v>
                </c:pt>
                <c:pt idx="319">
                  <c:v>21264</c:v>
                </c:pt>
                <c:pt idx="320">
                  <c:v>21254</c:v>
                </c:pt>
                <c:pt idx="321">
                  <c:v>21241.5</c:v>
                </c:pt>
                <c:pt idx="322">
                  <c:v>21176</c:v>
                </c:pt>
                <c:pt idx="323">
                  <c:v>21169.5</c:v>
                </c:pt>
                <c:pt idx="324">
                  <c:v>21120</c:v>
                </c:pt>
                <c:pt idx="325">
                  <c:v>21064</c:v>
                </c:pt>
                <c:pt idx="326">
                  <c:v>21056</c:v>
                </c:pt>
                <c:pt idx="327">
                  <c:v>21029.5</c:v>
                </c:pt>
                <c:pt idx="328">
                  <c:v>21028.5</c:v>
                </c:pt>
                <c:pt idx="329">
                  <c:v>20810.5</c:v>
                </c:pt>
                <c:pt idx="330">
                  <c:v>20759.5</c:v>
                </c:pt>
                <c:pt idx="331">
                  <c:v>20680</c:v>
                </c:pt>
                <c:pt idx="332">
                  <c:v>20672</c:v>
                </c:pt>
                <c:pt idx="333">
                  <c:v>20629.5</c:v>
                </c:pt>
                <c:pt idx="334">
                  <c:v>20526</c:v>
                </c:pt>
                <c:pt idx="335">
                  <c:v>20484</c:v>
                </c:pt>
                <c:pt idx="336">
                  <c:v>20481.5</c:v>
                </c:pt>
                <c:pt idx="337">
                  <c:v>20337</c:v>
                </c:pt>
                <c:pt idx="338">
                  <c:v>20267</c:v>
                </c:pt>
                <c:pt idx="339">
                  <c:v>20146.5</c:v>
                </c:pt>
                <c:pt idx="340">
                  <c:v>20088.5</c:v>
                </c:pt>
                <c:pt idx="341">
                  <c:v>20049</c:v>
                </c:pt>
                <c:pt idx="342">
                  <c:v>20029.5</c:v>
                </c:pt>
                <c:pt idx="343">
                  <c:v>19961</c:v>
                </c:pt>
                <c:pt idx="344">
                  <c:v>19896</c:v>
                </c:pt>
                <c:pt idx="345">
                  <c:v>19874</c:v>
                </c:pt>
                <c:pt idx="346">
                  <c:v>19773.5</c:v>
                </c:pt>
                <c:pt idx="347">
                  <c:v>19763</c:v>
                </c:pt>
                <c:pt idx="348">
                  <c:v>19755.5</c:v>
                </c:pt>
                <c:pt idx="349">
                  <c:v>19728</c:v>
                </c:pt>
                <c:pt idx="350">
                  <c:v>19633</c:v>
                </c:pt>
                <c:pt idx="351">
                  <c:v>19565</c:v>
                </c:pt>
                <c:pt idx="352">
                  <c:v>19526</c:v>
                </c:pt>
                <c:pt idx="353">
                  <c:v>19437</c:v>
                </c:pt>
                <c:pt idx="354">
                  <c:v>19376.5</c:v>
                </c:pt>
                <c:pt idx="355">
                  <c:v>19335.5</c:v>
                </c:pt>
                <c:pt idx="356">
                  <c:v>19237.5</c:v>
                </c:pt>
                <c:pt idx="357">
                  <c:v>19196.5</c:v>
                </c:pt>
                <c:pt idx="358">
                  <c:v>19190.5</c:v>
                </c:pt>
                <c:pt idx="359">
                  <c:v>19182</c:v>
                </c:pt>
                <c:pt idx="360">
                  <c:v>19157</c:v>
                </c:pt>
                <c:pt idx="361">
                  <c:v>19122.5</c:v>
                </c:pt>
                <c:pt idx="362">
                  <c:v>19076.5</c:v>
                </c:pt>
                <c:pt idx="363">
                  <c:v>18980.5</c:v>
                </c:pt>
                <c:pt idx="364">
                  <c:v>18920</c:v>
                </c:pt>
                <c:pt idx="365">
                  <c:v>18909</c:v>
                </c:pt>
                <c:pt idx="366">
                  <c:v>18892.5</c:v>
                </c:pt>
                <c:pt idx="367">
                  <c:v>18892.5</c:v>
                </c:pt>
                <c:pt idx="368">
                  <c:v>18866</c:v>
                </c:pt>
                <c:pt idx="369">
                  <c:v>18859.5</c:v>
                </c:pt>
                <c:pt idx="370">
                  <c:v>18814</c:v>
                </c:pt>
                <c:pt idx="371">
                  <c:v>18778.5</c:v>
                </c:pt>
                <c:pt idx="372">
                  <c:v>18769</c:v>
                </c:pt>
                <c:pt idx="373">
                  <c:v>18709</c:v>
                </c:pt>
                <c:pt idx="374">
                  <c:v>18680.5</c:v>
                </c:pt>
                <c:pt idx="375">
                  <c:v>18648</c:v>
                </c:pt>
                <c:pt idx="376">
                  <c:v>18620.5</c:v>
                </c:pt>
                <c:pt idx="377">
                  <c:v>18521.5</c:v>
                </c:pt>
                <c:pt idx="378">
                  <c:v>18405</c:v>
                </c:pt>
                <c:pt idx="379">
                  <c:v>18336</c:v>
                </c:pt>
                <c:pt idx="380">
                  <c:v>18271</c:v>
                </c:pt>
                <c:pt idx="381">
                  <c:v>18238.5</c:v>
                </c:pt>
                <c:pt idx="382">
                  <c:v>18201</c:v>
                </c:pt>
                <c:pt idx="383">
                  <c:v>18170.5</c:v>
                </c:pt>
                <c:pt idx="384">
                  <c:v>18167</c:v>
                </c:pt>
                <c:pt idx="385">
                  <c:v>17998.5</c:v>
                </c:pt>
                <c:pt idx="386">
                  <c:v>17978</c:v>
                </c:pt>
                <c:pt idx="387">
                  <c:v>17953.5</c:v>
                </c:pt>
                <c:pt idx="388">
                  <c:v>17879.5</c:v>
                </c:pt>
                <c:pt idx="389">
                  <c:v>17869.5</c:v>
                </c:pt>
                <c:pt idx="390">
                  <c:v>17809.5</c:v>
                </c:pt>
                <c:pt idx="391">
                  <c:v>17731</c:v>
                </c:pt>
                <c:pt idx="392">
                  <c:v>17684.5</c:v>
                </c:pt>
                <c:pt idx="393">
                  <c:v>17596</c:v>
                </c:pt>
                <c:pt idx="394">
                  <c:v>17594.5</c:v>
                </c:pt>
                <c:pt idx="395">
                  <c:v>17484.5</c:v>
                </c:pt>
                <c:pt idx="396">
                  <c:v>17483.5</c:v>
                </c:pt>
                <c:pt idx="397">
                  <c:v>17453</c:v>
                </c:pt>
                <c:pt idx="398">
                  <c:v>17448</c:v>
                </c:pt>
                <c:pt idx="399">
                  <c:v>17393.5</c:v>
                </c:pt>
                <c:pt idx="400">
                  <c:v>17238</c:v>
                </c:pt>
                <c:pt idx="401">
                  <c:v>17199.5</c:v>
                </c:pt>
                <c:pt idx="402">
                  <c:v>17188</c:v>
                </c:pt>
                <c:pt idx="403">
                  <c:v>17172.5</c:v>
                </c:pt>
                <c:pt idx="404">
                  <c:v>17030</c:v>
                </c:pt>
                <c:pt idx="405">
                  <c:v>16986</c:v>
                </c:pt>
                <c:pt idx="406">
                  <c:v>16903</c:v>
                </c:pt>
                <c:pt idx="407">
                  <c:v>16902</c:v>
                </c:pt>
                <c:pt idx="408">
                  <c:v>16899.5</c:v>
                </c:pt>
                <c:pt idx="409">
                  <c:v>16872.5</c:v>
                </c:pt>
                <c:pt idx="410">
                  <c:v>16841.5</c:v>
                </c:pt>
                <c:pt idx="411">
                  <c:v>16803</c:v>
                </c:pt>
                <c:pt idx="412">
                  <c:v>16747.5</c:v>
                </c:pt>
                <c:pt idx="413">
                  <c:v>16739.5</c:v>
                </c:pt>
                <c:pt idx="414">
                  <c:v>16727</c:v>
                </c:pt>
                <c:pt idx="415">
                  <c:v>16598</c:v>
                </c:pt>
                <c:pt idx="416">
                  <c:v>16580.5</c:v>
                </c:pt>
                <c:pt idx="417">
                  <c:v>16565</c:v>
                </c:pt>
                <c:pt idx="418">
                  <c:v>16517.5</c:v>
                </c:pt>
                <c:pt idx="419">
                  <c:v>16505</c:v>
                </c:pt>
                <c:pt idx="420">
                  <c:v>16498</c:v>
                </c:pt>
                <c:pt idx="421">
                  <c:v>16442.5</c:v>
                </c:pt>
                <c:pt idx="422">
                  <c:v>16307</c:v>
                </c:pt>
                <c:pt idx="423">
                  <c:v>16298.5</c:v>
                </c:pt>
                <c:pt idx="424">
                  <c:v>16282.5</c:v>
                </c:pt>
                <c:pt idx="425">
                  <c:v>16277.5</c:v>
                </c:pt>
                <c:pt idx="426">
                  <c:v>16259.5</c:v>
                </c:pt>
                <c:pt idx="427">
                  <c:v>16224</c:v>
                </c:pt>
                <c:pt idx="428">
                  <c:v>16214.5</c:v>
                </c:pt>
                <c:pt idx="429">
                  <c:v>16161</c:v>
                </c:pt>
                <c:pt idx="430">
                  <c:v>16155.5</c:v>
                </c:pt>
                <c:pt idx="431">
                  <c:v>16027</c:v>
                </c:pt>
                <c:pt idx="432">
                  <c:v>15963.5</c:v>
                </c:pt>
                <c:pt idx="433">
                  <c:v>15951</c:v>
                </c:pt>
                <c:pt idx="434">
                  <c:v>15897</c:v>
                </c:pt>
                <c:pt idx="435">
                  <c:v>15891</c:v>
                </c:pt>
                <c:pt idx="436">
                  <c:v>15887.5</c:v>
                </c:pt>
                <c:pt idx="437">
                  <c:v>15881</c:v>
                </c:pt>
                <c:pt idx="438">
                  <c:v>15856.5</c:v>
                </c:pt>
                <c:pt idx="439">
                  <c:v>15848.5</c:v>
                </c:pt>
                <c:pt idx="440">
                  <c:v>15832.5</c:v>
                </c:pt>
                <c:pt idx="441">
                  <c:v>15818.5</c:v>
                </c:pt>
                <c:pt idx="442">
                  <c:v>15760</c:v>
                </c:pt>
                <c:pt idx="443">
                  <c:v>15744.5</c:v>
                </c:pt>
                <c:pt idx="444">
                  <c:v>15679.5</c:v>
                </c:pt>
                <c:pt idx="445">
                  <c:v>15675</c:v>
                </c:pt>
                <c:pt idx="446">
                  <c:v>15627</c:v>
                </c:pt>
                <c:pt idx="447">
                  <c:v>15617.5</c:v>
                </c:pt>
                <c:pt idx="448">
                  <c:v>15615.5</c:v>
                </c:pt>
                <c:pt idx="449">
                  <c:v>15530.5</c:v>
                </c:pt>
                <c:pt idx="450">
                  <c:v>15521</c:v>
                </c:pt>
                <c:pt idx="451">
                  <c:v>15476</c:v>
                </c:pt>
                <c:pt idx="452">
                  <c:v>15363</c:v>
                </c:pt>
                <c:pt idx="453">
                  <c:v>15257</c:v>
                </c:pt>
                <c:pt idx="454">
                  <c:v>15200.5</c:v>
                </c:pt>
                <c:pt idx="455">
                  <c:v>15181.5</c:v>
                </c:pt>
                <c:pt idx="456">
                  <c:v>15156</c:v>
                </c:pt>
                <c:pt idx="457">
                  <c:v>15150</c:v>
                </c:pt>
                <c:pt idx="458">
                  <c:v>15114</c:v>
                </c:pt>
                <c:pt idx="459">
                  <c:v>15065</c:v>
                </c:pt>
                <c:pt idx="460">
                  <c:v>15057</c:v>
                </c:pt>
                <c:pt idx="461">
                  <c:v>15029</c:v>
                </c:pt>
                <c:pt idx="462">
                  <c:v>15021</c:v>
                </c:pt>
                <c:pt idx="463">
                  <c:v>15012</c:v>
                </c:pt>
                <c:pt idx="464">
                  <c:v>15001.5</c:v>
                </c:pt>
                <c:pt idx="465">
                  <c:v>15000.5</c:v>
                </c:pt>
                <c:pt idx="466">
                  <c:v>14993.5</c:v>
                </c:pt>
                <c:pt idx="467">
                  <c:v>14937.5</c:v>
                </c:pt>
                <c:pt idx="468">
                  <c:v>14913</c:v>
                </c:pt>
                <c:pt idx="469">
                  <c:v>14895.5</c:v>
                </c:pt>
                <c:pt idx="470">
                  <c:v>14857</c:v>
                </c:pt>
                <c:pt idx="471">
                  <c:v>14840.5</c:v>
                </c:pt>
                <c:pt idx="472">
                  <c:v>14831.5</c:v>
                </c:pt>
                <c:pt idx="473">
                  <c:v>14815</c:v>
                </c:pt>
                <c:pt idx="474">
                  <c:v>14811</c:v>
                </c:pt>
                <c:pt idx="475">
                  <c:v>14778.5</c:v>
                </c:pt>
                <c:pt idx="476">
                  <c:v>14748.5</c:v>
                </c:pt>
                <c:pt idx="477">
                  <c:v>14614.5</c:v>
                </c:pt>
                <c:pt idx="478">
                  <c:v>14528</c:v>
                </c:pt>
                <c:pt idx="479">
                  <c:v>14510.5</c:v>
                </c:pt>
                <c:pt idx="480">
                  <c:v>14491.5</c:v>
                </c:pt>
                <c:pt idx="481">
                  <c:v>14461</c:v>
                </c:pt>
                <c:pt idx="482">
                  <c:v>14413</c:v>
                </c:pt>
                <c:pt idx="483">
                  <c:v>14326</c:v>
                </c:pt>
                <c:pt idx="484">
                  <c:v>14317.5</c:v>
                </c:pt>
                <c:pt idx="485">
                  <c:v>14307.5</c:v>
                </c:pt>
                <c:pt idx="486">
                  <c:v>14237.5</c:v>
                </c:pt>
                <c:pt idx="487">
                  <c:v>14141.5</c:v>
                </c:pt>
                <c:pt idx="488">
                  <c:v>14115</c:v>
                </c:pt>
                <c:pt idx="489">
                  <c:v>14095.5</c:v>
                </c:pt>
                <c:pt idx="490">
                  <c:v>14052</c:v>
                </c:pt>
                <c:pt idx="491">
                  <c:v>14024</c:v>
                </c:pt>
                <c:pt idx="492">
                  <c:v>14017</c:v>
                </c:pt>
                <c:pt idx="493">
                  <c:v>14004</c:v>
                </c:pt>
                <c:pt idx="494">
                  <c:v>13985.5</c:v>
                </c:pt>
                <c:pt idx="495">
                  <c:v>13979</c:v>
                </c:pt>
                <c:pt idx="496">
                  <c:v>13939.5</c:v>
                </c:pt>
                <c:pt idx="497">
                  <c:v>13928</c:v>
                </c:pt>
                <c:pt idx="498">
                  <c:v>13920</c:v>
                </c:pt>
                <c:pt idx="499">
                  <c:v>13894</c:v>
                </c:pt>
                <c:pt idx="500">
                  <c:v>13856</c:v>
                </c:pt>
                <c:pt idx="501">
                  <c:v>13801</c:v>
                </c:pt>
                <c:pt idx="502">
                  <c:v>13795.5</c:v>
                </c:pt>
                <c:pt idx="503">
                  <c:v>13777.5</c:v>
                </c:pt>
                <c:pt idx="504">
                  <c:v>13757.5</c:v>
                </c:pt>
                <c:pt idx="505">
                  <c:v>13731.5</c:v>
                </c:pt>
                <c:pt idx="506">
                  <c:v>13727</c:v>
                </c:pt>
                <c:pt idx="507">
                  <c:v>13702</c:v>
                </c:pt>
                <c:pt idx="508">
                  <c:v>13673</c:v>
                </c:pt>
                <c:pt idx="509">
                  <c:v>13671</c:v>
                </c:pt>
                <c:pt idx="510">
                  <c:v>13636</c:v>
                </c:pt>
                <c:pt idx="511">
                  <c:v>13631</c:v>
                </c:pt>
                <c:pt idx="512">
                  <c:v>13625</c:v>
                </c:pt>
                <c:pt idx="513">
                  <c:v>13589.5</c:v>
                </c:pt>
                <c:pt idx="514">
                  <c:v>13578</c:v>
                </c:pt>
                <c:pt idx="515">
                  <c:v>13568.5</c:v>
                </c:pt>
                <c:pt idx="516">
                  <c:v>13563</c:v>
                </c:pt>
                <c:pt idx="517">
                  <c:v>13507</c:v>
                </c:pt>
                <c:pt idx="518">
                  <c:v>13469</c:v>
                </c:pt>
                <c:pt idx="519">
                  <c:v>13468.5</c:v>
                </c:pt>
                <c:pt idx="520">
                  <c:v>13460.5</c:v>
                </c:pt>
                <c:pt idx="521">
                  <c:v>13439.5</c:v>
                </c:pt>
                <c:pt idx="522">
                  <c:v>13431.5</c:v>
                </c:pt>
                <c:pt idx="523">
                  <c:v>13423.5</c:v>
                </c:pt>
                <c:pt idx="524">
                  <c:v>13407.5</c:v>
                </c:pt>
                <c:pt idx="525">
                  <c:v>13406</c:v>
                </c:pt>
                <c:pt idx="526">
                  <c:v>13373</c:v>
                </c:pt>
                <c:pt idx="527">
                  <c:v>13363</c:v>
                </c:pt>
                <c:pt idx="528">
                  <c:v>13359</c:v>
                </c:pt>
                <c:pt idx="529">
                  <c:v>13339</c:v>
                </c:pt>
                <c:pt idx="530">
                  <c:v>13325.5</c:v>
                </c:pt>
                <c:pt idx="531">
                  <c:v>13280</c:v>
                </c:pt>
                <c:pt idx="532">
                  <c:v>13227</c:v>
                </c:pt>
                <c:pt idx="533">
                  <c:v>13211</c:v>
                </c:pt>
                <c:pt idx="534">
                  <c:v>13210.5</c:v>
                </c:pt>
                <c:pt idx="535">
                  <c:v>13207.5</c:v>
                </c:pt>
                <c:pt idx="536">
                  <c:v>13172</c:v>
                </c:pt>
                <c:pt idx="537">
                  <c:v>13148.5</c:v>
                </c:pt>
                <c:pt idx="538">
                  <c:v>13134.5</c:v>
                </c:pt>
                <c:pt idx="539">
                  <c:v>13105.5</c:v>
                </c:pt>
                <c:pt idx="540">
                  <c:v>13064.5</c:v>
                </c:pt>
                <c:pt idx="541">
                  <c:v>13056.5</c:v>
                </c:pt>
                <c:pt idx="542">
                  <c:v>13053</c:v>
                </c:pt>
                <c:pt idx="543">
                  <c:v>13028.5</c:v>
                </c:pt>
                <c:pt idx="544">
                  <c:v>13016.5</c:v>
                </c:pt>
                <c:pt idx="545">
                  <c:v>12996</c:v>
                </c:pt>
                <c:pt idx="546">
                  <c:v>12987</c:v>
                </c:pt>
                <c:pt idx="547">
                  <c:v>12922.5</c:v>
                </c:pt>
                <c:pt idx="548">
                  <c:v>12921</c:v>
                </c:pt>
                <c:pt idx="549">
                  <c:v>12902.5</c:v>
                </c:pt>
                <c:pt idx="550">
                  <c:v>12882.5</c:v>
                </c:pt>
                <c:pt idx="551">
                  <c:v>12842.5</c:v>
                </c:pt>
                <c:pt idx="552">
                  <c:v>12825.5</c:v>
                </c:pt>
                <c:pt idx="553">
                  <c:v>12823.5</c:v>
                </c:pt>
                <c:pt idx="554">
                  <c:v>12797</c:v>
                </c:pt>
                <c:pt idx="555">
                  <c:v>12790.5</c:v>
                </c:pt>
                <c:pt idx="556">
                  <c:v>12787.5</c:v>
                </c:pt>
                <c:pt idx="557">
                  <c:v>12786.5</c:v>
                </c:pt>
                <c:pt idx="558">
                  <c:v>12760.5</c:v>
                </c:pt>
                <c:pt idx="559">
                  <c:v>12757</c:v>
                </c:pt>
                <c:pt idx="560">
                  <c:v>12662.5</c:v>
                </c:pt>
                <c:pt idx="561">
                  <c:v>12656.5</c:v>
                </c:pt>
                <c:pt idx="562">
                  <c:v>12636</c:v>
                </c:pt>
                <c:pt idx="563">
                  <c:v>12633.5</c:v>
                </c:pt>
                <c:pt idx="564">
                  <c:v>12622</c:v>
                </c:pt>
                <c:pt idx="565">
                  <c:v>12615.5</c:v>
                </c:pt>
                <c:pt idx="566">
                  <c:v>12611.5</c:v>
                </c:pt>
                <c:pt idx="567">
                  <c:v>12607.5</c:v>
                </c:pt>
                <c:pt idx="568">
                  <c:v>12606.5</c:v>
                </c:pt>
                <c:pt idx="569">
                  <c:v>12598.5</c:v>
                </c:pt>
                <c:pt idx="570">
                  <c:v>12550</c:v>
                </c:pt>
                <c:pt idx="571">
                  <c:v>12528</c:v>
                </c:pt>
                <c:pt idx="572">
                  <c:v>12518</c:v>
                </c:pt>
                <c:pt idx="573">
                  <c:v>12453.5</c:v>
                </c:pt>
                <c:pt idx="574">
                  <c:v>12445.5</c:v>
                </c:pt>
                <c:pt idx="575">
                  <c:v>12432</c:v>
                </c:pt>
                <c:pt idx="576">
                  <c:v>12367.5</c:v>
                </c:pt>
                <c:pt idx="577">
                  <c:v>12363.5</c:v>
                </c:pt>
                <c:pt idx="578">
                  <c:v>12343.5</c:v>
                </c:pt>
                <c:pt idx="579">
                  <c:v>12296</c:v>
                </c:pt>
                <c:pt idx="580">
                  <c:v>12295.5</c:v>
                </c:pt>
                <c:pt idx="581">
                  <c:v>12222.5</c:v>
                </c:pt>
                <c:pt idx="582">
                  <c:v>12212</c:v>
                </c:pt>
                <c:pt idx="583">
                  <c:v>12194</c:v>
                </c:pt>
                <c:pt idx="584">
                  <c:v>12175</c:v>
                </c:pt>
                <c:pt idx="585">
                  <c:v>12102.5</c:v>
                </c:pt>
                <c:pt idx="586">
                  <c:v>12099.5</c:v>
                </c:pt>
                <c:pt idx="587">
                  <c:v>12092</c:v>
                </c:pt>
                <c:pt idx="588">
                  <c:v>12077</c:v>
                </c:pt>
                <c:pt idx="589">
                  <c:v>12038</c:v>
                </c:pt>
                <c:pt idx="590">
                  <c:v>11990.5</c:v>
                </c:pt>
                <c:pt idx="591">
                  <c:v>11987.5</c:v>
                </c:pt>
                <c:pt idx="592">
                  <c:v>11961.5</c:v>
                </c:pt>
                <c:pt idx="593">
                  <c:v>11953</c:v>
                </c:pt>
                <c:pt idx="594">
                  <c:v>11943.5</c:v>
                </c:pt>
                <c:pt idx="595">
                  <c:v>11912.5</c:v>
                </c:pt>
                <c:pt idx="596">
                  <c:v>11910</c:v>
                </c:pt>
                <c:pt idx="597">
                  <c:v>11905</c:v>
                </c:pt>
                <c:pt idx="598">
                  <c:v>11886.5</c:v>
                </c:pt>
                <c:pt idx="599">
                  <c:v>11883</c:v>
                </c:pt>
                <c:pt idx="600">
                  <c:v>11874</c:v>
                </c:pt>
                <c:pt idx="601">
                  <c:v>11859.5</c:v>
                </c:pt>
                <c:pt idx="602">
                  <c:v>11849</c:v>
                </c:pt>
                <c:pt idx="603">
                  <c:v>11829</c:v>
                </c:pt>
                <c:pt idx="604">
                  <c:v>11798</c:v>
                </c:pt>
                <c:pt idx="605">
                  <c:v>11761.5</c:v>
                </c:pt>
                <c:pt idx="606">
                  <c:v>11741</c:v>
                </c:pt>
                <c:pt idx="607">
                  <c:v>11738</c:v>
                </c:pt>
                <c:pt idx="608">
                  <c:v>11712</c:v>
                </c:pt>
                <c:pt idx="609">
                  <c:v>11709.5</c:v>
                </c:pt>
                <c:pt idx="610">
                  <c:v>11708.5</c:v>
                </c:pt>
                <c:pt idx="611">
                  <c:v>11687.5</c:v>
                </c:pt>
                <c:pt idx="612">
                  <c:v>11662</c:v>
                </c:pt>
                <c:pt idx="613">
                  <c:v>11656.5</c:v>
                </c:pt>
                <c:pt idx="614">
                  <c:v>11635</c:v>
                </c:pt>
                <c:pt idx="615">
                  <c:v>11616.5</c:v>
                </c:pt>
                <c:pt idx="616">
                  <c:v>11560.5</c:v>
                </c:pt>
                <c:pt idx="617">
                  <c:v>11548</c:v>
                </c:pt>
                <c:pt idx="618">
                  <c:v>11548</c:v>
                </c:pt>
                <c:pt idx="619">
                  <c:v>11499.5</c:v>
                </c:pt>
                <c:pt idx="620">
                  <c:v>11463.5</c:v>
                </c:pt>
                <c:pt idx="621">
                  <c:v>11459</c:v>
                </c:pt>
                <c:pt idx="622">
                  <c:v>11431.5</c:v>
                </c:pt>
                <c:pt idx="623">
                  <c:v>11417</c:v>
                </c:pt>
                <c:pt idx="624">
                  <c:v>11416.5</c:v>
                </c:pt>
                <c:pt idx="625">
                  <c:v>11406.5</c:v>
                </c:pt>
                <c:pt idx="626">
                  <c:v>11396</c:v>
                </c:pt>
                <c:pt idx="627">
                  <c:v>11361.5</c:v>
                </c:pt>
                <c:pt idx="628">
                  <c:v>11326.5</c:v>
                </c:pt>
                <c:pt idx="629">
                  <c:v>11307.5</c:v>
                </c:pt>
                <c:pt idx="630">
                  <c:v>11279.5</c:v>
                </c:pt>
                <c:pt idx="631">
                  <c:v>11271</c:v>
                </c:pt>
                <c:pt idx="632">
                  <c:v>11267.5</c:v>
                </c:pt>
                <c:pt idx="633">
                  <c:v>11264.5</c:v>
                </c:pt>
                <c:pt idx="634">
                  <c:v>11259.5</c:v>
                </c:pt>
                <c:pt idx="635">
                  <c:v>11210</c:v>
                </c:pt>
                <c:pt idx="636">
                  <c:v>11208</c:v>
                </c:pt>
                <c:pt idx="637">
                  <c:v>11207.5</c:v>
                </c:pt>
                <c:pt idx="638">
                  <c:v>11196.5</c:v>
                </c:pt>
                <c:pt idx="639">
                  <c:v>11154.5</c:v>
                </c:pt>
                <c:pt idx="640">
                  <c:v>11075.5</c:v>
                </c:pt>
                <c:pt idx="641">
                  <c:v>11062.5</c:v>
                </c:pt>
                <c:pt idx="642">
                  <c:v>11055.5</c:v>
                </c:pt>
                <c:pt idx="643">
                  <c:v>11042</c:v>
                </c:pt>
                <c:pt idx="644">
                  <c:v>11011.5</c:v>
                </c:pt>
                <c:pt idx="645">
                  <c:v>10999.5</c:v>
                </c:pt>
                <c:pt idx="646">
                  <c:v>10971</c:v>
                </c:pt>
                <c:pt idx="647">
                  <c:v>10922</c:v>
                </c:pt>
                <c:pt idx="648">
                  <c:v>10919</c:v>
                </c:pt>
                <c:pt idx="649">
                  <c:v>10891</c:v>
                </c:pt>
                <c:pt idx="650">
                  <c:v>10884</c:v>
                </c:pt>
                <c:pt idx="651">
                  <c:v>10863</c:v>
                </c:pt>
                <c:pt idx="652">
                  <c:v>10862.5</c:v>
                </c:pt>
                <c:pt idx="653">
                  <c:v>10856</c:v>
                </c:pt>
                <c:pt idx="654">
                  <c:v>10843.5</c:v>
                </c:pt>
                <c:pt idx="655">
                  <c:v>10822.5</c:v>
                </c:pt>
                <c:pt idx="656">
                  <c:v>10814.5</c:v>
                </c:pt>
                <c:pt idx="657">
                  <c:v>10802.5</c:v>
                </c:pt>
                <c:pt idx="658">
                  <c:v>10783</c:v>
                </c:pt>
                <c:pt idx="659">
                  <c:v>10753.5</c:v>
                </c:pt>
                <c:pt idx="660">
                  <c:v>10749</c:v>
                </c:pt>
                <c:pt idx="661">
                  <c:v>10748.5</c:v>
                </c:pt>
                <c:pt idx="662">
                  <c:v>10740.5</c:v>
                </c:pt>
                <c:pt idx="663">
                  <c:v>10731</c:v>
                </c:pt>
                <c:pt idx="664">
                  <c:v>10712</c:v>
                </c:pt>
                <c:pt idx="665">
                  <c:v>10704.5</c:v>
                </c:pt>
                <c:pt idx="666">
                  <c:v>10702</c:v>
                </c:pt>
                <c:pt idx="667">
                  <c:v>10699.5</c:v>
                </c:pt>
                <c:pt idx="668">
                  <c:v>10690.5</c:v>
                </c:pt>
                <c:pt idx="669">
                  <c:v>10685.5</c:v>
                </c:pt>
                <c:pt idx="670">
                  <c:v>10665</c:v>
                </c:pt>
                <c:pt idx="671">
                  <c:v>10652</c:v>
                </c:pt>
                <c:pt idx="672">
                  <c:v>10631.5</c:v>
                </c:pt>
                <c:pt idx="673">
                  <c:v>10576</c:v>
                </c:pt>
                <c:pt idx="674">
                  <c:v>10567.5</c:v>
                </c:pt>
                <c:pt idx="675">
                  <c:v>10541</c:v>
                </c:pt>
                <c:pt idx="676">
                  <c:v>10519</c:v>
                </c:pt>
                <c:pt idx="677">
                  <c:v>10512</c:v>
                </c:pt>
                <c:pt idx="678">
                  <c:v>10499</c:v>
                </c:pt>
                <c:pt idx="679">
                  <c:v>10477.5</c:v>
                </c:pt>
                <c:pt idx="680">
                  <c:v>10475.5</c:v>
                </c:pt>
                <c:pt idx="681">
                  <c:v>10468.5</c:v>
                </c:pt>
                <c:pt idx="682">
                  <c:v>10397</c:v>
                </c:pt>
                <c:pt idx="683">
                  <c:v>10360.5</c:v>
                </c:pt>
                <c:pt idx="684">
                  <c:v>10319</c:v>
                </c:pt>
                <c:pt idx="685">
                  <c:v>10309.5</c:v>
                </c:pt>
                <c:pt idx="686">
                  <c:v>10278.5</c:v>
                </c:pt>
                <c:pt idx="687">
                  <c:v>10263.5</c:v>
                </c:pt>
                <c:pt idx="688">
                  <c:v>10260</c:v>
                </c:pt>
                <c:pt idx="689">
                  <c:v>10239</c:v>
                </c:pt>
                <c:pt idx="690">
                  <c:v>10214</c:v>
                </c:pt>
                <c:pt idx="691">
                  <c:v>10211.5</c:v>
                </c:pt>
                <c:pt idx="692">
                  <c:v>10211.5</c:v>
                </c:pt>
                <c:pt idx="693">
                  <c:v>10210</c:v>
                </c:pt>
                <c:pt idx="694">
                  <c:v>10204.5</c:v>
                </c:pt>
                <c:pt idx="695">
                  <c:v>10198.5</c:v>
                </c:pt>
                <c:pt idx="696">
                  <c:v>10197</c:v>
                </c:pt>
                <c:pt idx="697">
                  <c:v>10182.5</c:v>
                </c:pt>
                <c:pt idx="698">
                  <c:v>10176</c:v>
                </c:pt>
                <c:pt idx="699">
                  <c:v>10149.5</c:v>
                </c:pt>
                <c:pt idx="700">
                  <c:v>10142</c:v>
                </c:pt>
                <c:pt idx="701">
                  <c:v>10137.5</c:v>
                </c:pt>
                <c:pt idx="702">
                  <c:v>10078.5</c:v>
                </c:pt>
                <c:pt idx="703">
                  <c:v>10069.5</c:v>
                </c:pt>
                <c:pt idx="704">
                  <c:v>10069</c:v>
                </c:pt>
                <c:pt idx="705">
                  <c:v>10043.5</c:v>
                </c:pt>
                <c:pt idx="706">
                  <c:v>10037.5</c:v>
                </c:pt>
                <c:pt idx="707">
                  <c:v>10006.5</c:v>
                </c:pt>
                <c:pt idx="708">
                  <c:v>9978.5</c:v>
                </c:pt>
                <c:pt idx="709">
                  <c:v>9973.5</c:v>
                </c:pt>
                <c:pt idx="710">
                  <c:v>9945</c:v>
                </c:pt>
                <c:pt idx="711">
                  <c:v>9933.5</c:v>
                </c:pt>
                <c:pt idx="712">
                  <c:v>9932.5</c:v>
                </c:pt>
                <c:pt idx="713">
                  <c:v>9920</c:v>
                </c:pt>
                <c:pt idx="714">
                  <c:v>9903.5</c:v>
                </c:pt>
                <c:pt idx="715">
                  <c:v>9902</c:v>
                </c:pt>
                <c:pt idx="716">
                  <c:v>9888</c:v>
                </c:pt>
                <c:pt idx="717">
                  <c:v>9849</c:v>
                </c:pt>
                <c:pt idx="718">
                  <c:v>9848.5</c:v>
                </c:pt>
                <c:pt idx="719">
                  <c:v>9793</c:v>
                </c:pt>
                <c:pt idx="720">
                  <c:v>9785</c:v>
                </c:pt>
                <c:pt idx="721">
                  <c:v>9784</c:v>
                </c:pt>
                <c:pt idx="722">
                  <c:v>9782</c:v>
                </c:pt>
                <c:pt idx="723">
                  <c:v>9770</c:v>
                </c:pt>
                <c:pt idx="724">
                  <c:v>9765.5</c:v>
                </c:pt>
                <c:pt idx="725">
                  <c:v>9762.5</c:v>
                </c:pt>
                <c:pt idx="726">
                  <c:v>9760</c:v>
                </c:pt>
                <c:pt idx="727">
                  <c:v>9665</c:v>
                </c:pt>
                <c:pt idx="728">
                  <c:v>9637</c:v>
                </c:pt>
                <c:pt idx="729">
                  <c:v>9582</c:v>
                </c:pt>
                <c:pt idx="730">
                  <c:v>9560.5</c:v>
                </c:pt>
                <c:pt idx="731">
                  <c:v>9559.5</c:v>
                </c:pt>
                <c:pt idx="732">
                  <c:v>9557.5</c:v>
                </c:pt>
                <c:pt idx="733">
                  <c:v>9557</c:v>
                </c:pt>
                <c:pt idx="734">
                  <c:v>9554</c:v>
                </c:pt>
                <c:pt idx="735">
                  <c:v>9543.5</c:v>
                </c:pt>
                <c:pt idx="736">
                  <c:v>9534.5</c:v>
                </c:pt>
                <c:pt idx="737">
                  <c:v>9532</c:v>
                </c:pt>
                <c:pt idx="738">
                  <c:v>9527</c:v>
                </c:pt>
                <c:pt idx="739">
                  <c:v>9527</c:v>
                </c:pt>
                <c:pt idx="740">
                  <c:v>9513.5</c:v>
                </c:pt>
                <c:pt idx="741">
                  <c:v>9493</c:v>
                </c:pt>
                <c:pt idx="742">
                  <c:v>9462</c:v>
                </c:pt>
                <c:pt idx="743">
                  <c:v>9434.5</c:v>
                </c:pt>
                <c:pt idx="744">
                  <c:v>9427</c:v>
                </c:pt>
                <c:pt idx="745">
                  <c:v>9394</c:v>
                </c:pt>
                <c:pt idx="746">
                  <c:v>9385.5</c:v>
                </c:pt>
                <c:pt idx="747">
                  <c:v>9371</c:v>
                </c:pt>
                <c:pt idx="748">
                  <c:v>9367.5</c:v>
                </c:pt>
                <c:pt idx="749">
                  <c:v>9352.5</c:v>
                </c:pt>
                <c:pt idx="750">
                  <c:v>9342.5</c:v>
                </c:pt>
                <c:pt idx="751">
                  <c:v>9337.5</c:v>
                </c:pt>
                <c:pt idx="752">
                  <c:v>9333</c:v>
                </c:pt>
                <c:pt idx="753">
                  <c:v>9328</c:v>
                </c:pt>
                <c:pt idx="754">
                  <c:v>9302.5</c:v>
                </c:pt>
                <c:pt idx="755">
                  <c:v>9285</c:v>
                </c:pt>
                <c:pt idx="756">
                  <c:v>9256</c:v>
                </c:pt>
                <c:pt idx="757">
                  <c:v>9244.5</c:v>
                </c:pt>
                <c:pt idx="758">
                  <c:v>9226.5</c:v>
                </c:pt>
                <c:pt idx="759">
                  <c:v>9221.5</c:v>
                </c:pt>
                <c:pt idx="760">
                  <c:v>9216</c:v>
                </c:pt>
                <c:pt idx="761">
                  <c:v>9155.5</c:v>
                </c:pt>
                <c:pt idx="762">
                  <c:v>9144</c:v>
                </c:pt>
                <c:pt idx="763">
                  <c:v>9109</c:v>
                </c:pt>
                <c:pt idx="764">
                  <c:v>9101</c:v>
                </c:pt>
                <c:pt idx="765">
                  <c:v>9081</c:v>
                </c:pt>
                <c:pt idx="766">
                  <c:v>9074.5</c:v>
                </c:pt>
                <c:pt idx="767">
                  <c:v>9059.5</c:v>
                </c:pt>
                <c:pt idx="768">
                  <c:v>9041</c:v>
                </c:pt>
                <c:pt idx="769">
                  <c:v>9036.5</c:v>
                </c:pt>
                <c:pt idx="770">
                  <c:v>9032.5</c:v>
                </c:pt>
                <c:pt idx="771">
                  <c:v>9014</c:v>
                </c:pt>
                <c:pt idx="772">
                  <c:v>9010.5</c:v>
                </c:pt>
                <c:pt idx="773">
                  <c:v>9006</c:v>
                </c:pt>
                <c:pt idx="774">
                  <c:v>8987.5</c:v>
                </c:pt>
                <c:pt idx="775">
                  <c:v>8978.5</c:v>
                </c:pt>
                <c:pt idx="776">
                  <c:v>8972.5</c:v>
                </c:pt>
                <c:pt idx="777">
                  <c:v>8953</c:v>
                </c:pt>
                <c:pt idx="778">
                  <c:v>8936</c:v>
                </c:pt>
                <c:pt idx="779">
                  <c:v>8923.5</c:v>
                </c:pt>
                <c:pt idx="780">
                  <c:v>8892</c:v>
                </c:pt>
                <c:pt idx="781">
                  <c:v>8871</c:v>
                </c:pt>
                <c:pt idx="782">
                  <c:v>8847</c:v>
                </c:pt>
                <c:pt idx="783">
                  <c:v>8819.5</c:v>
                </c:pt>
                <c:pt idx="784">
                  <c:v>8812</c:v>
                </c:pt>
                <c:pt idx="785">
                  <c:v>8809.5</c:v>
                </c:pt>
                <c:pt idx="786">
                  <c:v>8803.5</c:v>
                </c:pt>
                <c:pt idx="787">
                  <c:v>8778.5</c:v>
                </c:pt>
                <c:pt idx="788">
                  <c:v>8753</c:v>
                </c:pt>
                <c:pt idx="789">
                  <c:v>8740.5</c:v>
                </c:pt>
                <c:pt idx="790">
                  <c:v>8675.5</c:v>
                </c:pt>
                <c:pt idx="791">
                  <c:v>8631.5</c:v>
                </c:pt>
                <c:pt idx="792">
                  <c:v>8630.5</c:v>
                </c:pt>
                <c:pt idx="793">
                  <c:v>8615.5</c:v>
                </c:pt>
                <c:pt idx="794">
                  <c:v>8607</c:v>
                </c:pt>
                <c:pt idx="795">
                  <c:v>8596</c:v>
                </c:pt>
                <c:pt idx="796">
                  <c:v>8562.5</c:v>
                </c:pt>
                <c:pt idx="797">
                  <c:v>8561</c:v>
                </c:pt>
                <c:pt idx="798">
                  <c:v>8553.5</c:v>
                </c:pt>
                <c:pt idx="799">
                  <c:v>8533</c:v>
                </c:pt>
                <c:pt idx="800">
                  <c:v>8500</c:v>
                </c:pt>
                <c:pt idx="801">
                  <c:v>8499</c:v>
                </c:pt>
                <c:pt idx="802">
                  <c:v>8493.5</c:v>
                </c:pt>
                <c:pt idx="803">
                  <c:v>8484</c:v>
                </c:pt>
                <c:pt idx="804">
                  <c:v>8477.5</c:v>
                </c:pt>
                <c:pt idx="805">
                  <c:v>8440</c:v>
                </c:pt>
                <c:pt idx="806">
                  <c:v>8435.5</c:v>
                </c:pt>
                <c:pt idx="807">
                  <c:v>8427</c:v>
                </c:pt>
                <c:pt idx="808">
                  <c:v>8422.5</c:v>
                </c:pt>
                <c:pt idx="809">
                  <c:v>8412.5</c:v>
                </c:pt>
                <c:pt idx="810">
                  <c:v>8397</c:v>
                </c:pt>
                <c:pt idx="811">
                  <c:v>8386</c:v>
                </c:pt>
                <c:pt idx="812">
                  <c:v>8366.5</c:v>
                </c:pt>
                <c:pt idx="813">
                  <c:v>8356.5</c:v>
                </c:pt>
                <c:pt idx="814">
                  <c:v>8352.5</c:v>
                </c:pt>
                <c:pt idx="815">
                  <c:v>8314</c:v>
                </c:pt>
                <c:pt idx="816">
                  <c:v>8305.5</c:v>
                </c:pt>
                <c:pt idx="817">
                  <c:v>8295.5</c:v>
                </c:pt>
                <c:pt idx="818">
                  <c:v>8286.5</c:v>
                </c:pt>
                <c:pt idx="819">
                  <c:v>8281</c:v>
                </c:pt>
                <c:pt idx="820">
                  <c:v>8257.5</c:v>
                </c:pt>
                <c:pt idx="821">
                  <c:v>8244</c:v>
                </c:pt>
                <c:pt idx="822">
                  <c:v>8234.5</c:v>
                </c:pt>
                <c:pt idx="823">
                  <c:v>8216</c:v>
                </c:pt>
                <c:pt idx="824">
                  <c:v>8213</c:v>
                </c:pt>
                <c:pt idx="825">
                  <c:v>8211</c:v>
                </c:pt>
                <c:pt idx="826">
                  <c:v>8197.5</c:v>
                </c:pt>
                <c:pt idx="827">
                  <c:v>8180</c:v>
                </c:pt>
                <c:pt idx="828">
                  <c:v>8173</c:v>
                </c:pt>
                <c:pt idx="829">
                  <c:v>8143.5</c:v>
                </c:pt>
                <c:pt idx="830">
                  <c:v>8112.5</c:v>
                </c:pt>
                <c:pt idx="831">
                  <c:v>8108</c:v>
                </c:pt>
                <c:pt idx="832">
                  <c:v>8107.5</c:v>
                </c:pt>
                <c:pt idx="833">
                  <c:v>8105</c:v>
                </c:pt>
                <c:pt idx="834">
                  <c:v>8093.5</c:v>
                </c:pt>
                <c:pt idx="835">
                  <c:v>8085.5</c:v>
                </c:pt>
                <c:pt idx="836">
                  <c:v>8080</c:v>
                </c:pt>
                <c:pt idx="837">
                  <c:v>8078</c:v>
                </c:pt>
                <c:pt idx="838">
                  <c:v>8067.5</c:v>
                </c:pt>
                <c:pt idx="839">
                  <c:v>8063.5</c:v>
                </c:pt>
                <c:pt idx="840">
                  <c:v>8055</c:v>
                </c:pt>
                <c:pt idx="841">
                  <c:v>8044.5</c:v>
                </c:pt>
                <c:pt idx="842">
                  <c:v>8037</c:v>
                </c:pt>
                <c:pt idx="843">
                  <c:v>8021.5</c:v>
                </c:pt>
                <c:pt idx="844">
                  <c:v>8010</c:v>
                </c:pt>
                <c:pt idx="845">
                  <c:v>7979.5</c:v>
                </c:pt>
                <c:pt idx="846">
                  <c:v>7978</c:v>
                </c:pt>
                <c:pt idx="847">
                  <c:v>7973.5</c:v>
                </c:pt>
                <c:pt idx="848">
                  <c:v>7964.5</c:v>
                </c:pt>
                <c:pt idx="849">
                  <c:v>7956</c:v>
                </c:pt>
                <c:pt idx="850">
                  <c:v>7944</c:v>
                </c:pt>
                <c:pt idx="851">
                  <c:v>7925</c:v>
                </c:pt>
                <c:pt idx="852">
                  <c:v>7922.5</c:v>
                </c:pt>
                <c:pt idx="853">
                  <c:v>7919</c:v>
                </c:pt>
                <c:pt idx="854">
                  <c:v>7918.5</c:v>
                </c:pt>
                <c:pt idx="855">
                  <c:v>7910</c:v>
                </c:pt>
                <c:pt idx="856">
                  <c:v>7904</c:v>
                </c:pt>
                <c:pt idx="857">
                  <c:v>7894</c:v>
                </c:pt>
                <c:pt idx="858">
                  <c:v>7889.5</c:v>
                </c:pt>
                <c:pt idx="859">
                  <c:v>7881.5</c:v>
                </c:pt>
                <c:pt idx="860">
                  <c:v>7879</c:v>
                </c:pt>
                <c:pt idx="861">
                  <c:v>7874</c:v>
                </c:pt>
                <c:pt idx="862">
                  <c:v>7870</c:v>
                </c:pt>
                <c:pt idx="863">
                  <c:v>7863</c:v>
                </c:pt>
                <c:pt idx="864">
                  <c:v>7853.5</c:v>
                </c:pt>
                <c:pt idx="865">
                  <c:v>7835.5</c:v>
                </c:pt>
                <c:pt idx="866">
                  <c:v>7832</c:v>
                </c:pt>
                <c:pt idx="867">
                  <c:v>7821.5</c:v>
                </c:pt>
                <c:pt idx="868">
                  <c:v>7811</c:v>
                </c:pt>
                <c:pt idx="869">
                  <c:v>7806</c:v>
                </c:pt>
                <c:pt idx="870">
                  <c:v>7798.5</c:v>
                </c:pt>
                <c:pt idx="871">
                  <c:v>7793.5</c:v>
                </c:pt>
                <c:pt idx="872">
                  <c:v>7782</c:v>
                </c:pt>
                <c:pt idx="873">
                  <c:v>7773.5</c:v>
                </c:pt>
                <c:pt idx="874">
                  <c:v>7682.5</c:v>
                </c:pt>
                <c:pt idx="875">
                  <c:v>7672</c:v>
                </c:pt>
                <c:pt idx="876">
                  <c:v>7655.5</c:v>
                </c:pt>
                <c:pt idx="877">
                  <c:v>7651</c:v>
                </c:pt>
                <c:pt idx="878">
                  <c:v>7641</c:v>
                </c:pt>
                <c:pt idx="879">
                  <c:v>7638</c:v>
                </c:pt>
                <c:pt idx="880">
                  <c:v>7617</c:v>
                </c:pt>
                <c:pt idx="881">
                  <c:v>7615</c:v>
                </c:pt>
                <c:pt idx="882">
                  <c:v>7593.5</c:v>
                </c:pt>
                <c:pt idx="883">
                  <c:v>7593.5</c:v>
                </c:pt>
                <c:pt idx="884">
                  <c:v>7583</c:v>
                </c:pt>
                <c:pt idx="885">
                  <c:v>7582</c:v>
                </c:pt>
                <c:pt idx="886">
                  <c:v>7580</c:v>
                </c:pt>
                <c:pt idx="887">
                  <c:v>7580</c:v>
                </c:pt>
                <c:pt idx="888">
                  <c:v>7579.5</c:v>
                </c:pt>
                <c:pt idx="889">
                  <c:v>7578.5</c:v>
                </c:pt>
                <c:pt idx="890">
                  <c:v>7575.5</c:v>
                </c:pt>
                <c:pt idx="891">
                  <c:v>7562</c:v>
                </c:pt>
                <c:pt idx="892">
                  <c:v>7551</c:v>
                </c:pt>
                <c:pt idx="893">
                  <c:v>7550.5</c:v>
                </c:pt>
                <c:pt idx="894">
                  <c:v>7549</c:v>
                </c:pt>
                <c:pt idx="895">
                  <c:v>7541</c:v>
                </c:pt>
                <c:pt idx="896">
                  <c:v>7535</c:v>
                </c:pt>
                <c:pt idx="897">
                  <c:v>7528.5</c:v>
                </c:pt>
                <c:pt idx="898">
                  <c:v>7526</c:v>
                </c:pt>
                <c:pt idx="899">
                  <c:v>7503</c:v>
                </c:pt>
                <c:pt idx="900">
                  <c:v>7467.5</c:v>
                </c:pt>
                <c:pt idx="901">
                  <c:v>7442.5</c:v>
                </c:pt>
                <c:pt idx="902">
                  <c:v>7440.5</c:v>
                </c:pt>
                <c:pt idx="903">
                  <c:v>7435.5</c:v>
                </c:pt>
                <c:pt idx="904">
                  <c:v>7415</c:v>
                </c:pt>
                <c:pt idx="905">
                  <c:v>7410</c:v>
                </c:pt>
                <c:pt idx="906">
                  <c:v>7392</c:v>
                </c:pt>
                <c:pt idx="907">
                  <c:v>7386.5</c:v>
                </c:pt>
                <c:pt idx="908">
                  <c:v>7370.5</c:v>
                </c:pt>
                <c:pt idx="909">
                  <c:v>7369</c:v>
                </c:pt>
                <c:pt idx="910">
                  <c:v>7366</c:v>
                </c:pt>
                <c:pt idx="911">
                  <c:v>7363.5</c:v>
                </c:pt>
                <c:pt idx="912">
                  <c:v>7362</c:v>
                </c:pt>
                <c:pt idx="913">
                  <c:v>7361.5</c:v>
                </c:pt>
                <c:pt idx="914">
                  <c:v>7360</c:v>
                </c:pt>
                <c:pt idx="915">
                  <c:v>7345</c:v>
                </c:pt>
                <c:pt idx="916">
                  <c:v>7336.5</c:v>
                </c:pt>
                <c:pt idx="917">
                  <c:v>7324</c:v>
                </c:pt>
                <c:pt idx="918">
                  <c:v>7323.5</c:v>
                </c:pt>
                <c:pt idx="919">
                  <c:v>7304</c:v>
                </c:pt>
                <c:pt idx="920">
                  <c:v>7300.5</c:v>
                </c:pt>
                <c:pt idx="921">
                  <c:v>7262.5</c:v>
                </c:pt>
                <c:pt idx="922">
                  <c:v>7250.5</c:v>
                </c:pt>
                <c:pt idx="923">
                  <c:v>7234</c:v>
                </c:pt>
                <c:pt idx="924">
                  <c:v>7228</c:v>
                </c:pt>
                <c:pt idx="925">
                  <c:v>7227.5</c:v>
                </c:pt>
                <c:pt idx="926">
                  <c:v>7226.5</c:v>
                </c:pt>
                <c:pt idx="927">
                  <c:v>7214</c:v>
                </c:pt>
                <c:pt idx="928">
                  <c:v>7210</c:v>
                </c:pt>
                <c:pt idx="929">
                  <c:v>7208.5</c:v>
                </c:pt>
                <c:pt idx="930">
                  <c:v>7195</c:v>
                </c:pt>
                <c:pt idx="931">
                  <c:v>7183</c:v>
                </c:pt>
                <c:pt idx="932">
                  <c:v>7179.5</c:v>
                </c:pt>
                <c:pt idx="933">
                  <c:v>7176</c:v>
                </c:pt>
                <c:pt idx="934">
                  <c:v>7170</c:v>
                </c:pt>
                <c:pt idx="935">
                  <c:v>7168.5</c:v>
                </c:pt>
                <c:pt idx="936">
                  <c:v>7149</c:v>
                </c:pt>
                <c:pt idx="937">
                  <c:v>7147</c:v>
                </c:pt>
                <c:pt idx="938">
                  <c:v>7140</c:v>
                </c:pt>
                <c:pt idx="939">
                  <c:v>7132</c:v>
                </c:pt>
                <c:pt idx="940">
                  <c:v>7129.5</c:v>
                </c:pt>
                <c:pt idx="941">
                  <c:v>7125.5</c:v>
                </c:pt>
                <c:pt idx="942">
                  <c:v>7107</c:v>
                </c:pt>
                <c:pt idx="943">
                  <c:v>7101.5</c:v>
                </c:pt>
                <c:pt idx="944">
                  <c:v>7100.5</c:v>
                </c:pt>
                <c:pt idx="945">
                  <c:v>7099.5</c:v>
                </c:pt>
                <c:pt idx="946">
                  <c:v>7091.5</c:v>
                </c:pt>
                <c:pt idx="947">
                  <c:v>7084</c:v>
                </c:pt>
                <c:pt idx="948">
                  <c:v>7083.5</c:v>
                </c:pt>
                <c:pt idx="949">
                  <c:v>7065</c:v>
                </c:pt>
                <c:pt idx="950">
                  <c:v>7056.5</c:v>
                </c:pt>
                <c:pt idx="951">
                  <c:v>7054</c:v>
                </c:pt>
                <c:pt idx="952">
                  <c:v>7038</c:v>
                </c:pt>
                <c:pt idx="953">
                  <c:v>7034</c:v>
                </c:pt>
                <c:pt idx="954">
                  <c:v>7005.5</c:v>
                </c:pt>
                <c:pt idx="955">
                  <c:v>7005.5</c:v>
                </c:pt>
                <c:pt idx="956">
                  <c:v>7004.5</c:v>
                </c:pt>
                <c:pt idx="957">
                  <c:v>7001</c:v>
                </c:pt>
                <c:pt idx="958">
                  <c:v>6999</c:v>
                </c:pt>
                <c:pt idx="959">
                  <c:v>6997</c:v>
                </c:pt>
                <c:pt idx="960">
                  <c:v>6983</c:v>
                </c:pt>
                <c:pt idx="961">
                  <c:v>6977.5</c:v>
                </c:pt>
                <c:pt idx="962">
                  <c:v>6969</c:v>
                </c:pt>
                <c:pt idx="963">
                  <c:v>6968.5</c:v>
                </c:pt>
                <c:pt idx="964">
                  <c:v>6966.5</c:v>
                </c:pt>
                <c:pt idx="965">
                  <c:v>6953.5</c:v>
                </c:pt>
                <c:pt idx="966">
                  <c:v>6949</c:v>
                </c:pt>
                <c:pt idx="967">
                  <c:v>6948</c:v>
                </c:pt>
                <c:pt idx="968">
                  <c:v>6947</c:v>
                </c:pt>
                <c:pt idx="969">
                  <c:v>6939</c:v>
                </c:pt>
                <c:pt idx="970">
                  <c:v>6935.5</c:v>
                </c:pt>
                <c:pt idx="971">
                  <c:v>6929</c:v>
                </c:pt>
                <c:pt idx="972">
                  <c:v>6924.5</c:v>
                </c:pt>
                <c:pt idx="973">
                  <c:v>6914.5</c:v>
                </c:pt>
                <c:pt idx="974">
                  <c:v>6888.5</c:v>
                </c:pt>
                <c:pt idx="975">
                  <c:v>6888</c:v>
                </c:pt>
                <c:pt idx="976">
                  <c:v>6880.5</c:v>
                </c:pt>
                <c:pt idx="977">
                  <c:v>6875.5</c:v>
                </c:pt>
                <c:pt idx="978">
                  <c:v>6875</c:v>
                </c:pt>
                <c:pt idx="979">
                  <c:v>6850</c:v>
                </c:pt>
                <c:pt idx="980">
                  <c:v>6847</c:v>
                </c:pt>
                <c:pt idx="981">
                  <c:v>6819</c:v>
                </c:pt>
                <c:pt idx="982">
                  <c:v>6811.5</c:v>
                </c:pt>
                <c:pt idx="983">
                  <c:v>6806</c:v>
                </c:pt>
                <c:pt idx="984">
                  <c:v>6804</c:v>
                </c:pt>
                <c:pt idx="985">
                  <c:v>6793</c:v>
                </c:pt>
                <c:pt idx="986">
                  <c:v>6774</c:v>
                </c:pt>
                <c:pt idx="987">
                  <c:v>6764.5</c:v>
                </c:pt>
                <c:pt idx="988">
                  <c:v>6756.5</c:v>
                </c:pt>
                <c:pt idx="989">
                  <c:v>6746.5</c:v>
                </c:pt>
                <c:pt idx="990">
                  <c:v>6744.5</c:v>
                </c:pt>
                <c:pt idx="991">
                  <c:v>6734.5</c:v>
                </c:pt>
                <c:pt idx="992">
                  <c:v>6696</c:v>
                </c:pt>
                <c:pt idx="993">
                  <c:v>6678</c:v>
                </c:pt>
                <c:pt idx="994">
                  <c:v>6668</c:v>
                </c:pt>
                <c:pt idx="995">
                  <c:v>6657.5</c:v>
                </c:pt>
                <c:pt idx="996">
                  <c:v>6646.5</c:v>
                </c:pt>
                <c:pt idx="997">
                  <c:v>6634.5</c:v>
                </c:pt>
                <c:pt idx="998">
                  <c:v>6624.5</c:v>
                </c:pt>
                <c:pt idx="999">
                  <c:v>6623</c:v>
                </c:pt>
                <c:pt idx="1000">
                  <c:v>6621.5</c:v>
                </c:pt>
                <c:pt idx="1001">
                  <c:v>6616.5</c:v>
                </c:pt>
                <c:pt idx="1002">
                  <c:v>6615</c:v>
                </c:pt>
                <c:pt idx="1003">
                  <c:v>6602</c:v>
                </c:pt>
                <c:pt idx="1004">
                  <c:v>6601.5</c:v>
                </c:pt>
                <c:pt idx="1005">
                  <c:v>6601</c:v>
                </c:pt>
                <c:pt idx="1006">
                  <c:v>6579.5</c:v>
                </c:pt>
                <c:pt idx="1007">
                  <c:v>6579.5</c:v>
                </c:pt>
                <c:pt idx="1008">
                  <c:v>6571.5</c:v>
                </c:pt>
                <c:pt idx="1009">
                  <c:v>6567.5</c:v>
                </c:pt>
                <c:pt idx="1010">
                  <c:v>6559.5</c:v>
                </c:pt>
                <c:pt idx="1011">
                  <c:v>6552.5</c:v>
                </c:pt>
                <c:pt idx="1012">
                  <c:v>6546</c:v>
                </c:pt>
                <c:pt idx="1013">
                  <c:v>6545</c:v>
                </c:pt>
                <c:pt idx="1014">
                  <c:v>6536</c:v>
                </c:pt>
                <c:pt idx="1015">
                  <c:v>6533.5</c:v>
                </c:pt>
                <c:pt idx="1016">
                  <c:v>6525.5</c:v>
                </c:pt>
                <c:pt idx="1017">
                  <c:v>6524</c:v>
                </c:pt>
                <c:pt idx="1018">
                  <c:v>6523.5</c:v>
                </c:pt>
                <c:pt idx="1019">
                  <c:v>6521</c:v>
                </c:pt>
                <c:pt idx="1020">
                  <c:v>6520</c:v>
                </c:pt>
                <c:pt idx="1021">
                  <c:v>6519.5</c:v>
                </c:pt>
                <c:pt idx="1022">
                  <c:v>6519</c:v>
                </c:pt>
                <c:pt idx="1023">
                  <c:v>6488.5</c:v>
                </c:pt>
                <c:pt idx="1024">
                  <c:v>6486</c:v>
                </c:pt>
                <c:pt idx="1025">
                  <c:v>6484</c:v>
                </c:pt>
                <c:pt idx="1026">
                  <c:v>6478.5</c:v>
                </c:pt>
                <c:pt idx="1027">
                  <c:v>6466</c:v>
                </c:pt>
                <c:pt idx="1028">
                  <c:v>6458.5</c:v>
                </c:pt>
                <c:pt idx="1029">
                  <c:v>6458</c:v>
                </c:pt>
                <c:pt idx="1030">
                  <c:v>6456</c:v>
                </c:pt>
                <c:pt idx="1031">
                  <c:v>6455</c:v>
                </c:pt>
                <c:pt idx="1032">
                  <c:v>6444.5</c:v>
                </c:pt>
                <c:pt idx="1033">
                  <c:v>6424.5</c:v>
                </c:pt>
                <c:pt idx="1034">
                  <c:v>6424</c:v>
                </c:pt>
                <c:pt idx="1035">
                  <c:v>6410</c:v>
                </c:pt>
                <c:pt idx="1036">
                  <c:v>6409.5</c:v>
                </c:pt>
                <c:pt idx="1037">
                  <c:v>6407</c:v>
                </c:pt>
                <c:pt idx="1038">
                  <c:v>6398</c:v>
                </c:pt>
                <c:pt idx="1039">
                  <c:v>6394.5</c:v>
                </c:pt>
                <c:pt idx="1040">
                  <c:v>6386.5</c:v>
                </c:pt>
                <c:pt idx="1041">
                  <c:v>6386</c:v>
                </c:pt>
                <c:pt idx="1042">
                  <c:v>6384.5</c:v>
                </c:pt>
                <c:pt idx="1043">
                  <c:v>6384</c:v>
                </c:pt>
                <c:pt idx="1044">
                  <c:v>6383.5</c:v>
                </c:pt>
                <c:pt idx="1045">
                  <c:v>6380.5</c:v>
                </c:pt>
                <c:pt idx="1046">
                  <c:v>6372.5</c:v>
                </c:pt>
                <c:pt idx="1047">
                  <c:v>6370</c:v>
                </c:pt>
                <c:pt idx="1048">
                  <c:v>6366.5</c:v>
                </c:pt>
                <c:pt idx="1049">
                  <c:v>6358.5</c:v>
                </c:pt>
                <c:pt idx="1050">
                  <c:v>6358.5</c:v>
                </c:pt>
                <c:pt idx="1051">
                  <c:v>6353.5</c:v>
                </c:pt>
                <c:pt idx="1052">
                  <c:v>6353.5</c:v>
                </c:pt>
                <c:pt idx="1053">
                  <c:v>6350</c:v>
                </c:pt>
                <c:pt idx="1054">
                  <c:v>6350</c:v>
                </c:pt>
                <c:pt idx="1055">
                  <c:v>6346</c:v>
                </c:pt>
                <c:pt idx="1056">
                  <c:v>6340.5</c:v>
                </c:pt>
                <c:pt idx="1057">
                  <c:v>6328</c:v>
                </c:pt>
                <c:pt idx="1058">
                  <c:v>6315</c:v>
                </c:pt>
                <c:pt idx="1059">
                  <c:v>6310</c:v>
                </c:pt>
                <c:pt idx="1060">
                  <c:v>6305.5</c:v>
                </c:pt>
                <c:pt idx="1061">
                  <c:v>6305</c:v>
                </c:pt>
                <c:pt idx="1062">
                  <c:v>6299</c:v>
                </c:pt>
                <c:pt idx="1063">
                  <c:v>6297.5</c:v>
                </c:pt>
                <c:pt idx="1064">
                  <c:v>6289.5</c:v>
                </c:pt>
                <c:pt idx="1065">
                  <c:v>6288.5</c:v>
                </c:pt>
                <c:pt idx="1066">
                  <c:v>6277</c:v>
                </c:pt>
                <c:pt idx="1067">
                  <c:v>6263</c:v>
                </c:pt>
                <c:pt idx="1068">
                  <c:v>6250</c:v>
                </c:pt>
                <c:pt idx="1069">
                  <c:v>6237</c:v>
                </c:pt>
                <c:pt idx="1070">
                  <c:v>6237</c:v>
                </c:pt>
                <c:pt idx="1071">
                  <c:v>6235.5</c:v>
                </c:pt>
                <c:pt idx="1072">
                  <c:v>6231</c:v>
                </c:pt>
                <c:pt idx="1073">
                  <c:v>6214</c:v>
                </c:pt>
                <c:pt idx="1074">
                  <c:v>6199.5</c:v>
                </c:pt>
                <c:pt idx="1075">
                  <c:v>6192.5</c:v>
                </c:pt>
                <c:pt idx="1076">
                  <c:v>6190</c:v>
                </c:pt>
                <c:pt idx="1077">
                  <c:v>6190</c:v>
                </c:pt>
                <c:pt idx="1078">
                  <c:v>6188</c:v>
                </c:pt>
                <c:pt idx="1079">
                  <c:v>6187.5</c:v>
                </c:pt>
                <c:pt idx="1080">
                  <c:v>6180.5</c:v>
                </c:pt>
                <c:pt idx="1081">
                  <c:v>6176.5</c:v>
                </c:pt>
                <c:pt idx="1082">
                  <c:v>6164</c:v>
                </c:pt>
                <c:pt idx="1083">
                  <c:v>6149.5</c:v>
                </c:pt>
                <c:pt idx="1084">
                  <c:v>6129</c:v>
                </c:pt>
                <c:pt idx="1085">
                  <c:v>6126</c:v>
                </c:pt>
                <c:pt idx="1086">
                  <c:v>6105.5</c:v>
                </c:pt>
                <c:pt idx="1087">
                  <c:v>6082</c:v>
                </c:pt>
                <c:pt idx="1088">
                  <c:v>6078.5</c:v>
                </c:pt>
                <c:pt idx="1089">
                  <c:v>6067.5</c:v>
                </c:pt>
                <c:pt idx="1090">
                  <c:v>6058</c:v>
                </c:pt>
                <c:pt idx="1091">
                  <c:v>6055</c:v>
                </c:pt>
                <c:pt idx="1092">
                  <c:v>6052</c:v>
                </c:pt>
                <c:pt idx="1093">
                  <c:v>6052</c:v>
                </c:pt>
                <c:pt idx="1094">
                  <c:v>6046.5</c:v>
                </c:pt>
                <c:pt idx="1095">
                  <c:v>6046</c:v>
                </c:pt>
                <c:pt idx="1096">
                  <c:v>6041.5</c:v>
                </c:pt>
                <c:pt idx="1097">
                  <c:v>6029</c:v>
                </c:pt>
                <c:pt idx="1098">
                  <c:v>6024.5</c:v>
                </c:pt>
                <c:pt idx="1099">
                  <c:v>6018.5</c:v>
                </c:pt>
                <c:pt idx="1100">
                  <c:v>6017.5</c:v>
                </c:pt>
                <c:pt idx="1101">
                  <c:v>6009</c:v>
                </c:pt>
                <c:pt idx="1102">
                  <c:v>6007.5</c:v>
                </c:pt>
                <c:pt idx="1103">
                  <c:v>6006</c:v>
                </c:pt>
                <c:pt idx="1104">
                  <c:v>6005.5</c:v>
                </c:pt>
                <c:pt idx="1105">
                  <c:v>6004</c:v>
                </c:pt>
                <c:pt idx="1106">
                  <c:v>5999.5</c:v>
                </c:pt>
                <c:pt idx="1107">
                  <c:v>5993</c:v>
                </c:pt>
                <c:pt idx="1108">
                  <c:v>5990.5</c:v>
                </c:pt>
                <c:pt idx="1109">
                  <c:v>5988</c:v>
                </c:pt>
                <c:pt idx="1110">
                  <c:v>5980</c:v>
                </c:pt>
                <c:pt idx="1111">
                  <c:v>5964.5</c:v>
                </c:pt>
                <c:pt idx="1112">
                  <c:v>5955.5</c:v>
                </c:pt>
                <c:pt idx="1113">
                  <c:v>5954.5</c:v>
                </c:pt>
                <c:pt idx="1114">
                  <c:v>5938</c:v>
                </c:pt>
                <c:pt idx="1115">
                  <c:v>5934.5</c:v>
                </c:pt>
                <c:pt idx="1116">
                  <c:v>5930</c:v>
                </c:pt>
                <c:pt idx="1117">
                  <c:v>5929</c:v>
                </c:pt>
                <c:pt idx="1118">
                  <c:v>5926</c:v>
                </c:pt>
                <c:pt idx="1119">
                  <c:v>5921</c:v>
                </c:pt>
                <c:pt idx="1120">
                  <c:v>5920.5</c:v>
                </c:pt>
                <c:pt idx="1121">
                  <c:v>5919</c:v>
                </c:pt>
                <c:pt idx="1122">
                  <c:v>5884.5</c:v>
                </c:pt>
                <c:pt idx="1123">
                  <c:v>5884</c:v>
                </c:pt>
                <c:pt idx="1124">
                  <c:v>5881</c:v>
                </c:pt>
                <c:pt idx="1125">
                  <c:v>5874</c:v>
                </c:pt>
                <c:pt idx="1126">
                  <c:v>5873.5</c:v>
                </c:pt>
                <c:pt idx="1127">
                  <c:v>5867.5</c:v>
                </c:pt>
                <c:pt idx="1128">
                  <c:v>5866.5</c:v>
                </c:pt>
                <c:pt idx="1129">
                  <c:v>5864.5</c:v>
                </c:pt>
                <c:pt idx="1130">
                  <c:v>5864.5</c:v>
                </c:pt>
                <c:pt idx="1131">
                  <c:v>5853</c:v>
                </c:pt>
                <c:pt idx="1132">
                  <c:v>5845.5</c:v>
                </c:pt>
                <c:pt idx="1133">
                  <c:v>5842.5</c:v>
                </c:pt>
                <c:pt idx="1134">
                  <c:v>5833</c:v>
                </c:pt>
                <c:pt idx="1135">
                  <c:v>5832.5</c:v>
                </c:pt>
                <c:pt idx="1136">
                  <c:v>5832</c:v>
                </c:pt>
                <c:pt idx="1137">
                  <c:v>5820.5</c:v>
                </c:pt>
                <c:pt idx="1138">
                  <c:v>5815.5</c:v>
                </c:pt>
                <c:pt idx="1139">
                  <c:v>5815</c:v>
                </c:pt>
                <c:pt idx="1140">
                  <c:v>5797</c:v>
                </c:pt>
                <c:pt idx="1141">
                  <c:v>5796</c:v>
                </c:pt>
                <c:pt idx="1142">
                  <c:v>5787</c:v>
                </c:pt>
                <c:pt idx="1143">
                  <c:v>5772.5</c:v>
                </c:pt>
                <c:pt idx="1144">
                  <c:v>5762.5</c:v>
                </c:pt>
                <c:pt idx="1145">
                  <c:v>5760</c:v>
                </c:pt>
                <c:pt idx="1146">
                  <c:v>5753.5</c:v>
                </c:pt>
                <c:pt idx="1147">
                  <c:v>5753</c:v>
                </c:pt>
                <c:pt idx="1148">
                  <c:v>5748</c:v>
                </c:pt>
                <c:pt idx="1149">
                  <c:v>5733.5</c:v>
                </c:pt>
                <c:pt idx="1150">
                  <c:v>5730.5</c:v>
                </c:pt>
                <c:pt idx="1151">
                  <c:v>5727</c:v>
                </c:pt>
                <c:pt idx="1152">
                  <c:v>5726</c:v>
                </c:pt>
                <c:pt idx="1153">
                  <c:v>5720.5</c:v>
                </c:pt>
                <c:pt idx="1154">
                  <c:v>5717</c:v>
                </c:pt>
                <c:pt idx="1155">
                  <c:v>5701.5</c:v>
                </c:pt>
                <c:pt idx="1156">
                  <c:v>5696</c:v>
                </c:pt>
                <c:pt idx="1157">
                  <c:v>5692</c:v>
                </c:pt>
                <c:pt idx="1158">
                  <c:v>5691.5</c:v>
                </c:pt>
                <c:pt idx="1159">
                  <c:v>5688.5</c:v>
                </c:pt>
                <c:pt idx="1160">
                  <c:v>5686</c:v>
                </c:pt>
                <c:pt idx="1161">
                  <c:v>5684.5</c:v>
                </c:pt>
                <c:pt idx="1162">
                  <c:v>5677</c:v>
                </c:pt>
                <c:pt idx="1163">
                  <c:v>5670</c:v>
                </c:pt>
                <c:pt idx="1164">
                  <c:v>5670</c:v>
                </c:pt>
                <c:pt idx="1165">
                  <c:v>5660.5</c:v>
                </c:pt>
                <c:pt idx="1166">
                  <c:v>5647</c:v>
                </c:pt>
                <c:pt idx="1167">
                  <c:v>5636.5</c:v>
                </c:pt>
                <c:pt idx="1168">
                  <c:v>5635.5</c:v>
                </c:pt>
                <c:pt idx="1169">
                  <c:v>5633.5</c:v>
                </c:pt>
                <c:pt idx="1170">
                  <c:v>5630.5</c:v>
                </c:pt>
                <c:pt idx="1171">
                  <c:v>5625.5</c:v>
                </c:pt>
                <c:pt idx="1172">
                  <c:v>5618.5</c:v>
                </c:pt>
                <c:pt idx="1173">
                  <c:v>5605.5</c:v>
                </c:pt>
                <c:pt idx="1174">
                  <c:v>5600</c:v>
                </c:pt>
                <c:pt idx="1175">
                  <c:v>5594</c:v>
                </c:pt>
                <c:pt idx="1176">
                  <c:v>5593.5</c:v>
                </c:pt>
                <c:pt idx="1177">
                  <c:v>5589</c:v>
                </c:pt>
                <c:pt idx="1178">
                  <c:v>5584.5</c:v>
                </c:pt>
                <c:pt idx="1179">
                  <c:v>5583.5</c:v>
                </c:pt>
                <c:pt idx="1180">
                  <c:v>5582</c:v>
                </c:pt>
                <c:pt idx="1181">
                  <c:v>5572</c:v>
                </c:pt>
                <c:pt idx="1182">
                  <c:v>5571.5</c:v>
                </c:pt>
                <c:pt idx="1183">
                  <c:v>5571</c:v>
                </c:pt>
                <c:pt idx="1184">
                  <c:v>5570.5</c:v>
                </c:pt>
                <c:pt idx="1185">
                  <c:v>5559.5</c:v>
                </c:pt>
                <c:pt idx="1186">
                  <c:v>5559.5</c:v>
                </c:pt>
                <c:pt idx="1187">
                  <c:v>5554</c:v>
                </c:pt>
                <c:pt idx="1188">
                  <c:v>5552</c:v>
                </c:pt>
                <c:pt idx="1189">
                  <c:v>5552</c:v>
                </c:pt>
                <c:pt idx="1190">
                  <c:v>5525</c:v>
                </c:pt>
                <c:pt idx="1191">
                  <c:v>5514.5</c:v>
                </c:pt>
                <c:pt idx="1192">
                  <c:v>5513.5</c:v>
                </c:pt>
                <c:pt idx="1193">
                  <c:v>5487.5</c:v>
                </c:pt>
                <c:pt idx="1194">
                  <c:v>5483</c:v>
                </c:pt>
                <c:pt idx="1195">
                  <c:v>5476</c:v>
                </c:pt>
                <c:pt idx="1196">
                  <c:v>5476</c:v>
                </c:pt>
                <c:pt idx="1197">
                  <c:v>5476</c:v>
                </c:pt>
                <c:pt idx="1198">
                  <c:v>5471.5</c:v>
                </c:pt>
                <c:pt idx="1199">
                  <c:v>5466.5</c:v>
                </c:pt>
                <c:pt idx="1200">
                  <c:v>5460</c:v>
                </c:pt>
                <c:pt idx="1201">
                  <c:v>5458</c:v>
                </c:pt>
                <c:pt idx="1202">
                  <c:v>5453.5</c:v>
                </c:pt>
                <c:pt idx="1203">
                  <c:v>5451</c:v>
                </c:pt>
                <c:pt idx="1204">
                  <c:v>5448.5</c:v>
                </c:pt>
                <c:pt idx="1205">
                  <c:v>5446</c:v>
                </c:pt>
                <c:pt idx="1206">
                  <c:v>5436</c:v>
                </c:pt>
                <c:pt idx="1207">
                  <c:v>5435.5</c:v>
                </c:pt>
                <c:pt idx="1208">
                  <c:v>5434.5</c:v>
                </c:pt>
                <c:pt idx="1209">
                  <c:v>5434</c:v>
                </c:pt>
                <c:pt idx="1210">
                  <c:v>5431.5</c:v>
                </c:pt>
                <c:pt idx="1211">
                  <c:v>5429</c:v>
                </c:pt>
                <c:pt idx="1212">
                  <c:v>5426.5</c:v>
                </c:pt>
                <c:pt idx="1213">
                  <c:v>5425</c:v>
                </c:pt>
                <c:pt idx="1214">
                  <c:v>5424</c:v>
                </c:pt>
                <c:pt idx="1215">
                  <c:v>5417.5</c:v>
                </c:pt>
                <c:pt idx="1216">
                  <c:v>5412</c:v>
                </c:pt>
                <c:pt idx="1217">
                  <c:v>5403</c:v>
                </c:pt>
                <c:pt idx="1218">
                  <c:v>5401</c:v>
                </c:pt>
                <c:pt idx="1219">
                  <c:v>5396.5</c:v>
                </c:pt>
                <c:pt idx="1220">
                  <c:v>5391</c:v>
                </c:pt>
                <c:pt idx="1221">
                  <c:v>5385.5</c:v>
                </c:pt>
                <c:pt idx="1222">
                  <c:v>5382.5</c:v>
                </c:pt>
                <c:pt idx="1223">
                  <c:v>5371.5</c:v>
                </c:pt>
                <c:pt idx="1224">
                  <c:v>5364</c:v>
                </c:pt>
                <c:pt idx="1225">
                  <c:v>5355</c:v>
                </c:pt>
                <c:pt idx="1226">
                  <c:v>5353</c:v>
                </c:pt>
                <c:pt idx="1227">
                  <c:v>5348.5</c:v>
                </c:pt>
                <c:pt idx="1228">
                  <c:v>5348</c:v>
                </c:pt>
                <c:pt idx="1229">
                  <c:v>5345.5</c:v>
                </c:pt>
                <c:pt idx="1230">
                  <c:v>5335.5</c:v>
                </c:pt>
                <c:pt idx="1231">
                  <c:v>5334</c:v>
                </c:pt>
                <c:pt idx="1232">
                  <c:v>5333.5</c:v>
                </c:pt>
                <c:pt idx="1233">
                  <c:v>5332.5</c:v>
                </c:pt>
                <c:pt idx="1234">
                  <c:v>5325</c:v>
                </c:pt>
                <c:pt idx="1235">
                  <c:v>5298</c:v>
                </c:pt>
                <c:pt idx="1236">
                  <c:v>5290.5</c:v>
                </c:pt>
                <c:pt idx="1237">
                  <c:v>5288</c:v>
                </c:pt>
                <c:pt idx="1238">
                  <c:v>5285.5</c:v>
                </c:pt>
                <c:pt idx="1239">
                  <c:v>5277.5</c:v>
                </c:pt>
                <c:pt idx="1240">
                  <c:v>5275</c:v>
                </c:pt>
                <c:pt idx="1241">
                  <c:v>5273.5</c:v>
                </c:pt>
                <c:pt idx="1242">
                  <c:v>5267</c:v>
                </c:pt>
                <c:pt idx="1243">
                  <c:v>5263.5</c:v>
                </c:pt>
                <c:pt idx="1244">
                  <c:v>5255.5</c:v>
                </c:pt>
                <c:pt idx="1245">
                  <c:v>5254.5</c:v>
                </c:pt>
                <c:pt idx="1246">
                  <c:v>5246</c:v>
                </c:pt>
                <c:pt idx="1247">
                  <c:v>5244.5</c:v>
                </c:pt>
                <c:pt idx="1248">
                  <c:v>5242</c:v>
                </c:pt>
                <c:pt idx="1249">
                  <c:v>5240</c:v>
                </c:pt>
                <c:pt idx="1250">
                  <c:v>5235</c:v>
                </c:pt>
                <c:pt idx="1251">
                  <c:v>5215.5</c:v>
                </c:pt>
                <c:pt idx="1252">
                  <c:v>5212</c:v>
                </c:pt>
                <c:pt idx="1253">
                  <c:v>5202</c:v>
                </c:pt>
                <c:pt idx="1254">
                  <c:v>5192.5</c:v>
                </c:pt>
                <c:pt idx="1255">
                  <c:v>5188</c:v>
                </c:pt>
                <c:pt idx="1256">
                  <c:v>5185</c:v>
                </c:pt>
                <c:pt idx="1257">
                  <c:v>5179</c:v>
                </c:pt>
                <c:pt idx="1258">
                  <c:v>5177.5</c:v>
                </c:pt>
                <c:pt idx="1259">
                  <c:v>5177.5</c:v>
                </c:pt>
                <c:pt idx="1260">
                  <c:v>5175.5</c:v>
                </c:pt>
                <c:pt idx="1261">
                  <c:v>5143</c:v>
                </c:pt>
                <c:pt idx="1262">
                  <c:v>5143</c:v>
                </c:pt>
                <c:pt idx="1263">
                  <c:v>5139.5</c:v>
                </c:pt>
                <c:pt idx="1264">
                  <c:v>5136</c:v>
                </c:pt>
                <c:pt idx="1265">
                  <c:v>5127</c:v>
                </c:pt>
                <c:pt idx="1266">
                  <c:v>5125</c:v>
                </c:pt>
                <c:pt idx="1267">
                  <c:v>5122.5</c:v>
                </c:pt>
                <c:pt idx="1268">
                  <c:v>5122</c:v>
                </c:pt>
                <c:pt idx="1269">
                  <c:v>5120</c:v>
                </c:pt>
                <c:pt idx="1270">
                  <c:v>5119.5</c:v>
                </c:pt>
                <c:pt idx="1271">
                  <c:v>5111</c:v>
                </c:pt>
                <c:pt idx="1272">
                  <c:v>5106.5</c:v>
                </c:pt>
              </c:numCache>
            </c:numRef>
          </c:xVal>
          <c:yVal>
            <c:numRef>
              <c:f>'total growth by county'!$AI$11:$AI$1283</c:f>
              <c:numCache>
                <c:formatCode>0%</c:formatCode>
                <c:ptCount val="1273"/>
                <c:pt idx="0">
                  <c:v>-3.483673198155457E-2</c:v>
                </c:pt>
                <c:pt idx="1">
                  <c:v>8.6683411085979323E-3</c:v>
                </c:pt>
                <c:pt idx="2">
                  <c:v>1.4618146130899179E-2</c:v>
                </c:pt>
                <c:pt idx="3">
                  <c:v>-2.2737634610118906E-2</c:v>
                </c:pt>
                <c:pt idx="4">
                  <c:v>4.6940227773090148E-2</c:v>
                </c:pt>
                <c:pt idx="5">
                  <c:v>-3.5276012915421706E-2</c:v>
                </c:pt>
                <c:pt idx="6">
                  <c:v>-6.8774157906947853E-3</c:v>
                </c:pt>
                <c:pt idx="7">
                  <c:v>-4.2034114567161662E-2</c:v>
                </c:pt>
                <c:pt idx="8">
                  <c:v>5.5778444124626736E-2</c:v>
                </c:pt>
                <c:pt idx="9">
                  <c:v>3.4041449058248574E-3</c:v>
                </c:pt>
                <c:pt idx="10">
                  <c:v>-3.1704397610103907E-3</c:v>
                </c:pt>
                <c:pt idx="11">
                  <c:v>1.086923291955455E-2</c:v>
                </c:pt>
                <c:pt idx="12">
                  <c:v>-1.6008459479126103E-2</c:v>
                </c:pt>
                <c:pt idx="13">
                  <c:v>5.2506603238633431E-6</c:v>
                </c:pt>
                <c:pt idx="14">
                  <c:v>-1.9559127031886892E-2</c:v>
                </c:pt>
                <c:pt idx="15">
                  <c:v>5.7604091461284535E-2</c:v>
                </c:pt>
                <c:pt idx="16">
                  <c:v>-1.6859680853493098E-2</c:v>
                </c:pt>
                <c:pt idx="17">
                  <c:v>-3.1330260623596118E-2</c:v>
                </c:pt>
                <c:pt idx="18">
                  <c:v>7.8929205522149104E-4</c:v>
                </c:pt>
                <c:pt idx="19">
                  <c:v>2.29232132602879E-2</c:v>
                </c:pt>
                <c:pt idx="20">
                  <c:v>3.070020531625639E-3</c:v>
                </c:pt>
                <c:pt idx="21">
                  <c:v>-2.6752544542818946E-2</c:v>
                </c:pt>
                <c:pt idx="22">
                  <c:v>7.5792681882596025E-3</c:v>
                </c:pt>
                <c:pt idx="23">
                  <c:v>9.2463845494707986E-3</c:v>
                </c:pt>
                <c:pt idx="24">
                  <c:v>2.3224428228519001E-2</c:v>
                </c:pt>
                <c:pt idx="25">
                  <c:v>-4.5033855027899028E-2</c:v>
                </c:pt>
                <c:pt idx="26">
                  <c:v>3.309508200900968E-2</c:v>
                </c:pt>
                <c:pt idx="27">
                  <c:v>-2.9761779333139282E-2</c:v>
                </c:pt>
                <c:pt idx="28">
                  <c:v>1.6220224050991661E-2</c:v>
                </c:pt>
                <c:pt idx="29">
                  <c:v>-2.9780959363744808E-2</c:v>
                </c:pt>
                <c:pt idx="30">
                  <c:v>1.3796203479517377E-2</c:v>
                </c:pt>
                <c:pt idx="31">
                  <c:v>1.8596946076181453E-3</c:v>
                </c:pt>
                <c:pt idx="32">
                  <c:v>2.5607746970817136E-2</c:v>
                </c:pt>
                <c:pt idx="33">
                  <c:v>9.8960647164199056E-3</c:v>
                </c:pt>
                <c:pt idx="34">
                  <c:v>-2.9006318012489762E-2</c:v>
                </c:pt>
                <c:pt idx="35">
                  <c:v>-1.9129149890260155E-3</c:v>
                </c:pt>
                <c:pt idx="36">
                  <c:v>-5.7732240652186295E-3</c:v>
                </c:pt>
                <c:pt idx="37">
                  <c:v>4.0911123414023143E-2</c:v>
                </c:pt>
                <c:pt idx="38">
                  <c:v>-3.6329415145251343E-2</c:v>
                </c:pt>
                <c:pt idx="39">
                  <c:v>4.468786709954653E-4</c:v>
                </c:pt>
                <c:pt idx="40">
                  <c:v>1.056799206273884E-2</c:v>
                </c:pt>
                <c:pt idx="41">
                  <c:v>9.2806347509222231E-3</c:v>
                </c:pt>
                <c:pt idx="42">
                  <c:v>-3.6233569216006067E-2</c:v>
                </c:pt>
                <c:pt idx="43">
                  <c:v>-2.2688047276679724E-2</c:v>
                </c:pt>
                <c:pt idx="44">
                  <c:v>4.6369555625829451E-2</c:v>
                </c:pt>
                <c:pt idx="45">
                  <c:v>-3.6530792911188215E-2</c:v>
                </c:pt>
                <c:pt idx="46">
                  <c:v>2.6020960945856153E-2</c:v>
                </c:pt>
                <c:pt idx="47">
                  <c:v>2.2167330848007261E-2</c:v>
                </c:pt>
                <c:pt idx="48">
                  <c:v>-4.7652239787889794E-2</c:v>
                </c:pt>
                <c:pt idx="49">
                  <c:v>5.1743147165729697E-2</c:v>
                </c:pt>
                <c:pt idx="50">
                  <c:v>1.9512918075174301E-2</c:v>
                </c:pt>
                <c:pt idx="51">
                  <c:v>-3.0054700034652049E-2</c:v>
                </c:pt>
                <c:pt idx="52">
                  <c:v>-6.0766894152562423E-2</c:v>
                </c:pt>
                <c:pt idx="53">
                  <c:v>7.0623743057247057E-2</c:v>
                </c:pt>
                <c:pt idx="54">
                  <c:v>-9.7782119762674924E-3</c:v>
                </c:pt>
                <c:pt idx="55">
                  <c:v>5.6556368381888156E-3</c:v>
                </c:pt>
                <c:pt idx="56">
                  <c:v>-6.0115040712105383E-4</c:v>
                </c:pt>
                <c:pt idx="57">
                  <c:v>2.5564253360031319E-2</c:v>
                </c:pt>
                <c:pt idx="58">
                  <c:v>-4.3474164075180788E-2</c:v>
                </c:pt>
                <c:pt idx="59">
                  <c:v>5.1516363174453073E-3</c:v>
                </c:pt>
                <c:pt idx="60">
                  <c:v>1.166739259040539E-2</c:v>
                </c:pt>
                <c:pt idx="61">
                  <c:v>-7.6845110325398647E-3</c:v>
                </c:pt>
                <c:pt idx="62">
                  <c:v>-2.0118390736243885E-2</c:v>
                </c:pt>
                <c:pt idx="63">
                  <c:v>-1.4429354805244987E-2</c:v>
                </c:pt>
                <c:pt idx="64">
                  <c:v>2.7822306939362385E-4</c:v>
                </c:pt>
                <c:pt idx="65">
                  <c:v>3.0488141195756491E-2</c:v>
                </c:pt>
                <c:pt idx="66">
                  <c:v>1.1304611112304741E-2</c:v>
                </c:pt>
                <c:pt idx="67">
                  <c:v>1.0154041715864315E-2</c:v>
                </c:pt>
                <c:pt idx="68">
                  <c:v>-2.3343827559328956E-2</c:v>
                </c:pt>
                <c:pt idx="69">
                  <c:v>2.8878812084779604E-2</c:v>
                </c:pt>
                <c:pt idx="70">
                  <c:v>-4.4493483661757649E-2</c:v>
                </c:pt>
                <c:pt idx="71">
                  <c:v>-1.1513102473064141E-2</c:v>
                </c:pt>
                <c:pt idx="72">
                  <c:v>2.7727957834355887E-2</c:v>
                </c:pt>
                <c:pt idx="73">
                  <c:v>-8.8728737017691461E-3</c:v>
                </c:pt>
                <c:pt idx="74">
                  <c:v>1.1444090399924667E-2</c:v>
                </c:pt>
                <c:pt idx="75">
                  <c:v>8.2193450219238962E-3</c:v>
                </c:pt>
                <c:pt idx="76">
                  <c:v>-1.3372956402363023E-2</c:v>
                </c:pt>
                <c:pt idx="77">
                  <c:v>-5.4536525710608963E-3</c:v>
                </c:pt>
                <c:pt idx="78">
                  <c:v>3.5415638513476289E-2</c:v>
                </c:pt>
                <c:pt idx="79">
                  <c:v>-1.008620971907126E-3</c:v>
                </c:pt>
                <c:pt idx="80">
                  <c:v>-3.4887906238449728E-2</c:v>
                </c:pt>
                <c:pt idx="81">
                  <c:v>-2.2735477266891069E-2</c:v>
                </c:pt>
                <c:pt idx="82">
                  <c:v>6.0017168900837303E-2</c:v>
                </c:pt>
                <c:pt idx="83">
                  <c:v>-1.4219044454748531E-3</c:v>
                </c:pt>
                <c:pt idx="84">
                  <c:v>-6.6893587154480683E-2</c:v>
                </c:pt>
                <c:pt idx="85">
                  <c:v>6.3560361026298029E-3</c:v>
                </c:pt>
                <c:pt idx="86">
                  <c:v>3.6502494991480949E-2</c:v>
                </c:pt>
                <c:pt idx="87">
                  <c:v>9.5084527257329743E-3</c:v>
                </c:pt>
                <c:pt idx="88">
                  <c:v>1.464962511218193E-3</c:v>
                </c:pt>
                <c:pt idx="89">
                  <c:v>-9.4997596217494151E-2</c:v>
                </c:pt>
                <c:pt idx="90">
                  <c:v>8.4169730598154247E-2</c:v>
                </c:pt>
                <c:pt idx="91">
                  <c:v>-8.2894273668032703E-3</c:v>
                </c:pt>
                <c:pt idx="92">
                  <c:v>8.8813440322679238E-3</c:v>
                </c:pt>
                <c:pt idx="93">
                  <c:v>-8.4367750562441834E-3</c:v>
                </c:pt>
                <c:pt idx="94">
                  <c:v>8.9942558071050005E-3</c:v>
                </c:pt>
                <c:pt idx="95">
                  <c:v>4.4668563430843022E-3</c:v>
                </c:pt>
                <c:pt idx="96">
                  <c:v>-4.7672028810017197E-2</c:v>
                </c:pt>
                <c:pt idx="97">
                  <c:v>4.1909269501420265E-2</c:v>
                </c:pt>
                <c:pt idx="98">
                  <c:v>1.6370615353960893E-2</c:v>
                </c:pt>
                <c:pt idx="99">
                  <c:v>-4.6881598988900874E-2</c:v>
                </c:pt>
                <c:pt idx="100">
                  <c:v>2.7711571509515753E-2</c:v>
                </c:pt>
                <c:pt idx="101">
                  <c:v>1.025743862593842E-2</c:v>
                </c:pt>
                <c:pt idx="102">
                  <c:v>-1.097936534537225E-2</c:v>
                </c:pt>
                <c:pt idx="103">
                  <c:v>1.8267513746798691E-2</c:v>
                </c:pt>
                <c:pt idx="104">
                  <c:v>-1.3386865924234215E-2</c:v>
                </c:pt>
                <c:pt idx="105">
                  <c:v>4.048747797194796E-2</c:v>
                </c:pt>
                <c:pt idx="106">
                  <c:v>-4.755774621643627E-2</c:v>
                </c:pt>
                <c:pt idx="107">
                  <c:v>3.9014040576246023E-2</c:v>
                </c:pt>
                <c:pt idx="108">
                  <c:v>-5.2449071454500951E-2</c:v>
                </c:pt>
                <c:pt idx="109">
                  <c:v>4.1823268194213004E-2</c:v>
                </c:pt>
                <c:pt idx="110">
                  <c:v>-2.5633026061262276E-2</c:v>
                </c:pt>
                <c:pt idx="111">
                  <c:v>-2.2286206763384442E-3</c:v>
                </c:pt>
                <c:pt idx="112">
                  <c:v>-1.1601054572267344E-2</c:v>
                </c:pt>
                <c:pt idx="113">
                  <c:v>-7.1126807413057769E-4</c:v>
                </c:pt>
                <c:pt idx="114">
                  <c:v>1.6175150336781519E-2</c:v>
                </c:pt>
                <c:pt idx="115">
                  <c:v>3.0597683822615185E-3</c:v>
                </c:pt>
                <c:pt idx="116">
                  <c:v>4.5178664485866493E-2</c:v>
                </c:pt>
                <c:pt idx="117">
                  <c:v>-9.0000069794311965E-2</c:v>
                </c:pt>
                <c:pt idx="118">
                  <c:v>5.9069107379625674E-2</c:v>
                </c:pt>
                <c:pt idx="119">
                  <c:v>-4.084251772741232E-2</c:v>
                </c:pt>
                <c:pt idx="120">
                  <c:v>4.211433255603847E-2</c:v>
                </c:pt>
                <c:pt idx="121">
                  <c:v>-4.8093808473539834E-2</c:v>
                </c:pt>
                <c:pt idx="122">
                  <c:v>-1.5097185455200446E-2</c:v>
                </c:pt>
                <c:pt idx="123">
                  <c:v>3.7973461899184047E-2</c:v>
                </c:pt>
                <c:pt idx="124">
                  <c:v>1.3489048685696003E-2</c:v>
                </c:pt>
                <c:pt idx="125">
                  <c:v>-1.9934376530042153E-2</c:v>
                </c:pt>
                <c:pt idx="126">
                  <c:v>3.9858260844762627E-2</c:v>
                </c:pt>
                <c:pt idx="127">
                  <c:v>-3.4059629734180641E-2</c:v>
                </c:pt>
                <c:pt idx="128">
                  <c:v>-4.3447278377746201E-3</c:v>
                </c:pt>
                <c:pt idx="129">
                  <c:v>2.0962429015420669E-2</c:v>
                </c:pt>
                <c:pt idx="130">
                  <c:v>-1.1408268673829269E-2</c:v>
                </c:pt>
                <c:pt idx="131">
                  <c:v>6.602040133930176E-3</c:v>
                </c:pt>
                <c:pt idx="132">
                  <c:v>4.2521461189131138E-3</c:v>
                </c:pt>
                <c:pt idx="133">
                  <c:v>3.5933446348030973E-3</c:v>
                </c:pt>
                <c:pt idx="134">
                  <c:v>-2.7850420929735886E-2</c:v>
                </c:pt>
                <c:pt idx="135">
                  <c:v>3.4798366508810297E-2</c:v>
                </c:pt>
                <c:pt idx="136">
                  <c:v>-5.0921346411770374E-2</c:v>
                </c:pt>
                <c:pt idx="137">
                  <c:v>5.964115496419109E-2</c:v>
                </c:pt>
                <c:pt idx="138">
                  <c:v>-3.7351939389140165E-2</c:v>
                </c:pt>
                <c:pt idx="139">
                  <c:v>1.7896387902828215E-2</c:v>
                </c:pt>
                <c:pt idx="140">
                  <c:v>2.566054332162615E-3</c:v>
                </c:pt>
                <c:pt idx="141">
                  <c:v>-2.4517466373998875E-3</c:v>
                </c:pt>
                <c:pt idx="142">
                  <c:v>-3.4006340886944875E-2</c:v>
                </c:pt>
                <c:pt idx="143">
                  <c:v>3.7358962063946066E-2</c:v>
                </c:pt>
                <c:pt idx="144">
                  <c:v>-2.4173939912313536E-2</c:v>
                </c:pt>
                <c:pt idx="145">
                  <c:v>-3.7510990756089102E-2</c:v>
                </c:pt>
                <c:pt idx="146">
                  <c:v>4.2287445946927349E-2</c:v>
                </c:pt>
                <c:pt idx="147">
                  <c:v>2.7325968571889625E-3</c:v>
                </c:pt>
                <c:pt idx="148">
                  <c:v>1.8075927477000153E-2</c:v>
                </c:pt>
                <c:pt idx="149">
                  <c:v>-4.4797995554874959E-2</c:v>
                </c:pt>
                <c:pt idx="150">
                  <c:v>2.4448449965029928E-2</c:v>
                </c:pt>
                <c:pt idx="151">
                  <c:v>3.1864535935324678E-2</c:v>
                </c:pt>
                <c:pt idx="152">
                  <c:v>-2.6104240823082936E-2</c:v>
                </c:pt>
                <c:pt idx="153">
                  <c:v>2.2554198157367589E-2</c:v>
                </c:pt>
                <c:pt idx="154">
                  <c:v>1.9247143040068693E-3</c:v>
                </c:pt>
                <c:pt idx="155">
                  <c:v>-1.8058187956916827E-2</c:v>
                </c:pt>
                <c:pt idx="156">
                  <c:v>-2.5068968664309965E-2</c:v>
                </c:pt>
                <c:pt idx="157">
                  <c:v>5.5102874224813414E-2</c:v>
                </c:pt>
                <c:pt idx="158">
                  <c:v>-5.6076408832171021E-2</c:v>
                </c:pt>
                <c:pt idx="159">
                  <c:v>3.331629271977854E-2</c:v>
                </c:pt>
                <c:pt idx="160">
                  <c:v>-2.4854492990511456E-2</c:v>
                </c:pt>
                <c:pt idx="161">
                  <c:v>3.0351397522181411E-3</c:v>
                </c:pt>
                <c:pt idx="162">
                  <c:v>-1.1246097017167944E-3</c:v>
                </c:pt>
                <c:pt idx="163">
                  <c:v>2.1870722782940444E-2</c:v>
                </c:pt>
                <c:pt idx="164">
                  <c:v>-3.5029170351386085E-3</c:v>
                </c:pt>
                <c:pt idx="165">
                  <c:v>-2.820718119748622E-2</c:v>
                </c:pt>
                <c:pt idx="166">
                  <c:v>-2.2826788623777405E-2</c:v>
                </c:pt>
                <c:pt idx="167">
                  <c:v>1.4483807710363061E-2</c:v>
                </c:pt>
                <c:pt idx="168">
                  <c:v>1.8591852901790329E-2</c:v>
                </c:pt>
                <c:pt idx="169">
                  <c:v>5.3093473595982488E-2</c:v>
                </c:pt>
                <c:pt idx="170">
                  <c:v>-3.4168557470383387E-2</c:v>
                </c:pt>
                <c:pt idx="171">
                  <c:v>-2.7144597103945234E-3</c:v>
                </c:pt>
                <c:pt idx="172">
                  <c:v>4.1012823330277337E-2</c:v>
                </c:pt>
                <c:pt idx="173">
                  <c:v>-6.0346164302191863E-3</c:v>
                </c:pt>
                <c:pt idx="174">
                  <c:v>1.7968747912058936E-2</c:v>
                </c:pt>
                <c:pt idx="175">
                  <c:v>-5.3179389147449463E-2</c:v>
                </c:pt>
                <c:pt idx="176">
                  <c:v>1.6715518842443933E-2</c:v>
                </c:pt>
                <c:pt idx="177">
                  <c:v>-7.6592554240293431E-3</c:v>
                </c:pt>
                <c:pt idx="178">
                  <c:v>-2.2834402825240074E-2</c:v>
                </c:pt>
                <c:pt idx="179">
                  <c:v>5.4377131754226316E-3</c:v>
                </c:pt>
                <c:pt idx="180">
                  <c:v>-5.3150400910349282E-2</c:v>
                </c:pt>
                <c:pt idx="181">
                  <c:v>3.0045339276833061E-2</c:v>
                </c:pt>
                <c:pt idx="182">
                  <c:v>2.6066848133047715E-2</c:v>
                </c:pt>
                <c:pt idx="183">
                  <c:v>2.8587111113385966E-2</c:v>
                </c:pt>
                <c:pt idx="184">
                  <c:v>2.0839374672743105E-4</c:v>
                </c:pt>
                <c:pt idx="185">
                  <c:v>-1.3459184954605741E-2</c:v>
                </c:pt>
                <c:pt idx="186">
                  <c:v>-4.0417128211508446E-2</c:v>
                </c:pt>
                <c:pt idx="187">
                  <c:v>2.1875476572084329E-2</c:v>
                </c:pt>
                <c:pt idx="188">
                  <c:v>7.3260639905301517E-3</c:v>
                </c:pt>
                <c:pt idx="189">
                  <c:v>2.2603833503267223E-2</c:v>
                </c:pt>
                <c:pt idx="190">
                  <c:v>-4.39048403266038E-2</c:v>
                </c:pt>
                <c:pt idx="191">
                  <c:v>1.4027814099470293E-2</c:v>
                </c:pt>
                <c:pt idx="192">
                  <c:v>1.3122446921225883E-2</c:v>
                </c:pt>
                <c:pt idx="193">
                  <c:v>-1.7197547076345909E-2</c:v>
                </c:pt>
                <c:pt idx="194">
                  <c:v>1.5609466008112749E-2</c:v>
                </c:pt>
                <c:pt idx="195">
                  <c:v>-2.8886947337241953E-2</c:v>
                </c:pt>
                <c:pt idx="196">
                  <c:v>2.7063795748204944E-2</c:v>
                </c:pt>
                <c:pt idx="197">
                  <c:v>-1.6531394714918823E-2</c:v>
                </c:pt>
                <c:pt idx="198">
                  <c:v>3.3120309272818282E-3</c:v>
                </c:pt>
                <c:pt idx="199">
                  <c:v>2.8879241469688788E-2</c:v>
                </c:pt>
                <c:pt idx="200">
                  <c:v>-4.0508466012713074E-2</c:v>
                </c:pt>
                <c:pt idx="201">
                  <c:v>9.1299098518087263E-3</c:v>
                </c:pt>
                <c:pt idx="202">
                  <c:v>1.3877676397537897E-2</c:v>
                </c:pt>
                <c:pt idx="203">
                  <c:v>-0.19004033974764178</c:v>
                </c:pt>
                <c:pt idx="204">
                  <c:v>0.1737239679056839</c:v>
                </c:pt>
                <c:pt idx="205">
                  <c:v>2.0844732285625778E-2</c:v>
                </c:pt>
                <c:pt idx="206">
                  <c:v>-1.7245323322970796E-2</c:v>
                </c:pt>
                <c:pt idx="207">
                  <c:v>6.3560507617572704E-2</c:v>
                </c:pt>
                <c:pt idx="208">
                  <c:v>-7.3646948992937222E-2</c:v>
                </c:pt>
                <c:pt idx="209">
                  <c:v>7.4090289035346535E-2</c:v>
                </c:pt>
                <c:pt idx="210">
                  <c:v>-6.5226766639518985E-2</c:v>
                </c:pt>
                <c:pt idx="211">
                  <c:v>2.8793324746766658E-2</c:v>
                </c:pt>
                <c:pt idx="212">
                  <c:v>-2.7208693052305888E-2</c:v>
                </c:pt>
                <c:pt idx="213">
                  <c:v>5.186082226208022E-2</c:v>
                </c:pt>
                <c:pt idx="214">
                  <c:v>-4.6222888079609614E-2</c:v>
                </c:pt>
                <c:pt idx="215">
                  <c:v>-4.5454627445053131E-2</c:v>
                </c:pt>
                <c:pt idx="216">
                  <c:v>5.4977386373245674E-2</c:v>
                </c:pt>
                <c:pt idx="217">
                  <c:v>8.1441755271542959E-3</c:v>
                </c:pt>
                <c:pt idx="218">
                  <c:v>-2.9506746025231845E-3</c:v>
                </c:pt>
                <c:pt idx="219">
                  <c:v>-9.0747535968598303E-3</c:v>
                </c:pt>
                <c:pt idx="220">
                  <c:v>-2.8672895462806602E-2</c:v>
                </c:pt>
                <c:pt idx="221">
                  <c:v>4.6112259911392339E-2</c:v>
                </c:pt>
                <c:pt idx="222">
                  <c:v>-2.8752463200429679E-2</c:v>
                </c:pt>
                <c:pt idx="223">
                  <c:v>2.8624822911422765E-2</c:v>
                </c:pt>
                <c:pt idx="224">
                  <c:v>-4.042654641376231E-2</c:v>
                </c:pt>
                <c:pt idx="225">
                  <c:v>3.8305420789348066E-2</c:v>
                </c:pt>
                <c:pt idx="226">
                  <c:v>7.814397505240267E-3</c:v>
                </c:pt>
                <c:pt idx="227">
                  <c:v>-3.114592263843341E-2</c:v>
                </c:pt>
                <c:pt idx="228">
                  <c:v>3.1683928176777121E-2</c:v>
                </c:pt>
                <c:pt idx="229">
                  <c:v>-2.3569174493242251E-2</c:v>
                </c:pt>
                <c:pt idx="230">
                  <c:v>3.0245786657929763E-3</c:v>
                </c:pt>
                <c:pt idx="231">
                  <c:v>-3.918798428695025E-3</c:v>
                </c:pt>
                <c:pt idx="232">
                  <c:v>2.4328737144722945E-2</c:v>
                </c:pt>
                <c:pt idx="233">
                  <c:v>9.6800820121827336E-3</c:v>
                </c:pt>
                <c:pt idx="234">
                  <c:v>-2.0379955377303416E-2</c:v>
                </c:pt>
                <c:pt idx="235">
                  <c:v>-2.5961213499438696E-2</c:v>
                </c:pt>
                <c:pt idx="236">
                  <c:v>-4.9084628954676468E-4</c:v>
                </c:pt>
                <c:pt idx="237">
                  <c:v>4.8117120496478538E-2</c:v>
                </c:pt>
                <c:pt idx="238">
                  <c:v>-3.387527955507208E-2</c:v>
                </c:pt>
                <c:pt idx="239">
                  <c:v>7.3396122302654021E-2</c:v>
                </c:pt>
                <c:pt idx="240">
                  <c:v>-4.9330861032363282E-2</c:v>
                </c:pt>
                <c:pt idx="241">
                  <c:v>-2.5255489143865439E-2</c:v>
                </c:pt>
                <c:pt idx="242">
                  <c:v>4.6049570801369732E-3</c:v>
                </c:pt>
                <c:pt idx="243">
                  <c:v>-1.6412021507592911E-2</c:v>
                </c:pt>
                <c:pt idx="244">
                  <c:v>3.3914885812476703E-2</c:v>
                </c:pt>
                <c:pt idx="245">
                  <c:v>-1.9635970690565552E-2</c:v>
                </c:pt>
                <c:pt idx="246">
                  <c:v>-2.1082455384507259E-2</c:v>
                </c:pt>
                <c:pt idx="247">
                  <c:v>1.2087997610805035E-2</c:v>
                </c:pt>
                <c:pt idx="248">
                  <c:v>-4.684616162207389E-3</c:v>
                </c:pt>
                <c:pt idx="249">
                  <c:v>2.3373413058270121E-2</c:v>
                </c:pt>
                <c:pt idx="250">
                  <c:v>-1.4071941746321537E-2</c:v>
                </c:pt>
                <c:pt idx="251">
                  <c:v>-0.17142109795322569</c:v>
                </c:pt>
                <c:pt idx="252">
                  <c:v>0.14911283015431154</c:v>
                </c:pt>
                <c:pt idx="253">
                  <c:v>6.4426889361523854E-2</c:v>
                </c:pt>
                <c:pt idx="254">
                  <c:v>-4.9323411612792967E-2</c:v>
                </c:pt>
                <c:pt idx="255">
                  <c:v>-1.1680192113631138E-2</c:v>
                </c:pt>
                <c:pt idx="256">
                  <c:v>1.1922011698652701E-2</c:v>
                </c:pt>
                <c:pt idx="257">
                  <c:v>7.7463487823541399E-3</c:v>
                </c:pt>
                <c:pt idx="258">
                  <c:v>7.3323399064171513E-2</c:v>
                </c:pt>
                <c:pt idx="259">
                  <c:v>-0.10814963768593655</c:v>
                </c:pt>
                <c:pt idx="260">
                  <c:v>3.8857865458298502E-2</c:v>
                </c:pt>
                <c:pt idx="261">
                  <c:v>-1.1632062611329985E-2</c:v>
                </c:pt>
                <c:pt idx="262">
                  <c:v>4.6825957484691871E-2</c:v>
                </c:pt>
                <c:pt idx="263">
                  <c:v>-3.828774211482866E-4</c:v>
                </c:pt>
                <c:pt idx="264">
                  <c:v>-1.3231845761587868E-2</c:v>
                </c:pt>
                <c:pt idx="265">
                  <c:v>-7.3658721416842488E-2</c:v>
                </c:pt>
                <c:pt idx="266">
                  <c:v>5.7877011031713499E-2</c:v>
                </c:pt>
                <c:pt idx="267">
                  <c:v>-7.6894909901414898E-4</c:v>
                </c:pt>
                <c:pt idx="268">
                  <c:v>7.9272565261383487E-3</c:v>
                </c:pt>
                <c:pt idx="269">
                  <c:v>-3.0040859903003536E-2</c:v>
                </c:pt>
                <c:pt idx="270">
                  <c:v>-5.5953233196588403E-3</c:v>
                </c:pt>
                <c:pt idx="271">
                  <c:v>1.3068925330947945E-3</c:v>
                </c:pt>
                <c:pt idx="272">
                  <c:v>4.325635001914363E-2</c:v>
                </c:pt>
                <c:pt idx="273">
                  <c:v>-5.7035681130634952E-2</c:v>
                </c:pt>
                <c:pt idx="274">
                  <c:v>5.1813440332444616E-2</c:v>
                </c:pt>
                <c:pt idx="275">
                  <c:v>-3.0135802191993299E-2</c:v>
                </c:pt>
                <c:pt idx="276">
                  <c:v>-1.3056246282435957E-2</c:v>
                </c:pt>
                <c:pt idx="277">
                  <c:v>1.9422482528608231E-2</c:v>
                </c:pt>
                <c:pt idx="278">
                  <c:v>7.1896160159372613E-3</c:v>
                </c:pt>
                <c:pt idx="279">
                  <c:v>-5.1967299785447008E-3</c:v>
                </c:pt>
                <c:pt idx="280">
                  <c:v>2.3749006270043393E-2</c:v>
                </c:pt>
                <c:pt idx="281">
                  <c:v>-3.3624893853328341E-2</c:v>
                </c:pt>
                <c:pt idx="282">
                  <c:v>3.5716752521839368E-2</c:v>
                </c:pt>
                <c:pt idx="283">
                  <c:v>-5.3596025409157644E-2</c:v>
                </c:pt>
                <c:pt idx="284">
                  <c:v>3.4740116292359957E-3</c:v>
                </c:pt>
                <c:pt idx="285">
                  <c:v>3.5477242318966873E-2</c:v>
                </c:pt>
                <c:pt idx="286">
                  <c:v>-3.3636110553052712E-2</c:v>
                </c:pt>
                <c:pt idx="287">
                  <c:v>-6.0568400126632671E-3</c:v>
                </c:pt>
                <c:pt idx="288">
                  <c:v>5.3414107792240983E-2</c:v>
                </c:pt>
                <c:pt idx="289">
                  <c:v>-3.7457312555543965E-2</c:v>
                </c:pt>
                <c:pt idx="290">
                  <c:v>-3.8932536753320868E-2</c:v>
                </c:pt>
                <c:pt idx="291">
                  <c:v>3.8777134369707422E-2</c:v>
                </c:pt>
                <c:pt idx="292">
                  <c:v>3.8939532185464643E-2</c:v>
                </c:pt>
                <c:pt idx="293">
                  <c:v>-2.8515220944061559E-2</c:v>
                </c:pt>
                <c:pt idx="294">
                  <c:v>-6.795622408770241E-2</c:v>
                </c:pt>
                <c:pt idx="295">
                  <c:v>8.7934720660721832E-2</c:v>
                </c:pt>
                <c:pt idx="296">
                  <c:v>-3.9158805268742602E-2</c:v>
                </c:pt>
                <c:pt idx="297">
                  <c:v>3.9745654227560712E-2</c:v>
                </c:pt>
                <c:pt idx="298">
                  <c:v>-3.0095157534681727E-2</c:v>
                </c:pt>
                <c:pt idx="299">
                  <c:v>-1.3184388392918134E-2</c:v>
                </c:pt>
                <c:pt idx="300">
                  <c:v>4.0382587644055112E-2</c:v>
                </c:pt>
                <c:pt idx="301">
                  <c:v>1.9284861272503395E-2</c:v>
                </c:pt>
                <c:pt idx="302">
                  <c:v>-4.6143759344037916E-2</c:v>
                </c:pt>
                <c:pt idx="303">
                  <c:v>2.2464562867379856E-2</c:v>
                </c:pt>
                <c:pt idx="304">
                  <c:v>2.0532618178424888E-2</c:v>
                </c:pt>
                <c:pt idx="305">
                  <c:v>-6.6393688775641113E-2</c:v>
                </c:pt>
                <c:pt idx="306">
                  <c:v>3.2036633415406524E-2</c:v>
                </c:pt>
                <c:pt idx="307">
                  <c:v>-2.1370169898829339E-2</c:v>
                </c:pt>
                <c:pt idx="308">
                  <c:v>1.7391030779872141E-2</c:v>
                </c:pt>
                <c:pt idx="309">
                  <c:v>3.2154946911565174E-2</c:v>
                </c:pt>
                <c:pt idx="310">
                  <c:v>-9.2716306217317523E-3</c:v>
                </c:pt>
                <c:pt idx="311">
                  <c:v>-3.6071159049932744E-2</c:v>
                </c:pt>
                <c:pt idx="312">
                  <c:v>4.5234532317899312E-2</c:v>
                </c:pt>
                <c:pt idx="313">
                  <c:v>-4.0909934310822127E-2</c:v>
                </c:pt>
                <c:pt idx="314">
                  <c:v>-2.5533947931328793E-3</c:v>
                </c:pt>
                <c:pt idx="315">
                  <c:v>-7.1415443308584514E-3</c:v>
                </c:pt>
                <c:pt idx="316">
                  <c:v>5.0959606415197145E-2</c:v>
                </c:pt>
                <c:pt idx="317">
                  <c:v>-9.4041928117998275E-3</c:v>
                </c:pt>
                <c:pt idx="318">
                  <c:v>-8.5028084433080742E-2</c:v>
                </c:pt>
                <c:pt idx="319">
                  <c:v>2.3044400888542538E-2</c:v>
                </c:pt>
                <c:pt idx="320">
                  <c:v>5.8900177752752025E-2</c:v>
                </c:pt>
                <c:pt idx="321">
                  <c:v>-5.8880089533128732E-3</c:v>
                </c:pt>
                <c:pt idx="322">
                  <c:v>-1.1224979452171269E-3</c:v>
                </c:pt>
                <c:pt idx="323">
                  <c:v>-1.6865002594460332E-2</c:v>
                </c:pt>
                <c:pt idx="324">
                  <c:v>3.3265550673453603E-2</c:v>
                </c:pt>
                <c:pt idx="325">
                  <c:v>-4.1378751500925848E-2</c:v>
                </c:pt>
                <c:pt idx="326">
                  <c:v>3.9759110968155653E-2</c:v>
                </c:pt>
                <c:pt idx="327">
                  <c:v>-3.4849319702338288E-2</c:v>
                </c:pt>
                <c:pt idx="328">
                  <c:v>5.0255814284070333E-3</c:v>
                </c:pt>
                <c:pt idx="329">
                  <c:v>2.8059400198186646E-2</c:v>
                </c:pt>
                <c:pt idx="330">
                  <c:v>-2.4439337312893494E-2</c:v>
                </c:pt>
                <c:pt idx="331">
                  <c:v>2.5044844230951435E-2</c:v>
                </c:pt>
                <c:pt idx="332">
                  <c:v>8.6341075604172701E-3</c:v>
                </c:pt>
                <c:pt idx="333">
                  <c:v>-4.4043042806819255E-2</c:v>
                </c:pt>
                <c:pt idx="334">
                  <c:v>1.3632872544303565E-2</c:v>
                </c:pt>
                <c:pt idx="335">
                  <c:v>-4.0663138896972262E-2</c:v>
                </c:pt>
                <c:pt idx="336">
                  <c:v>3.8580911037739307E-2</c:v>
                </c:pt>
                <c:pt idx="337">
                  <c:v>5.4284285502053109E-3</c:v>
                </c:pt>
                <c:pt idx="338">
                  <c:v>1.3356355660940844E-2</c:v>
                </c:pt>
                <c:pt idx="339">
                  <c:v>6.2198984911834287E-3</c:v>
                </c:pt>
                <c:pt idx="340">
                  <c:v>3.9141569603129422E-3</c:v>
                </c:pt>
                <c:pt idx="341">
                  <c:v>-1.7658819809818649E-2</c:v>
                </c:pt>
                <c:pt idx="342">
                  <c:v>-7.9657693114194572E-3</c:v>
                </c:pt>
                <c:pt idx="343">
                  <c:v>-1.5622142341636502E-2</c:v>
                </c:pt>
                <c:pt idx="344">
                  <c:v>3.0477121085795478E-2</c:v>
                </c:pt>
                <c:pt idx="345">
                  <c:v>-3.7151585560235567E-4</c:v>
                </c:pt>
                <c:pt idx="346">
                  <c:v>-7.5302133404475668E-4</c:v>
                </c:pt>
                <c:pt idx="347">
                  <c:v>4.6386395611344167E-3</c:v>
                </c:pt>
                <c:pt idx="348">
                  <c:v>-4.0803201209657525E-2</c:v>
                </c:pt>
                <c:pt idx="349">
                  <c:v>4.3452159053525286E-4</c:v>
                </c:pt>
                <c:pt idx="350">
                  <c:v>3.1779695847871103E-3</c:v>
                </c:pt>
                <c:pt idx="351">
                  <c:v>2.2890552699611266E-2</c:v>
                </c:pt>
                <c:pt idx="352">
                  <c:v>1.5951374707618982E-3</c:v>
                </c:pt>
                <c:pt idx="353">
                  <c:v>-2.2869008974368832E-3</c:v>
                </c:pt>
                <c:pt idx="354">
                  <c:v>-1.8838822546747735E-2</c:v>
                </c:pt>
                <c:pt idx="355">
                  <c:v>5.7072553576844598E-3</c:v>
                </c:pt>
                <c:pt idx="356">
                  <c:v>-1.2207050176729961E-2</c:v>
                </c:pt>
                <c:pt idx="357">
                  <c:v>4.9790240758325055E-2</c:v>
                </c:pt>
                <c:pt idx="358">
                  <c:v>-4.5274696278146287E-2</c:v>
                </c:pt>
                <c:pt idx="359">
                  <c:v>5.5992334845397895E-2</c:v>
                </c:pt>
                <c:pt idx="360">
                  <c:v>-4.1700811215868328E-2</c:v>
                </c:pt>
                <c:pt idx="361">
                  <c:v>-2.8175158331875672E-3</c:v>
                </c:pt>
                <c:pt idx="362">
                  <c:v>1.084990136894004E-2</c:v>
                </c:pt>
                <c:pt idx="363">
                  <c:v>-9.9664152461567124E-3</c:v>
                </c:pt>
                <c:pt idx="364">
                  <c:v>2.7324372341559489E-2</c:v>
                </c:pt>
                <c:pt idx="365">
                  <c:v>-1.7569547964544574E-2</c:v>
                </c:pt>
                <c:pt idx="366">
                  <c:v>-5.4936035580207099E-2</c:v>
                </c:pt>
                <c:pt idx="367">
                  <c:v>0.1051722017027894</c:v>
                </c:pt>
                <c:pt idx="368">
                  <c:v>-6.7433501503628257E-2</c:v>
                </c:pt>
                <c:pt idx="369">
                  <c:v>-5.0059667772112348E-2</c:v>
                </c:pt>
                <c:pt idx="370">
                  <c:v>7.4227856307848894E-2</c:v>
                </c:pt>
                <c:pt idx="371">
                  <c:v>-4.7624516158699004E-2</c:v>
                </c:pt>
                <c:pt idx="372">
                  <c:v>1.1534346726309375E-2</c:v>
                </c:pt>
                <c:pt idx="373">
                  <c:v>4.8966023471481046E-2</c:v>
                </c:pt>
                <c:pt idx="374">
                  <c:v>2.4086482532199804E-2</c:v>
                </c:pt>
                <c:pt idx="375">
                  <c:v>-1.38126552244211E-3</c:v>
                </c:pt>
                <c:pt idx="376">
                  <c:v>-1.4631995205913739E-2</c:v>
                </c:pt>
                <c:pt idx="377">
                  <c:v>-7.7979328930406488E-3</c:v>
                </c:pt>
                <c:pt idx="378">
                  <c:v>1.5121176520185298E-3</c:v>
                </c:pt>
                <c:pt idx="379">
                  <c:v>-1.7668393731520293E-3</c:v>
                </c:pt>
                <c:pt idx="380">
                  <c:v>-2.3226379417567555E-2</c:v>
                </c:pt>
                <c:pt idx="381">
                  <c:v>2.5012161426892554E-2</c:v>
                </c:pt>
                <c:pt idx="382">
                  <c:v>-4.8070785194040733E-2</c:v>
                </c:pt>
                <c:pt idx="383">
                  <c:v>5.6627865109699638E-3</c:v>
                </c:pt>
                <c:pt idx="384">
                  <c:v>2.5172290514152706E-2</c:v>
                </c:pt>
                <c:pt idx="385">
                  <c:v>-7.607617852166082E-2</c:v>
                </c:pt>
                <c:pt idx="386">
                  <c:v>5.9340335266727884E-2</c:v>
                </c:pt>
                <c:pt idx="387">
                  <c:v>1.7847344845767221E-3</c:v>
                </c:pt>
                <c:pt idx="388">
                  <c:v>3.5841247275020693E-2</c:v>
                </c:pt>
                <c:pt idx="389">
                  <c:v>9.6028487687327413E-3</c:v>
                </c:pt>
                <c:pt idx="390">
                  <c:v>-7.0494456371688274E-2</c:v>
                </c:pt>
                <c:pt idx="391">
                  <c:v>3.4952387990195177E-2</c:v>
                </c:pt>
                <c:pt idx="392">
                  <c:v>-4.1815485582089584E-2</c:v>
                </c:pt>
                <c:pt idx="393">
                  <c:v>1.3774850162922014E-3</c:v>
                </c:pt>
                <c:pt idx="394">
                  <c:v>2.3270321469301303E-2</c:v>
                </c:pt>
                <c:pt idx="395">
                  <c:v>-7.3516046297072979E-3</c:v>
                </c:pt>
                <c:pt idx="396">
                  <c:v>-1.5802099576482931E-3</c:v>
                </c:pt>
                <c:pt idx="397">
                  <c:v>-1.2412389436323057E-2</c:v>
                </c:pt>
                <c:pt idx="398">
                  <c:v>5.1967629860311337E-2</c:v>
                </c:pt>
                <c:pt idx="399">
                  <c:v>-2.7606927555969163E-2</c:v>
                </c:pt>
                <c:pt idx="400">
                  <c:v>1.5808748382342142E-3</c:v>
                </c:pt>
                <c:pt idx="401">
                  <c:v>-1.3928591899316611E-2</c:v>
                </c:pt>
                <c:pt idx="402">
                  <c:v>-1.9772273822451503E-2</c:v>
                </c:pt>
                <c:pt idx="403">
                  <c:v>1.3664970005497823E-2</c:v>
                </c:pt>
                <c:pt idx="404">
                  <c:v>6.84917418634996E-2</c:v>
                </c:pt>
                <c:pt idx="405">
                  <c:v>-4.6563281623504871E-2</c:v>
                </c:pt>
                <c:pt idx="406">
                  <c:v>2.9712050007084434E-2</c:v>
                </c:pt>
                <c:pt idx="407">
                  <c:v>1.8884561659212595E-2</c:v>
                </c:pt>
                <c:pt idx="408">
                  <c:v>-6.3285621694482597E-2</c:v>
                </c:pt>
                <c:pt idx="409">
                  <c:v>1.9534985015720263E-2</c:v>
                </c:pt>
                <c:pt idx="410">
                  <c:v>5.5322038355967162E-3</c:v>
                </c:pt>
                <c:pt idx="411">
                  <c:v>-3.0551166478358649E-2</c:v>
                </c:pt>
                <c:pt idx="412">
                  <c:v>3.96921016468752E-2</c:v>
                </c:pt>
                <c:pt idx="413">
                  <c:v>1.9371767292268194E-2</c:v>
                </c:pt>
                <c:pt idx="414">
                  <c:v>-2.0089264331954348E-2</c:v>
                </c:pt>
                <c:pt idx="415">
                  <c:v>7.0677002336165806E-3</c:v>
                </c:pt>
                <c:pt idx="416">
                  <c:v>-4.8721257312714261E-2</c:v>
                </c:pt>
                <c:pt idx="417">
                  <c:v>4.4181747732017884E-2</c:v>
                </c:pt>
                <c:pt idx="418">
                  <c:v>1.4814435691345329E-2</c:v>
                </c:pt>
                <c:pt idx="419">
                  <c:v>-3.5920604551513469E-2</c:v>
                </c:pt>
                <c:pt idx="420">
                  <c:v>-1.4248488757861999E-3</c:v>
                </c:pt>
                <c:pt idx="421">
                  <c:v>3.9489524627862149E-2</c:v>
                </c:pt>
                <c:pt idx="422">
                  <c:v>-7.5313704034617235E-2</c:v>
                </c:pt>
                <c:pt idx="423">
                  <c:v>6.4118238253111137E-2</c:v>
                </c:pt>
                <c:pt idx="424">
                  <c:v>-1.4050528103253024E-2</c:v>
                </c:pt>
                <c:pt idx="425">
                  <c:v>-5.8741723794252132E-2</c:v>
                </c:pt>
                <c:pt idx="426">
                  <c:v>8.5479499294827899E-2</c:v>
                </c:pt>
                <c:pt idx="427">
                  <c:v>-7.1511060136990601E-3</c:v>
                </c:pt>
                <c:pt idx="428">
                  <c:v>-6.1364505042329487E-3</c:v>
                </c:pt>
                <c:pt idx="429">
                  <c:v>-1.4589894000675008E-2</c:v>
                </c:pt>
                <c:pt idx="430">
                  <c:v>2.0353994099408856E-2</c:v>
                </c:pt>
                <c:pt idx="431">
                  <c:v>-8.8937367343356666E-2</c:v>
                </c:pt>
                <c:pt idx="432">
                  <c:v>0.14243671861265206</c:v>
                </c:pt>
                <c:pt idx="433">
                  <c:v>-5.5138564463408146E-2</c:v>
                </c:pt>
                <c:pt idx="434">
                  <c:v>2.8114429463989898E-2</c:v>
                </c:pt>
                <c:pt idx="435">
                  <c:v>-3.4712599355014806E-2</c:v>
                </c:pt>
                <c:pt idx="436">
                  <c:v>-2.7796329356848393E-3</c:v>
                </c:pt>
                <c:pt idx="437">
                  <c:v>-8.9603187743174662E-3</c:v>
                </c:pt>
                <c:pt idx="438">
                  <c:v>2.3478711390173546E-2</c:v>
                </c:pt>
                <c:pt idx="439">
                  <c:v>-4.9360589783947972E-2</c:v>
                </c:pt>
                <c:pt idx="440">
                  <c:v>-3.2241812451738849E-2</c:v>
                </c:pt>
                <c:pt idx="441">
                  <c:v>6.5268500146543729E-2</c:v>
                </c:pt>
                <c:pt idx="442">
                  <c:v>-4.2477584403263435E-2</c:v>
                </c:pt>
                <c:pt idx="443">
                  <c:v>6.2524497986146788E-2</c:v>
                </c:pt>
                <c:pt idx="444">
                  <c:v>-3.7412936759265492E-2</c:v>
                </c:pt>
                <c:pt idx="445">
                  <c:v>1.2407913349621102E-2</c:v>
                </c:pt>
                <c:pt idx="446">
                  <c:v>-3.0431628771469432E-2</c:v>
                </c:pt>
                <c:pt idx="447">
                  <c:v>1.0053397374354844E-2</c:v>
                </c:pt>
                <c:pt idx="448">
                  <c:v>1.518825714832106E-2</c:v>
                </c:pt>
                <c:pt idx="449">
                  <c:v>3.9739858562300112E-2</c:v>
                </c:pt>
                <c:pt idx="450">
                  <c:v>-3.4582239661032022E-2</c:v>
                </c:pt>
                <c:pt idx="451">
                  <c:v>-3.5732777906711144E-2</c:v>
                </c:pt>
                <c:pt idx="452">
                  <c:v>3.7314376539580252E-2</c:v>
                </c:pt>
                <c:pt idx="453">
                  <c:v>4.2081282866217595E-3</c:v>
                </c:pt>
                <c:pt idx="454">
                  <c:v>1.9028328528607696E-2</c:v>
                </c:pt>
                <c:pt idx="455">
                  <c:v>-1.6970026451265996E-2</c:v>
                </c:pt>
                <c:pt idx="456">
                  <c:v>7.3759762420033681E-4</c:v>
                </c:pt>
                <c:pt idx="457">
                  <c:v>-1.5421060796974695E-2</c:v>
                </c:pt>
                <c:pt idx="458">
                  <c:v>4.4887351799782538E-2</c:v>
                </c:pt>
                <c:pt idx="459">
                  <c:v>-9.0264373331248038E-2</c:v>
                </c:pt>
                <c:pt idx="460">
                  <c:v>7.0247259118312533E-2</c:v>
                </c:pt>
                <c:pt idx="461">
                  <c:v>4.3364101883183404E-2</c:v>
                </c:pt>
                <c:pt idx="462">
                  <c:v>-5.5765063532256853E-2</c:v>
                </c:pt>
                <c:pt idx="463">
                  <c:v>-4.9912135985749506E-2</c:v>
                </c:pt>
                <c:pt idx="464">
                  <c:v>4.0562986530313427E-2</c:v>
                </c:pt>
                <c:pt idx="465">
                  <c:v>3.3682144183964535E-2</c:v>
                </c:pt>
                <c:pt idx="466">
                  <c:v>-1.1771280512728799E-2</c:v>
                </c:pt>
                <c:pt idx="467">
                  <c:v>-2.0374793851164918E-2</c:v>
                </c:pt>
                <c:pt idx="468">
                  <c:v>1.3326916406821709E-3</c:v>
                </c:pt>
                <c:pt idx="469">
                  <c:v>2.6788689727819781E-2</c:v>
                </c:pt>
                <c:pt idx="470">
                  <c:v>9.256077605936941E-3</c:v>
                </c:pt>
                <c:pt idx="471">
                  <c:v>-8.6036613068260159E-2</c:v>
                </c:pt>
                <c:pt idx="472">
                  <c:v>2.7659029897118881E-2</c:v>
                </c:pt>
                <c:pt idx="473">
                  <c:v>0.11685280238256768</c:v>
                </c:pt>
                <c:pt idx="474">
                  <c:v>-0.10844090006813056</c:v>
                </c:pt>
                <c:pt idx="475">
                  <c:v>2.4510311760093773E-2</c:v>
                </c:pt>
                <c:pt idx="476">
                  <c:v>4.0461541162921E-2</c:v>
                </c:pt>
                <c:pt idx="477">
                  <c:v>-3.4591761328636395E-2</c:v>
                </c:pt>
                <c:pt idx="478">
                  <c:v>-1.6217716038864349E-3</c:v>
                </c:pt>
                <c:pt idx="479">
                  <c:v>2.0296306863580416E-2</c:v>
                </c:pt>
                <c:pt idx="480">
                  <c:v>1.044754593817121E-2</c:v>
                </c:pt>
                <c:pt idx="481">
                  <c:v>-5.153861510309965E-2</c:v>
                </c:pt>
                <c:pt idx="482">
                  <c:v>2.7589424566118348E-2</c:v>
                </c:pt>
                <c:pt idx="483">
                  <c:v>-3.2655879513423525E-3</c:v>
                </c:pt>
                <c:pt idx="484">
                  <c:v>-7.5428101254749524E-2</c:v>
                </c:pt>
                <c:pt idx="485">
                  <c:v>6.8983802996915644E-2</c:v>
                </c:pt>
                <c:pt idx="486">
                  <c:v>-5.7940428915964848E-2</c:v>
                </c:pt>
                <c:pt idx="487">
                  <c:v>3.2596079621980412E-2</c:v>
                </c:pt>
                <c:pt idx="488">
                  <c:v>4.4321067663693592E-2</c:v>
                </c:pt>
                <c:pt idx="489">
                  <c:v>-8.8549855039156578E-2</c:v>
                </c:pt>
                <c:pt idx="490">
                  <c:v>1.1421749491412614E-2</c:v>
                </c:pt>
                <c:pt idx="491">
                  <c:v>6.3667118718775395E-3</c:v>
                </c:pt>
                <c:pt idx="492">
                  <c:v>7.7123460478205397E-2</c:v>
                </c:pt>
                <c:pt idx="493">
                  <c:v>-7.85014539198301E-2</c:v>
                </c:pt>
                <c:pt idx="494">
                  <c:v>0.10612485861276477</c:v>
                </c:pt>
                <c:pt idx="495">
                  <c:v>-0.10259253835109217</c:v>
                </c:pt>
                <c:pt idx="496">
                  <c:v>-5.6503979736578613E-2</c:v>
                </c:pt>
                <c:pt idx="497">
                  <c:v>0.10041732816638305</c:v>
                </c:pt>
                <c:pt idx="498">
                  <c:v>-2.3662521407295412E-2</c:v>
                </c:pt>
                <c:pt idx="499">
                  <c:v>-1.0047307366896074E-3</c:v>
                </c:pt>
                <c:pt idx="500">
                  <c:v>7.8977602008210024E-3</c:v>
                </c:pt>
                <c:pt idx="501">
                  <c:v>5.461661011153951E-2</c:v>
                </c:pt>
                <c:pt idx="502">
                  <c:v>-7.2986669603292142E-2</c:v>
                </c:pt>
                <c:pt idx="503">
                  <c:v>1.3318070789476444E-3</c:v>
                </c:pt>
                <c:pt idx="504">
                  <c:v>-1.6223147341329236E-2</c:v>
                </c:pt>
                <c:pt idx="505">
                  <c:v>7.5434474129392193E-3</c:v>
                </c:pt>
                <c:pt idx="506">
                  <c:v>8.5687286611436875E-2</c:v>
                </c:pt>
                <c:pt idx="507">
                  <c:v>-5.4044155028487584E-2</c:v>
                </c:pt>
                <c:pt idx="508">
                  <c:v>1.8213140511091241E-2</c:v>
                </c:pt>
                <c:pt idx="509">
                  <c:v>6.725967220173823E-3</c:v>
                </c:pt>
                <c:pt idx="510">
                  <c:v>2.7505046174920444E-3</c:v>
                </c:pt>
                <c:pt idx="511">
                  <c:v>-8.7162490706239493E-2</c:v>
                </c:pt>
                <c:pt idx="512">
                  <c:v>8.5509429671585147E-2</c:v>
                </c:pt>
                <c:pt idx="513">
                  <c:v>-6.737426172249994E-2</c:v>
                </c:pt>
                <c:pt idx="514">
                  <c:v>5.0372755311828943E-2</c:v>
                </c:pt>
                <c:pt idx="515">
                  <c:v>1.4744783662161254E-2</c:v>
                </c:pt>
                <c:pt idx="516">
                  <c:v>-3.8319016714335019E-2</c:v>
                </c:pt>
                <c:pt idx="517">
                  <c:v>8.0749335413142331E-2</c:v>
                </c:pt>
                <c:pt idx="518">
                  <c:v>-9.2862957577887428E-2</c:v>
                </c:pt>
                <c:pt idx="519">
                  <c:v>6.4035507953437154E-3</c:v>
                </c:pt>
                <c:pt idx="520">
                  <c:v>2.8377605787065718E-2</c:v>
                </c:pt>
                <c:pt idx="521">
                  <c:v>9.2580276218863222E-3</c:v>
                </c:pt>
                <c:pt idx="522">
                  <c:v>-6.1821887889474958E-3</c:v>
                </c:pt>
                <c:pt idx="523">
                  <c:v>-5.0190082708181372E-2</c:v>
                </c:pt>
                <c:pt idx="524">
                  <c:v>1.1115541649235894E-2</c:v>
                </c:pt>
                <c:pt idx="525">
                  <c:v>5.3266667226322451E-2</c:v>
                </c:pt>
                <c:pt idx="526">
                  <c:v>1.0706630832566955E-2</c:v>
                </c:pt>
                <c:pt idx="527">
                  <c:v>-5.7669123909604991E-3</c:v>
                </c:pt>
                <c:pt idx="528">
                  <c:v>1.0957139706957664E-2</c:v>
                </c:pt>
                <c:pt idx="529">
                  <c:v>-1.4852028088698566E-2</c:v>
                </c:pt>
                <c:pt idx="530">
                  <c:v>7.1925560343335526E-3</c:v>
                </c:pt>
                <c:pt idx="531">
                  <c:v>-0.10446013299988233</c:v>
                </c:pt>
                <c:pt idx="532">
                  <c:v>7.5767621661437246E-2</c:v>
                </c:pt>
                <c:pt idx="533">
                  <c:v>-2.3943969202727011E-2</c:v>
                </c:pt>
                <c:pt idx="534">
                  <c:v>5.3896523046676803E-2</c:v>
                </c:pt>
                <c:pt idx="535">
                  <c:v>-1.9372255399067839E-2</c:v>
                </c:pt>
                <c:pt idx="536">
                  <c:v>-4.6630804079172972E-2</c:v>
                </c:pt>
                <c:pt idx="537">
                  <c:v>6.9187820708626502E-2</c:v>
                </c:pt>
                <c:pt idx="538">
                  <c:v>-7.2076169169632109E-2</c:v>
                </c:pt>
                <c:pt idx="539">
                  <c:v>6.6641359871681516E-2</c:v>
                </c:pt>
                <c:pt idx="540">
                  <c:v>-3.4177091371360158E-2</c:v>
                </c:pt>
                <c:pt idx="541">
                  <c:v>-6.854821572555414E-2</c:v>
                </c:pt>
                <c:pt idx="542">
                  <c:v>6.6100279610927126E-2</c:v>
                </c:pt>
                <c:pt idx="543">
                  <c:v>3.8228970087245351E-2</c:v>
                </c:pt>
                <c:pt idx="544">
                  <c:v>-6.4870036541616827E-2</c:v>
                </c:pt>
                <c:pt idx="545">
                  <c:v>3.6120326118692425E-2</c:v>
                </c:pt>
                <c:pt idx="546">
                  <c:v>1.7844135837716824E-2</c:v>
                </c:pt>
                <c:pt idx="547">
                  <c:v>-0.11806829189599999</c:v>
                </c:pt>
                <c:pt idx="548">
                  <c:v>9.2890995576264568E-2</c:v>
                </c:pt>
                <c:pt idx="549">
                  <c:v>4.8098140154240188E-3</c:v>
                </c:pt>
                <c:pt idx="550">
                  <c:v>-4.6250563206018835E-2</c:v>
                </c:pt>
                <c:pt idx="551">
                  <c:v>0.11776567245303049</c:v>
                </c:pt>
                <c:pt idx="552">
                  <c:v>-5.2833098826325697E-2</c:v>
                </c:pt>
                <c:pt idx="553">
                  <c:v>7.3380563355862627E-3</c:v>
                </c:pt>
                <c:pt idx="554">
                  <c:v>-7.252008057224435E-2</c:v>
                </c:pt>
                <c:pt idx="555">
                  <c:v>0.11592560164457932</c:v>
                </c:pt>
                <c:pt idx="556">
                  <c:v>-4.8377751628518872E-2</c:v>
                </c:pt>
                <c:pt idx="557">
                  <c:v>-9.6134912196863764E-2</c:v>
                </c:pt>
                <c:pt idx="558">
                  <c:v>4.6472157240829537E-2</c:v>
                </c:pt>
                <c:pt idx="559">
                  <c:v>-2.0493521252578084E-3</c:v>
                </c:pt>
                <c:pt idx="560">
                  <c:v>4.6857581549182292E-2</c:v>
                </c:pt>
                <c:pt idx="561">
                  <c:v>-3.3152419354155027E-2</c:v>
                </c:pt>
                <c:pt idx="562">
                  <c:v>2.0112021497651345E-2</c:v>
                </c:pt>
                <c:pt idx="563">
                  <c:v>-0.15222001520899286</c:v>
                </c:pt>
                <c:pt idx="564">
                  <c:v>0.13785279572898179</c:v>
                </c:pt>
                <c:pt idx="565">
                  <c:v>-8.6823874981605265E-3</c:v>
                </c:pt>
                <c:pt idx="566">
                  <c:v>-3.0385213102776421E-2</c:v>
                </c:pt>
                <c:pt idx="567">
                  <c:v>6.2604450850202831E-2</c:v>
                </c:pt>
                <c:pt idx="568">
                  <c:v>8.9643270487744786E-3</c:v>
                </c:pt>
                <c:pt idx="569">
                  <c:v>-5.6551189007396863E-2</c:v>
                </c:pt>
                <c:pt idx="570">
                  <c:v>3.6366892060389233E-2</c:v>
                </c:pt>
                <c:pt idx="571">
                  <c:v>1.5565551192433968E-2</c:v>
                </c:pt>
                <c:pt idx="572">
                  <c:v>-5.675594647946669E-2</c:v>
                </c:pt>
                <c:pt idx="573">
                  <c:v>-7.7135165742658884E-4</c:v>
                </c:pt>
                <c:pt idx="574">
                  <c:v>7.4487279595640388E-2</c:v>
                </c:pt>
                <c:pt idx="575">
                  <c:v>-9.9321647287073378E-2</c:v>
                </c:pt>
                <c:pt idx="576">
                  <c:v>6.7856574923016444E-3</c:v>
                </c:pt>
                <c:pt idx="577">
                  <c:v>7.682042789936272E-2</c:v>
                </c:pt>
                <c:pt idx="578">
                  <c:v>-6.9652945065203919E-3</c:v>
                </c:pt>
                <c:pt idx="579">
                  <c:v>3.8421614800496773E-3</c:v>
                </c:pt>
                <c:pt idx="580">
                  <c:v>-4.1875277690178958E-2</c:v>
                </c:pt>
                <c:pt idx="581">
                  <c:v>-1.7689449865247786E-2</c:v>
                </c:pt>
                <c:pt idx="582">
                  <c:v>4.318266891639122E-2</c:v>
                </c:pt>
                <c:pt idx="583">
                  <c:v>-2.450077476492929E-2</c:v>
                </c:pt>
                <c:pt idx="584">
                  <c:v>-1.7661314546348894E-3</c:v>
                </c:pt>
                <c:pt idx="585">
                  <c:v>1.4329479212576324E-2</c:v>
                </c:pt>
                <c:pt idx="586">
                  <c:v>8.5025841348791431E-3</c:v>
                </c:pt>
                <c:pt idx="587">
                  <c:v>2.4894540804493159E-2</c:v>
                </c:pt>
                <c:pt idx="588">
                  <c:v>-8.2868736456116476E-3</c:v>
                </c:pt>
                <c:pt idx="589">
                  <c:v>-8.488265856669841E-4</c:v>
                </c:pt>
                <c:pt idx="590">
                  <c:v>-8.9800557069365738E-2</c:v>
                </c:pt>
                <c:pt idx="591">
                  <c:v>5.8474264834865841E-2</c:v>
                </c:pt>
                <c:pt idx="592">
                  <c:v>8.9378658531661381E-2</c:v>
                </c:pt>
                <c:pt idx="593">
                  <c:v>-4.9885523170407398E-2</c:v>
                </c:pt>
                <c:pt idx="594">
                  <c:v>-1.1662478832993317E-2</c:v>
                </c:pt>
                <c:pt idx="595">
                  <c:v>-2.4204238247713894E-2</c:v>
                </c:pt>
                <c:pt idx="596">
                  <c:v>-3.1991889832311493E-2</c:v>
                </c:pt>
                <c:pt idx="597">
                  <c:v>4.8511162576086342E-2</c:v>
                </c:pt>
                <c:pt idx="598">
                  <c:v>2.6714243555814754E-2</c:v>
                </c:pt>
                <c:pt idx="599">
                  <c:v>-1.3028071667989805E-2</c:v>
                </c:pt>
                <c:pt idx="600">
                  <c:v>-7.2219615169867968E-2</c:v>
                </c:pt>
                <c:pt idx="601">
                  <c:v>3.4683316138760745E-2</c:v>
                </c:pt>
                <c:pt idx="602">
                  <c:v>-3.0346169081036933E-2</c:v>
                </c:pt>
                <c:pt idx="603">
                  <c:v>4.8712037607395953E-2</c:v>
                </c:pt>
                <c:pt idx="604">
                  <c:v>-4.5083907488338903E-2</c:v>
                </c:pt>
                <c:pt idx="605">
                  <c:v>9.5531143091052817E-2</c:v>
                </c:pt>
                <c:pt idx="606">
                  <c:v>-8.414364253065143E-2</c:v>
                </c:pt>
                <c:pt idx="607">
                  <c:v>1.4455903725500319E-2</c:v>
                </c:pt>
                <c:pt idx="608">
                  <c:v>5.1081829337336293E-2</c:v>
                </c:pt>
                <c:pt idx="609">
                  <c:v>-2.1269348694221479E-2</c:v>
                </c:pt>
                <c:pt idx="610">
                  <c:v>2.5608805496908138E-2</c:v>
                </c:pt>
                <c:pt idx="611">
                  <c:v>-1.7048023555424008E-2</c:v>
                </c:pt>
                <c:pt idx="612">
                  <c:v>-1.6645660390246508E-2</c:v>
                </c:pt>
                <c:pt idx="613">
                  <c:v>-1.4971534033473288E-2</c:v>
                </c:pt>
                <c:pt idx="614">
                  <c:v>-6.9375485227607392E-4</c:v>
                </c:pt>
                <c:pt idx="615">
                  <c:v>1.4003646453424334E-3</c:v>
                </c:pt>
                <c:pt idx="616">
                  <c:v>-2.3046296365208496E-2</c:v>
                </c:pt>
                <c:pt idx="617">
                  <c:v>2.8281210672122414E-2</c:v>
                </c:pt>
                <c:pt idx="618">
                  <c:v>-1.5539765757584867E-2</c:v>
                </c:pt>
                <c:pt idx="619">
                  <c:v>3.0716648778923439E-2</c:v>
                </c:pt>
                <c:pt idx="620">
                  <c:v>-1.0018791719008213E-2</c:v>
                </c:pt>
                <c:pt idx="621">
                  <c:v>-1.2224273630087268E-2</c:v>
                </c:pt>
                <c:pt idx="622">
                  <c:v>6.0039378544878286E-2</c:v>
                </c:pt>
                <c:pt idx="623">
                  <c:v>-7.9934226170629286E-2</c:v>
                </c:pt>
                <c:pt idx="624">
                  <c:v>7.5827460476442621E-2</c:v>
                </c:pt>
                <c:pt idx="625">
                  <c:v>-1.434480436843466E-2</c:v>
                </c:pt>
                <c:pt idx="626">
                  <c:v>-1.3329352310234244E-2</c:v>
                </c:pt>
                <c:pt idx="627">
                  <c:v>3.8616949972494208E-3</c:v>
                </c:pt>
                <c:pt idx="628">
                  <c:v>-8.3067051072978737E-2</c:v>
                </c:pt>
                <c:pt idx="629">
                  <c:v>9.3113429887835553E-2</c:v>
                </c:pt>
                <c:pt idx="630">
                  <c:v>2.8801333999775913E-2</c:v>
                </c:pt>
                <c:pt idx="631">
                  <c:v>1.0334176854218668E-3</c:v>
                </c:pt>
                <c:pt idx="632">
                  <c:v>-8.2114254414111354E-2</c:v>
                </c:pt>
                <c:pt idx="633">
                  <c:v>2.3161340809126241E-2</c:v>
                </c:pt>
                <c:pt idx="634">
                  <c:v>1.9343487520879554E-2</c:v>
                </c:pt>
                <c:pt idx="635">
                  <c:v>-2.5774538562773452E-2</c:v>
                </c:pt>
                <c:pt idx="636">
                  <c:v>-2.1099945406473086E-3</c:v>
                </c:pt>
                <c:pt idx="637">
                  <c:v>-7.0129154757672452E-2</c:v>
                </c:pt>
                <c:pt idx="638">
                  <c:v>9.6807236701147326E-2</c:v>
                </c:pt>
                <c:pt idx="639">
                  <c:v>-6.1989442968628961E-2</c:v>
                </c:pt>
                <c:pt idx="640">
                  <c:v>5.5034663421270169E-2</c:v>
                </c:pt>
                <c:pt idx="641">
                  <c:v>9.5299792388932048E-3</c:v>
                </c:pt>
                <c:pt idx="642">
                  <c:v>-2.5852115222918526E-2</c:v>
                </c:pt>
                <c:pt idx="643">
                  <c:v>1.4629331811797375E-2</c:v>
                </c:pt>
                <c:pt idx="644">
                  <c:v>-6.1740776428244604E-2</c:v>
                </c:pt>
                <c:pt idx="645">
                  <c:v>-0.13419275596510405</c:v>
                </c:pt>
                <c:pt idx="646">
                  <c:v>0.16075014340520077</c:v>
                </c:pt>
                <c:pt idx="647">
                  <c:v>-1.934960140119979E-2</c:v>
                </c:pt>
                <c:pt idx="648">
                  <c:v>4.2269872627511917E-2</c:v>
                </c:pt>
                <c:pt idx="649">
                  <c:v>4.0455722172391129E-2</c:v>
                </c:pt>
                <c:pt idx="650">
                  <c:v>-1.1287655629821369E-2</c:v>
                </c:pt>
                <c:pt idx="651">
                  <c:v>-4.1677562856642592E-2</c:v>
                </c:pt>
                <c:pt idx="652">
                  <c:v>-7.5398532671004936E-3</c:v>
                </c:pt>
                <c:pt idx="653">
                  <c:v>-2.9372620348266598E-2</c:v>
                </c:pt>
                <c:pt idx="654">
                  <c:v>6.0202092411735797E-2</c:v>
                </c:pt>
                <c:pt idx="655">
                  <c:v>-1.6443847563954339E-2</c:v>
                </c:pt>
                <c:pt idx="656">
                  <c:v>3.3611882505677704E-2</c:v>
                </c:pt>
                <c:pt idx="657">
                  <c:v>3.066437694422941E-3</c:v>
                </c:pt>
                <c:pt idx="658">
                  <c:v>-1.7468758244422622E-2</c:v>
                </c:pt>
                <c:pt idx="659">
                  <c:v>3.0140560860410837E-2</c:v>
                </c:pt>
                <c:pt idx="660">
                  <c:v>-8.1367049061222829E-3</c:v>
                </c:pt>
                <c:pt idx="661">
                  <c:v>-7.4218225380131564E-2</c:v>
                </c:pt>
                <c:pt idx="662">
                  <c:v>9.2448476183216721E-2</c:v>
                </c:pt>
                <c:pt idx="663">
                  <c:v>-3.612455813336557E-2</c:v>
                </c:pt>
                <c:pt idx="664">
                  <c:v>-3.3569187845875481E-2</c:v>
                </c:pt>
                <c:pt idx="665">
                  <c:v>5.0341186979052654E-3</c:v>
                </c:pt>
                <c:pt idx="666">
                  <c:v>-3.5851284295236097E-2</c:v>
                </c:pt>
                <c:pt idx="667">
                  <c:v>5.6236397227105384E-2</c:v>
                </c:pt>
                <c:pt idx="668">
                  <c:v>-3.5868686504522351E-2</c:v>
                </c:pt>
                <c:pt idx="669">
                  <c:v>2.4761323237162847E-2</c:v>
                </c:pt>
                <c:pt idx="670">
                  <c:v>1.2357814236067188E-2</c:v>
                </c:pt>
                <c:pt idx="671">
                  <c:v>-4.5641554265352102E-3</c:v>
                </c:pt>
                <c:pt idx="672">
                  <c:v>-5.3040361243275713E-2</c:v>
                </c:pt>
                <c:pt idx="673">
                  <c:v>8.7678588420092574E-3</c:v>
                </c:pt>
                <c:pt idx="674">
                  <c:v>2.9292102929196373E-2</c:v>
                </c:pt>
                <c:pt idx="675">
                  <c:v>-2.0998487691023415E-2</c:v>
                </c:pt>
                <c:pt idx="676">
                  <c:v>4.7931177257181545E-2</c:v>
                </c:pt>
                <c:pt idx="677">
                  <c:v>2.8638462137609011E-3</c:v>
                </c:pt>
                <c:pt idx="678">
                  <c:v>1.806480413563305E-2</c:v>
                </c:pt>
                <c:pt idx="679">
                  <c:v>1.8705592660561043E-2</c:v>
                </c:pt>
                <c:pt idx="680">
                  <c:v>-4.4191073119768554E-2</c:v>
                </c:pt>
                <c:pt idx="681">
                  <c:v>1.6356899082483389E-2</c:v>
                </c:pt>
                <c:pt idx="682">
                  <c:v>-4.8095908387384423E-2</c:v>
                </c:pt>
                <c:pt idx="683">
                  <c:v>3.3384893351367184E-2</c:v>
                </c:pt>
                <c:pt idx="684">
                  <c:v>3.3422416568925639E-2</c:v>
                </c:pt>
                <c:pt idx="685">
                  <c:v>-6.9067402421148394E-2</c:v>
                </c:pt>
                <c:pt idx="686">
                  <c:v>1.3055016443973999E-2</c:v>
                </c:pt>
                <c:pt idx="687">
                  <c:v>2.5222863477346591E-2</c:v>
                </c:pt>
                <c:pt idx="688">
                  <c:v>-6.5818803111426405E-2</c:v>
                </c:pt>
                <c:pt idx="689">
                  <c:v>6.6909018624744077E-2</c:v>
                </c:pt>
                <c:pt idx="690">
                  <c:v>-0.11369260819743032</c:v>
                </c:pt>
                <c:pt idx="691">
                  <c:v>3.9487121458257834E-2</c:v>
                </c:pt>
                <c:pt idx="692">
                  <c:v>2.7684659564769176E-2</c:v>
                </c:pt>
                <c:pt idx="693">
                  <c:v>2.8119835009182914E-2</c:v>
                </c:pt>
                <c:pt idx="694">
                  <c:v>-5.5350437037702149E-2</c:v>
                </c:pt>
                <c:pt idx="695">
                  <c:v>0.10027854207273956</c:v>
                </c:pt>
                <c:pt idx="696">
                  <c:v>-1.5325348141377537E-2</c:v>
                </c:pt>
                <c:pt idx="697">
                  <c:v>-1.1043696460493413E-2</c:v>
                </c:pt>
                <c:pt idx="698">
                  <c:v>2.4695546884922592E-2</c:v>
                </c:pt>
                <c:pt idx="699">
                  <c:v>-0.1166706784240843</c:v>
                </c:pt>
                <c:pt idx="700">
                  <c:v>7.4298915133407917E-2</c:v>
                </c:pt>
                <c:pt idx="701">
                  <c:v>-5.9175580886802859E-2</c:v>
                </c:pt>
                <c:pt idx="702">
                  <c:v>3.5906640762287223E-2</c:v>
                </c:pt>
                <c:pt idx="703">
                  <c:v>2.9549739213212245E-2</c:v>
                </c:pt>
                <c:pt idx="704">
                  <c:v>2.379683700656976E-2</c:v>
                </c:pt>
                <c:pt idx="705">
                  <c:v>1.6712482275376139E-3</c:v>
                </c:pt>
                <c:pt idx="706">
                  <c:v>-1.5303130442376078E-2</c:v>
                </c:pt>
                <c:pt idx="707">
                  <c:v>-1.6871573312127186E-3</c:v>
                </c:pt>
                <c:pt idx="708">
                  <c:v>-1.0515503979551477E-2</c:v>
                </c:pt>
                <c:pt idx="709">
                  <c:v>-9.6303127473151839E-4</c:v>
                </c:pt>
                <c:pt idx="710">
                  <c:v>-1.7287714569706347E-2</c:v>
                </c:pt>
                <c:pt idx="711">
                  <c:v>-1.0797602537203632E-2</c:v>
                </c:pt>
                <c:pt idx="712">
                  <c:v>2.5299360394209547E-2</c:v>
                </c:pt>
                <c:pt idx="713">
                  <c:v>4.9581791198587633E-2</c:v>
                </c:pt>
                <c:pt idx="714">
                  <c:v>-6.6169416467904973E-3</c:v>
                </c:pt>
                <c:pt idx="715">
                  <c:v>-8.7945705589131951E-3</c:v>
                </c:pt>
                <c:pt idx="716">
                  <c:v>-6.5230997834278659E-2</c:v>
                </c:pt>
                <c:pt idx="717">
                  <c:v>2.2485973536570114E-2</c:v>
                </c:pt>
                <c:pt idx="718">
                  <c:v>6.6389160550468507E-2</c:v>
                </c:pt>
                <c:pt idx="719">
                  <c:v>-5.251054571974656E-2</c:v>
                </c:pt>
                <c:pt idx="720">
                  <c:v>-7.5018363101075902E-3</c:v>
                </c:pt>
                <c:pt idx="721">
                  <c:v>1.9683214104908586E-2</c:v>
                </c:pt>
                <c:pt idx="722">
                  <c:v>-4.9911703094492887E-2</c:v>
                </c:pt>
                <c:pt idx="723">
                  <c:v>6.5248963424697104E-2</c:v>
                </c:pt>
                <c:pt idx="724">
                  <c:v>-5.2123577787905662E-2</c:v>
                </c:pt>
                <c:pt idx="725">
                  <c:v>9.1653948133299856E-2</c:v>
                </c:pt>
                <c:pt idx="726">
                  <c:v>-8.9072461836489758E-2</c:v>
                </c:pt>
                <c:pt idx="727">
                  <c:v>-1.2894128754411316E-2</c:v>
                </c:pt>
                <c:pt idx="728">
                  <c:v>2.6216907503707754E-2</c:v>
                </c:pt>
                <c:pt idx="729">
                  <c:v>-2.7954707025129366E-2</c:v>
                </c:pt>
                <c:pt idx="730">
                  <c:v>6.8219072481996434E-2</c:v>
                </c:pt>
                <c:pt idx="731">
                  <c:v>-9.1665344165040241E-2</c:v>
                </c:pt>
                <c:pt idx="732">
                  <c:v>5.4167105556753969E-2</c:v>
                </c:pt>
                <c:pt idx="733">
                  <c:v>-7.4799179366706992E-2</c:v>
                </c:pt>
                <c:pt idx="734">
                  <c:v>8.6074971530202826E-2</c:v>
                </c:pt>
                <c:pt idx="735">
                  <c:v>-6.4458423555326161E-2</c:v>
                </c:pt>
                <c:pt idx="736">
                  <c:v>5.5051968355211867E-2</c:v>
                </c:pt>
                <c:pt idx="737">
                  <c:v>-5.6319362446449084E-2</c:v>
                </c:pt>
                <c:pt idx="738">
                  <c:v>6.3940977355820605E-2</c:v>
                </c:pt>
                <c:pt idx="739">
                  <c:v>6.4537916940316187E-2</c:v>
                </c:pt>
                <c:pt idx="740">
                  <c:v>-7.4008894996907326E-2</c:v>
                </c:pt>
                <c:pt idx="741">
                  <c:v>1.0009523171073953E-2</c:v>
                </c:pt>
                <c:pt idx="742">
                  <c:v>-2.0957710216591208E-2</c:v>
                </c:pt>
                <c:pt idx="743">
                  <c:v>1.3964744616395297E-2</c:v>
                </c:pt>
                <c:pt idx="744">
                  <c:v>5.1366564742073795E-2</c:v>
                </c:pt>
                <c:pt idx="745">
                  <c:v>-8.8997186178516374E-2</c:v>
                </c:pt>
                <c:pt idx="746">
                  <c:v>6.6089870299451237E-2</c:v>
                </c:pt>
                <c:pt idx="747">
                  <c:v>-9.3481276857709239E-2</c:v>
                </c:pt>
                <c:pt idx="748">
                  <c:v>0.1025369375340307</c:v>
                </c:pt>
                <c:pt idx="749">
                  <c:v>-5.0101697743704987E-2</c:v>
                </c:pt>
                <c:pt idx="750">
                  <c:v>3.9756596222331853E-2</c:v>
                </c:pt>
                <c:pt idx="751">
                  <c:v>1.2651154123609398E-2</c:v>
                </c:pt>
                <c:pt idx="752">
                  <c:v>-6.1911632958335572E-2</c:v>
                </c:pt>
                <c:pt idx="753">
                  <c:v>6.6184263742666616E-2</c:v>
                </c:pt>
                <c:pt idx="754">
                  <c:v>-1.8701851404358427E-2</c:v>
                </c:pt>
                <c:pt idx="755">
                  <c:v>2.2539359575039608E-2</c:v>
                </c:pt>
                <c:pt idx="756">
                  <c:v>-8.4331396018848537E-2</c:v>
                </c:pt>
                <c:pt idx="757">
                  <c:v>9.4737357605130912E-2</c:v>
                </c:pt>
                <c:pt idx="758">
                  <c:v>-0.16900468747409414</c:v>
                </c:pt>
                <c:pt idx="759">
                  <c:v>8.7315178895720824E-2</c:v>
                </c:pt>
                <c:pt idx="760">
                  <c:v>1.9810337948309442E-3</c:v>
                </c:pt>
                <c:pt idx="761">
                  <c:v>5.5670141667305106E-2</c:v>
                </c:pt>
                <c:pt idx="762">
                  <c:v>-2.8815221683749614E-2</c:v>
                </c:pt>
                <c:pt idx="763">
                  <c:v>-6.6466537161942951E-2</c:v>
                </c:pt>
                <c:pt idx="764">
                  <c:v>0.1109205203357434</c:v>
                </c:pt>
                <c:pt idx="765">
                  <c:v>-4.0402513800726458E-2</c:v>
                </c:pt>
                <c:pt idx="766">
                  <c:v>-5.6630898915671857E-2</c:v>
                </c:pt>
                <c:pt idx="767">
                  <c:v>9.5691231484084094E-2</c:v>
                </c:pt>
                <c:pt idx="768">
                  <c:v>-9.2044685723108977E-2</c:v>
                </c:pt>
                <c:pt idx="769">
                  <c:v>8.7676272877141637E-2</c:v>
                </c:pt>
                <c:pt idx="770">
                  <c:v>-7.9523187997717404E-2</c:v>
                </c:pt>
                <c:pt idx="771">
                  <c:v>3.0453799192547759E-2</c:v>
                </c:pt>
                <c:pt idx="772">
                  <c:v>7.6932351424690015E-3</c:v>
                </c:pt>
                <c:pt idx="773">
                  <c:v>-1.7274004856009162E-2</c:v>
                </c:pt>
                <c:pt idx="774">
                  <c:v>2.712649701475156E-2</c:v>
                </c:pt>
                <c:pt idx="775">
                  <c:v>-3.3662839221844543E-2</c:v>
                </c:pt>
                <c:pt idx="776">
                  <c:v>6.3195337096107806E-2</c:v>
                </c:pt>
                <c:pt idx="777">
                  <c:v>-2.7744432890067783E-2</c:v>
                </c:pt>
                <c:pt idx="778">
                  <c:v>-7.4171019895554746E-3</c:v>
                </c:pt>
                <c:pt idx="779">
                  <c:v>-1.9034435609916134E-2</c:v>
                </c:pt>
                <c:pt idx="780">
                  <c:v>5.189103139441098E-3</c:v>
                </c:pt>
                <c:pt idx="781">
                  <c:v>2.0654941768587509E-2</c:v>
                </c:pt>
                <c:pt idx="782">
                  <c:v>-3.1208335501398343E-2</c:v>
                </c:pt>
                <c:pt idx="783">
                  <c:v>3.7379821771623023E-2</c:v>
                </c:pt>
                <c:pt idx="784">
                  <c:v>-4.3096156707867816E-2</c:v>
                </c:pt>
                <c:pt idx="785">
                  <c:v>4.0303979203605067E-2</c:v>
                </c:pt>
                <c:pt idx="786">
                  <c:v>-8.0243859450519039E-2</c:v>
                </c:pt>
                <c:pt idx="787">
                  <c:v>4.3029528930458971E-2</c:v>
                </c:pt>
                <c:pt idx="788">
                  <c:v>3.0959524512023329E-2</c:v>
                </c:pt>
                <c:pt idx="789">
                  <c:v>-6.4706183820505525E-2</c:v>
                </c:pt>
                <c:pt idx="790">
                  <c:v>7.5436201159426619E-2</c:v>
                </c:pt>
                <c:pt idx="791">
                  <c:v>-1.441847923688E-2</c:v>
                </c:pt>
                <c:pt idx="792">
                  <c:v>2.9352807424843252E-2</c:v>
                </c:pt>
                <c:pt idx="793">
                  <c:v>6.1289587895849706E-3</c:v>
                </c:pt>
                <c:pt idx="794">
                  <c:v>-6.217021764311359E-2</c:v>
                </c:pt>
                <c:pt idx="795">
                  <c:v>-7.9226122639850516E-3</c:v>
                </c:pt>
                <c:pt idx="796">
                  <c:v>5.217285610793021E-2</c:v>
                </c:pt>
                <c:pt idx="797">
                  <c:v>-6.021013157652555E-2</c:v>
                </c:pt>
                <c:pt idx="798">
                  <c:v>-5.2756299619201585E-2</c:v>
                </c:pt>
                <c:pt idx="799">
                  <c:v>2.490294172210894E-2</c:v>
                </c:pt>
                <c:pt idx="800">
                  <c:v>3.9104155980882127E-2</c:v>
                </c:pt>
                <c:pt idx="801">
                  <c:v>3.3883157318650881E-2</c:v>
                </c:pt>
                <c:pt idx="802">
                  <c:v>-3.5947936137541436E-3</c:v>
                </c:pt>
                <c:pt idx="803">
                  <c:v>-2.4048249568488833E-2</c:v>
                </c:pt>
                <c:pt idx="804">
                  <c:v>8.3406343623781964E-3</c:v>
                </c:pt>
                <c:pt idx="805">
                  <c:v>-1.7417783443329116E-2</c:v>
                </c:pt>
                <c:pt idx="806">
                  <c:v>1.671828729948488E-2</c:v>
                </c:pt>
                <c:pt idx="807">
                  <c:v>-3.5649177474789129E-2</c:v>
                </c:pt>
                <c:pt idx="808">
                  <c:v>6.4931969883853524E-2</c:v>
                </c:pt>
                <c:pt idx="809">
                  <c:v>-2.1369929565850931E-2</c:v>
                </c:pt>
                <c:pt idx="810">
                  <c:v>1.5325759210378154E-2</c:v>
                </c:pt>
                <c:pt idx="811">
                  <c:v>-2.0446979575993618E-2</c:v>
                </c:pt>
                <c:pt idx="812">
                  <c:v>-3.7545505655683931E-2</c:v>
                </c:pt>
                <c:pt idx="813">
                  <c:v>2.7300430551364441E-2</c:v>
                </c:pt>
                <c:pt idx="814">
                  <c:v>-6.0289123903819242E-2</c:v>
                </c:pt>
                <c:pt idx="815">
                  <c:v>0.10576461841516016</c:v>
                </c:pt>
                <c:pt idx="816">
                  <c:v>-2.3363822626035757E-2</c:v>
                </c:pt>
                <c:pt idx="817">
                  <c:v>-5.2743833040663768E-2</c:v>
                </c:pt>
                <c:pt idx="818">
                  <c:v>5.6046843043029648E-2</c:v>
                </c:pt>
                <c:pt idx="819">
                  <c:v>6.0809338289914638E-2</c:v>
                </c:pt>
                <c:pt idx="820">
                  <c:v>-4.4760321051046548E-2</c:v>
                </c:pt>
                <c:pt idx="821">
                  <c:v>-5.942932555488456E-2</c:v>
                </c:pt>
                <c:pt idx="822">
                  <c:v>-1.4981050570221921E-2</c:v>
                </c:pt>
                <c:pt idx="823">
                  <c:v>4.049269153987356E-2</c:v>
                </c:pt>
                <c:pt idx="824">
                  <c:v>-1.1152685048070099E-2</c:v>
                </c:pt>
                <c:pt idx="825">
                  <c:v>-1.9818150405544799E-2</c:v>
                </c:pt>
                <c:pt idx="826">
                  <c:v>-1.9880786937656714E-2</c:v>
                </c:pt>
                <c:pt idx="827">
                  <c:v>7.3331750186389266E-2</c:v>
                </c:pt>
                <c:pt idx="828">
                  <c:v>-4.5758843621091616E-2</c:v>
                </c:pt>
                <c:pt idx="829">
                  <c:v>2.2232154428931894E-2</c:v>
                </c:pt>
                <c:pt idx="830">
                  <c:v>-4.0341994624328636E-2</c:v>
                </c:pt>
                <c:pt idx="831">
                  <c:v>0.1147069760149122</c:v>
                </c:pt>
                <c:pt idx="832">
                  <c:v>-4.3427676787058944E-2</c:v>
                </c:pt>
                <c:pt idx="833">
                  <c:v>2.4590111353515187E-3</c:v>
                </c:pt>
                <c:pt idx="834">
                  <c:v>-6.7015801016571119E-2</c:v>
                </c:pt>
                <c:pt idx="835">
                  <c:v>0.10041443252278293</c:v>
                </c:pt>
                <c:pt idx="836">
                  <c:v>-0.10543568949040694</c:v>
                </c:pt>
                <c:pt idx="837">
                  <c:v>6.3598058276925773E-3</c:v>
                </c:pt>
                <c:pt idx="838">
                  <c:v>3.2781637830389121E-2</c:v>
                </c:pt>
                <c:pt idx="839">
                  <c:v>-3.3676044033879249E-2</c:v>
                </c:pt>
                <c:pt idx="840">
                  <c:v>3.8986601048399461E-2</c:v>
                </c:pt>
                <c:pt idx="841">
                  <c:v>-3.6237707002857444E-2</c:v>
                </c:pt>
                <c:pt idx="842">
                  <c:v>0.10778559722299308</c:v>
                </c:pt>
                <c:pt idx="843">
                  <c:v>-1.9478821025955106E-2</c:v>
                </c:pt>
                <c:pt idx="844">
                  <c:v>-2.9665003872786144E-2</c:v>
                </c:pt>
                <c:pt idx="845">
                  <c:v>-4.9330480534102161E-2</c:v>
                </c:pt>
                <c:pt idx="846">
                  <c:v>1.4221609563980886E-2</c:v>
                </c:pt>
                <c:pt idx="847">
                  <c:v>7.0650649177938618E-2</c:v>
                </c:pt>
                <c:pt idx="848">
                  <c:v>-7.7425762512827179E-2</c:v>
                </c:pt>
                <c:pt idx="849">
                  <c:v>-3.654681013507699E-2</c:v>
                </c:pt>
                <c:pt idx="850">
                  <c:v>-8.3659683944858898E-3</c:v>
                </c:pt>
                <c:pt idx="851">
                  <c:v>0.11985851101182132</c:v>
                </c:pt>
                <c:pt idx="852">
                  <c:v>-4.8463876806148498E-2</c:v>
                </c:pt>
                <c:pt idx="853">
                  <c:v>-2.1608125702019088E-2</c:v>
                </c:pt>
                <c:pt idx="854">
                  <c:v>1.4191979357734974E-2</c:v>
                </c:pt>
                <c:pt idx="855">
                  <c:v>4.6002352920220257E-2</c:v>
                </c:pt>
                <c:pt idx="856">
                  <c:v>-8.3514195716827277E-2</c:v>
                </c:pt>
                <c:pt idx="857">
                  <c:v>-7.9280535958399234E-3</c:v>
                </c:pt>
                <c:pt idx="858">
                  <c:v>1.398270027950077E-2</c:v>
                </c:pt>
                <c:pt idx="859">
                  <c:v>0.21488970207923419</c:v>
                </c:pt>
                <c:pt idx="860">
                  <c:v>-0.13313467091604747</c:v>
                </c:pt>
                <c:pt idx="861">
                  <c:v>-1.613820889067763E-2</c:v>
                </c:pt>
                <c:pt idx="862">
                  <c:v>1.6331104411344555E-2</c:v>
                </c:pt>
                <c:pt idx="863">
                  <c:v>6.7765218397508598E-4</c:v>
                </c:pt>
                <c:pt idx="864">
                  <c:v>-5.1065834821397038E-2</c:v>
                </c:pt>
                <c:pt idx="865">
                  <c:v>4.2980810900075994E-2</c:v>
                </c:pt>
                <c:pt idx="866">
                  <c:v>-2.4754180394599423E-2</c:v>
                </c:pt>
                <c:pt idx="867">
                  <c:v>-3.433218084461287E-2</c:v>
                </c:pt>
                <c:pt idx="868">
                  <c:v>4.3171710920291595E-2</c:v>
                </c:pt>
                <c:pt idx="869">
                  <c:v>-4.8493114190924613E-2</c:v>
                </c:pt>
                <c:pt idx="870">
                  <c:v>-3.0722466123298542E-3</c:v>
                </c:pt>
                <c:pt idx="871">
                  <c:v>3.7209834183280943E-2</c:v>
                </c:pt>
                <c:pt idx="872">
                  <c:v>-0.11801281394975538</c:v>
                </c:pt>
                <c:pt idx="873">
                  <c:v>0.16817855664867976</c:v>
                </c:pt>
                <c:pt idx="874">
                  <c:v>-7.5287155439128783E-2</c:v>
                </c:pt>
                <c:pt idx="875">
                  <c:v>-4.6324110777085648E-2</c:v>
                </c:pt>
                <c:pt idx="876">
                  <c:v>9.2721612345674331E-2</c:v>
                </c:pt>
                <c:pt idx="877">
                  <c:v>-4.8973174278594378E-2</c:v>
                </c:pt>
                <c:pt idx="878">
                  <c:v>7.1618971089491001E-3</c:v>
                </c:pt>
                <c:pt idx="879">
                  <c:v>-4.1396930035276225E-2</c:v>
                </c:pt>
                <c:pt idx="880">
                  <c:v>-2.0711006936013909E-4</c:v>
                </c:pt>
                <c:pt idx="881">
                  <c:v>0.10258034932586158</c:v>
                </c:pt>
                <c:pt idx="882">
                  <c:v>-5.6568401099654331E-2</c:v>
                </c:pt>
                <c:pt idx="883">
                  <c:v>4.965019675065796E-2</c:v>
                </c:pt>
                <c:pt idx="884">
                  <c:v>-3.6203505374475364E-2</c:v>
                </c:pt>
                <c:pt idx="885">
                  <c:v>3.3721143475917481E-2</c:v>
                </c:pt>
                <c:pt idx="886">
                  <c:v>-6.2160236741648722E-2</c:v>
                </c:pt>
                <c:pt idx="887">
                  <c:v>1.2233888938388393E-2</c:v>
                </c:pt>
                <c:pt idx="888">
                  <c:v>1.3653103632753849E-2</c:v>
                </c:pt>
                <c:pt idx="889">
                  <c:v>6.1504818037385611E-3</c:v>
                </c:pt>
                <c:pt idx="890">
                  <c:v>-1.3900206937972115E-2</c:v>
                </c:pt>
                <c:pt idx="891">
                  <c:v>-2.1877908234032795E-2</c:v>
                </c:pt>
                <c:pt idx="892">
                  <c:v>-6.5474884261313981E-3</c:v>
                </c:pt>
                <c:pt idx="893">
                  <c:v>2.6328604016808255E-2</c:v>
                </c:pt>
                <c:pt idx="894">
                  <c:v>6.5291133473287966E-2</c:v>
                </c:pt>
                <c:pt idx="895">
                  <c:v>2.227824814981294E-2</c:v>
                </c:pt>
                <c:pt idx="896">
                  <c:v>-3.6261204949718184E-2</c:v>
                </c:pt>
                <c:pt idx="897">
                  <c:v>-4.1483843216933991E-2</c:v>
                </c:pt>
                <c:pt idx="898">
                  <c:v>8.5258859315708868E-2</c:v>
                </c:pt>
                <c:pt idx="899">
                  <c:v>-0.13821274569238029</c:v>
                </c:pt>
                <c:pt idx="900">
                  <c:v>3.8670657984361645E-2</c:v>
                </c:pt>
                <c:pt idx="901">
                  <c:v>-3.3443349656856691E-2</c:v>
                </c:pt>
                <c:pt idx="902">
                  <c:v>7.1354845902574349E-2</c:v>
                </c:pt>
                <c:pt idx="903">
                  <c:v>-7.4248131035445253E-2</c:v>
                </c:pt>
                <c:pt idx="904">
                  <c:v>3.275819533397728E-2</c:v>
                </c:pt>
                <c:pt idx="905">
                  <c:v>3.9594519144434681E-3</c:v>
                </c:pt>
                <c:pt idx="906">
                  <c:v>1.8381241742086551E-2</c:v>
                </c:pt>
                <c:pt idx="907">
                  <c:v>-3.2094240298061072E-2</c:v>
                </c:pt>
                <c:pt idx="908">
                  <c:v>3.6644331145665898E-2</c:v>
                </c:pt>
                <c:pt idx="909">
                  <c:v>-0.13096445177863625</c:v>
                </c:pt>
                <c:pt idx="910">
                  <c:v>0.11187745354684708</c:v>
                </c:pt>
                <c:pt idx="911">
                  <c:v>6.6906384036555133E-2</c:v>
                </c:pt>
                <c:pt idx="912">
                  <c:v>7.2271759047547457E-2</c:v>
                </c:pt>
                <c:pt idx="913">
                  <c:v>-0.14597750103927742</c:v>
                </c:pt>
                <c:pt idx="914">
                  <c:v>1.6683070629736285E-2</c:v>
                </c:pt>
                <c:pt idx="915">
                  <c:v>3.1890282143272941E-2</c:v>
                </c:pt>
                <c:pt idx="916">
                  <c:v>-3.441974689871441E-2</c:v>
                </c:pt>
                <c:pt idx="917">
                  <c:v>5.8113320225286369E-2</c:v>
                </c:pt>
                <c:pt idx="918">
                  <c:v>-7.201843480878467E-2</c:v>
                </c:pt>
                <c:pt idx="919">
                  <c:v>-8.9014366435713477E-3</c:v>
                </c:pt>
                <c:pt idx="920">
                  <c:v>3.4410827730259053E-2</c:v>
                </c:pt>
                <c:pt idx="921">
                  <c:v>-3.7027782955052935E-2</c:v>
                </c:pt>
                <c:pt idx="922">
                  <c:v>7.6063674686178251E-2</c:v>
                </c:pt>
                <c:pt idx="923">
                  <c:v>-9.7495607280731811E-2</c:v>
                </c:pt>
                <c:pt idx="924">
                  <c:v>3.4492943102904627E-2</c:v>
                </c:pt>
                <c:pt idx="925">
                  <c:v>-1.2010350493847355E-3</c:v>
                </c:pt>
                <c:pt idx="926">
                  <c:v>-3.613625546496535E-2</c:v>
                </c:pt>
                <c:pt idx="927">
                  <c:v>1.9464276469027819E-3</c:v>
                </c:pt>
                <c:pt idx="928">
                  <c:v>0.10199941109692334</c:v>
                </c:pt>
                <c:pt idx="929">
                  <c:v>-6.4028793715068977E-2</c:v>
                </c:pt>
                <c:pt idx="930">
                  <c:v>-8.8959777887671621E-3</c:v>
                </c:pt>
                <c:pt idx="931">
                  <c:v>1.5606570942778841E-2</c:v>
                </c:pt>
                <c:pt idx="932">
                  <c:v>1.9529373121490057E-2</c:v>
                </c:pt>
                <c:pt idx="933">
                  <c:v>-4.3524497625552883E-2</c:v>
                </c:pt>
                <c:pt idx="934">
                  <c:v>1.835298923965234E-2</c:v>
                </c:pt>
                <c:pt idx="935">
                  <c:v>0.10499317131469432</c:v>
                </c:pt>
                <c:pt idx="936">
                  <c:v>-9.5306037945483979E-2</c:v>
                </c:pt>
                <c:pt idx="937">
                  <c:v>5.4002512125496782E-2</c:v>
                </c:pt>
                <c:pt idx="938">
                  <c:v>-2.642345945069291E-2</c:v>
                </c:pt>
                <c:pt idx="939">
                  <c:v>-8.3539187571675777E-2</c:v>
                </c:pt>
                <c:pt idx="940">
                  <c:v>6.8369602409278807E-2</c:v>
                </c:pt>
                <c:pt idx="941">
                  <c:v>2.5976668242773338E-2</c:v>
                </c:pt>
                <c:pt idx="942">
                  <c:v>-4.845493415662494E-2</c:v>
                </c:pt>
                <c:pt idx="943">
                  <c:v>2.0088697836492031E-2</c:v>
                </c:pt>
                <c:pt idx="944">
                  <c:v>2.0921726644077099E-2</c:v>
                </c:pt>
                <c:pt idx="945">
                  <c:v>-4.7000820295348689E-3</c:v>
                </c:pt>
                <c:pt idx="946">
                  <c:v>-6.1169378407398556E-2</c:v>
                </c:pt>
                <c:pt idx="947">
                  <c:v>7.5283605998252012E-2</c:v>
                </c:pt>
                <c:pt idx="948">
                  <c:v>-1.9887003335617548E-2</c:v>
                </c:pt>
                <c:pt idx="949">
                  <c:v>-7.2155941076577745E-2</c:v>
                </c:pt>
                <c:pt idx="950">
                  <c:v>3.0550164128785529E-2</c:v>
                </c:pt>
                <c:pt idx="951">
                  <c:v>2.2636351310206804E-2</c:v>
                </c:pt>
                <c:pt idx="952">
                  <c:v>5.1311938674953872E-3</c:v>
                </c:pt>
                <c:pt idx="953">
                  <c:v>4.382682175731234E-2</c:v>
                </c:pt>
                <c:pt idx="954">
                  <c:v>-4.5292032475917843E-2</c:v>
                </c:pt>
                <c:pt idx="955">
                  <c:v>8.8467920128951993E-2</c:v>
                </c:pt>
                <c:pt idx="956">
                  <c:v>-0.15608442273701872</c:v>
                </c:pt>
                <c:pt idx="957">
                  <c:v>5.6579122695907258E-2</c:v>
                </c:pt>
                <c:pt idx="958">
                  <c:v>-1.9657957085843281E-2</c:v>
                </c:pt>
                <c:pt idx="959">
                  <c:v>3.2167081859443725E-2</c:v>
                </c:pt>
                <c:pt idx="960">
                  <c:v>2.5687596628810594E-2</c:v>
                </c:pt>
                <c:pt idx="961">
                  <c:v>-8.1772483112438898E-2</c:v>
                </c:pt>
                <c:pt idx="962">
                  <c:v>7.3685558904475146E-2</c:v>
                </c:pt>
                <c:pt idx="963">
                  <c:v>-4.5996122692915531E-2</c:v>
                </c:pt>
                <c:pt idx="964">
                  <c:v>3.5146418724671724E-2</c:v>
                </c:pt>
                <c:pt idx="965">
                  <c:v>-8.9681906422556801E-2</c:v>
                </c:pt>
                <c:pt idx="966">
                  <c:v>7.5524558266311881E-2</c:v>
                </c:pt>
                <c:pt idx="967">
                  <c:v>-3.914414416046097E-2</c:v>
                </c:pt>
                <c:pt idx="968">
                  <c:v>2.0024105104163636E-2</c:v>
                </c:pt>
                <c:pt idx="969">
                  <c:v>3.6948316597740005E-2</c:v>
                </c:pt>
                <c:pt idx="970">
                  <c:v>-2.8560042038801026E-3</c:v>
                </c:pt>
                <c:pt idx="971">
                  <c:v>-1.2257495946587094E-2</c:v>
                </c:pt>
                <c:pt idx="972">
                  <c:v>-4.9636731618108554E-2</c:v>
                </c:pt>
                <c:pt idx="973">
                  <c:v>2.2914961224286268E-2</c:v>
                </c:pt>
                <c:pt idx="974">
                  <c:v>-3.8637270367132714E-2</c:v>
                </c:pt>
                <c:pt idx="975">
                  <c:v>0.11731154458284476</c:v>
                </c:pt>
                <c:pt idx="976">
                  <c:v>-3.572337943584869E-2</c:v>
                </c:pt>
                <c:pt idx="977">
                  <c:v>2.2203142183808922E-2</c:v>
                </c:pt>
                <c:pt idx="978">
                  <c:v>-5.7427275359895891E-2</c:v>
                </c:pt>
                <c:pt idx="979">
                  <c:v>1.7443994354082726E-3</c:v>
                </c:pt>
                <c:pt idx="980">
                  <c:v>5.3440520631156785E-2</c:v>
                </c:pt>
                <c:pt idx="981">
                  <c:v>-8.9966407977338236E-2</c:v>
                </c:pt>
                <c:pt idx="982">
                  <c:v>5.7744708391331945E-2</c:v>
                </c:pt>
                <c:pt idx="983">
                  <c:v>4.0538841592036023E-2</c:v>
                </c:pt>
                <c:pt idx="984">
                  <c:v>8.8163216689491897E-3</c:v>
                </c:pt>
                <c:pt idx="985">
                  <c:v>-7.1904689500854602E-3</c:v>
                </c:pt>
                <c:pt idx="986">
                  <c:v>-6.7292193319372196E-2</c:v>
                </c:pt>
                <c:pt idx="987">
                  <c:v>0.15837306204577795</c:v>
                </c:pt>
                <c:pt idx="988">
                  <c:v>-0.1348320304931292</c:v>
                </c:pt>
                <c:pt idx="989">
                  <c:v>-1.139907316258304E-2</c:v>
                </c:pt>
                <c:pt idx="990">
                  <c:v>-6.4155556188792096E-2</c:v>
                </c:pt>
                <c:pt idx="991">
                  <c:v>0.14069473096457563</c:v>
                </c:pt>
                <c:pt idx="992">
                  <c:v>-9.6536151031932027E-2</c:v>
                </c:pt>
                <c:pt idx="993">
                  <c:v>1.9129475677118313E-2</c:v>
                </c:pt>
                <c:pt idx="994">
                  <c:v>-3.6116311537469414E-2</c:v>
                </c:pt>
                <c:pt idx="995">
                  <c:v>7.8389726426149053E-3</c:v>
                </c:pt>
                <c:pt idx="996">
                  <c:v>4.1897638062812881E-2</c:v>
                </c:pt>
                <c:pt idx="997">
                  <c:v>5.9239322608805489E-2</c:v>
                </c:pt>
                <c:pt idx="998">
                  <c:v>-8.1512412914662047E-2</c:v>
                </c:pt>
                <c:pt idx="999">
                  <c:v>2.0390105228803579E-2</c:v>
                </c:pt>
                <c:pt idx="1000">
                  <c:v>-6.3682477983766028E-2</c:v>
                </c:pt>
                <c:pt idx="1001">
                  <c:v>2.6260774687145383E-2</c:v>
                </c:pt>
                <c:pt idx="1002">
                  <c:v>6.0255358295918215E-2</c:v>
                </c:pt>
                <c:pt idx="1003">
                  <c:v>-5.5108102680407667E-2</c:v>
                </c:pt>
                <c:pt idx="1004">
                  <c:v>4.4718705511388235E-2</c:v>
                </c:pt>
                <c:pt idx="1005">
                  <c:v>-7.7471060120665403E-2</c:v>
                </c:pt>
                <c:pt idx="1006">
                  <c:v>9.515429514187268E-2</c:v>
                </c:pt>
                <c:pt idx="1007">
                  <c:v>-2.6157371670435081E-2</c:v>
                </c:pt>
                <c:pt idx="1008">
                  <c:v>1.3622665762389463E-3</c:v>
                </c:pt>
                <c:pt idx="1009">
                  <c:v>-1.7483267647463663E-2</c:v>
                </c:pt>
                <c:pt idx="1010">
                  <c:v>-3.1495123707350636E-2</c:v>
                </c:pt>
                <c:pt idx="1011">
                  <c:v>4.2974694968438421E-3</c:v>
                </c:pt>
                <c:pt idx="1012">
                  <c:v>5.429989461593121E-2</c:v>
                </c:pt>
                <c:pt idx="1013">
                  <c:v>8.2630622250537744E-2</c:v>
                </c:pt>
                <c:pt idx="1014">
                  <c:v>-0.16573032098858753</c:v>
                </c:pt>
                <c:pt idx="1015">
                  <c:v>0.1872984419919278</c:v>
                </c:pt>
                <c:pt idx="1016">
                  <c:v>-0.11784445243895858</c:v>
                </c:pt>
                <c:pt idx="1017">
                  <c:v>2.1956460522423171E-2</c:v>
                </c:pt>
                <c:pt idx="1018">
                  <c:v>-9.8884000892437873E-2</c:v>
                </c:pt>
                <c:pt idx="1019">
                  <c:v>0.10296505192737815</c:v>
                </c:pt>
                <c:pt idx="1020">
                  <c:v>7.201525490993177E-3</c:v>
                </c:pt>
                <c:pt idx="1021">
                  <c:v>-3.7280899535729439E-2</c:v>
                </c:pt>
                <c:pt idx="1022">
                  <c:v>4.6769219845921972E-2</c:v>
                </c:pt>
                <c:pt idx="1023">
                  <c:v>-3.4193235213979767E-2</c:v>
                </c:pt>
                <c:pt idx="1024">
                  <c:v>-5.4013013676021515E-2</c:v>
                </c:pt>
                <c:pt idx="1025">
                  <c:v>5.4240600537431849E-3</c:v>
                </c:pt>
                <c:pt idx="1026">
                  <c:v>-6.4084303030877976E-3</c:v>
                </c:pt>
                <c:pt idx="1027">
                  <c:v>0.12429830132706265</c:v>
                </c:pt>
                <c:pt idx="1028">
                  <c:v>-0.13767500076433514</c:v>
                </c:pt>
                <c:pt idx="1029">
                  <c:v>1.5879928073715965E-2</c:v>
                </c:pt>
                <c:pt idx="1030">
                  <c:v>3.9366879287158651E-2</c:v>
                </c:pt>
                <c:pt idx="1031">
                  <c:v>5.5769995389187699E-4</c:v>
                </c:pt>
                <c:pt idx="1032">
                  <c:v>-2.7478094384551621E-2</c:v>
                </c:pt>
                <c:pt idx="1033">
                  <c:v>3.2102968824455846E-2</c:v>
                </c:pt>
                <c:pt idx="1034">
                  <c:v>-6.4482668406489529E-2</c:v>
                </c:pt>
                <c:pt idx="1035">
                  <c:v>6.6795985352481435E-2</c:v>
                </c:pt>
                <c:pt idx="1036">
                  <c:v>-0.11461204160226091</c:v>
                </c:pt>
                <c:pt idx="1037">
                  <c:v>9.6865392513258985E-2</c:v>
                </c:pt>
                <c:pt idx="1038">
                  <c:v>-3.0367869932799163E-3</c:v>
                </c:pt>
                <c:pt idx="1039">
                  <c:v>3.6525267459690314E-2</c:v>
                </c:pt>
                <c:pt idx="1040">
                  <c:v>-1.1926436036747257E-2</c:v>
                </c:pt>
                <c:pt idx="1041">
                  <c:v>4.4243117565123669E-5</c:v>
                </c:pt>
                <c:pt idx="1042">
                  <c:v>2.1172505056608948E-2</c:v>
                </c:pt>
                <c:pt idx="1043">
                  <c:v>-7.460248165441552E-2</c:v>
                </c:pt>
                <c:pt idx="1044">
                  <c:v>2.8530502555382142E-2</c:v>
                </c:pt>
                <c:pt idx="1045">
                  <c:v>2.858958067750561E-2</c:v>
                </c:pt>
                <c:pt idx="1046">
                  <c:v>2.6588257037503116E-3</c:v>
                </c:pt>
                <c:pt idx="1047">
                  <c:v>6.4516907650961741E-2</c:v>
                </c:pt>
                <c:pt idx="1048">
                  <c:v>-4.5706598686593214E-2</c:v>
                </c:pt>
                <c:pt idx="1049">
                  <c:v>-8.7287357635174256E-2</c:v>
                </c:pt>
                <c:pt idx="1050">
                  <c:v>6.251403909077391E-2</c:v>
                </c:pt>
                <c:pt idx="1051">
                  <c:v>-5.2901494732614518E-2</c:v>
                </c:pt>
                <c:pt idx="1052">
                  <c:v>1.9199273275405382E-3</c:v>
                </c:pt>
                <c:pt idx="1053">
                  <c:v>7.4577031730218346E-2</c:v>
                </c:pt>
                <c:pt idx="1054">
                  <c:v>-2.6313882682227341E-3</c:v>
                </c:pt>
                <c:pt idx="1055">
                  <c:v>-2.0563102894599172E-2</c:v>
                </c:pt>
                <c:pt idx="1056">
                  <c:v>4.4618857589062033E-2</c:v>
                </c:pt>
                <c:pt idx="1057">
                  <c:v>-9.5072585575878277E-2</c:v>
                </c:pt>
                <c:pt idx="1058">
                  <c:v>7.9219021053396954E-2</c:v>
                </c:pt>
                <c:pt idx="1059">
                  <c:v>3.1082092813972118E-3</c:v>
                </c:pt>
                <c:pt idx="1060">
                  <c:v>-8.9017720795078858E-2</c:v>
                </c:pt>
                <c:pt idx="1061">
                  <c:v>-5.0415472362103975E-2</c:v>
                </c:pt>
                <c:pt idx="1062">
                  <c:v>6.7469303852208506E-2</c:v>
                </c:pt>
                <c:pt idx="1063">
                  <c:v>1.2023724045080453E-2</c:v>
                </c:pt>
                <c:pt idx="1064">
                  <c:v>-2.1664288832149214E-2</c:v>
                </c:pt>
                <c:pt idx="1065">
                  <c:v>-6.185683959663224E-2</c:v>
                </c:pt>
                <c:pt idx="1066">
                  <c:v>0.10861035075308079</c:v>
                </c:pt>
                <c:pt idx="1067">
                  <c:v>-5.0564117067967373E-2</c:v>
                </c:pt>
                <c:pt idx="1068">
                  <c:v>1.8236859376232095E-2</c:v>
                </c:pt>
                <c:pt idx="1069">
                  <c:v>7.9494950902917694E-2</c:v>
                </c:pt>
                <c:pt idx="1070">
                  <c:v>-6.2414457953927194E-2</c:v>
                </c:pt>
                <c:pt idx="1071">
                  <c:v>6.5183252515442103E-2</c:v>
                </c:pt>
                <c:pt idx="1072">
                  <c:v>-0.1184494043569958</c:v>
                </c:pt>
                <c:pt idx="1073">
                  <c:v>8.3245886740956343E-2</c:v>
                </c:pt>
                <c:pt idx="1074">
                  <c:v>-5.4913672601262231E-3</c:v>
                </c:pt>
                <c:pt idx="1075">
                  <c:v>-2.7875031640210324E-2</c:v>
                </c:pt>
                <c:pt idx="1076">
                  <c:v>-2.1979721263914342E-2</c:v>
                </c:pt>
                <c:pt idx="1077">
                  <c:v>-3.0840667841300129E-2</c:v>
                </c:pt>
                <c:pt idx="1078">
                  <c:v>4.3177142750290387E-2</c:v>
                </c:pt>
                <c:pt idx="1079">
                  <c:v>-2.9986434193429279E-2</c:v>
                </c:pt>
                <c:pt idx="1080">
                  <c:v>0.13441788754453032</c:v>
                </c:pt>
                <c:pt idx="1081">
                  <c:v>-0.13998097642023211</c:v>
                </c:pt>
                <c:pt idx="1082">
                  <c:v>9.0453929192997884E-2</c:v>
                </c:pt>
                <c:pt idx="1083">
                  <c:v>-1.3481941936355213E-3</c:v>
                </c:pt>
                <c:pt idx="1084">
                  <c:v>-6.4646049349858181E-2</c:v>
                </c:pt>
                <c:pt idx="1085">
                  <c:v>0.11986885637620293</c:v>
                </c:pt>
                <c:pt idx="1086">
                  <c:v>-0.10917982119123959</c:v>
                </c:pt>
                <c:pt idx="1087">
                  <c:v>-4.7106214395608803E-2</c:v>
                </c:pt>
                <c:pt idx="1088">
                  <c:v>7.5753524535585703E-2</c:v>
                </c:pt>
                <c:pt idx="1089">
                  <c:v>-1.5799587989093533E-2</c:v>
                </c:pt>
                <c:pt idx="1090">
                  <c:v>-1.5393948189796891E-3</c:v>
                </c:pt>
                <c:pt idx="1091">
                  <c:v>-2.618561077946957E-2</c:v>
                </c:pt>
                <c:pt idx="1092">
                  <c:v>7.7026365259260432E-2</c:v>
                </c:pt>
                <c:pt idx="1093">
                  <c:v>-5.830288169542297E-2</c:v>
                </c:pt>
                <c:pt idx="1094">
                  <c:v>-9.6001139444634731E-4</c:v>
                </c:pt>
                <c:pt idx="1095">
                  <c:v>8.9630188890903462E-3</c:v>
                </c:pt>
                <c:pt idx="1096">
                  <c:v>-1.0509982310411781E-2</c:v>
                </c:pt>
                <c:pt idx="1097">
                  <c:v>4.5831826091385919E-2</c:v>
                </c:pt>
                <c:pt idx="1098">
                  <c:v>1.4118924433333735E-2</c:v>
                </c:pt>
                <c:pt idx="1099">
                  <c:v>1.9038979425101576E-2</c:v>
                </c:pt>
                <c:pt idx="1100">
                  <c:v>-1.9255281620828235E-2</c:v>
                </c:pt>
                <c:pt idx="1101">
                  <c:v>-4.5325930717524887E-2</c:v>
                </c:pt>
                <c:pt idx="1102">
                  <c:v>3.636477955178008E-2</c:v>
                </c:pt>
                <c:pt idx="1103">
                  <c:v>-0.10132285009552722</c:v>
                </c:pt>
                <c:pt idx="1104">
                  <c:v>0.1275076725954214</c:v>
                </c:pt>
                <c:pt idx="1105">
                  <c:v>-7.4866085570219898E-2</c:v>
                </c:pt>
                <c:pt idx="1106">
                  <c:v>-2.2589730735514513E-2</c:v>
                </c:pt>
                <c:pt idx="1107">
                  <c:v>0.12120394972420101</c:v>
                </c:pt>
                <c:pt idx="1108">
                  <c:v>-0.11684696121800542</c:v>
                </c:pt>
                <c:pt idx="1109">
                  <c:v>4.7538636807036294E-3</c:v>
                </c:pt>
                <c:pt idx="1110">
                  <c:v>1.6999549184968377E-3</c:v>
                </c:pt>
                <c:pt idx="1111">
                  <c:v>4.1547583840160218E-2</c:v>
                </c:pt>
                <c:pt idx="1112">
                  <c:v>3.8994179772267712E-2</c:v>
                </c:pt>
                <c:pt idx="1113">
                  <c:v>-9.0883939265753444E-3</c:v>
                </c:pt>
                <c:pt idx="1114">
                  <c:v>-4.8778415016375254E-2</c:v>
                </c:pt>
                <c:pt idx="1115">
                  <c:v>-0.62177841020042557</c:v>
                </c:pt>
                <c:pt idx="1116">
                  <c:v>0.54273941744424714</c:v>
                </c:pt>
                <c:pt idx="1117">
                  <c:v>5.8729542775665E-2</c:v>
                </c:pt>
                <c:pt idx="1118">
                  <c:v>3.9895064686508164E-3</c:v>
                </c:pt>
                <c:pt idx="1119">
                  <c:v>1.5794802911066608E-3</c:v>
                </c:pt>
                <c:pt idx="1120">
                  <c:v>4.4964429398798744E-2</c:v>
                </c:pt>
                <c:pt idx="1121">
                  <c:v>4.8420962335661732E-2</c:v>
                </c:pt>
                <c:pt idx="1122">
                  <c:v>-2.9405810446069047E-2</c:v>
                </c:pt>
                <c:pt idx="1123">
                  <c:v>-2.6263670666400563E-2</c:v>
                </c:pt>
                <c:pt idx="1124">
                  <c:v>1.214238724618566E-2</c:v>
                </c:pt>
                <c:pt idx="1125">
                  <c:v>2.2123114657619514E-3</c:v>
                </c:pt>
                <c:pt idx="1126">
                  <c:v>-3.8245648213057981E-2</c:v>
                </c:pt>
                <c:pt idx="1127">
                  <c:v>-2.3710069231908104E-3</c:v>
                </c:pt>
                <c:pt idx="1128">
                  <c:v>-6.0378822557358713E-3</c:v>
                </c:pt>
                <c:pt idx="1129">
                  <c:v>6.7492288971717107E-2</c:v>
                </c:pt>
                <c:pt idx="1130">
                  <c:v>-4.1732625793959421E-2</c:v>
                </c:pt>
                <c:pt idx="1131">
                  <c:v>1.1343129084928183E-2</c:v>
                </c:pt>
                <c:pt idx="1132">
                  <c:v>-2.5047941108446325E-2</c:v>
                </c:pt>
                <c:pt idx="1133">
                  <c:v>-9.1777309783271588E-2</c:v>
                </c:pt>
                <c:pt idx="1134">
                  <c:v>6.9933548155866387E-2</c:v>
                </c:pt>
                <c:pt idx="1135">
                  <c:v>2.6175764086876718E-2</c:v>
                </c:pt>
                <c:pt idx="1136">
                  <c:v>-2.4338150286367766E-2</c:v>
                </c:pt>
                <c:pt idx="1137">
                  <c:v>9.8479780462683353E-2</c:v>
                </c:pt>
                <c:pt idx="1138">
                  <c:v>-3.0839186553173636E-2</c:v>
                </c:pt>
                <c:pt idx="1139">
                  <c:v>3.640659024640458E-2</c:v>
                </c:pt>
                <c:pt idx="1140">
                  <c:v>-8.8013739294251048E-2</c:v>
                </c:pt>
                <c:pt idx="1141">
                  <c:v>-9.509408196292779E-2</c:v>
                </c:pt>
                <c:pt idx="1142">
                  <c:v>9.3170581285955345E-2</c:v>
                </c:pt>
                <c:pt idx="1143">
                  <c:v>-8.0201796178622775E-3</c:v>
                </c:pt>
                <c:pt idx="1144">
                  <c:v>-2.89814907765924E-2</c:v>
                </c:pt>
                <c:pt idx="1145">
                  <c:v>9.6061683319912383E-2</c:v>
                </c:pt>
                <c:pt idx="1146">
                  <c:v>-7.6861688244028947E-2</c:v>
                </c:pt>
                <c:pt idx="1147">
                  <c:v>4.5935084421704575E-2</c:v>
                </c:pt>
                <c:pt idx="1148">
                  <c:v>1.8986730144968433E-2</c:v>
                </c:pt>
                <c:pt idx="1149">
                  <c:v>-7.9982488791607409E-2</c:v>
                </c:pt>
                <c:pt idx="1150">
                  <c:v>7.1066130419139784E-2</c:v>
                </c:pt>
                <c:pt idx="1151">
                  <c:v>-8.3937968958673226E-2</c:v>
                </c:pt>
                <c:pt idx="1152">
                  <c:v>5.724325893469473E-2</c:v>
                </c:pt>
                <c:pt idx="1153">
                  <c:v>-1.5309050521013834E-2</c:v>
                </c:pt>
                <c:pt idx="1154">
                  <c:v>1.0411527125186115E-2</c:v>
                </c:pt>
                <c:pt idx="1155">
                  <c:v>1.4033726488227538E-2</c:v>
                </c:pt>
                <c:pt idx="1156">
                  <c:v>-3.9420650837983517E-2</c:v>
                </c:pt>
                <c:pt idx="1157">
                  <c:v>-6.0871978912071523E-3</c:v>
                </c:pt>
                <c:pt idx="1158">
                  <c:v>2.0653067363896271E-2</c:v>
                </c:pt>
                <c:pt idx="1159">
                  <c:v>5.993762848701456E-3</c:v>
                </c:pt>
                <c:pt idx="1160">
                  <c:v>8.2750373856537163E-2</c:v>
                </c:pt>
                <c:pt idx="1161">
                  <c:v>-0.16382944626710505</c:v>
                </c:pt>
                <c:pt idx="1162">
                  <c:v>0.11425001591358219</c:v>
                </c:pt>
                <c:pt idx="1163">
                  <c:v>-5.4850502669077761E-2</c:v>
                </c:pt>
                <c:pt idx="1164">
                  <c:v>2.4447997806875232E-2</c:v>
                </c:pt>
                <c:pt idx="1165">
                  <c:v>-4.0398709000101896E-2</c:v>
                </c:pt>
                <c:pt idx="1166">
                  <c:v>8.9887988890577919E-3</c:v>
                </c:pt>
                <c:pt idx="1167">
                  <c:v>1.6726484049851109E-2</c:v>
                </c:pt>
                <c:pt idx="1168">
                  <c:v>4.6155823404732121E-2</c:v>
                </c:pt>
                <c:pt idx="1169">
                  <c:v>-5.9415864430822474E-2</c:v>
                </c:pt>
                <c:pt idx="1170">
                  <c:v>-5.3854067994385857E-2</c:v>
                </c:pt>
                <c:pt idx="1171">
                  <c:v>8.6684456141896793E-2</c:v>
                </c:pt>
                <c:pt idx="1172">
                  <c:v>-3.5891167916044076E-2</c:v>
                </c:pt>
                <c:pt idx="1173">
                  <c:v>7.6862201767043947E-2</c:v>
                </c:pt>
                <c:pt idx="1174">
                  <c:v>-2.6992776380652117E-2</c:v>
                </c:pt>
                <c:pt idx="1175">
                  <c:v>-5.0404312957682773E-2</c:v>
                </c:pt>
                <c:pt idx="1176">
                  <c:v>-2.1128265783427302E-2</c:v>
                </c:pt>
                <c:pt idx="1177">
                  <c:v>9.2145809852569815E-2</c:v>
                </c:pt>
                <c:pt idx="1178">
                  <c:v>-9.9097382684925184E-2</c:v>
                </c:pt>
                <c:pt idx="1179">
                  <c:v>3.761475846176443E-2</c:v>
                </c:pt>
                <c:pt idx="1180">
                  <c:v>4.1202057169036799E-2</c:v>
                </c:pt>
                <c:pt idx="1181">
                  <c:v>-3.225896761347391E-2</c:v>
                </c:pt>
                <c:pt idx="1182">
                  <c:v>-2.3046722895315952E-2</c:v>
                </c:pt>
                <c:pt idx="1183">
                  <c:v>1.3511382284898676E-2</c:v>
                </c:pt>
                <c:pt idx="1184">
                  <c:v>-2.7013275145259086E-2</c:v>
                </c:pt>
                <c:pt idx="1185">
                  <c:v>7.122118584544368E-3</c:v>
                </c:pt>
                <c:pt idx="1186">
                  <c:v>3.6646787614287968E-2</c:v>
                </c:pt>
                <c:pt idx="1187">
                  <c:v>3.3620423313084125E-2</c:v>
                </c:pt>
                <c:pt idx="1188">
                  <c:v>-2.937486990103011E-2</c:v>
                </c:pt>
                <c:pt idx="1189">
                  <c:v>-4.9954628512105415E-2</c:v>
                </c:pt>
                <c:pt idx="1190">
                  <c:v>1.3343264486573303E-2</c:v>
                </c:pt>
                <c:pt idx="1191">
                  <c:v>0.12097175961369744</c:v>
                </c:pt>
                <c:pt idx="1192">
                  <c:v>-0.11164281875061821</c:v>
                </c:pt>
                <c:pt idx="1193">
                  <c:v>-3.0211860377200583E-2</c:v>
                </c:pt>
                <c:pt idx="1194">
                  <c:v>5.1213734417872248E-2</c:v>
                </c:pt>
                <c:pt idx="1195">
                  <c:v>-7.911313940045106E-2</c:v>
                </c:pt>
                <c:pt idx="1196">
                  <c:v>3.4531468730952919E-2</c:v>
                </c:pt>
                <c:pt idx="1197">
                  <c:v>8.6072292059359734E-2</c:v>
                </c:pt>
                <c:pt idx="1198">
                  <c:v>-8.7292915697818052E-2</c:v>
                </c:pt>
                <c:pt idx="1199">
                  <c:v>8.2118943314218096E-2</c:v>
                </c:pt>
                <c:pt idx="1200">
                  <c:v>-2.4832462165180758E-3</c:v>
                </c:pt>
                <c:pt idx="1201">
                  <c:v>-1.3853025131054908E-2</c:v>
                </c:pt>
                <c:pt idx="1202">
                  <c:v>-4.8412967018469644E-3</c:v>
                </c:pt>
                <c:pt idx="1203">
                  <c:v>-2.035006600370548E-2</c:v>
                </c:pt>
                <c:pt idx="1204">
                  <c:v>-1.2570548268115544E-2</c:v>
                </c:pt>
                <c:pt idx="1205">
                  <c:v>3.7612686621391056E-4</c:v>
                </c:pt>
                <c:pt idx="1206">
                  <c:v>0.10356498270002601</c:v>
                </c:pt>
                <c:pt idx="1207">
                  <c:v>6.5465485101150467E-3</c:v>
                </c:pt>
                <c:pt idx="1208">
                  <c:v>-0.17076692320365605</c:v>
                </c:pt>
                <c:pt idx="1209">
                  <c:v>6.6851419490929875E-2</c:v>
                </c:pt>
                <c:pt idx="1210">
                  <c:v>5.7061329851683551E-2</c:v>
                </c:pt>
                <c:pt idx="1211">
                  <c:v>1.2113450221371558E-2</c:v>
                </c:pt>
                <c:pt idx="1212">
                  <c:v>-7.0993260461700736E-2</c:v>
                </c:pt>
                <c:pt idx="1213">
                  <c:v>-6.8424961765881087E-2</c:v>
                </c:pt>
                <c:pt idx="1214">
                  <c:v>0.12380600387711083</c:v>
                </c:pt>
                <c:pt idx="1215">
                  <c:v>2.5423606188008208E-2</c:v>
                </c:pt>
                <c:pt idx="1216">
                  <c:v>1.2001325837450061E-2</c:v>
                </c:pt>
                <c:pt idx="1217">
                  <c:v>-0.11251689357845396</c:v>
                </c:pt>
                <c:pt idx="1218">
                  <c:v>1.7582541323592382E-2</c:v>
                </c:pt>
                <c:pt idx="1219">
                  <c:v>4.7455171861590983E-2</c:v>
                </c:pt>
                <c:pt idx="1220">
                  <c:v>-1.0037592444761323E-2</c:v>
                </c:pt>
                <c:pt idx="1221">
                  <c:v>3.611904281797651E-2</c:v>
                </c:pt>
                <c:pt idx="1222">
                  <c:v>-0.1470201317590768</c:v>
                </c:pt>
                <c:pt idx="1223">
                  <c:v>5.5925345039042562E-2</c:v>
                </c:pt>
                <c:pt idx="1224">
                  <c:v>5.7819702945464124E-2</c:v>
                </c:pt>
                <c:pt idx="1225">
                  <c:v>9.5740335042648894E-4</c:v>
                </c:pt>
                <c:pt idx="1226">
                  <c:v>-2.8988190555608861E-2</c:v>
                </c:pt>
                <c:pt idx="1227">
                  <c:v>-9.3079350546318773E-2</c:v>
                </c:pt>
                <c:pt idx="1228">
                  <c:v>9.6018817331481321E-2</c:v>
                </c:pt>
                <c:pt idx="1229">
                  <c:v>-5.4224997734302005E-2</c:v>
                </c:pt>
                <c:pt idx="1230">
                  <c:v>5.7748798247638011E-2</c:v>
                </c:pt>
                <c:pt idx="1231">
                  <c:v>7.5386079789291127E-2</c:v>
                </c:pt>
                <c:pt idx="1232">
                  <c:v>-4.335713836732058E-2</c:v>
                </c:pt>
                <c:pt idx="1233">
                  <c:v>2.0111872880633541E-2</c:v>
                </c:pt>
                <c:pt idx="1234">
                  <c:v>-3.9097008520224019E-2</c:v>
                </c:pt>
                <c:pt idx="1235">
                  <c:v>6.8212749664447792E-2</c:v>
                </c:pt>
                <c:pt idx="1236">
                  <c:v>-4.1921851849820779E-2</c:v>
                </c:pt>
                <c:pt idx="1237">
                  <c:v>-4.0813766284852226E-2</c:v>
                </c:pt>
                <c:pt idx="1238">
                  <c:v>-3.1434231093682152E-2</c:v>
                </c:pt>
                <c:pt idx="1239">
                  <c:v>6.1364371709336396E-2</c:v>
                </c:pt>
                <c:pt idx="1240">
                  <c:v>-5.5261414377123508E-3</c:v>
                </c:pt>
                <c:pt idx="1241">
                  <c:v>7.1543833446786387E-2</c:v>
                </c:pt>
                <c:pt idx="1242">
                  <c:v>-0.15699647915130044</c:v>
                </c:pt>
                <c:pt idx="1243">
                  <c:v>3.7978240484936143E-2</c:v>
                </c:pt>
                <c:pt idx="1244">
                  <c:v>3.7892497332869812E-3</c:v>
                </c:pt>
                <c:pt idx="1245">
                  <c:v>6.3443861628640352E-2</c:v>
                </c:pt>
                <c:pt idx="1246">
                  <c:v>-8.3320700896057698E-2</c:v>
                </c:pt>
                <c:pt idx="1247">
                  <c:v>4.4879452403961739E-2</c:v>
                </c:pt>
                <c:pt idx="1248">
                  <c:v>6.2558522135198746E-3</c:v>
                </c:pt>
                <c:pt idx="1249">
                  <c:v>3.963641536513629E-3</c:v>
                </c:pt>
                <c:pt idx="1250">
                  <c:v>-4.5273117718257705E-2</c:v>
                </c:pt>
                <c:pt idx="1251">
                  <c:v>5.1336623139950133E-2</c:v>
                </c:pt>
                <c:pt idx="1252">
                  <c:v>1.8730720603015616E-2</c:v>
                </c:pt>
                <c:pt idx="1253">
                  <c:v>3.4730016173381228E-2</c:v>
                </c:pt>
                <c:pt idx="1254">
                  <c:v>-4.9001704338115903E-2</c:v>
                </c:pt>
                <c:pt idx="1255">
                  <c:v>-5.04725173239855E-2</c:v>
                </c:pt>
                <c:pt idx="1256">
                  <c:v>-2.7109311259923219E-2</c:v>
                </c:pt>
                <c:pt idx="1257">
                  <c:v>1.2735455284290875E-2</c:v>
                </c:pt>
                <c:pt idx="1258">
                  <c:v>3.6978411068842698E-2</c:v>
                </c:pt>
                <c:pt idx="1259">
                  <c:v>1.582532996685182E-2</c:v>
                </c:pt>
                <c:pt idx="1260">
                  <c:v>-0.13151061037576472</c:v>
                </c:pt>
                <c:pt idx="1261">
                  <c:v>0.11889676140843408</c:v>
                </c:pt>
                <c:pt idx="1262">
                  <c:v>4.1712558435986757E-3</c:v>
                </c:pt>
                <c:pt idx="1263">
                  <c:v>0.10408304726964079</c:v>
                </c:pt>
                <c:pt idx="1264">
                  <c:v>-5.9583455515613393E-2</c:v>
                </c:pt>
                <c:pt idx="1265">
                  <c:v>-4.5461539776079363E-2</c:v>
                </c:pt>
                <c:pt idx="1266">
                  <c:v>2.1803503846095529E-2</c:v>
                </c:pt>
                <c:pt idx="1267">
                  <c:v>1.795625408700019E-2</c:v>
                </c:pt>
                <c:pt idx="1268">
                  <c:v>-6.2722916420657082E-2</c:v>
                </c:pt>
                <c:pt idx="1269">
                  <c:v>0.11373079589500845</c:v>
                </c:pt>
                <c:pt idx="1270">
                  <c:v>8.2815553207398196E-3</c:v>
                </c:pt>
                <c:pt idx="1271">
                  <c:v>-0.12262420522292761</c:v>
                </c:pt>
                <c:pt idx="1272">
                  <c:v>2.6976370258105398E-2</c:v>
                </c:pt>
              </c:numCache>
            </c:numRef>
          </c:yVal>
          <c:smooth val="0"/>
          <c:extLst>
            <c:ext xmlns:c16="http://schemas.microsoft.com/office/drawing/2014/chart" uri="{C3380CC4-5D6E-409C-BE32-E72D297353CC}">
              <c16:uniqueId val="{00000000-0433-4075-BF65-81D6CFC96CA4}"/>
            </c:ext>
          </c:extLst>
        </c:ser>
        <c:dLbls>
          <c:showLegendKey val="0"/>
          <c:showVal val="0"/>
          <c:showCatName val="0"/>
          <c:showSerName val="0"/>
          <c:showPercent val="0"/>
          <c:showBubbleSize val="0"/>
        </c:dLbls>
        <c:axId val="645341544"/>
        <c:axId val="645345464"/>
      </c:scatterChart>
      <c:valAx>
        <c:axId val="645341544"/>
        <c:scaling>
          <c:orientation val="minMax"/>
          <c:max val="25000"/>
          <c:min val="500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crossAx val="645345464"/>
        <c:crosses val="autoZero"/>
        <c:crossBetween val="midCat"/>
      </c:valAx>
      <c:valAx>
        <c:axId val="645345464"/>
        <c:scaling>
          <c:orientation val="minMax"/>
          <c:max val="0.30000000000000004"/>
          <c:min val="-0.2"/>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5341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smtClean="0"/>
              <a:t>SSP PY2015 </a:t>
            </a:r>
            <a:r>
              <a:rPr lang="en-US" sz="1600" b="1" dirty="0"/>
              <a:t>Gross </a:t>
            </a:r>
            <a:r>
              <a:rPr lang="en-US" sz="1600" dirty="0"/>
              <a:t>Savings Measured as % of Total Benchmark</a:t>
            </a:r>
          </a:p>
        </c:rich>
      </c:tx>
      <c:layout>
        <c:manualLayout>
          <c:xMode val="edge"/>
          <c:yMode val="edge"/>
          <c:x val="0.20220760233918128"/>
          <c:y val="2.25988700564971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'PY15 Fin Perf Table'!$AB$2</c:f>
              <c:strCache>
                <c:ptCount val="1"/>
                <c:pt idx="0">
                  <c:v>Total Benchmark Minus Assigned Bene Expenditures as % of Total Benchmark</c:v>
                </c:pt>
              </c:strCache>
            </c:strRef>
          </c:tx>
          <c:spPr>
            <a:ln w="19050" cap="rnd">
              <a:noFill/>
              <a:round/>
            </a:ln>
            <a:effectLst/>
          </c:spPr>
          <c:marker>
            <c:symbol val="circle"/>
            <c:size val="5"/>
            <c:spPr>
              <a:solidFill>
                <a:schemeClr val="accent1"/>
              </a:solidFill>
              <a:ln w="9525">
                <a:solidFill>
                  <a:schemeClr val="accent1"/>
                </a:solidFill>
              </a:ln>
              <a:effectLst/>
            </c:spPr>
          </c:marker>
          <c:xVal>
            <c:numRef>
              <c:f>'PY15 Fin Perf Table'!$M$3:$M$394</c:f>
              <c:numCache>
                <c:formatCode>#,##0</c:formatCode>
                <c:ptCount val="392"/>
                <c:pt idx="0">
                  <c:v>59388.666666999998</c:v>
                </c:pt>
                <c:pt idx="1">
                  <c:v>9162.1666667000009</c:v>
                </c:pt>
                <c:pt idx="2">
                  <c:v>22521.916667000001</c:v>
                </c:pt>
                <c:pt idx="3">
                  <c:v>6808.6666667</c:v>
                </c:pt>
                <c:pt idx="4">
                  <c:v>37677.25</c:v>
                </c:pt>
                <c:pt idx="5">
                  <c:v>6740.75</c:v>
                </c:pt>
                <c:pt idx="6">
                  <c:v>83853.333333000002</c:v>
                </c:pt>
                <c:pt idx="7">
                  <c:v>6363.25</c:v>
                </c:pt>
                <c:pt idx="8">
                  <c:v>8537.9166667000009</c:v>
                </c:pt>
                <c:pt idx="9">
                  <c:v>145365.33332999999</c:v>
                </c:pt>
                <c:pt idx="10">
                  <c:v>24778.333332999999</c:v>
                </c:pt>
                <c:pt idx="11">
                  <c:v>9676.5</c:v>
                </c:pt>
                <c:pt idx="12">
                  <c:v>17766.083332999999</c:v>
                </c:pt>
                <c:pt idx="13">
                  <c:v>14228.083333</c:v>
                </c:pt>
                <c:pt idx="14">
                  <c:v>4443.8333333</c:v>
                </c:pt>
                <c:pt idx="15">
                  <c:v>6585.5</c:v>
                </c:pt>
                <c:pt idx="16">
                  <c:v>11273.166667</c:v>
                </c:pt>
                <c:pt idx="17">
                  <c:v>11238.083333</c:v>
                </c:pt>
                <c:pt idx="18">
                  <c:v>7476.75</c:v>
                </c:pt>
                <c:pt idx="19">
                  <c:v>13232.583333</c:v>
                </c:pt>
                <c:pt idx="20">
                  <c:v>23775.333332999999</c:v>
                </c:pt>
                <c:pt idx="21">
                  <c:v>31912.583332999999</c:v>
                </c:pt>
                <c:pt idx="22">
                  <c:v>26264.583332999999</c:v>
                </c:pt>
                <c:pt idx="23">
                  <c:v>30497.916667000001</c:v>
                </c:pt>
                <c:pt idx="24">
                  <c:v>7942.4166667</c:v>
                </c:pt>
                <c:pt idx="25">
                  <c:v>19525.583332999999</c:v>
                </c:pt>
                <c:pt idx="26">
                  <c:v>6814.25</c:v>
                </c:pt>
                <c:pt idx="27">
                  <c:v>9475.25</c:v>
                </c:pt>
                <c:pt idx="28">
                  <c:v>8257.0833332999991</c:v>
                </c:pt>
                <c:pt idx="29">
                  <c:v>13249.416667</c:v>
                </c:pt>
                <c:pt idx="30">
                  <c:v>11562.666667</c:v>
                </c:pt>
                <c:pt idx="31">
                  <c:v>9161.8333332999991</c:v>
                </c:pt>
                <c:pt idx="32">
                  <c:v>5003.5833333</c:v>
                </c:pt>
                <c:pt idx="33">
                  <c:v>6756.0833333</c:v>
                </c:pt>
                <c:pt idx="34">
                  <c:v>12165.083333</c:v>
                </c:pt>
                <c:pt idx="35">
                  <c:v>5852.4166667</c:v>
                </c:pt>
                <c:pt idx="36">
                  <c:v>4726.5833333</c:v>
                </c:pt>
                <c:pt idx="37">
                  <c:v>38817.666666999998</c:v>
                </c:pt>
                <c:pt idx="38">
                  <c:v>5104.4166667</c:v>
                </c:pt>
                <c:pt idx="39">
                  <c:v>11435.75</c:v>
                </c:pt>
                <c:pt idx="40">
                  <c:v>14633.916667</c:v>
                </c:pt>
                <c:pt idx="41">
                  <c:v>23758.916667000001</c:v>
                </c:pt>
                <c:pt idx="42">
                  <c:v>1493.5833333</c:v>
                </c:pt>
                <c:pt idx="43">
                  <c:v>13098.75</c:v>
                </c:pt>
                <c:pt idx="44">
                  <c:v>9317.8333332999991</c:v>
                </c:pt>
                <c:pt idx="45">
                  <c:v>5474.8333333</c:v>
                </c:pt>
                <c:pt idx="46">
                  <c:v>28168</c:v>
                </c:pt>
                <c:pt idx="47">
                  <c:v>13527.333333</c:v>
                </c:pt>
                <c:pt idx="48">
                  <c:v>24382.416667000001</c:v>
                </c:pt>
                <c:pt idx="49">
                  <c:v>48699.083333000002</c:v>
                </c:pt>
                <c:pt idx="50">
                  <c:v>6649.9166667</c:v>
                </c:pt>
                <c:pt idx="51">
                  <c:v>34451.5</c:v>
                </c:pt>
                <c:pt idx="52">
                  <c:v>18430</c:v>
                </c:pt>
                <c:pt idx="53">
                  <c:v>13823</c:v>
                </c:pt>
                <c:pt idx="54">
                  <c:v>19229.25</c:v>
                </c:pt>
                <c:pt idx="55">
                  <c:v>15473.25</c:v>
                </c:pt>
                <c:pt idx="56">
                  <c:v>12159.75</c:v>
                </c:pt>
                <c:pt idx="57">
                  <c:v>11158.916667</c:v>
                </c:pt>
                <c:pt idx="58">
                  <c:v>38709</c:v>
                </c:pt>
                <c:pt idx="59">
                  <c:v>5787.1666667</c:v>
                </c:pt>
                <c:pt idx="60">
                  <c:v>14497.333333</c:v>
                </c:pt>
                <c:pt idx="61">
                  <c:v>9150.5833332999991</c:v>
                </c:pt>
                <c:pt idx="62">
                  <c:v>15043.166667</c:v>
                </c:pt>
                <c:pt idx="63">
                  <c:v>71839.75</c:v>
                </c:pt>
                <c:pt idx="64">
                  <c:v>15733.166667</c:v>
                </c:pt>
                <c:pt idx="65">
                  <c:v>33057.833333000002</c:v>
                </c:pt>
                <c:pt idx="66">
                  <c:v>31235.833332999999</c:v>
                </c:pt>
                <c:pt idx="67">
                  <c:v>20398.75</c:v>
                </c:pt>
                <c:pt idx="68">
                  <c:v>4258.8333333</c:v>
                </c:pt>
                <c:pt idx="69">
                  <c:v>10737</c:v>
                </c:pt>
                <c:pt idx="70">
                  <c:v>41788.916666999998</c:v>
                </c:pt>
                <c:pt idx="71">
                  <c:v>69139.75</c:v>
                </c:pt>
                <c:pt idx="72">
                  <c:v>3780</c:v>
                </c:pt>
                <c:pt idx="73">
                  <c:v>18614.25</c:v>
                </c:pt>
                <c:pt idx="74">
                  <c:v>17880.333332999999</c:v>
                </c:pt>
                <c:pt idx="75">
                  <c:v>12929.75</c:v>
                </c:pt>
                <c:pt idx="76">
                  <c:v>17517.916667000001</c:v>
                </c:pt>
                <c:pt idx="77">
                  <c:v>10808.5</c:v>
                </c:pt>
                <c:pt idx="78">
                  <c:v>17320.916667000001</c:v>
                </c:pt>
                <c:pt idx="79">
                  <c:v>12322.333333</c:v>
                </c:pt>
                <c:pt idx="80">
                  <c:v>10602.416667</c:v>
                </c:pt>
                <c:pt idx="81">
                  <c:v>8277.0833332999991</c:v>
                </c:pt>
                <c:pt idx="82">
                  <c:v>14561.416667</c:v>
                </c:pt>
                <c:pt idx="83">
                  <c:v>53528.166666999998</c:v>
                </c:pt>
                <c:pt idx="84">
                  <c:v>12777</c:v>
                </c:pt>
                <c:pt idx="85">
                  <c:v>8414.5</c:v>
                </c:pt>
                <c:pt idx="86">
                  <c:v>6899.3333333</c:v>
                </c:pt>
                <c:pt idx="87">
                  <c:v>19583.166667000001</c:v>
                </c:pt>
                <c:pt idx="88">
                  <c:v>13967.583333</c:v>
                </c:pt>
                <c:pt idx="89">
                  <c:v>52954.75</c:v>
                </c:pt>
                <c:pt idx="90">
                  <c:v>89680.166666999998</c:v>
                </c:pt>
                <c:pt idx="91">
                  <c:v>131600.08332999999</c:v>
                </c:pt>
                <c:pt idx="92">
                  <c:v>6465.9166667</c:v>
                </c:pt>
                <c:pt idx="93">
                  <c:v>34668.5</c:v>
                </c:pt>
                <c:pt idx="94">
                  <c:v>23664.166667000001</c:v>
                </c:pt>
                <c:pt idx="95">
                  <c:v>7220.75</c:v>
                </c:pt>
                <c:pt idx="96">
                  <c:v>6762.5833333</c:v>
                </c:pt>
                <c:pt idx="97">
                  <c:v>5767.25</c:v>
                </c:pt>
                <c:pt idx="98">
                  <c:v>3312.75</c:v>
                </c:pt>
                <c:pt idx="99">
                  <c:v>12073.5</c:v>
                </c:pt>
                <c:pt idx="100">
                  <c:v>6137.0833333</c:v>
                </c:pt>
                <c:pt idx="101">
                  <c:v>21089.25</c:v>
                </c:pt>
                <c:pt idx="102">
                  <c:v>12168.916667</c:v>
                </c:pt>
                <c:pt idx="103">
                  <c:v>30656.166667000001</c:v>
                </c:pt>
                <c:pt idx="104">
                  <c:v>5334.0833333</c:v>
                </c:pt>
                <c:pt idx="105">
                  <c:v>8187.0833333</c:v>
                </c:pt>
                <c:pt idx="106">
                  <c:v>11817.666667</c:v>
                </c:pt>
                <c:pt idx="107">
                  <c:v>8394.9166667000009</c:v>
                </c:pt>
                <c:pt idx="108">
                  <c:v>28379.083332999999</c:v>
                </c:pt>
                <c:pt idx="109">
                  <c:v>5865</c:v>
                </c:pt>
                <c:pt idx="110">
                  <c:v>12004.25</c:v>
                </c:pt>
                <c:pt idx="111">
                  <c:v>20312.833332999999</c:v>
                </c:pt>
                <c:pt idx="112">
                  <c:v>48486.583333000002</c:v>
                </c:pt>
                <c:pt idx="113">
                  <c:v>10727.083333</c:v>
                </c:pt>
                <c:pt idx="114">
                  <c:v>27361.916667000001</c:v>
                </c:pt>
                <c:pt idx="115">
                  <c:v>40172.916666999998</c:v>
                </c:pt>
                <c:pt idx="116">
                  <c:v>7784.5</c:v>
                </c:pt>
                <c:pt idx="117">
                  <c:v>28951.333332999999</c:v>
                </c:pt>
                <c:pt idx="118">
                  <c:v>32185.75</c:v>
                </c:pt>
                <c:pt idx="119">
                  <c:v>30511.833332999999</c:v>
                </c:pt>
                <c:pt idx="120">
                  <c:v>12720.416667</c:v>
                </c:pt>
                <c:pt idx="121">
                  <c:v>5105.8333333</c:v>
                </c:pt>
                <c:pt idx="122">
                  <c:v>40015.666666999998</c:v>
                </c:pt>
                <c:pt idx="123">
                  <c:v>16150.416667</c:v>
                </c:pt>
                <c:pt idx="124">
                  <c:v>8407.8333332999991</c:v>
                </c:pt>
                <c:pt idx="125">
                  <c:v>13947</c:v>
                </c:pt>
                <c:pt idx="126">
                  <c:v>33526.416666999998</c:v>
                </c:pt>
                <c:pt idx="127">
                  <c:v>35279.75</c:v>
                </c:pt>
                <c:pt idx="128">
                  <c:v>7855</c:v>
                </c:pt>
                <c:pt idx="129">
                  <c:v>21404.416667000001</c:v>
                </c:pt>
                <c:pt idx="130">
                  <c:v>54095.333333000002</c:v>
                </c:pt>
                <c:pt idx="131">
                  <c:v>38940.5</c:v>
                </c:pt>
                <c:pt idx="132">
                  <c:v>10110.166667</c:v>
                </c:pt>
                <c:pt idx="133">
                  <c:v>8378.5</c:v>
                </c:pt>
                <c:pt idx="134">
                  <c:v>16748.416667000001</c:v>
                </c:pt>
                <c:pt idx="135">
                  <c:v>16510.333332999999</c:v>
                </c:pt>
                <c:pt idx="136">
                  <c:v>45030</c:v>
                </c:pt>
                <c:pt idx="137">
                  <c:v>20294.666667000001</c:v>
                </c:pt>
                <c:pt idx="138">
                  <c:v>10984.25</c:v>
                </c:pt>
                <c:pt idx="139">
                  <c:v>9919.0833332999991</c:v>
                </c:pt>
                <c:pt idx="140">
                  <c:v>24148</c:v>
                </c:pt>
                <c:pt idx="141">
                  <c:v>5859.5</c:v>
                </c:pt>
                <c:pt idx="142">
                  <c:v>14833.916667</c:v>
                </c:pt>
                <c:pt idx="143">
                  <c:v>10369.083333</c:v>
                </c:pt>
                <c:pt idx="144">
                  <c:v>20875.833332999999</c:v>
                </c:pt>
                <c:pt idx="145">
                  <c:v>14697.166667</c:v>
                </c:pt>
                <c:pt idx="146">
                  <c:v>5525.25</c:v>
                </c:pt>
                <c:pt idx="147">
                  <c:v>8330.8333332999991</c:v>
                </c:pt>
                <c:pt idx="148">
                  <c:v>6211</c:v>
                </c:pt>
                <c:pt idx="149">
                  <c:v>7834.8333333</c:v>
                </c:pt>
                <c:pt idx="150">
                  <c:v>21918.833332999999</c:v>
                </c:pt>
                <c:pt idx="151">
                  <c:v>15487.416667</c:v>
                </c:pt>
                <c:pt idx="152">
                  <c:v>28343.5</c:v>
                </c:pt>
                <c:pt idx="153">
                  <c:v>5128.9166667</c:v>
                </c:pt>
                <c:pt idx="154">
                  <c:v>4620.1666667</c:v>
                </c:pt>
                <c:pt idx="155">
                  <c:v>10123.833333</c:v>
                </c:pt>
                <c:pt idx="156">
                  <c:v>12906.666667</c:v>
                </c:pt>
                <c:pt idx="157">
                  <c:v>6471.4166667</c:v>
                </c:pt>
                <c:pt idx="158">
                  <c:v>8727.6666667000009</c:v>
                </c:pt>
                <c:pt idx="159">
                  <c:v>10317.5</c:v>
                </c:pt>
                <c:pt idx="160">
                  <c:v>7584.0833333</c:v>
                </c:pt>
                <c:pt idx="161">
                  <c:v>7073.5</c:v>
                </c:pt>
                <c:pt idx="162">
                  <c:v>42993.25</c:v>
                </c:pt>
                <c:pt idx="163">
                  <c:v>9555.8333332999991</c:v>
                </c:pt>
                <c:pt idx="164">
                  <c:v>12409.333333</c:v>
                </c:pt>
                <c:pt idx="165">
                  <c:v>13111.416667</c:v>
                </c:pt>
                <c:pt idx="166">
                  <c:v>11249.25</c:v>
                </c:pt>
                <c:pt idx="167">
                  <c:v>11886.083333</c:v>
                </c:pt>
                <c:pt idx="168">
                  <c:v>73073.416666999998</c:v>
                </c:pt>
                <c:pt idx="169">
                  <c:v>32447.833332999999</c:v>
                </c:pt>
                <c:pt idx="170">
                  <c:v>7680.9166667</c:v>
                </c:pt>
                <c:pt idx="171">
                  <c:v>9392.8333332999991</c:v>
                </c:pt>
                <c:pt idx="172">
                  <c:v>20866.333332999999</c:v>
                </c:pt>
                <c:pt idx="173">
                  <c:v>19792.833332999999</c:v>
                </c:pt>
                <c:pt idx="174">
                  <c:v>15004.416667</c:v>
                </c:pt>
                <c:pt idx="175">
                  <c:v>5681.8333333</c:v>
                </c:pt>
                <c:pt idx="176">
                  <c:v>14384.166667</c:v>
                </c:pt>
                <c:pt idx="177">
                  <c:v>5240</c:v>
                </c:pt>
                <c:pt idx="178">
                  <c:v>7771</c:v>
                </c:pt>
                <c:pt idx="179">
                  <c:v>14011.333333</c:v>
                </c:pt>
                <c:pt idx="180">
                  <c:v>7676.1666667</c:v>
                </c:pt>
                <c:pt idx="181">
                  <c:v>5072.75</c:v>
                </c:pt>
                <c:pt idx="182">
                  <c:v>6483.5</c:v>
                </c:pt>
                <c:pt idx="183">
                  <c:v>5343.9166667</c:v>
                </c:pt>
                <c:pt idx="184">
                  <c:v>62949.916666999998</c:v>
                </c:pt>
                <c:pt idx="185">
                  <c:v>8001.9166667</c:v>
                </c:pt>
                <c:pt idx="186">
                  <c:v>27072.583332999999</c:v>
                </c:pt>
                <c:pt idx="187">
                  <c:v>15464.5</c:v>
                </c:pt>
                <c:pt idx="188">
                  <c:v>19883.916667000001</c:v>
                </c:pt>
                <c:pt idx="189">
                  <c:v>5039.0833333</c:v>
                </c:pt>
                <c:pt idx="190">
                  <c:v>32353.5</c:v>
                </c:pt>
                <c:pt idx="191">
                  <c:v>9534.0833332999991</c:v>
                </c:pt>
                <c:pt idx="192">
                  <c:v>4485.9166667</c:v>
                </c:pt>
                <c:pt idx="193">
                  <c:v>6283.5833333</c:v>
                </c:pt>
                <c:pt idx="194">
                  <c:v>8256</c:v>
                </c:pt>
                <c:pt idx="195">
                  <c:v>4923.5</c:v>
                </c:pt>
                <c:pt idx="196">
                  <c:v>13322.833333</c:v>
                </c:pt>
                <c:pt idx="197">
                  <c:v>19506.083332999999</c:v>
                </c:pt>
                <c:pt idx="198">
                  <c:v>12412.916667</c:v>
                </c:pt>
                <c:pt idx="199">
                  <c:v>68411.416666999998</c:v>
                </c:pt>
                <c:pt idx="200">
                  <c:v>18367.5</c:v>
                </c:pt>
                <c:pt idx="201">
                  <c:v>7531.0833333</c:v>
                </c:pt>
                <c:pt idx="202">
                  <c:v>18036.666667000001</c:v>
                </c:pt>
                <c:pt idx="203">
                  <c:v>10664</c:v>
                </c:pt>
                <c:pt idx="204">
                  <c:v>7454.0833333</c:v>
                </c:pt>
                <c:pt idx="205">
                  <c:v>10711.666667</c:v>
                </c:pt>
                <c:pt idx="206">
                  <c:v>5686.3333333</c:v>
                </c:pt>
                <c:pt idx="207">
                  <c:v>27511.083332999999</c:v>
                </c:pt>
                <c:pt idx="208">
                  <c:v>19552.666667000001</c:v>
                </c:pt>
                <c:pt idx="209">
                  <c:v>7416.0833333</c:v>
                </c:pt>
                <c:pt idx="210">
                  <c:v>21208.5</c:v>
                </c:pt>
                <c:pt idx="211">
                  <c:v>14503.666667</c:v>
                </c:pt>
                <c:pt idx="212">
                  <c:v>17628.333332999999</c:v>
                </c:pt>
                <c:pt idx="213">
                  <c:v>9031</c:v>
                </c:pt>
                <c:pt idx="214">
                  <c:v>10521</c:v>
                </c:pt>
                <c:pt idx="215">
                  <c:v>8446.5833332999991</c:v>
                </c:pt>
                <c:pt idx="216">
                  <c:v>8354.8333332999991</c:v>
                </c:pt>
                <c:pt idx="217">
                  <c:v>33996</c:v>
                </c:pt>
                <c:pt idx="218">
                  <c:v>7027.5833333</c:v>
                </c:pt>
                <c:pt idx="219">
                  <c:v>5601.25</c:v>
                </c:pt>
                <c:pt idx="220">
                  <c:v>10986.5</c:v>
                </c:pt>
                <c:pt idx="221">
                  <c:v>27519.833332999999</c:v>
                </c:pt>
                <c:pt idx="222">
                  <c:v>6934.5833333</c:v>
                </c:pt>
                <c:pt idx="223">
                  <c:v>2770.4166667</c:v>
                </c:pt>
                <c:pt idx="224">
                  <c:v>13937.25</c:v>
                </c:pt>
                <c:pt idx="225">
                  <c:v>9029.5</c:v>
                </c:pt>
                <c:pt idx="226">
                  <c:v>10799.333333</c:v>
                </c:pt>
                <c:pt idx="227">
                  <c:v>6173.5833333</c:v>
                </c:pt>
                <c:pt idx="228">
                  <c:v>8644.4166667000009</c:v>
                </c:pt>
                <c:pt idx="229">
                  <c:v>12338.083333</c:v>
                </c:pt>
                <c:pt idx="230">
                  <c:v>16619.5</c:v>
                </c:pt>
                <c:pt idx="231">
                  <c:v>15045.25</c:v>
                </c:pt>
                <c:pt idx="232">
                  <c:v>14042</c:v>
                </c:pt>
                <c:pt idx="233">
                  <c:v>21070.5</c:v>
                </c:pt>
                <c:pt idx="234">
                  <c:v>9696.0833332999991</c:v>
                </c:pt>
                <c:pt idx="235">
                  <c:v>14655.5</c:v>
                </c:pt>
                <c:pt idx="236">
                  <c:v>4929.5833333</c:v>
                </c:pt>
                <c:pt idx="237">
                  <c:v>19084.5</c:v>
                </c:pt>
                <c:pt idx="238">
                  <c:v>19146.666667000001</c:v>
                </c:pt>
                <c:pt idx="239">
                  <c:v>42928.666666999998</c:v>
                </c:pt>
                <c:pt idx="240">
                  <c:v>9473.5</c:v>
                </c:pt>
                <c:pt idx="241">
                  <c:v>25106.333332999999</c:v>
                </c:pt>
                <c:pt idx="242">
                  <c:v>13170.25</c:v>
                </c:pt>
                <c:pt idx="243">
                  <c:v>15775.416667</c:v>
                </c:pt>
                <c:pt idx="244">
                  <c:v>19937</c:v>
                </c:pt>
                <c:pt idx="245">
                  <c:v>20899.083332999999</c:v>
                </c:pt>
                <c:pt idx="246">
                  <c:v>11796.833333</c:v>
                </c:pt>
                <c:pt idx="247">
                  <c:v>20325.166667000001</c:v>
                </c:pt>
                <c:pt idx="248">
                  <c:v>9047.6666667000009</c:v>
                </c:pt>
                <c:pt idx="249">
                  <c:v>10083.166667</c:v>
                </c:pt>
                <c:pt idx="250">
                  <c:v>27114.416667000001</c:v>
                </c:pt>
                <c:pt idx="251">
                  <c:v>21133.25</c:v>
                </c:pt>
                <c:pt idx="252">
                  <c:v>10544</c:v>
                </c:pt>
                <c:pt idx="253">
                  <c:v>1276.9166667</c:v>
                </c:pt>
                <c:pt idx="254">
                  <c:v>13325.833333</c:v>
                </c:pt>
                <c:pt idx="255">
                  <c:v>4869</c:v>
                </c:pt>
                <c:pt idx="256">
                  <c:v>476.16666666999998</c:v>
                </c:pt>
                <c:pt idx="257">
                  <c:v>27597.416667000001</c:v>
                </c:pt>
                <c:pt idx="258">
                  <c:v>8251.4166667000009</c:v>
                </c:pt>
                <c:pt idx="259">
                  <c:v>7966.8333333</c:v>
                </c:pt>
                <c:pt idx="260">
                  <c:v>6864.9166667</c:v>
                </c:pt>
                <c:pt idx="261">
                  <c:v>6096.6666667</c:v>
                </c:pt>
                <c:pt idx="262">
                  <c:v>5678.8333333</c:v>
                </c:pt>
                <c:pt idx="263">
                  <c:v>14573.333333</c:v>
                </c:pt>
                <c:pt idx="264">
                  <c:v>23114.75</c:v>
                </c:pt>
                <c:pt idx="265">
                  <c:v>9696.5</c:v>
                </c:pt>
                <c:pt idx="266">
                  <c:v>20161.583332999999</c:v>
                </c:pt>
                <c:pt idx="267">
                  <c:v>4906.8333333</c:v>
                </c:pt>
                <c:pt idx="268">
                  <c:v>8004.5833333</c:v>
                </c:pt>
                <c:pt idx="269">
                  <c:v>13146.083333</c:v>
                </c:pt>
                <c:pt idx="270">
                  <c:v>21072.416667000001</c:v>
                </c:pt>
                <c:pt idx="271">
                  <c:v>38134.916666999998</c:v>
                </c:pt>
                <c:pt idx="272">
                  <c:v>6301</c:v>
                </c:pt>
                <c:pt idx="273">
                  <c:v>9402.4166667000009</c:v>
                </c:pt>
                <c:pt idx="274">
                  <c:v>21986.5</c:v>
                </c:pt>
                <c:pt idx="275">
                  <c:v>65675.166666999998</c:v>
                </c:pt>
                <c:pt idx="276">
                  <c:v>30966.166667000001</c:v>
                </c:pt>
                <c:pt idx="277">
                  <c:v>65201.583333000002</c:v>
                </c:pt>
                <c:pt idx="278">
                  <c:v>19918.25</c:v>
                </c:pt>
                <c:pt idx="279">
                  <c:v>13809.5</c:v>
                </c:pt>
                <c:pt idx="280">
                  <c:v>14434</c:v>
                </c:pt>
                <c:pt idx="281">
                  <c:v>6428.4166667</c:v>
                </c:pt>
                <c:pt idx="282">
                  <c:v>6407.3333333</c:v>
                </c:pt>
                <c:pt idx="283">
                  <c:v>21123.083332999999</c:v>
                </c:pt>
                <c:pt idx="284">
                  <c:v>5623.5</c:v>
                </c:pt>
                <c:pt idx="285">
                  <c:v>70005.083333000002</c:v>
                </c:pt>
                <c:pt idx="286">
                  <c:v>19341.083332999999</c:v>
                </c:pt>
                <c:pt idx="287">
                  <c:v>2243.0833333</c:v>
                </c:pt>
                <c:pt idx="288">
                  <c:v>8117</c:v>
                </c:pt>
                <c:pt idx="289">
                  <c:v>6756.25</c:v>
                </c:pt>
                <c:pt idx="290">
                  <c:v>7770</c:v>
                </c:pt>
                <c:pt idx="291">
                  <c:v>5268.0833333</c:v>
                </c:pt>
                <c:pt idx="292">
                  <c:v>5494.75</c:v>
                </c:pt>
                <c:pt idx="293">
                  <c:v>6795.1666667</c:v>
                </c:pt>
                <c:pt idx="294">
                  <c:v>57119</c:v>
                </c:pt>
                <c:pt idx="295">
                  <c:v>48444.333333000002</c:v>
                </c:pt>
                <c:pt idx="296">
                  <c:v>6413.25</c:v>
                </c:pt>
                <c:pt idx="297">
                  <c:v>12006.333333</c:v>
                </c:pt>
                <c:pt idx="298">
                  <c:v>5212.4166667</c:v>
                </c:pt>
                <c:pt idx="299">
                  <c:v>5056.6666667</c:v>
                </c:pt>
                <c:pt idx="300">
                  <c:v>7243.5833333</c:v>
                </c:pt>
                <c:pt idx="301">
                  <c:v>6337.8333333</c:v>
                </c:pt>
                <c:pt idx="302">
                  <c:v>12434.333333</c:v>
                </c:pt>
                <c:pt idx="303">
                  <c:v>18647.666667000001</c:v>
                </c:pt>
                <c:pt idx="304">
                  <c:v>11550.583333</c:v>
                </c:pt>
                <c:pt idx="305">
                  <c:v>13307.833333</c:v>
                </c:pt>
                <c:pt idx="306">
                  <c:v>25098.083332999999</c:v>
                </c:pt>
                <c:pt idx="307">
                  <c:v>9019.5833332999991</c:v>
                </c:pt>
                <c:pt idx="308">
                  <c:v>15343.833333</c:v>
                </c:pt>
                <c:pt idx="309">
                  <c:v>23614</c:v>
                </c:pt>
                <c:pt idx="310">
                  <c:v>9393.3333332999991</c:v>
                </c:pt>
                <c:pt idx="311">
                  <c:v>18083.916667000001</c:v>
                </c:pt>
                <c:pt idx="312">
                  <c:v>9018.1666667000009</c:v>
                </c:pt>
                <c:pt idx="313">
                  <c:v>5434.4166667</c:v>
                </c:pt>
                <c:pt idx="314">
                  <c:v>22660.833332999999</c:v>
                </c:pt>
                <c:pt idx="315">
                  <c:v>8312.6666667000009</c:v>
                </c:pt>
                <c:pt idx="316">
                  <c:v>15120.083333</c:v>
                </c:pt>
                <c:pt idx="317">
                  <c:v>33370.5</c:v>
                </c:pt>
                <c:pt idx="318">
                  <c:v>17072.833332999999</c:v>
                </c:pt>
                <c:pt idx="319">
                  <c:v>62969.416666999998</c:v>
                </c:pt>
                <c:pt idx="320">
                  <c:v>11310.916667</c:v>
                </c:pt>
                <c:pt idx="321">
                  <c:v>58489.666666999998</c:v>
                </c:pt>
                <c:pt idx="322">
                  <c:v>6684</c:v>
                </c:pt>
                <c:pt idx="323">
                  <c:v>14590.5</c:v>
                </c:pt>
                <c:pt idx="324">
                  <c:v>11495.833333</c:v>
                </c:pt>
                <c:pt idx="325">
                  <c:v>8363.8333332999991</c:v>
                </c:pt>
                <c:pt idx="326">
                  <c:v>7089.75</c:v>
                </c:pt>
                <c:pt idx="327">
                  <c:v>4820</c:v>
                </c:pt>
                <c:pt idx="328">
                  <c:v>14302.25</c:v>
                </c:pt>
                <c:pt idx="329">
                  <c:v>10128.833333</c:v>
                </c:pt>
                <c:pt idx="330">
                  <c:v>30345.666667000001</c:v>
                </c:pt>
                <c:pt idx="331">
                  <c:v>57192.833333000002</c:v>
                </c:pt>
                <c:pt idx="332">
                  <c:v>12351.583333</c:v>
                </c:pt>
                <c:pt idx="333">
                  <c:v>12348.583333</c:v>
                </c:pt>
                <c:pt idx="334">
                  <c:v>5373</c:v>
                </c:pt>
                <c:pt idx="335">
                  <c:v>9888.5</c:v>
                </c:pt>
                <c:pt idx="336">
                  <c:v>14177</c:v>
                </c:pt>
                <c:pt idx="337">
                  <c:v>11479.916667</c:v>
                </c:pt>
                <c:pt idx="338">
                  <c:v>45768</c:v>
                </c:pt>
                <c:pt idx="339">
                  <c:v>42602.916666999998</c:v>
                </c:pt>
                <c:pt idx="340">
                  <c:v>12004.833333</c:v>
                </c:pt>
                <c:pt idx="341">
                  <c:v>16079.916667</c:v>
                </c:pt>
                <c:pt idx="342">
                  <c:v>24197.833332999999</c:v>
                </c:pt>
                <c:pt idx="343">
                  <c:v>12098.583333</c:v>
                </c:pt>
                <c:pt idx="344">
                  <c:v>32619.916667000001</c:v>
                </c:pt>
                <c:pt idx="345">
                  <c:v>8607.25</c:v>
                </c:pt>
                <c:pt idx="346">
                  <c:v>5794.5833333</c:v>
                </c:pt>
                <c:pt idx="347">
                  <c:v>15019.5</c:v>
                </c:pt>
                <c:pt idx="348">
                  <c:v>80178.166666999998</c:v>
                </c:pt>
                <c:pt idx="349">
                  <c:v>28758.5</c:v>
                </c:pt>
                <c:pt idx="350">
                  <c:v>13719.25</c:v>
                </c:pt>
                <c:pt idx="351">
                  <c:v>18518.25</c:v>
                </c:pt>
                <c:pt idx="352">
                  <c:v>8309.75</c:v>
                </c:pt>
                <c:pt idx="353">
                  <c:v>6842.4166667</c:v>
                </c:pt>
                <c:pt idx="354">
                  <c:v>9300</c:v>
                </c:pt>
                <c:pt idx="355">
                  <c:v>13739.166667</c:v>
                </c:pt>
                <c:pt idx="356">
                  <c:v>8327.25</c:v>
                </c:pt>
                <c:pt idx="357">
                  <c:v>19839.333332999999</c:v>
                </c:pt>
                <c:pt idx="358">
                  <c:v>6410.3333333</c:v>
                </c:pt>
                <c:pt idx="359">
                  <c:v>120143.16667000001</c:v>
                </c:pt>
                <c:pt idx="360">
                  <c:v>6948.8333333</c:v>
                </c:pt>
                <c:pt idx="361">
                  <c:v>11569.416667</c:v>
                </c:pt>
                <c:pt idx="362">
                  <c:v>5942</c:v>
                </c:pt>
                <c:pt idx="363">
                  <c:v>28491</c:v>
                </c:pt>
                <c:pt idx="364">
                  <c:v>33603.5</c:v>
                </c:pt>
                <c:pt idx="365">
                  <c:v>7685.0833333</c:v>
                </c:pt>
                <c:pt idx="366">
                  <c:v>7665.6666667</c:v>
                </c:pt>
                <c:pt idx="367">
                  <c:v>8459.8333332999991</c:v>
                </c:pt>
                <c:pt idx="368">
                  <c:v>12131.166667</c:v>
                </c:pt>
                <c:pt idx="369">
                  <c:v>10189.75</c:v>
                </c:pt>
                <c:pt idx="370">
                  <c:v>6057</c:v>
                </c:pt>
                <c:pt idx="371">
                  <c:v>12792.75</c:v>
                </c:pt>
                <c:pt idx="372">
                  <c:v>6458.9166667</c:v>
                </c:pt>
                <c:pt idx="373">
                  <c:v>15332.416667</c:v>
                </c:pt>
                <c:pt idx="374">
                  <c:v>5590.0833333</c:v>
                </c:pt>
                <c:pt idx="375">
                  <c:v>13506.75</c:v>
                </c:pt>
                <c:pt idx="376">
                  <c:v>15920.25</c:v>
                </c:pt>
                <c:pt idx="377">
                  <c:v>7017.0833333</c:v>
                </c:pt>
                <c:pt idx="378">
                  <c:v>16727.666667000001</c:v>
                </c:pt>
                <c:pt idx="379">
                  <c:v>4554.5</c:v>
                </c:pt>
                <c:pt idx="380">
                  <c:v>10411.833333</c:v>
                </c:pt>
                <c:pt idx="381">
                  <c:v>24682.666667000001</c:v>
                </c:pt>
                <c:pt idx="382">
                  <c:v>7318.8333333</c:v>
                </c:pt>
                <c:pt idx="383">
                  <c:v>10004</c:v>
                </c:pt>
                <c:pt idx="384">
                  <c:v>6312.5</c:v>
                </c:pt>
                <c:pt idx="385">
                  <c:v>8305</c:v>
                </c:pt>
                <c:pt idx="386">
                  <c:v>9416.5833332999991</c:v>
                </c:pt>
                <c:pt idx="387">
                  <c:v>5692.5</c:v>
                </c:pt>
                <c:pt idx="388">
                  <c:v>62582.5</c:v>
                </c:pt>
                <c:pt idx="389">
                  <c:v>7565</c:v>
                </c:pt>
                <c:pt idx="390">
                  <c:v>35437.083333000002</c:v>
                </c:pt>
                <c:pt idx="391">
                  <c:v>7757.75</c:v>
                </c:pt>
              </c:numCache>
            </c:numRef>
          </c:xVal>
          <c:yVal>
            <c:numRef>
              <c:f>'PY15 Fin Perf Table'!$AB$3:$AB$394</c:f>
              <c:numCache>
                <c:formatCode>0.00%</c:formatCode>
                <c:ptCount val="392"/>
                <c:pt idx="0">
                  <c:v>9.4764247100000004E-2</c:v>
                </c:pt>
                <c:pt idx="1">
                  <c:v>0.1101512615</c:v>
                </c:pt>
                <c:pt idx="2">
                  <c:v>0.1096439934</c:v>
                </c:pt>
                <c:pt idx="3">
                  <c:v>6.58703068E-2</c:v>
                </c:pt>
                <c:pt idx="4">
                  <c:v>-8.4980500000000003E-4</c:v>
                </c:pt>
                <c:pt idx="5">
                  <c:v>8.3411074399999993E-2</c:v>
                </c:pt>
                <c:pt idx="6">
                  <c:v>3.8496318799999998E-2</c:v>
                </c:pt>
                <c:pt idx="7">
                  <c:v>0.1220705751</c:v>
                </c:pt>
                <c:pt idx="8">
                  <c:v>-2.2513214E-2</c:v>
                </c:pt>
                <c:pt idx="9">
                  <c:v>4.2621444799999998E-2</c:v>
                </c:pt>
                <c:pt idx="10">
                  <c:v>-4.8448860000000003E-2</c:v>
                </c:pt>
                <c:pt idx="11">
                  <c:v>0.17474568060000001</c:v>
                </c:pt>
                <c:pt idx="12">
                  <c:v>8.9702001200000006E-2</c:v>
                </c:pt>
                <c:pt idx="13">
                  <c:v>-1.2437036E-2</c:v>
                </c:pt>
                <c:pt idx="14">
                  <c:v>0.1102016373</c:v>
                </c:pt>
                <c:pt idx="15">
                  <c:v>1.79644282E-2</c:v>
                </c:pt>
                <c:pt idx="16">
                  <c:v>-1.0342206E-2</c:v>
                </c:pt>
                <c:pt idx="17">
                  <c:v>3.3740959399999999E-2</c:v>
                </c:pt>
                <c:pt idx="18">
                  <c:v>2.5223874699999999E-2</c:v>
                </c:pt>
                <c:pt idx="19">
                  <c:v>4.5412524000000001E-3</c:v>
                </c:pt>
                <c:pt idx="20">
                  <c:v>3.5092550200000003E-2</c:v>
                </c:pt>
                <c:pt idx="21">
                  <c:v>2.5550224199999999E-2</c:v>
                </c:pt>
                <c:pt idx="22">
                  <c:v>2.5488713100000001E-2</c:v>
                </c:pt>
                <c:pt idx="23">
                  <c:v>-6.2579375000000007E-2</c:v>
                </c:pt>
                <c:pt idx="24">
                  <c:v>0.1217325454</c:v>
                </c:pt>
                <c:pt idx="25">
                  <c:v>4.6446697799999999E-2</c:v>
                </c:pt>
                <c:pt idx="26">
                  <c:v>1.26718592E-2</c:v>
                </c:pt>
                <c:pt idx="27">
                  <c:v>-5.1053832E-2</c:v>
                </c:pt>
                <c:pt idx="28">
                  <c:v>-3.4259260999999999E-2</c:v>
                </c:pt>
                <c:pt idx="29">
                  <c:v>9.2175681999999998E-3</c:v>
                </c:pt>
                <c:pt idx="30">
                  <c:v>9.1356544200000001E-2</c:v>
                </c:pt>
                <c:pt idx="31">
                  <c:v>2.8204924000000001E-3</c:v>
                </c:pt>
                <c:pt idx="32">
                  <c:v>-7.5543770000000001E-3</c:v>
                </c:pt>
                <c:pt idx="33">
                  <c:v>-6.5552031999999996E-2</c:v>
                </c:pt>
                <c:pt idx="34">
                  <c:v>0.1017160902</c:v>
                </c:pt>
                <c:pt idx="35">
                  <c:v>9.0428929999999995E-4</c:v>
                </c:pt>
                <c:pt idx="36">
                  <c:v>9.2697834300000004E-2</c:v>
                </c:pt>
                <c:pt idx="37">
                  <c:v>3.1352908999999998E-2</c:v>
                </c:pt>
                <c:pt idx="38">
                  <c:v>-9.3802759999999999E-3</c:v>
                </c:pt>
                <c:pt idx="39">
                  <c:v>-6.7578044000000004E-2</c:v>
                </c:pt>
                <c:pt idx="40">
                  <c:v>-6.8185449999999996E-3</c:v>
                </c:pt>
                <c:pt idx="41">
                  <c:v>-2.6287681E-2</c:v>
                </c:pt>
                <c:pt idx="42">
                  <c:v>2.00780422E-2</c:v>
                </c:pt>
                <c:pt idx="43">
                  <c:v>-5.9961360999999998E-2</c:v>
                </c:pt>
                <c:pt idx="44">
                  <c:v>1.8757550899999999E-2</c:v>
                </c:pt>
                <c:pt idx="45">
                  <c:v>-0.16845997600000001</c:v>
                </c:pt>
                <c:pt idx="46">
                  <c:v>-3.9270600000000003E-2</c:v>
                </c:pt>
                <c:pt idx="47">
                  <c:v>-5.0092690000000002E-3</c:v>
                </c:pt>
                <c:pt idx="48">
                  <c:v>2.5349454699999999E-2</c:v>
                </c:pt>
                <c:pt idx="49">
                  <c:v>0.1401136479</c:v>
                </c:pt>
                <c:pt idx="50">
                  <c:v>4.1451746999999997E-2</c:v>
                </c:pt>
                <c:pt idx="51">
                  <c:v>-3.34218E-4</c:v>
                </c:pt>
                <c:pt idx="52">
                  <c:v>-8.8700974000000002E-2</c:v>
                </c:pt>
                <c:pt idx="53">
                  <c:v>0.11558665059999999</c:v>
                </c:pt>
                <c:pt idx="54">
                  <c:v>-0.100850259</c:v>
                </c:pt>
                <c:pt idx="55">
                  <c:v>8.8307631499999997E-2</c:v>
                </c:pt>
                <c:pt idx="56">
                  <c:v>2.3811902100000001E-2</c:v>
                </c:pt>
                <c:pt idx="57">
                  <c:v>4.5307945799999999E-2</c:v>
                </c:pt>
                <c:pt idx="58">
                  <c:v>-1.0400955999999999E-2</c:v>
                </c:pt>
                <c:pt idx="59">
                  <c:v>-4.5725531999999999E-2</c:v>
                </c:pt>
                <c:pt idx="60">
                  <c:v>3.7722973000000001E-3</c:v>
                </c:pt>
                <c:pt idx="61">
                  <c:v>1.46168706E-2</c:v>
                </c:pt>
                <c:pt idx="62">
                  <c:v>-0.130522533</c:v>
                </c:pt>
                <c:pt idx="63">
                  <c:v>1.7561543799999999E-2</c:v>
                </c:pt>
                <c:pt idx="64">
                  <c:v>7.7904626800000001E-2</c:v>
                </c:pt>
                <c:pt idx="65">
                  <c:v>-2.9659047000000001E-2</c:v>
                </c:pt>
                <c:pt idx="66">
                  <c:v>4.3641882100000001E-2</c:v>
                </c:pt>
                <c:pt idx="67">
                  <c:v>-6.8249847000000002E-2</c:v>
                </c:pt>
                <c:pt idx="68">
                  <c:v>-5.0530700999999997E-2</c:v>
                </c:pt>
                <c:pt idx="69">
                  <c:v>3.6241152899999997E-2</c:v>
                </c:pt>
                <c:pt idx="70">
                  <c:v>-2.3517533E-2</c:v>
                </c:pt>
                <c:pt idx="71">
                  <c:v>-4.2694070000000001E-2</c:v>
                </c:pt>
                <c:pt idx="72">
                  <c:v>-9.2824242000000001E-2</c:v>
                </c:pt>
                <c:pt idx="73">
                  <c:v>-3.3004341E-2</c:v>
                </c:pt>
                <c:pt idx="74">
                  <c:v>2.8686703399999999E-2</c:v>
                </c:pt>
                <c:pt idx="75">
                  <c:v>8.8347671500000002E-2</c:v>
                </c:pt>
                <c:pt idx="76">
                  <c:v>8.81464832E-2</c:v>
                </c:pt>
                <c:pt idx="77">
                  <c:v>5.21083424E-2</c:v>
                </c:pt>
                <c:pt idx="78">
                  <c:v>-1.7405700999999999E-2</c:v>
                </c:pt>
                <c:pt idx="79">
                  <c:v>-2.2706390000000001E-3</c:v>
                </c:pt>
                <c:pt idx="80">
                  <c:v>9.5215361299999995E-2</c:v>
                </c:pt>
                <c:pt idx="81">
                  <c:v>-4.4119763999999999E-2</c:v>
                </c:pt>
                <c:pt idx="82">
                  <c:v>-1.2404913E-2</c:v>
                </c:pt>
                <c:pt idx="83">
                  <c:v>2.25765697E-2</c:v>
                </c:pt>
                <c:pt idx="84">
                  <c:v>-1.6355979999999999E-2</c:v>
                </c:pt>
                <c:pt idx="85">
                  <c:v>8.8038544999999996E-2</c:v>
                </c:pt>
                <c:pt idx="86">
                  <c:v>3.40451165E-2</c:v>
                </c:pt>
                <c:pt idx="87">
                  <c:v>-4.7251373999999999E-2</c:v>
                </c:pt>
                <c:pt idx="88">
                  <c:v>7.1442924000000001E-3</c:v>
                </c:pt>
                <c:pt idx="89">
                  <c:v>-3.2152197E-2</c:v>
                </c:pt>
                <c:pt idx="90">
                  <c:v>-1.2405327000000001E-2</c:v>
                </c:pt>
                <c:pt idx="91">
                  <c:v>1.41564785E-2</c:v>
                </c:pt>
                <c:pt idx="92">
                  <c:v>3.5306332400000001E-2</c:v>
                </c:pt>
                <c:pt idx="93">
                  <c:v>2.7266901E-3</c:v>
                </c:pt>
                <c:pt idx="94">
                  <c:v>2.4376225599999999E-2</c:v>
                </c:pt>
                <c:pt idx="95">
                  <c:v>6.9588801500000005E-2</c:v>
                </c:pt>
                <c:pt idx="96">
                  <c:v>2.8856672699999999E-2</c:v>
                </c:pt>
                <c:pt idx="97">
                  <c:v>0.14302271590000001</c:v>
                </c:pt>
                <c:pt idx="98">
                  <c:v>-6.3120492E-2</c:v>
                </c:pt>
                <c:pt idx="99">
                  <c:v>4.6173297000000002E-2</c:v>
                </c:pt>
                <c:pt idx="100">
                  <c:v>0.13005497830000001</c:v>
                </c:pt>
                <c:pt idx="101">
                  <c:v>-3.7480142000000001E-2</c:v>
                </c:pt>
                <c:pt idx="102">
                  <c:v>2.88433991E-2</c:v>
                </c:pt>
                <c:pt idx="103">
                  <c:v>-4.2831180000000003E-2</c:v>
                </c:pt>
                <c:pt idx="104">
                  <c:v>7.2184446499999999E-2</c:v>
                </c:pt>
                <c:pt idx="105">
                  <c:v>-0.157466146</c:v>
                </c:pt>
                <c:pt idx="106">
                  <c:v>-2.0357538000000001E-2</c:v>
                </c:pt>
                <c:pt idx="107">
                  <c:v>1.5711135E-3</c:v>
                </c:pt>
                <c:pt idx="108">
                  <c:v>-1.6216818000000001E-2</c:v>
                </c:pt>
                <c:pt idx="109">
                  <c:v>0.1190461312</c:v>
                </c:pt>
                <c:pt idx="110">
                  <c:v>-3.3933355999999998E-2</c:v>
                </c:pt>
                <c:pt idx="111">
                  <c:v>-1.0508701000000001E-2</c:v>
                </c:pt>
                <c:pt idx="112">
                  <c:v>1.7797747900000001E-2</c:v>
                </c:pt>
                <c:pt idx="113">
                  <c:v>6.5816629000000001E-3</c:v>
                </c:pt>
                <c:pt idx="114">
                  <c:v>-2.9749612000000002E-2</c:v>
                </c:pt>
                <c:pt idx="115">
                  <c:v>-1.3144968999999999E-2</c:v>
                </c:pt>
                <c:pt idx="116">
                  <c:v>8.0521594700000004E-2</c:v>
                </c:pt>
                <c:pt idx="117">
                  <c:v>-6.6633900999999995E-2</c:v>
                </c:pt>
                <c:pt idx="118">
                  <c:v>-1.3025492E-2</c:v>
                </c:pt>
                <c:pt idx="119">
                  <c:v>-5.8540470999999997E-2</c:v>
                </c:pt>
                <c:pt idx="120">
                  <c:v>-7.3901410000000002E-3</c:v>
                </c:pt>
                <c:pt idx="121">
                  <c:v>0.1340093668</c:v>
                </c:pt>
                <c:pt idx="122">
                  <c:v>-4.895628E-3</c:v>
                </c:pt>
                <c:pt idx="123">
                  <c:v>1.47868214E-2</c:v>
                </c:pt>
                <c:pt idx="124">
                  <c:v>-9.1799710000000003E-3</c:v>
                </c:pt>
                <c:pt idx="125">
                  <c:v>-7.0921713999999997E-2</c:v>
                </c:pt>
                <c:pt idx="126">
                  <c:v>2.71627708E-2</c:v>
                </c:pt>
                <c:pt idx="127">
                  <c:v>2.7629388999999998E-3</c:v>
                </c:pt>
                <c:pt idx="128">
                  <c:v>-3.5162977999999998E-2</c:v>
                </c:pt>
                <c:pt idx="129">
                  <c:v>-8.4107520000000005E-3</c:v>
                </c:pt>
                <c:pt idx="130">
                  <c:v>-5.560143E-2</c:v>
                </c:pt>
                <c:pt idx="131">
                  <c:v>-6.3832009999999998E-3</c:v>
                </c:pt>
                <c:pt idx="132">
                  <c:v>6.4359507600000004E-2</c:v>
                </c:pt>
                <c:pt idx="133">
                  <c:v>8.8889180100000006E-2</c:v>
                </c:pt>
                <c:pt idx="134">
                  <c:v>-0.15760859799999999</c:v>
                </c:pt>
                <c:pt idx="135">
                  <c:v>-8.9682078999999998E-2</c:v>
                </c:pt>
                <c:pt idx="136">
                  <c:v>3.9687716800000002E-2</c:v>
                </c:pt>
                <c:pt idx="137">
                  <c:v>-5.1557169999999998E-3</c:v>
                </c:pt>
                <c:pt idx="138">
                  <c:v>7.8085810999999998E-3</c:v>
                </c:pt>
                <c:pt idx="139">
                  <c:v>2.4569059899999999E-2</c:v>
                </c:pt>
                <c:pt idx="140">
                  <c:v>-3.1371534E-2</c:v>
                </c:pt>
                <c:pt idx="141">
                  <c:v>-5.3713823000000001E-2</c:v>
                </c:pt>
                <c:pt idx="142">
                  <c:v>4.42467083E-2</c:v>
                </c:pt>
                <c:pt idx="143">
                  <c:v>6.2077908399999999E-2</c:v>
                </c:pt>
                <c:pt idx="144">
                  <c:v>-5.1322146999999999E-2</c:v>
                </c:pt>
                <c:pt idx="145">
                  <c:v>-6.3746553999999997E-2</c:v>
                </c:pt>
                <c:pt idx="146">
                  <c:v>7.6203739199999995E-2</c:v>
                </c:pt>
                <c:pt idx="147">
                  <c:v>-0.10530531</c:v>
                </c:pt>
                <c:pt idx="148">
                  <c:v>0.17057162610000001</c:v>
                </c:pt>
                <c:pt idx="149">
                  <c:v>3.6664931300000002E-2</c:v>
                </c:pt>
                <c:pt idx="150">
                  <c:v>-5.6421368999999999E-2</c:v>
                </c:pt>
                <c:pt idx="151">
                  <c:v>-7.8389671999999994E-2</c:v>
                </c:pt>
                <c:pt idx="152">
                  <c:v>-2.4906735999999999E-2</c:v>
                </c:pt>
                <c:pt idx="153">
                  <c:v>4.87579634E-2</c:v>
                </c:pt>
                <c:pt idx="154">
                  <c:v>-5.5975351999999999E-2</c:v>
                </c:pt>
                <c:pt idx="155">
                  <c:v>-1.0247733E-2</c:v>
                </c:pt>
                <c:pt idx="156">
                  <c:v>1.5369463700000001E-2</c:v>
                </c:pt>
                <c:pt idx="157">
                  <c:v>-5.6408120000000003E-3</c:v>
                </c:pt>
                <c:pt idx="158">
                  <c:v>5.06673053E-2</c:v>
                </c:pt>
                <c:pt idx="159">
                  <c:v>2.7233382099999998E-2</c:v>
                </c:pt>
                <c:pt idx="160">
                  <c:v>0.19385224070000001</c:v>
                </c:pt>
                <c:pt idx="161">
                  <c:v>6.5653344099999997E-2</c:v>
                </c:pt>
                <c:pt idx="162">
                  <c:v>8.4166159300000001E-2</c:v>
                </c:pt>
                <c:pt idx="163">
                  <c:v>4.0419083299999999E-2</c:v>
                </c:pt>
                <c:pt idx="164">
                  <c:v>-4.1687765000000002E-2</c:v>
                </c:pt>
                <c:pt idx="165">
                  <c:v>-3.7692811E-2</c:v>
                </c:pt>
                <c:pt idx="166">
                  <c:v>6.2643295599999996E-2</c:v>
                </c:pt>
                <c:pt idx="167">
                  <c:v>0.1187653768</c:v>
                </c:pt>
                <c:pt idx="168">
                  <c:v>-1.0491624E-2</c:v>
                </c:pt>
                <c:pt idx="169">
                  <c:v>2.44154052E-2</c:v>
                </c:pt>
                <c:pt idx="170">
                  <c:v>5.8709236300000002E-2</c:v>
                </c:pt>
                <c:pt idx="171">
                  <c:v>6.1333107000000001E-3</c:v>
                </c:pt>
                <c:pt idx="172">
                  <c:v>6.0741187799999999E-2</c:v>
                </c:pt>
                <c:pt idx="173">
                  <c:v>1.8639622999999999E-3</c:v>
                </c:pt>
                <c:pt idx="174">
                  <c:v>9.8115870000000001E-4</c:v>
                </c:pt>
                <c:pt idx="175">
                  <c:v>6.9709693399999995E-2</c:v>
                </c:pt>
                <c:pt idx="176">
                  <c:v>-4.9228414999999998E-2</c:v>
                </c:pt>
                <c:pt idx="177">
                  <c:v>0.10917208</c:v>
                </c:pt>
                <c:pt idx="178">
                  <c:v>-4.7271616000000002E-2</c:v>
                </c:pt>
                <c:pt idx="179">
                  <c:v>2.64689852E-2</c:v>
                </c:pt>
                <c:pt idx="180">
                  <c:v>0.1027884746</c:v>
                </c:pt>
                <c:pt idx="181">
                  <c:v>0.16660510440000001</c:v>
                </c:pt>
                <c:pt idx="182">
                  <c:v>0.1141394119</c:v>
                </c:pt>
                <c:pt idx="183">
                  <c:v>0.19268538430000001</c:v>
                </c:pt>
                <c:pt idx="184">
                  <c:v>-3.6777232E-2</c:v>
                </c:pt>
                <c:pt idx="185">
                  <c:v>-2.0107377999999999E-2</c:v>
                </c:pt>
                <c:pt idx="186">
                  <c:v>7.4714333100000002E-2</c:v>
                </c:pt>
                <c:pt idx="187">
                  <c:v>-6.5022895999999997E-2</c:v>
                </c:pt>
                <c:pt idx="188">
                  <c:v>7.9908086399999995E-2</c:v>
                </c:pt>
                <c:pt idx="189">
                  <c:v>3.925922E-4</c:v>
                </c:pt>
                <c:pt idx="190">
                  <c:v>-5.3660944000000002E-2</c:v>
                </c:pt>
                <c:pt idx="191">
                  <c:v>-3.8833749000000001E-2</c:v>
                </c:pt>
                <c:pt idx="192">
                  <c:v>0.14434726210000001</c:v>
                </c:pt>
                <c:pt idx="193">
                  <c:v>-4.2987980000000002E-2</c:v>
                </c:pt>
                <c:pt idx="194">
                  <c:v>-5.0955805999999999E-2</c:v>
                </c:pt>
                <c:pt idx="195">
                  <c:v>5.7295298100000003E-2</c:v>
                </c:pt>
                <c:pt idx="196">
                  <c:v>-3.8116962999999997E-2</c:v>
                </c:pt>
                <c:pt idx="197">
                  <c:v>-2.4212741999999999E-2</c:v>
                </c:pt>
                <c:pt idx="198">
                  <c:v>8.4336618000000006E-3</c:v>
                </c:pt>
                <c:pt idx="199">
                  <c:v>-1.9091763000000001E-2</c:v>
                </c:pt>
                <c:pt idx="200">
                  <c:v>5.2411412999999997E-2</c:v>
                </c:pt>
                <c:pt idx="201">
                  <c:v>-4.51698E-4</c:v>
                </c:pt>
                <c:pt idx="202">
                  <c:v>-4.9843651000000003E-2</c:v>
                </c:pt>
                <c:pt idx="203">
                  <c:v>5.4782871599999998E-2</c:v>
                </c:pt>
                <c:pt idx="204">
                  <c:v>8.3625907200000002E-2</c:v>
                </c:pt>
                <c:pt idx="205">
                  <c:v>-4.6506575000000001E-2</c:v>
                </c:pt>
                <c:pt idx="206">
                  <c:v>-7.0484793000000004E-2</c:v>
                </c:pt>
                <c:pt idx="207">
                  <c:v>5.6144433200000003E-2</c:v>
                </c:pt>
                <c:pt idx="208">
                  <c:v>-1.5449358E-2</c:v>
                </c:pt>
                <c:pt idx="209">
                  <c:v>3.1455394900000003E-2</c:v>
                </c:pt>
                <c:pt idx="210">
                  <c:v>4.5323850200000002E-2</c:v>
                </c:pt>
                <c:pt idx="211">
                  <c:v>-9.1551133000000007E-2</c:v>
                </c:pt>
                <c:pt idx="212">
                  <c:v>0.1006164865</c:v>
                </c:pt>
                <c:pt idx="213">
                  <c:v>1.11494617E-2</c:v>
                </c:pt>
                <c:pt idx="214">
                  <c:v>-1.2464659999999999E-3</c:v>
                </c:pt>
                <c:pt idx="215">
                  <c:v>2.0098033599999999E-2</c:v>
                </c:pt>
                <c:pt idx="216">
                  <c:v>5.4725022599999999E-2</c:v>
                </c:pt>
                <c:pt idx="217">
                  <c:v>-4.7007774000000002E-2</c:v>
                </c:pt>
                <c:pt idx="218">
                  <c:v>4.1734277000000002E-3</c:v>
                </c:pt>
                <c:pt idx="219">
                  <c:v>-5.8248887999999999E-2</c:v>
                </c:pt>
                <c:pt idx="220">
                  <c:v>-1.6472212E-2</c:v>
                </c:pt>
                <c:pt idx="221">
                  <c:v>7.6193535999999999E-3</c:v>
                </c:pt>
                <c:pt idx="222">
                  <c:v>-3.3888281999999999E-2</c:v>
                </c:pt>
                <c:pt idx="223">
                  <c:v>5.9028512999999998E-2</c:v>
                </c:pt>
                <c:pt idx="224">
                  <c:v>-9.2288961000000003E-2</c:v>
                </c:pt>
                <c:pt idx="225">
                  <c:v>7.2512301000000001E-2</c:v>
                </c:pt>
                <c:pt idx="226">
                  <c:v>-4.2086011E-2</c:v>
                </c:pt>
                <c:pt idx="227">
                  <c:v>-7.8708565999999994E-2</c:v>
                </c:pt>
                <c:pt idx="228">
                  <c:v>-6.5380647E-2</c:v>
                </c:pt>
                <c:pt idx="229">
                  <c:v>-4.0160609999999996E-3</c:v>
                </c:pt>
                <c:pt idx="230">
                  <c:v>3.1477928999999998E-3</c:v>
                </c:pt>
                <c:pt idx="231">
                  <c:v>-3.9175186000000001E-2</c:v>
                </c:pt>
                <c:pt idx="232">
                  <c:v>-4.8492158E-2</c:v>
                </c:pt>
                <c:pt idx="233">
                  <c:v>-2.6400629999999998E-3</c:v>
                </c:pt>
                <c:pt idx="234">
                  <c:v>1.9054909E-3</c:v>
                </c:pt>
                <c:pt idx="235">
                  <c:v>-2.1377087999999999E-2</c:v>
                </c:pt>
                <c:pt idx="236">
                  <c:v>3.1618367100000003E-2</c:v>
                </c:pt>
                <c:pt idx="237">
                  <c:v>-7.9992499999999994E-3</c:v>
                </c:pt>
                <c:pt idx="238">
                  <c:v>8.8951000000000004E-4</c:v>
                </c:pt>
                <c:pt idx="239">
                  <c:v>1.2053231399999999E-2</c:v>
                </c:pt>
                <c:pt idx="240">
                  <c:v>1.69534748E-2</c:v>
                </c:pt>
                <c:pt idx="241">
                  <c:v>2.3328679000000001E-2</c:v>
                </c:pt>
                <c:pt idx="242">
                  <c:v>-6.0963982999999999E-2</c:v>
                </c:pt>
                <c:pt idx="243">
                  <c:v>-1.1861526000000001E-2</c:v>
                </c:pt>
                <c:pt idx="244">
                  <c:v>-3.7415467000000001E-2</c:v>
                </c:pt>
                <c:pt idx="245">
                  <c:v>1.0379612000000001E-3</c:v>
                </c:pt>
                <c:pt idx="246">
                  <c:v>-6.7787377999999995E-2</c:v>
                </c:pt>
                <c:pt idx="247">
                  <c:v>-2.2861342E-2</c:v>
                </c:pt>
                <c:pt idx="248">
                  <c:v>9.4860204200000006E-2</c:v>
                </c:pt>
                <c:pt idx="249">
                  <c:v>-2.2635124E-2</c:v>
                </c:pt>
                <c:pt idx="250">
                  <c:v>-3.7627056999999998E-2</c:v>
                </c:pt>
                <c:pt idx="251">
                  <c:v>7.6776578999999999E-3</c:v>
                </c:pt>
                <c:pt idx="252">
                  <c:v>-1.8231542999999999E-2</c:v>
                </c:pt>
                <c:pt idx="253">
                  <c:v>0.13161990630000001</c:v>
                </c:pt>
                <c:pt idx="254">
                  <c:v>9.7791883999999996E-3</c:v>
                </c:pt>
                <c:pt idx="255">
                  <c:v>4.4529291800000002E-2</c:v>
                </c:pt>
                <c:pt idx="256">
                  <c:v>-0.31840823000000001</c:v>
                </c:pt>
                <c:pt idx="257">
                  <c:v>-8.1183390000000005E-3</c:v>
                </c:pt>
                <c:pt idx="258">
                  <c:v>-2.8165457000000001E-2</c:v>
                </c:pt>
                <c:pt idx="259">
                  <c:v>-2.4650011999999999E-2</c:v>
                </c:pt>
                <c:pt idx="260">
                  <c:v>9.8875054899999995E-2</c:v>
                </c:pt>
                <c:pt idx="261">
                  <c:v>2.49369547E-2</c:v>
                </c:pt>
                <c:pt idx="262">
                  <c:v>-2.5416567000000001E-2</c:v>
                </c:pt>
                <c:pt idx="263">
                  <c:v>3.8129119400000001E-2</c:v>
                </c:pt>
                <c:pt idx="264">
                  <c:v>-1.5886437999999999E-2</c:v>
                </c:pt>
                <c:pt idx="265">
                  <c:v>8.3759911000000006E-3</c:v>
                </c:pt>
                <c:pt idx="266">
                  <c:v>1.6656147199999999E-2</c:v>
                </c:pt>
                <c:pt idx="267">
                  <c:v>2.7139499399999999E-2</c:v>
                </c:pt>
                <c:pt idx="268">
                  <c:v>-2.2110360999999999E-2</c:v>
                </c:pt>
                <c:pt idx="269">
                  <c:v>2.42953627E-2</c:v>
                </c:pt>
                <c:pt idx="270">
                  <c:v>-5.1513455E-2</c:v>
                </c:pt>
                <c:pt idx="271">
                  <c:v>-1.8697482000000001E-2</c:v>
                </c:pt>
                <c:pt idx="272">
                  <c:v>5.8902148600000002E-2</c:v>
                </c:pt>
                <c:pt idx="273">
                  <c:v>7.3248318100000001E-2</c:v>
                </c:pt>
                <c:pt idx="274">
                  <c:v>-5.4518149000000002E-2</c:v>
                </c:pt>
                <c:pt idx="275">
                  <c:v>3.8115389899999998E-2</c:v>
                </c:pt>
                <c:pt idx="276">
                  <c:v>2.7006323200000001E-2</c:v>
                </c:pt>
                <c:pt idx="277">
                  <c:v>-3.9203939999999998E-3</c:v>
                </c:pt>
                <c:pt idx="278">
                  <c:v>-1.1874892E-2</c:v>
                </c:pt>
                <c:pt idx="279">
                  <c:v>-5.9614669999999998E-3</c:v>
                </c:pt>
                <c:pt idx="280">
                  <c:v>-1.6700962E-2</c:v>
                </c:pt>
                <c:pt idx="281">
                  <c:v>-7.8340455000000003E-2</c:v>
                </c:pt>
                <c:pt idx="282">
                  <c:v>-1.0113448000000001E-2</c:v>
                </c:pt>
                <c:pt idx="283">
                  <c:v>-4.4341477999999997E-2</c:v>
                </c:pt>
                <c:pt idx="284">
                  <c:v>9.2838330400000002E-2</c:v>
                </c:pt>
                <c:pt idx="285">
                  <c:v>-2.3652701000000002E-2</c:v>
                </c:pt>
                <c:pt idx="286">
                  <c:v>-2.5522588999999998E-2</c:v>
                </c:pt>
                <c:pt idx="287">
                  <c:v>9.4911934399999995E-2</c:v>
                </c:pt>
                <c:pt idx="288">
                  <c:v>5.9061451999999999E-3</c:v>
                </c:pt>
                <c:pt idx="289">
                  <c:v>-0.160394325</c:v>
                </c:pt>
                <c:pt idx="290">
                  <c:v>1.03531987E-2</c:v>
                </c:pt>
                <c:pt idx="291">
                  <c:v>2.8524403800000001E-2</c:v>
                </c:pt>
                <c:pt idx="292">
                  <c:v>-6.0109669999999999E-3</c:v>
                </c:pt>
                <c:pt idx="293">
                  <c:v>-9.4821239999999998E-3</c:v>
                </c:pt>
                <c:pt idx="294">
                  <c:v>1.6021109E-3</c:v>
                </c:pt>
                <c:pt idx="295">
                  <c:v>-4.6235621999999997E-2</c:v>
                </c:pt>
                <c:pt idx="296">
                  <c:v>3.4314598799999999E-2</c:v>
                </c:pt>
                <c:pt idx="297">
                  <c:v>2.8896073299999998E-2</c:v>
                </c:pt>
                <c:pt idx="298">
                  <c:v>6.5844129299999998E-2</c:v>
                </c:pt>
                <c:pt idx="299">
                  <c:v>4.8750158000000002E-3</c:v>
                </c:pt>
                <c:pt idx="300">
                  <c:v>8.7185061000000005E-3</c:v>
                </c:pt>
                <c:pt idx="301">
                  <c:v>6.6020954199999995E-2</c:v>
                </c:pt>
                <c:pt idx="302">
                  <c:v>1.4424208000000001E-2</c:v>
                </c:pt>
                <c:pt idx="303">
                  <c:v>-2.0472889000000001E-2</c:v>
                </c:pt>
                <c:pt idx="304">
                  <c:v>3.6060641599999999E-2</c:v>
                </c:pt>
                <c:pt idx="305">
                  <c:v>-6.3321779999999999E-3</c:v>
                </c:pt>
                <c:pt idx="306">
                  <c:v>-5.7141013999999997E-2</c:v>
                </c:pt>
                <c:pt idx="307">
                  <c:v>-4.1051350000000002E-3</c:v>
                </c:pt>
                <c:pt idx="308">
                  <c:v>-6.730448E-3</c:v>
                </c:pt>
                <c:pt idx="309">
                  <c:v>-2.4948633000000001E-2</c:v>
                </c:pt>
                <c:pt idx="310">
                  <c:v>4.0728693999999999E-3</c:v>
                </c:pt>
                <c:pt idx="311">
                  <c:v>1.54283962E-2</c:v>
                </c:pt>
                <c:pt idx="312">
                  <c:v>-2.0152445000000001E-2</c:v>
                </c:pt>
                <c:pt idx="313">
                  <c:v>1.16872716E-2</c:v>
                </c:pt>
                <c:pt idx="314">
                  <c:v>-4.9302209999999999E-2</c:v>
                </c:pt>
                <c:pt idx="315">
                  <c:v>5.07305698E-2</c:v>
                </c:pt>
                <c:pt idx="316">
                  <c:v>-7.005987E-3</c:v>
                </c:pt>
                <c:pt idx="317">
                  <c:v>-1.4152434E-2</c:v>
                </c:pt>
                <c:pt idx="318">
                  <c:v>2.2606854499999999E-2</c:v>
                </c:pt>
                <c:pt idx="319">
                  <c:v>-8.6952000000000002E-3</c:v>
                </c:pt>
                <c:pt idx="320">
                  <c:v>-1.2548867999999999E-2</c:v>
                </c:pt>
                <c:pt idx="321">
                  <c:v>7.1100139999999998E-4</c:v>
                </c:pt>
                <c:pt idx="322">
                  <c:v>7.6548294899999994E-2</c:v>
                </c:pt>
                <c:pt idx="323">
                  <c:v>6.3285536399999995E-2</c:v>
                </c:pt>
                <c:pt idx="324">
                  <c:v>-2.5570114000000001E-2</c:v>
                </c:pt>
                <c:pt idx="325">
                  <c:v>-7.2886230000000002E-3</c:v>
                </c:pt>
                <c:pt idx="326">
                  <c:v>-5.7477600000000002E-3</c:v>
                </c:pt>
                <c:pt idx="327">
                  <c:v>6.3102266099999998E-2</c:v>
                </c:pt>
                <c:pt idx="328">
                  <c:v>-7.6658270000000001E-3</c:v>
                </c:pt>
                <c:pt idx="329">
                  <c:v>1.8132921699999999E-2</c:v>
                </c:pt>
                <c:pt idx="330">
                  <c:v>7.7514139999999999E-3</c:v>
                </c:pt>
                <c:pt idx="331">
                  <c:v>3.2519810000000003E-2</c:v>
                </c:pt>
                <c:pt idx="332">
                  <c:v>-3.8741821000000003E-2</c:v>
                </c:pt>
                <c:pt idx="333">
                  <c:v>-2.3955976E-2</c:v>
                </c:pt>
                <c:pt idx="334">
                  <c:v>1.68171768E-2</c:v>
                </c:pt>
                <c:pt idx="335">
                  <c:v>-1.7059329000000002E-2</c:v>
                </c:pt>
                <c:pt idx="336">
                  <c:v>3.9003594000000001E-3</c:v>
                </c:pt>
                <c:pt idx="337">
                  <c:v>1.0536753999999999E-3</c:v>
                </c:pt>
                <c:pt idx="338">
                  <c:v>-7.0400430000000002E-3</c:v>
                </c:pt>
                <c:pt idx="339">
                  <c:v>2.8268633599999999E-2</c:v>
                </c:pt>
                <c:pt idx="340">
                  <c:v>-5.5915608999999998E-2</c:v>
                </c:pt>
                <c:pt idx="341">
                  <c:v>2.6952958199999998E-2</c:v>
                </c:pt>
                <c:pt idx="342">
                  <c:v>-1.7584433999999999E-2</c:v>
                </c:pt>
                <c:pt idx="343">
                  <c:v>-2.0080749999999998E-3</c:v>
                </c:pt>
                <c:pt idx="344">
                  <c:v>-3.0773130999999999E-2</c:v>
                </c:pt>
                <c:pt idx="345">
                  <c:v>-3.1216389000000001E-2</c:v>
                </c:pt>
                <c:pt idx="346">
                  <c:v>-4.3628950999999999E-2</c:v>
                </c:pt>
                <c:pt idx="347">
                  <c:v>-1.5974832000000001E-2</c:v>
                </c:pt>
                <c:pt idx="348">
                  <c:v>-2.3837167999999999E-2</c:v>
                </c:pt>
                <c:pt idx="349">
                  <c:v>-2.6023767999999999E-2</c:v>
                </c:pt>
                <c:pt idx="350">
                  <c:v>-2.8330563999999999E-2</c:v>
                </c:pt>
                <c:pt idx="351">
                  <c:v>-4.9445660000000001E-3</c:v>
                </c:pt>
                <c:pt idx="352">
                  <c:v>2.8080861299999999E-2</c:v>
                </c:pt>
                <c:pt idx="353">
                  <c:v>-1.6633537E-2</c:v>
                </c:pt>
                <c:pt idx="354">
                  <c:v>9.9045847999999995E-3</c:v>
                </c:pt>
                <c:pt idx="355">
                  <c:v>4.2062131599999997E-2</c:v>
                </c:pt>
                <c:pt idx="356">
                  <c:v>6.2641310300000003E-2</c:v>
                </c:pt>
                <c:pt idx="357">
                  <c:v>-2.0364865999999999E-2</c:v>
                </c:pt>
                <c:pt idx="358">
                  <c:v>-7.4875230000000001E-2</c:v>
                </c:pt>
                <c:pt idx="359">
                  <c:v>8.5113442999999993E-3</c:v>
                </c:pt>
                <c:pt idx="360">
                  <c:v>-2.9482027000000001E-2</c:v>
                </c:pt>
                <c:pt idx="361">
                  <c:v>-2.5097639999999998E-3</c:v>
                </c:pt>
                <c:pt idx="362">
                  <c:v>-8.9138670000000003E-2</c:v>
                </c:pt>
                <c:pt idx="363">
                  <c:v>-5.3513340000000001E-3</c:v>
                </c:pt>
                <c:pt idx="364">
                  <c:v>1.0688346200000001E-2</c:v>
                </c:pt>
                <c:pt idx="365">
                  <c:v>-1.4363020000000001E-2</c:v>
                </c:pt>
                <c:pt idx="366">
                  <c:v>5.8250145500000003E-2</c:v>
                </c:pt>
                <c:pt idx="367">
                  <c:v>1.8783298800000001E-2</c:v>
                </c:pt>
                <c:pt idx="368">
                  <c:v>-3.9793787999999997E-2</c:v>
                </c:pt>
                <c:pt idx="369">
                  <c:v>-3.4498318E-2</c:v>
                </c:pt>
                <c:pt idx="370">
                  <c:v>1.6211374600000002E-2</c:v>
                </c:pt>
                <c:pt idx="371">
                  <c:v>6.2233524499999998E-2</c:v>
                </c:pt>
                <c:pt idx="372">
                  <c:v>-2.2180538999999999E-2</c:v>
                </c:pt>
                <c:pt idx="373">
                  <c:v>4.0367797300000001E-2</c:v>
                </c:pt>
                <c:pt idx="374">
                  <c:v>2.7673293799999998E-2</c:v>
                </c:pt>
                <c:pt idx="375">
                  <c:v>2.49185065E-2</c:v>
                </c:pt>
                <c:pt idx="376">
                  <c:v>5.4608354999999997E-2</c:v>
                </c:pt>
                <c:pt idx="377">
                  <c:v>7.1310499499999999E-2</c:v>
                </c:pt>
                <c:pt idx="378">
                  <c:v>4.4852276099999998E-2</c:v>
                </c:pt>
                <c:pt idx="379">
                  <c:v>1.05776738E-2</c:v>
                </c:pt>
                <c:pt idx="380">
                  <c:v>-4.2759564999999999E-2</c:v>
                </c:pt>
                <c:pt idx="381">
                  <c:v>-3.9165419E-2</c:v>
                </c:pt>
                <c:pt idx="382">
                  <c:v>4.0409654500000003E-2</c:v>
                </c:pt>
                <c:pt idx="383">
                  <c:v>-7.2568579999999997E-3</c:v>
                </c:pt>
                <c:pt idx="384">
                  <c:v>7.2050841000000001E-3</c:v>
                </c:pt>
                <c:pt idx="385">
                  <c:v>2.0416323199999999E-2</c:v>
                </c:pt>
                <c:pt idx="386">
                  <c:v>1.9322478899999999E-2</c:v>
                </c:pt>
                <c:pt idx="387">
                  <c:v>-0.123098518</c:v>
                </c:pt>
                <c:pt idx="388">
                  <c:v>5.3586452100000001E-2</c:v>
                </c:pt>
                <c:pt idx="389">
                  <c:v>-7.6528792999999998E-2</c:v>
                </c:pt>
                <c:pt idx="390">
                  <c:v>3.1820581700000003E-2</c:v>
                </c:pt>
                <c:pt idx="391">
                  <c:v>-1.3840732999999999E-2</c:v>
                </c:pt>
              </c:numCache>
            </c:numRef>
          </c:yVal>
          <c:smooth val="0"/>
          <c:extLst>
            <c:ext xmlns:c16="http://schemas.microsoft.com/office/drawing/2014/chart" uri="{C3380CC4-5D6E-409C-BE32-E72D297353CC}">
              <c16:uniqueId val="{00000000-9342-4243-A3ED-419B7556E650}"/>
            </c:ext>
          </c:extLst>
        </c:ser>
        <c:dLbls>
          <c:showLegendKey val="0"/>
          <c:showVal val="0"/>
          <c:showCatName val="0"/>
          <c:showSerName val="0"/>
          <c:showPercent val="0"/>
          <c:showBubbleSize val="0"/>
        </c:dLbls>
        <c:axId val="645345856"/>
        <c:axId val="645350168"/>
      </c:scatterChart>
      <c:valAx>
        <c:axId val="645345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0168"/>
        <c:crosses val="autoZero"/>
        <c:crossBetween val="midCat"/>
      </c:valAx>
      <c:valAx>
        <c:axId val="6453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458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smtClean="0"/>
              <a:t>SSP PY2015 </a:t>
            </a:r>
            <a:r>
              <a:rPr lang="en-US" sz="1600" b="1" dirty="0" smtClean="0"/>
              <a:t>Net</a:t>
            </a:r>
            <a:r>
              <a:rPr lang="en-US" sz="1600" dirty="0" smtClean="0"/>
              <a:t> Savings </a:t>
            </a:r>
            <a:r>
              <a:rPr lang="en-US" sz="1600" dirty="0"/>
              <a:t>Measured as % of Total Benchmark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81780815133956E-2"/>
          <c:y val="8.0200000000000007E-2"/>
          <c:w val="0.9072928737681375"/>
          <c:h val="0.89313333333333333"/>
        </c:manualLayout>
      </c:layout>
      <c:scatterChart>
        <c:scatterStyle val="lineMarker"/>
        <c:varyColors val="0"/>
        <c:ser>
          <c:idx val="0"/>
          <c:order val="0"/>
          <c:tx>
            <c:strRef>
              <c:f>'PY15 Fin Perf Table'!$BI$2</c:f>
              <c:strCache>
                <c:ptCount val="1"/>
                <c:pt idx="0">
                  <c:v>Total Benchmark Minus Assigned Bene Expenditures as % of Total Benchmark net of bonus payments</c:v>
                </c:pt>
              </c:strCache>
            </c:strRef>
          </c:tx>
          <c:spPr>
            <a:ln w="19050" cap="rnd">
              <a:noFill/>
              <a:round/>
            </a:ln>
            <a:effectLst/>
          </c:spPr>
          <c:marker>
            <c:symbol val="circle"/>
            <c:size val="5"/>
            <c:spPr>
              <a:solidFill>
                <a:schemeClr val="accent1"/>
              </a:solidFill>
              <a:ln w="9525">
                <a:solidFill>
                  <a:schemeClr val="accent1"/>
                </a:solidFill>
              </a:ln>
              <a:effectLst/>
            </c:spPr>
          </c:marker>
          <c:xVal>
            <c:numRef>
              <c:f>'PY15 Fin Perf Table'!$M$3:$M$394</c:f>
              <c:numCache>
                <c:formatCode>#,##0</c:formatCode>
                <c:ptCount val="392"/>
                <c:pt idx="0">
                  <c:v>59388.666666999998</c:v>
                </c:pt>
                <c:pt idx="1">
                  <c:v>9162.1666667000009</c:v>
                </c:pt>
                <c:pt idx="2">
                  <c:v>22521.916667000001</c:v>
                </c:pt>
                <c:pt idx="3">
                  <c:v>6808.6666667</c:v>
                </c:pt>
                <c:pt idx="4">
                  <c:v>37677.25</c:v>
                </c:pt>
                <c:pt idx="5">
                  <c:v>6740.75</c:v>
                </c:pt>
                <c:pt idx="6">
                  <c:v>83853.333333000002</c:v>
                </c:pt>
                <c:pt idx="7">
                  <c:v>6363.25</c:v>
                </c:pt>
                <c:pt idx="8">
                  <c:v>8537.9166667000009</c:v>
                </c:pt>
                <c:pt idx="9">
                  <c:v>145365.33332999999</c:v>
                </c:pt>
                <c:pt idx="10">
                  <c:v>24778.333332999999</c:v>
                </c:pt>
                <c:pt idx="11">
                  <c:v>9676.5</c:v>
                </c:pt>
                <c:pt idx="12">
                  <c:v>17766.083332999999</c:v>
                </c:pt>
                <c:pt idx="13">
                  <c:v>14228.083333</c:v>
                </c:pt>
                <c:pt idx="14">
                  <c:v>4443.8333333</c:v>
                </c:pt>
                <c:pt idx="15">
                  <c:v>6585.5</c:v>
                </c:pt>
                <c:pt idx="16">
                  <c:v>11273.166667</c:v>
                </c:pt>
                <c:pt idx="17">
                  <c:v>11238.083333</c:v>
                </c:pt>
                <c:pt idx="18">
                  <c:v>7476.75</c:v>
                </c:pt>
                <c:pt idx="19">
                  <c:v>13232.583333</c:v>
                </c:pt>
                <c:pt idx="20">
                  <c:v>23775.333332999999</c:v>
                </c:pt>
                <c:pt idx="21">
                  <c:v>31912.583332999999</c:v>
                </c:pt>
                <c:pt idx="22">
                  <c:v>26264.583332999999</c:v>
                </c:pt>
                <c:pt idx="23">
                  <c:v>30497.916667000001</c:v>
                </c:pt>
                <c:pt idx="24">
                  <c:v>7942.4166667</c:v>
                </c:pt>
                <c:pt idx="25">
                  <c:v>19525.583332999999</c:v>
                </c:pt>
                <c:pt idx="26">
                  <c:v>6814.25</c:v>
                </c:pt>
                <c:pt idx="27">
                  <c:v>9475.25</c:v>
                </c:pt>
                <c:pt idx="28">
                  <c:v>8257.0833332999991</c:v>
                </c:pt>
                <c:pt idx="29">
                  <c:v>13249.416667</c:v>
                </c:pt>
                <c:pt idx="30">
                  <c:v>11562.666667</c:v>
                </c:pt>
                <c:pt idx="31">
                  <c:v>9161.8333332999991</c:v>
                </c:pt>
                <c:pt idx="32">
                  <c:v>5003.5833333</c:v>
                </c:pt>
                <c:pt idx="33">
                  <c:v>6756.0833333</c:v>
                </c:pt>
                <c:pt idx="34">
                  <c:v>12165.083333</c:v>
                </c:pt>
                <c:pt idx="35">
                  <c:v>5852.4166667</c:v>
                </c:pt>
                <c:pt idx="36">
                  <c:v>4726.5833333</c:v>
                </c:pt>
                <c:pt idx="37">
                  <c:v>38817.666666999998</c:v>
                </c:pt>
                <c:pt idx="38">
                  <c:v>5104.4166667</c:v>
                </c:pt>
                <c:pt idx="39">
                  <c:v>11435.75</c:v>
                </c:pt>
                <c:pt idx="40">
                  <c:v>14633.916667</c:v>
                </c:pt>
                <c:pt idx="41">
                  <c:v>23758.916667000001</c:v>
                </c:pt>
                <c:pt idx="42">
                  <c:v>1493.5833333</c:v>
                </c:pt>
                <c:pt idx="43">
                  <c:v>13098.75</c:v>
                </c:pt>
                <c:pt idx="44">
                  <c:v>9317.8333332999991</c:v>
                </c:pt>
                <c:pt idx="45">
                  <c:v>5474.8333333</c:v>
                </c:pt>
                <c:pt idx="46">
                  <c:v>28168</c:v>
                </c:pt>
                <c:pt idx="47">
                  <c:v>13527.333333</c:v>
                </c:pt>
                <c:pt idx="48">
                  <c:v>24382.416667000001</c:v>
                </c:pt>
                <c:pt idx="49">
                  <c:v>48699.083333000002</c:v>
                </c:pt>
                <c:pt idx="50">
                  <c:v>6649.9166667</c:v>
                </c:pt>
                <c:pt idx="51">
                  <c:v>34451.5</c:v>
                </c:pt>
                <c:pt idx="52">
                  <c:v>18430</c:v>
                </c:pt>
                <c:pt idx="53">
                  <c:v>13823</c:v>
                </c:pt>
                <c:pt idx="54">
                  <c:v>19229.25</c:v>
                </c:pt>
                <c:pt idx="55">
                  <c:v>15473.25</c:v>
                </c:pt>
                <c:pt idx="56">
                  <c:v>12159.75</c:v>
                </c:pt>
                <c:pt idx="57">
                  <c:v>11158.916667</c:v>
                </c:pt>
                <c:pt idx="58">
                  <c:v>38709</c:v>
                </c:pt>
                <c:pt idx="59">
                  <c:v>5787.1666667</c:v>
                </c:pt>
                <c:pt idx="60">
                  <c:v>14497.333333</c:v>
                </c:pt>
                <c:pt idx="61">
                  <c:v>9150.5833332999991</c:v>
                </c:pt>
                <c:pt idx="62">
                  <c:v>15043.166667</c:v>
                </c:pt>
                <c:pt idx="63">
                  <c:v>71839.75</c:v>
                </c:pt>
                <c:pt idx="64">
                  <c:v>15733.166667</c:v>
                </c:pt>
                <c:pt idx="65">
                  <c:v>33057.833333000002</c:v>
                </c:pt>
                <c:pt idx="66">
                  <c:v>31235.833332999999</c:v>
                </c:pt>
                <c:pt idx="67">
                  <c:v>20398.75</c:v>
                </c:pt>
                <c:pt idx="68">
                  <c:v>4258.8333333</c:v>
                </c:pt>
                <c:pt idx="69">
                  <c:v>10737</c:v>
                </c:pt>
                <c:pt idx="70">
                  <c:v>41788.916666999998</c:v>
                </c:pt>
                <c:pt idx="71">
                  <c:v>69139.75</c:v>
                </c:pt>
                <c:pt idx="72">
                  <c:v>3780</c:v>
                </c:pt>
                <c:pt idx="73">
                  <c:v>18614.25</c:v>
                </c:pt>
                <c:pt idx="74">
                  <c:v>17880.333332999999</c:v>
                </c:pt>
                <c:pt idx="75">
                  <c:v>12929.75</c:v>
                </c:pt>
                <c:pt idx="76">
                  <c:v>17517.916667000001</c:v>
                </c:pt>
                <c:pt idx="77">
                  <c:v>10808.5</c:v>
                </c:pt>
                <c:pt idx="78">
                  <c:v>17320.916667000001</c:v>
                </c:pt>
                <c:pt idx="79">
                  <c:v>12322.333333</c:v>
                </c:pt>
                <c:pt idx="80">
                  <c:v>10602.416667</c:v>
                </c:pt>
                <c:pt idx="81">
                  <c:v>8277.0833332999991</c:v>
                </c:pt>
                <c:pt idx="82">
                  <c:v>14561.416667</c:v>
                </c:pt>
                <c:pt idx="83">
                  <c:v>53528.166666999998</c:v>
                </c:pt>
                <c:pt idx="84">
                  <c:v>12777</c:v>
                </c:pt>
                <c:pt idx="85">
                  <c:v>8414.5</c:v>
                </c:pt>
                <c:pt idx="86">
                  <c:v>6899.3333333</c:v>
                </c:pt>
                <c:pt idx="87">
                  <c:v>19583.166667000001</c:v>
                </c:pt>
                <c:pt idx="88">
                  <c:v>13967.583333</c:v>
                </c:pt>
                <c:pt idx="89">
                  <c:v>52954.75</c:v>
                </c:pt>
                <c:pt idx="90">
                  <c:v>89680.166666999998</c:v>
                </c:pt>
                <c:pt idx="91">
                  <c:v>131600.08332999999</c:v>
                </c:pt>
                <c:pt idx="92">
                  <c:v>6465.9166667</c:v>
                </c:pt>
                <c:pt idx="93">
                  <c:v>34668.5</c:v>
                </c:pt>
                <c:pt idx="94">
                  <c:v>23664.166667000001</c:v>
                </c:pt>
                <c:pt idx="95">
                  <c:v>7220.75</c:v>
                </c:pt>
                <c:pt idx="96">
                  <c:v>6762.5833333</c:v>
                </c:pt>
                <c:pt idx="97">
                  <c:v>5767.25</c:v>
                </c:pt>
                <c:pt idx="98">
                  <c:v>3312.75</c:v>
                </c:pt>
                <c:pt idx="99">
                  <c:v>12073.5</c:v>
                </c:pt>
                <c:pt idx="100">
                  <c:v>6137.0833333</c:v>
                </c:pt>
                <c:pt idx="101">
                  <c:v>21089.25</c:v>
                </c:pt>
                <c:pt idx="102">
                  <c:v>12168.916667</c:v>
                </c:pt>
                <c:pt idx="103">
                  <c:v>30656.166667000001</c:v>
                </c:pt>
                <c:pt idx="104">
                  <c:v>5334.0833333</c:v>
                </c:pt>
                <c:pt idx="105">
                  <c:v>8187.0833333</c:v>
                </c:pt>
                <c:pt idx="106">
                  <c:v>11817.666667</c:v>
                </c:pt>
                <c:pt idx="107">
                  <c:v>8394.9166667000009</c:v>
                </c:pt>
                <c:pt idx="108">
                  <c:v>28379.083332999999</c:v>
                </c:pt>
                <c:pt idx="109">
                  <c:v>5865</c:v>
                </c:pt>
                <c:pt idx="110">
                  <c:v>12004.25</c:v>
                </c:pt>
                <c:pt idx="111">
                  <c:v>20312.833332999999</c:v>
                </c:pt>
                <c:pt idx="112">
                  <c:v>48486.583333000002</c:v>
                </c:pt>
                <c:pt idx="113">
                  <c:v>10727.083333</c:v>
                </c:pt>
                <c:pt idx="114">
                  <c:v>27361.916667000001</c:v>
                </c:pt>
                <c:pt idx="115">
                  <c:v>40172.916666999998</c:v>
                </c:pt>
                <c:pt idx="116">
                  <c:v>7784.5</c:v>
                </c:pt>
                <c:pt idx="117">
                  <c:v>28951.333332999999</c:v>
                </c:pt>
                <c:pt idx="118">
                  <c:v>32185.75</c:v>
                </c:pt>
                <c:pt idx="119">
                  <c:v>30511.833332999999</c:v>
                </c:pt>
                <c:pt idx="120">
                  <c:v>12720.416667</c:v>
                </c:pt>
                <c:pt idx="121">
                  <c:v>5105.8333333</c:v>
                </c:pt>
                <c:pt idx="122">
                  <c:v>40015.666666999998</c:v>
                </c:pt>
                <c:pt idx="123">
                  <c:v>16150.416667</c:v>
                </c:pt>
                <c:pt idx="124">
                  <c:v>8407.8333332999991</c:v>
                </c:pt>
                <c:pt idx="125">
                  <c:v>13947</c:v>
                </c:pt>
                <c:pt idx="126">
                  <c:v>33526.416666999998</c:v>
                </c:pt>
                <c:pt idx="127">
                  <c:v>35279.75</c:v>
                </c:pt>
                <c:pt idx="128">
                  <c:v>7855</c:v>
                </c:pt>
                <c:pt idx="129">
                  <c:v>21404.416667000001</c:v>
                </c:pt>
                <c:pt idx="130">
                  <c:v>54095.333333000002</c:v>
                </c:pt>
                <c:pt idx="131">
                  <c:v>38940.5</c:v>
                </c:pt>
                <c:pt idx="132">
                  <c:v>10110.166667</c:v>
                </c:pt>
                <c:pt idx="133">
                  <c:v>8378.5</c:v>
                </c:pt>
                <c:pt idx="134">
                  <c:v>16748.416667000001</c:v>
                </c:pt>
                <c:pt idx="135">
                  <c:v>16510.333332999999</c:v>
                </c:pt>
                <c:pt idx="136">
                  <c:v>45030</c:v>
                </c:pt>
                <c:pt idx="137">
                  <c:v>20294.666667000001</c:v>
                </c:pt>
                <c:pt idx="138">
                  <c:v>10984.25</c:v>
                </c:pt>
                <c:pt idx="139">
                  <c:v>9919.0833332999991</c:v>
                </c:pt>
                <c:pt idx="140">
                  <c:v>24148</c:v>
                </c:pt>
                <c:pt idx="141">
                  <c:v>5859.5</c:v>
                </c:pt>
                <c:pt idx="142">
                  <c:v>14833.916667</c:v>
                </c:pt>
                <c:pt idx="143">
                  <c:v>10369.083333</c:v>
                </c:pt>
                <c:pt idx="144">
                  <c:v>20875.833332999999</c:v>
                </c:pt>
                <c:pt idx="145">
                  <c:v>14697.166667</c:v>
                </c:pt>
                <c:pt idx="146">
                  <c:v>5525.25</c:v>
                </c:pt>
                <c:pt idx="147">
                  <c:v>8330.8333332999991</c:v>
                </c:pt>
                <c:pt idx="148">
                  <c:v>6211</c:v>
                </c:pt>
                <c:pt idx="149">
                  <c:v>7834.8333333</c:v>
                </c:pt>
                <c:pt idx="150">
                  <c:v>21918.833332999999</c:v>
                </c:pt>
                <c:pt idx="151">
                  <c:v>15487.416667</c:v>
                </c:pt>
                <c:pt idx="152">
                  <c:v>28343.5</c:v>
                </c:pt>
                <c:pt idx="153">
                  <c:v>5128.9166667</c:v>
                </c:pt>
                <c:pt idx="154">
                  <c:v>4620.1666667</c:v>
                </c:pt>
                <c:pt idx="155">
                  <c:v>10123.833333</c:v>
                </c:pt>
                <c:pt idx="156">
                  <c:v>12906.666667</c:v>
                </c:pt>
                <c:pt idx="157">
                  <c:v>6471.4166667</c:v>
                </c:pt>
                <c:pt idx="158">
                  <c:v>8727.6666667000009</c:v>
                </c:pt>
                <c:pt idx="159">
                  <c:v>10317.5</c:v>
                </c:pt>
                <c:pt idx="160">
                  <c:v>7584.0833333</c:v>
                </c:pt>
                <c:pt idx="161">
                  <c:v>7073.5</c:v>
                </c:pt>
                <c:pt idx="162">
                  <c:v>42993.25</c:v>
                </c:pt>
                <c:pt idx="163">
                  <c:v>9555.8333332999991</c:v>
                </c:pt>
                <c:pt idx="164">
                  <c:v>12409.333333</c:v>
                </c:pt>
                <c:pt idx="165">
                  <c:v>13111.416667</c:v>
                </c:pt>
                <c:pt idx="166">
                  <c:v>11249.25</c:v>
                </c:pt>
                <c:pt idx="167">
                  <c:v>11886.083333</c:v>
                </c:pt>
                <c:pt idx="168">
                  <c:v>73073.416666999998</c:v>
                </c:pt>
                <c:pt idx="169">
                  <c:v>32447.833332999999</c:v>
                </c:pt>
                <c:pt idx="170">
                  <c:v>7680.9166667</c:v>
                </c:pt>
                <c:pt idx="171">
                  <c:v>9392.8333332999991</c:v>
                </c:pt>
                <c:pt idx="172">
                  <c:v>20866.333332999999</c:v>
                </c:pt>
                <c:pt idx="173">
                  <c:v>19792.833332999999</c:v>
                </c:pt>
                <c:pt idx="174">
                  <c:v>15004.416667</c:v>
                </c:pt>
                <c:pt idx="175">
                  <c:v>5681.8333333</c:v>
                </c:pt>
                <c:pt idx="176">
                  <c:v>14384.166667</c:v>
                </c:pt>
                <c:pt idx="177">
                  <c:v>5240</c:v>
                </c:pt>
                <c:pt idx="178">
                  <c:v>7771</c:v>
                </c:pt>
                <c:pt idx="179">
                  <c:v>14011.333333</c:v>
                </c:pt>
                <c:pt idx="180">
                  <c:v>7676.1666667</c:v>
                </c:pt>
                <c:pt idx="181">
                  <c:v>5072.75</c:v>
                </c:pt>
                <c:pt idx="182">
                  <c:v>6483.5</c:v>
                </c:pt>
                <c:pt idx="183">
                  <c:v>5343.9166667</c:v>
                </c:pt>
                <c:pt idx="184">
                  <c:v>62949.916666999998</c:v>
                </c:pt>
                <c:pt idx="185">
                  <c:v>8001.9166667</c:v>
                </c:pt>
                <c:pt idx="186">
                  <c:v>27072.583332999999</c:v>
                </c:pt>
                <c:pt idx="187">
                  <c:v>15464.5</c:v>
                </c:pt>
                <c:pt idx="188">
                  <c:v>19883.916667000001</c:v>
                </c:pt>
                <c:pt idx="189">
                  <c:v>5039.0833333</c:v>
                </c:pt>
                <c:pt idx="190">
                  <c:v>32353.5</c:v>
                </c:pt>
                <c:pt idx="191">
                  <c:v>9534.0833332999991</c:v>
                </c:pt>
                <c:pt idx="192">
                  <c:v>4485.9166667</c:v>
                </c:pt>
                <c:pt idx="193">
                  <c:v>6283.5833333</c:v>
                </c:pt>
                <c:pt idx="194">
                  <c:v>8256</c:v>
                </c:pt>
                <c:pt idx="195">
                  <c:v>4923.5</c:v>
                </c:pt>
                <c:pt idx="196">
                  <c:v>13322.833333</c:v>
                </c:pt>
                <c:pt idx="197">
                  <c:v>19506.083332999999</c:v>
                </c:pt>
                <c:pt idx="198">
                  <c:v>12412.916667</c:v>
                </c:pt>
                <c:pt idx="199">
                  <c:v>68411.416666999998</c:v>
                </c:pt>
                <c:pt idx="200">
                  <c:v>18367.5</c:v>
                </c:pt>
                <c:pt idx="201">
                  <c:v>7531.0833333</c:v>
                </c:pt>
                <c:pt idx="202">
                  <c:v>18036.666667000001</c:v>
                </c:pt>
                <c:pt idx="203">
                  <c:v>10664</c:v>
                </c:pt>
                <c:pt idx="204">
                  <c:v>7454.0833333</c:v>
                </c:pt>
                <c:pt idx="205">
                  <c:v>10711.666667</c:v>
                </c:pt>
                <c:pt idx="206">
                  <c:v>5686.3333333</c:v>
                </c:pt>
                <c:pt idx="207">
                  <c:v>27511.083332999999</c:v>
                </c:pt>
                <c:pt idx="208">
                  <c:v>19552.666667000001</c:v>
                </c:pt>
                <c:pt idx="209">
                  <c:v>7416.0833333</c:v>
                </c:pt>
                <c:pt idx="210">
                  <c:v>21208.5</c:v>
                </c:pt>
                <c:pt idx="211">
                  <c:v>14503.666667</c:v>
                </c:pt>
                <c:pt idx="212">
                  <c:v>17628.333332999999</c:v>
                </c:pt>
                <c:pt idx="213">
                  <c:v>9031</c:v>
                </c:pt>
                <c:pt idx="214">
                  <c:v>10521</c:v>
                </c:pt>
                <c:pt idx="215">
                  <c:v>8446.5833332999991</c:v>
                </c:pt>
                <c:pt idx="216">
                  <c:v>8354.8333332999991</c:v>
                </c:pt>
                <c:pt idx="217">
                  <c:v>33996</c:v>
                </c:pt>
                <c:pt idx="218">
                  <c:v>7027.5833333</c:v>
                </c:pt>
                <c:pt idx="219">
                  <c:v>5601.25</c:v>
                </c:pt>
                <c:pt idx="220">
                  <c:v>10986.5</c:v>
                </c:pt>
                <c:pt idx="221">
                  <c:v>27519.833332999999</c:v>
                </c:pt>
                <c:pt idx="222">
                  <c:v>6934.5833333</c:v>
                </c:pt>
                <c:pt idx="223">
                  <c:v>2770.4166667</c:v>
                </c:pt>
                <c:pt idx="224">
                  <c:v>13937.25</c:v>
                </c:pt>
                <c:pt idx="225">
                  <c:v>9029.5</c:v>
                </c:pt>
                <c:pt idx="226">
                  <c:v>10799.333333</c:v>
                </c:pt>
                <c:pt idx="227">
                  <c:v>6173.5833333</c:v>
                </c:pt>
                <c:pt idx="228">
                  <c:v>8644.4166667000009</c:v>
                </c:pt>
                <c:pt idx="229">
                  <c:v>12338.083333</c:v>
                </c:pt>
                <c:pt idx="230">
                  <c:v>16619.5</c:v>
                </c:pt>
                <c:pt idx="231">
                  <c:v>15045.25</c:v>
                </c:pt>
                <c:pt idx="232">
                  <c:v>14042</c:v>
                </c:pt>
                <c:pt idx="233">
                  <c:v>21070.5</c:v>
                </c:pt>
                <c:pt idx="234">
                  <c:v>9696.0833332999991</c:v>
                </c:pt>
                <c:pt idx="235">
                  <c:v>14655.5</c:v>
                </c:pt>
                <c:pt idx="236">
                  <c:v>4929.5833333</c:v>
                </c:pt>
                <c:pt idx="237">
                  <c:v>19084.5</c:v>
                </c:pt>
                <c:pt idx="238">
                  <c:v>19146.666667000001</c:v>
                </c:pt>
                <c:pt idx="239">
                  <c:v>42928.666666999998</c:v>
                </c:pt>
                <c:pt idx="240">
                  <c:v>9473.5</c:v>
                </c:pt>
                <c:pt idx="241">
                  <c:v>25106.333332999999</c:v>
                </c:pt>
                <c:pt idx="242">
                  <c:v>13170.25</c:v>
                </c:pt>
                <c:pt idx="243">
                  <c:v>15775.416667</c:v>
                </c:pt>
                <c:pt idx="244">
                  <c:v>19937</c:v>
                </c:pt>
                <c:pt idx="245">
                  <c:v>20899.083332999999</c:v>
                </c:pt>
                <c:pt idx="246">
                  <c:v>11796.833333</c:v>
                </c:pt>
                <c:pt idx="247">
                  <c:v>20325.166667000001</c:v>
                </c:pt>
                <c:pt idx="248">
                  <c:v>9047.6666667000009</c:v>
                </c:pt>
                <c:pt idx="249">
                  <c:v>10083.166667</c:v>
                </c:pt>
                <c:pt idx="250">
                  <c:v>27114.416667000001</c:v>
                </c:pt>
                <c:pt idx="251">
                  <c:v>21133.25</c:v>
                </c:pt>
                <c:pt idx="252">
                  <c:v>10544</c:v>
                </c:pt>
                <c:pt idx="253">
                  <c:v>1276.9166667</c:v>
                </c:pt>
                <c:pt idx="254">
                  <c:v>13325.833333</c:v>
                </c:pt>
                <c:pt idx="255">
                  <c:v>4869</c:v>
                </c:pt>
                <c:pt idx="256">
                  <c:v>476.16666666999998</c:v>
                </c:pt>
                <c:pt idx="257">
                  <c:v>27597.416667000001</c:v>
                </c:pt>
                <c:pt idx="258">
                  <c:v>8251.4166667000009</c:v>
                </c:pt>
                <c:pt idx="259">
                  <c:v>7966.8333333</c:v>
                </c:pt>
                <c:pt idx="260">
                  <c:v>6864.9166667</c:v>
                </c:pt>
                <c:pt idx="261">
                  <c:v>6096.6666667</c:v>
                </c:pt>
                <c:pt idx="262">
                  <c:v>5678.8333333</c:v>
                </c:pt>
                <c:pt idx="263">
                  <c:v>14573.333333</c:v>
                </c:pt>
                <c:pt idx="264">
                  <c:v>23114.75</c:v>
                </c:pt>
                <c:pt idx="265">
                  <c:v>9696.5</c:v>
                </c:pt>
                <c:pt idx="266">
                  <c:v>20161.583332999999</c:v>
                </c:pt>
                <c:pt idx="267">
                  <c:v>4906.8333333</c:v>
                </c:pt>
                <c:pt idx="268">
                  <c:v>8004.5833333</c:v>
                </c:pt>
                <c:pt idx="269">
                  <c:v>13146.083333</c:v>
                </c:pt>
                <c:pt idx="270">
                  <c:v>21072.416667000001</c:v>
                </c:pt>
                <c:pt idx="271">
                  <c:v>38134.916666999998</c:v>
                </c:pt>
                <c:pt idx="272">
                  <c:v>6301</c:v>
                </c:pt>
                <c:pt idx="273">
                  <c:v>9402.4166667000009</c:v>
                </c:pt>
                <c:pt idx="274">
                  <c:v>21986.5</c:v>
                </c:pt>
                <c:pt idx="275">
                  <c:v>65675.166666999998</c:v>
                </c:pt>
                <c:pt idx="276">
                  <c:v>30966.166667000001</c:v>
                </c:pt>
                <c:pt idx="277">
                  <c:v>65201.583333000002</c:v>
                </c:pt>
                <c:pt idx="278">
                  <c:v>19918.25</c:v>
                </c:pt>
                <c:pt idx="279">
                  <c:v>13809.5</c:v>
                </c:pt>
                <c:pt idx="280">
                  <c:v>14434</c:v>
                </c:pt>
                <c:pt idx="281">
                  <c:v>6428.4166667</c:v>
                </c:pt>
                <c:pt idx="282">
                  <c:v>6407.3333333</c:v>
                </c:pt>
                <c:pt idx="283">
                  <c:v>21123.083332999999</c:v>
                </c:pt>
                <c:pt idx="284">
                  <c:v>5623.5</c:v>
                </c:pt>
                <c:pt idx="285">
                  <c:v>70005.083333000002</c:v>
                </c:pt>
                <c:pt idx="286">
                  <c:v>19341.083332999999</c:v>
                </c:pt>
                <c:pt idx="287">
                  <c:v>2243.0833333</c:v>
                </c:pt>
                <c:pt idx="288">
                  <c:v>8117</c:v>
                </c:pt>
                <c:pt idx="289">
                  <c:v>6756.25</c:v>
                </c:pt>
                <c:pt idx="290">
                  <c:v>7770</c:v>
                </c:pt>
                <c:pt idx="291">
                  <c:v>5268.0833333</c:v>
                </c:pt>
                <c:pt idx="292">
                  <c:v>5494.75</c:v>
                </c:pt>
                <c:pt idx="293">
                  <c:v>6795.1666667</c:v>
                </c:pt>
                <c:pt idx="294">
                  <c:v>57119</c:v>
                </c:pt>
                <c:pt idx="295">
                  <c:v>48444.333333000002</c:v>
                </c:pt>
                <c:pt idx="296">
                  <c:v>6413.25</c:v>
                </c:pt>
                <c:pt idx="297">
                  <c:v>12006.333333</c:v>
                </c:pt>
                <c:pt idx="298">
                  <c:v>5212.4166667</c:v>
                </c:pt>
                <c:pt idx="299">
                  <c:v>5056.6666667</c:v>
                </c:pt>
                <c:pt idx="300">
                  <c:v>7243.5833333</c:v>
                </c:pt>
                <c:pt idx="301">
                  <c:v>6337.8333333</c:v>
                </c:pt>
                <c:pt idx="302">
                  <c:v>12434.333333</c:v>
                </c:pt>
                <c:pt idx="303">
                  <c:v>18647.666667000001</c:v>
                </c:pt>
                <c:pt idx="304">
                  <c:v>11550.583333</c:v>
                </c:pt>
                <c:pt idx="305">
                  <c:v>13307.833333</c:v>
                </c:pt>
                <c:pt idx="306">
                  <c:v>25098.083332999999</c:v>
                </c:pt>
                <c:pt idx="307">
                  <c:v>9019.5833332999991</c:v>
                </c:pt>
                <c:pt idx="308">
                  <c:v>15343.833333</c:v>
                </c:pt>
                <c:pt idx="309">
                  <c:v>23614</c:v>
                </c:pt>
                <c:pt idx="310">
                  <c:v>9393.3333332999991</c:v>
                </c:pt>
                <c:pt idx="311">
                  <c:v>18083.916667000001</c:v>
                </c:pt>
                <c:pt idx="312">
                  <c:v>9018.1666667000009</c:v>
                </c:pt>
                <c:pt idx="313">
                  <c:v>5434.4166667</c:v>
                </c:pt>
                <c:pt idx="314">
                  <c:v>22660.833332999999</c:v>
                </c:pt>
                <c:pt idx="315">
                  <c:v>8312.6666667000009</c:v>
                </c:pt>
                <c:pt idx="316">
                  <c:v>15120.083333</c:v>
                </c:pt>
                <c:pt idx="317">
                  <c:v>33370.5</c:v>
                </c:pt>
                <c:pt idx="318">
                  <c:v>17072.833332999999</c:v>
                </c:pt>
                <c:pt idx="319">
                  <c:v>62969.416666999998</c:v>
                </c:pt>
                <c:pt idx="320">
                  <c:v>11310.916667</c:v>
                </c:pt>
                <c:pt idx="321">
                  <c:v>58489.666666999998</c:v>
                </c:pt>
                <c:pt idx="322">
                  <c:v>6684</c:v>
                </c:pt>
                <c:pt idx="323">
                  <c:v>14590.5</c:v>
                </c:pt>
                <c:pt idx="324">
                  <c:v>11495.833333</c:v>
                </c:pt>
                <c:pt idx="325">
                  <c:v>8363.8333332999991</c:v>
                </c:pt>
                <c:pt idx="326">
                  <c:v>7089.75</c:v>
                </c:pt>
                <c:pt idx="327">
                  <c:v>4820</c:v>
                </c:pt>
                <c:pt idx="328">
                  <c:v>14302.25</c:v>
                </c:pt>
                <c:pt idx="329">
                  <c:v>10128.833333</c:v>
                </c:pt>
                <c:pt idx="330">
                  <c:v>30345.666667000001</c:v>
                </c:pt>
                <c:pt idx="331">
                  <c:v>57192.833333000002</c:v>
                </c:pt>
                <c:pt idx="332">
                  <c:v>12351.583333</c:v>
                </c:pt>
                <c:pt idx="333">
                  <c:v>12348.583333</c:v>
                </c:pt>
                <c:pt idx="334">
                  <c:v>5373</c:v>
                </c:pt>
                <c:pt idx="335">
                  <c:v>9888.5</c:v>
                </c:pt>
                <c:pt idx="336">
                  <c:v>14177</c:v>
                </c:pt>
                <c:pt idx="337">
                  <c:v>11479.916667</c:v>
                </c:pt>
                <c:pt idx="338">
                  <c:v>45768</c:v>
                </c:pt>
                <c:pt idx="339">
                  <c:v>42602.916666999998</c:v>
                </c:pt>
                <c:pt idx="340">
                  <c:v>12004.833333</c:v>
                </c:pt>
                <c:pt idx="341">
                  <c:v>16079.916667</c:v>
                </c:pt>
                <c:pt idx="342">
                  <c:v>24197.833332999999</c:v>
                </c:pt>
                <c:pt idx="343">
                  <c:v>12098.583333</c:v>
                </c:pt>
                <c:pt idx="344">
                  <c:v>32619.916667000001</c:v>
                </c:pt>
                <c:pt idx="345">
                  <c:v>8607.25</c:v>
                </c:pt>
                <c:pt idx="346">
                  <c:v>5794.5833333</c:v>
                </c:pt>
                <c:pt idx="347">
                  <c:v>15019.5</c:v>
                </c:pt>
                <c:pt idx="348">
                  <c:v>80178.166666999998</c:v>
                </c:pt>
                <c:pt idx="349">
                  <c:v>28758.5</c:v>
                </c:pt>
                <c:pt idx="350">
                  <c:v>13719.25</c:v>
                </c:pt>
                <c:pt idx="351">
                  <c:v>18518.25</c:v>
                </c:pt>
                <c:pt idx="352">
                  <c:v>8309.75</c:v>
                </c:pt>
                <c:pt idx="353">
                  <c:v>6842.4166667</c:v>
                </c:pt>
                <c:pt idx="354">
                  <c:v>9300</c:v>
                </c:pt>
                <c:pt idx="355">
                  <c:v>13739.166667</c:v>
                </c:pt>
                <c:pt idx="356">
                  <c:v>8327.25</c:v>
                </c:pt>
                <c:pt idx="357">
                  <c:v>19839.333332999999</c:v>
                </c:pt>
                <c:pt idx="358">
                  <c:v>6410.3333333</c:v>
                </c:pt>
                <c:pt idx="359">
                  <c:v>120143.16667000001</c:v>
                </c:pt>
                <c:pt idx="360">
                  <c:v>6948.8333333</c:v>
                </c:pt>
                <c:pt idx="361">
                  <c:v>11569.416667</c:v>
                </c:pt>
                <c:pt idx="362">
                  <c:v>5942</c:v>
                </c:pt>
                <c:pt idx="363">
                  <c:v>28491</c:v>
                </c:pt>
                <c:pt idx="364">
                  <c:v>33603.5</c:v>
                </c:pt>
                <c:pt idx="365">
                  <c:v>7685.0833333</c:v>
                </c:pt>
                <c:pt idx="366">
                  <c:v>7665.6666667</c:v>
                </c:pt>
                <c:pt idx="367">
                  <c:v>8459.8333332999991</c:v>
                </c:pt>
                <c:pt idx="368">
                  <c:v>12131.166667</c:v>
                </c:pt>
                <c:pt idx="369">
                  <c:v>10189.75</c:v>
                </c:pt>
                <c:pt idx="370">
                  <c:v>6057</c:v>
                </c:pt>
                <c:pt idx="371">
                  <c:v>12792.75</c:v>
                </c:pt>
                <c:pt idx="372">
                  <c:v>6458.9166667</c:v>
                </c:pt>
                <c:pt idx="373">
                  <c:v>15332.416667</c:v>
                </c:pt>
                <c:pt idx="374">
                  <c:v>5590.0833333</c:v>
                </c:pt>
                <c:pt idx="375">
                  <c:v>13506.75</c:v>
                </c:pt>
                <c:pt idx="376">
                  <c:v>15920.25</c:v>
                </c:pt>
                <c:pt idx="377">
                  <c:v>7017.0833333</c:v>
                </c:pt>
                <c:pt idx="378">
                  <c:v>16727.666667000001</c:v>
                </c:pt>
                <c:pt idx="379">
                  <c:v>4554.5</c:v>
                </c:pt>
                <c:pt idx="380">
                  <c:v>10411.833333</c:v>
                </c:pt>
                <c:pt idx="381">
                  <c:v>24682.666667000001</c:v>
                </c:pt>
                <c:pt idx="382">
                  <c:v>7318.8333333</c:v>
                </c:pt>
                <c:pt idx="383">
                  <c:v>10004</c:v>
                </c:pt>
                <c:pt idx="384">
                  <c:v>6312.5</c:v>
                </c:pt>
                <c:pt idx="385">
                  <c:v>8305</c:v>
                </c:pt>
                <c:pt idx="386">
                  <c:v>9416.5833332999991</c:v>
                </c:pt>
                <c:pt idx="387">
                  <c:v>5692.5</c:v>
                </c:pt>
                <c:pt idx="388">
                  <c:v>62582.5</c:v>
                </c:pt>
                <c:pt idx="389">
                  <c:v>7565</c:v>
                </c:pt>
                <c:pt idx="390">
                  <c:v>35437.083333000002</c:v>
                </c:pt>
                <c:pt idx="391">
                  <c:v>7757.75</c:v>
                </c:pt>
              </c:numCache>
            </c:numRef>
          </c:xVal>
          <c:yVal>
            <c:numRef>
              <c:f>'PY15 Fin Perf Table'!$BI$3:$BI$394</c:f>
              <c:numCache>
                <c:formatCode>0%</c:formatCode>
                <c:ptCount val="392"/>
                <c:pt idx="0">
                  <c:v>4.9220199956235632E-2</c:v>
                </c:pt>
                <c:pt idx="1">
                  <c:v>6.3623118280042426E-2</c:v>
                </c:pt>
                <c:pt idx="2">
                  <c:v>5.8226956660583605E-2</c:v>
                </c:pt>
                <c:pt idx="3">
                  <c:v>6.2290670505502806E-2</c:v>
                </c:pt>
                <c:pt idx="4">
                  <c:v>-8.4980532729574663E-4</c:v>
                </c:pt>
                <c:pt idx="5">
                  <c:v>4.4953616561243477E-2</c:v>
                </c:pt>
                <c:pt idx="6">
                  <c:v>2.0372913549451328E-2</c:v>
                </c:pt>
                <c:pt idx="7">
                  <c:v>6.9437708109555837E-2</c:v>
                </c:pt>
                <c:pt idx="8">
                  <c:v>-2.2513213914168034E-2</c:v>
                </c:pt>
                <c:pt idx="9">
                  <c:v>2.2950848897257081E-2</c:v>
                </c:pt>
                <c:pt idx="10">
                  <c:v>-4.8448859560217744E-2</c:v>
                </c:pt>
                <c:pt idx="11">
                  <c:v>7.2717684583115699E-2</c:v>
                </c:pt>
                <c:pt idx="12">
                  <c:v>4.8422720246418777E-2</c:v>
                </c:pt>
                <c:pt idx="13">
                  <c:v>-1.2437036272925171E-2</c:v>
                </c:pt>
                <c:pt idx="14">
                  <c:v>6.3127823450745885E-2</c:v>
                </c:pt>
                <c:pt idx="15">
                  <c:v>1.7964428196755124E-2</c:v>
                </c:pt>
                <c:pt idx="16">
                  <c:v>-1.034220618875214E-2</c:v>
                </c:pt>
                <c:pt idx="17">
                  <c:v>1.8252243883065202E-2</c:v>
                </c:pt>
                <c:pt idx="18">
                  <c:v>2.522387473110985E-2</c:v>
                </c:pt>
                <c:pt idx="19">
                  <c:v>4.5412523684441666E-3</c:v>
                </c:pt>
                <c:pt idx="20">
                  <c:v>2.0070555983162819E-2</c:v>
                </c:pt>
                <c:pt idx="21">
                  <c:v>1.4668478058907339E-2</c:v>
                </c:pt>
                <c:pt idx="22">
                  <c:v>1.3619991603332821E-2</c:v>
                </c:pt>
                <c:pt idx="23">
                  <c:v>-6.2579374714996541E-2</c:v>
                </c:pt>
                <c:pt idx="24">
                  <c:v>6.5960779723331156E-2</c:v>
                </c:pt>
                <c:pt idx="25">
                  <c:v>2.5642256421812819E-2</c:v>
                </c:pt>
                <c:pt idx="26">
                  <c:v>1.2671859242408387E-2</c:v>
                </c:pt>
                <c:pt idx="27">
                  <c:v>-5.1053832124703477E-2</c:v>
                </c:pt>
                <c:pt idx="28">
                  <c:v>-3.4259260605581709E-2</c:v>
                </c:pt>
                <c:pt idx="29">
                  <c:v>9.2175681505411115E-3</c:v>
                </c:pt>
                <c:pt idx="30">
                  <c:v>4.9445587620784867E-2</c:v>
                </c:pt>
                <c:pt idx="31">
                  <c:v>2.8204923683751867E-3</c:v>
                </c:pt>
                <c:pt idx="32">
                  <c:v>-7.554376654051116E-3</c:v>
                </c:pt>
                <c:pt idx="33">
                  <c:v>-6.5552031990244994E-2</c:v>
                </c:pt>
                <c:pt idx="34">
                  <c:v>5.5301766797351187E-2</c:v>
                </c:pt>
                <c:pt idx="35">
                  <c:v>9.0428927548079775E-4</c:v>
                </c:pt>
                <c:pt idx="36">
                  <c:v>5.2533398875357365E-2</c:v>
                </c:pt>
                <c:pt idx="37">
                  <c:v>1.7827642578891335E-2</c:v>
                </c:pt>
                <c:pt idx="38">
                  <c:v>-9.3802763560681644E-3</c:v>
                </c:pt>
                <c:pt idx="39">
                  <c:v>-6.7578044352882699E-2</c:v>
                </c:pt>
                <c:pt idx="40">
                  <c:v>-6.8185446567610728E-3</c:v>
                </c:pt>
                <c:pt idx="41">
                  <c:v>-2.6287680999211652E-2</c:v>
                </c:pt>
                <c:pt idx="42">
                  <c:v>2.0078042229789449E-2</c:v>
                </c:pt>
                <c:pt idx="43">
                  <c:v>-5.9961361380763994E-2</c:v>
                </c:pt>
                <c:pt idx="44">
                  <c:v>1.8757550852959531E-2</c:v>
                </c:pt>
                <c:pt idx="45">
                  <c:v>-0.16845997604534216</c:v>
                </c:pt>
                <c:pt idx="46">
                  <c:v>-3.9270599544289929E-2</c:v>
                </c:pt>
                <c:pt idx="47">
                  <c:v>-5.0092685128204301E-3</c:v>
                </c:pt>
                <c:pt idx="48">
                  <c:v>1.3358318852040328E-2</c:v>
                </c:pt>
                <c:pt idx="49">
                  <c:v>7.4225642829172253E-2</c:v>
                </c:pt>
                <c:pt idx="50">
                  <c:v>2.185561611214935E-2</c:v>
                </c:pt>
                <c:pt idx="51">
                  <c:v>-3.3421822621936085E-4</c:v>
                </c:pt>
                <c:pt idx="52">
                  <c:v>-8.8700974122493739E-2</c:v>
                </c:pt>
                <c:pt idx="53">
                  <c:v>6.4160803413519929E-2</c:v>
                </c:pt>
                <c:pt idx="54">
                  <c:v>-0.1008502592133191</c:v>
                </c:pt>
                <c:pt idx="55">
                  <c:v>4.8309241721385128E-2</c:v>
                </c:pt>
                <c:pt idx="56">
                  <c:v>2.3811902074775671E-2</c:v>
                </c:pt>
                <c:pt idx="57">
                  <c:v>2.3720099764283926E-2</c:v>
                </c:pt>
                <c:pt idx="58">
                  <c:v>-1.0400956308503932E-2</c:v>
                </c:pt>
                <c:pt idx="59">
                  <c:v>-4.5725532457844227E-2</c:v>
                </c:pt>
                <c:pt idx="60">
                  <c:v>3.7722972737956107E-3</c:v>
                </c:pt>
                <c:pt idx="61">
                  <c:v>1.4616870627488399E-2</c:v>
                </c:pt>
                <c:pt idx="62">
                  <c:v>-0.13052253283839757</c:v>
                </c:pt>
                <c:pt idx="63">
                  <c:v>1.7561543776597504E-2</c:v>
                </c:pt>
                <c:pt idx="64">
                  <c:v>3.9731359676290559E-2</c:v>
                </c:pt>
                <c:pt idx="65">
                  <c:v>-2.9659046896213518E-2</c:v>
                </c:pt>
                <c:pt idx="66">
                  <c:v>2.3162556979945098E-2</c:v>
                </c:pt>
                <c:pt idx="67">
                  <c:v>-6.8249846892635066E-2</c:v>
                </c:pt>
                <c:pt idx="68">
                  <c:v>-5.0530701301563639E-2</c:v>
                </c:pt>
                <c:pt idx="69">
                  <c:v>2.0301938636025921E-2</c:v>
                </c:pt>
                <c:pt idx="70">
                  <c:v>-2.3517532840346252E-2</c:v>
                </c:pt>
                <c:pt idx="71">
                  <c:v>-4.2694069807910705E-2</c:v>
                </c:pt>
                <c:pt idx="72">
                  <c:v>-9.2824242194757559E-2</c:v>
                </c:pt>
                <c:pt idx="73">
                  <c:v>-3.3004340678029861E-2</c:v>
                </c:pt>
                <c:pt idx="74">
                  <c:v>1.5557068173545548E-2</c:v>
                </c:pt>
                <c:pt idx="75">
                  <c:v>4.8016921795862554E-2</c:v>
                </c:pt>
                <c:pt idx="76">
                  <c:v>4.7964633348168528E-2</c:v>
                </c:pt>
                <c:pt idx="77">
                  <c:v>2.7895068623755431E-2</c:v>
                </c:pt>
                <c:pt idx="78">
                  <c:v>-1.7405700800668573E-2</c:v>
                </c:pt>
                <c:pt idx="79">
                  <c:v>-2.2706392001475826E-3</c:v>
                </c:pt>
                <c:pt idx="80">
                  <c:v>4.8559834256565841E-2</c:v>
                </c:pt>
                <c:pt idx="81">
                  <c:v>-4.4119763798464093E-2</c:v>
                </c:pt>
                <c:pt idx="82">
                  <c:v>-1.2404913108405103E-2</c:v>
                </c:pt>
                <c:pt idx="83">
                  <c:v>1.2537333548180336E-2</c:v>
                </c:pt>
                <c:pt idx="84">
                  <c:v>-1.6355980349997024E-2</c:v>
                </c:pt>
                <c:pt idx="85">
                  <c:v>4.5101871472949071E-2</c:v>
                </c:pt>
                <c:pt idx="86">
                  <c:v>1.8413223905924866E-2</c:v>
                </c:pt>
                <c:pt idx="87">
                  <c:v>-4.7251373766261026E-2</c:v>
                </c:pt>
                <c:pt idx="88">
                  <c:v>7.1442923664734696E-3</c:v>
                </c:pt>
                <c:pt idx="89">
                  <c:v>-3.2152197361267676E-2</c:v>
                </c:pt>
                <c:pt idx="90">
                  <c:v>-1.2405326781002184E-2</c:v>
                </c:pt>
                <c:pt idx="91">
                  <c:v>1.4156478520135664E-2</c:v>
                </c:pt>
                <c:pt idx="92">
                  <c:v>1.8937011117240849E-2</c:v>
                </c:pt>
                <c:pt idx="93">
                  <c:v>2.7266900920548108E-3</c:v>
                </c:pt>
                <c:pt idx="94">
                  <c:v>2.4376225616853337E-2</c:v>
                </c:pt>
                <c:pt idx="95">
                  <c:v>3.7088656543765516E-2</c:v>
                </c:pt>
                <c:pt idx="96">
                  <c:v>2.8856672738975488E-2</c:v>
                </c:pt>
                <c:pt idx="97">
                  <c:v>8.6103697487111705E-2</c:v>
                </c:pt>
                <c:pt idx="98">
                  <c:v>-6.3120492409133505E-2</c:v>
                </c:pt>
                <c:pt idx="99">
                  <c:v>2.5582695612513931E-2</c:v>
                </c:pt>
                <c:pt idx="100">
                  <c:v>7.2488007996263856E-2</c:v>
                </c:pt>
                <c:pt idx="101">
                  <c:v>-3.7480142199976335E-2</c:v>
                </c:pt>
                <c:pt idx="102">
                  <c:v>1.6544513641167612E-2</c:v>
                </c:pt>
                <c:pt idx="103">
                  <c:v>-4.2831179734786548E-2</c:v>
                </c:pt>
                <c:pt idx="104">
                  <c:v>4.0334023299282491E-2</c:v>
                </c:pt>
                <c:pt idx="105">
                  <c:v>-0.15746614570119477</c:v>
                </c:pt>
                <c:pt idx="106">
                  <c:v>-2.0357538432582506E-2</c:v>
                </c:pt>
                <c:pt idx="107">
                  <c:v>1.5711135145720116E-3</c:v>
                </c:pt>
                <c:pt idx="108">
                  <c:v>-1.6216817805116721E-2</c:v>
                </c:pt>
                <c:pt idx="109">
                  <c:v>8.3712946787341161E-2</c:v>
                </c:pt>
                <c:pt idx="110">
                  <c:v>-3.3933355603514154E-2</c:v>
                </c:pt>
                <c:pt idx="111">
                  <c:v>-1.0508701038890069E-2</c:v>
                </c:pt>
                <c:pt idx="112">
                  <c:v>1.779774793972299E-2</c:v>
                </c:pt>
                <c:pt idx="113">
                  <c:v>6.5816629343927405E-3</c:v>
                </c:pt>
                <c:pt idx="114">
                  <c:v>-2.9749612196614695E-2</c:v>
                </c:pt>
                <c:pt idx="115">
                  <c:v>-1.3144969384519064E-2</c:v>
                </c:pt>
                <c:pt idx="116">
                  <c:v>4.5751363576615793E-2</c:v>
                </c:pt>
                <c:pt idx="117">
                  <c:v>-6.6633901316998187E-2</c:v>
                </c:pt>
                <c:pt idx="118">
                  <c:v>-1.302549248558342E-2</c:v>
                </c:pt>
                <c:pt idx="119">
                  <c:v>-5.8540470938789113E-2</c:v>
                </c:pt>
                <c:pt idx="120">
                  <c:v>-7.390141068965364E-3</c:v>
                </c:pt>
                <c:pt idx="121">
                  <c:v>9.6474081862999647E-2</c:v>
                </c:pt>
                <c:pt idx="122">
                  <c:v>-4.8956278494422254E-3</c:v>
                </c:pt>
                <c:pt idx="123">
                  <c:v>1.4786821431841542E-2</c:v>
                </c:pt>
                <c:pt idx="124">
                  <c:v>-9.1799708705602029E-3</c:v>
                </c:pt>
                <c:pt idx="125">
                  <c:v>-7.0921713981770079E-2</c:v>
                </c:pt>
                <c:pt idx="126">
                  <c:v>1.4321690529358378E-2</c:v>
                </c:pt>
                <c:pt idx="127">
                  <c:v>2.7629388558947543E-3</c:v>
                </c:pt>
                <c:pt idx="128">
                  <c:v>-3.516297802442462E-2</c:v>
                </c:pt>
                <c:pt idx="129">
                  <c:v>-8.4107519678744448E-3</c:v>
                </c:pt>
                <c:pt idx="130">
                  <c:v>-5.5601429522150865E-2</c:v>
                </c:pt>
                <c:pt idx="131">
                  <c:v>-6.383200777065859E-3</c:v>
                </c:pt>
                <c:pt idx="132">
                  <c:v>3.3867984146168061E-2</c:v>
                </c:pt>
                <c:pt idx="133">
                  <c:v>4.7695017338879077E-2</c:v>
                </c:pt>
                <c:pt idx="134">
                  <c:v>-0.15760859788487824</c:v>
                </c:pt>
                <c:pt idx="135">
                  <c:v>-8.9682078836427342E-2</c:v>
                </c:pt>
                <c:pt idx="136">
                  <c:v>2.0794771978257229E-2</c:v>
                </c:pt>
                <c:pt idx="137">
                  <c:v>-5.1557173442641248E-3</c:v>
                </c:pt>
                <c:pt idx="138">
                  <c:v>7.8085810618435383E-3</c:v>
                </c:pt>
                <c:pt idx="139">
                  <c:v>2.4569059899170562E-2</c:v>
                </c:pt>
                <c:pt idx="140">
                  <c:v>-3.1371534368895469E-2</c:v>
                </c:pt>
                <c:pt idx="141">
                  <c:v>-5.3713823414836007E-2</c:v>
                </c:pt>
                <c:pt idx="142">
                  <c:v>2.2989276064286766E-2</c:v>
                </c:pt>
                <c:pt idx="143">
                  <c:v>3.5674586747106857E-2</c:v>
                </c:pt>
                <c:pt idx="144">
                  <c:v>-5.1322146524592757E-2</c:v>
                </c:pt>
                <c:pt idx="145">
                  <c:v>-6.3746554460863802E-2</c:v>
                </c:pt>
                <c:pt idx="146">
                  <c:v>4.0896735518918856E-2</c:v>
                </c:pt>
                <c:pt idx="147">
                  <c:v>-0.10530531045996464</c:v>
                </c:pt>
                <c:pt idx="148">
                  <c:v>0.11533491450883765</c:v>
                </c:pt>
                <c:pt idx="149">
                  <c:v>2.2006458414919328E-2</c:v>
                </c:pt>
                <c:pt idx="150">
                  <c:v>-5.6421369050740328E-2</c:v>
                </c:pt>
                <c:pt idx="151">
                  <c:v>-7.8389672293461499E-2</c:v>
                </c:pt>
                <c:pt idx="152">
                  <c:v>-2.4906735632092801E-2</c:v>
                </c:pt>
                <c:pt idx="153">
                  <c:v>2.6692353129197797E-2</c:v>
                </c:pt>
                <c:pt idx="154">
                  <c:v>-5.5975351526573236E-2</c:v>
                </c:pt>
                <c:pt idx="155">
                  <c:v>-1.024773325408373E-2</c:v>
                </c:pt>
                <c:pt idx="156">
                  <c:v>1.536946373846244E-2</c:v>
                </c:pt>
                <c:pt idx="157">
                  <c:v>-5.6408118977513567E-3</c:v>
                </c:pt>
                <c:pt idx="158">
                  <c:v>2.8615375454079304E-2</c:v>
                </c:pt>
                <c:pt idx="159">
                  <c:v>2.7233382141556368E-2</c:v>
                </c:pt>
                <c:pt idx="160">
                  <c:v>0.10787362272965587</c:v>
                </c:pt>
                <c:pt idx="161">
                  <c:v>5.5292302653030784E-2</c:v>
                </c:pt>
                <c:pt idx="162">
                  <c:v>4.416198376298329E-2</c:v>
                </c:pt>
                <c:pt idx="163">
                  <c:v>2.2527030624386928E-2</c:v>
                </c:pt>
                <c:pt idx="164">
                  <c:v>-4.1687764587274724E-2</c:v>
                </c:pt>
                <c:pt idx="165">
                  <c:v>-3.7692811287125844E-2</c:v>
                </c:pt>
                <c:pt idx="166">
                  <c:v>3.5856052501117695E-2</c:v>
                </c:pt>
                <c:pt idx="167">
                  <c:v>6.3970838967105481E-2</c:v>
                </c:pt>
                <c:pt idx="168">
                  <c:v>-1.0491624438637779E-2</c:v>
                </c:pt>
                <c:pt idx="169">
                  <c:v>1.3374896555899886E-2</c:v>
                </c:pt>
                <c:pt idx="170">
                  <c:v>3.1412368568068921E-2</c:v>
                </c:pt>
                <c:pt idx="171">
                  <c:v>6.1333107109461009E-3</c:v>
                </c:pt>
                <c:pt idx="172">
                  <c:v>3.1536065431036459E-2</c:v>
                </c:pt>
                <c:pt idx="173">
                  <c:v>1.8639622503689485E-3</c:v>
                </c:pt>
                <c:pt idx="174">
                  <c:v>9.811587090483491E-4</c:v>
                </c:pt>
                <c:pt idx="175">
                  <c:v>3.7553374265052043E-2</c:v>
                </c:pt>
                <c:pt idx="176">
                  <c:v>-4.9228415426907042E-2</c:v>
                </c:pt>
                <c:pt idx="177">
                  <c:v>7.1484214318172382E-2</c:v>
                </c:pt>
                <c:pt idx="178">
                  <c:v>-4.7271615642638806E-2</c:v>
                </c:pt>
                <c:pt idx="179">
                  <c:v>2.6468985194119384E-2</c:v>
                </c:pt>
                <c:pt idx="180">
                  <c:v>5.6521542525785673E-2</c:v>
                </c:pt>
                <c:pt idx="181">
                  <c:v>9.0223953023397363E-2</c:v>
                </c:pt>
                <c:pt idx="182">
                  <c:v>6.9182264649257807E-2</c:v>
                </c:pt>
                <c:pt idx="183">
                  <c:v>9.8269545970532349E-2</c:v>
                </c:pt>
                <c:pt idx="184">
                  <c:v>-3.6777232372059196E-2</c:v>
                </c:pt>
                <c:pt idx="185">
                  <c:v>-2.0107377565913836E-2</c:v>
                </c:pt>
                <c:pt idx="186">
                  <c:v>4.0524003596234377E-2</c:v>
                </c:pt>
                <c:pt idx="187">
                  <c:v>-6.5022896477030745E-2</c:v>
                </c:pt>
                <c:pt idx="188">
                  <c:v>4.4095756520329751E-2</c:v>
                </c:pt>
                <c:pt idx="189">
                  <c:v>3.925922366162189E-4</c:v>
                </c:pt>
                <c:pt idx="190">
                  <c:v>-5.3660943606452814E-2</c:v>
                </c:pt>
                <c:pt idx="191">
                  <c:v>-3.883374918235568E-2</c:v>
                </c:pt>
                <c:pt idx="192">
                  <c:v>8.1656596733718237E-2</c:v>
                </c:pt>
                <c:pt idx="193">
                  <c:v>-4.2987979515716243E-2</c:v>
                </c:pt>
                <c:pt idx="194">
                  <c:v>-5.0955805993337572E-2</c:v>
                </c:pt>
                <c:pt idx="195">
                  <c:v>3.1212549547624209E-2</c:v>
                </c:pt>
                <c:pt idx="196">
                  <c:v>-3.8116963376484819E-2</c:v>
                </c:pt>
                <c:pt idx="197">
                  <c:v>-2.4212742114712638E-2</c:v>
                </c:pt>
                <c:pt idx="198">
                  <c:v>8.4336617879901925E-3</c:v>
                </c:pt>
                <c:pt idx="199">
                  <c:v>-1.9091762772092284E-2</c:v>
                </c:pt>
                <c:pt idx="200">
                  <c:v>2.8333096154333395E-2</c:v>
                </c:pt>
                <c:pt idx="201">
                  <c:v>-4.5169817758476509E-4</c:v>
                </c:pt>
                <c:pt idx="202">
                  <c:v>-4.9843650973601543E-2</c:v>
                </c:pt>
                <c:pt idx="203">
                  <c:v>3.0035658701145194E-2</c:v>
                </c:pt>
                <c:pt idx="204">
                  <c:v>4.6093234001120961E-2</c:v>
                </c:pt>
                <c:pt idx="205">
                  <c:v>-4.6506575057405207E-2</c:v>
                </c:pt>
                <c:pt idx="206">
                  <c:v>-7.0484792589130818E-2</c:v>
                </c:pt>
                <c:pt idx="207">
                  <c:v>2.9278444650504099E-2</c:v>
                </c:pt>
                <c:pt idx="208">
                  <c:v>-1.5449358235278925E-2</c:v>
                </c:pt>
                <c:pt idx="209">
                  <c:v>3.1455394889318838E-2</c:v>
                </c:pt>
                <c:pt idx="210">
                  <c:v>2.4538538493427828E-2</c:v>
                </c:pt>
                <c:pt idx="211">
                  <c:v>-9.1551132798856766E-2</c:v>
                </c:pt>
                <c:pt idx="212">
                  <c:v>5.3162535725170594E-2</c:v>
                </c:pt>
                <c:pt idx="213">
                  <c:v>1.1149461729613843E-2</c:v>
                </c:pt>
                <c:pt idx="214">
                  <c:v>-1.2464657346385635E-3</c:v>
                </c:pt>
                <c:pt idx="215">
                  <c:v>2.0098033568375692E-2</c:v>
                </c:pt>
                <c:pt idx="216">
                  <c:v>3.1555341978026202E-2</c:v>
                </c:pt>
                <c:pt idx="217">
                  <c:v>-4.7007774451554171E-2</c:v>
                </c:pt>
                <c:pt idx="218">
                  <c:v>4.1734277130721078E-3</c:v>
                </c:pt>
                <c:pt idx="219">
                  <c:v>-5.8248887531136904E-2</c:v>
                </c:pt>
                <c:pt idx="220">
                  <c:v>-1.6472211628243236E-2</c:v>
                </c:pt>
                <c:pt idx="221">
                  <c:v>7.6193535741439786E-3</c:v>
                </c:pt>
                <c:pt idx="222">
                  <c:v>-3.3888282410044941E-2</c:v>
                </c:pt>
                <c:pt idx="223">
                  <c:v>3.2035545381621636E-2</c:v>
                </c:pt>
                <c:pt idx="224">
                  <c:v>-9.2288960614744231E-2</c:v>
                </c:pt>
                <c:pt idx="225">
                  <c:v>4.3655454036591691E-2</c:v>
                </c:pt>
                <c:pt idx="226">
                  <c:v>-4.2086010922913343E-2</c:v>
                </c:pt>
                <c:pt idx="227">
                  <c:v>-7.8708565854489793E-2</c:v>
                </c:pt>
                <c:pt idx="228">
                  <c:v>-6.5380647043650569E-2</c:v>
                </c:pt>
                <c:pt idx="229">
                  <c:v>-4.0160609348203792E-3</c:v>
                </c:pt>
                <c:pt idx="230">
                  <c:v>3.1477929100477337E-3</c:v>
                </c:pt>
                <c:pt idx="231">
                  <c:v>-3.9175185872231899E-2</c:v>
                </c:pt>
                <c:pt idx="232">
                  <c:v>-4.8492158402588359E-2</c:v>
                </c:pt>
                <c:pt idx="233">
                  <c:v>-2.6400629076866527E-3</c:v>
                </c:pt>
                <c:pt idx="234">
                  <c:v>1.9054909483107983E-3</c:v>
                </c:pt>
                <c:pt idx="235">
                  <c:v>-2.1377087922620015E-2</c:v>
                </c:pt>
                <c:pt idx="236">
                  <c:v>3.1618367115568563E-2</c:v>
                </c:pt>
                <c:pt idx="237">
                  <c:v>-7.9992504548689423E-3</c:v>
                </c:pt>
                <c:pt idx="238">
                  <c:v>8.895099772115836E-4</c:v>
                </c:pt>
                <c:pt idx="239">
                  <c:v>1.2053231400966861E-2</c:v>
                </c:pt>
                <c:pt idx="240">
                  <c:v>1.6953474764110205E-2</c:v>
                </c:pt>
                <c:pt idx="241">
                  <c:v>2.3328679010145542E-2</c:v>
                </c:pt>
                <c:pt idx="242">
                  <c:v>-6.096398254581957E-2</c:v>
                </c:pt>
                <c:pt idx="243">
                  <c:v>-1.1861525929241397E-2</c:v>
                </c:pt>
                <c:pt idx="244">
                  <c:v>-3.7415466796603743E-2</c:v>
                </c:pt>
                <c:pt idx="245">
                  <c:v>1.0379611868248165E-3</c:v>
                </c:pt>
                <c:pt idx="246">
                  <c:v>-6.7787377952158459E-2</c:v>
                </c:pt>
                <c:pt idx="247">
                  <c:v>-2.2861341943936561E-2</c:v>
                </c:pt>
                <c:pt idx="248">
                  <c:v>4.9758623681351997E-2</c:v>
                </c:pt>
                <c:pt idx="249">
                  <c:v>-2.2635124188333931E-2</c:v>
                </c:pt>
                <c:pt idx="250">
                  <c:v>-3.7627057358273631E-2</c:v>
                </c:pt>
                <c:pt idx="251">
                  <c:v>7.677657874824005E-3</c:v>
                </c:pt>
                <c:pt idx="252">
                  <c:v>-1.823154276658473E-2</c:v>
                </c:pt>
                <c:pt idx="253">
                  <c:v>7.1299618795154146E-2</c:v>
                </c:pt>
                <c:pt idx="254">
                  <c:v>9.7791883610935278E-3</c:v>
                </c:pt>
                <c:pt idx="255">
                  <c:v>2.4069929178423426E-2</c:v>
                </c:pt>
                <c:pt idx="256">
                  <c:v>-0.31840823029872528</c:v>
                </c:pt>
                <c:pt idx="257">
                  <c:v>-8.1183393303998208E-3</c:v>
                </c:pt>
                <c:pt idx="258">
                  <c:v>-2.8165457306662769E-2</c:v>
                </c:pt>
                <c:pt idx="259">
                  <c:v>-2.4650012156518363E-2</c:v>
                </c:pt>
                <c:pt idx="260">
                  <c:v>5.2394509567060168E-2</c:v>
                </c:pt>
                <c:pt idx="261">
                  <c:v>2.4936954727932975E-2</c:v>
                </c:pt>
                <c:pt idx="262">
                  <c:v>-2.5416567144214818E-2</c:v>
                </c:pt>
                <c:pt idx="263">
                  <c:v>2.1786567212945467E-2</c:v>
                </c:pt>
                <c:pt idx="264">
                  <c:v>-1.5886437570059576E-2</c:v>
                </c:pt>
                <c:pt idx="265">
                  <c:v>8.3759911380127481E-3</c:v>
                </c:pt>
                <c:pt idx="266">
                  <c:v>1.6656147231904991E-2</c:v>
                </c:pt>
                <c:pt idx="267">
                  <c:v>2.7139499366916276E-2</c:v>
                </c:pt>
                <c:pt idx="268">
                  <c:v>-2.2110360911825593E-2</c:v>
                </c:pt>
                <c:pt idx="269">
                  <c:v>2.4295362667183205E-2</c:v>
                </c:pt>
                <c:pt idx="270">
                  <c:v>-5.1513455294251588E-2</c:v>
                </c:pt>
                <c:pt idx="271">
                  <c:v>-1.8697482438623788E-2</c:v>
                </c:pt>
                <c:pt idx="272">
                  <c:v>3.2372838415886292E-2</c:v>
                </c:pt>
                <c:pt idx="273">
                  <c:v>3.8927922690252068E-2</c:v>
                </c:pt>
                <c:pt idx="274">
                  <c:v>-5.4518149471076569E-2</c:v>
                </c:pt>
                <c:pt idx="275">
                  <c:v>2.0063345669328773E-2</c:v>
                </c:pt>
                <c:pt idx="276">
                  <c:v>1.4632060412151902E-2</c:v>
                </c:pt>
                <c:pt idx="277">
                  <c:v>-3.9203939676653058E-3</c:v>
                </c:pt>
                <c:pt idx="278">
                  <c:v>-1.187489206335251E-2</c:v>
                </c:pt>
                <c:pt idx="279">
                  <c:v>-5.9614667505999523E-3</c:v>
                </c:pt>
                <c:pt idx="280">
                  <c:v>-1.6700962403939285E-2</c:v>
                </c:pt>
                <c:pt idx="281">
                  <c:v>-7.8340454831465636E-2</c:v>
                </c:pt>
                <c:pt idx="282">
                  <c:v>-1.0113447975446013E-2</c:v>
                </c:pt>
                <c:pt idx="283">
                  <c:v>-4.4341477685256828E-2</c:v>
                </c:pt>
                <c:pt idx="284">
                  <c:v>5.0048563668123915E-2</c:v>
                </c:pt>
                <c:pt idx="285">
                  <c:v>-2.3652701330776363E-2</c:v>
                </c:pt>
                <c:pt idx="286">
                  <c:v>-2.5522589301492545E-2</c:v>
                </c:pt>
                <c:pt idx="287">
                  <c:v>9.4911934351160632E-2</c:v>
                </c:pt>
                <c:pt idx="288">
                  <c:v>5.9061452001086048E-3</c:v>
                </c:pt>
                <c:pt idx="289">
                  <c:v>-0.16039432548700813</c:v>
                </c:pt>
                <c:pt idx="290">
                  <c:v>1.0353198651116363E-2</c:v>
                </c:pt>
                <c:pt idx="291">
                  <c:v>2.852440376949129E-2</c:v>
                </c:pt>
                <c:pt idx="292">
                  <c:v>-6.0109671281041036E-3</c:v>
                </c:pt>
                <c:pt idx="293">
                  <c:v>-9.4821242935745186E-3</c:v>
                </c:pt>
                <c:pt idx="294">
                  <c:v>1.6021109473484611E-3</c:v>
                </c:pt>
                <c:pt idx="295">
                  <c:v>-4.6235621627877969E-2</c:v>
                </c:pt>
                <c:pt idx="296">
                  <c:v>3.4314598771308186E-2</c:v>
                </c:pt>
                <c:pt idx="297">
                  <c:v>1.5532238649018473E-2</c:v>
                </c:pt>
                <c:pt idx="298">
                  <c:v>3.598836217866868E-2</c:v>
                </c:pt>
                <c:pt idx="299">
                  <c:v>4.8750158319768892E-3</c:v>
                </c:pt>
                <c:pt idx="300">
                  <c:v>8.7185061218665628E-3</c:v>
                </c:pt>
                <c:pt idx="301">
                  <c:v>3.5178374562890302E-2</c:v>
                </c:pt>
                <c:pt idx="302">
                  <c:v>1.4424207976148601E-2</c:v>
                </c:pt>
                <c:pt idx="303">
                  <c:v>-2.0472888995214211E-2</c:v>
                </c:pt>
                <c:pt idx="304">
                  <c:v>1.8390927218849395E-2</c:v>
                </c:pt>
                <c:pt idx="305">
                  <c:v>-6.3321783045114082E-3</c:v>
                </c:pt>
                <c:pt idx="306">
                  <c:v>-5.7141014115787397E-2</c:v>
                </c:pt>
                <c:pt idx="307">
                  <c:v>-4.1051349910557955E-3</c:v>
                </c:pt>
                <c:pt idx="308">
                  <c:v>-6.730447501104582E-3</c:v>
                </c:pt>
                <c:pt idx="309">
                  <c:v>-2.4948632767669631E-2</c:v>
                </c:pt>
                <c:pt idx="310">
                  <c:v>4.0728693887971002E-3</c:v>
                </c:pt>
                <c:pt idx="311">
                  <c:v>1.5428396191943828E-2</c:v>
                </c:pt>
                <c:pt idx="312">
                  <c:v>-2.0152445161135561E-2</c:v>
                </c:pt>
                <c:pt idx="313">
                  <c:v>1.1687271608056393E-2</c:v>
                </c:pt>
                <c:pt idx="314">
                  <c:v>-4.9302209969403404E-2</c:v>
                </c:pt>
                <c:pt idx="315">
                  <c:v>2.5872590572672521E-2</c:v>
                </c:pt>
                <c:pt idx="316">
                  <c:v>-7.0059867782336586E-3</c:v>
                </c:pt>
                <c:pt idx="317">
                  <c:v>-1.4152433630090028E-2</c:v>
                </c:pt>
                <c:pt idx="318">
                  <c:v>2.2606854519204446E-2</c:v>
                </c:pt>
                <c:pt idx="319">
                  <c:v>-8.6952003988667141E-3</c:v>
                </c:pt>
                <c:pt idx="320">
                  <c:v>-1.2548868012285812E-2</c:v>
                </c:pt>
                <c:pt idx="321">
                  <c:v>7.1100138239231254E-4</c:v>
                </c:pt>
                <c:pt idx="322">
                  <c:v>3.903963041659634E-2</c:v>
                </c:pt>
                <c:pt idx="323">
                  <c:v>3.2275623577180036E-2</c:v>
                </c:pt>
                <c:pt idx="324">
                  <c:v>-2.55701140883129E-2</c:v>
                </c:pt>
                <c:pt idx="325">
                  <c:v>-7.288622780700792E-3</c:v>
                </c:pt>
                <c:pt idx="326">
                  <c:v>-5.7477601951588615E-3</c:v>
                </c:pt>
                <c:pt idx="327">
                  <c:v>3.218215568581808E-2</c:v>
                </c:pt>
                <c:pt idx="328">
                  <c:v>-7.6658271645974165E-3</c:v>
                </c:pt>
                <c:pt idx="329">
                  <c:v>1.8132921690048476E-2</c:v>
                </c:pt>
                <c:pt idx="330">
                  <c:v>7.7514140358862565E-3</c:v>
                </c:pt>
                <c:pt idx="331">
                  <c:v>1.6585103084226827E-2</c:v>
                </c:pt>
                <c:pt idx="332">
                  <c:v>-3.8741821479386394E-2</c:v>
                </c:pt>
                <c:pt idx="333">
                  <c:v>-2.3955975928271027E-2</c:v>
                </c:pt>
                <c:pt idx="334">
                  <c:v>1.6817176774711E-2</c:v>
                </c:pt>
                <c:pt idx="335">
                  <c:v>-1.7059329034158733E-2</c:v>
                </c:pt>
                <c:pt idx="336">
                  <c:v>3.9003593841264849E-3</c:v>
                </c:pt>
                <c:pt idx="337">
                  <c:v>1.0536754354726684E-3</c:v>
                </c:pt>
                <c:pt idx="338">
                  <c:v>-7.0400427982038917E-3</c:v>
                </c:pt>
                <c:pt idx="339">
                  <c:v>1.4417003155006306E-2</c:v>
                </c:pt>
                <c:pt idx="340">
                  <c:v>-5.5915608594712916E-2</c:v>
                </c:pt>
                <c:pt idx="341">
                  <c:v>1.3746008688018079E-2</c:v>
                </c:pt>
                <c:pt idx="342">
                  <c:v>-1.7584433917228578E-2</c:v>
                </c:pt>
                <c:pt idx="343">
                  <c:v>-2.0080745972081366E-3</c:v>
                </c:pt>
                <c:pt idx="344">
                  <c:v>-3.0773131207180629E-2</c:v>
                </c:pt>
                <c:pt idx="345">
                  <c:v>-3.1216388905870036E-2</c:v>
                </c:pt>
                <c:pt idx="346">
                  <c:v>-4.3628950620752588E-2</c:v>
                </c:pt>
                <c:pt idx="347">
                  <c:v>-1.5974831627375556E-2</c:v>
                </c:pt>
                <c:pt idx="348">
                  <c:v>-2.3837167670650913E-2</c:v>
                </c:pt>
                <c:pt idx="349">
                  <c:v>-2.6023768084184423E-2</c:v>
                </c:pt>
                <c:pt idx="350">
                  <c:v>-2.8330563721130214E-2</c:v>
                </c:pt>
                <c:pt idx="351">
                  <c:v>-4.9445655056075347E-3</c:v>
                </c:pt>
                <c:pt idx="352">
                  <c:v>2.8080861304952263E-2</c:v>
                </c:pt>
                <c:pt idx="353">
                  <c:v>-1.6633537477698371E-2</c:v>
                </c:pt>
                <c:pt idx="354">
                  <c:v>9.904584847548038E-3</c:v>
                </c:pt>
                <c:pt idx="355">
                  <c:v>2.1451687137688358E-2</c:v>
                </c:pt>
                <c:pt idx="356">
                  <c:v>3.1947068244314814E-2</c:v>
                </c:pt>
                <c:pt idx="357">
                  <c:v>-2.0364866484070362E-2</c:v>
                </c:pt>
                <c:pt idx="358">
                  <c:v>-7.4875230190525402E-2</c:v>
                </c:pt>
                <c:pt idx="359">
                  <c:v>8.5113442649557228E-3</c:v>
                </c:pt>
                <c:pt idx="360">
                  <c:v>-2.9482027482926696E-2</c:v>
                </c:pt>
                <c:pt idx="361">
                  <c:v>-2.5097640224492042E-3</c:v>
                </c:pt>
                <c:pt idx="362">
                  <c:v>-8.9138670041940579E-2</c:v>
                </c:pt>
                <c:pt idx="363">
                  <c:v>-5.3513337723445319E-3</c:v>
                </c:pt>
                <c:pt idx="364">
                  <c:v>1.0688346218405174E-2</c:v>
                </c:pt>
                <c:pt idx="365">
                  <c:v>-1.4363019590135109E-2</c:v>
                </c:pt>
                <c:pt idx="366">
                  <c:v>2.9707574206307711E-2</c:v>
                </c:pt>
                <c:pt idx="367">
                  <c:v>1.8783298804476753E-2</c:v>
                </c:pt>
                <c:pt idx="368">
                  <c:v>-3.979378791650607E-2</c:v>
                </c:pt>
                <c:pt idx="369">
                  <c:v>-3.4498318185196719E-2</c:v>
                </c:pt>
                <c:pt idx="370">
                  <c:v>1.6211374554545587E-2</c:v>
                </c:pt>
                <c:pt idx="371">
                  <c:v>3.1739097481583163E-2</c:v>
                </c:pt>
                <c:pt idx="372">
                  <c:v>-2.2180538797109774E-2</c:v>
                </c:pt>
                <c:pt idx="373">
                  <c:v>2.0587576617945851E-2</c:v>
                </c:pt>
                <c:pt idx="374">
                  <c:v>2.7673293795468644E-2</c:v>
                </c:pt>
                <c:pt idx="375">
                  <c:v>2.4918506500097561E-2</c:v>
                </c:pt>
                <c:pt idx="376">
                  <c:v>2.7850261052998038E-2</c:v>
                </c:pt>
                <c:pt idx="377">
                  <c:v>3.636835473546092E-2</c:v>
                </c:pt>
                <c:pt idx="378">
                  <c:v>2.287466082009923E-2</c:v>
                </c:pt>
                <c:pt idx="379">
                  <c:v>1.0577673771982222E-2</c:v>
                </c:pt>
                <c:pt idx="380">
                  <c:v>-4.2759565277204731E-2</c:v>
                </c:pt>
                <c:pt idx="381">
                  <c:v>-3.9165418680188073E-2</c:v>
                </c:pt>
                <c:pt idx="382">
                  <c:v>2.0608923802298399E-2</c:v>
                </c:pt>
                <c:pt idx="383">
                  <c:v>-7.2568577171288904E-3</c:v>
                </c:pt>
                <c:pt idx="384">
                  <c:v>7.2050841241160374E-3</c:v>
                </c:pt>
                <c:pt idx="385">
                  <c:v>2.0416323189746399E-2</c:v>
                </c:pt>
                <c:pt idx="386">
                  <c:v>1.9322478857855183E-2</c:v>
                </c:pt>
                <c:pt idx="387">
                  <c:v>-0.12309851779066742</c:v>
                </c:pt>
                <c:pt idx="388">
                  <c:v>2.7329090548636366E-2</c:v>
                </c:pt>
                <c:pt idx="389">
                  <c:v>-7.6528793466706546E-2</c:v>
                </c:pt>
                <c:pt idx="390">
                  <c:v>1.6228496668829299E-2</c:v>
                </c:pt>
                <c:pt idx="391">
                  <c:v>-1.3840733283208357E-2</c:v>
                </c:pt>
              </c:numCache>
            </c:numRef>
          </c:yVal>
          <c:smooth val="0"/>
          <c:extLst>
            <c:ext xmlns:c16="http://schemas.microsoft.com/office/drawing/2014/chart" uri="{C3380CC4-5D6E-409C-BE32-E72D297353CC}">
              <c16:uniqueId val="{00000000-D1C6-486E-8691-88D23603BC77}"/>
            </c:ext>
          </c:extLst>
        </c:ser>
        <c:dLbls>
          <c:showLegendKey val="0"/>
          <c:showVal val="0"/>
          <c:showCatName val="0"/>
          <c:showSerName val="0"/>
          <c:showPercent val="0"/>
          <c:showBubbleSize val="0"/>
        </c:dLbls>
        <c:axId val="645351344"/>
        <c:axId val="645351736"/>
      </c:scatterChart>
      <c:valAx>
        <c:axId val="64535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1736"/>
        <c:crosses val="autoZero"/>
        <c:crossBetween val="midCat"/>
      </c:valAx>
      <c:valAx>
        <c:axId val="645351736"/>
        <c:scaling>
          <c:orientation val="minMax"/>
          <c:max val="0.30000000000000004"/>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13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Per Capita Adjusted FFS Spending Relative to 2011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 ACO 2014'!$E$42</c:f>
              <c:strCache>
                <c:ptCount val="1"/>
                <c:pt idx="0">
                  <c:v>SSP 2012</c:v>
                </c:pt>
              </c:strCache>
            </c:strRef>
          </c:tx>
          <c:spPr>
            <a:ln w="28575" cap="rnd">
              <a:solidFill>
                <a:schemeClr val="accent1"/>
              </a:solidFill>
              <a:round/>
            </a:ln>
            <a:effectLst/>
          </c:spPr>
          <c:marker>
            <c:symbol val="none"/>
          </c:marker>
          <c:cat>
            <c:numRef>
              <c:f>'All ACO 2014'!$D$43:$D$50</c:f>
              <c:numCache>
                <c:formatCode>General</c:formatCode>
                <c:ptCount val="4"/>
                <c:pt idx="0">
                  <c:v>2011</c:v>
                </c:pt>
                <c:pt idx="1">
                  <c:v>2012</c:v>
                </c:pt>
                <c:pt idx="2">
                  <c:v>2013</c:v>
                </c:pt>
                <c:pt idx="3">
                  <c:v>2014</c:v>
                </c:pt>
              </c:numCache>
            </c:numRef>
          </c:cat>
          <c:val>
            <c:numRef>
              <c:f>'All ACO 2014'!$E$43:$E$50</c:f>
              <c:numCache>
                <c:formatCode>0.000</c:formatCode>
                <c:ptCount val="4"/>
                <c:pt idx="0">
                  <c:v>1</c:v>
                </c:pt>
                <c:pt idx="1">
                  <c:v>1.0196747803141843</c:v>
                </c:pt>
                <c:pt idx="2">
                  <c:v>1.0253435079004607</c:v>
                </c:pt>
                <c:pt idx="3">
                  <c:v>1.0023302309500159</c:v>
                </c:pt>
              </c:numCache>
            </c:numRef>
          </c:val>
          <c:smooth val="0"/>
          <c:extLst>
            <c:ext xmlns:c16="http://schemas.microsoft.com/office/drawing/2014/chart" uri="{C3380CC4-5D6E-409C-BE32-E72D297353CC}">
              <c16:uniqueId val="{00000000-DA6F-42FB-A6B5-39CF8AE8A9C9}"/>
            </c:ext>
          </c:extLst>
        </c:ser>
        <c:ser>
          <c:idx val="1"/>
          <c:order val="1"/>
          <c:tx>
            <c:strRef>
              <c:f>'All ACO 2014'!$F$42</c:f>
              <c:strCache>
                <c:ptCount val="1"/>
                <c:pt idx="0">
                  <c:v>SSP New 2013</c:v>
                </c:pt>
              </c:strCache>
            </c:strRef>
          </c:tx>
          <c:spPr>
            <a:ln w="28575" cap="rnd">
              <a:solidFill>
                <a:schemeClr val="accent2"/>
              </a:solidFill>
              <a:round/>
            </a:ln>
            <a:effectLst/>
          </c:spPr>
          <c:marker>
            <c:symbol val="none"/>
          </c:marker>
          <c:cat>
            <c:numRef>
              <c:f>'All ACO 2014'!$D$43:$D$50</c:f>
              <c:numCache>
                <c:formatCode>General</c:formatCode>
                <c:ptCount val="4"/>
                <c:pt idx="0">
                  <c:v>2011</c:v>
                </c:pt>
                <c:pt idx="1">
                  <c:v>2012</c:v>
                </c:pt>
                <c:pt idx="2">
                  <c:v>2013</c:v>
                </c:pt>
                <c:pt idx="3">
                  <c:v>2014</c:v>
                </c:pt>
              </c:numCache>
            </c:numRef>
          </c:cat>
          <c:val>
            <c:numRef>
              <c:f>'All ACO 2014'!$F$43:$F$50</c:f>
              <c:numCache>
                <c:formatCode>0.000</c:formatCode>
                <c:ptCount val="4"/>
                <c:pt idx="0">
                  <c:v>1</c:v>
                </c:pt>
                <c:pt idx="1">
                  <c:v>1.0230711702300375</c:v>
                </c:pt>
                <c:pt idx="2">
                  <c:v>1.0276266742220721</c:v>
                </c:pt>
                <c:pt idx="3">
                  <c:v>1.0072319094130755</c:v>
                </c:pt>
              </c:numCache>
            </c:numRef>
          </c:val>
          <c:smooth val="0"/>
          <c:extLst>
            <c:ext xmlns:c16="http://schemas.microsoft.com/office/drawing/2014/chart" uri="{C3380CC4-5D6E-409C-BE32-E72D297353CC}">
              <c16:uniqueId val="{00000001-DA6F-42FB-A6B5-39CF8AE8A9C9}"/>
            </c:ext>
          </c:extLst>
        </c:ser>
        <c:ser>
          <c:idx val="2"/>
          <c:order val="2"/>
          <c:tx>
            <c:strRef>
              <c:f>'All ACO 2014'!$G$42</c:f>
              <c:strCache>
                <c:ptCount val="1"/>
                <c:pt idx="0">
                  <c:v>SSP New 2014</c:v>
                </c:pt>
              </c:strCache>
            </c:strRef>
          </c:tx>
          <c:spPr>
            <a:ln w="28575" cap="rnd">
              <a:solidFill>
                <a:schemeClr val="accent3"/>
              </a:solidFill>
              <a:round/>
            </a:ln>
            <a:effectLst/>
          </c:spPr>
          <c:marker>
            <c:symbol val="none"/>
          </c:marker>
          <c:cat>
            <c:numRef>
              <c:f>'All ACO 2014'!$D$43:$D$50</c:f>
              <c:numCache>
                <c:formatCode>General</c:formatCode>
                <c:ptCount val="4"/>
                <c:pt idx="0">
                  <c:v>2011</c:v>
                </c:pt>
                <c:pt idx="1">
                  <c:v>2012</c:v>
                </c:pt>
                <c:pt idx="2">
                  <c:v>2013</c:v>
                </c:pt>
                <c:pt idx="3">
                  <c:v>2014</c:v>
                </c:pt>
              </c:numCache>
            </c:numRef>
          </c:cat>
          <c:val>
            <c:numRef>
              <c:f>'All ACO 2014'!$G$43:$G$50</c:f>
              <c:numCache>
                <c:formatCode>0.000</c:formatCode>
                <c:ptCount val="4"/>
                <c:pt idx="0">
                  <c:v>1</c:v>
                </c:pt>
                <c:pt idx="1">
                  <c:v>1.0243190459343754</c:v>
                </c:pt>
                <c:pt idx="2">
                  <c:v>1.0304072389702388</c:v>
                </c:pt>
                <c:pt idx="3">
                  <c:v>1.0125638363485414</c:v>
                </c:pt>
              </c:numCache>
            </c:numRef>
          </c:val>
          <c:smooth val="0"/>
          <c:extLst>
            <c:ext xmlns:c16="http://schemas.microsoft.com/office/drawing/2014/chart" uri="{C3380CC4-5D6E-409C-BE32-E72D297353CC}">
              <c16:uniqueId val="{00000002-DA6F-42FB-A6B5-39CF8AE8A9C9}"/>
            </c:ext>
          </c:extLst>
        </c:ser>
        <c:ser>
          <c:idx val="3"/>
          <c:order val="3"/>
          <c:tx>
            <c:strRef>
              <c:f>'All ACO 2014'!$H$42</c:f>
              <c:strCache>
                <c:ptCount val="1"/>
              </c:strCache>
            </c:strRef>
          </c:tx>
          <c:spPr>
            <a:ln w="28575" cap="rnd">
              <a:solidFill>
                <a:schemeClr val="accent4"/>
              </a:solidFill>
              <a:round/>
            </a:ln>
            <a:effectLst/>
          </c:spPr>
          <c:marker>
            <c:symbol val="none"/>
          </c:marker>
          <c:cat>
            <c:numRef>
              <c:f>'All ACO 2014'!$D$43:$D$50</c:f>
              <c:numCache>
                <c:formatCode>General</c:formatCode>
                <c:ptCount val="4"/>
                <c:pt idx="0">
                  <c:v>2011</c:v>
                </c:pt>
                <c:pt idx="1">
                  <c:v>2012</c:v>
                </c:pt>
                <c:pt idx="2">
                  <c:v>2013</c:v>
                </c:pt>
                <c:pt idx="3">
                  <c:v>2014</c:v>
                </c:pt>
              </c:numCache>
            </c:numRef>
          </c:cat>
          <c:val>
            <c:numRef>
              <c:f>'All ACO 2014'!$H$43:$H$50</c:f>
              <c:numCache>
                <c:formatCode>General</c:formatCode>
                <c:ptCount val="4"/>
              </c:numCache>
            </c:numRef>
          </c:val>
          <c:smooth val="0"/>
          <c:extLst>
            <c:ext xmlns:c16="http://schemas.microsoft.com/office/drawing/2014/chart" uri="{C3380CC4-5D6E-409C-BE32-E72D297353CC}">
              <c16:uniqueId val="{00000003-DA6F-42FB-A6B5-39CF8AE8A9C9}"/>
            </c:ext>
          </c:extLst>
        </c:ser>
        <c:ser>
          <c:idx val="5"/>
          <c:order val="4"/>
          <c:tx>
            <c:strRef>
              <c:f>'All ACO 2014'!$J$42</c:f>
              <c:strCache>
                <c:ptCount val="1"/>
                <c:pt idx="0">
                  <c:v>Boston</c:v>
                </c:pt>
              </c:strCache>
            </c:strRef>
          </c:tx>
          <c:spPr>
            <a:ln w="28575" cap="rnd">
              <a:solidFill>
                <a:schemeClr val="accent6"/>
              </a:solidFill>
              <a:round/>
            </a:ln>
            <a:effectLst/>
          </c:spPr>
          <c:marker>
            <c:symbol val="none"/>
          </c:marker>
          <c:cat>
            <c:numRef>
              <c:f>'All ACO 2014'!$D$43:$D$50</c:f>
              <c:numCache>
                <c:formatCode>General</c:formatCode>
                <c:ptCount val="4"/>
                <c:pt idx="0">
                  <c:v>2011</c:v>
                </c:pt>
                <c:pt idx="1">
                  <c:v>2012</c:v>
                </c:pt>
                <c:pt idx="2">
                  <c:v>2013</c:v>
                </c:pt>
                <c:pt idx="3">
                  <c:v>2014</c:v>
                </c:pt>
              </c:numCache>
            </c:numRef>
          </c:cat>
          <c:val>
            <c:numRef>
              <c:f>'All ACO 2014'!$J$43:$J$50</c:f>
              <c:numCache>
                <c:formatCode>0.000</c:formatCode>
                <c:ptCount val="4"/>
                <c:pt idx="0">
                  <c:v>1</c:v>
                </c:pt>
                <c:pt idx="1">
                  <c:v>1.0109064092490654</c:v>
                </c:pt>
                <c:pt idx="2">
                  <c:v>1.0035327962013436</c:v>
                </c:pt>
                <c:pt idx="3">
                  <c:v>0.98656194238249439</c:v>
                </c:pt>
              </c:numCache>
            </c:numRef>
          </c:val>
          <c:smooth val="0"/>
          <c:extLst>
            <c:ext xmlns:c16="http://schemas.microsoft.com/office/drawing/2014/chart" uri="{C3380CC4-5D6E-409C-BE32-E72D297353CC}">
              <c16:uniqueId val="{00000004-DA6F-42FB-A6B5-39CF8AE8A9C9}"/>
            </c:ext>
          </c:extLst>
        </c:ser>
        <c:ser>
          <c:idx val="6"/>
          <c:order val="5"/>
          <c:tx>
            <c:strRef>
              <c:f>'All ACO 2014'!$M$42</c:f>
              <c:strCache>
                <c:ptCount val="1"/>
                <c:pt idx="0">
                  <c:v>Low-ACO Markets as of 2014</c:v>
                </c:pt>
              </c:strCache>
            </c:strRef>
          </c:tx>
          <c:spPr>
            <a:ln w="28575" cap="rnd">
              <a:solidFill>
                <a:schemeClr val="accent1">
                  <a:lumMod val="60000"/>
                </a:schemeClr>
              </a:solidFill>
              <a:round/>
            </a:ln>
            <a:effectLst/>
          </c:spPr>
          <c:marker>
            <c:symbol val="none"/>
          </c:marker>
          <c:cat>
            <c:numRef>
              <c:f>'All ACO 2014'!$D$43:$D$50</c:f>
              <c:numCache>
                <c:formatCode>General</c:formatCode>
                <c:ptCount val="4"/>
                <c:pt idx="0">
                  <c:v>2011</c:v>
                </c:pt>
                <c:pt idx="1">
                  <c:v>2012</c:v>
                </c:pt>
                <c:pt idx="2">
                  <c:v>2013</c:v>
                </c:pt>
                <c:pt idx="3">
                  <c:v>2014</c:v>
                </c:pt>
              </c:numCache>
            </c:numRef>
          </c:cat>
          <c:val>
            <c:numRef>
              <c:f>'All ACO 2014'!$M$43:$M$50</c:f>
              <c:numCache>
                <c:formatCode>0.000</c:formatCode>
                <c:ptCount val="4"/>
                <c:pt idx="0">
                  <c:v>1</c:v>
                </c:pt>
                <c:pt idx="1">
                  <c:v>1.0254584998301632</c:v>
                </c:pt>
                <c:pt idx="2">
                  <c:v>1.033005197423041</c:v>
                </c:pt>
                <c:pt idx="3">
                  <c:v>1.0198154880329091</c:v>
                </c:pt>
              </c:numCache>
            </c:numRef>
          </c:val>
          <c:smooth val="0"/>
          <c:extLst>
            <c:ext xmlns:c16="http://schemas.microsoft.com/office/drawing/2014/chart" uri="{C3380CC4-5D6E-409C-BE32-E72D297353CC}">
              <c16:uniqueId val="{00000005-DA6F-42FB-A6B5-39CF8AE8A9C9}"/>
            </c:ext>
          </c:extLst>
        </c:ser>
        <c:dLbls>
          <c:showLegendKey val="0"/>
          <c:showVal val="0"/>
          <c:showCatName val="0"/>
          <c:showSerName val="0"/>
          <c:showPercent val="0"/>
          <c:showBubbleSize val="0"/>
        </c:dLbls>
        <c:smooth val="0"/>
        <c:axId val="645342328"/>
        <c:axId val="645353696"/>
      </c:lineChart>
      <c:catAx>
        <c:axId val="64534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53696"/>
        <c:crosses val="autoZero"/>
        <c:auto val="1"/>
        <c:lblAlgn val="ctr"/>
        <c:lblOffset val="100"/>
        <c:noMultiLvlLbl val="0"/>
      </c:catAx>
      <c:valAx>
        <c:axId val="645353696"/>
        <c:scaling>
          <c:orientation val="minMax"/>
          <c:min val="0.98"/>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3423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3"/>
        <c:delete val="1"/>
      </c:legendEntry>
      <c:legendEntry>
        <c:idx val="4"/>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0.08099</cdr:x>
      <cdr:y>0.85951</cdr:y>
    </cdr:from>
    <cdr:to>
      <cdr:x>0.90321</cdr:x>
      <cdr:y>0.95902</cdr:y>
    </cdr:to>
    <cdr:sp macro="" textlink="">
      <cdr:nvSpPr>
        <cdr:cNvPr id="2" name="TextBox 4"/>
        <cdr:cNvSpPr txBox="1"/>
      </cdr:nvSpPr>
      <cdr:spPr>
        <a:xfrm xmlns:a="http://schemas.openxmlformats.org/drawingml/2006/main">
          <a:off x="250372" y="4519136"/>
          <a:ext cx="2541942"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Century Schoolbook" panose="02040604050505020304" pitchFamily="18" charset="0"/>
            </a:rPr>
            <a:t>Total Benefits = $15.6B</a:t>
          </a:r>
        </a:p>
        <a:p xmlns:a="http://schemas.openxmlformats.org/drawingml/2006/main">
          <a:pPr algn="ctr"/>
          <a:r>
            <a:rPr lang="en-US" sz="1400" b="1" dirty="0" smtClean="0">
              <a:latin typeface="Century Schoolbook" panose="02040604050505020304" pitchFamily="18" charset="0"/>
            </a:rPr>
            <a:t>(0.92% of GDP)</a:t>
          </a:r>
          <a:endParaRPr lang="en-US" sz="1400" b="1" dirty="0">
            <a:latin typeface="Century Schoolbook" panose="020406040505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0.072</cdr:x>
      <cdr:y>0.85951</cdr:y>
    </cdr:from>
    <cdr:to>
      <cdr:x>0.88226</cdr:x>
      <cdr:y>0.95902</cdr:y>
    </cdr:to>
    <cdr:sp macro="" textlink="">
      <cdr:nvSpPr>
        <cdr:cNvPr id="2" name="TextBox 4"/>
        <cdr:cNvSpPr txBox="1"/>
      </cdr:nvSpPr>
      <cdr:spPr>
        <a:xfrm xmlns:a="http://schemas.openxmlformats.org/drawingml/2006/main">
          <a:off x="219291" y="4519138"/>
          <a:ext cx="246791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Century Schoolbook" panose="02040604050505020304" pitchFamily="18" charset="0"/>
            </a:rPr>
            <a:t>Total Benefits = $182.2B</a:t>
          </a:r>
        </a:p>
        <a:p xmlns:a="http://schemas.openxmlformats.org/drawingml/2006/main">
          <a:pPr algn="ctr"/>
          <a:r>
            <a:rPr lang="en-US" sz="1400" b="1" dirty="0" smtClean="0">
              <a:latin typeface="Century Schoolbook" panose="02040604050505020304" pitchFamily="18" charset="0"/>
            </a:rPr>
            <a:t>(2.38% of GDP)</a:t>
          </a:r>
          <a:endParaRPr lang="en-US" sz="1400" b="1" dirty="0">
            <a:latin typeface="Century Schoolbook" panose="020406040505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0.09702</cdr:x>
      <cdr:y>0.85951</cdr:y>
    </cdr:from>
    <cdr:to>
      <cdr:x>0.87425</cdr:x>
      <cdr:y>0.95902</cdr:y>
    </cdr:to>
    <cdr:sp macro="" textlink="">
      <cdr:nvSpPr>
        <cdr:cNvPr id="2" name="TextBox 4"/>
        <cdr:cNvSpPr txBox="1"/>
      </cdr:nvSpPr>
      <cdr:spPr>
        <a:xfrm xmlns:a="http://schemas.openxmlformats.org/drawingml/2006/main">
          <a:off x="307862" y="4519133"/>
          <a:ext cx="2466295"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Century Schoolbook" panose="02040604050505020304" pitchFamily="18" charset="0"/>
            </a:rPr>
            <a:t>Total Benefits = $638.0B</a:t>
          </a:r>
        </a:p>
        <a:p xmlns:a="http://schemas.openxmlformats.org/drawingml/2006/main">
          <a:pPr algn="ctr"/>
          <a:r>
            <a:rPr lang="en-US" sz="1400" b="1" dirty="0" smtClean="0">
              <a:latin typeface="Century Schoolbook" panose="02040604050505020304" pitchFamily="18" charset="0"/>
            </a:rPr>
            <a:t>(3.55% of GDP)</a:t>
          </a:r>
          <a:endParaRPr lang="en-US" sz="1400" b="1" dirty="0">
            <a:latin typeface="Century Schoolbook" panose="020406040505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0.03827</cdr:x>
      <cdr:y>0.74527</cdr:y>
    </cdr:from>
    <cdr:to>
      <cdr:x>0.94288</cdr:x>
      <cdr:y>0.86995</cdr:y>
    </cdr:to>
    <cdr:sp macro="" textlink="">
      <cdr:nvSpPr>
        <cdr:cNvPr id="2" name="Arc 1"/>
        <cdr:cNvSpPr/>
      </cdr:nvSpPr>
      <cdr:spPr>
        <a:xfrm xmlns:a="http://schemas.openxmlformats.org/drawingml/2006/main" rot="10431293" flipV="1">
          <a:off x="314939" y="3520969"/>
          <a:ext cx="7444608" cy="589037"/>
        </a:xfrm>
        <a:prstGeom xmlns:a="http://schemas.openxmlformats.org/drawingml/2006/main" prst="arc">
          <a:avLst>
            <a:gd name="adj1" fmla="val 11706274"/>
            <a:gd name="adj2" fmla="val 21519548"/>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0.61111</cdr:x>
      <cdr:y>0.70968</cdr:y>
    </cdr:from>
    <cdr:to>
      <cdr:x>0.96296</cdr:x>
      <cdr:y>0.72581</cdr:y>
    </cdr:to>
    <cdr:cxnSp macro="">
      <cdr:nvCxnSpPr>
        <cdr:cNvPr id="4" name="Straight Connector 3"/>
        <cdr:cNvCxnSpPr/>
      </cdr:nvCxnSpPr>
      <cdr:spPr>
        <a:xfrm xmlns:a="http://schemas.openxmlformats.org/drawingml/2006/main" flipV="1">
          <a:off x="5029200" y="3352800"/>
          <a:ext cx="2895600" cy="76200"/>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0.05556</cdr:x>
      <cdr:y>0.62903</cdr:y>
    </cdr:from>
    <cdr:to>
      <cdr:x>0.96296</cdr:x>
      <cdr:y>0.67742</cdr:y>
    </cdr:to>
    <cdr:cxnSp macro="">
      <cdr:nvCxnSpPr>
        <cdr:cNvPr id="14" name="Straight Connector 13"/>
        <cdr:cNvCxnSpPr/>
      </cdr:nvCxnSpPr>
      <cdr:spPr>
        <a:xfrm xmlns:a="http://schemas.openxmlformats.org/drawingml/2006/main" flipV="1">
          <a:off x="457200" y="2971800"/>
          <a:ext cx="7467600" cy="228600"/>
        </a:xfrm>
        <a:prstGeom xmlns:a="http://schemas.openxmlformats.org/drawingml/2006/main" prst="line">
          <a:avLst/>
        </a:prstGeom>
        <a:ln xmlns:a="http://schemas.openxmlformats.org/drawingml/2006/main" w="22225">
          <a:solidFill>
            <a:srgbClr val="00B05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0.05263</cdr:x>
      <cdr:y>0.85085</cdr:y>
    </cdr:from>
    <cdr:to>
      <cdr:x>0.19298</cdr:x>
      <cdr:y>0.95932</cdr:y>
    </cdr:to>
    <cdr:sp macro="" textlink="">
      <cdr:nvSpPr>
        <cdr:cNvPr id="2" name="TextBox 1"/>
        <cdr:cNvSpPr txBox="1"/>
      </cdr:nvSpPr>
      <cdr:spPr>
        <a:xfrm xmlns:a="http://schemas.openxmlformats.org/drawingml/2006/main">
          <a:off x="457199" y="4781550"/>
          <a:ext cx="1219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Outlier w/ only 476 </a:t>
          </a:r>
          <a:r>
            <a:rPr lang="en-US" sz="1100" dirty="0" err="1" smtClean="0"/>
            <a:t>benes</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0.13393</cdr:x>
      <cdr:y>0.21739</cdr:y>
    </cdr:from>
    <cdr:to>
      <cdr:x>0.30357</cdr:x>
      <cdr:y>0.27536</cdr:y>
    </cdr:to>
    <cdr:sp macro="" textlink="">
      <cdr:nvSpPr>
        <cdr:cNvPr id="2" name="TextBox 1"/>
        <cdr:cNvSpPr txBox="1"/>
      </cdr:nvSpPr>
      <cdr:spPr>
        <a:xfrm xmlns:a="http://schemas.openxmlformats.org/drawingml/2006/main">
          <a:off x="1143012" y="1142993"/>
          <a:ext cx="1447788" cy="304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Alaska</a:t>
          </a:r>
          <a:endParaRPr lang="en-US" sz="1800" dirty="0"/>
        </a:p>
      </cdr:txBody>
    </cdr:sp>
  </cdr:relSizeAnchor>
  <cdr:relSizeAnchor xmlns:cdr="http://schemas.openxmlformats.org/drawingml/2006/chartDrawing">
    <cdr:from>
      <cdr:x>0.83929</cdr:x>
      <cdr:y>0.56522</cdr:y>
    </cdr:from>
    <cdr:to>
      <cdr:x>1</cdr:x>
      <cdr:y>0.62319</cdr:y>
    </cdr:to>
    <cdr:sp macro="" textlink="">
      <cdr:nvSpPr>
        <cdr:cNvPr id="3" name="TextBox 2"/>
        <cdr:cNvSpPr txBox="1"/>
      </cdr:nvSpPr>
      <cdr:spPr>
        <a:xfrm xmlns:a="http://schemas.openxmlformats.org/drawingml/2006/main">
          <a:off x="7162800" y="2971800"/>
          <a:ext cx="137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Delaware</a:t>
          </a:r>
          <a:endParaRPr lang="en-US" sz="1800" dirty="0"/>
        </a:p>
      </cdr:txBody>
    </cdr:sp>
  </cdr:relSizeAnchor>
  <cdr:relSizeAnchor xmlns:cdr="http://schemas.openxmlformats.org/drawingml/2006/chartDrawing">
    <cdr:from>
      <cdr:x>0.20536</cdr:x>
      <cdr:y>0.7971</cdr:y>
    </cdr:from>
    <cdr:to>
      <cdr:x>0.32589</cdr:x>
      <cdr:y>0.86735</cdr:y>
    </cdr:to>
    <cdr:sp macro="" textlink="">
      <cdr:nvSpPr>
        <cdr:cNvPr id="4" name="TextBox 3"/>
        <cdr:cNvSpPr txBox="1"/>
      </cdr:nvSpPr>
      <cdr:spPr>
        <a:xfrm xmlns:a="http://schemas.openxmlformats.org/drawingml/2006/main">
          <a:off x="1752600" y="4191000"/>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Texas</a:t>
          </a:r>
        </a:p>
      </cdr:txBody>
    </cdr:sp>
  </cdr:relSizeAnchor>
  <cdr:relSizeAnchor xmlns:cdr="http://schemas.openxmlformats.org/drawingml/2006/chartDrawing">
    <cdr:from>
      <cdr:x>0.27679</cdr:x>
      <cdr:y>0.77937</cdr:y>
    </cdr:from>
    <cdr:to>
      <cdr:x>0.36607</cdr:x>
      <cdr:y>0.82285</cdr:y>
    </cdr:to>
    <cdr:cxnSp macro="">
      <cdr:nvCxnSpPr>
        <cdr:cNvPr id="6" name="Straight Arrow Connector 5"/>
        <cdr:cNvCxnSpPr/>
      </cdr:nvCxnSpPr>
      <cdr:spPr>
        <a:xfrm xmlns:a="http://schemas.openxmlformats.org/drawingml/2006/main" flipV="1">
          <a:off x="2362200" y="4097784"/>
          <a:ext cx="762000" cy="22860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0.23214</cdr:x>
      <cdr:y>0.89855</cdr:y>
    </cdr:from>
    <cdr:to>
      <cdr:x>0.35268</cdr:x>
      <cdr:y>0.9688</cdr:y>
    </cdr:to>
    <cdr:sp macro="" textlink="">
      <cdr:nvSpPr>
        <cdr:cNvPr id="8" name="TextBox 1"/>
        <cdr:cNvSpPr txBox="1"/>
      </cdr:nvSpPr>
      <cdr:spPr>
        <a:xfrm xmlns:a="http://schemas.openxmlformats.org/drawingml/2006/main">
          <a:off x="1981200" y="4724400"/>
          <a:ext cx="10287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Florida</a:t>
          </a:r>
        </a:p>
      </cdr:txBody>
    </cdr:sp>
  </cdr:relSizeAnchor>
  <cdr:relSizeAnchor xmlns:cdr="http://schemas.openxmlformats.org/drawingml/2006/chartDrawing">
    <cdr:from>
      <cdr:x>0.28571</cdr:x>
      <cdr:y>0.82899</cdr:y>
    </cdr:from>
    <cdr:to>
      <cdr:x>0.32845</cdr:x>
      <cdr:y>0.91304</cdr:y>
    </cdr:to>
    <cdr:cxnSp macro="">
      <cdr:nvCxnSpPr>
        <cdr:cNvPr id="9" name="Straight Arrow Connector 8"/>
        <cdr:cNvCxnSpPr/>
      </cdr:nvCxnSpPr>
      <cdr:spPr>
        <a:xfrm xmlns:a="http://schemas.openxmlformats.org/drawingml/2006/main" flipV="1">
          <a:off x="2438400" y="4358650"/>
          <a:ext cx="364724" cy="44195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8" tIns="45719" rIns="91438" bIns="45719" rtlCol="0"/>
          <a:lstStyle>
            <a:lvl1pPr algn="r">
              <a:defRPr sz="1200"/>
            </a:lvl1pPr>
          </a:lstStyle>
          <a:p>
            <a:fld id="{906D74AC-D1B9-453B-86B7-4B3B6C027D92}" type="datetimeFigureOut">
              <a:rPr lang="en-US" smtClean="0"/>
              <a:t>3/16/2021</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8" tIns="45719" rIns="91438" bIns="45719" rtlCol="0" anchor="b"/>
          <a:lstStyle>
            <a:lvl1pPr algn="r">
              <a:defRPr sz="1200"/>
            </a:lvl1pPr>
          </a:lstStyle>
          <a:p>
            <a:fld id="{D5FD777D-C73D-4562-8832-2EF6FB4C3014}" type="slidenum">
              <a:rPr lang="en-US" smtClean="0"/>
              <a:t>‹#›</a:t>
            </a:fld>
            <a:endParaRPr lang="en-US"/>
          </a:p>
        </p:txBody>
      </p:sp>
    </p:spTree>
    <p:extLst>
      <p:ext uri="{BB962C8B-B14F-4D97-AF65-F5344CB8AC3E}">
        <p14:creationId xmlns:p14="http://schemas.microsoft.com/office/powerpoint/2010/main" val="1323159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C639C59C-5766-4237-AD02-A1F686C829B8}" type="datetimeFigureOut">
              <a:rPr lang="en-US" smtClean="0"/>
              <a:t>3/16/2021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90AF31B0-75B5-4340-8334-48321DB11AD4}" type="slidenum">
              <a:rPr lang="en-US" smtClean="0"/>
              <a:t>‹#›</a:t>
            </a:fld>
            <a:endParaRPr lang="en-US"/>
          </a:p>
        </p:txBody>
      </p:sp>
    </p:spTree>
    <p:extLst>
      <p:ext uri="{BB962C8B-B14F-4D97-AF65-F5344CB8AC3E}">
        <p14:creationId xmlns:p14="http://schemas.microsoft.com/office/powerpoint/2010/main" val="330351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56911"/>
            <a:ext cx="5623560" cy="4810889"/>
          </a:xfrm>
        </p:spPr>
        <p:txBody>
          <a:bodyPr/>
          <a:lstStyle/>
          <a:p>
            <a:r>
              <a:rPr lang="en-US" b="1" dirty="0" smtClean="0"/>
              <a:t>Came from a consulting background at Mercer with a focus on consumer driven health plan design</a:t>
            </a:r>
          </a:p>
          <a:p>
            <a:pPr marL="171447" indent="-171447">
              <a:buFont typeface="Arial" panose="020B0604020202020204" pitchFamily="34" charset="0"/>
              <a:buChar char="•"/>
            </a:pPr>
            <a:r>
              <a:rPr lang="en-US" dirty="0" smtClean="0"/>
              <a:t>Where cost sharing put the onus on members to make efficient decisions</a:t>
            </a:r>
            <a:endParaRPr lang="en-US" dirty="0"/>
          </a:p>
          <a:p>
            <a:pPr marL="171447" indent="-171447">
              <a:buFont typeface="Arial" panose="020B0604020202020204" pitchFamily="34" charset="0"/>
              <a:buChar char="•"/>
            </a:pPr>
            <a:r>
              <a:rPr lang="en-US" dirty="0" smtClean="0"/>
              <a:t>And where there were constraints in terms of sample sizes, selection, and uniformity of plan designs that made evaluation very difficult</a:t>
            </a:r>
          </a:p>
          <a:p>
            <a:r>
              <a:rPr lang="en-US" b="1" dirty="0" smtClean="0"/>
              <a:t>At CMS, there are stark differences:</a:t>
            </a:r>
          </a:p>
          <a:p>
            <a:pPr marL="171447" indent="-171447">
              <a:buFont typeface="Arial" panose="020B0604020202020204" pitchFamily="34" charset="0"/>
              <a:buChar char="•"/>
            </a:pPr>
            <a:r>
              <a:rPr lang="en-US" dirty="0" smtClean="0"/>
              <a:t>Huge membership with stable common plan design</a:t>
            </a:r>
          </a:p>
          <a:p>
            <a:pPr marL="171447" indent="-171447">
              <a:buFont typeface="Arial" panose="020B0604020202020204" pitchFamily="34" charset="0"/>
              <a:buChar char="•"/>
            </a:pPr>
            <a:r>
              <a:rPr lang="en-US" dirty="0" smtClean="0"/>
              <a:t>Medicare has leveraged its market share to make industry leading innovations  in FFS payment</a:t>
            </a:r>
          </a:p>
          <a:p>
            <a:pPr marL="628639" lvl="1" indent="-171447">
              <a:buFont typeface="Arial" panose="020B0604020202020204" pitchFamily="34" charset="0"/>
              <a:buChar char="•"/>
            </a:pPr>
            <a:r>
              <a:rPr lang="en-US" dirty="0" smtClean="0"/>
              <a:t>Prospective payment systems</a:t>
            </a:r>
          </a:p>
          <a:p>
            <a:pPr marL="628639" lvl="1" indent="-171447">
              <a:buFont typeface="Arial" panose="020B0604020202020204" pitchFamily="34" charset="0"/>
              <a:buChar char="•"/>
            </a:pPr>
            <a:r>
              <a:rPr lang="en-US" dirty="0" smtClean="0"/>
              <a:t>Physician fee schedule</a:t>
            </a:r>
          </a:p>
          <a:p>
            <a:pPr marL="171447" indent="-171447">
              <a:buFont typeface="Arial" panose="020B0604020202020204" pitchFamily="34" charset="0"/>
              <a:buChar char="•"/>
            </a:pPr>
            <a:r>
              <a:rPr lang="en-US" dirty="0" smtClean="0"/>
              <a:t>Which have driven efficiency improvements within episodes like hospital stays and outpatient surgeries, for example</a:t>
            </a:r>
          </a:p>
          <a:p>
            <a:pPr marL="171447" indent="-171447">
              <a:buFont typeface="Arial" panose="020B0604020202020204" pitchFamily="34" charset="0"/>
              <a:buChar char="•"/>
            </a:pPr>
            <a:r>
              <a:rPr lang="en-US" dirty="0" smtClean="0"/>
              <a:t>Medicare  has also instituted targeted quality measurement tweaks to payment rates</a:t>
            </a:r>
          </a:p>
          <a:p>
            <a:pPr marL="171447" indent="-171447">
              <a:buFont typeface="Arial" panose="020B0604020202020204" pitchFamily="34" charset="0"/>
              <a:buChar char="•"/>
            </a:pPr>
            <a:r>
              <a:rPr lang="en-US" dirty="0" smtClean="0"/>
              <a:t>But the volume and intensity problems remain inherent in FFS, so the quest goes on to improve efficiency of care…</a:t>
            </a:r>
          </a:p>
          <a:p>
            <a:pPr marL="171447" indent="-171447">
              <a:buFont typeface="Arial" panose="020B0604020202020204" pitchFamily="34" charset="0"/>
              <a:buChar char="•"/>
            </a:pPr>
            <a:r>
              <a:rPr lang="en-US" dirty="0" smtClean="0"/>
              <a:t>Demographically and clinically its not possible to expect beneficiary’s to be educated consumers to drive down the cost and improve quality of care</a:t>
            </a:r>
          </a:p>
          <a:p>
            <a:pPr marL="628639" lvl="1" indent="-171447">
              <a:buFont typeface="Arial" panose="020B0604020202020204" pitchFamily="34" charset="0"/>
              <a:buChar char="•"/>
            </a:pPr>
            <a:r>
              <a:rPr lang="en-US" dirty="0" smtClean="0"/>
              <a:t>Elderly, frail, dementia</a:t>
            </a:r>
          </a:p>
          <a:p>
            <a:pPr marL="628639" lvl="1" indent="-171447">
              <a:buFont typeface="Arial" panose="020B0604020202020204" pitchFamily="34" charset="0"/>
              <a:buChar char="•"/>
            </a:pPr>
            <a:r>
              <a:rPr lang="en-US" dirty="0" smtClean="0"/>
              <a:t>High proportion of cost at end of life</a:t>
            </a:r>
          </a:p>
          <a:p>
            <a:pPr marL="171447" indent="-171447">
              <a:buFont typeface="Arial" panose="020B0604020202020204" pitchFamily="34" charset="0"/>
              <a:buChar char="•"/>
            </a:pPr>
            <a:r>
              <a:rPr lang="en-US" dirty="0" smtClean="0"/>
              <a:t>So its intuitive that a focus would be placed on providers</a:t>
            </a:r>
          </a:p>
          <a:p>
            <a:pPr marL="628639" lvl="1" indent="-171447">
              <a:buFont typeface="Arial" panose="020B0604020202020204" pitchFamily="34" charset="0"/>
              <a:buChar char="•"/>
            </a:pPr>
            <a:r>
              <a:rPr lang="en-US" dirty="0" smtClean="0"/>
              <a:t>Berwick… freeing primary care to take a larger role</a:t>
            </a:r>
          </a:p>
          <a:p>
            <a:pPr marL="171447" indent="-171447">
              <a:buFont typeface="Arial" panose="020B0604020202020204" pitchFamily="34" charset="0"/>
              <a:buChar char="•"/>
            </a:pPr>
            <a:r>
              <a:rPr lang="en-US" dirty="0" smtClean="0"/>
              <a:t>ACOs are an effort to make that happen under a total cost of care incentive layered on top of the existing mature FFS payment system.</a:t>
            </a:r>
          </a:p>
          <a:p>
            <a:pPr marL="628639" lvl="1" indent="-171447">
              <a:buFont typeface="Arial" panose="020B0604020202020204" pitchFamily="34" charset="0"/>
              <a:buChar char="•"/>
            </a:pPr>
            <a:r>
              <a:rPr lang="en-US" dirty="0" smtClean="0"/>
              <a:t>ADVANTAGE – NO ADMIN FEE</a:t>
            </a:r>
          </a:p>
          <a:p>
            <a:pPr marL="628639" lvl="1" indent="-171447">
              <a:buFont typeface="Arial" panose="020B0604020202020204" pitchFamily="34" charset="0"/>
              <a:buChar char="•"/>
            </a:pPr>
            <a:r>
              <a:rPr lang="en-US" dirty="0" smtClean="0"/>
              <a:t>DISADVANTAGE – NO ENROLLMENT / UTILIZATION GATEKEEPER</a:t>
            </a:r>
          </a:p>
        </p:txBody>
      </p:sp>
      <p:sp>
        <p:nvSpPr>
          <p:cNvPr id="4" name="Slide Number Placeholder 3"/>
          <p:cNvSpPr>
            <a:spLocks noGrp="1"/>
          </p:cNvSpPr>
          <p:nvPr>
            <p:ph type="sldNum" sz="quarter" idx="10"/>
          </p:nvPr>
        </p:nvSpPr>
        <p:spPr/>
        <p:txBody>
          <a:bodyPr/>
          <a:lstStyle/>
          <a:p>
            <a:fld id="{90AF31B0-75B5-4340-8334-48321DB11AD4}" type="slidenum">
              <a:rPr lang="en-US" smtClean="0"/>
              <a:t>1</a:t>
            </a:fld>
            <a:endParaRPr lang="en-US"/>
          </a:p>
        </p:txBody>
      </p:sp>
    </p:spTree>
    <p:extLst>
      <p:ext uri="{BB962C8B-B14F-4D97-AF65-F5344CB8AC3E}">
        <p14:creationId xmlns:p14="http://schemas.microsoft.com/office/powerpoint/2010/main" val="418899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50 million with both part A and B coverage</a:t>
            </a:r>
          </a:p>
          <a:p>
            <a:r>
              <a:rPr lang="en-US" sz="1600" dirty="0"/>
              <a:t>of whom about 35 million are enrolled in Traditional FFS</a:t>
            </a:r>
            <a:r>
              <a:rPr lang="en-US" sz="1300" dirty="0"/>
              <a:t>.</a:t>
            </a:r>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847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90626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65578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73440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7224563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26069547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31961092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102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2804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46174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12871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01700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419867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84486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409498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282252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369658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343809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58366-92A3-41A4-9618-AC943552A979}" type="slidenum">
              <a:rPr lang="en-US" smtClean="0"/>
              <a:t>‹#›</a:t>
            </a:fld>
            <a:endParaRPr lang="en-US"/>
          </a:p>
        </p:txBody>
      </p:sp>
    </p:spTree>
    <p:extLst>
      <p:ext uri="{BB962C8B-B14F-4D97-AF65-F5344CB8AC3E}">
        <p14:creationId xmlns:p14="http://schemas.microsoft.com/office/powerpoint/2010/main" val="112672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21561483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375118153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jamanetwork.com/journals/jama/fullarticle/1733718" TargetMode="External"/><Relationship Id="rId2" Type="http://schemas.openxmlformats.org/officeDocument/2006/relationships/hyperlink" Target="http://jamanetwork.com/journals/jama/fullarticle/2552452" TargetMode="Externa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jama.jamanetwork.com/article.aspx?articleID=1733718" TargetMode="External"/><Relationship Id="rId2" Type="http://schemas.openxmlformats.org/officeDocument/2006/relationships/hyperlink" Target="https://innovation.cms.gov/Files/reports/PioneerACOEvalRpt2.pdf" TargetMode="External"/><Relationship Id="rId1" Type="http://schemas.openxmlformats.org/officeDocument/2006/relationships/slideLayout" Target="../slideLayouts/slideLayout15.xml"/><Relationship Id="rId4" Type="http://schemas.openxmlformats.org/officeDocument/2006/relationships/hyperlink" Target="https://www.cms.gov/Research-Statistics-Data-and-Systems/Research/ActuarialStudies/Downloads/Pioneer-Certification-2015-04-10.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Research-Statistics-Data-and-Systems/Research/ActuarialStudies/Downloads/Pioneer-Certification-2015-04-10.pdf" TargetMode="External"/><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s://www.cms.gov/Research-Statistics-Data-and-Systems/Statistics-Trends-and-Reports/Medicare-Geographic-Variation/GV_PUF.html"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medpac.gov/docs/default-source/meeting-materials/statusreportonmedicareaccountable_oct16_pres_sec.pdf?sfvrsn=0" TargetMode="External"/><Relationship Id="rId2" Type="http://schemas.openxmlformats.org/officeDocument/2006/relationships/hyperlink" Target="http://content.healthaffairs.org/content/29/5/991.full.pd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innovation.cms.gov/Files/x/Pioneer-ACO-Model-Selectee-Descriptions-document.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b="1" dirty="0" smtClean="0"/>
              <a:t>Update: Medicare Accountable Care Organization (ACO) Programs</a:t>
            </a:r>
            <a:br>
              <a:rPr lang="en-US" b="1" dirty="0" smtClean="0"/>
            </a:br>
            <a:r>
              <a:rPr lang="en-US" sz="2000" b="1" dirty="0" smtClean="0"/>
              <a:t>Tom Nolan</a:t>
            </a:r>
            <a:br>
              <a:rPr lang="en-US" sz="2000" b="1" dirty="0" smtClean="0"/>
            </a:br>
            <a:r>
              <a:rPr lang="en-US" sz="2000" b="1" dirty="0" smtClean="0"/>
              <a:t>CMS Office of the Actuary</a:t>
            </a:r>
            <a:br>
              <a:rPr lang="en-US" sz="2000" b="1" dirty="0" smtClean="0"/>
            </a:br>
            <a:r>
              <a:rPr lang="en-US" sz="2000" b="1" dirty="0" smtClean="0"/>
              <a:t>Fall 2016 MAAC Presentation</a:t>
            </a:r>
            <a:endParaRPr lang="en-US" sz="2000" b="1" dirty="0"/>
          </a:p>
        </p:txBody>
      </p:sp>
      <p:sp>
        <p:nvSpPr>
          <p:cNvPr id="3" name="Slide Number Placeholder 2"/>
          <p:cNvSpPr>
            <a:spLocks noGrp="1"/>
          </p:cNvSpPr>
          <p:nvPr>
            <p:ph type="sldNum" sz="quarter" idx="12"/>
          </p:nvPr>
        </p:nvSpPr>
        <p:spPr/>
        <p:txBody>
          <a:bodyPr/>
          <a:lstStyle/>
          <a:p>
            <a:fld id="{8D258366-92A3-41A4-9618-AC943552A979}" type="slidenum">
              <a:rPr lang="en-US" smtClean="0"/>
              <a:t>1</a:t>
            </a:fld>
            <a:endParaRPr lang="en-US"/>
          </a:p>
        </p:txBody>
      </p:sp>
      <p:pic>
        <p:nvPicPr>
          <p:cNvPr id="4" name="Picture 3"/>
          <p:cNvPicPr>
            <a:picLocks noChangeAspect="1"/>
          </p:cNvPicPr>
          <p:nvPr/>
        </p:nvPicPr>
        <p:blipFill>
          <a:blip r:embed="rId3"/>
          <a:stretch>
            <a:fillRect/>
          </a:stretch>
        </p:blipFill>
        <p:spPr>
          <a:xfrm>
            <a:off x="784426" y="2970749"/>
            <a:ext cx="7673774" cy="3568163"/>
          </a:xfrm>
          <a:prstGeom prst="rect">
            <a:avLst/>
          </a:prstGeom>
        </p:spPr>
      </p:pic>
    </p:spTree>
    <p:extLst>
      <p:ext uri="{BB962C8B-B14F-4D97-AF65-F5344CB8AC3E}">
        <p14:creationId xmlns:p14="http://schemas.microsoft.com/office/powerpoint/2010/main" val="1920719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Savings Program (2016)</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80273356"/>
              </p:ext>
            </p:extLst>
          </p:nvPr>
        </p:nvGraphicFramePr>
        <p:xfrm>
          <a:off x="228600" y="990601"/>
          <a:ext cx="8686800" cy="52687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67538">
                <a:tc>
                  <a:txBody>
                    <a:bodyPr/>
                    <a:lstStyle/>
                    <a:p>
                      <a:endParaRPr lang="en-US" dirty="0"/>
                    </a:p>
                  </a:txBody>
                  <a:tcPr/>
                </a:tc>
                <a:tc>
                  <a:txBody>
                    <a:bodyPr/>
                    <a:lstStyle/>
                    <a:p>
                      <a:r>
                        <a:rPr lang="en-US" dirty="0" smtClean="0"/>
                        <a:t>Track 1</a:t>
                      </a:r>
                      <a:endParaRPr lang="en-US" dirty="0"/>
                    </a:p>
                  </a:txBody>
                  <a:tcPr/>
                </a:tc>
                <a:tc>
                  <a:txBody>
                    <a:bodyPr/>
                    <a:lstStyle/>
                    <a:p>
                      <a:r>
                        <a:rPr lang="en-US" dirty="0" smtClean="0"/>
                        <a:t>Track 2</a:t>
                      </a:r>
                      <a:endParaRPr lang="en-US" dirty="0"/>
                    </a:p>
                  </a:txBody>
                  <a:tcPr/>
                </a:tc>
                <a:tc>
                  <a:txBody>
                    <a:bodyPr/>
                    <a:lstStyle/>
                    <a:p>
                      <a:r>
                        <a:rPr lang="en-US" dirty="0" smtClean="0"/>
                        <a:t>Track</a:t>
                      </a:r>
                      <a:r>
                        <a:rPr lang="en-US" baseline="0" dirty="0" smtClean="0"/>
                        <a:t> 3</a:t>
                      </a:r>
                    </a:p>
                  </a:txBody>
                  <a:tcPr/>
                </a:tc>
                <a:extLst>
                  <a:ext uri="{0D108BD9-81ED-4DB2-BD59-A6C34878D82A}">
                    <a16:rowId xmlns:a16="http://schemas.microsoft.com/office/drawing/2014/main" val="10000"/>
                  </a:ext>
                </a:extLst>
              </a:tr>
              <a:tr h="344881">
                <a:tc>
                  <a:txBody>
                    <a:bodyPr/>
                    <a:lstStyle/>
                    <a:p>
                      <a:r>
                        <a:rPr lang="en-US" b="1" dirty="0" smtClean="0"/>
                        <a:t>ACO</a:t>
                      </a:r>
                      <a:r>
                        <a:rPr lang="en-US" b="1" baseline="0" dirty="0" smtClean="0"/>
                        <a:t> Count</a:t>
                      </a:r>
                      <a:endParaRPr lang="en-US" b="1" dirty="0"/>
                    </a:p>
                  </a:txBody>
                  <a:tcPr/>
                </a:tc>
                <a:tc>
                  <a:txBody>
                    <a:bodyPr/>
                    <a:lstStyle/>
                    <a:p>
                      <a:r>
                        <a:rPr lang="en-US" dirty="0" smtClean="0"/>
                        <a:t>411</a:t>
                      </a:r>
                      <a:endParaRPr lang="en-US" dirty="0"/>
                    </a:p>
                  </a:txBody>
                  <a:tcPr/>
                </a:tc>
                <a:tc>
                  <a:txBody>
                    <a:bodyPr/>
                    <a:lstStyle/>
                    <a:p>
                      <a:r>
                        <a:rPr lang="en-US" dirty="0" smtClean="0"/>
                        <a:t>6</a:t>
                      </a:r>
                      <a:endParaRPr lang="en-US" dirty="0"/>
                    </a:p>
                  </a:txBody>
                  <a:tcPr/>
                </a:tc>
                <a:tc>
                  <a:txBody>
                    <a:bodyPr/>
                    <a:lstStyle/>
                    <a:p>
                      <a:r>
                        <a:rPr lang="en-US" dirty="0" smtClean="0"/>
                        <a:t>16</a:t>
                      </a:r>
                      <a:endParaRPr lang="en-US" dirty="0"/>
                    </a:p>
                  </a:txBody>
                  <a:tcPr/>
                </a:tc>
                <a:extLst>
                  <a:ext uri="{0D108BD9-81ED-4DB2-BD59-A6C34878D82A}">
                    <a16:rowId xmlns:a16="http://schemas.microsoft.com/office/drawing/2014/main" val="10001"/>
                  </a:ext>
                </a:extLst>
              </a:tr>
              <a:tr h="567538">
                <a:tc>
                  <a:txBody>
                    <a:bodyPr/>
                    <a:lstStyle/>
                    <a:p>
                      <a:r>
                        <a:rPr lang="en-US" b="1" dirty="0" smtClean="0"/>
                        <a:t>Attribution</a:t>
                      </a:r>
                      <a:endParaRPr lang="en-US" b="1" dirty="0"/>
                    </a:p>
                  </a:txBody>
                  <a:tcPr/>
                </a:tc>
                <a:tc>
                  <a:txBody>
                    <a:bodyPr/>
                    <a:lstStyle/>
                    <a:p>
                      <a:r>
                        <a:rPr lang="en-US" dirty="0" smtClean="0"/>
                        <a:t>Retrospective</a:t>
                      </a:r>
                      <a:endParaRPr lang="en-US" dirty="0"/>
                    </a:p>
                  </a:txBody>
                  <a:tcPr/>
                </a:tc>
                <a:tc>
                  <a:txBody>
                    <a:bodyPr/>
                    <a:lstStyle/>
                    <a:p>
                      <a:r>
                        <a:rPr lang="en-US" dirty="0" smtClean="0"/>
                        <a:t>Retrospective</a:t>
                      </a:r>
                      <a:endParaRPr lang="en-US" dirty="0"/>
                    </a:p>
                  </a:txBody>
                  <a:tcPr/>
                </a:tc>
                <a:tc>
                  <a:txBody>
                    <a:bodyPr/>
                    <a:lstStyle/>
                    <a:p>
                      <a:r>
                        <a:rPr lang="en-US" dirty="0" smtClean="0"/>
                        <a:t>Prospective</a:t>
                      </a:r>
                      <a:endParaRPr lang="en-US" dirty="0"/>
                    </a:p>
                  </a:txBody>
                  <a:tcPr/>
                </a:tc>
                <a:extLst>
                  <a:ext uri="{0D108BD9-81ED-4DB2-BD59-A6C34878D82A}">
                    <a16:rowId xmlns:a16="http://schemas.microsoft.com/office/drawing/2014/main" val="10002"/>
                  </a:ext>
                </a:extLst>
              </a:tr>
              <a:tr h="603541">
                <a:tc>
                  <a:txBody>
                    <a:bodyPr/>
                    <a:lstStyle/>
                    <a:p>
                      <a:r>
                        <a:rPr lang="en-US" b="1" dirty="0" smtClean="0"/>
                        <a:t>Min Savings Rate</a:t>
                      </a:r>
                    </a:p>
                    <a:p>
                      <a:r>
                        <a:rPr lang="en-US" b="1" dirty="0" smtClean="0"/>
                        <a:t>(MSR)</a:t>
                      </a:r>
                    </a:p>
                  </a:txBody>
                  <a:tcPr/>
                </a:tc>
                <a:tc>
                  <a:txBody>
                    <a:bodyPr/>
                    <a:lstStyle/>
                    <a:p>
                      <a:r>
                        <a:rPr lang="en-US" dirty="0" smtClean="0"/>
                        <a:t>2% to 3.9%</a:t>
                      </a:r>
                    </a:p>
                    <a:p>
                      <a:r>
                        <a:rPr lang="en-US" dirty="0" smtClean="0"/>
                        <a:t>Based</a:t>
                      </a:r>
                      <a:r>
                        <a:rPr lang="en-US" baseline="0" dirty="0" smtClean="0"/>
                        <a:t> on # </a:t>
                      </a:r>
                      <a:r>
                        <a:rPr lang="en-US" baseline="0" dirty="0" err="1" smtClean="0"/>
                        <a:t>benes</a:t>
                      </a:r>
                      <a:endParaRPr lang="en-US" dirty="0"/>
                    </a:p>
                  </a:txBody>
                  <a:tcPr/>
                </a:tc>
                <a:tc>
                  <a:txBody>
                    <a:bodyPr/>
                    <a:lstStyle/>
                    <a:p>
                      <a:r>
                        <a:rPr lang="en-US" dirty="0" smtClean="0"/>
                        <a:t>Optional up</a:t>
                      </a:r>
                      <a:r>
                        <a:rPr lang="en-US" baseline="0" dirty="0" smtClean="0"/>
                        <a:t> to 3.9%</a:t>
                      </a:r>
                      <a:endParaRPr lang="en-US" dirty="0" smtClean="0"/>
                    </a:p>
                  </a:txBody>
                  <a:tcPr/>
                </a:tc>
                <a:tc>
                  <a:txBody>
                    <a:bodyPr/>
                    <a:lstStyle/>
                    <a:p>
                      <a:r>
                        <a:rPr lang="en-US" dirty="0" smtClean="0"/>
                        <a:t>Optional up</a:t>
                      </a:r>
                      <a:r>
                        <a:rPr lang="en-US" baseline="0" dirty="0" smtClean="0"/>
                        <a:t> to 3.9%</a:t>
                      </a:r>
                      <a:endParaRPr lang="en-US" dirty="0" smtClean="0"/>
                    </a:p>
                  </a:txBody>
                  <a:tcPr/>
                </a:tc>
                <a:extLst>
                  <a:ext uri="{0D108BD9-81ED-4DB2-BD59-A6C34878D82A}">
                    <a16:rowId xmlns:a16="http://schemas.microsoft.com/office/drawing/2014/main" val="10003"/>
                  </a:ext>
                </a:extLst>
              </a:tr>
              <a:tr h="603541">
                <a:tc>
                  <a:txBody>
                    <a:bodyPr/>
                    <a:lstStyle/>
                    <a:p>
                      <a:r>
                        <a:rPr lang="en-US" b="1" dirty="0" smtClean="0"/>
                        <a:t>Min Loss Rate</a:t>
                      </a:r>
                    </a:p>
                    <a:p>
                      <a:r>
                        <a:rPr lang="en-US" b="1" dirty="0" smtClean="0"/>
                        <a:t>(MLR)</a:t>
                      </a:r>
                      <a:endParaRPr lang="en-US" b="1" dirty="0"/>
                    </a:p>
                  </a:txBody>
                  <a:tcPr/>
                </a:tc>
                <a:tc>
                  <a:txBody>
                    <a:bodyPr/>
                    <a:lstStyle/>
                    <a:p>
                      <a:r>
                        <a:rPr lang="en-US" dirty="0" smtClean="0"/>
                        <a:t>N/A</a:t>
                      </a:r>
                      <a:endParaRPr lang="en-US" dirty="0"/>
                    </a:p>
                  </a:txBody>
                  <a:tcPr/>
                </a:tc>
                <a:tc>
                  <a:txBody>
                    <a:bodyPr/>
                    <a:lstStyle/>
                    <a:p>
                      <a:r>
                        <a:rPr lang="en-US" dirty="0" smtClean="0"/>
                        <a:t>Symmetric to MSR</a:t>
                      </a:r>
                      <a:endParaRPr lang="en-US" dirty="0"/>
                    </a:p>
                  </a:txBody>
                  <a:tcPr/>
                </a:tc>
                <a:tc>
                  <a:txBody>
                    <a:bodyPr/>
                    <a:lstStyle/>
                    <a:p>
                      <a:r>
                        <a:rPr lang="en-US" dirty="0" smtClean="0"/>
                        <a:t>Symmetric</a:t>
                      </a:r>
                      <a:r>
                        <a:rPr lang="en-US" baseline="0" dirty="0" smtClean="0"/>
                        <a:t> to MSR</a:t>
                      </a:r>
                      <a:endParaRPr lang="en-US" dirty="0"/>
                    </a:p>
                  </a:txBody>
                  <a:tcPr/>
                </a:tc>
                <a:extLst>
                  <a:ext uri="{0D108BD9-81ED-4DB2-BD59-A6C34878D82A}">
                    <a16:rowId xmlns:a16="http://schemas.microsoft.com/office/drawing/2014/main" val="10004"/>
                  </a:ext>
                </a:extLst>
              </a:tr>
              <a:tr h="567538">
                <a:tc>
                  <a:txBody>
                    <a:bodyPr/>
                    <a:lstStyle/>
                    <a:p>
                      <a:r>
                        <a:rPr lang="en-US" b="1" dirty="0" smtClean="0"/>
                        <a:t>ACO’s Share of</a:t>
                      </a:r>
                      <a:r>
                        <a:rPr lang="en-US" b="1" baseline="0" dirty="0" smtClean="0"/>
                        <a:t> Savings</a:t>
                      </a:r>
                      <a:endParaRPr lang="en-US" b="1" dirty="0"/>
                    </a:p>
                  </a:txBody>
                  <a:tcPr/>
                </a:tc>
                <a:tc>
                  <a:txBody>
                    <a:bodyPr/>
                    <a:lstStyle/>
                    <a:p>
                      <a:r>
                        <a:rPr lang="en-US" dirty="0" smtClean="0"/>
                        <a:t>Up to 50%</a:t>
                      </a:r>
                      <a:endParaRPr lang="en-US" dirty="0"/>
                    </a:p>
                  </a:txBody>
                  <a:tcPr/>
                </a:tc>
                <a:tc>
                  <a:txBody>
                    <a:bodyPr/>
                    <a:lstStyle/>
                    <a:p>
                      <a:r>
                        <a:rPr lang="en-US" dirty="0" smtClean="0"/>
                        <a:t>Up to 60%</a:t>
                      </a:r>
                      <a:endParaRPr lang="en-US" dirty="0"/>
                    </a:p>
                  </a:txBody>
                  <a:tcPr/>
                </a:tc>
                <a:tc>
                  <a:txBody>
                    <a:bodyPr/>
                    <a:lstStyle/>
                    <a:p>
                      <a:r>
                        <a:rPr lang="en-US" dirty="0" smtClean="0"/>
                        <a:t>Up to 75%</a:t>
                      </a:r>
                      <a:endParaRPr lang="en-US" dirty="0"/>
                    </a:p>
                  </a:txBody>
                  <a:tcPr/>
                </a:tc>
                <a:extLst>
                  <a:ext uri="{0D108BD9-81ED-4DB2-BD59-A6C34878D82A}">
                    <a16:rowId xmlns:a16="http://schemas.microsoft.com/office/drawing/2014/main" val="10005"/>
                  </a:ext>
                </a:extLst>
              </a:tr>
              <a:tr h="603541">
                <a:tc>
                  <a:txBody>
                    <a:bodyPr/>
                    <a:lstStyle/>
                    <a:p>
                      <a:r>
                        <a:rPr lang="en-US" b="1" dirty="0" smtClean="0"/>
                        <a:t>Savings Example:</a:t>
                      </a:r>
                    </a:p>
                    <a:p>
                      <a:r>
                        <a:rPr lang="en-US" b="1" dirty="0" smtClean="0">
                          <a:solidFill>
                            <a:schemeClr val="tx1"/>
                          </a:solidFill>
                        </a:rPr>
                        <a:t>Assume quality =</a:t>
                      </a:r>
                      <a:r>
                        <a:rPr lang="en-US" b="1" baseline="0" dirty="0" smtClean="0">
                          <a:solidFill>
                            <a:schemeClr val="tx1"/>
                          </a:solidFill>
                        </a:rPr>
                        <a:t> </a:t>
                      </a:r>
                      <a:r>
                        <a:rPr lang="en-US" b="1" baseline="0" dirty="0" smtClean="0">
                          <a:solidFill>
                            <a:srgbClr val="7030A0"/>
                          </a:solidFill>
                        </a:rPr>
                        <a:t>80%</a:t>
                      </a:r>
                      <a:endParaRPr lang="en-US" b="1" dirty="0">
                        <a:solidFill>
                          <a:srgbClr val="7030A0"/>
                        </a:solidFill>
                      </a:endParaRPr>
                    </a:p>
                  </a:txBody>
                  <a:tcPr/>
                </a:tc>
                <a:tc>
                  <a:txBody>
                    <a:bodyPr/>
                    <a:lstStyle/>
                    <a:p>
                      <a:r>
                        <a:rPr lang="en-US" b="1" dirty="0" smtClean="0"/>
                        <a:t>40%</a:t>
                      </a:r>
                      <a:r>
                        <a:rPr lang="en-US" dirty="0" smtClean="0"/>
                        <a:t> =</a:t>
                      </a:r>
                      <a:r>
                        <a:rPr lang="en-US" baseline="0" dirty="0" smtClean="0"/>
                        <a:t> 50% x </a:t>
                      </a:r>
                      <a:r>
                        <a:rPr lang="en-US" baseline="0" dirty="0" smtClean="0">
                          <a:solidFill>
                            <a:srgbClr val="7030A0"/>
                          </a:solidFill>
                        </a:rPr>
                        <a:t>80%</a:t>
                      </a:r>
                      <a:endParaRPr lang="en-US" dirty="0">
                        <a:solidFill>
                          <a:srgbClr val="7030A0"/>
                        </a:solidFill>
                      </a:endParaRPr>
                    </a:p>
                  </a:txBody>
                  <a:tcPr/>
                </a:tc>
                <a:tc>
                  <a:txBody>
                    <a:bodyPr/>
                    <a:lstStyle/>
                    <a:p>
                      <a:r>
                        <a:rPr lang="en-US" b="1" dirty="0" smtClean="0"/>
                        <a:t>48%</a:t>
                      </a:r>
                      <a:r>
                        <a:rPr lang="en-US" dirty="0" smtClean="0"/>
                        <a:t> =</a:t>
                      </a:r>
                      <a:r>
                        <a:rPr lang="en-US" baseline="0" dirty="0" smtClean="0"/>
                        <a:t> 60% x </a:t>
                      </a:r>
                      <a:r>
                        <a:rPr lang="en-US" baseline="0" dirty="0" smtClean="0">
                          <a:solidFill>
                            <a:srgbClr val="7030A0"/>
                          </a:solidFill>
                        </a:rPr>
                        <a:t>80%</a:t>
                      </a:r>
                      <a:endParaRPr lang="en-US" dirty="0">
                        <a:solidFill>
                          <a:srgbClr val="7030A0"/>
                        </a:solidFill>
                      </a:endParaRPr>
                    </a:p>
                  </a:txBody>
                  <a:tcPr/>
                </a:tc>
                <a:tc>
                  <a:txBody>
                    <a:bodyPr/>
                    <a:lstStyle/>
                    <a:p>
                      <a:r>
                        <a:rPr lang="en-US" b="1" dirty="0" smtClean="0"/>
                        <a:t>60%</a:t>
                      </a:r>
                      <a:r>
                        <a:rPr lang="en-US" dirty="0" smtClean="0"/>
                        <a:t> =</a:t>
                      </a:r>
                      <a:r>
                        <a:rPr lang="en-US" baseline="0" dirty="0" smtClean="0"/>
                        <a:t> 75% x </a:t>
                      </a:r>
                      <a:r>
                        <a:rPr lang="en-US" baseline="0" dirty="0" smtClean="0">
                          <a:solidFill>
                            <a:srgbClr val="7030A0"/>
                          </a:solidFill>
                        </a:rPr>
                        <a:t>80%</a:t>
                      </a:r>
                      <a:endParaRPr lang="en-US" dirty="0">
                        <a:solidFill>
                          <a:srgbClr val="7030A0"/>
                        </a:solidFill>
                      </a:endParaRPr>
                    </a:p>
                  </a:txBody>
                  <a:tcPr/>
                </a:tc>
                <a:extLst>
                  <a:ext uri="{0D108BD9-81ED-4DB2-BD59-A6C34878D82A}">
                    <a16:rowId xmlns:a16="http://schemas.microsoft.com/office/drawing/2014/main" val="10006"/>
                  </a:ext>
                </a:extLst>
              </a:tr>
              <a:tr h="603541">
                <a:tc>
                  <a:txBody>
                    <a:bodyPr/>
                    <a:lstStyle/>
                    <a:p>
                      <a:r>
                        <a:rPr lang="en-US" b="1" dirty="0" smtClean="0">
                          <a:solidFill>
                            <a:schemeClr val="tx1"/>
                          </a:solidFill>
                        </a:rPr>
                        <a:t>ACO’s share if</a:t>
                      </a:r>
                      <a:r>
                        <a:rPr lang="en-US" b="1" baseline="0" dirty="0" smtClean="0">
                          <a:solidFill>
                            <a:schemeClr val="tx1"/>
                          </a:solidFill>
                        </a:rPr>
                        <a:t> Loss</a:t>
                      </a:r>
                      <a:endParaRPr lang="en-US" b="1" dirty="0">
                        <a:solidFill>
                          <a:schemeClr val="tx1"/>
                        </a:solidFill>
                      </a:endParaRPr>
                    </a:p>
                  </a:txBody>
                  <a:tcPr>
                    <a:solidFill>
                      <a:schemeClr val="accent2">
                        <a:lumMod val="40000"/>
                        <a:lumOff val="60000"/>
                      </a:schemeClr>
                    </a:solidFill>
                  </a:tcPr>
                </a:tc>
                <a:tc>
                  <a:txBody>
                    <a:bodyPr/>
                    <a:lstStyle/>
                    <a:p>
                      <a:r>
                        <a:rPr lang="en-US" dirty="0" smtClean="0">
                          <a:solidFill>
                            <a:schemeClr val="tx1"/>
                          </a:solidFill>
                        </a:rPr>
                        <a:t>N/A</a:t>
                      </a:r>
                      <a:endParaRPr lang="en-US" dirty="0">
                        <a:solidFill>
                          <a:schemeClr val="tx1"/>
                        </a:solidFill>
                      </a:endParaRPr>
                    </a:p>
                  </a:txBody>
                  <a:tcPr>
                    <a:solidFill>
                      <a:schemeClr val="accent2">
                        <a:lumMod val="40000"/>
                        <a:lumOff val="60000"/>
                      </a:schemeClr>
                    </a:solidFill>
                  </a:tcPr>
                </a:tc>
                <a:tc>
                  <a:txBody>
                    <a:bodyPr/>
                    <a:lstStyle/>
                    <a:p>
                      <a:r>
                        <a:rPr lang="en-US" baseline="0" dirty="0" smtClean="0">
                          <a:solidFill>
                            <a:schemeClr val="tx1"/>
                          </a:solidFill>
                        </a:rPr>
                        <a:t>Max = 60%</a:t>
                      </a:r>
                    </a:p>
                    <a:p>
                      <a:r>
                        <a:rPr lang="en-US" baseline="0" dirty="0" smtClean="0">
                          <a:solidFill>
                            <a:schemeClr val="tx1"/>
                          </a:solidFill>
                        </a:rPr>
                        <a:t>Min = 40%</a:t>
                      </a:r>
                    </a:p>
                  </a:txBody>
                  <a:tcPr>
                    <a:solidFill>
                      <a:schemeClr val="accent2">
                        <a:lumMod val="40000"/>
                        <a:lumOff val="60000"/>
                      </a:schemeClr>
                    </a:solidFill>
                  </a:tcPr>
                </a:tc>
                <a:tc>
                  <a:txBody>
                    <a:bodyPr/>
                    <a:lstStyle/>
                    <a:p>
                      <a:r>
                        <a:rPr lang="en-US" dirty="0" smtClean="0">
                          <a:solidFill>
                            <a:schemeClr val="tx1"/>
                          </a:solidFill>
                        </a:rPr>
                        <a:t>Max</a:t>
                      </a:r>
                      <a:r>
                        <a:rPr lang="en-US" baseline="0" dirty="0" smtClean="0">
                          <a:solidFill>
                            <a:schemeClr val="tx1"/>
                          </a:solidFill>
                        </a:rPr>
                        <a:t> = 75%</a:t>
                      </a:r>
                    </a:p>
                    <a:p>
                      <a:r>
                        <a:rPr lang="en-US" baseline="0" dirty="0" smtClean="0">
                          <a:solidFill>
                            <a:schemeClr val="tx1"/>
                          </a:solidFill>
                        </a:rPr>
                        <a:t>Min = 40%</a:t>
                      </a:r>
                      <a:endParaRPr lang="en-US"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7"/>
                  </a:ext>
                </a:extLst>
              </a:tr>
              <a:tr h="567538">
                <a:tc>
                  <a:txBody>
                    <a:bodyPr/>
                    <a:lstStyle/>
                    <a:p>
                      <a:r>
                        <a:rPr lang="en-US" b="1" dirty="0" smtClean="0"/>
                        <a:t>Loss Example</a:t>
                      </a:r>
                    </a:p>
                    <a:p>
                      <a:r>
                        <a:rPr lang="en-US" b="1" baseline="0" dirty="0" smtClean="0"/>
                        <a:t>Assume quality = </a:t>
                      </a:r>
                      <a:r>
                        <a:rPr lang="en-US" b="1" baseline="0" dirty="0" smtClean="0">
                          <a:solidFill>
                            <a:srgbClr val="7030A0"/>
                          </a:solidFill>
                        </a:rPr>
                        <a:t>80%</a:t>
                      </a:r>
                      <a:endParaRPr lang="en-US" b="1" dirty="0">
                        <a:solidFill>
                          <a:srgbClr val="7030A0"/>
                        </a:solidFill>
                      </a:endParaRPr>
                    </a:p>
                  </a:txBody>
                  <a:tcPr>
                    <a:solidFill>
                      <a:schemeClr val="accent2">
                        <a:lumMod val="20000"/>
                        <a:lumOff val="80000"/>
                      </a:schemeClr>
                    </a:solidFill>
                  </a:tcPr>
                </a:tc>
                <a:tc>
                  <a:txBody>
                    <a:bodyPr/>
                    <a:lstStyle/>
                    <a:p>
                      <a:r>
                        <a:rPr lang="en-US" dirty="0" smtClean="0"/>
                        <a:t>N/A</a:t>
                      </a:r>
                      <a:endParaRPr lang="en-US" dirty="0"/>
                    </a:p>
                  </a:txBody>
                  <a:tcPr>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52% </a:t>
                      </a:r>
                      <a:r>
                        <a:rPr lang="en-US" dirty="0" smtClean="0"/>
                        <a:t>= 1-(60% x </a:t>
                      </a:r>
                      <a:r>
                        <a:rPr lang="en-US" dirty="0" smtClean="0">
                          <a:solidFill>
                            <a:srgbClr val="7030A0"/>
                          </a:solidFill>
                        </a:rPr>
                        <a:t>80%</a:t>
                      </a:r>
                      <a:r>
                        <a:rPr lang="en-US" dirty="0" smtClean="0"/>
                        <a:t>)</a:t>
                      </a:r>
                      <a:endParaRPr lang="en-US" i="1" dirty="0"/>
                    </a:p>
                  </a:txBody>
                  <a:tcPr>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40%</a:t>
                      </a:r>
                      <a:r>
                        <a:rPr lang="en-US" baseline="0" dirty="0" smtClean="0"/>
                        <a:t> = 1-</a:t>
                      </a:r>
                      <a:r>
                        <a:rPr lang="en-US" dirty="0" smtClean="0"/>
                        <a:t>(75% x </a:t>
                      </a:r>
                      <a:r>
                        <a:rPr lang="en-US" dirty="0" smtClean="0">
                          <a:solidFill>
                            <a:srgbClr val="7030A0"/>
                          </a:solidFill>
                        </a:rPr>
                        <a:t>80%</a:t>
                      </a:r>
                      <a:r>
                        <a:rPr lang="en-US" dirty="0" smtClean="0"/>
                        <a:t>)</a:t>
                      </a:r>
                      <a:endParaRPr lang="en-US" i="1" dirty="0" smtClean="0"/>
                    </a:p>
                    <a:p>
                      <a:endParaRPr lang="en-US" i="1" dirty="0"/>
                    </a:p>
                  </a:txBody>
                  <a:tcP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9287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MSRs provide limited protection against random bonuses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166242888"/>
              </p:ext>
            </p:extLst>
          </p:nvPr>
        </p:nvGraphicFramePr>
        <p:xfrm>
          <a:off x="495300" y="9906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95300" y="5562600"/>
            <a:ext cx="8382000" cy="369332"/>
          </a:xfrm>
          <a:prstGeom prst="rect">
            <a:avLst/>
          </a:prstGeom>
          <a:noFill/>
        </p:spPr>
        <p:txBody>
          <a:bodyPr wrap="square" rtlCol="0">
            <a:spAutoFit/>
          </a:bodyPr>
          <a:lstStyle/>
          <a:p>
            <a:r>
              <a:rPr lang="en-US" dirty="0" smtClean="0"/>
              <a:t>Red line signifies empirical 99</a:t>
            </a:r>
            <a:r>
              <a:rPr lang="en-US" baseline="30000" dirty="0" smtClean="0"/>
              <a:t>th</a:t>
            </a:r>
            <a:r>
              <a:rPr lang="en-US" dirty="0" smtClean="0"/>
              <a:t> percentile; green line approximates Track 1 MSR policy </a:t>
            </a:r>
            <a:endParaRPr lang="en-US" dirty="0"/>
          </a:p>
        </p:txBody>
      </p:sp>
      <p:sp>
        <p:nvSpPr>
          <p:cNvPr id="5" name="TextBox 4"/>
          <p:cNvSpPr txBox="1"/>
          <p:nvPr/>
        </p:nvSpPr>
        <p:spPr>
          <a:xfrm>
            <a:off x="266700" y="2209800"/>
            <a:ext cx="369332" cy="2862322"/>
          </a:xfrm>
          <a:prstGeom prst="rect">
            <a:avLst/>
          </a:prstGeom>
          <a:noFill/>
        </p:spPr>
        <p:txBody>
          <a:bodyPr vert="vert270" wrap="square" rtlCol="0">
            <a:spAutoFit/>
          </a:bodyPr>
          <a:lstStyle/>
          <a:p>
            <a:r>
              <a:rPr lang="en-US" sz="1200" dirty="0" smtClean="0"/>
              <a:t>PBPY Cost Trend % Difference from Nat’l </a:t>
            </a:r>
            <a:r>
              <a:rPr lang="en-US" sz="1200" dirty="0" err="1" smtClean="0"/>
              <a:t>Avg</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564017991"/>
              </p:ext>
            </p:extLst>
          </p:nvPr>
        </p:nvGraphicFramePr>
        <p:xfrm>
          <a:off x="520700" y="981075"/>
          <a:ext cx="8229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549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 – ACO Gross Savings (Loss) % by Size (2015)</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292332795"/>
              </p:ext>
            </p:extLst>
          </p:nvPr>
        </p:nvGraphicFramePr>
        <p:xfrm>
          <a:off x="228601" y="1085850"/>
          <a:ext cx="8686800"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206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 ACO </a:t>
            </a:r>
            <a:r>
              <a:rPr lang="en-US" dirty="0" smtClean="0"/>
              <a:t>Net </a:t>
            </a:r>
            <a:r>
              <a:rPr lang="en-US" dirty="0"/>
              <a:t>Savings (Loss) % by Size (2015)</a:t>
            </a:r>
          </a:p>
        </p:txBody>
      </p:sp>
      <p:graphicFrame>
        <p:nvGraphicFramePr>
          <p:cNvPr id="4" name="Chart 3"/>
          <p:cNvGraphicFramePr>
            <a:graphicFrameLocks/>
          </p:cNvGraphicFramePr>
          <p:nvPr>
            <p:extLst>
              <p:ext uri="{D42A27DB-BD31-4B8C-83A1-F6EECF244321}">
                <p14:modId xmlns:p14="http://schemas.microsoft.com/office/powerpoint/2010/main" val="205544593"/>
              </p:ext>
            </p:extLst>
          </p:nvPr>
        </p:nvGraphicFramePr>
        <p:xfrm>
          <a:off x="381000" y="914400"/>
          <a:ext cx="80772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729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Financial results for Medicare ACOs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7345719"/>
              </p:ext>
            </p:extLst>
          </p:nvPr>
        </p:nvGraphicFramePr>
        <p:xfrm>
          <a:off x="152400" y="990600"/>
          <a:ext cx="8763000" cy="420147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tblGrid>
              <a:tr h="558879">
                <a:tc>
                  <a:txBody>
                    <a:bodyPr/>
                    <a:lstStyle/>
                    <a:p>
                      <a:endParaRPr lang="en-US" sz="2400" dirty="0"/>
                    </a:p>
                  </a:txBody>
                  <a:tcPr/>
                </a:tc>
                <a:tc gridSpan="2">
                  <a:txBody>
                    <a:bodyPr/>
                    <a:lstStyle/>
                    <a:p>
                      <a:pPr algn="ctr"/>
                      <a:r>
                        <a:rPr lang="en-US" sz="2400" dirty="0" smtClean="0"/>
                        <a:t>PIONEER 2015</a:t>
                      </a:r>
                    </a:p>
                    <a:p>
                      <a:pPr algn="ctr"/>
                      <a:r>
                        <a:rPr lang="en-US" sz="2400" dirty="0" smtClean="0"/>
                        <a:t>$Mil</a:t>
                      </a:r>
                      <a:r>
                        <a:rPr lang="en-US" sz="2400" baseline="0" dirty="0" smtClean="0"/>
                        <a:t>                     %</a:t>
                      </a:r>
                      <a:endParaRPr lang="en-US" sz="2400" dirty="0"/>
                    </a:p>
                  </a:txBody>
                  <a:tcPr/>
                </a:tc>
                <a:tc hMerge="1">
                  <a:txBody>
                    <a:bodyPr/>
                    <a:lstStyle/>
                    <a:p>
                      <a:endParaRPr lang="en-US" dirty="0"/>
                    </a:p>
                  </a:txBody>
                  <a:tcPr/>
                </a:tc>
                <a:tc gridSpan="2">
                  <a:txBody>
                    <a:bodyPr/>
                    <a:lstStyle/>
                    <a:p>
                      <a:pPr algn="ctr"/>
                      <a:r>
                        <a:rPr lang="en-US" sz="2400" dirty="0" smtClean="0"/>
                        <a:t>SSP 2015</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t>$Mil</a:t>
                      </a:r>
                      <a:r>
                        <a:rPr lang="en-US" sz="2400" baseline="0" dirty="0" smtClean="0"/>
                        <a:t>                     %</a:t>
                      </a:r>
                      <a:endParaRPr lang="en-US" sz="2400" dirty="0" smtClean="0"/>
                    </a:p>
                  </a:txBody>
                  <a:tcPr/>
                </a:tc>
                <a:tc hMerge="1">
                  <a:txBody>
                    <a:bodyPr/>
                    <a:lstStyle/>
                    <a:p>
                      <a:endParaRPr lang="en-US" dirty="0"/>
                    </a:p>
                  </a:txBody>
                  <a:tcPr/>
                </a:tc>
                <a:extLst>
                  <a:ext uri="{0D108BD9-81ED-4DB2-BD59-A6C34878D82A}">
                    <a16:rowId xmlns:a16="http://schemas.microsoft.com/office/drawing/2014/main" val="10000"/>
                  </a:ext>
                </a:extLst>
              </a:tr>
              <a:tr h="584121">
                <a:tc>
                  <a:txBody>
                    <a:bodyPr/>
                    <a:lstStyle/>
                    <a:p>
                      <a:r>
                        <a:rPr lang="en-US" sz="2400" dirty="0" smtClean="0"/>
                        <a:t>Benchmark</a:t>
                      </a:r>
                    </a:p>
                  </a:txBody>
                  <a:tcPr/>
                </a:tc>
                <a:tc>
                  <a:txBody>
                    <a:bodyPr/>
                    <a:lstStyle/>
                    <a:p>
                      <a:pPr algn="ctr"/>
                      <a:r>
                        <a:rPr lang="en-US" sz="2400" dirty="0" smtClean="0"/>
                        <a:t>$5,490</a:t>
                      </a:r>
                      <a:endParaRPr lang="en-US" sz="2400" dirty="0"/>
                    </a:p>
                  </a:txBody>
                  <a:tcPr/>
                </a:tc>
                <a:tc>
                  <a:txBody>
                    <a:bodyPr/>
                    <a:lstStyle/>
                    <a:p>
                      <a:pPr algn="ctr"/>
                      <a:r>
                        <a:rPr lang="en-US" sz="2400" dirty="0" smtClean="0"/>
                        <a:t>100.0%</a:t>
                      </a:r>
                      <a:endParaRPr lang="en-US" sz="2400" dirty="0"/>
                    </a:p>
                  </a:txBody>
                  <a:tcPr/>
                </a:tc>
                <a:tc>
                  <a:txBody>
                    <a:bodyPr/>
                    <a:lstStyle/>
                    <a:p>
                      <a:pPr algn="ctr"/>
                      <a:r>
                        <a:rPr lang="en-US" sz="2400" dirty="0" smtClean="0"/>
                        <a:t>$73,298</a:t>
                      </a:r>
                      <a:endParaRPr lang="en-US" sz="2400" dirty="0"/>
                    </a:p>
                  </a:txBody>
                  <a:tcPr/>
                </a:tc>
                <a:tc>
                  <a:txBody>
                    <a:bodyPr/>
                    <a:lstStyle/>
                    <a:p>
                      <a:pPr algn="ctr"/>
                      <a:r>
                        <a:rPr lang="en-US" sz="2400" dirty="0" smtClean="0"/>
                        <a:t>100.0%</a:t>
                      </a:r>
                      <a:endParaRPr lang="en-US" sz="2400" dirty="0"/>
                    </a:p>
                  </a:txBody>
                  <a:tcPr/>
                </a:tc>
                <a:extLst>
                  <a:ext uri="{0D108BD9-81ED-4DB2-BD59-A6C34878D82A}">
                    <a16:rowId xmlns:a16="http://schemas.microsoft.com/office/drawing/2014/main" val="10001"/>
                  </a:ext>
                </a:extLst>
              </a:tr>
              <a:tr h="558879">
                <a:tc>
                  <a:txBody>
                    <a:bodyPr/>
                    <a:lstStyle/>
                    <a:p>
                      <a:r>
                        <a:rPr lang="en-US" sz="2400" dirty="0" smtClean="0"/>
                        <a:t>Actual Spend</a:t>
                      </a:r>
                    </a:p>
                  </a:txBody>
                  <a:tcPr/>
                </a:tc>
                <a:tc>
                  <a:txBody>
                    <a:bodyPr/>
                    <a:lstStyle/>
                    <a:p>
                      <a:pPr algn="ctr"/>
                      <a:r>
                        <a:rPr lang="en-US" sz="2400" dirty="0" smtClean="0"/>
                        <a:t>5,453</a:t>
                      </a:r>
                      <a:endParaRPr lang="en-US" sz="2400" dirty="0"/>
                    </a:p>
                  </a:txBody>
                  <a:tcPr/>
                </a:tc>
                <a:tc>
                  <a:txBody>
                    <a:bodyPr/>
                    <a:lstStyle/>
                    <a:p>
                      <a:pPr algn="ctr"/>
                      <a:r>
                        <a:rPr lang="en-US" sz="2400" dirty="0" smtClean="0"/>
                        <a:t>99.3</a:t>
                      </a:r>
                      <a:endParaRPr lang="en-US" sz="2400" dirty="0"/>
                    </a:p>
                  </a:txBody>
                  <a:tcPr/>
                </a:tc>
                <a:tc>
                  <a:txBody>
                    <a:bodyPr/>
                    <a:lstStyle/>
                    <a:p>
                      <a:pPr algn="ctr"/>
                      <a:r>
                        <a:rPr lang="en-US" sz="2400" dirty="0" smtClean="0"/>
                        <a:t>72,868</a:t>
                      </a:r>
                      <a:endParaRPr lang="en-US" sz="2400" dirty="0"/>
                    </a:p>
                  </a:txBody>
                  <a:tcPr/>
                </a:tc>
                <a:tc>
                  <a:txBody>
                    <a:bodyPr/>
                    <a:lstStyle/>
                    <a:p>
                      <a:pPr algn="ctr"/>
                      <a:r>
                        <a:rPr lang="en-US" sz="2400" dirty="0" smtClean="0"/>
                        <a:t>99.4</a:t>
                      </a:r>
                      <a:endParaRPr lang="en-US" sz="2400" dirty="0"/>
                    </a:p>
                  </a:txBody>
                  <a:tcPr/>
                </a:tc>
                <a:extLst>
                  <a:ext uri="{0D108BD9-81ED-4DB2-BD59-A6C34878D82A}">
                    <a16:rowId xmlns:a16="http://schemas.microsoft.com/office/drawing/2014/main" val="10002"/>
                  </a:ext>
                </a:extLst>
              </a:tr>
              <a:tr h="558879">
                <a:tc>
                  <a:txBody>
                    <a:bodyPr/>
                    <a:lstStyle/>
                    <a:p>
                      <a:r>
                        <a:rPr lang="en-US" sz="2400" dirty="0" smtClean="0"/>
                        <a:t>Difference</a:t>
                      </a:r>
                      <a:endParaRPr lang="en-US" sz="2400" dirty="0"/>
                    </a:p>
                  </a:txBody>
                  <a:tcPr/>
                </a:tc>
                <a:tc>
                  <a:txBody>
                    <a:bodyPr/>
                    <a:lstStyle/>
                    <a:p>
                      <a:pPr algn="ctr"/>
                      <a:r>
                        <a:rPr lang="en-US" sz="2400" dirty="0" smtClean="0"/>
                        <a:t>37</a:t>
                      </a:r>
                      <a:endParaRPr lang="en-US" sz="2400" dirty="0"/>
                    </a:p>
                  </a:txBody>
                  <a:tcPr/>
                </a:tc>
                <a:tc>
                  <a:txBody>
                    <a:bodyPr/>
                    <a:lstStyle/>
                    <a:p>
                      <a:pPr algn="ctr"/>
                      <a:r>
                        <a:rPr lang="en-US" sz="2400" dirty="0" smtClean="0"/>
                        <a:t>0.7</a:t>
                      </a:r>
                      <a:endParaRPr lang="en-US" sz="2400" dirty="0"/>
                    </a:p>
                  </a:txBody>
                  <a:tcPr/>
                </a:tc>
                <a:tc>
                  <a:txBody>
                    <a:bodyPr/>
                    <a:lstStyle/>
                    <a:p>
                      <a:pPr algn="ctr"/>
                      <a:r>
                        <a:rPr lang="en-US" sz="2400" dirty="0" smtClean="0"/>
                        <a:t>429</a:t>
                      </a:r>
                      <a:endParaRPr lang="en-US" sz="2400" dirty="0"/>
                    </a:p>
                  </a:txBody>
                  <a:tcPr/>
                </a:tc>
                <a:tc>
                  <a:txBody>
                    <a:bodyPr/>
                    <a:lstStyle/>
                    <a:p>
                      <a:pPr algn="ctr"/>
                      <a:r>
                        <a:rPr lang="en-US" sz="2400" dirty="0" smtClean="0"/>
                        <a:t>0.6</a:t>
                      </a:r>
                      <a:endParaRPr lang="en-US" sz="2400" dirty="0"/>
                    </a:p>
                  </a:txBody>
                  <a:tcPr/>
                </a:tc>
                <a:extLst>
                  <a:ext uri="{0D108BD9-81ED-4DB2-BD59-A6C34878D82A}">
                    <a16:rowId xmlns:a16="http://schemas.microsoft.com/office/drawing/2014/main" val="10003"/>
                  </a:ext>
                </a:extLst>
              </a:tr>
              <a:tr h="558879">
                <a:tc>
                  <a:txBody>
                    <a:bodyPr/>
                    <a:lstStyle/>
                    <a:p>
                      <a:r>
                        <a:rPr lang="en-US" sz="2400" dirty="0" smtClean="0"/>
                        <a:t>Paid to ACO</a:t>
                      </a:r>
                    </a:p>
                  </a:txBody>
                  <a:tcPr/>
                </a:tc>
                <a:tc>
                  <a:txBody>
                    <a:bodyPr/>
                    <a:lstStyle/>
                    <a:p>
                      <a:pPr algn="ctr"/>
                      <a:r>
                        <a:rPr lang="en-US" sz="2400" dirty="0" smtClean="0"/>
                        <a:t>34</a:t>
                      </a:r>
                      <a:endParaRPr lang="en-US" sz="2400" dirty="0"/>
                    </a:p>
                  </a:txBody>
                  <a:tcPr/>
                </a:tc>
                <a:tc>
                  <a:txBody>
                    <a:bodyPr/>
                    <a:lstStyle/>
                    <a:p>
                      <a:pPr algn="ctr"/>
                      <a:r>
                        <a:rPr lang="en-US" sz="2400" dirty="0" smtClean="0"/>
                        <a:t>0.6</a:t>
                      </a:r>
                      <a:endParaRPr lang="en-US" sz="2400" dirty="0"/>
                    </a:p>
                  </a:txBody>
                  <a:tcPr/>
                </a:tc>
                <a:tc>
                  <a:txBody>
                    <a:bodyPr/>
                    <a:lstStyle/>
                    <a:p>
                      <a:pPr algn="ctr"/>
                      <a:r>
                        <a:rPr lang="en-US" sz="2400" dirty="0" smtClean="0"/>
                        <a:t>646</a:t>
                      </a:r>
                      <a:endParaRPr lang="en-US" sz="2400" dirty="0"/>
                    </a:p>
                  </a:txBody>
                  <a:tcPr/>
                </a:tc>
                <a:tc>
                  <a:txBody>
                    <a:bodyPr/>
                    <a:lstStyle/>
                    <a:p>
                      <a:pPr algn="ctr"/>
                      <a:r>
                        <a:rPr lang="en-US" sz="2400" dirty="0" smtClean="0"/>
                        <a:t>0.9</a:t>
                      </a:r>
                      <a:endParaRPr lang="en-US" sz="2400" dirty="0"/>
                    </a:p>
                  </a:txBody>
                  <a:tcPr/>
                </a:tc>
                <a:extLst>
                  <a:ext uri="{0D108BD9-81ED-4DB2-BD59-A6C34878D82A}">
                    <a16:rowId xmlns:a16="http://schemas.microsoft.com/office/drawing/2014/main" val="10004"/>
                  </a:ext>
                </a:extLst>
              </a:tr>
              <a:tr h="558879">
                <a:tc>
                  <a:txBody>
                    <a:bodyPr/>
                    <a:lstStyle/>
                    <a:p>
                      <a:r>
                        <a:rPr lang="en-US" sz="2400" dirty="0" smtClean="0"/>
                        <a:t>Paid to CMS</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0</a:t>
                      </a:r>
                      <a:endParaRPr lang="en-US" sz="2400" dirty="0"/>
                    </a:p>
                  </a:txBody>
                  <a:tcPr/>
                </a:tc>
                <a:tc>
                  <a:txBody>
                    <a:bodyPr/>
                    <a:lstStyle/>
                    <a:p>
                      <a:pPr algn="ctr"/>
                      <a:r>
                        <a:rPr lang="en-US" sz="2400" dirty="0" smtClean="0"/>
                        <a:t>0.0</a:t>
                      </a:r>
                      <a:endParaRPr lang="en-US" sz="2400" dirty="0"/>
                    </a:p>
                  </a:txBody>
                  <a:tcPr/>
                </a:tc>
                <a:extLst>
                  <a:ext uri="{0D108BD9-81ED-4DB2-BD59-A6C34878D82A}">
                    <a16:rowId xmlns:a16="http://schemas.microsoft.com/office/drawing/2014/main" val="10005"/>
                  </a:ext>
                </a:extLst>
              </a:tr>
              <a:tr h="558879">
                <a:tc>
                  <a:txBody>
                    <a:bodyPr/>
                    <a:lstStyle/>
                    <a:p>
                      <a:r>
                        <a:rPr lang="en-US" sz="2400" b="1" dirty="0" smtClean="0"/>
                        <a:t>Net</a:t>
                      </a:r>
                      <a:endParaRPr lang="en-US" sz="2400" b="1" dirty="0"/>
                    </a:p>
                  </a:txBody>
                  <a:tcPr/>
                </a:tc>
                <a:tc>
                  <a:txBody>
                    <a:bodyPr/>
                    <a:lstStyle/>
                    <a:p>
                      <a:pPr algn="ctr"/>
                      <a:r>
                        <a:rPr lang="en-US" sz="2400" b="1" dirty="0" smtClean="0"/>
                        <a:t>5</a:t>
                      </a:r>
                      <a:endParaRPr lang="en-US" sz="2400" b="1" dirty="0"/>
                    </a:p>
                  </a:txBody>
                  <a:tcPr/>
                </a:tc>
                <a:tc>
                  <a:txBody>
                    <a:bodyPr/>
                    <a:lstStyle/>
                    <a:p>
                      <a:pPr algn="ctr"/>
                      <a:r>
                        <a:rPr lang="en-US" sz="2400" b="1" dirty="0" smtClean="0"/>
                        <a:t>0.1</a:t>
                      </a:r>
                      <a:endParaRPr lang="en-US" sz="2400" b="1" dirty="0"/>
                    </a:p>
                  </a:txBody>
                  <a:tcPr/>
                </a:tc>
                <a:tc>
                  <a:txBody>
                    <a:bodyPr/>
                    <a:lstStyle/>
                    <a:p>
                      <a:pPr algn="ctr"/>
                      <a:r>
                        <a:rPr lang="en-US" sz="2400" b="1" dirty="0" smtClean="0">
                          <a:solidFill>
                            <a:srgbClr val="FF0000"/>
                          </a:solidFill>
                        </a:rPr>
                        <a:t>-216</a:t>
                      </a:r>
                      <a:endParaRPr lang="en-US" sz="2400" b="1" dirty="0">
                        <a:solidFill>
                          <a:srgbClr val="FF0000"/>
                        </a:solidFill>
                      </a:endParaRPr>
                    </a:p>
                  </a:txBody>
                  <a:tcPr/>
                </a:tc>
                <a:tc>
                  <a:txBody>
                    <a:bodyPr/>
                    <a:lstStyle/>
                    <a:p>
                      <a:pPr algn="ctr"/>
                      <a:r>
                        <a:rPr lang="en-US" sz="2400" b="1" dirty="0" smtClean="0">
                          <a:solidFill>
                            <a:srgbClr val="FF0000"/>
                          </a:solidFill>
                        </a:rPr>
                        <a:t>-0.3</a:t>
                      </a:r>
                      <a:endParaRPr lang="en-US" sz="2400" b="1" dirty="0">
                        <a:solidFill>
                          <a:srgbClr val="FF0000"/>
                        </a:solidFill>
                      </a:endParaRPr>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152400" y="5217476"/>
            <a:ext cx="8686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Only 12 of original 32 Pioneers from 2012 remained in 2015</a:t>
            </a:r>
          </a:p>
          <a:p>
            <a:pPr marL="285750" indent="-285750">
              <a:buFont typeface="Arial" panose="020B0604020202020204" pitchFamily="34" charset="0"/>
              <a:buChar char="•"/>
            </a:pPr>
            <a:r>
              <a:rPr lang="en-US" dirty="0" smtClean="0"/>
              <a:t>SSP bonus payments exceeded nominal benchmark savings</a:t>
            </a:r>
          </a:p>
          <a:p>
            <a:pPr marL="285750" indent="-285750">
              <a:buFont typeface="Arial" panose="020B0604020202020204" pitchFamily="34" charset="0"/>
              <a:buChar char="•"/>
            </a:pPr>
            <a:r>
              <a:rPr lang="en-US" dirty="0" smtClean="0"/>
              <a:t>True impact of both Programs more complex than just tallying benchmark results</a:t>
            </a:r>
            <a:endParaRPr lang="en-US" dirty="0"/>
          </a:p>
        </p:txBody>
      </p:sp>
    </p:spTree>
    <p:extLst>
      <p:ext uri="{BB962C8B-B14F-4D97-AF65-F5344CB8AC3E}">
        <p14:creationId xmlns:p14="http://schemas.microsoft.com/office/powerpoint/2010/main" val="410581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SSP Shared Savings Bonus Payments</a:t>
            </a:r>
            <a:endParaRPr lang="en-US" dirty="0"/>
          </a:p>
        </p:txBody>
      </p:sp>
      <p:pic>
        <p:nvPicPr>
          <p:cNvPr id="3" name="Picture 2"/>
          <p:cNvPicPr>
            <a:picLocks noChangeAspect="1"/>
          </p:cNvPicPr>
          <p:nvPr/>
        </p:nvPicPr>
        <p:blipFill>
          <a:blip r:embed="rId2"/>
          <a:stretch>
            <a:fillRect/>
          </a:stretch>
        </p:blipFill>
        <p:spPr>
          <a:xfrm>
            <a:off x="228600" y="1219200"/>
            <a:ext cx="7010400" cy="4605159"/>
          </a:xfrm>
          <a:prstGeom prst="rect">
            <a:avLst/>
          </a:prstGeom>
        </p:spPr>
      </p:pic>
      <p:sp>
        <p:nvSpPr>
          <p:cNvPr id="4" name="TextBox 3"/>
          <p:cNvSpPr txBox="1"/>
          <p:nvPr/>
        </p:nvSpPr>
        <p:spPr>
          <a:xfrm>
            <a:off x="7251700" y="2514600"/>
            <a:ext cx="1689100" cy="2862322"/>
          </a:xfrm>
          <a:prstGeom prst="rect">
            <a:avLst/>
          </a:prstGeom>
          <a:noFill/>
        </p:spPr>
        <p:txBody>
          <a:bodyPr wrap="square" rtlCol="0">
            <a:spAutoFit/>
          </a:bodyPr>
          <a:lstStyle/>
          <a:p>
            <a:r>
              <a:rPr lang="en-US" i="1" dirty="0" smtClean="0"/>
              <a:t>Map apportions each ACO’s shared savings (or loss) dollars according to distribution of assigned beneficiary county of residence</a:t>
            </a:r>
            <a:endParaRPr lang="en-US" i="1" dirty="0"/>
          </a:p>
        </p:txBody>
      </p:sp>
    </p:spTree>
    <p:extLst>
      <p:ext uri="{BB962C8B-B14F-4D97-AF65-F5344CB8AC3E}">
        <p14:creationId xmlns:p14="http://schemas.microsoft.com/office/powerpoint/2010/main" val="256833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results to date</a:t>
            </a:r>
            <a:endParaRPr lang="en-US" dirty="0"/>
          </a:p>
        </p:txBody>
      </p:sp>
      <p:sp>
        <p:nvSpPr>
          <p:cNvPr id="3" name="Text Placeholder 2"/>
          <p:cNvSpPr txBox="1">
            <a:spLocks/>
          </p:cNvSpPr>
          <p:nvPr/>
        </p:nvSpPr>
        <p:spPr>
          <a:xfrm>
            <a:off x="228600" y="961062"/>
            <a:ext cx="8686800" cy="5211137"/>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At face value, program is barely treading water financially, if one considers bonus payments now exceed total reduced spending as measured by benchmarks…</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But several considerations for context of benchmark results:</a:t>
            </a:r>
          </a:p>
          <a:p>
            <a:pPr lvl="1"/>
            <a:r>
              <a:rPr lang="en-US" sz="1600" dirty="0" smtClean="0"/>
              <a:t>Feedback on national trend implicitly bakes portion of savings into targets</a:t>
            </a:r>
          </a:p>
          <a:p>
            <a:pPr lvl="1"/>
            <a:r>
              <a:rPr lang="en-US" sz="1600" dirty="0" smtClean="0"/>
              <a:t>Independent researchers </a:t>
            </a:r>
            <a:r>
              <a:rPr lang="en-US" sz="1600" dirty="0" smtClean="0">
                <a:hlinkClick r:id="rId2"/>
              </a:rPr>
              <a:t>estimated roughly double the benchmark savings </a:t>
            </a:r>
            <a:r>
              <a:rPr lang="en-US" sz="1600" dirty="0" smtClean="0"/>
              <a:t> when measuring against local non-ACO comparison groups through 2014</a:t>
            </a:r>
            <a:endParaRPr lang="en-US" sz="1200" dirty="0" smtClean="0"/>
          </a:p>
          <a:p>
            <a:pPr lvl="1"/>
            <a:r>
              <a:rPr lang="en-US" sz="1600" dirty="0" smtClean="0"/>
              <a:t>Evidence building for </a:t>
            </a:r>
            <a:r>
              <a:rPr lang="en-US" sz="1600" dirty="0" smtClean="0">
                <a:hlinkClick r:id="rId3"/>
              </a:rPr>
              <a:t>secondary spillover effects</a:t>
            </a:r>
            <a:endParaRPr lang="en-US" sz="1600" dirty="0" smtClean="0"/>
          </a:p>
          <a:p>
            <a:r>
              <a:rPr lang="en-US" sz="2000" dirty="0" smtClean="0"/>
              <a:t>Evaluating program impacts requires going beyond benchmark data alone…</a:t>
            </a:r>
          </a:p>
          <a:p>
            <a:pPr lvl="1"/>
            <a:endParaRPr lang="en-US" sz="1600" dirty="0" smtClean="0"/>
          </a:p>
          <a:p>
            <a:endParaRPr lang="en-US" sz="2000" i="1" dirty="0" smtClean="0"/>
          </a:p>
          <a:p>
            <a:pPr lvl="1"/>
            <a:endParaRPr lang="en-US" sz="1600" dirty="0" smtClean="0"/>
          </a:p>
          <a:p>
            <a:pPr lvl="1"/>
            <a:endParaRPr lang="en-US" sz="800" dirty="0" smtClean="0"/>
          </a:p>
          <a:p>
            <a:pPr lvl="1"/>
            <a:endParaRPr lang="en-US" sz="2000" dirty="0" smtClean="0"/>
          </a:p>
          <a:p>
            <a:pPr lvl="1"/>
            <a:endParaRPr lang="en-US" dirty="0"/>
          </a:p>
        </p:txBody>
      </p:sp>
      <p:pic>
        <p:nvPicPr>
          <p:cNvPr id="4" name="Picture 3"/>
          <p:cNvPicPr>
            <a:picLocks noChangeAspect="1"/>
          </p:cNvPicPr>
          <p:nvPr/>
        </p:nvPicPr>
        <p:blipFill>
          <a:blip r:embed="rId4"/>
          <a:stretch>
            <a:fillRect/>
          </a:stretch>
        </p:blipFill>
        <p:spPr>
          <a:xfrm>
            <a:off x="2514600" y="1983730"/>
            <a:ext cx="4648200" cy="1582900"/>
          </a:xfrm>
          <a:prstGeom prst="rect">
            <a:avLst/>
          </a:prstGeom>
        </p:spPr>
      </p:pic>
    </p:spTree>
    <p:extLst>
      <p:ext uri="{BB962C8B-B14F-4D97-AF65-F5344CB8AC3E}">
        <p14:creationId xmlns:p14="http://schemas.microsoft.com/office/powerpoint/2010/main" val="3616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Compiled for Pioneer Certification</a:t>
            </a:r>
            <a:endParaRPr lang="en-US" dirty="0"/>
          </a:p>
        </p:txBody>
      </p:sp>
      <p:sp>
        <p:nvSpPr>
          <p:cNvPr id="5" name="Content Placeholder 2"/>
          <p:cNvSpPr txBox="1">
            <a:spLocks/>
          </p:cNvSpPr>
          <p:nvPr/>
        </p:nvSpPr>
        <p:spPr>
          <a:xfrm>
            <a:off x="457200" y="914400"/>
            <a:ext cx="8229600" cy="5257800"/>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Three key ways of estimating overall impact:</a:t>
            </a:r>
          </a:p>
          <a:p>
            <a:pPr marL="971550" lvl="1" indent="-514350">
              <a:buFont typeface="Arial" pitchFamily="34" charset="0"/>
              <a:buAutoNum type="arabicParenBoth"/>
            </a:pPr>
            <a:r>
              <a:rPr lang="en-US" dirty="0" smtClean="0"/>
              <a:t>Combined benchmark gross/net savings </a:t>
            </a:r>
            <a:r>
              <a:rPr lang="en-US" dirty="0" smtClean="0">
                <a:solidFill>
                  <a:schemeClr val="accent6">
                    <a:lumMod val="50000"/>
                  </a:schemeClr>
                </a:solidFill>
              </a:rPr>
              <a:t>(minimal net impact)</a:t>
            </a:r>
          </a:p>
          <a:p>
            <a:pPr marL="971550" lvl="1" indent="-514350">
              <a:buFont typeface="Arial" pitchFamily="34" charset="0"/>
              <a:buAutoNum type="arabicParenBoth"/>
            </a:pPr>
            <a:r>
              <a:rPr lang="en-US" dirty="0" smtClean="0">
                <a:hlinkClick r:id="rId2"/>
              </a:rPr>
              <a:t>Formal Pioneer evaluation</a:t>
            </a:r>
            <a:r>
              <a:rPr lang="en-US" dirty="0" smtClean="0"/>
              <a:t> </a:t>
            </a:r>
            <a:r>
              <a:rPr lang="en-US" dirty="0" smtClean="0">
                <a:solidFill>
                  <a:schemeClr val="accent6">
                    <a:lumMod val="50000"/>
                  </a:schemeClr>
                </a:solidFill>
              </a:rPr>
              <a:t>(estimated gross savings ~3% y1 and ~1% y2)</a:t>
            </a:r>
          </a:p>
          <a:p>
            <a:pPr marL="971550" lvl="1" indent="-514350">
              <a:buFont typeface="Arial" pitchFamily="34" charset="0"/>
              <a:buAutoNum type="arabicParenBoth"/>
            </a:pPr>
            <a:r>
              <a:rPr lang="en-US" dirty="0" smtClean="0"/>
              <a:t>OACT market trend comparison </a:t>
            </a:r>
            <a:r>
              <a:rPr lang="en-US" dirty="0" smtClean="0">
                <a:solidFill>
                  <a:schemeClr val="accent3">
                    <a:lumMod val="50000"/>
                  </a:schemeClr>
                </a:solidFill>
              </a:rPr>
              <a:t>(savings likely to have exceeded bonus pay)</a:t>
            </a:r>
          </a:p>
          <a:p>
            <a:pPr marL="514350" indent="-457200"/>
            <a:r>
              <a:rPr lang="en-US" dirty="0" smtClean="0"/>
              <a:t>First two perspectives ignore spillover effects</a:t>
            </a:r>
          </a:p>
          <a:p>
            <a:pPr marL="914400" lvl="1" indent="-457200"/>
            <a:r>
              <a:rPr lang="en-US" dirty="0" smtClean="0"/>
              <a:t>ACO physicians are assigned only a portion of the beneficiaries they actually serve each year</a:t>
            </a:r>
          </a:p>
          <a:p>
            <a:pPr marL="914400" lvl="1" indent="-457200"/>
            <a:r>
              <a:rPr lang="en-US" dirty="0" smtClean="0"/>
              <a:t>Feedback affect on national comparison trend</a:t>
            </a:r>
          </a:p>
          <a:p>
            <a:pPr marL="914400" lvl="1" indent="-457200"/>
            <a:r>
              <a:rPr lang="en-US" dirty="0" smtClean="0">
                <a:hlinkClick r:id="rId3"/>
              </a:rPr>
              <a:t>Evidence from private ACO model (AQC)</a:t>
            </a:r>
            <a:endParaRPr lang="en-US" dirty="0" smtClean="0"/>
          </a:p>
          <a:p>
            <a:pPr marL="914400" lvl="1" indent="-457200"/>
            <a:r>
              <a:rPr lang="en-US" dirty="0" smtClean="0"/>
              <a:t>Internal analysis of Medicaid cost trends for PGP ACO assigned </a:t>
            </a:r>
            <a:r>
              <a:rPr lang="en-US" dirty="0" err="1" smtClean="0"/>
              <a:t>benes</a:t>
            </a:r>
            <a:endParaRPr lang="en-US" dirty="0" smtClean="0"/>
          </a:p>
          <a:p>
            <a:pPr marL="514350" indent="-457200"/>
            <a:r>
              <a:rPr lang="en-US" dirty="0" smtClean="0">
                <a:hlinkClick r:id="rId4"/>
              </a:rPr>
              <a:t>Pioneer certification</a:t>
            </a:r>
            <a:r>
              <a:rPr lang="en-US" dirty="0" smtClean="0"/>
              <a:t> relied in part on corroborating modest net savings for Pioneer ACOs under #1 and #2 with larger total market savings implied by broader analysis from #3</a:t>
            </a:r>
          </a:p>
          <a:p>
            <a:pPr marL="914400" lvl="1" indent="-457200"/>
            <a:endParaRPr lang="en-US" dirty="0" smtClean="0"/>
          </a:p>
          <a:p>
            <a:pPr marL="57150" indent="0">
              <a:buFont typeface="Arial" pitchFamily="34" charset="0"/>
              <a:buNone/>
            </a:pPr>
            <a:endParaRPr lang="en-US" dirty="0"/>
          </a:p>
        </p:txBody>
      </p:sp>
    </p:spTree>
    <p:extLst>
      <p:ext uri="{BB962C8B-B14F-4D97-AF65-F5344CB8AC3E}">
        <p14:creationId xmlns:p14="http://schemas.microsoft.com/office/powerpoint/2010/main" val="166323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Pioneer Certification: Comparing Adjusted Cost Trends by HRR ACO Activity</a:t>
            </a:r>
            <a:endParaRPr lang="en-US" sz="1800" dirty="0"/>
          </a:p>
        </p:txBody>
      </p:sp>
      <p:pic>
        <p:nvPicPr>
          <p:cNvPr id="3" name="Picture 2"/>
          <p:cNvPicPr>
            <a:picLocks noChangeAspect="1"/>
          </p:cNvPicPr>
          <p:nvPr/>
        </p:nvPicPr>
        <p:blipFill>
          <a:blip r:embed="rId2"/>
          <a:stretch>
            <a:fillRect/>
          </a:stretch>
        </p:blipFill>
        <p:spPr>
          <a:xfrm>
            <a:off x="762000" y="990600"/>
            <a:ext cx="6781800" cy="4192633"/>
          </a:xfrm>
          <a:prstGeom prst="rect">
            <a:avLst/>
          </a:prstGeom>
        </p:spPr>
      </p:pic>
      <p:sp>
        <p:nvSpPr>
          <p:cNvPr id="4" name="TextBox 3"/>
          <p:cNvSpPr txBox="1"/>
          <p:nvPr/>
        </p:nvSpPr>
        <p:spPr>
          <a:xfrm>
            <a:off x="381000" y="5175614"/>
            <a:ext cx="8305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Source – </a:t>
            </a:r>
            <a:r>
              <a:rPr lang="en-US" dirty="0" smtClean="0">
                <a:hlinkClick r:id="rId3"/>
              </a:rPr>
              <a:t>Certification of Pioneer ACO Model</a:t>
            </a:r>
            <a:endParaRPr lang="en-US" dirty="0" smtClean="0"/>
          </a:p>
          <a:p>
            <a:pPr marL="285750" indent="-285750">
              <a:buFont typeface="Arial" panose="020B0604020202020204" pitchFamily="34" charset="0"/>
              <a:buChar char="•"/>
            </a:pPr>
            <a:r>
              <a:rPr lang="en-US" dirty="0" smtClean="0"/>
              <a:t>Markets active in either/both ACO programs demonstrated lower adjusted cost trend than markets with very low ACO assignment</a:t>
            </a:r>
          </a:p>
          <a:p>
            <a:pPr marL="285750" indent="-285750">
              <a:buFont typeface="Arial" panose="020B0604020202020204" pitchFamily="34" charset="0"/>
              <a:buChar char="•"/>
            </a:pPr>
            <a:r>
              <a:rPr lang="en-US" dirty="0" smtClean="0"/>
              <a:t>Implied aggregate savings exceed net bonus payments by several multiples or more</a:t>
            </a:r>
            <a:endParaRPr lang="en-US" dirty="0"/>
          </a:p>
        </p:txBody>
      </p:sp>
    </p:spTree>
    <p:extLst>
      <p:ext uri="{BB962C8B-B14F-4D97-AF65-F5344CB8AC3E}">
        <p14:creationId xmlns:p14="http://schemas.microsoft.com/office/powerpoint/2010/main" val="325846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Trend Comparison (Draft)</a:t>
            </a:r>
            <a:endParaRPr lang="en-US" dirty="0"/>
          </a:p>
        </p:txBody>
      </p:sp>
      <p:sp>
        <p:nvSpPr>
          <p:cNvPr id="3" name="TextBox 2"/>
          <p:cNvSpPr txBox="1"/>
          <p:nvPr/>
        </p:nvSpPr>
        <p:spPr>
          <a:xfrm>
            <a:off x="5549901" y="1154435"/>
            <a:ext cx="3136899"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Potential evidence for dose/response effect: </a:t>
            </a:r>
            <a:r>
              <a:rPr lang="en-US" dirty="0" smtClean="0"/>
              <a:t>lower average relative trend exhibited the earlier a market crossed the 10% threshold for MSSP assignment</a:t>
            </a:r>
          </a:p>
          <a:p>
            <a:pPr marL="285750" indent="-285750">
              <a:buFont typeface="Arial" panose="020B0604020202020204" pitchFamily="34" charset="0"/>
              <a:buChar char="•"/>
            </a:pPr>
            <a:r>
              <a:rPr lang="en-US" b="1" dirty="0" smtClean="0">
                <a:solidFill>
                  <a:schemeClr val="accent6">
                    <a:lumMod val="75000"/>
                  </a:schemeClr>
                </a:solidFill>
              </a:rPr>
              <a:t>Boston</a:t>
            </a:r>
            <a:r>
              <a:rPr lang="en-US" dirty="0" smtClean="0"/>
              <a:t> an example of a market with significant ACO activity including downside risk (5 Pioneer ACOs)</a:t>
            </a:r>
          </a:p>
          <a:p>
            <a:pPr marL="285750" indent="-285750">
              <a:buFont typeface="Arial" panose="020B0604020202020204" pitchFamily="34" charset="0"/>
              <a:buChar char="•"/>
            </a:pPr>
            <a:r>
              <a:rPr lang="en-US" dirty="0" smtClean="0"/>
              <a:t>Excluded HRRs with significant CPC presence from all buckets</a:t>
            </a:r>
          </a:p>
          <a:p>
            <a:pPr marL="285750" indent="-285750">
              <a:buFont typeface="Arial" panose="020B0604020202020204" pitchFamily="34" charset="0"/>
              <a:buChar char="•"/>
            </a:pPr>
            <a:r>
              <a:rPr lang="en-US" dirty="0" smtClean="0"/>
              <a:t>Also excluded ESRD population</a:t>
            </a:r>
          </a:p>
          <a:p>
            <a:pPr marL="285750" indent="-285750">
              <a:buFont typeface="Arial" panose="020B0604020202020204" pitchFamily="34" charset="0"/>
              <a:buChar char="•"/>
            </a:pPr>
            <a:r>
              <a:rPr lang="en-US" dirty="0" smtClean="0"/>
              <a:t>Working to update with 2015 data</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53000462"/>
              </p:ext>
            </p:extLst>
          </p:nvPr>
        </p:nvGraphicFramePr>
        <p:xfrm>
          <a:off x="228600" y="990600"/>
          <a:ext cx="5198535"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91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50905"/>
            <a:ext cx="8794113" cy="553998"/>
          </a:xfrm>
        </p:spPr>
        <p:txBody>
          <a:bodyPr/>
          <a:lstStyle/>
          <a:p>
            <a:r>
              <a:rPr lang="en-US" sz="2400" dirty="0" smtClean="0">
                <a:latin typeface="+mj-lt"/>
              </a:rPr>
              <a:t>Overview</a:t>
            </a:r>
            <a:endParaRPr lang="en-US" sz="2400" dirty="0">
              <a:latin typeface="+mj-lt"/>
            </a:endParaRPr>
          </a:p>
        </p:txBody>
      </p:sp>
      <p:sp>
        <p:nvSpPr>
          <p:cNvPr id="4" name="Content Placeholder 2"/>
          <p:cNvSpPr txBox="1">
            <a:spLocks/>
          </p:cNvSpPr>
          <p:nvPr/>
        </p:nvSpPr>
        <p:spPr>
          <a:xfrm>
            <a:off x="403745" y="1066800"/>
            <a:ext cx="8229600" cy="4525963"/>
          </a:xfrm>
          <a:prstGeom prst="rect">
            <a:avLst/>
          </a:prstGeom>
        </p:spPr>
        <p:txBody>
          <a:bodyPr>
            <a:normAutofit lnSpcReduction="10000"/>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Brief intro to Medicare ACO Programs/Models</a:t>
            </a:r>
          </a:p>
          <a:p>
            <a:r>
              <a:rPr lang="en-US" dirty="0" smtClean="0"/>
              <a:t>Making sense of ACO performance to date</a:t>
            </a:r>
          </a:p>
          <a:p>
            <a:pPr lvl="1"/>
            <a:r>
              <a:rPr lang="en-US" dirty="0" smtClean="0"/>
              <a:t>Benchmark results</a:t>
            </a:r>
          </a:p>
          <a:p>
            <a:pPr lvl="1"/>
            <a:r>
              <a:rPr lang="en-US" dirty="0" smtClean="0"/>
              <a:t>Independent evaluations</a:t>
            </a:r>
          </a:p>
          <a:p>
            <a:pPr lvl="1"/>
            <a:r>
              <a:rPr lang="en-US" dirty="0" smtClean="0"/>
              <a:t>OACT observations</a:t>
            </a:r>
          </a:p>
          <a:p>
            <a:pPr lvl="2"/>
            <a:r>
              <a:rPr lang="en-US" dirty="0" smtClean="0"/>
              <a:t>Market-level trend comparisons</a:t>
            </a:r>
          </a:p>
          <a:p>
            <a:pPr lvl="2"/>
            <a:r>
              <a:rPr lang="en-US" dirty="0" smtClean="0"/>
              <a:t>ACO performance a question of </a:t>
            </a:r>
            <a:r>
              <a:rPr lang="en-US" i="1" dirty="0" smtClean="0"/>
              <a:t>organizational type </a:t>
            </a:r>
            <a:r>
              <a:rPr lang="en-US" dirty="0" smtClean="0"/>
              <a:t>or </a:t>
            </a:r>
            <a:r>
              <a:rPr lang="en-US" i="1" dirty="0" smtClean="0"/>
              <a:t>revenue participation?</a:t>
            </a:r>
            <a:endParaRPr lang="en-US" dirty="0" smtClean="0"/>
          </a:p>
          <a:p>
            <a:r>
              <a:rPr lang="en-US" dirty="0" smtClean="0"/>
              <a:t>Policy Updates</a:t>
            </a:r>
          </a:p>
          <a:p>
            <a:pPr lvl="1"/>
            <a:r>
              <a:rPr lang="en-US" dirty="0" smtClean="0"/>
              <a:t>Advanced APM incentive</a:t>
            </a:r>
          </a:p>
          <a:p>
            <a:pPr lvl="1"/>
            <a:r>
              <a:rPr lang="en-US" dirty="0" smtClean="0"/>
              <a:t>Regional benchmark adjustment at rebasing</a:t>
            </a:r>
          </a:p>
          <a:p>
            <a:pPr lvl="1"/>
            <a:r>
              <a:rPr lang="en-US" dirty="0" smtClean="0"/>
              <a:t>Regional trend replacing national trend</a:t>
            </a:r>
          </a:p>
          <a:p>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84050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90500"/>
            <a:ext cx="8867311" cy="1371600"/>
          </a:xfrm>
        </p:spPr>
        <p:txBody>
          <a:bodyPr/>
          <a:lstStyle/>
          <a:p>
            <a:r>
              <a:rPr lang="en-US" sz="2000" dirty="0"/>
              <a:t>Per Cap Trend </a:t>
            </a:r>
            <a:r>
              <a:rPr lang="en-US" sz="2000" dirty="0" smtClean="0"/>
              <a:t>Diff </a:t>
            </a:r>
            <a:r>
              <a:rPr lang="en-US" sz="2000" dirty="0"/>
              <a:t>from Low-ACO-Comparison-Market </a:t>
            </a:r>
            <a:r>
              <a:rPr lang="en-US" sz="2000" dirty="0" smtClean="0"/>
              <a:t>Average (Draft)</a:t>
            </a:r>
            <a:br>
              <a:rPr lang="en-US" sz="2000" dirty="0" smtClean="0"/>
            </a:br>
            <a:r>
              <a:rPr lang="en-US" sz="2400" b="0" dirty="0" smtClean="0"/>
              <a:t>→ </a:t>
            </a:r>
            <a:r>
              <a:rPr lang="en-US" sz="1800" dirty="0" smtClean="0"/>
              <a:t>Baseline </a:t>
            </a:r>
            <a:r>
              <a:rPr lang="en-US" sz="1800" dirty="0"/>
              <a:t>Includes HRRs w/ &lt;10% Assignment as of 2014</a:t>
            </a:r>
            <a:br>
              <a:rPr lang="en-US" sz="1800" dirty="0"/>
            </a:br>
            <a:r>
              <a:rPr lang="en-US" sz="2400" b="0" dirty="0"/>
              <a:t>→ </a:t>
            </a:r>
            <a:r>
              <a:rPr lang="en-US" sz="1800" dirty="0" smtClean="0"/>
              <a:t>ACO </a:t>
            </a:r>
            <a:r>
              <a:rPr lang="en-US" sz="1800" dirty="0"/>
              <a:t>Markets Grouped by </a:t>
            </a:r>
            <a:r>
              <a:rPr lang="en-US" sz="1800" dirty="0" smtClean="0"/>
              <a:t>Year </a:t>
            </a:r>
            <a:r>
              <a:rPr lang="en-US" sz="1800" dirty="0"/>
              <a:t>when Assignment First </a:t>
            </a:r>
            <a:r>
              <a:rPr lang="en-US" sz="1800" dirty="0" smtClean="0"/>
              <a:t>Exceeded </a:t>
            </a:r>
            <a:r>
              <a:rPr lang="en-US" sz="1800" dirty="0"/>
              <a:t>10% </a:t>
            </a:r>
          </a:p>
        </p:txBody>
      </p:sp>
      <p:graphicFrame>
        <p:nvGraphicFramePr>
          <p:cNvPr id="3" name="Table 2"/>
          <p:cNvGraphicFramePr>
            <a:graphicFrameLocks noGrp="1"/>
          </p:cNvGraphicFramePr>
          <p:nvPr>
            <p:extLst>
              <p:ext uri="{D42A27DB-BD31-4B8C-83A1-F6EECF244321}">
                <p14:modId xmlns:p14="http://schemas.microsoft.com/office/powerpoint/2010/main" val="3748346657"/>
              </p:ext>
            </p:extLst>
          </p:nvPr>
        </p:nvGraphicFramePr>
        <p:xfrm>
          <a:off x="152400" y="1447800"/>
          <a:ext cx="7315196" cy="4914663"/>
        </p:xfrm>
        <a:graphic>
          <a:graphicData uri="http://schemas.openxmlformats.org/drawingml/2006/table">
            <a:tbl>
              <a:tblPr/>
              <a:tblGrid>
                <a:gridCol w="875988">
                  <a:extLst>
                    <a:ext uri="{9D8B030D-6E8A-4147-A177-3AD203B41FA5}">
                      <a16:colId xmlns:a16="http://schemas.microsoft.com/office/drawing/2014/main" val="20000"/>
                    </a:ext>
                  </a:extLst>
                </a:gridCol>
                <a:gridCol w="1469397">
                  <a:extLst>
                    <a:ext uri="{9D8B030D-6E8A-4147-A177-3AD203B41FA5}">
                      <a16:colId xmlns:a16="http://schemas.microsoft.com/office/drawing/2014/main" val="20001"/>
                    </a:ext>
                  </a:extLst>
                </a:gridCol>
                <a:gridCol w="498041">
                  <a:extLst>
                    <a:ext uri="{9D8B030D-6E8A-4147-A177-3AD203B41FA5}">
                      <a16:colId xmlns:a16="http://schemas.microsoft.com/office/drawing/2014/main" val="20002"/>
                    </a:ext>
                  </a:extLst>
                </a:gridCol>
                <a:gridCol w="498041">
                  <a:extLst>
                    <a:ext uri="{9D8B030D-6E8A-4147-A177-3AD203B41FA5}">
                      <a16:colId xmlns:a16="http://schemas.microsoft.com/office/drawing/2014/main" val="20003"/>
                    </a:ext>
                  </a:extLst>
                </a:gridCol>
                <a:gridCol w="498041">
                  <a:extLst>
                    <a:ext uri="{9D8B030D-6E8A-4147-A177-3AD203B41FA5}">
                      <a16:colId xmlns:a16="http://schemas.microsoft.com/office/drawing/2014/main" val="20004"/>
                    </a:ext>
                  </a:extLst>
                </a:gridCol>
                <a:gridCol w="243721">
                  <a:extLst>
                    <a:ext uri="{9D8B030D-6E8A-4147-A177-3AD203B41FA5}">
                      <a16:colId xmlns:a16="http://schemas.microsoft.com/office/drawing/2014/main" val="20005"/>
                    </a:ext>
                  </a:extLst>
                </a:gridCol>
                <a:gridCol w="498041">
                  <a:extLst>
                    <a:ext uri="{9D8B030D-6E8A-4147-A177-3AD203B41FA5}">
                      <a16:colId xmlns:a16="http://schemas.microsoft.com/office/drawing/2014/main" val="20006"/>
                    </a:ext>
                  </a:extLst>
                </a:gridCol>
                <a:gridCol w="498041">
                  <a:extLst>
                    <a:ext uri="{9D8B030D-6E8A-4147-A177-3AD203B41FA5}">
                      <a16:colId xmlns:a16="http://schemas.microsoft.com/office/drawing/2014/main" val="20007"/>
                    </a:ext>
                  </a:extLst>
                </a:gridCol>
                <a:gridCol w="498041">
                  <a:extLst>
                    <a:ext uri="{9D8B030D-6E8A-4147-A177-3AD203B41FA5}">
                      <a16:colId xmlns:a16="http://schemas.microsoft.com/office/drawing/2014/main" val="20008"/>
                    </a:ext>
                  </a:extLst>
                </a:gridCol>
                <a:gridCol w="243721">
                  <a:extLst>
                    <a:ext uri="{9D8B030D-6E8A-4147-A177-3AD203B41FA5}">
                      <a16:colId xmlns:a16="http://schemas.microsoft.com/office/drawing/2014/main" val="20009"/>
                    </a:ext>
                  </a:extLst>
                </a:gridCol>
                <a:gridCol w="498041">
                  <a:extLst>
                    <a:ext uri="{9D8B030D-6E8A-4147-A177-3AD203B41FA5}">
                      <a16:colId xmlns:a16="http://schemas.microsoft.com/office/drawing/2014/main" val="20010"/>
                    </a:ext>
                  </a:extLst>
                </a:gridCol>
                <a:gridCol w="498041">
                  <a:extLst>
                    <a:ext uri="{9D8B030D-6E8A-4147-A177-3AD203B41FA5}">
                      <a16:colId xmlns:a16="http://schemas.microsoft.com/office/drawing/2014/main" val="20011"/>
                    </a:ext>
                  </a:extLst>
                </a:gridCol>
                <a:gridCol w="498041">
                  <a:extLst>
                    <a:ext uri="{9D8B030D-6E8A-4147-A177-3AD203B41FA5}">
                      <a16:colId xmlns:a16="http://schemas.microsoft.com/office/drawing/2014/main" val="20012"/>
                    </a:ext>
                  </a:extLst>
                </a:gridCol>
              </a:tblGrid>
              <a:tr h="230271">
                <a:tc>
                  <a:txBody>
                    <a:bodyPr/>
                    <a:lstStyle/>
                    <a:p>
                      <a:pPr algn="l"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3">
                  <a:txBody>
                    <a:bodyPr/>
                    <a:lstStyle/>
                    <a:p>
                      <a:pPr algn="l" fontAlgn="b"/>
                      <a:r>
                        <a:rPr lang="en-US" sz="1200" b="1" i="0" u="none" strike="noStrike">
                          <a:solidFill>
                            <a:srgbClr val="000000"/>
                          </a:solidFill>
                          <a:effectLst/>
                          <a:latin typeface="Calibri" panose="020F0502020204030204" pitchFamily="34" charset="0"/>
                        </a:rPr>
                        <a:t>ACO Active Mid 2012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3">
                  <a:txBody>
                    <a:bodyPr/>
                    <a:lstStyle/>
                    <a:p>
                      <a:pPr algn="l" fontAlgn="b"/>
                      <a:r>
                        <a:rPr lang="en-US" sz="1200" b="1" i="0" u="none" strike="noStrike" dirty="0">
                          <a:solidFill>
                            <a:srgbClr val="000000"/>
                          </a:solidFill>
                          <a:effectLst/>
                          <a:latin typeface="Calibri" panose="020F0502020204030204" pitchFamily="34" charset="0"/>
                        </a:rPr>
                        <a:t>Newly Active </a:t>
                      </a:r>
                      <a:r>
                        <a:rPr lang="en-US" sz="1200" b="1" i="0" u="none" strike="noStrike" dirty="0" smtClean="0">
                          <a:solidFill>
                            <a:srgbClr val="000000"/>
                          </a:solidFill>
                          <a:effectLst/>
                          <a:latin typeface="Calibri" panose="020F0502020204030204" pitchFamily="34" charset="0"/>
                        </a:rPr>
                        <a:t>2013</a:t>
                      </a:r>
                      <a:endParaRPr lang="en-US" sz="12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3">
                  <a:txBody>
                    <a:bodyPr/>
                    <a:lstStyle/>
                    <a:p>
                      <a:pPr algn="l" fontAlgn="b"/>
                      <a:r>
                        <a:rPr lang="en-US" sz="1200" b="1" i="0" u="none" strike="noStrike" dirty="0">
                          <a:solidFill>
                            <a:srgbClr val="000000"/>
                          </a:solidFill>
                          <a:effectLst/>
                          <a:latin typeface="Calibri" panose="020F0502020204030204" pitchFamily="34" charset="0"/>
                        </a:rPr>
                        <a:t>Newly Active </a:t>
                      </a:r>
                      <a:r>
                        <a:rPr lang="en-US" sz="1200" b="1" i="0" u="none" strike="noStrike" dirty="0" smtClean="0">
                          <a:solidFill>
                            <a:srgbClr val="000000"/>
                          </a:solidFill>
                          <a:effectLst/>
                          <a:latin typeface="Calibri" panose="020F0502020204030204" pitchFamily="34" charset="0"/>
                        </a:rPr>
                        <a:t>2014</a:t>
                      </a:r>
                      <a:endParaRPr lang="en-US" sz="12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9306">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sng" strike="noStrike">
                          <a:solidFill>
                            <a:srgbClr val="000000"/>
                          </a:solidFill>
                          <a:effectLst/>
                          <a:latin typeface="Calibri" panose="020F0502020204030204" pitchFamily="34" charset="0"/>
                        </a:rPr>
                        <a:t>2012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sng" strike="noStrike">
                          <a:solidFill>
                            <a:srgbClr val="000000"/>
                          </a:solidFill>
                          <a:effectLst/>
                          <a:latin typeface="Calibri" panose="020F0502020204030204" pitchFamily="34" charset="0"/>
                        </a:rPr>
                        <a:t>2013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sng" strike="noStrike">
                          <a:solidFill>
                            <a:srgbClr val="000000"/>
                          </a:solidFill>
                          <a:effectLst/>
                          <a:latin typeface="Calibri" panose="020F0502020204030204" pitchFamily="34" charset="0"/>
                        </a:rPr>
                        <a:t>2014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sng" strike="noStrike">
                          <a:solidFill>
                            <a:srgbClr val="595959"/>
                          </a:solidFill>
                          <a:effectLst/>
                          <a:latin typeface="Calibri" panose="020F0502020204030204" pitchFamily="34" charset="0"/>
                        </a:rPr>
                        <a:t>2012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sng" strike="noStrike">
                          <a:solidFill>
                            <a:srgbClr val="000000"/>
                          </a:solidFill>
                          <a:effectLst/>
                          <a:latin typeface="Calibri" panose="020F0502020204030204" pitchFamily="34" charset="0"/>
                        </a:rPr>
                        <a:t>2013</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sng" strike="noStrike">
                          <a:solidFill>
                            <a:srgbClr val="000000"/>
                          </a:solidFill>
                          <a:effectLst/>
                          <a:latin typeface="Calibri" panose="020F0502020204030204" pitchFamily="34" charset="0"/>
                        </a:rPr>
                        <a:t>2014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sng" strike="noStrike">
                          <a:solidFill>
                            <a:srgbClr val="595959"/>
                          </a:solidFill>
                          <a:effectLst/>
                          <a:latin typeface="Calibri" panose="020F0502020204030204" pitchFamily="34" charset="0"/>
                        </a:rPr>
                        <a:t>2012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sng" strike="noStrike">
                          <a:solidFill>
                            <a:srgbClr val="595959"/>
                          </a:solidFill>
                          <a:effectLst/>
                          <a:latin typeface="Calibri" panose="020F0502020204030204" pitchFamily="34" charset="0"/>
                        </a:rPr>
                        <a:t>2013</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200" b="0" i="0" u="sng" strike="noStrike">
                          <a:solidFill>
                            <a:srgbClr val="000000"/>
                          </a:solidFill>
                          <a:effectLst/>
                          <a:latin typeface="Calibri" panose="020F0502020204030204" pitchFamily="34" charset="0"/>
                        </a:rPr>
                        <a:t>2014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19306">
                <a:tc>
                  <a:txBody>
                    <a:bodyPr/>
                    <a:lstStyle/>
                    <a:p>
                      <a:pPr algn="ctr" fontAlgn="b"/>
                      <a:r>
                        <a:rPr lang="en-US" sz="1400" b="0" i="0" u="none" strike="noStrike" dirty="0" smtClean="0">
                          <a:solidFill>
                            <a:srgbClr val="1F4E78"/>
                          </a:solidFill>
                          <a:effectLst/>
                          <a:latin typeface="Calibri" panose="020F0502020204030204" pitchFamily="34" charset="0"/>
                        </a:rPr>
                        <a:t>Rough %</a:t>
                      </a:r>
                      <a:endParaRPr lang="en-US" sz="1400" b="0" i="0" u="none" strike="noStrike" dirty="0">
                        <a:solidFill>
                          <a:srgbClr val="1F4E78"/>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PBPY Spend (raw)</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-0.3%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1FAF5"/>
                    </a:solidFill>
                  </a:tcPr>
                </a:tc>
                <a:tc>
                  <a:txBody>
                    <a:bodyPr/>
                    <a:lstStyle/>
                    <a:p>
                      <a:pPr algn="ctr" fontAlgn="b"/>
                      <a:r>
                        <a:rPr lang="en-US" sz="1200" b="0" i="0" u="none" strike="noStrike">
                          <a:solidFill>
                            <a:srgbClr val="000000"/>
                          </a:solidFill>
                          <a:effectLst/>
                          <a:latin typeface="Calibri" panose="020F0502020204030204" pitchFamily="34" charset="0"/>
                        </a:rPr>
                        <a:t>-0.6%</a:t>
                      </a:r>
                    </a:p>
                  </a:txBody>
                  <a:tcPr marL="9525" marR="9525" marT="9525" marB="0" anchor="b">
                    <a:lnL>
                      <a:noFill/>
                    </a:lnL>
                    <a:lnR>
                      <a:noFill/>
                    </a:lnR>
                    <a:lnT>
                      <a:noFill/>
                    </a:lnT>
                    <a:lnB>
                      <a:noFill/>
                    </a:lnB>
                    <a:solidFill>
                      <a:srgbClr val="E0F5EA"/>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9DE0BC"/>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AF5"/>
                    </a:solidFill>
                  </a:tcPr>
                </a:tc>
                <a:tc>
                  <a:txBody>
                    <a:bodyPr/>
                    <a:lstStyle/>
                    <a:p>
                      <a:pPr algn="ctr" fontAlgn="b"/>
                      <a:r>
                        <a:rPr lang="en-US" sz="1200" b="0" i="0" u="none" strike="noStrike">
                          <a:solidFill>
                            <a:srgbClr val="000000"/>
                          </a:solidFill>
                          <a:effectLst/>
                          <a:latin typeface="Calibri" panose="020F0502020204030204" pitchFamily="34" charset="0"/>
                        </a:rPr>
                        <a:t>-0.8%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6F2E3"/>
                    </a:solidFill>
                  </a:tcPr>
                </a:tc>
                <a:tc>
                  <a:txBody>
                    <a:bodyPr/>
                    <a:lstStyle/>
                    <a:p>
                      <a:pPr algn="ctr" fontAlgn="b"/>
                      <a:r>
                        <a:rPr lang="en-US" sz="1200" b="0" i="0" u="none" strike="noStrike">
                          <a:solidFill>
                            <a:srgbClr val="000000"/>
                          </a:solidFill>
                          <a:effectLst/>
                          <a:latin typeface="Calibri" panose="020F0502020204030204" pitchFamily="34" charset="0"/>
                        </a:rPr>
                        <a:t>-1.7%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A7E3C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AF8F0"/>
                    </a:solidFill>
                  </a:tcPr>
                </a:tc>
                <a:tc>
                  <a:txBody>
                    <a:bodyPr/>
                    <a:lstStyle/>
                    <a:p>
                      <a:pPr algn="ctr" fontAlgn="b"/>
                      <a:r>
                        <a:rPr lang="en-US" sz="1200" b="0" i="0" u="none" strike="noStrike">
                          <a:solidFill>
                            <a:srgbClr val="595959"/>
                          </a:solidFill>
                          <a:effectLst/>
                          <a:latin typeface="Calibri" panose="020F0502020204030204" pitchFamily="34" charset="0"/>
                        </a:rPr>
                        <a:t>-0.7%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F3E5"/>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DEAD2"/>
                    </a:solidFill>
                  </a:tcPr>
                </a:tc>
                <a:extLst>
                  <a:ext uri="{0D108BD9-81ED-4DB2-BD59-A6C34878D82A}">
                    <a16:rowId xmlns:a16="http://schemas.microsoft.com/office/drawing/2014/main" val="10002"/>
                  </a:ext>
                </a:extLst>
              </a:tr>
              <a:tr h="219306">
                <a:tc>
                  <a:txBody>
                    <a:bodyPr/>
                    <a:lstStyle/>
                    <a:p>
                      <a:pPr algn="r" fontAlgn="b"/>
                      <a:r>
                        <a:rPr lang="en-US" sz="1400" b="0" i="0" u="sng" strike="noStrike" dirty="0" smtClean="0">
                          <a:solidFill>
                            <a:srgbClr val="1F4E78"/>
                          </a:solidFill>
                          <a:effectLst/>
                          <a:latin typeface="Calibri" panose="020F0502020204030204" pitchFamily="34" charset="0"/>
                        </a:rPr>
                        <a:t>of </a:t>
                      </a:r>
                      <a:r>
                        <a:rPr lang="en-US" sz="1400" b="0" i="0" u="sng" strike="noStrike" dirty="0">
                          <a:solidFill>
                            <a:srgbClr val="1F4E78"/>
                          </a:solidFill>
                          <a:effectLst/>
                          <a:latin typeface="Calibri" panose="020F0502020204030204" pitchFamily="34" charset="0"/>
                        </a:rPr>
                        <a:t>Spend</a:t>
                      </a:r>
                    </a:p>
                  </a:txBody>
                  <a:tcPr marL="9525" marR="85725" marT="9525" marB="0" anchor="b">
                    <a:lnL>
                      <a:noFill/>
                    </a:lnL>
                    <a:lnR>
                      <a:noFill/>
                    </a:lnR>
                    <a:lnT>
                      <a:noFill/>
                    </a:lnT>
                    <a:lnB>
                      <a:noFill/>
                    </a:lnB>
                    <a:solidFill>
                      <a:srgbClr val="FFFFFF"/>
                    </a:solidFill>
                  </a:tcPr>
                </a:tc>
                <a:tc>
                  <a:txBody>
                    <a:bodyPr/>
                    <a:lstStyle/>
                    <a:p>
                      <a:pPr algn="l" fontAlgn="b"/>
                      <a:r>
                        <a:rPr lang="en-US" sz="1400" b="1" i="0" u="none" strike="noStrike" dirty="0">
                          <a:solidFill>
                            <a:srgbClr val="000000"/>
                          </a:solidFill>
                          <a:effectLst/>
                          <a:latin typeface="Calibri" panose="020F0502020204030204" pitchFamily="34" charset="0"/>
                        </a:rPr>
                        <a:t>Price &amp; Risk </a:t>
                      </a:r>
                      <a:r>
                        <a:rPr lang="en-US" sz="1400" b="1" i="0" u="none" strike="noStrike" dirty="0" smtClean="0">
                          <a:solidFill>
                            <a:srgbClr val="000000"/>
                          </a:solidFill>
                          <a:effectLst/>
                          <a:latin typeface="Calibri" panose="020F0502020204030204" pitchFamily="34" charset="0"/>
                        </a:rPr>
                        <a:t>Adjust</a:t>
                      </a:r>
                      <a:endParaRPr lang="en-US" sz="1400" b="1"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-0.5%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3F6EC"/>
                    </a:solidFill>
                  </a:tcPr>
                </a:tc>
                <a:tc>
                  <a:txBody>
                    <a:bodyPr/>
                    <a:lstStyle/>
                    <a:p>
                      <a:pPr algn="ctr" fontAlgn="b"/>
                      <a:r>
                        <a:rPr lang="en-US" sz="1200" b="1"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CEEFDD"/>
                    </a:solidFill>
                  </a:tcPr>
                </a:tc>
                <a:tc>
                  <a:txBody>
                    <a:bodyPr/>
                    <a:lstStyle/>
                    <a:p>
                      <a:pPr algn="ctr" fontAlgn="b"/>
                      <a:r>
                        <a:rPr lang="en-US" sz="1200" b="1" i="0" u="none" strike="noStrike">
                          <a:solidFill>
                            <a:srgbClr val="000000"/>
                          </a:solidFill>
                          <a:effectLst/>
                          <a:latin typeface="Calibri" panose="020F0502020204030204" pitchFamily="34" charset="0"/>
                        </a:rPr>
                        <a:t>-1.4%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8E9CE"/>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1" i="0" u="none" strike="noStrike">
                          <a:solidFill>
                            <a:srgbClr val="595959"/>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FDFA"/>
                    </a:solidFill>
                  </a:tcPr>
                </a:tc>
                <a:tc>
                  <a:txBody>
                    <a:bodyPr/>
                    <a:lstStyle/>
                    <a:p>
                      <a:pPr algn="ctr" fontAlgn="b"/>
                      <a:r>
                        <a:rPr lang="en-US" sz="1200" b="1" i="0" u="none" strike="noStrike">
                          <a:solidFill>
                            <a:srgbClr val="000000"/>
                          </a:solidFill>
                          <a:effectLst/>
                          <a:latin typeface="Calibri" panose="020F0502020204030204" pitchFamily="34" charset="0"/>
                        </a:rPr>
                        <a:t>-0.2%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6FCF8"/>
                    </a:solidFill>
                  </a:tcPr>
                </a:tc>
                <a:tc>
                  <a:txBody>
                    <a:bodyPr/>
                    <a:lstStyle/>
                    <a:p>
                      <a:pPr algn="ctr" fontAlgn="b"/>
                      <a:r>
                        <a:rPr lang="en-US" sz="1200" b="1" i="0" u="none" strike="noStrike">
                          <a:solidFill>
                            <a:srgbClr val="000000"/>
                          </a:solidFill>
                          <a:effectLst/>
                          <a:latin typeface="Calibri" panose="020F0502020204030204" pitchFamily="34" charset="0"/>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EEBD2"/>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1" i="0" u="none" strike="noStrike">
                          <a:solidFill>
                            <a:srgbClr val="595959"/>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7FCFA"/>
                    </a:solidFill>
                  </a:tcPr>
                </a:tc>
                <a:tc>
                  <a:txBody>
                    <a:bodyPr/>
                    <a:lstStyle/>
                    <a:p>
                      <a:pPr algn="ctr" fontAlgn="b"/>
                      <a:r>
                        <a:rPr lang="en-US" sz="1200" b="1" i="0" u="none" strike="noStrike">
                          <a:solidFill>
                            <a:srgbClr val="595959"/>
                          </a:solidFill>
                          <a:effectLst/>
                          <a:latin typeface="Calibri" panose="020F0502020204030204" pitchFamily="34" charset="0"/>
                        </a:rPr>
                        <a:t>-0.2%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3FBF7"/>
                    </a:solidFill>
                  </a:tcPr>
                </a:tc>
                <a:tc>
                  <a:txBody>
                    <a:bodyPr/>
                    <a:lstStyle/>
                    <a:p>
                      <a:pPr algn="ctr" fontAlgn="b"/>
                      <a:r>
                        <a:rPr lang="en-US" sz="1200" b="1" i="0" u="none" strike="noStrike">
                          <a:solidFill>
                            <a:srgbClr val="000000"/>
                          </a:solidFill>
                          <a:effectLst/>
                          <a:latin typeface="Calibri" panose="020F0502020204030204" pitchFamily="34" charset="0"/>
                        </a:rPr>
                        <a:t>-0.8%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F2E4"/>
                    </a:solidFill>
                  </a:tcPr>
                </a:tc>
                <a:extLst>
                  <a:ext uri="{0D108BD9-81ED-4DB2-BD59-A6C34878D82A}">
                    <a16:rowId xmlns:a16="http://schemas.microsoft.com/office/drawing/2014/main" val="10003"/>
                  </a:ext>
                </a:extLst>
              </a:tr>
              <a:tr h="219306">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19306">
                <a:tc>
                  <a:txBody>
                    <a:bodyPr/>
                    <a:lstStyle/>
                    <a:p>
                      <a:pPr algn="r" fontAlgn="b"/>
                      <a:r>
                        <a:rPr lang="en-US" sz="1400" b="0" i="0" u="none" strike="noStrike" dirty="0">
                          <a:solidFill>
                            <a:srgbClr val="1F4E78"/>
                          </a:solidFill>
                          <a:effectLst/>
                          <a:latin typeface="Calibri" panose="020F0502020204030204" pitchFamily="34" charset="0"/>
                        </a:rPr>
                        <a:t>29%</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Inpatient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2FBF6"/>
                    </a:solidFill>
                  </a:tcPr>
                </a:tc>
                <a:tc>
                  <a:txBody>
                    <a:bodyPr/>
                    <a:lstStyle/>
                    <a:p>
                      <a:pPr algn="ctr" fontAlgn="b"/>
                      <a:r>
                        <a:rPr lang="en-US" sz="1200" b="0" i="0" u="none" strike="noStrike">
                          <a:solidFill>
                            <a:srgbClr val="000000"/>
                          </a:solidFill>
                          <a:effectLst/>
                          <a:latin typeface="Calibri" panose="020F0502020204030204" pitchFamily="34" charset="0"/>
                        </a:rPr>
                        <a:t>-0.7%</a:t>
                      </a:r>
                    </a:p>
                  </a:txBody>
                  <a:tcPr marL="9525" marR="9525" marT="9525" marB="0" anchor="b">
                    <a:lnL>
                      <a:noFill/>
                    </a:lnL>
                    <a:lnR>
                      <a:noFill/>
                    </a:lnR>
                    <a:lnT>
                      <a:noFill/>
                    </a:lnT>
                    <a:lnB>
                      <a:noFill/>
                    </a:lnB>
                    <a:solidFill>
                      <a:srgbClr val="DAF3E5"/>
                    </a:solidFill>
                  </a:tcPr>
                </a:tc>
                <a:tc>
                  <a:txBody>
                    <a:bodyPr/>
                    <a:lstStyle/>
                    <a:p>
                      <a:pPr algn="ctr" fontAlgn="b"/>
                      <a:r>
                        <a:rPr lang="en-US" sz="1200" b="0" i="0" u="none" strike="noStrike">
                          <a:solidFill>
                            <a:srgbClr val="000000"/>
                          </a:solidFill>
                          <a:effectLst/>
                          <a:latin typeface="Calibri" panose="020F0502020204030204" pitchFamily="34" charset="0"/>
                        </a:rPr>
                        <a:t>-0.6%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E1F5EA"/>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FEFD"/>
                    </a:solidFill>
                  </a:tcPr>
                </a:tc>
                <a:tc>
                  <a:txBody>
                    <a:bodyPr/>
                    <a:lstStyle/>
                    <a:p>
                      <a:pPr algn="ctr" fontAlgn="b"/>
                      <a:r>
                        <a:rPr lang="en-US" sz="1200" b="0" i="0" u="none" strike="noStrike">
                          <a:solidFill>
                            <a:srgbClr val="000000"/>
                          </a:solidFill>
                          <a:effectLst/>
                          <a:latin typeface="Calibri" panose="020F0502020204030204" pitchFamily="34" charset="0"/>
                        </a:rPr>
                        <a:t>-0.1%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AFDFB"/>
                    </a:solidFill>
                  </a:tcPr>
                </a:tc>
                <a:tc>
                  <a:txBody>
                    <a:bodyPr/>
                    <a:lstStyle/>
                    <a:p>
                      <a:pPr algn="ctr" fontAlgn="b"/>
                      <a:r>
                        <a:rPr lang="en-US" sz="1200" b="0" i="0" u="none" strike="noStrike">
                          <a:solidFill>
                            <a:srgbClr val="000000"/>
                          </a:solidFill>
                          <a:effectLst/>
                          <a:latin typeface="Calibri" panose="020F0502020204030204" pitchFamily="34" charset="0"/>
                        </a:rPr>
                        <a:t>-0.9%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1F1E0"/>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EFAF3"/>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EDF9F3"/>
                    </a:solidFill>
                  </a:tcPr>
                </a:tc>
                <a:tc>
                  <a:txBody>
                    <a:bodyPr/>
                    <a:lstStyle/>
                    <a:p>
                      <a:pPr algn="ctr" fontAlgn="b"/>
                      <a:r>
                        <a:rPr lang="en-US" sz="1200" b="0" i="0" u="none" strike="noStrike">
                          <a:solidFill>
                            <a:srgbClr val="000000"/>
                          </a:solidFill>
                          <a:effectLst/>
                          <a:latin typeface="Calibri" panose="020F0502020204030204" pitchFamily="34" charset="0"/>
                        </a:rPr>
                        <a:t>-0.5%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F7EF"/>
                    </a:solidFill>
                  </a:tcPr>
                </a:tc>
                <a:extLst>
                  <a:ext uri="{0D108BD9-81ED-4DB2-BD59-A6C34878D82A}">
                    <a16:rowId xmlns:a16="http://schemas.microsoft.com/office/drawing/2014/main" val="10005"/>
                  </a:ext>
                </a:extLst>
              </a:tr>
              <a:tr h="219306">
                <a:tc>
                  <a:txBody>
                    <a:bodyPr/>
                    <a:lstStyle/>
                    <a:p>
                      <a:pPr algn="r" fontAlgn="b"/>
                      <a:r>
                        <a:rPr lang="en-US" sz="1400" b="0" i="0" u="none" strike="noStrike">
                          <a:solidFill>
                            <a:srgbClr val="1F4E78"/>
                          </a:solidFill>
                          <a:effectLst/>
                          <a:latin typeface="Calibri" panose="020F0502020204030204" pitchFamily="34" charset="0"/>
                        </a:rPr>
                        <a:t>14%</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Outpatient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C4EDD7"/>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ADE5C7"/>
                    </a:solidFill>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5ACB8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0F0DF"/>
                    </a:solidFill>
                  </a:tcPr>
                </a:tc>
                <a:tc>
                  <a:txBody>
                    <a:bodyPr/>
                    <a:lstStyle/>
                    <a:p>
                      <a:pPr algn="ctr" fontAlgn="b"/>
                      <a:r>
                        <a:rPr lang="en-US" sz="1200" b="0" i="0" u="none" strike="noStrike">
                          <a:solidFill>
                            <a:srgbClr val="000000"/>
                          </a:solidFill>
                          <a:effectLst/>
                          <a:latin typeface="Calibri" panose="020F0502020204030204" pitchFamily="34" charset="0"/>
                        </a:rPr>
                        <a:t>-0.7%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9F3E5"/>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9CE0B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FF5E9"/>
                    </a:solidFill>
                  </a:tcPr>
                </a:tc>
                <a:tc>
                  <a:txBody>
                    <a:bodyPr/>
                    <a:lstStyle/>
                    <a:p>
                      <a:pPr algn="ctr" fontAlgn="b"/>
                      <a:r>
                        <a:rPr lang="en-US" sz="1200" b="0" i="0" u="none" strike="noStrike">
                          <a:solidFill>
                            <a:srgbClr val="595959"/>
                          </a:solidFill>
                          <a:effectLst/>
                          <a:latin typeface="Calibri" panose="020F0502020204030204" pitchFamily="34" charset="0"/>
                        </a:rPr>
                        <a:t>-1.5%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2E7CA"/>
                    </a:solid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8E4C3"/>
                    </a:solidFill>
                  </a:tcPr>
                </a:tc>
                <a:extLst>
                  <a:ext uri="{0D108BD9-81ED-4DB2-BD59-A6C34878D82A}">
                    <a16:rowId xmlns:a16="http://schemas.microsoft.com/office/drawing/2014/main" val="10006"/>
                  </a:ext>
                </a:extLst>
              </a:tr>
              <a:tr h="219306">
                <a:tc>
                  <a:txBody>
                    <a:bodyPr/>
                    <a:lstStyle/>
                    <a:p>
                      <a:pPr algn="r" fontAlgn="b"/>
                      <a:r>
                        <a:rPr lang="en-US" sz="1400" b="0" i="0" u="none" strike="noStrike">
                          <a:solidFill>
                            <a:srgbClr val="1F4E78"/>
                          </a:solidFill>
                          <a:effectLst/>
                          <a:latin typeface="Calibri" panose="020F0502020204030204" pitchFamily="34" charset="0"/>
                        </a:rPr>
                        <a:t>18%</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Post Acute &amp; HH</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DED"/>
                    </a:solidFill>
                  </a:tcPr>
                </a:tc>
                <a:tc>
                  <a:txBody>
                    <a:bodyPr/>
                    <a:lstStyle/>
                    <a:p>
                      <a:pPr algn="ctr" fontAlgn="b"/>
                      <a:r>
                        <a:rPr lang="en-US" sz="12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solidFill>
                      <a:srgbClr val="FFE9E9"/>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DEAD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BF4E6"/>
                    </a:solidFill>
                  </a:tcPr>
                </a:tc>
                <a:tc>
                  <a:txBody>
                    <a:bodyPr/>
                    <a:lstStyle/>
                    <a:p>
                      <a:pPr algn="ctr" fontAlgn="b"/>
                      <a:r>
                        <a:rPr lang="en-US" sz="1200" b="0" i="0" u="none" strike="noStrike">
                          <a:solidFill>
                            <a:srgbClr val="000000"/>
                          </a:solidFill>
                          <a:effectLst/>
                          <a:latin typeface="Calibri" panose="020F0502020204030204" pitchFamily="34" charset="0"/>
                        </a:rPr>
                        <a:t>-0.6%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FF5E9"/>
                    </a:solidFill>
                  </a:tcPr>
                </a:tc>
                <a:tc>
                  <a:txBody>
                    <a:bodyPr/>
                    <a:lstStyle/>
                    <a:p>
                      <a:pPr algn="ctr" fontAlgn="b"/>
                      <a:r>
                        <a:rPr lang="en-US" sz="1200" b="0" i="0" u="none" strike="noStrike">
                          <a:solidFill>
                            <a:srgbClr val="000000"/>
                          </a:solidFill>
                          <a:effectLst/>
                          <a:latin typeface="Calibri" panose="020F0502020204030204" pitchFamily="34" charset="0"/>
                        </a:rPr>
                        <a:t>-0.9%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EF0D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4F6EC"/>
                    </a:solidFill>
                  </a:tcPr>
                </a:tc>
                <a:tc>
                  <a:txBody>
                    <a:bodyPr/>
                    <a:lstStyle/>
                    <a:p>
                      <a:pPr algn="ctr" fontAlgn="b"/>
                      <a:r>
                        <a:rPr lang="en-US" sz="1200" b="0" i="0" u="none" strike="noStrike">
                          <a:solidFill>
                            <a:srgbClr val="595959"/>
                          </a:solidFill>
                          <a:effectLst/>
                          <a:latin typeface="Calibri" panose="020F0502020204030204" pitchFamily="34" charset="0"/>
                        </a:rPr>
                        <a:t>-0.7%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DF4E7"/>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DE0BC"/>
                    </a:solidFill>
                  </a:tcPr>
                </a:tc>
                <a:extLst>
                  <a:ext uri="{0D108BD9-81ED-4DB2-BD59-A6C34878D82A}">
                    <a16:rowId xmlns:a16="http://schemas.microsoft.com/office/drawing/2014/main" val="10007"/>
                  </a:ext>
                </a:extLst>
              </a:tr>
              <a:tr h="203954">
                <a:tc>
                  <a:txBody>
                    <a:bodyPr/>
                    <a:lstStyle/>
                    <a:p>
                      <a:pPr algn="r" fontAlgn="b"/>
                      <a:r>
                        <a:rPr lang="en-US" sz="1400" b="0" i="0" u="none" strike="noStrike">
                          <a:solidFill>
                            <a:srgbClr val="1F4E78"/>
                          </a:solidFill>
                          <a:effectLst/>
                          <a:latin typeface="Calibri" panose="020F0502020204030204" pitchFamily="34" charset="0"/>
                        </a:rPr>
                        <a:t> </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19306">
                <a:tc>
                  <a:txBody>
                    <a:bodyPr/>
                    <a:lstStyle/>
                    <a:p>
                      <a:pPr algn="r" fontAlgn="b"/>
                      <a:r>
                        <a:rPr lang="en-US" sz="1400" b="0" i="0" u="none" strike="noStrike">
                          <a:solidFill>
                            <a:srgbClr val="1F4E78"/>
                          </a:solidFill>
                          <a:effectLst/>
                          <a:latin typeface="Calibri" panose="020F0502020204030204" pitchFamily="34" charset="0"/>
                        </a:rPr>
                        <a:t>10%</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err="1">
                          <a:solidFill>
                            <a:srgbClr val="000000"/>
                          </a:solidFill>
                          <a:effectLst/>
                          <a:latin typeface="Calibri" panose="020F0502020204030204" pitchFamily="34" charset="0"/>
                        </a:rPr>
                        <a:t>Eval</a:t>
                      </a:r>
                      <a:r>
                        <a:rPr lang="en-US" sz="1400" b="0" i="0" u="none" strike="noStrike" dirty="0">
                          <a:solidFill>
                            <a:srgbClr val="000000"/>
                          </a:solidFill>
                          <a:effectLst/>
                          <a:latin typeface="Calibri" panose="020F0502020204030204" pitchFamily="34" charset="0"/>
                        </a:rPr>
                        <a:t> &amp; Man</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C0EBD4"/>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ACE5C6"/>
                    </a:solidFill>
                  </a:tcPr>
                </a:tc>
                <a:tc>
                  <a:txBody>
                    <a:bodyPr/>
                    <a:lstStyle/>
                    <a:p>
                      <a:pPr algn="ctr" fontAlgn="b"/>
                      <a:r>
                        <a:rPr lang="en-US" sz="1200" b="0" i="0" u="none" strike="noStrike">
                          <a:solidFill>
                            <a:srgbClr val="000000"/>
                          </a:solidFill>
                          <a:effectLst/>
                          <a:latin typeface="Calibri" panose="020F0502020204030204" pitchFamily="34" charset="0"/>
                        </a:rPr>
                        <a:t>-2.3%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8BDBA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FBF7"/>
                    </a:solidFill>
                  </a:tcPr>
                </a:tc>
                <a:tc>
                  <a:txBody>
                    <a:bodyPr/>
                    <a:lstStyle/>
                    <a:p>
                      <a:pPr algn="ctr" fontAlgn="b"/>
                      <a:r>
                        <a:rPr lang="en-US" sz="1200" b="0" i="0" u="none" strike="noStrike">
                          <a:solidFill>
                            <a:srgbClr val="000000"/>
                          </a:solidFill>
                          <a:effectLst/>
                          <a:latin typeface="Calibri" panose="020F0502020204030204" pitchFamily="34" charset="0"/>
                        </a:rPr>
                        <a:t>-0.5%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6F7ED"/>
                    </a:solidFill>
                  </a:tcPr>
                </a:tc>
                <a:tc>
                  <a:txBody>
                    <a:bodyPr/>
                    <a:lstStyle/>
                    <a:p>
                      <a:pPr algn="ctr" fontAlgn="b"/>
                      <a:r>
                        <a:rPr lang="en-US" sz="1200" b="0" i="0" u="none" strike="noStrike" dirty="0">
                          <a:solidFill>
                            <a:srgbClr val="000000"/>
                          </a:solidFill>
                          <a:effectLst/>
                          <a:latin typeface="Calibri" panose="020F0502020204030204" pitchFamily="34" charset="0"/>
                        </a:rPr>
                        <a:t>-0.5%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E6F7EE"/>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E4F6ED"/>
                    </a:solidFill>
                  </a:tcPr>
                </a:tc>
                <a:tc>
                  <a:txBody>
                    <a:bodyPr/>
                    <a:lstStyle/>
                    <a:p>
                      <a:pPr algn="ctr" fontAlgn="b"/>
                      <a:r>
                        <a:rPr lang="en-US" sz="1200" b="0" i="0" u="none" strike="noStrike">
                          <a:solidFill>
                            <a:srgbClr val="595959"/>
                          </a:solidFill>
                          <a:effectLst/>
                          <a:latin typeface="Calibri" panose="020F0502020204030204" pitchFamily="34" charset="0"/>
                        </a:rPr>
                        <a:t>-0.7%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DF4E7"/>
                    </a:solidFill>
                  </a:tcPr>
                </a:tc>
                <a:tc>
                  <a:txBody>
                    <a:bodyPr/>
                    <a:lstStyle/>
                    <a:p>
                      <a:pPr algn="ctr" fontAlgn="b"/>
                      <a:r>
                        <a:rPr lang="en-US" sz="1200" b="0" i="0" u="none" strike="noStrike">
                          <a:solidFill>
                            <a:srgbClr val="000000"/>
                          </a:solidFill>
                          <a:effectLst/>
                          <a:latin typeface="Calibri" panose="020F0502020204030204" pitchFamily="34" charset="0"/>
                        </a:rPr>
                        <a:t>-0.5%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F6EC"/>
                    </a:solidFill>
                  </a:tcPr>
                </a:tc>
                <a:extLst>
                  <a:ext uri="{0D108BD9-81ED-4DB2-BD59-A6C34878D82A}">
                    <a16:rowId xmlns:a16="http://schemas.microsoft.com/office/drawing/2014/main" val="10009"/>
                  </a:ext>
                </a:extLst>
              </a:tr>
              <a:tr h="219306">
                <a:tc>
                  <a:txBody>
                    <a:bodyPr/>
                    <a:lstStyle/>
                    <a:p>
                      <a:pPr algn="r" fontAlgn="b"/>
                      <a:r>
                        <a:rPr lang="en-US" sz="1400" b="0" i="0" u="none" strike="noStrike">
                          <a:solidFill>
                            <a:srgbClr val="1F4E78"/>
                          </a:solidFill>
                          <a:effectLst/>
                          <a:latin typeface="Calibri" panose="020F0502020204030204" pitchFamily="34" charset="0"/>
                        </a:rPr>
                        <a:t>3%</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Tests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5CCC8F"/>
                    </a:solidFill>
                  </a:tcPr>
                </a:tc>
                <a:tc>
                  <a:txBody>
                    <a:bodyPr/>
                    <a:lstStyle/>
                    <a:p>
                      <a:pPr algn="ctr" fontAlgn="b"/>
                      <a:r>
                        <a:rPr lang="en-US" sz="12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solidFill>
                      <a:srgbClr val="44C57E"/>
                    </a:solidFill>
                  </a:tcPr>
                </a:tc>
                <a:tc>
                  <a:txBody>
                    <a:bodyPr/>
                    <a:lstStyle/>
                    <a:p>
                      <a:pPr algn="ctr" fontAlgn="b"/>
                      <a:r>
                        <a:rPr lang="en-US" sz="1200" b="0" i="0" u="none" strike="noStrike">
                          <a:solidFill>
                            <a:srgbClr val="000000"/>
                          </a:solidFill>
                          <a:effectLst/>
                          <a:latin typeface="Calibri" panose="020F0502020204030204" pitchFamily="34" charset="0"/>
                        </a:rPr>
                        <a:t>-4.3%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25BB69"/>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BEFDB"/>
                    </a:solidFill>
                  </a:tcPr>
                </a:tc>
                <a:tc>
                  <a:txBody>
                    <a:bodyPr/>
                    <a:lstStyle/>
                    <a:p>
                      <a:pPr algn="ctr" fontAlgn="b"/>
                      <a:r>
                        <a:rPr lang="en-US" sz="1200" b="0" i="0" u="none" strike="noStrike">
                          <a:solidFill>
                            <a:srgbClr val="000000"/>
                          </a:solidFill>
                          <a:effectLst/>
                          <a:latin typeface="Calibri" panose="020F0502020204030204" pitchFamily="34" charset="0"/>
                        </a:rPr>
                        <a:t>-0.8%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3F1E1"/>
                    </a:solidFill>
                  </a:tcPr>
                </a:tc>
                <a:tc>
                  <a:txBody>
                    <a:bodyPr/>
                    <a:lstStyle/>
                    <a:p>
                      <a:pPr algn="ctr" fontAlgn="b"/>
                      <a:r>
                        <a:rPr lang="en-US" sz="1200" b="0" i="0" u="none" strike="noStrike">
                          <a:solidFill>
                            <a:srgbClr val="000000"/>
                          </a:solidFill>
                          <a:effectLst/>
                          <a:latin typeface="Calibri" panose="020F0502020204030204" pitchFamily="34" charset="0"/>
                        </a:rPr>
                        <a:t>-3.4%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51C98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88DAAD"/>
                    </a:solidFill>
                  </a:tcPr>
                </a:tc>
                <a:tc>
                  <a:txBody>
                    <a:bodyPr/>
                    <a:lstStyle/>
                    <a:p>
                      <a:pPr algn="ctr"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5CF95"/>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AC278"/>
                    </a:solidFill>
                  </a:tcPr>
                </a:tc>
                <a:extLst>
                  <a:ext uri="{0D108BD9-81ED-4DB2-BD59-A6C34878D82A}">
                    <a16:rowId xmlns:a16="http://schemas.microsoft.com/office/drawing/2014/main" val="10010"/>
                  </a:ext>
                </a:extLst>
              </a:tr>
              <a:tr h="219306">
                <a:tc>
                  <a:txBody>
                    <a:bodyPr/>
                    <a:lstStyle/>
                    <a:p>
                      <a:pPr algn="r" fontAlgn="b"/>
                      <a:r>
                        <a:rPr lang="en-US" sz="1400" b="0" i="0" u="none" strike="noStrike">
                          <a:solidFill>
                            <a:srgbClr val="1F4E78"/>
                          </a:solidFill>
                          <a:effectLst/>
                          <a:latin typeface="Calibri" panose="020F0502020204030204" pitchFamily="34" charset="0"/>
                        </a:rPr>
                        <a:t>2%</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DME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EEE"/>
                    </a:solidFill>
                  </a:tcPr>
                </a:tc>
                <a:tc>
                  <a:txBody>
                    <a:bodyPr/>
                    <a:lstStyle/>
                    <a:p>
                      <a:pPr algn="ctr" fontAlgn="b"/>
                      <a:r>
                        <a:rPr lang="en-US" sz="12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CAEEDB"/>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37C176"/>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9C9"/>
                    </a:solidFill>
                  </a:tcPr>
                </a:tc>
                <a:tc>
                  <a:txBody>
                    <a:bodyPr/>
                    <a:lstStyle/>
                    <a:p>
                      <a:pPr algn="ctr" fontAlgn="b"/>
                      <a:r>
                        <a:rPr lang="en-US" sz="1200" b="0" i="0" u="none" strike="noStrike">
                          <a:solidFill>
                            <a:srgbClr val="000000"/>
                          </a:solidFill>
                          <a:effectLst/>
                          <a:latin typeface="Calibri" panose="020F0502020204030204" pitchFamily="34" charset="0"/>
                        </a:rPr>
                        <a:t>0.9%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D4D4"/>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BCEAD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CFEFD"/>
                    </a:solidFill>
                  </a:tcPr>
                </a:tc>
                <a:tc>
                  <a:txBody>
                    <a:bodyPr/>
                    <a:lstStyle/>
                    <a:p>
                      <a:pPr algn="ctr" fontAlgn="b"/>
                      <a:r>
                        <a:rPr lang="en-US" sz="1200" b="0" i="0" u="none" strike="noStrike">
                          <a:solidFill>
                            <a:srgbClr val="595959"/>
                          </a:solidFill>
                          <a:effectLst/>
                          <a:latin typeface="Calibri" panose="020F0502020204030204" pitchFamily="34" charset="0"/>
                        </a:rPr>
                        <a:t>-0.6%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E0F5E9"/>
                    </a:solidFill>
                  </a:tcPr>
                </a:tc>
                <a:tc>
                  <a:txBody>
                    <a:bodyPr/>
                    <a:lstStyle/>
                    <a:p>
                      <a:pPr algn="ctr" fontAlgn="b"/>
                      <a:r>
                        <a:rPr lang="en-US" sz="1200" b="0" i="0" u="none" strike="noStrike">
                          <a:solidFill>
                            <a:srgbClr val="000000"/>
                          </a:solidFill>
                          <a:effectLst/>
                          <a:latin typeface="Calibri" panose="020F050202020403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E0BA"/>
                    </a:solidFill>
                  </a:tcPr>
                </a:tc>
                <a:extLst>
                  <a:ext uri="{0D108BD9-81ED-4DB2-BD59-A6C34878D82A}">
                    <a16:rowId xmlns:a16="http://schemas.microsoft.com/office/drawing/2014/main" val="10011"/>
                  </a:ext>
                </a:extLst>
              </a:tr>
              <a:tr h="219306">
                <a:tc>
                  <a:txBody>
                    <a:bodyPr/>
                    <a:lstStyle/>
                    <a:p>
                      <a:pPr algn="r" fontAlgn="b"/>
                      <a:r>
                        <a:rPr lang="en-US" sz="1400" b="0" i="0" u="none" strike="noStrike">
                          <a:solidFill>
                            <a:srgbClr val="1F4E78"/>
                          </a:solidFill>
                          <a:effectLst/>
                          <a:latin typeface="Calibri" panose="020F0502020204030204" pitchFamily="34" charset="0"/>
                        </a:rPr>
                        <a:t>2%</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Ambulance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23BB68"/>
                    </a:solidFill>
                  </a:tcPr>
                </a:tc>
                <a:tc>
                  <a:txBody>
                    <a:bodyPr/>
                    <a:lstStyle/>
                    <a:p>
                      <a:pPr algn="ctr" fontAlgn="b"/>
                      <a:r>
                        <a:rPr lang="en-US" sz="12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solidFill>
                      <a:srgbClr val="00B050"/>
                    </a:solidFill>
                  </a:tcPr>
                </a:tc>
                <a:tc>
                  <a:txBody>
                    <a:bodyPr/>
                    <a:lstStyle/>
                    <a:p>
                      <a:pPr algn="ctr" fontAlgn="b"/>
                      <a:r>
                        <a:rPr lang="en-US" sz="1200" b="0" i="0" u="none" strike="noStrike">
                          <a:solidFill>
                            <a:srgbClr val="000000"/>
                          </a:solidFill>
                          <a:effectLst/>
                          <a:latin typeface="Calibri" panose="020F0502020204030204" pitchFamily="34" charset="0"/>
                        </a:rPr>
                        <a:t>-17.4%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6FCF8"/>
                    </a:solidFill>
                  </a:tcPr>
                </a:tc>
                <a:tc>
                  <a:txBody>
                    <a:bodyPr/>
                    <a:lstStyle/>
                    <a:p>
                      <a:pPr algn="ctr" fontAlgn="b"/>
                      <a:r>
                        <a:rPr lang="en-US"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C5C5"/>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61CE92"/>
                    </a:solidFill>
                  </a:tcPr>
                </a:tc>
                <a:tc>
                  <a:txBody>
                    <a:bodyPr/>
                    <a:lstStyle/>
                    <a:p>
                      <a:pPr algn="ctr" fontAlgn="b"/>
                      <a:r>
                        <a:rPr lang="en-US" sz="1200" b="0" i="0" u="none" strike="noStrike">
                          <a:solidFill>
                            <a:srgbClr val="595959"/>
                          </a:solidFill>
                          <a:effectLst/>
                          <a:latin typeface="Calibri" panose="020F0502020204030204" pitchFamily="34" charset="0"/>
                        </a:rPr>
                        <a:t>-3.0%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65CF95"/>
                    </a:solidFill>
                  </a:tcPr>
                </a:tc>
                <a:tc>
                  <a:txBody>
                    <a:bodyPr/>
                    <a:lstStyle/>
                    <a:p>
                      <a:pPr algn="ctr" fontAlgn="b"/>
                      <a:r>
                        <a:rPr lang="en-US" sz="1200" b="0" i="0" u="none" strike="noStrike">
                          <a:solidFill>
                            <a:srgbClr val="000000"/>
                          </a:solidFill>
                          <a:effectLst/>
                          <a:latin typeface="Calibri" panose="020F0502020204030204" pitchFamily="34" charset="0"/>
                        </a:rPr>
                        <a:t>-11.7%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10012"/>
                  </a:ext>
                </a:extLst>
              </a:tr>
              <a:tr h="219306">
                <a:tc>
                  <a:txBody>
                    <a:bodyPr/>
                    <a:lstStyle/>
                    <a:p>
                      <a:pPr algn="r" fontAlgn="b"/>
                      <a:r>
                        <a:rPr lang="en-US" sz="1400" b="0" i="0" u="none" strike="noStrike">
                          <a:solidFill>
                            <a:srgbClr val="1F4E78"/>
                          </a:solidFill>
                          <a:effectLst/>
                          <a:latin typeface="Calibri" panose="020F0502020204030204" pitchFamily="34" charset="0"/>
                        </a:rPr>
                        <a:t>1%</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ER Utilization</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DF9F3"/>
                    </a:solidFill>
                  </a:tcPr>
                </a:tc>
                <a:tc>
                  <a:txBody>
                    <a:bodyPr/>
                    <a:lstStyle/>
                    <a:p>
                      <a:pPr algn="ctr" fontAlgn="b"/>
                      <a:r>
                        <a:rPr lang="en-US" sz="1200" b="0" i="0" u="none" strike="noStrike">
                          <a:solidFill>
                            <a:srgbClr val="000000"/>
                          </a:solidFill>
                          <a:effectLst/>
                          <a:latin typeface="Calibri" panose="020F0502020204030204" pitchFamily="34" charset="0"/>
                        </a:rPr>
                        <a:t>-0.1%</a:t>
                      </a:r>
                    </a:p>
                  </a:txBody>
                  <a:tcPr marL="9525" marR="9525" marT="9525" marB="0" anchor="b">
                    <a:lnL>
                      <a:noFill/>
                    </a:lnL>
                    <a:lnR>
                      <a:noFill/>
                    </a:lnR>
                    <a:lnT>
                      <a:noFill/>
                    </a:lnT>
                    <a:lnB>
                      <a:noFill/>
                    </a:lnB>
                    <a:solidFill>
                      <a:srgbClr val="FBFDFC"/>
                    </a:solidFill>
                  </a:tcPr>
                </a:tc>
                <a:tc>
                  <a:txBody>
                    <a:bodyPr/>
                    <a:lstStyle/>
                    <a:p>
                      <a:pPr algn="ctr" fontAlgn="b"/>
                      <a:r>
                        <a:rPr lang="en-US" sz="1200" b="0" i="0" u="none" strike="noStrike">
                          <a:solidFill>
                            <a:srgbClr val="000000"/>
                          </a:solidFill>
                          <a:effectLst/>
                          <a:latin typeface="Calibri" panose="020F0502020204030204" pitchFamily="34" charset="0"/>
                        </a:rPr>
                        <a:t>-0.7%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CF4E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8F1"/>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EFFAF4"/>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ADE5C7"/>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8F8"/>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0FAF4"/>
                    </a:solidFill>
                  </a:tcPr>
                </a:tc>
                <a:tc>
                  <a:txBody>
                    <a:bodyPr/>
                    <a:lstStyle/>
                    <a:p>
                      <a:pPr algn="ctr" fontAlgn="b"/>
                      <a:r>
                        <a:rPr lang="en-US" sz="1200" b="0" i="0" u="none" strike="noStrike">
                          <a:solidFill>
                            <a:srgbClr val="000000"/>
                          </a:solidFill>
                          <a:effectLst/>
                          <a:latin typeface="Calibri" panose="020F0502020204030204" pitchFamily="34" charset="0"/>
                        </a:rPr>
                        <a:t>-0.8%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5F2E2"/>
                    </a:solidFill>
                  </a:tcPr>
                </a:tc>
                <a:extLst>
                  <a:ext uri="{0D108BD9-81ED-4DB2-BD59-A6C34878D82A}">
                    <a16:rowId xmlns:a16="http://schemas.microsoft.com/office/drawing/2014/main" val="10013"/>
                  </a:ext>
                </a:extLst>
              </a:tr>
              <a:tr h="203954">
                <a:tc>
                  <a:txBody>
                    <a:bodyPr/>
                    <a:lstStyle/>
                    <a:p>
                      <a:pPr algn="r" fontAlgn="b"/>
                      <a:r>
                        <a:rPr lang="en-US" sz="1400" b="0" i="0" u="none" strike="noStrike">
                          <a:solidFill>
                            <a:srgbClr val="1F4E78"/>
                          </a:solidFill>
                          <a:effectLst/>
                          <a:latin typeface="Calibri" panose="020F0502020204030204" pitchFamily="34" charset="0"/>
                        </a:rPr>
                        <a:t> </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4"/>
                  </a:ext>
                </a:extLst>
              </a:tr>
              <a:tr h="219306">
                <a:tc>
                  <a:txBody>
                    <a:bodyPr/>
                    <a:lstStyle/>
                    <a:p>
                      <a:pPr algn="r" fontAlgn="b"/>
                      <a:r>
                        <a:rPr lang="en-US" sz="1400" b="0" i="0" u="none" strike="noStrike" dirty="0">
                          <a:solidFill>
                            <a:srgbClr val="1F4E78"/>
                          </a:solidFill>
                          <a:effectLst/>
                          <a:latin typeface="Calibri" panose="020F0502020204030204" pitchFamily="34" charset="0"/>
                        </a:rPr>
                        <a:t>2%</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Imaging</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B7B7"/>
                    </a:solidFill>
                  </a:tcPr>
                </a:tc>
                <a:tc>
                  <a:txBody>
                    <a:bodyPr/>
                    <a:lstStyle/>
                    <a:p>
                      <a:pPr algn="ctr" fontAlgn="b"/>
                      <a:r>
                        <a:rPr lang="en-US" sz="12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solidFill>
                      <a:srgbClr val="FF8F8F"/>
                    </a:solidFill>
                  </a:tcPr>
                </a:tc>
                <a:tc>
                  <a:txBody>
                    <a:bodyPr/>
                    <a:lstStyle/>
                    <a:p>
                      <a:pPr algn="ctr" fontAlgn="b"/>
                      <a:r>
                        <a:rPr lang="en-US" sz="1200" b="0" i="0" u="none" strike="noStrike">
                          <a:solidFill>
                            <a:srgbClr val="000000"/>
                          </a:solidFill>
                          <a:effectLst/>
                          <a:latin typeface="Calibri" panose="020F0502020204030204" pitchFamily="34" charset="0"/>
                        </a:rPr>
                        <a:t>2.1%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9696"/>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0D0"/>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B7B7"/>
                    </a:solidFill>
                  </a:tcPr>
                </a:tc>
                <a:tc>
                  <a:txBody>
                    <a:bodyPr/>
                    <a:lstStyle/>
                    <a:p>
                      <a:pPr algn="ctr" fontAlgn="b"/>
                      <a:r>
                        <a:rPr lang="en-US" sz="1200" b="0" i="0" u="none" strike="noStrike">
                          <a:solidFill>
                            <a:srgbClr val="000000"/>
                          </a:solidFill>
                          <a:effectLst/>
                          <a:latin typeface="Calibri" panose="020F0502020204030204" pitchFamily="34" charset="0"/>
                        </a:rPr>
                        <a:t>0.8%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D8D8"/>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EBEB"/>
                    </a:solidFill>
                  </a:tcPr>
                </a:tc>
                <a:tc>
                  <a:txBody>
                    <a:bodyPr/>
                    <a:lstStyle/>
                    <a:p>
                      <a:pPr algn="ctr" fontAlgn="b"/>
                      <a:r>
                        <a:rPr lang="en-US" sz="1200" b="0" i="0" u="none" strike="noStrike">
                          <a:solidFill>
                            <a:srgbClr val="595959"/>
                          </a:solidFill>
                          <a:effectLst/>
                          <a:latin typeface="Calibri" panose="020F0502020204030204" pitchFamily="34" charset="0"/>
                        </a:rPr>
                        <a:t>0.5%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E9E9"/>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AF5"/>
                    </a:solidFill>
                  </a:tcPr>
                </a:tc>
                <a:extLst>
                  <a:ext uri="{0D108BD9-81ED-4DB2-BD59-A6C34878D82A}">
                    <a16:rowId xmlns:a16="http://schemas.microsoft.com/office/drawing/2014/main" val="10015"/>
                  </a:ext>
                </a:extLst>
              </a:tr>
              <a:tr h="219306">
                <a:tc>
                  <a:txBody>
                    <a:bodyPr/>
                    <a:lstStyle/>
                    <a:p>
                      <a:pPr algn="r" fontAlgn="b"/>
                      <a:r>
                        <a:rPr lang="en-US" sz="1400" b="0" i="0" u="none" strike="noStrike">
                          <a:solidFill>
                            <a:srgbClr val="1F4E78"/>
                          </a:solidFill>
                          <a:effectLst/>
                          <a:latin typeface="Calibri" panose="020F0502020204030204" pitchFamily="34" charset="0"/>
                        </a:rPr>
                        <a:t>4%</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Part B Drug</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8080"/>
                    </a:solidFill>
                  </a:tcPr>
                </a:tc>
                <a:tc>
                  <a:txBody>
                    <a:bodyPr/>
                    <a:lstStyle/>
                    <a:p>
                      <a:pPr algn="ctr" fontAlgn="b"/>
                      <a:r>
                        <a:rPr lang="en-US" sz="1200" b="0" i="0" u="none" strike="noStrike">
                          <a:solidFill>
                            <a:srgbClr val="000000"/>
                          </a:solidFill>
                          <a:effectLst/>
                          <a:latin typeface="Calibri" panose="020F0502020204030204" pitchFamily="34" charset="0"/>
                        </a:rPr>
                        <a:t>3.8%</a:t>
                      </a:r>
                    </a:p>
                  </a:txBody>
                  <a:tcPr marL="9525" marR="9525" marT="9525" marB="0" anchor="b">
                    <a:lnL>
                      <a:noFill/>
                    </a:lnL>
                    <a:lnR>
                      <a:noFill/>
                    </a:lnR>
                    <a:lnT>
                      <a:noFill/>
                    </a:lnT>
                    <a:lnB>
                      <a:noFill/>
                    </a:lnB>
                    <a:solidFill>
                      <a:srgbClr val="FF3E3E"/>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6D6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9999"/>
                    </a:solidFill>
                  </a:tcPr>
                </a:tc>
                <a:tc>
                  <a:txBody>
                    <a:bodyPr/>
                    <a:lstStyle/>
                    <a:p>
                      <a:pPr algn="ctr" fontAlgn="b"/>
                      <a:r>
                        <a:rPr lang="en-US" sz="1200" b="0" i="0" u="none" strike="noStrike">
                          <a:solidFill>
                            <a:srgbClr val="000000"/>
                          </a:solidFill>
                          <a:effectLst/>
                          <a:latin typeface="Calibri" panose="020F0502020204030204" pitchFamily="34" charset="0"/>
                        </a:rPr>
                        <a:t>0.9%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D4D4"/>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F2"/>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5C5C"/>
                    </a:solidFill>
                  </a:tcPr>
                </a:tc>
                <a:tc>
                  <a:txBody>
                    <a:bodyPr/>
                    <a:lstStyle/>
                    <a:p>
                      <a:pPr algn="ctr" fontAlgn="b"/>
                      <a:r>
                        <a:rPr lang="en-US" sz="1200" b="0" i="0" u="none" strike="noStrike">
                          <a:solidFill>
                            <a:srgbClr val="595959"/>
                          </a:solidFill>
                          <a:effectLst/>
                          <a:latin typeface="Calibri" panose="020F0502020204030204" pitchFamily="34" charset="0"/>
                        </a:rPr>
                        <a:t>5.9%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n-US" sz="1200" b="0" i="0" u="none" strike="noStrike">
                          <a:solidFill>
                            <a:srgbClr val="000000"/>
                          </a:solidFill>
                          <a:effectLst/>
                          <a:latin typeface="Calibri" panose="020F0502020204030204" pitchFamily="34" charset="0"/>
                        </a:rPr>
                        <a:t>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16"/>
                  </a:ext>
                </a:extLst>
              </a:tr>
              <a:tr h="219306">
                <a:tc>
                  <a:txBody>
                    <a:bodyPr/>
                    <a:lstStyle/>
                    <a:p>
                      <a:pPr algn="r" fontAlgn="b"/>
                      <a:r>
                        <a:rPr lang="en-US" sz="1400" b="0" i="0" u="none" strike="noStrike">
                          <a:solidFill>
                            <a:srgbClr val="1F4E78"/>
                          </a:solidFill>
                          <a:effectLst/>
                          <a:latin typeface="Calibri" panose="020F0502020204030204" pitchFamily="34" charset="0"/>
                        </a:rPr>
                        <a:t>1%</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err="1">
                          <a:solidFill>
                            <a:srgbClr val="000000"/>
                          </a:solidFill>
                          <a:effectLst/>
                          <a:latin typeface="Calibri" panose="020F0502020204030204" pitchFamily="34" charset="0"/>
                        </a:rPr>
                        <a:t>Amb</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Surg</a:t>
                      </a:r>
                      <a:r>
                        <a:rPr lang="en-US" sz="1400" b="0" i="0" u="none" strike="noStrike" dirty="0">
                          <a:solidFill>
                            <a:srgbClr val="000000"/>
                          </a:solidFill>
                          <a:effectLst/>
                          <a:latin typeface="Calibri" panose="020F0502020204030204" pitchFamily="34" charset="0"/>
                        </a:rPr>
                        <a:t> Center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8E8"/>
                    </a:solidFill>
                  </a:tcPr>
                </a:tc>
                <a:tc>
                  <a:txBody>
                    <a:bodyPr/>
                    <a:lstStyle/>
                    <a:p>
                      <a:pPr algn="ctr" fontAlgn="b"/>
                      <a:r>
                        <a:rPr lang="en-US" sz="12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solidFill>
                      <a:srgbClr val="FFE9E9"/>
                    </a:solidFill>
                  </a:tcPr>
                </a:tc>
                <a:tc>
                  <a:txBody>
                    <a:bodyPr/>
                    <a:lstStyle/>
                    <a:p>
                      <a:pPr algn="ctr" fontAlgn="b"/>
                      <a:r>
                        <a:rPr lang="en-US" sz="1200" b="0" i="0" u="none" strike="noStrike">
                          <a:solidFill>
                            <a:srgbClr val="000000"/>
                          </a:solidFill>
                          <a:effectLst/>
                          <a:latin typeface="Calibri" panose="020F0502020204030204" pitchFamily="34" charset="0"/>
                        </a:rPr>
                        <a:t>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B5B5"/>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DCD"/>
                    </a:solidFill>
                  </a:tcPr>
                </a:tc>
                <a:tc>
                  <a:txBody>
                    <a:bodyPr/>
                    <a:lstStyle/>
                    <a:p>
                      <a:pPr algn="ctr" fontAlgn="b"/>
                      <a:r>
                        <a:rPr lang="en-US"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7979"/>
                    </a:solidFill>
                  </a:tcPr>
                </a:tc>
                <a:tc>
                  <a:txBody>
                    <a:bodyPr/>
                    <a:lstStyle/>
                    <a:p>
                      <a:pPr algn="ctr" fontAlgn="b"/>
                      <a:r>
                        <a:rPr lang="en-US" sz="1200" b="0" i="0" u="none" strike="noStrike">
                          <a:solidFill>
                            <a:srgbClr val="000000"/>
                          </a:solidFill>
                          <a:effectLst/>
                          <a:latin typeface="Calibri" panose="020F0502020204030204" pitchFamily="34" charset="0"/>
                        </a:rPr>
                        <a:t>4.8%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0D0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D5D5"/>
                    </a:solidFill>
                  </a:tcPr>
                </a:tc>
                <a:tc>
                  <a:txBody>
                    <a:bodyPr/>
                    <a:lstStyle/>
                    <a:p>
                      <a:pPr algn="ctr" fontAlgn="b"/>
                      <a:r>
                        <a:rPr lang="en-US" sz="1200" b="0" i="0" u="none" strike="noStrike">
                          <a:solidFill>
                            <a:srgbClr val="595959"/>
                          </a:solidFill>
                          <a:effectLst/>
                          <a:latin typeface="Calibri" panose="020F0502020204030204" pitchFamily="34" charset="0"/>
                        </a:rPr>
                        <a:t>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DFEFD"/>
                    </a:solidFill>
                  </a:tcPr>
                </a:tc>
                <a:tc>
                  <a:txBody>
                    <a:bodyPr/>
                    <a:lstStyle/>
                    <a:p>
                      <a:pPr algn="ctr" fontAlgn="b"/>
                      <a:r>
                        <a:rPr lang="en-US" sz="1200" b="0" i="0" u="none" strike="noStrike">
                          <a:solidFill>
                            <a:srgbClr val="000000"/>
                          </a:solidFill>
                          <a:effectLst/>
                          <a:latin typeface="Calibri" panose="020F0502020204030204" pitchFamily="34" charset="0"/>
                        </a:rPr>
                        <a:t>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8D8"/>
                    </a:solidFill>
                  </a:tcPr>
                </a:tc>
                <a:extLst>
                  <a:ext uri="{0D108BD9-81ED-4DB2-BD59-A6C34878D82A}">
                    <a16:rowId xmlns:a16="http://schemas.microsoft.com/office/drawing/2014/main" val="10017"/>
                  </a:ext>
                </a:extLst>
              </a:tr>
              <a:tr h="203954">
                <a:tc>
                  <a:txBody>
                    <a:bodyPr/>
                    <a:lstStyle/>
                    <a:p>
                      <a:pPr algn="r" fontAlgn="b"/>
                      <a:r>
                        <a:rPr lang="en-US" sz="1400" b="0" i="0" u="none" strike="noStrike">
                          <a:solidFill>
                            <a:srgbClr val="1F4E78"/>
                          </a:solidFill>
                          <a:effectLst/>
                          <a:latin typeface="Calibri" panose="020F0502020204030204" pitchFamily="34" charset="0"/>
                        </a:rPr>
                        <a:t> </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8"/>
                  </a:ext>
                </a:extLst>
              </a:tr>
              <a:tr h="219306">
                <a:tc>
                  <a:txBody>
                    <a:bodyPr/>
                    <a:lstStyle/>
                    <a:p>
                      <a:pPr algn="r" fontAlgn="b"/>
                      <a:r>
                        <a:rPr lang="en-US" sz="1400" b="0" i="0" u="none" strike="noStrike">
                          <a:solidFill>
                            <a:srgbClr val="1F4E78"/>
                          </a:solidFill>
                          <a:effectLst/>
                          <a:latin typeface="Calibri" panose="020F0502020204030204" pitchFamily="34" charset="0"/>
                        </a:rPr>
                        <a:t>7%</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Procedures</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EFEF"/>
                    </a:solidFill>
                  </a:tcPr>
                </a:tc>
                <a:tc>
                  <a:txBody>
                    <a:bodyPr/>
                    <a:lstStyle/>
                    <a:p>
                      <a:pPr algn="ctr" fontAlgn="b"/>
                      <a:r>
                        <a:rPr lang="en-US" sz="12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solidFill>
                      <a:srgbClr val="ECF9F2"/>
                    </a:solidFill>
                  </a:tcPr>
                </a:tc>
                <a:tc>
                  <a:txBody>
                    <a:bodyPr/>
                    <a:lstStyle/>
                    <a:p>
                      <a:pPr algn="ctr" fontAlgn="b"/>
                      <a:r>
                        <a:rPr lang="en-US" sz="1200" b="0" i="0" u="none" strike="noStrike">
                          <a:solidFill>
                            <a:srgbClr val="000000"/>
                          </a:solidFill>
                          <a:effectLst/>
                          <a:latin typeface="Calibri" panose="020F0502020204030204" pitchFamily="34" charset="0"/>
                        </a:rPr>
                        <a:t>-0.1%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AFDFB"/>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FEF"/>
                    </a:solidFill>
                  </a:tcPr>
                </a:tc>
                <a:tc>
                  <a:txBody>
                    <a:bodyPr/>
                    <a:lstStyle/>
                    <a:p>
                      <a:pPr algn="ctr" fontAlgn="b"/>
                      <a:r>
                        <a:rPr lang="en-US" sz="1200" b="0" i="0" u="none" strike="noStrike">
                          <a:solidFill>
                            <a:srgbClr val="000000"/>
                          </a:solidFill>
                          <a:effectLst/>
                          <a:latin typeface="Calibri" panose="020F0502020204030204" pitchFamily="34" charset="0"/>
                        </a:rPr>
                        <a:t>-0.6%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EF4E8"/>
                    </a:solidFill>
                  </a:tcPr>
                </a:tc>
                <a:tc>
                  <a:txBody>
                    <a:bodyPr/>
                    <a:lstStyle/>
                    <a:p>
                      <a:pPr algn="ctr" fontAlgn="b"/>
                      <a:r>
                        <a:rPr lang="en-US" sz="1200" b="0" i="0" u="none" strike="noStrike">
                          <a:solidFill>
                            <a:srgbClr val="000000"/>
                          </a:solidFill>
                          <a:effectLst/>
                          <a:latin typeface="Calibri" panose="020F0502020204030204" pitchFamily="34" charset="0"/>
                        </a:rPr>
                        <a:t>-0.3%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0FAF4"/>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DCDC"/>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0F0"/>
                    </a:solidFill>
                  </a:tcPr>
                </a:tc>
                <a:tc>
                  <a:txBody>
                    <a:bodyPr/>
                    <a:lstStyle/>
                    <a:p>
                      <a:pPr algn="ctr" fontAlgn="b"/>
                      <a:r>
                        <a:rPr lang="en-US" sz="1200" b="0" i="0" u="none" strike="noStrike">
                          <a:solidFill>
                            <a:srgbClr val="000000"/>
                          </a:solidFill>
                          <a:effectLst/>
                          <a:latin typeface="Calibri" panose="020F0502020204030204" pitchFamily="34" charset="0"/>
                        </a:rPr>
                        <a:t>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EBEB"/>
                    </a:solidFill>
                  </a:tcPr>
                </a:tc>
                <a:extLst>
                  <a:ext uri="{0D108BD9-81ED-4DB2-BD59-A6C34878D82A}">
                    <a16:rowId xmlns:a16="http://schemas.microsoft.com/office/drawing/2014/main" val="10019"/>
                  </a:ext>
                </a:extLst>
              </a:tr>
              <a:tr h="219306">
                <a:tc>
                  <a:txBody>
                    <a:bodyPr/>
                    <a:lstStyle/>
                    <a:p>
                      <a:pPr algn="r" fontAlgn="b"/>
                      <a:r>
                        <a:rPr lang="en-US" sz="1400" b="0" i="0" u="none" strike="noStrike" dirty="0">
                          <a:solidFill>
                            <a:srgbClr val="1F4E78"/>
                          </a:solidFill>
                          <a:effectLst/>
                          <a:latin typeface="Calibri" panose="020F0502020204030204" pitchFamily="34" charset="0"/>
                        </a:rPr>
                        <a:t>3%</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Hospice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9999"/>
                    </a:solidFill>
                  </a:tcPr>
                </a:tc>
                <a:tc>
                  <a:txBody>
                    <a:bodyPr/>
                    <a:lstStyle/>
                    <a:p>
                      <a:pPr algn="ctr" fontAlgn="b"/>
                      <a:r>
                        <a:rPr lang="en-US" sz="12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FA9A9"/>
                    </a:solidFill>
                  </a:tcPr>
                </a:tc>
                <a:tc>
                  <a:txBody>
                    <a:bodyPr/>
                    <a:lstStyle/>
                    <a:p>
                      <a:pPr algn="ctr" fontAlgn="b"/>
                      <a:r>
                        <a:rPr lang="en-US" sz="1200" b="0" i="0" u="none" strike="noStrike">
                          <a:solidFill>
                            <a:srgbClr val="000000"/>
                          </a:solidFill>
                          <a:effectLst/>
                          <a:latin typeface="Calibri" panose="020F0502020204030204" pitchFamily="34" charset="0"/>
                        </a:rPr>
                        <a:t>3.2%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5D5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FDFC"/>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B6E8CC"/>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A4E3C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EFEFE"/>
                    </a:solidFill>
                  </a:tcPr>
                </a:tc>
                <a:tc>
                  <a:txBody>
                    <a:bodyPr/>
                    <a:lstStyle/>
                    <a:p>
                      <a:pPr algn="ctr" fontAlgn="b"/>
                      <a:r>
                        <a:rPr lang="en-US" sz="1200" b="0" i="0" u="none" strike="noStrike">
                          <a:solidFill>
                            <a:srgbClr val="595959"/>
                          </a:solidFill>
                          <a:effectLst/>
                          <a:latin typeface="Calibri" panose="020F0502020204030204" pitchFamily="34" charset="0"/>
                        </a:rPr>
                        <a:t>-0.7%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BF4E6"/>
                    </a:solidFill>
                  </a:tcPr>
                </a:tc>
                <a:tc>
                  <a:txBody>
                    <a:bodyPr/>
                    <a:lstStyle/>
                    <a:p>
                      <a:pPr algn="ctr" fontAlgn="b"/>
                      <a:r>
                        <a:rPr lang="en-US" sz="1200" b="0" i="0" u="none" strike="noStrike">
                          <a:solidFill>
                            <a:srgbClr val="000000"/>
                          </a:solidFill>
                          <a:effectLst/>
                          <a:latin typeface="Calibri" panose="020F0502020204030204" pitchFamily="34" charset="0"/>
                        </a:rPr>
                        <a:t>-0.5%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F7EE"/>
                    </a:solidFill>
                  </a:tcPr>
                </a:tc>
                <a:extLst>
                  <a:ext uri="{0D108BD9-81ED-4DB2-BD59-A6C34878D82A}">
                    <a16:rowId xmlns:a16="http://schemas.microsoft.com/office/drawing/2014/main" val="10020"/>
                  </a:ext>
                </a:extLst>
              </a:tr>
              <a:tr h="230271">
                <a:tc>
                  <a:txBody>
                    <a:bodyPr/>
                    <a:lstStyle/>
                    <a:p>
                      <a:pPr algn="r" fontAlgn="b"/>
                      <a:r>
                        <a:rPr lang="en-US" sz="1400" b="0" i="0" u="none" strike="noStrike">
                          <a:solidFill>
                            <a:srgbClr val="000000"/>
                          </a:solidFill>
                          <a:effectLst/>
                          <a:latin typeface="Calibri" panose="020F0502020204030204" pitchFamily="34" charset="0"/>
                        </a:rPr>
                        <a:t> </a:t>
                      </a:r>
                    </a:p>
                  </a:txBody>
                  <a:tcPr marL="9525" marR="85725" marT="9525" marB="0" anchor="b">
                    <a:lnL>
                      <a:noFill/>
                    </a:lnL>
                    <a:lnR>
                      <a:noFill/>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Readmits / IP User</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0.4%</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EAEA"/>
                    </a:solidFill>
                  </a:tcPr>
                </a:tc>
                <a:tc>
                  <a:txBody>
                    <a:bodyPr/>
                    <a:lstStyle/>
                    <a:p>
                      <a:pPr algn="ctr" fontAlgn="b"/>
                      <a:r>
                        <a:rPr lang="en-US" sz="12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E7F7EE"/>
                    </a:solidFill>
                  </a:tcPr>
                </a:tc>
                <a:tc>
                  <a:txBody>
                    <a:bodyPr/>
                    <a:lstStyle/>
                    <a:p>
                      <a:pPr algn="ctr" fontAlgn="b"/>
                      <a:r>
                        <a:rPr lang="en-US" sz="1200" b="0" i="0" u="none" strike="noStrike">
                          <a:solidFill>
                            <a:srgbClr val="000000"/>
                          </a:solidFill>
                          <a:effectLst/>
                          <a:latin typeface="Calibri" panose="020F0502020204030204" pitchFamily="34" charset="0"/>
                        </a:rPr>
                        <a:t>-1.0%</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DEFDC"/>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D7D7"/>
                    </a:solidFill>
                  </a:tcPr>
                </a:tc>
                <a:tc>
                  <a:txBody>
                    <a:bodyPr/>
                    <a:lstStyle/>
                    <a:p>
                      <a:pPr algn="ctr" fontAlgn="b"/>
                      <a:r>
                        <a:rPr lang="en-US"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BDBD"/>
                    </a:solidFill>
                  </a:tcPr>
                </a:tc>
                <a:tc>
                  <a:txBody>
                    <a:bodyPr/>
                    <a:lstStyle/>
                    <a:p>
                      <a:pPr algn="ctr" fontAlgn="b"/>
                      <a:r>
                        <a:rPr lang="en-US" sz="1200" b="0" i="0" u="none" strike="noStrike">
                          <a:solidFill>
                            <a:srgbClr val="000000"/>
                          </a:solidFill>
                          <a:effectLst/>
                          <a:latin typeface="Calibri" panose="020F0502020204030204" pitchFamily="34" charset="0"/>
                        </a:rPr>
                        <a:t>1.6%</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ADAD"/>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0" i="0" u="none" strike="noStrike">
                          <a:solidFill>
                            <a:srgbClr val="595959"/>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DF9F2"/>
                    </a:solidFill>
                  </a:tcPr>
                </a:tc>
                <a:tc>
                  <a:txBody>
                    <a:bodyPr/>
                    <a:lstStyle/>
                    <a:p>
                      <a:pPr algn="ctr" fontAlgn="b"/>
                      <a:r>
                        <a:rPr lang="en-US" sz="1200" b="0" i="0" u="none" strike="noStrike">
                          <a:solidFill>
                            <a:srgbClr val="595959"/>
                          </a:solidFill>
                          <a:effectLst/>
                          <a:latin typeface="Calibri" panose="020F0502020204030204" pitchFamily="34" charset="0"/>
                        </a:rPr>
                        <a:t>-0.1%</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9FDFB"/>
                    </a:solidFill>
                  </a:tcPr>
                </a:tc>
                <a:tc>
                  <a:txBody>
                    <a:bodyPr/>
                    <a:lstStyle/>
                    <a:p>
                      <a:pPr algn="ctr" fontAlgn="b"/>
                      <a:r>
                        <a:rPr lang="en-US" sz="1200" b="0" i="0" u="none" strike="noStrike" dirty="0">
                          <a:solidFill>
                            <a:srgbClr val="000000"/>
                          </a:solidFill>
                          <a:effectLst/>
                          <a:latin typeface="Calibri" panose="020F0502020204030204" pitchFamily="34" charset="0"/>
                        </a:rPr>
                        <a:t>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AEA"/>
                    </a:solidFill>
                  </a:tcPr>
                </a:tc>
                <a:extLst>
                  <a:ext uri="{0D108BD9-81ED-4DB2-BD59-A6C34878D82A}">
                    <a16:rowId xmlns:a16="http://schemas.microsoft.com/office/drawing/2014/main" val="10021"/>
                  </a:ext>
                </a:extLst>
              </a:tr>
            </a:tbl>
          </a:graphicData>
        </a:graphic>
      </p:graphicFrame>
      <p:sp>
        <p:nvSpPr>
          <p:cNvPr id="4" name="TextBox 3"/>
          <p:cNvSpPr txBox="1"/>
          <p:nvPr/>
        </p:nvSpPr>
        <p:spPr>
          <a:xfrm>
            <a:off x="304800" y="6400800"/>
            <a:ext cx="8305800" cy="307777"/>
          </a:xfrm>
          <a:prstGeom prst="rect">
            <a:avLst/>
          </a:prstGeom>
          <a:noFill/>
        </p:spPr>
        <p:txBody>
          <a:bodyPr wrap="square" rtlCol="0">
            <a:spAutoFit/>
          </a:bodyPr>
          <a:lstStyle/>
          <a:p>
            <a:r>
              <a:rPr lang="en-US" sz="1400" i="1" dirty="0" smtClean="0"/>
              <a:t>OACT preliminary/draft analysis using ACO program assignment data and </a:t>
            </a:r>
            <a:r>
              <a:rPr lang="en-US" sz="1400" i="1" dirty="0" smtClean="0">
                <a:hlinkClick r:id="rId2"/>
              </a:rPr>
              <a:t>PUF HRR claims data</a:t>
            </a:r>
            <a:endParaRPr lang="en-US" sz="1400" i="1" dirty="0"/>
          </a:p>
        </p:txBody>
      </p:sp>
      <p:sp>
        <p:nvSpPr>
          <p:cNvPr id="5" name="Right Brace 4"/>
          <p:cNvSpPr/>
          <p:nvPr/>
        </p:nvSpPr>
        <p:spPr>
          <a:xfrm>
            <a:off x="7543800" y="1752600"/>
            <a:ext cx="152400" cy="28194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7543800" y="4762500"/>
            <a:ext cx="152400" cy="72390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7543800" y="5638787"/>
            <a:ext cx="176074" cy="685812"/>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696200" y="2062986"/>
            <a:ext cx="1311675" cy="2062103"/>
          </a:xfrm>
          <a:prstGeom prst="rect">
            <a:avLst/>
          </a:prstGeom>
          <a:solidFill>
            <a:schemeClr val="tx2">
              <a:lumMod val="60000"/>
              <a:lumOff val="40000"/>
            </a:schemeClr>
          </a:solidFill>
        </p:spPr>
        <p:txBody>
          <a:bodyPr wrap="square" rtlCol="0">
            <a:spAutoFit/>
          </a:bodyPr>
          <a:lstStyle/>
          <a:p>
            <a:r>
              <a:rPr lang="en-US" sz="1600" dirty="0" smtClean="0">
                <a:solidFill>
                  <a:schemeClr val="bg1"/>
                </a:solidFill>
              </a:rPr>
              <a:t>Total Cost, Hospital, and subset of other services showed lower trends in ACO HRRs</a:t>
            </a:r>
            <a:endParaRPr lang="en-US" sz="1600" dirty="0">
              <a:solidFill>
                <a:schemeClr val="bg1"/>
              </a:solidFill>
            </a:endParaRPr>
          </a:p>
        </p:txBody>
      </p:sp>
      <p:sp>
        <p:nvSpPr>
          <p:cNvPr id="9" name="TextBox 8"/>
          <p:cNvSpPr txBox="1"/>
          <p:nvPr/>
        </p:nvSpPr>
        <p:spPr>
          <a:xfrm>
            <a:off x="7708036" y="4718889"/>
            <a:ext cx="1311675" cy="830997"/>
          </a:xfrm>
          <a:prstGeom prst="rect">
            <a:avLst/>
          </a:prstGeom>
          <a:solidFill>
            <a:schemeClr val="accent6">
              <a:lumMod val="75000"/>
            </a:schemeClr>
          </a:solidFill>
        </p:spPr>
        <p:txBody>
          <a:bodyPr wrap="square" rtlCol="0">
            <a:spAutoFit/>
          </a:bodyPr>
          <a:lstStyle/>
          <a:p>
            <a:r>
              <a:rPr lang="en-US" sz="1600" dirty="0" smtClean="0">
                <a:solidFill>
                  <a:schemeClr val="bg1"/>
                </a:solidFill>
              </a:rPr>
              <a:t>Others showed higher trends</a:t>
            </a:r>
            <a:endParaRPr lang="en-US" sz="1600" dirty="0">
              <a:solidFill>
                <a:schemeClr val="bg1"/>
              </a:solidFill>
            </a:endParaRPr>
          </a:p>
        </p:txBody>
      </p:sp>
      <p:sp>
        <p:nvSpPr>
          <p:cNvPr id="10" name="TextBox 9"/>
          <p:cNvSpPr txBox="1"/>
          <p:nvPr/>
        </p:nvSpPr>
        <p:spPr>
          <a:xfrm>
            <a:off x="7708036" y="5701724"/>
            <a:ext cx="1288001" cy="584775"/>
          </a:xfrm>
          <a:prstGeom prst="rect">
            <a:avLst/>
          </a:prstGeom>
          <a:solidFill>
            <a:srgbClr val="7030A0"/>
          </a:solidFill>
        </p:spPr>
        <p:txBody>
          <a:bodyPr wrap="square" rtlCol="0">
            <a:spAutoFit/>
          </a:bodyPr>
          <a:lstStyle/>
          <a:p>
            <a:r>
              <a:rPr lang="en-US" sz="1600" dirty="0" smtClean="0">
                <a:solidFill>
                  <a:schemeClr val="bg1"/>
                </a:solidFill>
              </a:rPr>
              <a:t>Others show mixed trends</a:t>
            </a:r>
            <a:endParaRPr lang="en-US" sz="1600" dirty="0">
              <a:solidFill>
                <a:schemeClr val="bg1"/>
              </a:solidFill>
            </a:endParaRPr>
          </a:p>
        </p:txBody>
      </p:sp>
    </p:spTree>
    <p:extLst>
      <p:ext uri="{BB962C8B-B14F-4D97-AF65-F5344CB8AC3E}">
        <p14:creationId xmlns:p14="http://schemas.microsoft.com/office/powerpoint/2010/main" val="244050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52401"/>
            <a:ext cx="9046634" cy="114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a:lstStyle>
          <a:p>
            <a:r>
              <a:rPr lang="en-US" dirty="0" smtClean="0"/>
              <a:t>ACO performance by start date</a:t>
            </a:r>
          </a:p>
          <a:p>
            <a:r>
              <a:rPr lang="en-US" dirty="0" smtClean="0"/>
              <a:t/>
            </a:r>
            <a:br>
              <a:rPr lang="en-US" dirty="0" smtClean="0"/>
            </a:br>
            <a:r>
              <a:rPr lang="en-US" sz="1800" dirty="0" smtClean="0"/>
              <a:t>Average Per Capita Savings Relative to Benchmark (Before Offsetting Cost of Bonuses)</a:t>
            </a:r>
            <a:endParaRPr lang="en-US" dirty="0"/>
          </a:p>
        </p:txBody>
      </p:sp>
      <p:sp>
        <p:nvSpPr>
          <p:cNvPr id="4" name="Content Placeholder 2"/>
          <p:cNvSpPr txBox="1">
            <a:spLocks/>
          </p:cNvSpPr>
          <p:nvPr/>
        </p:nvSpPr>
        <p:spPr>
          <a:xfrm>
            <a:off x="152400" y="2342329"/>
            <a:ext cx="8680450" cy="4297636"/>
          </a:xfrm>
          <a:prstGeom prst="rect">
            <a:avLst/>
          </a:prstGeom>
        </p:spPr>
        <p:txBody>
          <a:bodyPr>
            <a:normAutofit fontScale="70000" lnSpcReduction="20000"/>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r>
              <a:rPr lang="en-US" dirty="0" smtClean="0"/>
              <a:t>Prior to 2016 only five SSP ACOs elected downside risk (2 of which dropped out after 2013)</a:t>
            </a:r>
          </a:p>
          <a:p>
            <a:r>
              <a:rPr lang="en-US" dirty="0" smtClean="0"/>
              <a:t>ACOs tend to show greater savings the earlier they entered the program</a:t>
            </a:r>
          </a:p>
          <a:p>
            <a:r>
              <a:rPr lang="en-US" dirty="0" smtClean="0"/>
              <a:t>SSP net bonus payments roughly offset measured benchmark savings in 2013 and exceeded benchmark savings by 20% in 2014, and 50% in 2015</a:t>
            </a:r>
          </a:p>
          <a:p>
            <a:r>
              <a:rPr lang="en-US" dirty="0" smtClean="0"/>
              <a:t>Savings measured by benchmarks may be understated for several reasons:</a:t>
            </a:r>
          </a:p>
          <a:p>
            <a:pPr lvl="1"/>
            <a:r>
              <a:rPr lang="en-US" dirty="0" smtClean="0"/>
              <a:t>ACOs appear to have spillover effects on non-assigned populations</a:t>
            </a:r>
          </a:p>
          <a:p>
            <a:pPr lvl="1"/>
            <a:r>
              <a:rPr lang="en-US" dirty="0" smtClean="0"/>
              <a:t>Benchmarks are updated by national trend that contains ACO impact (including spillover impacts)</a:t>
            </a:r>
          </a:p>
          <a:p>
            <a:pPr lvl="1"/>
            <a:r>
              <a:rPr lang="en-US" dirty="0" smtClean="0"/>
              <a:t>National trend would also bake in the effect of CMMI interventions targeted at non-SSP-ACO populations (e.g. CPC &amp; Pioneer)</a:t>
            </a:r>
          </a:p>
        </p:txBody>
      </p:sp>
      <p:graphicFrame>
        <p:nvGraphicFramePr>
          <p:cNvPr id="5" name="Table 4"/>
          <p:cNvGraphicFramePr>
            <a:graphicFrameLocks noGrp="1"/>
          </p:cNvGraphicFramePr>
          <p:nvPr>
            <p:extLst>
              <p:ext uri="{D42A27DB-BD31-4B8C-83A1-F6EECF244321}">
                <p14:modId xmlns:p14="http://schemas.microsoft.com/office/powerpoint/2010/main" val="1737656564"/>
              </p:ext>
            </p:extLst>
          </p:nvPr>
        </p:nvGraphicFramePr>
        <p:xfrm>
          <a:off x="273053" y="1440963"/>
          <a:ext cx="6838949" cy="2012895"/>
        </p:xfrm>
        <a:graphic>
          <a:graphicData uri="http://schemas.openxmlformats.org/drawingml/2006/table">
            <a:tbl>
              <a:tblPr/>
              <a:tblGrid>
                <a:gridCol w="1305819">
                  <a:extLst>
                    <a:ext uri="{9D8B030D-6E8A-4147-A177-3AD203B41FA5}">
                      <a16:colId xmlns:a16="http://schemas.microsoft.com/office/drawing/2014/main" val="20000"/>
                    </a:ext>
                  </a:extLst>
                </a:gridCol>
                <a:gridCol w="1106626">
                  <a:extLst>
                    <a:ext uri="{9D8B030D-6E8A-4147-A177-3AD203B41FA5}">
                      <a16:colId xmlns:a16="http://schemas.microsoft.com/office/drawing/2014/main" val="20001"/>
                    </a:ext>
                  </a:extLst>
                </a:gridCol>
                <a:gridCol w="1106626">
                  <a:extLst>
                    <a:ext uri="{9D8B030D-6E8A-4147-A177-3AD203B41FA5}">
                      <a16:colId xmlns:a16="http://schemas.microsoft.com/office/drawing/2014/main" val="20002"/>
                    </a:ext>
                  </a:extLst>
                </a:gridCol>
                <a:gridCol w="1106626">
                  <a:extLst>
                    <a:ext uri="{9D8B030D-6E8A-4147-A177-3AD203B41FA5}">
                      <a16:colId xmlns:a16="http://schemas.microsoft.com/office/drawing/2014/main" val="20003"/>
                    </a:ext>
                  </a:extLst>
                </a:gridCol>
                <a:gridCol w="1106626">
                  <a:extLst>
                    <a:ext uri="{9D8B030D-6E8A-4147-A177-3AD203B41FA5}">
                      <a16:colId xmlns:a16="http://schemas.microsoft.com/office/drawing/2014/main" val="20004"/>
                    </a:ext>
                  </a:extLst>
                </a:gridCol>
                <a:gridCol w="1106626">
                  <a:extLst>
                    <a:ext uri="{9D8B030D-6E8A-4147-A177-3AD203B41FA5}">
                      <a16:colId xmlns:a16="http://schemas.microsoft.com/office/drawing/2014/main" val="20005"/>
                    </a:ext>
                  </a:extLst>
                </a:gridCol>
              </a:tblGrid>
              <a:tr h="549855">
                <a:tc>
                  <a:txBody>
                    <a:bodyPr/>
                    <a:lstStyle/>
                    <a:p>
                      <a:pPr algn="l" fontAlgn="b"/>
                      <a:r>
                        <a:rPr lang="en-US" sz="1600" b="0" i="0" u="none" strike="noStrike" dirty="0" smtClean="0">
                          <a:solidFill>
                            <a:srgbClr val="000000"/>
                          </a:solidFill>
                          <a:effectLst/>
                          <a:latin typeface="Arial" panose="020B0604020202020204" pitchFamily="34" charset="0"/>
                        </a:rPr>
                        <a:t>Start </a:t>
                      </a:r>
                      <a:r>
                        <a:rPr lang="en-US" sz="1600" b="0" i="0" u="none" strike="noStrike" dirty="0">
                          <a:solidFill>
                            <a:srgbClr val="000000"/>
                          </a:solidFill>
                          <a:effectLst/>
                          <a:latin typeface="Arial" panose="020B0604020202020204" pitchFamily="34" charset="0"/>
                        </a:rPr>
                        <a:t>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Arial" panose="020B0604020202020204" pitchFamily="34" charset="0"/>
                        </a:rPr>
                        <a:t>ACO Count </a:t>
                      </a:r>
                      <a:r>
                        <a:rPr lang="en-US" sz="1600" b="0" i="0" u="none" strike="noStrike" dirty="0" smtClean="0">
                          <a:solidFill>
                            <a:srgbClr val="000000"/>
                          </a:solidFill>
                          <a:effectLst/>
                          <a:latin typeface="Arial" panose="020B0604020202020204" pitchFamily="34" charset="0"/>
                        </a:rPr>
                        <a:t>at </a:t>
                      </a:r>
                      <a:r>
                        <a:rPr lang="en-US" sz="1600" b="0" i="0" u="none" strike="noStrike" dirty="0">
                          <a:solidFill>
                            <a:srgbClr val="000000"/>
                          </a:solidFill>
                          <a:effectLst/>
                          <a:latin typeface="Arial" panose="020B0604020202020204" pitchFamily="34" charset="0"/>
                        </a:rPr>
                        <a:t>Start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smtClean="0">
                          <a:solidFill>
                            <a:schemeClr val="tx1">
                              <a:lumMod val="65000"/>
                              <a:lumOff val="35000"/>
                            </a:schemeClr>
                          </a:solidFill>
                          <a:effectLst/>
                          <a:latin typeface="Arial" panose="020B0604020202020204" pitchFamily="34" charset="0"/>
                        </a:rPr>
                        <a:t>ACO</a:t>
                      </a:r>
                      <a:r>
                        <a:rPr lang="en-US" sz="1600" b="0" i="0" u="none" strike="noStrike" baseline="0" dirty="0" smtClean="0">
                          <a:solidFill>
                            <a:schemeClr val="tx1">
                              <a:lumMod val="65000"/>
                              <a:lumOff val="35000"/>
                            </a:schemeClr>
                          </a:solidFill>
                          <a:effectLst/>
                          <a:latin typeface="Arial" panose="020B0604020202020204" pitchFamily="34" charset="0"/>
                        </a:rPr>
                        <a:t> Count as of </a:t>
                      </a:r>
                      <a:r>
                        <a:rPr lang="en-US" sz="1600" b="0" i="0" u="none" strike="noStrike" dirty="0" smtClean="0">
                          <a:solidFill>
                            <a:schemeClr val="tx1">
                              <a:lumMod val="65000"/>
                              <a:lumOff val="35000"/>
                            </a:schemeClr>
                          </a:solidFill>
                          <a:effectLst/>
                          <a:latin typeface="Arial" panose="020B0604020202020204" pitchFamily="34" charset="0"/>
                        </a:rPr>
                        <a:t>2015</a:t>
                      </a:r>
                      <a:endParaRPr lang="en-US" sz="1600" b="0" i="0" u="none" strike="noStrike" dirty="0">
                        <a:solidFill>
                          <a:schemeClr val="tx1">
                            <a:lumMod val="65000"/>
                            <a:lumOff val="35000"/>
                          </a:schemeClr>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Arial" panose="020B0604020202020204" pitchFamily="34" charset="0"/>
                        </a:rPr>
                        <a:t>2013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Arial" panose="020B0604020202020204" pitchFamily="34" charset="0"/>
                        </a:rPr>
                        <a:t>2014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Arial" panose="020B0604020202020204" pitchFamily="34" charset="0"/>
                        </a:rPr>
                        <a:t>2015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8748">
                <a:tc>
                  <a:txBody>
                    <a:bodyPr/>
                    <a:lstStyle/>
                    <a:p>
                      <a:pPr algn="l" fontAlgn="b"/>
                      <a:r>
                        <a:rPr lang="en-US" sz="1600" b="0" i="0" u="none" strike="noStrike" dirty="0" smtClean="0">
                          <a:solidFill>
                            <a:srgbClr val="000000"/>
                          </a:solidFill>
                          <a:effectLst/>
                          <a:latin typeface="Arial" panose="020B0604020202020204" pitchFamily="34" charset="0"/>
                        </a:rPr>
                        <a:t>4/1/2012</a:t>
                      </a:r>
                      <a:endParaRPr lang="en-US" sz="1600" b="0" i="0" u="none"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0000"/>
                          </a:solidFill>
                          <a:effectLst/>
                          <a:latin typeface="Arial" panose="020B0604020202020204" pitchFamily="34" charset="0"/>
                        </a:rPr>
                        <a:t>          27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chemeClr val="tx1">
                              <a:lumMod val="65000"/>
                              <a:lumOff val="35000"/>
                            </a:schemeClr>
                          </a:solidFill>
                          <a:effectLst/>
                          <a:latin typeface="Arial" panose="020B0604020202020204" pitchFamily="34" charset="0"/>
                        </a:rPr>
                        <a:t>          22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smtClean="0">
                          <a:solidFill>
                            <a:srgbClr val="000000"/>
                          </a:solidFill>
                          <a:effectLst/>
                          <a:latin typeface="Arial" panose="020B0604020202020204" pitchFamily="34" charset="0"/>
                        </a:rPr>
                        <a:t>0.7</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CF6E0"/>
                    </a:solidFill>
                  </a:tcPr>
                </a:tc>
                <a:tc>
                  <a:txBody>
                    <a:bodyPr/>
                    <a:lstStyle/>
                    <a:p>
                      <a:pPr algn="r" fontAlgn="b"/>
                      <a:r>
                        <a:rPr lang="en-US" sz="1600" b="0" i="0" u="none" strike="noStrike" dirty="0" smtClean="0">
                          <a:solidFill>
                            <a:srgbClr val="000000"/>
                          </a:solidFill>
                          <a:effectLst/>
                          <a:latin typeface="Arial" panose="020B0604020202020204" pitchFamily="34" charset="0"/>
                        </a:rPr>
                        <a:t>1.4</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EEC2"/>
                    </a:solidFill>
                  </a:tcPr>
                </a:tc>
                <a:tc>
                  <a:txBody>
                    <a:bodyPr/>
                    <a:lstStyle/>
                    <a:p>
                      <a:pPr algn="r" fontAlgn="b"/>
                      <a:r>
                        <a:rPr lang="en-US" sz="1600" b="0" i="0" u="none" strike="noStrike" dirty="0" smtClean="0">
                          <a:solidFill>
                            <a:srgbClr val="000000"/>
                          </a:solidFill>
                          <a:effectLst/>
                          <a:latin typeface="Arial" panose="020B0604020202020204" pitchFamily="34" charset="0"/>
                        </a:rPr>
                        <a:t>4.0</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0001"/>
                  </a:ext>
                </a:extLst>
              </a:tr>
              <a:tr h="208748">
                <a:tc>
                  <a:txBody>
                    <a:bodyPr/>
                    <a:lstStyle/>
                    <a:p>
                      <a:pPr algn="l" fontAlgn="b"/>
                      <a:r>
                        <a:rPr lang="en-US" sz="1600" b="0" i="0" u="none" strike="noStrike" dirty="0" smtClean="0">
                          <a:solidFill>
                            <a:srgbClr val="000000"/>
                          </a:solidFill>
                          <a:effectLst/>
                          <a:latin typeface="Arial" panose="020B0604020202020204" pitchFamily="34" charset="0"/>
                        </a:rPr>
                        <a:t>7/1/2012</a:t>
                      </a:r>
                      <a:endParaRPr lang="en-US" sz="16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Arial" panose="020B0604020202020204" pitchFamily="34" charset="0"/>
                        </a:rPr>
                        <a:t>          87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chemeClr val="tx1">
                              <a:lumMod val="65000"/>
                              <a:lumOff val="35000"/>
                            </a:schemeClr>
                          </a:solidFill>
                          <a:effectLst/>
                          <a:latin typeface="Arial" panose="020B0604020202020204" pitchFamily="34" charset="0"/>
                        </a:rPr>
                        <a:t>          78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smtClean="0">
                          <a:solidFill>
                            <a:srgbClr val="000000"/>
                          </a:solidFill>
                          <a:effectLst/>
                          <a:latin typeface="Arial" panose="020B0604020202020204" pitchFamily="34" charset="0"/>
                        </a:rPr>
                        <a:t>1.5</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D7EDBF"/>
                    </a:solidFill>
                  </a:tcPr>
                </a:tc>
                <a:tc>
                  <a:txBody>
                    <a:bodyPr/>
                    <a:lstStyle/>
                    <a:p>
                      <a:pPr algn="r" fontAlgn="b"/>
                      <a:r>
                        <a:rPr lang="en-US" sz="1600" b="0" i="0" u="none" strike="noStrike" dirty="0" smtClean="0">
                          <a:solidFill>
                            <a:srgbClr val="000000"/>
                          </a:solidFill>
                          <a:effectLst/>
                          <a:latin typeface="Arial" panose="020B0604020202020204" pitchFamily="34" charset="0"/>
                        </a:rPr>
                        <a:t>1.6</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D3ECB8"/>
                    </a:solidFill>
                  </a:tcPr>
                </a:tc>
                <a:tc>
                  <a:txBody>
                    <a:bodyPr/>
                    <a:lstStyle/>
                    <a:p>
                      <a:pPr algn="r" fontAlgn="b"/>
                      <a:r>
                        <a:rPr lang="en-US" sz="1600" b="0" i="0" u="none" strike="noStrike" dirty="0" smtClean="0">
                          <a:solidFill>
                            <a:srgbClr val="000000"/>
                          </a:solidFill>
                          <a:effectLst/>
                          <a:latin typeface="Arial" panose="020B0604020202020204" pitchFamily="34" charset="0"/>
                        </a:rPr>
                        <a:t>0.7</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EBF6E0"/>
                    </a:solidFill>
                  </a:tcPr>
                </a:tc>
                <a:extLst>
                  <a:ext uri="{0D108BD9-81ED-4DB2-BD59-A6C34878D82A}">
                    <a16:rowId xmlns:a16="http://schemas.microsoft.com/office/drawing/2014/main" val="10002"/>
                  </a:ext>
                </a:extLst>
              </a:tr>
              <a:tr h="208748">
                <a:tc>
                  <a:txBody>
                    <a:bodyPr/>
                    <a:lstStyle/>
                    <a:p>
                      <a:pPr algn="l" fontAlgn="b"/>
                      <a:r>
                        <a:rPr lang="en-US" sz="1600" b="0" i="0" u="none" strike="noStrike" dirty="0" smtClean="0">
                          <a:solidFill>
                            <a:srgbClr val="000000"/>
                          </a:solidFill>
                          <a:effectLst/>
                          <a:latin typeface="Arial" panose="020B0604020202020204" pitchFamily="34" charset="0"/>
                        </a:rPr>
                        <a:t>1/1/2013</a:t>
                      </a:r>
                      <a:endParaRPr lang="en-US" sz="16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Arial" panose="020B0604020202020204" pitchFamily="34" charset="0"/>
                        </a:rPr>
                        <a:t>         106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chemeClr val="tx1">
                              <a:lumMod val="65000"/>
                              <a:lumOff val="35000"/>
                            </a:schemeClr>
                          </a:solidFill>
                          <a:effectLst/>
                          <a:latin typeface="Arial" panose="020B0604020202020204" pitchFamily="34" charset="0"/>
                        </a:rPr>
                        <a:t>          91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smtClean="0">
                          <a:solidFill>
                            <a:srgbClr val="000000"/>
                          </a:solidFill>
                          <a:effectLst/>
                          <a:latin typeface="Arial" panose="020B0604020202020204" pitchFamily="34" charset="0"/>
                        </a:rPr>
                        <a:t>0.4</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F5FAEF"/>
                    </a:solidFill>
                  </a:tcPr>
                </a:tc>
                <a:tc>
                  <a:txBody>
                    <a:bodyPr/>
                    <a:lstStyle/>
                    <a:p>
                      <a:pPr algn="r" fontAlgn="b"/>
                      <a:r>
                        <a:rPr lang="en-US" sz="1600" b="0" i="0" u="none" strike="noStrike" dirty="0" smtClean="0">
                          <a:solidFill>
                            <a:srgbClr val="000000"/>
                          </a:solidFill>
                          <a:effectLst/>
                          <a:latin typeface="Arial" panose="020B0604020202020204" pitchFamily="34" charset="0"/>
                        </a:rPr>
                        <a:t>0.5</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F2F9EA"/>
                    </a:solidFill>
                  </a:tcPr>
                </a:tc>
                <a:tc>
                  <a:txBody>
                    <a:bodyPr/>
                    <a:lstStyle/>
                    <a:p>
                      <a:pPr algn="r" fontAlgn="b"/>
                      <a:r>
                        <a:rPr lang="en-US" sz="1600" b="0" i="0" u="none" strike="noStrike" dirty="0" smtClean="0">
                          <a:solidFill>
                            <a:srgbClr val="000000"/>
                          </a:solidFill>
                          <a:effectLst/>
                          <a:latin typeface="Arial" panose="020B0604020202020204" pitchFamily="34" charset="0"/>
                        </a:rPr>
                        <a:t>1.5</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D4ECBB"/>
                    </a:solidFill>
                  </a:tcPr>
                </a:tc>
                <a:extLst>
                  <a:ext uri="{0D108BD9-81ED-4DB2-BD59-A6C34878D82A}">
                    <a16:rowId xmlns:a16="http://schemas.microsoft.com/office/drawing/2014/main" val="10003"/>
                  </a:ext>
                </a:extLst>
              </a:tr>
              <a:tr h="208748">
                <a:tc>
                  <a:txBody>
                    <a:bodyPr/>
                    <a:lstStyle/>
                    <a:p>
                      <a:pPr algn="l" fontAlgn="b"/>
                      <a:r>
                        <a:rPr lang="en-US" sz="1600" b="0" i="0" u="none" strike="noStrike" dirty="0" smtClean="0">
                          <a:solidFill>
                            <a:srgbClr val="000000"/>
                          </a:solidFill>
                          <a:effectLst/>
                          <a:latin typeface="Arial" panose="020B0604020202020204" pitchFamily="34" charset="0"/>
                        </a:rPr>
                        <a:t>1/1/2014</a:t>
                      </a:r>
                      <a:endParaRPr lang="en-US" sz="16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rgbClr val="000000"/>
                          </a:solidFill>
                          <a:effectLst/>
                          <a:latin typeface="Arial" panose="020B0604020202020204" pitchFamily="34" charset="0"/>
                        </a:rPr>
                        <a:t>         119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a:solidFill>
                            <a:schemeClr val="tx1">
                              <a:lumMod val="65000"/>
                              <a:lumOff val="35000"/>
                            </a:schemeClr>
                          </a:solidFill>
                          <a:effectLst/>
                          <a:latin typeface="Arial" panose="020B0604020202020204" pitchFamily="34" charset="0"/>
                        </a:rPr>
                        <a:t>         112 </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600" b="0" i="0" u="none" strike="noStrike" dirty="0" smtClean="0">
                          <a:solidFill>
                            <a:srgbClr val="000000"/>
                          </a:solidFill>
                          <a:effectLst/>
                          <a:latin typeface="Arial" panose="020B0604020202020204" pitchFamily="34" charset="0"/>
                        </a:rPr>
                        <a:t>-0.3</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FFBEBE"/>
                    </a:solidFill>
                  </a:tcPr>
                </a:tc>
                <a:tc>
                  <a:txBody>
                    <a:bodyPr/>
                    <a:lstStyle/>
                    <a:p>
                      <a:pPr algn="r" fontAlgn="b"/>
                      <a:r>
                        <a:rPr lang="en-US" sz="1600" b="0" i="0" u="none" strike="noStrike" dirty="0" smtClean="0">
                          <a:solidFill>
                            <a:srgbClr val="000000"/>
                          </a:solidFill>
                          <a:effectLst/>
                          <a:latin typeface="Arial" panose="020B0604020202020204" pitchFamily="34" charset="0"/>
                        </a:rPr>
                        <a:t>-0.2</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FFD2D2"/>
                    </a:solidFill>
                  </a:tcPr>
                </a:tc>
                <a:extLst>
                  <a:ext uri="{0D108BD9-81ED-4DB2-BD59-A6C34878D82A}">
                    <a16:rowId xmlns:a16="http://schemas.microsoft.com/office/drawing/2014/main" val="10004"/>
                  </a:ext>
                </a:extLst>
              </a:tr>
              <a:tr h="208748">
                <a:tc>
                  <a:txBody>
                    <a:bodyPr/>
                    <a:lstStyle/>
                    <a:p>
                      <a:pPr algn="l" fontAlgn="b"/>
                      <a:r>
                        <a:rPr lang="en-US" sz="1600" b="0" i="0" u="none" strike="noStrike" dirty="0" smtClean="0">
                          <a:solidFill>
                            <a:srgbClr val="000000"/>
                          </a:solidFill>
                          <a:effectLst/>
                          <a:latin typeface="Arial" panose="020B0604020202020204" pitchFamily="34" charset="0"/>
                        </a:rPr>
                        <a:t>1/1/2015</a:t>
                      </a:r>
                      <a:endParaRPr lang="en-US" sz="16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Arial" panose="020B0604020202020204" pitchFamily="34" charset="0"/>
                        </a:rPr>
                        <a:t>          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chemeClr val="tx1">
                              <a:lumMod val="65000"/>
                              <a:lumOff val="35000"/>
                            </a:schemeClr>
                          </a:solidFill>
                          <a:effectLst/>
                          <a:latin typeface="Arial" panose="020B0604020202020204" pitchFamily="34" charset="0"/>
                        </a:rPr>
                        <a:t>          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smtClean="0">
                          <a:solidFill>
                            <a:srgbClr val="000000"/>
                          </a:solidFill>
                          <a:effectLst/>
                          <a:latin typeface="Arial" panose="020B0604020202020204" pitchFamily="34" charset="0"/>
                        </a:rPr>
                        <a:t>-0.1</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0F0"/>
                    </a:solidFill>
                  </a:tcPr>
                </a:tc>
                <a:extLst>
                  <a:ext uri="{0D108BD9-81ED-4DB2-BD59-A6C34878D82A}">
                    <a16:rowId xmlns:a16="http://schemas.microsoft.com/office/drawing/2014/main" val="10005"/>
                  </a:ext>
                </a:extLst>
              </a:tr>
              <a:tr h="208748">
                <a:tc>
                  <a:txBody>
                    <a:bodyPr/>
                    <a:lstStyle/>
                    <a:p>
                      <a:pPr algn="l" fontAlgn="b"/>
                      <a:r>
                        <a:rPr lang="en-US" sz="1600" b="0" i="0" u="none" strike="noStrike" dirty="0">
                          <a:solidFill>
                            <a:srgbClr val="000000"/>
                          </a:solidFill>
                          <a:effectLst/>
                          <a:latin typeface="Arial" panose="020B0604020202020204" pitchFamily="34" charset="0"/>
                        </a:rPr>
                        <a:t>Combined</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rgbClr val="000000"/>
                          </a:solidFill>
                          <a:effectLst/>
                          <a:latin typeface="Arial" panose="020B0604020202020204" pitchFamily="34" charset="0"/>
                        </a:rPr>
                        <a:t>         428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a:solidFill>
                            <a:schemeClr val="tx1">
                              <a:lumMod val="65000"/>
                              <a:lumOff val="35000"/>
                            </a:schemeClr>
                          </a:solidFill>
                          <a:effectLst/>
                          <a:latin typeface="Arial" panose="020B0604020202020204" pitchFamily="34" charset="0"/>
                        </a:rPr>
                        <a:t>         392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0" i="0" u="none" strike="noStrike" dirty="0" smtClean="0">
                          <a:solidFill>
                            <a:srgbClr val="000000"/>
                          </a:solidFill>
                          <a:effectLst/>
                          <a:latin typeface="Arial" panose="020B0604020202020204" pitchFamily="34" charset="0"/>
                        </a:rPr>
                        <a:t>0.8</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8F5DA"/>
                    </a:solidFill>
                  </a:tcPr>
                </a:tc>
                <a:tc>
                  <a:txBody>
                    <a:bodyPr/>
                    <a:lstStyle/>
                    <a:p>
                      <a:pPr algn="r" fontAlgn="b"/>
                      <a:r>
                        <a:rPr lang="en-US" sz="1600" b="0" i="0" u="none" strike="noStrike" dirty="0" smtClean="0">
                          <a:solidFill>
                            <a:srgbClr val="000000"/>
                          </a:solidFill>
                          <a:effectLst/>
                          <a:latin typeface="Arial" panose="020B0604020202020204" pitchFamily="34" charset="0"/>
                        </a:rPr>
                        <a:t>0.6</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FF8E5"/>
                    </a:solidFill>
                  </a:tcPr>
                </a:tc>
                <a:tc>
                  <a:txBody>
                    <a:bodyPr/>
                    <a:lstStyle/>
                    <a:p>
                      <a:pPr algn="r" fontAlgn="b"/>
                      <a:r>
                        <a:rPr lang="en-US" sz="1600" b="0" i="0" u="none" strike="noStrike" dirty="0" smtClean="0">
                          <a:solidFill>
                            <a:srgbClr val="000000"/>
                          </a:solidFill>
                          <a:effectLst/>
                          <a:latin typeface="Arial" panose="020B0604020202020204" pitchFamily="34" charset="0"/>
                        </a:rPr>
                        <a:t>0.7</a:t>
                      </a:r>
                      <a:r>
                        <a:rPr lang="en-US" sz="16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F7E2"/>
                    </a:solidFill>
                  </a:tcPr>
                </a:tc>
                <a:extLst>
                  <a:ext uri="{0D108BD9-81ED-4DB2-BD59-A6C34878D82A}">
                    <a16:rowId xmlns:a16="http://schemas.microsoft.com/office/drawing/2014/main" val="10006"/>
                  </a:ext>
                </a:extLst>
              </a:tr>
            </a:tbl>
          </a:graphicData>
        </a:graphic>
      </p:graphicFrame>
      <p:sp>
        <p:nvSpPr>
          <p:cNvPr id="6" name="TextBox 5"/>
          <p:cNvSpPr txBox="1"/>
          <p:nvPr/>
        </p:nvSpPr>
        <p:spPr>
          <a:xfrm>
            <a:off x="7330736" y="2068863"/>
            <a:ext cx="1731434" cy="1384995"/>
          </a:xfrm>
          <a:prstGeom prst="rect">
            <a:avLst/>
          </a:prstGeom>
          <a:noFill/>
        </p:spPr>
        <p:txBody>
          <a:bodyPr wrap="square" rtlCol="0">
            <a:spAutoFit/>
          </a:bodyPr>
          <a:lstStyle/>
          <a:p>
            <a:r>
              <a:rPr lang="en-US" sz="1200" dirty="0" smtClean="0">
                <a:solidFill>
                  <a:srgbClr val="C00000"/>
                </a:solidFill>
              </a:rPr>
              <a:t>Note: Analysis of 2013 excludes an ACO that started 7/12 which was a clear outlier – showing a loss 8 standard deviations outside the mean. </a:t>
            </a:r>
            <a:endParaRPr lang="en-US" sz="1200" dirty="0">
              <a:solidFill>
                <a:srgbClr val="C00000"/>
              </a:solidFill>
            </a:endParaRPr>
          </a:p>
        </p:txBody>
      </p:sp>
    </p:spTree>
    <p:extLst>
      <p:ext uri="{BB962C8B-B14F-4D97-AF65-F5344CB8AC3E}">
        <p14:creationId xmlns:p14="http://schemas.microsoft.com/office/powerpoint/2010/main" val="70358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Performance by ACO Type</a:t>
            </a:r>
            <a:endParaRPr lang="en-US" dirty="0"/>
          </a:p>
        </p:txBody>
      </p:sp>
      <p:graphicFrame>
        <p:nvGraphicFramePr>
          <p:cNvPr id="5" name="Chart 4"/>
          <p:cNvGraphicFramePr>
            <a:graphicFrameLocks/>
          </p:cNvGraphicFramePr>
          <p:nvPr>
            <p:extLst/>
          </p:nvPr>
        </p:nvGraphicFramePr>
        <p:xfrm>
          <a:off x="76200" y="3733800"/>
          <a:ext cx="4612342"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66244" y="1066800"/>
            <a:ext cx="3657600" cy="273921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Histogram counts ACOs by their rounded 2015 savings (loss) </a:t>
            </a:r>
          </a:p>
          <a:p>
            <a:pPr marL="285750" indent="-285750">
              <a:buFont typeface="Arial" panose="020B0604020202020204" pitchFamily="34" charset="0"/>
              <a:buChar char="•"/>
            </a:pPr>
            <a:r>
              <a:rPr lang="en-US" sz="1400" dirty="0" smtClean="0"/>
              <a:t>Physician-only </a:t>
            </a:r>
            <a:r>
              <a:rPr lang="en-US" sz="1400" dirty="0"/>
              <a:t>ACOs showed higher average savings in </a:t>
            </a:r>
            <a:r>
              <a:rPr lang="en-US" sz="1400" dirty="0" smtClean="0"/>
              <a:t>2015</a:t>
            </a:r>
            <a:endParaRPr lang="en-US" sz="1400" dirty="0"/>
          </a:p>
          <a:p>
            <a:pPr marL="285750" indent="-285750">
              <a:buFont typeface="Arial" panose="020B0604020202020204" pitchFamily="34" charset="0"/>
              <a:buChar char="•"/>
            </a:pPr>
            <a:r>
              <a:rPr lang="en-US" sz="1400" dirty="0"/>
              <a:t>Large hospital ACOs </a:t>
            </a:r>
            <a:r>
              <a:rPr lang="en-US" sz="1400" dirty="0" smtClean="0"/>
              <a:t>skew </a:t>
            </a:r>
            <a:r>
              <a:rPr lang="en-US" sz="1400" dirty="0"/>
              <a:t>toward </a:t>
            </a:r>
            <a:r>
              <a:rPr lang="en-US" sz="1400" dirty="0" smtClean="0"/>
              <a:t>losses… </a:t>
            </a:r>
            <a:r>
              <a:rPr lang="en-US" sz="1400" i="1" dirty="0" smtClean="0"/>
              <a:t>Might we assume that some/many hospitals have been forming ACOs as a defensive measure rather than a material effort to improve efficiency?</a:t>
            </a:r>
            <a:endParaRPr lang="en-US" sz="1400" dirty="0" smtClean="0"/>
          </a:p>
          <a:p>
            <a:pPr marL="285750" indent="-285750">
              <a:buFont typeface="Arial" panose="020B0604020202020204" pitchFamily="34" charset="0"/>
              <a:buChar char="•"/>
            </a:pPr>
            <a:r>
              <a:rPr lang="en-US" sz="1400" dirty="0" smtClean="0"/>
              <a:t>Small defined as &lt;10,000 </a:t>
            </a:r>
            <a:r>
              <a:rPr lang="en-US" sz="1400" dirty="0" err="1" smtClean="0"/>
              <a:t>benes</a:t>
            </a:r>
            <a:endParaRPr lang="en-US" sz="1400" dirty="0" smtClean="0"/>
          </a:p>
          <a:p>
            <a:pPr marL="285750" indent="-285750">
              <a:buFont typeface="Arial" panose="020B0604020202020204" pitchFamily="34" charset="0"/>
              <a:buChar char="•"/>
            </a:pPr>
            <a:r>
              <a:rPr lang="en-US" sz="1400" dirty="0" smtClean="0"/>
              <a:t>Large defined as &gt;20,000 </a:t>
            </a:r>
            <a:r>
              <a:rPr lang="en-US" sz="1400" dirty="0" err="1" smtClean="0"/>
              <a:t>benes</a:t>
            </a:r>
            <a:endParaRPr lang="en-US" sz="1400" dirty="0" smtClean="0"/>
          </a:p>
          <a:p>
            <a:endParaRPr lang="en-US" dirty="0"/>
          </a:p>
        </p:txBody>
      </p:sp>
      <p:graphicFrame>
        <p:nvGraphicFramePr>
          <p:cNvPr id="7" name="Chart 6"/>
          <p:cNvGraphicFramePr>
            <a:graphicFrameLocks/>
          </p:cNvGraphicFramePr>
          <p:nvPr>
            <p:extLst/>
          </p:nvPr>
        </p:nvGraphicFramePr>
        <p:xfrm>
          <a:off x="76200" y="641350"/>
          <a:ext cx="4612342" cy="3181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857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Savings by Physician/Hospital and Advance Pay</a:t>
            </a:r>
            <a:endParaRPr lang="en-US" dirty="0"/>
          </a:p>
        </p:txBody>
      </p:sp>
      <p:sp>
        <p:nvSpPr>
          <p:cNvPr id="3" name="Text Placeholder 2"/>
          <p:cNvSpPr>
            <a:spLocks noGrp="1"/>
          </p:cNvSpPr>
          <p:nvPr>
            <p:ph type="body" sz="quarter" idx="10"/>
          </p:nvPr>
        </p:nvSpPr>
        <p:spPr>
          <a:xfrm>
            <a:off x="74466" y="5029200"/>
            <a:ext cx="8910782" cy="1219200"/>
          </a:xfrm>
        </p:spPr>
        <p:txBody>
          <a:bodyPr/>
          <a:lstStyle/>
          <a:p>
            <a:r>
              <a:rPr lang="en-US" sz="1800" dirty="0"/>
              <a:t>Advance payment correlated to higher average savings</a:t>
            </a:r>
          </a:p>
          <a:p>
            <a:r>
              <a:rPr lang="en-US" sz="1800" dirty="0"/>
              <a:t>Advance payment is essentially limited to physician-only ACOs that happen to have lower revenue retention (5% as apposed to 10% on average for physician ACOs without advance pay)</a:t>
            </a:r>
          </a:p>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28767813"/>
              </p:ext>
            </p:extLst>
          </p:nvPr>
        </p:nvGraphicFramePr>
        <p:xfrm>
          <a:off x="762000" y="1204305"/>
          <a:ext cx="6553202" cy="3828123"/>
        </p:xfrm>
        <a:graphic>
          <a:graphicData uri="http://schemas.openxmlformats.org/drawingml/2006/table">
            <a:tbl>
              <a:tblPr/>
              <a:tblGrid>
                <a:gridCol w="1597904">
                  <a:extLst>
                    <a:ext uri="{9D8B030D-6E8A-4147-A177-3AD203B41FA5}">
                      <a16:colId xmlns:a16="http://schemas.microsoft.com/office/drawing/2014/main" val="20000"/>
                    </a:ext>
                  </a:extLst>
                </a:gridCol>
                <a:gridCol w="825883">
                  <a:extLst>
                    <a:ext uri="{9D8B030D-6E8A-4147-A177-3AD203B41FA5}">
                      <a16:colId xmlns:a16="http://schemas.microsoft.com/office/drawing/2014/main" val="20001"/>
                    </a:ext>
                  </a:extLst>
                </a:gridCol>
                <a:gridCol w="825883">
                  <a:extLst>
                    <a:ext uri="{9D8B030D-6E8A-4147-A177-3AD203B41FA5}">
                      <a16:colId xmlns:a16="http://schemas.microsoft.com/office/drawing/2014/main" val="20002"/>
                    </a:ext>
                  </a:extLst>
                </a:gridCol>
                <a:gridCol w="825883">
                  <a:extLst>
                    <a:ext uri="{9D8B030D-6E8A-4147-A177-3AD203B41FA5}">
                      <a16:colId xmlns:a16="http://schemas.microsoft.com/office/drawing/2014/main" val="20003"/>
                    </a:ext>
                  </a:extLst>
                </a:gridCol>
                <a:gridCol w="825883">
                  <a:extLst>
                    <a:ext uri="{9D8B030D-6E8A-4147-A177-3AD203B41FA5}">
                      <a16:colId xmlns:a16="http://schemas.microsoft.com/office/drawing/2014/main" val="20004"/>
                    </a:ext>
                  </a:extLst>
                </a:gridCol>
                <a:gridCol w="825883">
                  <a:extLst>
                    <a:ext uri="{9D8B030D-6E8A-4147-A177-3AD203B41FA5}">
                      <a16:colId xmlns:a16="http://schemas.microsoft.com/office/drawing/2014/main" val="20005"/>
                    </a:ext>
                  </a:extLst>
                </a:gridCol>
                <a:gridCol w="825883">
                  <a:extLst>
                    <a:ext uri="{9D8B030D-6E8A-4147-A177-3AD203B41FA5}">
                      <a16:colId xmlns:a16="http://schemas.microsoft.com/office/drawing/2014/main" val="20006"/>
                    </a:ext>
                  </a:extLst>
                </a:gridCol>
              </a:tblGrid>
              <a:tr h="329891">
                <a:tc>
                  <a:txBody>
                    <a:bodyPr/>
                    <a:lstStyle/>
                    <a:p>
                      <a:pPr algn="l" fontAlgn="b"/>
                      <a:r>
                        <a:rPr lang="en-US" sz="1800" b="1" i="1" u="none" strike="noStrike" dirty="0">
                          <a:solidFill>
                            <a:srgbClr val="000000"/>
                          </a:solidFill>
                          <a:effectLst/>
                          <a:latin typeface="Calibri" panose="020F0502020204030204" pitchFamily="34" charset="0"/>
                        </a:rPr>
                        <a:t>All '15 </a:t>
                      </a:r>
                      <a:r>
                        <a:rPr lang="en-US" sz="1800" b="1" i="1" u="none" strike="noStrike" dirty="0" smtClean="0">
                          <a:solidFill>
                            <a:srgbClr val="000000"/>
                          </a:solidFill>
                          <a:effectLst/>
                          <a:latin typeface="Calibri" panose="020F0502020204030204" pitchFamily="34" charset="0"/>
                        </a:rPr>
                        <a:t>SSP ACOs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l" fontAlgn="b"/>
                      <a:r>
                        <a:rPr lang="en-US" sz="1800" b="1" i="0" u="none" strike="noStrike" dirty="0" smtClean="0">
                          <a:solidFill>
                            <a:srgbClr val="000000"/>
                          </a:solidFill>
                          <a:effectLst/>
                          <a:latin typeface="Calibri" panose="020F0502020204030204" pitchFamily="34" charset="0"/>
                        </a:rPr>
                        <a:t>Non-Advance-Pay</a:t>
                      </a:r>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800" b="1" i="0" u="none" strike="noStrike">
                          <a:solidFill>
                            <a:srgbClr val="000000"/>
                          </a:solidFill>
                          <a:effectLst/>
                          <a:latin typeface="Calibri" panose="020F0502020204030204" pitchFamily="34" charset="0"/>
                        </a:rPr>
                        <a:t>Advance Pay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9891">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a:t>
                      </a:r>
                      <a:r>
                        <a:rPr lang="en-US" sz="1800" b="0" i="0" u="none" strike="noStrike" dirty="0" err="1" smtClean="0">
                          <a:solidFill>
                            <a:srgbClr val="000000"/>
                          </a:solidFill>
                          <a:effectLst/>
                          <a:latin typeface="Calibri" panose="020F0502020204030204" pitchFamily="34" charset="0"/>
                        </a:rPr>
                        <a:t>excl</a:t>
                      </a:r>
                      <a:r>
                        <a:rPr lang="en-US" sz="1800" b="0" i="0" u="none" strike="noStrike" dirty="0" smtClean="0">
                          <a:solidFill>
                            <a:srgbClr val="000000"/>
                          </a:solidFill>
                          <a:effectLst/>
                          <a:latin typeface="Calibri" panose="020F0502020204030204" pitchFamily="34" charset="0"/>
                        </a:rPr>
                        <a:t> FQHC RHC)</a:t>
                      </a:r>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dirty="0">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66793">
                <a:tc>
                  <a:txBody>
                    <a:bodyPr/>
                    <a:lstStyle/>
                    <a:p>
                      <a:pPr algn="l" fontAlgn="b"/>
                      <a:r>
                        <a:rPr lang="en-US" sz="1800" b="1" i="0" u="none" strike="noStrike">
                          <a:solidFill>
                            <a:srgbClr val="000000"/>
                          </a:solidFill>
                          <a:effectLst/>
                          <a:latin typeface="Calibri" panose="020F0502020204030204" pitchFamily="34" charset="0"/>
                        </a:rPr>
                        <a:t>Hospital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5F5E9"/>
                    </a:solidFill>
                  </a:tcPr>
                </a:tc>
                <a:tc>
                  <a:txBody>
                    <a:bodyPr/>
                    <a:lstStyle/>
                    <a:p>
                      <a:pPr algn="r" fontAlgn="b"/>
                      <a:r>
                        <a:rPr lang="en-US" sz="1800" b="1" i="0" u="none" strike="noStrike">
                          <a:solidFill>
                            <a:srgbClr val="000000"/>
                          </a:solidFill>
                          <a:effectLst/>
                          <a:latin typeface="Calibri" panose="020F0502020204030204" pitchFamily="34"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0.2%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FDFA"/>
                    </a:solidFill>
                  </a:tcPr>
                </a:tc>
                <a:tc>
                  <a:txBody>
                    <a:bodyPr/>
                    <a:lstStyle/>
                    <a:p>
                      <a:pPr algn="r" fontAlgn="b"/>
                      <a:r>
                        <a:rPr lang="en-US" sz="1800" b="1"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AF4"/>
                    </a:solidFill>
                  </a:tcPr>
                </a:tc>
                <a:tc>
                  <a:txBody>
                    <a:bodyPr/>
                    <a:lstStyle/>
                    <a:p>
                      <a:pPr algn="r" fontAlgn="b"/>
                      <a:r>
                        <a:rPr lang="en-US" sz="1800" b="1" i="0" u="none" strike="noStrike">
                          <a:solidFill>
                            <a:srgbClr val="000000"/>
                          </a:solidFill>
                          <a:effectLst/>
                          <a:latin typeface="Calibri" panose="020F0502020204030204" pitchFamily="34" charset="0"/>
                        </a:rPr>
                        <a:t>0.7%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3F4E7"/>
                    </a:solidFill>
                  </a:tcPr>
                </a:tc>
                <a:extLst>
                  <a:ext uri="{0D108BD9-81ED-4DB2-BD59-A6C34878D82A}">
                    <a16:rowId xmlns:a16="http://schemas.microsoft.com/office/drawing/2014/main" val="10002"/>
                  </a:ext>
                </a:extLst>
              </a:tr>
              <a:tr h="266793">
                <a:tc>
                  <a:txBody>
                    <a:bodyPr/>
                    <a:lstStyle/>
                    <a:p>
                      <a:pPr algn="l" fontAlgn="b"/>
                      <a:r>
                        <a:rPr lang="en-US" sz="1800" b="0" i="0" u="none" strike="noStrike">
                          <a:solidFill>
                            <a:srgbClr val="000000"/>
                          </a:solidFill>
                          <a:effectLst/>
                          <a:latin typeface="Calibri" panose="020F0502020204030204" pitchFamily="34" charset="0"/>
                        </a:rPr>
                        <a:t>2012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66793">
                <a:tc>
                  <a:txBody>
                    <a:bodyPr/>
                    <a:lstStyle/>
                    <a:p>
                      <a:pPr algn="l" fontAlgn="b"/>
                      <a:r>
                        <a:rPr lang="en-US" sz="1800" b="0" i="0" u="none" strike="noStrike" dirty="0">
                          <a:solidFill>
                            <a:srgbClr val="000000"/>
                          </a:solidFill>
                          <a:effectLst/>
                          <a:latin typeface="Calibri" panose="020F0502020204030204" pitchFamily="34" charset="0"/>
                        </a:rPr>
                        <a:t>2013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effectLst/>
                          <a:latin typeface="Calibri" panose="020F0502020204030204" pitchFamily="34" charset="0"/>
                        </a:rPr>
                        <a:t>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66793">
                <a:tc>
                  <a:txBody>
                    <a:bodyPr/>
                    <a:lstStyle/>
                    <a:p>
                      <a:pPr algn="l" fontAlgn="b"/>
                      <a:r>
                        <a:rPr lang="en-US" sz="1800" b="0" i="0" u="none" strike="noStrike">
                          <a:solidFill>
                            <a:srgbClr val="000000"/>
                          </a:solidFill>
                          <a:effectLst/>
                          <a:latin typeface="Calibri" panose="020F0502020204030204" pitchFamily="34" charset="0"/>
                        </a:rPr>
                        <a:t>2014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66793">
                <a:tc>
                  <a:txBody>
                    <a:bodyPr/>
                    <a:lstStyle/>
                    <a:p>
                      <a:pPr algn="l" fontAlgn="b"/>
                      <a:r>
                        <a:rPr lang="en-US" sz="1800" b="0" i="0" u="none" strike="noStrike">
                          <a:solidFill>
                            <a:srgbClr val="000000"/>
                          </a:solidFill>
                          <a:effectLst/>
                          <a:latin typeface="Calibri" panose="020F0502020204030204" pitchFamily="34" charset="0"/>
                        </a:rPr>
                        <a:t>2015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29891">
                <a:tc>
                  <a:txBody>
                    <a:bodyPr/>
                    <a:lstStyle/>
                    <a:p>
                      <a:pPr algn="l" fontAlgn="b"/>
                      <a:r>
                        <a:rPr lang="en-US" sz="1800" b="1" i="0" u="none" strike="noStrike">
                          <a:solidFill>
                            <a:srgbClr val="000000"/>
                          </a:solidFill>
                          <a:effectLst/>
                          <a:latin typeface="Calibri" panose="020F0502020204030204" pitchFamily="34" charset="0"/>
                        </a:rPr>
                        <a:t>Physicians only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0F9F3"/>
                    </a:solidFill>
                  </a:tcPr>
                </a:tc>
                <a:tc>
                  <a:txBody>
                    <a:bodyPr/>
                    <a:lstStyle/>
                    <a:p>
                      <a:pPr algn="r" fontAlgn="b"/>
                      <a:r>
                        <a:rPr lang="en-US" sz="1800" b="1" i="0" u="none" strike="noStrike">
                          <a:solidFill>
                            <a:srgbClr val="000000"/>
                          </a:solidFill>
                          <a:effectLst/>
                          <a:latin typeface="Calibri" panose="020F0502020204030204" pitchFamily="34" charset="0"/>
                        </a:rPr>
                        <a:t>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1FAF3"/>
                    </a:solidFill>
                  </a:tcPr>
                </a:tc>
                <a:tc>
                  <a:txBody>
                    <a:bodyPr/>
                    <a:lstStyle/>
                    <a:p>
                      <a:pPr algn="r" fontAlgn="b"/>
                      <a:r>
                        <a:rPr lang="en-US" sz="1800" b="1" i="0" u="none" strike="noStrike">
                          <a:solidFill>
                            <a:srgbClr val="000000"/>
                          </a:solidFill>
                          <a:effectLst/>
                          <a:latin typeface="Calibri" panose="020F0502020204030204" pitchFamily="34" charset="0"/>
                        </a:rPr>
                        <a:t>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9F6ED"/>
                    </a:solidFill>
                  </a:tcPr>
                </a:tc>
                <a:tc>
                  <a:txBody>
                    <a:bodyPr/>
                    <a:lstStyle/>
                    <a:p>
                      <a:pPr algn="r" fontAlgn="b"/>
                      <a:r>
                        <a:rPr lang="en-US" sz="18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6EEDC"/>
                    </a:solidFill>
                  </a:tcPr>
                </a:tc>
                <a:tc>
                  <a:txBody>
                    <a:bodyPr/>
                    <a:lstStyle/>
                    <a:p>
                      <a:pPr algn="r" fontAlgn="b"/>
                      <a:r>
                        <a:rPr lang="en-US" sz="1800" b="1" i="0" u="none" strike="noStrike">
                          <a:solidFill>
                            <a:srgbClr val="000000"/>
                          </a:solidFill>
                          <a:effectLst/>
                          <a:latin typeface="Calibri" panose="020F0502020204030204" pitchFamily="34" charset="0"/>
                        </a:rPr>
                        <a:t>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9D5A9"/>
                    </a:solidFill>
                  </a:tcPr>
                </a:tc>
                <a:tc>
                  <a:txBody>
                    <a:bodyPr/>
                    <a:lstStyle/>
                    <a:p>
                      <a:pPr algn="r" fontAlgn="b"/>
                      <a:r>
                        <a:rPr lang="en-US" sz="1800" b="1" i="0" u="none" strike="noStrike">
                          <a:solidFill>
                            <a:srgbClr val="000000"/>
                          </a:solidFill>
                          <a:effectLst/>
                          <a:latin typeface="Calibri" panose="020F0502020204030204" pitchFamily="34" charset="0"/>
                        </a:rPr>
                        <a:t>3.4%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9C180"/>
                    </a:solidFill>
                  </a:tcPr>
                </a:tc>
                <a:extLst>
                  <a:ext uri="{0D108BD9-81ED-4DB2-BD59-A6C34878D82A}">
                    <a16:rowId xmlns:a16="http://schemas.microsoft.com/office/drawing/2014/main" val="10007"/>
                  </a:ext>
                </a:extLst>
              </a:tr>
              <a:tr h="266793">
                <a:tc>
                  <a:txBody>
                    <a:bodyPr/>
                    <a:lstStyle/>
                    <a:p>
                      <a:pPr algn="l" fontAlgn="b"/>
                      <a:r>
                        <a:rPr lang="en-US" sz="1800" b="0" i="0" u="none" strike="noStrike">
                          <a:solidFill>
                            <a:srgbClr val="000000"/>
                          </a:solidFill>
                          <a:effectLst/>
                          <a:latin typeface="Calibri" panose="020F0502020204030204" pitchFamily="34" charset="0"/>
                        </a:rPr>
                        <a:t>2012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66793">
                <a:tc>
                  <a:txBody>
                    <a:bodyPr/>
                    <a:lstStyle/>
                    <a:p>
                      <a:pPr algn="l" fontAlgn="b"/>
                      <a:r>
                        <a:rPr lang="en-US" sz="1800" b="0" i="0" u="none" strike="noStrike">
                          <a:solidFill>
                            <a:srgbClr val="000000"/>
                          </a:solidFill>
                          <a:effectLst/>
                          <a:latin typeface="Calibri" panose="020F0502020204030204" pitchFamily="34" charset="0"/>
                        </a:rPr>
                        <a:t>2013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4.9%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66793">
                <a:tc>
                  <a:txBody>
                    <a:bodyPr/>
                    <a:lstStyle/>
                    <a:p>
                      <a:pPr algn="l" fontAlgn="b"/>
                      <a:r>
                        <a:rPr lang="en-US" sz="1800" b="0" i="0" u="none" strike="noStrike">
                          <a:solidFill>
                            <a:srgbClr val="000000"/>
                          </a:solidFill>
                          <a:effectLst/>
                          <a:latin typeface="Calibri" panose="020F0502020204030204" pitchFamily="34" charset="0"/>
                        </a:rPr>
                        <a:t>2014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8.2%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266793">
                <a:tc>
                  <a:txBody>
                    <a:bodyPr/>
                    <a:lstStyle/>
                    <a:p>
                      <a:pPr algn="l" fontAlgn="b"/>
                      <a:r>
                        <a:rPr lang="en-US" sz="1800" b="0" i="0" u="none" strike="noStrike">
                          <a:solidFill>
                            <a:srgbClr val="000000"/>
                          </a:solidFill>
                          <a:effectLst/>
                          <a:latin typeface="Calibri" panose="020F0502020204030204" pitchFamily="34" charset="0"/>
                        </a:rPr>
                        <a:t>2015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Calibri" panose="020F0502020204030204" pitchFamily="34" charset="0"/>
                        </a:rPr>
                        <a:t>-7.5%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66793">
                <a:tc>
                  <a:txBody>
                    <a:bodyPr/>
                    <a:lstStyle/>
                    <a:p>
                      <a:pPr algn="l" fontAlgn="b"/>
                      <a:r>
                        <a:rPr lang="en-US" sz="1800" b="1" i="0" u="none" strike="noStrike">
                          <a:solidFill>
                            <a:srgbClr val="000000"/>
                          </a:solidFill>
                          <a:effectLst/>
                          <a:latin typeface="Calibri" panose="020F0502020204030204" pitchFamily="34" charset="0"/>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7EE"/>
                    </a:solidFill>
                  </a:tcPr>
                </a:tc>
                <a:tc>
                  <a:txBody>
                    <a:bodyPr/>
                    <a:lstStyle/>
                    <a:p>
                      <a:pPr algn="r" fontAlgn="b"/>
                      <a:r>
                        <a:rPr lang="en-US" sz="1800" b="1" i="0" u="none" strike="noStrike">
                          <a:solidFill>
                            <a:srgbClr val="000000"/>
                          </a:solidFill>
                          <a:effectLst/>
                          <a:latin typeface="Calibri" panose="020F0502020204030204" pitchFamily="34" charset="0"/>
                        </a:rPr>
                        <a:t>0.2%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CF9"/>
                    </a:solidFill>
                  </a:tcPr>
                </a:tc>
                <a:tc>
                  <a:txBody>
                    <a:bodyPr/>
                    <a:lstStyle/>
                    <a:p>
                      <a:pPr algn="r" fontAlgn="b"/>
                      <a:r>
                        <a:rPr lang="en-US" sz="1800" b="1" i="0" u="none" strike="noStrike">
                          <a:solidFill>
                            <a:srgbClr val="000000"/>
                          </a:solidFill>
                          <a:effectLst/>
                          <a:latin typeface="Calibri" panose="020F0502020204030204" pitchFamily="34" charset="0"/>
                        </a:rPr>
                        <a:t>0.3%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AF3"/>
                    </a:solidFill>
                  </a:tcPr>
                </a:tc>
                <a:tc>
                  <a:txBody>
                    <a:bodyPr/>
                    <a:lstStyle/>
                    <a:p>
                      <a:pPr algn="r" fontAlgn="b"/>
                      <a:r>
                        <a:rPr lang="en-US" sz="1800" b="1" i="0" u="none" strike="noStrike" dirty="0">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FDD"/>
                    </a:solidFill>
                  </a:tcPr>
                </a:tc>
                <a:tc>
                  <a:txBody>
                    <a:bodyPr/>
                    <a:lstStyle/>
                    <a:p>
                      <a:pPr algn="r" fontAlgn="b"/>
                      <a:r>
                        <a:rPr lang="en-US" sz="1800" b="1" i="0" u="none" strike="noStrike">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D6AB"/>
                    </a:solidFill>
                  </a:tcPr>
                </a:tc>
                <a:tc>
                  <a:txBody>
                    <a:bodyPr/>
                    <a:lstStyle/>
                    <a:p>
                      <a:pPr algn="r" fontAlgn="b"/>
                      <a:r>
                        <a:rPr lang="en-US" sz="1800" b="1" i="0" u="none" strike="noStrike" dirty="0">
                          <a:solidFill>
                            <a:srgbClr val="000000"/>
                          </a:solidFill>
                          <a:effectLst/>
                          <a:latin typeface="Calibri" panose="020F0502020204030204" pitchFamily="34" charset="0"/>
                        </a:rPr>
                        <a:t>3.4%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283"/>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643657" y="834973"/>
            <a:ext cx="7772400" cy="369332"/>
          </a:xfrm>
          <a:prstGeom prst="rect">
            <a:avLst/>
          </a:prstGeom>
          <a:noFill/>
        </p:spPr>
        <p:txBody>
          <a:bodyPr wrap="square" rtlCol="0">
            <a:spAutoFit/>
          </a:bodyPr>
          <a:lstStyle/>
          <a:p>
            <a:r>
              <a:rPr lang="en-US" b="1" dirty="0" smtClean="0"/>
              <a:t>Average 2015 Savings (Loss) by ACO Type and Start Date</a:t>
            </a:r>
            <a:endParaRPr lang="en-US" b="1" dirty="0"/>
          </a:p>
        </p:txBody>
      </p:sp>
    </p:spTree>
    <p:extLst>
      <p:ext uri="{BB962C8B-B14F-4D97-AF65-F5344CB8AC3E}">
        <p14:creationId xmlns:p14="http://schemas.microsoft.com/office/powerpoint/2010/main" val="185941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ACO </a:t>
            </a:r>
            <a:r>
              <a:rPr lang="en-US" dirty="0" smtClean="0"/>
              <a:t>Revenue</a:t>
            </a:r>
            <a:endParaRPr lang="en-US" dirty="0"/>
          </a:p>
        </p:txBody>
      </p:sp>
      <p:sp>
        <p:nvSpPr>
          <p:cNvPr id="3" name="Text Placeholder 2"/>
          <p:cNvSpPr>
            <a:spLocks noGrp="1"/>
          </p:cNvSpPr>
          <p:nvPr>
            <p:ph type="body" sz="quarter" idx="10"/>
          </p:nvPr>
        </p:nvSpPr>
        <p:spPr>
          <a:xfrm>
            <a:off x="5174673" y="1447800"/>
            <a:ext cx="3733800" cy="5181599"/>
          </a:xfrm>
        </p:spPr>
        <p:txBody>
          <a:bodyPr/>
          <a:lstStyle/>
          <a:p>
            <a:r>
              <a:rPr lang="en-US" dirty="0" smtClean="0"/>
              <a:t>Physician-only ACOs tend to participate in only 5 to 10 % of spending for FFS services supplied to their assigned beneficiaries</a:t>
            </a:r>
          </a:p>
          <a:p>
            <a:r>
              <a:rPr lang="en-US" dirty="0" smtClean="0"/>
              <a:t>For hospital ACOs the ratio is mostly higher, with some reaching as high as 60%</a:t>
            </a:r>
            <a:endParaRPr lang="en-US" dirty="0"/>
          </a:p>
        </p:txBody>
      </p:sp>
      <p:graphicFrame>
        <p:nvGraphicFramePr>
          <p:cNvPr id="4" name="Chart 3"/>
          <p:cNvGraphicFramePr>
            <a:graphicFrameLocks/>
          </p:cNvGraphicFramePr>
          <p:nvPr>
            <p:extLst/>
          </p:nvPr>
        </p:nvGraphicFramePr>
        <p:xfrm>
          <a:off x="228600" y="891309"/>
          <a:ext cx="4572000" cy="2766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228600" y="3505200"/>
          <a:ext cx="4572000" cy="2666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142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for ACOs that </a:t>
            </a:r>
            <a:r>
              <a:rPr lang="en-US" dirty="0" smtClean="0"/>
              <a:t>Resemble Physician Only Revenue </a:t>
            </a:r>
            <a:endParaRPr lang="en-US" dirty="0"/>
          </a:p>
        </p:txBody>
      </p:sp>
      <p:sp>
        <p:nvSpPr>
          <p:cNvPr id="3" name="Text Placeholder 2"/>
          <p:cNvSpPr>
            <a:spLocks noGrp="1"/>
          </p:cNvSpPr>
          <p:nvPr>
            <p:ph type="body" sz="quarter" idx="10"/>
          </p:nvPr>
        </p:nvSpPr>
        <p:spPr>
          <a:xfrm>
            <a:off x="228600" y="5133601"/>
            <a:ext cx="8686800" cy="1295399"/>
          </a:xfrm>
        </p:spPr>
        <p:txBody>
          <a:bodyPr/>
          <a:lstStyle/>
          <a:p>
            <a:r>
              <a:rPr lang="en-US" sz="1600" dirty="0"/>
              <a:t>ACOs with hospitals that only provide &lt;15% of ACO </a:t>
            </a:r>
            <a:r>
              <a:rPr lang="en-US" sz="1600" dirty="0" err="1"/>
              <a:t>bene</a:t>
            </a:r>
            <a:r>
              <a:rPr lang="en-US" sz="1600" dirty="0"/>
              <a:t> services (by dollars) have significantly better average savings in 2015</a:t>
            </a:r>
          </a:p>
          <a:p>
            <a:r>
              <a:rPr lang="en-US" sz="1600" dirty="0"/>
              <a:t>Notably the case for such hospital ACOs, which tended to show savings closer to advance pay physician ACOs in 2015</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219028087"/>
              </p:ext>
            </p:extLst>
          </p:nvPr>
        </p:nvGraphicFramePr>
        <p:xfrm>
          <a:off x="685800" y="1207532"/>
          <a:ext cx="6629400" cy="3938769"/>
        </p:xfrm>
        <a:graphic>
          <a:graphicData uri="http://schemas.openxmlformats.org/drawingml/2006/table">
            <a:tbl>
              <a:tblPr/>
              <a:tblGrid>
                <a:gridCol w="1616484">
                  <a:extLst>
                    <a:ext uri="{9D8B030D-6E8A-4147-A177-3AD203B41FA5}">
                      <a16:colId xmlns:a16="http://schemas.microsoft.com/office/drawing/2014/main" val="20000"/>
                    </a:ext>
                  </a:extLst>
                </a:gridCol>
                <a:gridCol w="835486">
                  <a:extLst>
                    <a:ext uri="{9D8B030D-6E8A-4147-A177-3AD203B41FA5}">
                      <a16:colId xmlns:a16="http://schemas.microsoft.com/office/drawing/2014/main" val="20001"/>
                    </a:ext>
                  </a:extLst>
                </a:gridCol>
                <a:gridCol w="835486">
                  <a:extLst>
                    <a:ext uri="{9D8B030D-6E8A-4147-A177-3AD203B41FA5}">
                      <a16:colId xmlns:a16="http://schemas.microsoft.com/office/drawing/2014/main" val="20002"/>
                    </a:ext>
                  </a:extLst>
                </a:gridCol>
                <a:gridCol w="835486">
                  <a:extLst>
                    <a:ext uri="{9D8B030D-6E8A-4147-A177-3AD203B41FA5}">
                      <a16:colId xmlns:a16="http://schemas.microsoft.com/office/drawing/2014/main" val="20003"/>
                    </a:ext>
                  </a:extLst>
                </a:gridCol>
                <a:gridCol w="835486">
                  <a:extLst>
                    <a:ext uri="{9D8B030D-6E8A-4147-A177-3AD203B41FA5}">
                      <a16:colId xmlns:a16="http://schemas.microsoft.com/office/drawing/2014/main" val="20004"/>
                    </a:ext>
                  </a:extLst>
                </a:gridCol>
                <a:gridCol w="835486">
                  <a:extLst>
                    <a:ext uri="{9D8B030D-6E8A-4147-A177-3AD203B41FA5}">
                      <a16:colId xmlns:a16="http://schemas.microsoft.com/office/drawing/2014/main" val="20005"/>
                    </a:ext>
                  </a:extLst>
                </a:gridCol>
                <a:gridCol w="835486">
                  <a:extLst>
                    <a:ext uri="{9D8B030D-6E8A-4147-A177-3AD203B41FA5}">
                      <a16:colId xmlns:a16="http://schemas.microsoft.com/office/drawing/2014/main" val="20006"/>
                    </a:ext>
                  </a:extLst>
                </a:gridCol>
              </a:tblGrid>
              <a:tr h="408237">
                <a:tc>
                  <a:txBody>
                    <a:bodyPr/>
                    <a:lstStyle/>
                    <a:p>
                      <a:pPr algn="l" fontAlgn="b"/>
                      <a:endParaRPr lang="en-US" sz="1800" b="1" i="1"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l" fontAlgn="b"/>
                      <a:r>
                        <a:rPr lang="en-US" sz="1800" b="1" i="0" u="none" strike="noStrike" dirty="0" smtClean="0">
                          <a:solidFill>
                            <a:srgbClr val="000000"/>
                          </a:solidFill>
                          <a:effectLst/>
                          <a:latin typeface="Calibri" panose="020F0502020204030204" pitchFamily="34" charset="0"/>
                        </a:rPr>
                        <a:t>Non-Advance-Pay</a:t>
                      </a:r>
                      <a:endParaRPr lang="en-US" sz="18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800" b="1" i="0" u="none" strike="noStrike">
                          <a:solidFill>
                            <a:srgbClr val="000000"/>
                          </a:solidFill>
                          <a:effectLst/>
                          <a:latin typeface="Calibri" panose="020F0502020204030204" pitchFamily="34" charset="0"/>
                        </a:rPr>
                        <a:t>Advance Pay</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52418">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2418">
                <a:tc>
                  <a:txBody>
                    <a:bodyPr/>
                    <a:lstStyle/>
                    <a:p>
                      <a:pPr algn="l" fontAlgn="b"/>
                      <a:r>
                        <a:rPr lang="en-US" sz="1800" b="1" i="0" u="none" strike="noStrike">
                          <a:solidFill>
                            <a:srgbClr val="000000"/>
                          </a:solidFill>
                          <a:effectLst/>
                          <a:latin typeface="Calibri" panose="020F0502020204030204" pitchFamily="34" charset="0"/>
                        </a:rPr>
                        <a:t>Hospital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0.7%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1F3E6"/>
                    </a:solidFill>
                  </a:tcPr>
                </a:tc>
                <a:tc>
                  <a:txBody>
                    <a:bodyPr/>
                    <a:lstStyle/>
                    <a:p>
                      <a:pPr algn="r" fontAlgn="b"/>
                      <a:r>
                        <a:rPr lang="en-US" sz="1800" b="1" i="0" u="none" strike="noStrike">
                          <a:solidFill>
                            <a:srgbClr val="000000"/>
                          </a:solidFill>
                          <a:effectLst/>
                          <a:latin typeface="Calibri" panose="020F0502020204030204" pitchFamily="34" charset="0"/>
                        </a:rPr>
                        <a:t>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3F4E8"/>
                    </a:solidFill>
                  </a:tcPr>
                </a:tc>
                <a:tc>
                  <a:txBody>
                    <a:bodyPr/>
                    <a:lstStyle/>
                    <a:p>
                      <a:pPr algn="r" fontAlgn="b"/>
                      <a:r>
                        <a:rPr lang="en-US" sz="1800" b="1" i="0" u="none" strike="noStrike">
                          <a:solidFill>
                            <a:srgbClr val="000000"/>
                          </a:solidFill>
                          <a:effectLst/>
                          <a:latin typeface="Calibri" panose="020F0502020204030204" pitchFamily="34" charset="0"/>
                        </a:rPr>
                        <a:t>2.7%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9CE9B"/>
                    </a:solidFill>
                  </a:tcPr>
                </a:tc>
                <a:tc>
                  <a:txBody>
                    <a:bodyPr/>
                    <a:lstStyle/>
                    <a:p>
                      <a:pPr algn="r" fontAlgn="b"/>
                      <a:r>
                        <a:rPr lang="en-US" sz="1800" b="1"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AF4"/>
                    </a:solidFill>
                  </a:tcPr>
                </a:tc>
                <a:tc>
                  <a:txBody>
                    <a:bodyPr/>
                    <a:lstStyle/>
                    <a:p>
                      <a:pPr algn="r" fontAlgn="b"/>
                      <a:r>
                        <a:rPr lang="en-US" sz="1800" b="1" i="0" u="none" strike="noStrike">
                          <a:solidFill>
                            <a:srgbClr val="000000"/>
                          </a:solidFill>
                          <a:effectLst/>
                          <a:latin typeface="Calibri" panose="020F0502020204030204" pitchFamily="34" charset="0"/>
                        </a:rPr>
                        <a:t>0.7%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3F4E7"/>
                    </a:solidFill>
                  </a:tcPr>
                </a:tc>
                <a:extLst>
                  <a:ext uri="{0D108BD9-81ED-4DB2-BD59-A6C34878D82A}">
                    <a16:rowId xmlns:a16="http://schemas.microsoft.com/office/drawing/2014/main" val="10002"/>
                  </a:ext>
                </a:extLst>
              </a:tr>
              <a:tr h="252418">
                <a:tc>
                  <a:txBody>
                    <a:bodyPr/>
                    <a:lstStyle/>
                    <a:p>
                      <a:pPr algn="l" fontAlgn="b"/>
                      <a:r>
                        <a:rPr lang="en-US" sz="1800" b="0" i="0" u="none" strike="noStrike">
                          <a:solidFill>
                            <a:srgbClr val="000000"/>
                          </a:solidFill>
                          <a:effectLst/>
                          <a:latin typeface="Calibri" panose="020F0502020204030204" pitchFamily="34" charset="0"/>
                        </a:rPr>
                        <a:t>2012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52418">
                <a:tc>
                  <a:txBody>
                    <a:bodyPr/>
                    <a:lstStyle/>
                    <a:p>
                      <a:pPr algn="l" fontAlgn="b"/>
                      <a:r>
                        <a:rPr lang="en-US" sz="1800" b="0" i="0" u="none" strike="noStrike">
                          <a:solidFill>
                            <a:srgbClr val="000000"/>
                          </a:solidFill>
                          <a:effectLst/>
                          <a:latin typeface="Calibri" panose="020F0502020204030204" pitchFamily="34" charset="0"/>
                        </a:rPr>
                        <a:t>2013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52418">
                <a:tc>
                  <a:txBody>
                    <a:bodyPr/>
                    <a:lstStyle/>
                    <a:p>
                      <a:pPr algn="l" fontAlgn="b"/>
                      <a:r>
                        <a:rPr lang="en-US" sz="1800" b="0" i="0" u="none" strike="noStrike" dirty="0">
                          <a:solidFill>
                            <a:srgbClr val="000000"/>
                          </a:solidFill>
                          <a:effectLst/>
                          <a:latin typeface="Calibri" panose="020F0502020204030204" pitchFamily="34" charset="0"/>
                        </a:rPr>
                        <a:t>2014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effectLst/>
                          <a:latin typeface="Calibri" panose="020F0502020204030204" pitchFamily="34" charset="0"/>
                        </a:rPr>
                        <a:t>0.5%</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52418">
                <a:tc>
                  <a:txBody>
                    <a:bodyPr/>
                    <a:lstStyle/>
                    <a:p>
                      <a:pPr algn="l" fontAlgn="b"/>
                      <a:r>
                        <a:rPr lang="en-US" sz="1800" b="0" i="0" u="none" strike="noStrike">
                          <a:solidFill>
                            <a:srgbClr val="000000"/>
                          </a:solidFill>
                          <a:effectLst/>
                          <a:latin typeface="Calibri" panose="020F0502020204030204" pitchFamily="34" charset="0"/>
                        </a:rPr>
                        <a:t>2015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8237">
                <a:tc>
                  <a:txBody>
                    <a:bodyPr/>
                    <a:lstStyle/>
                    <a:p>
                      <a:pPr algn="l" fontAlgn="b"/>
                      <a:r>
                        <a:rPr lang="en-US" sz="1800" b="1" i="0" u="none" strike="noStrike">
                          <a:solidFill>
                            <a:srgbClr val="000000"/>
                          </a:solidFill>
                          <a:effectLst/>
                          <a:latin typeface="Calibri" panose="020F0502020204030204" pitchFamily="34" charset="0"/>
                        </a:rPr>
                        <a:t>Physicians only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EFDE"/>
                    </a:solidFill>
                  </a:tcPr>
                </a:tc>
                <a:tc>
                  <a:txBody>
                    <a:bodyPr/>
                    <a:lstStyle/>
                    <a:p>
                      <a:pPr algn="r" fontAlgn="b"/>
                      <a:r>
                        <a:rPr lang="en-US" sz="1800" b="1" i="0" u="none" strike="noStrike">
                          <a:solidFill>
                            <a:srgbClr val="000000"/>
                          </a:solidFill>
                          <a:effectLst/>
                          <a:latin typeface="Calibri" panose="020F0502020204030204" pitchFamily="34" charset="0"/>
                        </a:rPr>
                        <a:t>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4F4E9"/>
                    </a:solidFill>
                  </a:tcPr>
                </a:tc>
                <a:tc>
                  <a:txBody>
                    <a:bodyPr/>
                    <a:lstStyle/>
                    <a:p>
                      <a:pPr algn="r" fontAlgn="b"/>
                      <a:r>
                        <a:rPr lang="en-US" sz="1800" b="1" i="0" u="none" strike="noStrike">
                          <a:solidFill>
                            <a:srgbClr val="000000"/>
                          </a:solidFill>
                          <a:effectLst/>
                          <a:latin typeface="Calibri" panose="020F0502020204030204" pitchFamily="34" charset="0"/>
                        </a:rPr>
                        <a:t>0.9%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FDE"/>
                    </a:solidFill>
                  </a:tcPr>
                </a:tc>
                <a:tc>
                  <a:txBody>
                    <a:bodyPr/>
                    <a:lstStyle/>
                    <a:p>
                      <a:pPr algn="r" fontAlgn="b"/>
                      <a:r>
                        <a:rPr lang="en-US" sz="18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4EDDA"/>
                    </a:solidFill>
                  </a:tcPr>
                </a:tc>
                <a:tc>
                  <a:txBody>
                    <a:bodyPr/>
                    <a:lstStyle/>
                    <a:p>
                      <a:pPr algn="r" fontAlgn="b"/>
                      <a:r>
                        <a:rPr lang="en-US" sz="1800" b="1" i="0" u="none" strike="noStrike">
                          <a:solidFill>
                            <a:srgbClr val="000000"/>
                          </a:solidFill>
                          <a:effectLst/>
                          <a:latin typeface="Calibri" panose="020F0502020204030204" pitchFamily="34" charset="0"/>
                        </a:rPr>
                        <a:t>2.4%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98D4A8"/>
                    </a:solidFill>
                  </a:tcPr>
                </a:tc>
                <a:tc>
                  <a:txBody>
                    <a:bodyPr/>
                    <a:lstStyle/>
                    <a:p>
                      <a:pPr algn="r" fontAlgn="b"/>
                      <a:r>
                        <a:rPr lang="en-US" sz="1800" b="1" i="0" u="none" strike="noStrike">
                          <a:solidFill>
                            <a:srgbClr val="000000"/>
                          </a:solidFill>
                          <a:effectLst/>
                          <a:latin typeface="Calibri" panose="020F0502020204030204" pitchFamily="34" charset="0"/>
                        </a:rPr>
                        <a:t>3.6%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10007"/>
                  </a:ext>
                </a:extLst>
              </a:tr>
              <a:tr h="252418">
                <a:tc>
                  <a:txBody>
                    <a:bodyPr/>
                    <a:lstStyle/>
                    <a:p>
                      <a:pPr algn="l" fontAlgn="b"/>
                      <a:r>
                        <a:rPr lang="en-US" sz="1800" b="0" i="0" u="none" strike="noStrike">
                          <a:solidFill>
                            <a:srgbClr val="000000"/>
                          </a:solidFill>
                          <a:effectLst/>
                          <a:latin typeface="Calibri" panose="020F0502020204030204" pitchFamily="34" charset="0"/>
                        </a:rPr>
                        <a:t>2012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52418">
                <a:tc>
                  <a:txBody>
                    <a:bodyPr/>
                    <a:lstStyle/>
                    <a:p>
                      <a:pPr algn="l" fontAlgn="b"/>
                      <a:r>
                        <a:rPr lang="en-US" sz="1800" b="0" i="0" u="none" strike="noStrike">
                          <a:solidFill>
                            <a:srgbClr val="000000"/>
                          </a:solidFill>
                          <a:effectLst/>
                          <a:latin typeface="Calibri" panose="020F0502020204030204" pitchFamily="34" charset="0"/>
                        </a:rPr>
                        <a:t>2013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4.9%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52418">
                <a:tc>
                  <a:txBody>
                    <a:bodyPr/>
                    <a:lstStyle/>
                    <a:p>
                      <a:pPr algn="l" fontAlgn="b"/>
                      <a:r>
                        <a:rPr lang="en-US" sz="1800" b="0" i="0" u="none" strike="noStrike">
                          <a:solidFill>
                            <a:srgbClr val="000000"/>
                          </a:solidFill>
                          <a:effectLst/>
                          <a:latin typeface="Calibri" panose="020F0502020204030204" pitchFamily="34" charset="0"/>
                        </a:rPr>
                        <a:t>2014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8.2%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252418">
                <a:tc>
                  <a:txBody>
                    <a:bodyPr/>
                    <a:lstStyle/>
                    <a:p>
                      <a:pPr algn="l" fontAlgn="b"/>
                      <a:r>
                        <a:rPr lang="en-US" sz="1800" b="0" i="0" u="none" strike="noStrike">
                          <a:solidFill>
                            <a:srgbClr val="000000"/>
                          </a:solidFill>
                          <a:effectLst/>
                          <a:latin typeface="Calibri" panose="020F0502020204030204" pitchFamily="34" charset="0"/>
                        </a:rPr>
                        <a:t>2015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-7.5%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2418">
                <a:tc>
                  <a:txBody>
                    <a:bodyPr/>
                    <a:lstStyle/>
                    <a:p>
                      <a:pPr algn="l" fontAlgn="b"/>
                      <a:r>
                        <a:rPr lang="en-US" sz="1800" b="1" i="0" u="none" strike="noStrike">
                          <a:solidFill>
                            <a:srgbClr val="000000"/>
                          </a:solidFill>
                          <a:effectLst/>
                          <a:latin typeface="Calibri" panose="020F0502020204030204" pitchFamily="34" charset="0"/>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800" b="1" i="0" u="none" strike="noStrike" dirty="0">
                          <a:solidFill>
                            <a:srgbClr val="000000"/>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0E0"/>
                    </a:solidFill>
                  </a:tcPr>
                </a:tc>
                <a:tc>
                  <a:txBody>
                    <a:bodyPr/>
                    <a:lstStyle/>
                    <a:p>
                      <a:pPr algn="r" fontAlgn="b"/>
                      <a:r>
                        <a:rPr lang="en-US" sz="1800" b="1" i="0" u="none" strike="noStrike">
                          <a:solidFill>
                            <a:srgbClr val="000000"/>
                          </a:solidFill>
                          <a:effectLst/>
                          <a:latin typeface="Calibri" panose="020F0502020204030204" pitchFamily="34" charset="0"/>
                        </a:rPr>
                        <a:t>0.6%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F4E8"/>
                    </a:solidFill>
                  </a:tcPr>
                </a:tc>
                <a:tc>
                  <a:txBody>
                    <a:bodyPr/>
                    <a:lstStyle/>
                    <a:p>
                      <a:pPr algn="r" fontAlgn="b"/>
                      <a:r>
                        <a:rPr lang="en-US" sz="1800" b="1" i="0" u="none" strike="noStrike">
                          <a:solidFill>
                            <a:srgbClr val="000000"/>
                          </a:solidFill>
                          <a:effectLst/>
                          <a:latin typeface="Calibri" panose="020F0502020204030204" pitchFamily="34" charset="0"/>
                        </a:rPr>
                        <a:t>1.4%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E6CC"/>
                    </a:solidFill>
                  </a:tcPr>
                </a:tc>
                <a:tc>
                  <a:txBody>
                    <a:bodyPr/>
                    <a:lstStyle/>
                    <a:p>
                      <a:pPr algn="r" fontAlgn="b"/>
                      <a:r>
                        <a:rPr lang="en-US" sz="1800" b="1"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EDB"/>
                    </a:solidFill>
                  </a:tcPr>
                </a:tc>
                <a:tc>
                  <a:txBody>
                    <a:bodyPr/>
                    <a:lstStyle/>
                    <a:p>
                      <a:pPr algn="r" fontAlgn="b"/>
                      <a:r>
                        <a:rPr lang="en-US" sz="1800" b="1" i="0" u="none" strike="noStrike">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D5AA"/>
                    </a:solidFill>
                  </a:tcPr>
                </a:tc>
                <a:tc>
                  <a:txBody>
                    <a:bodyPr/>
                    <a:lstStyle/>
                    <a:p>
                      <a:pPr algn="r" fontAlgn="b"/>
                      <a:r>
                        <a:rPr lang="en-US" sz="1800" b="1" i="0" u="none" strike="noStrike" dirty="0">
                          <a:solidFill>
                            <a:srgbClr val="000000"/>
                          </a:solidFill>
                          <a:effectLst/>
                          <a:latin typeface="Calibri" panose="020F0502020204030204" pitchFamily="34" charset="0"/>
                        </a:rPr>
                        <a:t>3.5%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E"/>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457200" y="838200"/>
            <a:ext cx="7772400" cy="369332"/>
          </a:xfrm>
          <a:prstGeom prst="rect">
            <a:avLst/>
          </a:prstGeom>
          <a:noFill/>
        </p:spPr>
        <p:txBody>
          <a:bodyPr wrap="square" rtlCol="0">
            <a:spAutoFit/>
          </a:bodyPr>
          <a:lstStyle/>
          <a:p>
            <a:r>
              <a:rPr lang="en-US" b="1" dirty="0" smtClean="0">
                <a:solidFill>
                  <a:schemeClr val="accent6">
                    <a:lumMod val="50000"/>
                  </a:schemeClr>
                </a:solidFill>
              </a:rPr>
              <a:t>Average 2015 Savings (Loss) for ACOs with Less than 15% Revenue Retention</a:t>
            </a:r>
            <a:endParaRPr lang="en-US" b="1" dirty="0">
              <a:solidFill>
                <a:schemeClr val="accent6">
                  <a:lumMod val="50000"/>
                </a:schemeClr>
              </a:solidFill>
            </a:endParaRPr>
          </a:p>
        </p:txBody>
      </p:sp>
    </p:spTree>
    <p:extLst>
      <p:ext uri="{BB962C8B-B14F-4D97-AF65-F5344CB8AC3E}">
        <p14:creationId xmlns:p14="http://schemas.microsoft.com/office/powerpoint/2010/main" val="170948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Savings for Higher Revenue ACO Buckets</a:t>
            </a:r>
            <a:endParaRPr lang="en-US" dirty="0"/>
          </a:p>
        </p:txBody>
      </p:sp>
      <p:sp>
        <p:nvSpPr>
          <p:cNvPr id="3" name="Text Placeholder 2"/>
          <p:cNvSpPr>
            <a:spLocks noGrp="1"/>
          </p:cNvSpPr>
          <p:nvPr>
            <p:ph type="body" sz="quarter" idx="10"/>
          </p:nvPr>
        </p:nvSpPr>
        <p:spPr>
          <a:xfrm>
            <a:off x="190500" y="4944844"/>
            <a:ext cx="8686800" cy="1066799"/>
          </a:xfrm>
        </p:spPr>
        <p:txBody>
          <a:bodyPr/>
          <a:lstStyle/>
          <a:p>
            <a:r>
              <a:rPr lang="en-US" dirty="0"/>
              <a:t>Physician-only ACOs also tend to skew toward losses as their share of assigned beneficiary services grows</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44100056"/>
              </p:ext>
            </p:extLst>
          </p:nvPr>
        </p:nvGraphicFramePr>
        <p:xfrm>
          <a:off x="533400" y="990600"/>
          <a:ext cx="7869141" cy="3746063"/>
        </p:xfrm>
        <a:graphic>
          <a:graphicData uri="http://schemas.openxmlformats.org/drawingml/2006/table">
            <a:tbl>
              <a:tblPr/>
              <a:tblGrid>
                <a:gridCol w="1392354">
                  <a:extLst>
                    <a:ext uri="{9D8B030D-6E8A-4147-A177-3AD203B41FA5}">
                      <a16:colId xmlns:a16="http://schemas.microsoft.com/office/drawing/2014/main" val="20000"/>
                    </a:ext>
                  </a:extLst>
                </a:gridCol>
                <a:gridCol w="719643">
                  <a:extLst>
                    <a:ext uri="{9D8B030D-6E8A-4147-A177-3AD203B41FA5}">
                      <a16:colId xmlns:a16="http://schemas.microsoft.com/office/drawing/2014/main" val="20001"/>
                    </a:ext>
                  </a:extLst>
                </a:gridCol>
                <a:gridCol w="719643">
                  <a:extLst>
                    <a:ext uri="{9D8B030D-6E8A-4147-A177-3AD203B41FA5}">
                      <a16:colId xmlns:a16="http://schemas.microsoft.com/office/drawing/2014/main" val="20002"/>
                    </a:ext>
                  </a:extLst>
                </a:gridCol>
                <a:gridCol w="719643">
                  <a:extLst>
                    <a:ext uri="{9D8B030D-6E8A-4147-A177-3AD203B41FA5}">
                      <a16:colId xmlns:a16="http://schemas.microsoft.com/office/drawing/2014/main" val="20003"/>
                    </a:ext>
                  </a:extLst>
                </a:gridCol>
                <a:gridCol w="719643">
                  <a:extLst>
                    <a:ext uri="{9D8B030D-6E8A-4147-A177-3AD203B41FA5}">
                      <a16:colId xmlns:a16="http://schemas.microsoft.com/office/drawing/2014/main" val="20004"/>
                    </a:ext>
                  </a:extLst>
                </a:gridCol>
                <a:gridCol w="719643">
                  <a:extLst>
                    <a:ext uri="{9D8B030D-6E8A-4147-A177-3AD203B41FA5}">
                      <a16:colId xmlns:a16="http://schemas.microsoft.com/office/drawing/2014/main" val="20005"/>
                    </a:ext>
                  </a:extLst>
                </a:gridCol>
                <a:gridCol w="719643">
                  <a:extLst>
                    <a:ext uri="{9D8B030D-6E8A-4147-A177-3AD203B41FA5}">
                      <a16:colId xmlns:a16="http://schemas.microsoft.com/office/drawing/2014/main" val="20006"/>
                    </a:ext>
                  </a:extLst>
                </a:gridCol>
                <a:gridCol w="719643">
                  <a:extLst>
                    <a:ext uri="{9D8B030D-6E8A-4147-A177-3AD203B41FA5}">
                      <a16:colId xmlns:a16="http://schemas.microsoft.com/office/drawing/2014/main" val="20007"/>
                    </a:ext>
                  </a:extLst>
                </a:gridCol>
                <a:gridCol w="719643">
                  <a:extLst>
                    <a:ext uri="{9D8B030D-6E8A-4147-A177-3AD203B41FA5}">
                      <a16:colId xmlns:a16="http://schemas.microsoft.com/office/drawing/2014/main" val="20008"/>
                    </a:ext>
                  </a:extLst>
                </a:gridCol>
                <a:gridCol w="719643">
                  <a:extLst>
                    <a:ext uri="{9D8B030D-6E8A-4147-A177-3AD203B41FA5}">
                      <a16:colId xmlns:a16="http://schemas.microsoft.com/office/drawing/2014/main" val="20009"/>
                    </a:ext>
                  </a:extLst>
                </a:gridCol>
              </a:tblGrid>
              <a:tr h="311884">
                <a:tc>
                  <a:txBody>
                    <a:bodyPr/>
                    <a:lstStyle/>
                    <a:p>
                      <a:pPr algn="l" fontAlgn="b"/>
                      <a:r>
                        <a:rPr lang="en-US" sz="1800" b="1" i="1"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l" fontAlgn="b"/>
                      <a:r>
                        <a:rPr lang="en-US" sz="1800" b="1" i="0" u="none" strike="noStrike" dirty="0">
                          <a:solidFill>
                            <a:schemeClr val="accent6">
                              <a:lumMod val="50000"/>
                            </a:schemeClr>
                          </a:solidFill>
                          <a:effectLst/>
                          <a:latin typeface="Calibri" panose="020F0502020204030204" pitchFamily="34" charset="0"/>
                        </a:rPr>
                        <a:t>15-25% </a:t>
                      </a:r>
                      <a:r>
                        <a:rPr lang="en-US" sz="1800" b="1" i="0" u="none" strike="noStrike" dirty="0" smtClean="0">
                          <a:solidFill>
                            <a:schemeClr val="accent6">
                              <a:lumMod val="50000"/>
                            </a:schemeClr>
                          </a:solidFill>
                          <a:effectLst/>
                          <a:latin typeface="Calibri" panose="020F0502020204030204" pitchFamily="34" charset="0"/>
                        </a:rPr>
                        <a:t>Rev</a:t>
                      </a:r>
                      <a:r>
                        <a:rPr lang="en-US" sz="1800" b="1" i="0" u="none" strike="noStrike" baseline="0" dirty="0" smtClean="0">
                          <a:solidFill>
                            <a:schemeClr val="accent6">
                              <a:lumMod val="50000"/>
                            </a:schemeClr>
                          </a:solidFill>
                          <a:effectLst/>
                          <a:latin typeface="Calibri" panose="020F0502020204030204" pitchFamily="34" charset="0"/>
                        </a:rPr>
                        <a:t> </a:t>
                      </a:r>
                      <a:r>
                        <a:rPr lang="en-US" sz="1800" b="1" i="0" u="none" strike="noStrike" dirty="0" smtClean="0">
                          <a:solidFill>
                            <a:schemeClr val="accent6">
                              <a:lumMod val="50000"/>
                            </a:schemeClr>
                          </a:solidFill>
                          <a:effectLst/>
                          <a:latin typeface="Calibri" panose="020F0502020204030204" pitchFamily="34" charset="0"/>
                        </a:rPr>
                        <a:t>Capture</a:t>
                      </a:r>
                      <a:endParaRPr lang="en-US" sz="1800" b="1" i="0" u="none" strike="noStrike" dirty="0">
                        <a:solidFill>
                          <a:schemeClr val="accent6">
                            <a:lumMod val="50000"/>
                          </a:schemeClr>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l" fontAlgn="b"/>
                      <a:r>
                        <a:rPr lang="en-US" sz="1800" b="1" i="0" u="none" strike="noStrike" dirty="0">
                          <a:solidFill>
                            <a:schemeClr val="accent6">
                              <a:lumMod val="50000"/>
                            </a:schemeClr>
                          </a:solidFill>
                          <a:effectLst/>
                          <a:latin typeface="Calibri" panose="020F0502020204030204" pitchFamily="34" charset="0"/>
                        </a:rPr>
                        <a:t>25-50% </a:t>
                      </a:r>
                      <a:r>
                        <a:rPr lang="en-US" sz="1800" b="1" i="0" u="none" strike="noStrike" dirty="0" smtClean="0">
                          <a:solidFill>
                            <a:schemeClr val="accent6">
                              <a:lumMod val="50000"/>
                            </a:schemeClr>
                          </a:solidFill>
                          <a:effectLst/>
                          <a:latin typeface="Calibri" panose="020F0502020204030204" pitchFamily="34" charset="0"/>
                        </a:rPr>
                        <a:t>Rev </a:t>
                      </a:r>
                      <a:r>
                        <a:rPr lang="en-US" sz="1800" b="1" i="0" u="none" strike="noStrike" dirty="0">
                          <a:solidFill>
                            <a:schemeClr val="accent6">
                              <a:lumMod val="50000"/>
                            </a:schemeClr>
                          </a:solidFill>
                          <a:effectLst/>
                          <a:latin typeface="Calibri" panose="020F0502020204030204" pitchFamily="34" charset="0"/>
                        </a:rPr>
                        <a:t>Capture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l" fontAlgn="b"/>
                      <a:r>
                        <a:rPr lang="en-US" sz="1800" b="1" i="0" u="none" strike="noStrike" dirty="0">
                          <a:solidFill>
                            <a:schemeClr val="accent6">
                              <a:lumMod val="50000"/>
                            </a:schemeClr>
                          </a:solidFill>
                          <a:effectLst/>
                          <a:latin typeface="Calibri" panose="020F0502020204030204" pitchFamily="34" charset="0"/>
                        </a:rPr>
                        <a:t>&gt;50% </a:t>
                      </a:r>
                      <a:r>
                        <a:rPr lang="en-US" sz="1800" b="1" i="0" u="none" strike="noStrike" dirty="0" smtClean="0">
                          <a:solidFill>
                            <a:schemeClr val="accent6">
                              <a:lumMod val="50000"/>
                            </a:schemeClr>
                          </a:solidFill>
                          <a:effectLst/>
                          <a:latin typeface="Calibri" panose="020F0502020204030204" pitchFamily="34" charset="0"/>
                        </a:rPr>
                        <a:t>Rev </a:t>
                      </a:r>
                      <a:r>
                        <a:rPr lang="en-US" sz="1800" b="1" i="0" u="none" strike="noStrike" dirty="0">
                          <a:solidFill>
                            <a:schemeClr val="accent6">
                              <a:lumMod val="50000"/>
                            </a:schemeClr>
                          </a:solidFill>
                          <a:effectLst/>
                          <a:latin typeface="Calibri" panose="020F0502020204030204" pitchFamily="34" charset="0"/>
                        </a:rPr>
                        <a:t>Capture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1092">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1" i="0" u="none" strike="noStrike">
                          <a:solidFill>
                            <a:srgbClr val="000000"/>
                          </a:solidFill>
                          <a:effectLst/>
                          <a:latin typeface="Calibri" panose="020F0502020204030204" pitchFamily="34" charset="0"/>
                        </a:rPr>
                        <a:t>2015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1092">
                <a:tc>
                  <a:txBody>
                    <a:bodyPr/>
                    <a:lstStyle/>
                    <a:p>
                      <a:pPr algn="l" fontAlgn="b"/>
                      <a:r>
                        <a:rPr lang="en-US" sz="1800" b="1" i="0" u="none" strike="noStrike">
                          <a:solidFill>
                            <a:srgbClr val="000000"/>
                          </a:solidFill>
                          <a:effectLst/>
                          <a:latin typeface="Calibri" panose="020F0502020204030204" pitchFamily="34" charset="0"/>
                        </a:rPr>
                        <a:t>Hospital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63BE7B"/>
                    </a:solidFill>
                  </a:tcPr>
                </a:tc>
                <a:tc>
                  <a:txBody>
                    <a:bodyPr/>
                    <a:lstStyle/>
                    <a:p>
                      <a:pPr algn="r" fontAlgn="b"/>
                      <a:r>
                        <a:rPr lang="en-US" sz="1800" b="1" i="0" u="none" strike="noStrike">
                          <a:solidFill>
                            <a:srgbClr val="000000"/>
                          </a:solidFill>
                          <a:effectLst/>
                          <a:latin typeface="Calibri" panose="020F0502020204030204" pitchFamily="34" charset="0"/>
                        </a:rPr>
                        <a:t>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A1D8B0"/>
                    </a:solidFill>
                  </a:tcPr>
                </a:tc>
                <a:tc>
                  <a:txBody>
                    <a:bodyPr/>
                    <a:lstStyle/>
                    <a:p>
                      <a:pPr algn="r" fontAlgn="b"/>
                      <a:r>
                        <a:rPr lang="en-US" sz="1800" b="1" i="0" u="none" strike="noStrike">
                          <a:solidFill>
                            <a:srgbClr val="000000"/>
                          </a:solidFill>
                          <a:effectLst/>
                          <a:latin typeface="Calibri" panose="020F0502020204030204" pitchFamily="34" charset="0"/>
                        </a:rPr>
                        <a:t>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6E1C2"/>
                    </a:solidFill>
                  </a:tcPr>
                </a:tc>
                <a:tc>
                  <a:txBody>
                    <a:bodyPr/>
                    <a:lstStyle/>
                    <a:p>
                      <a:pPr algn="r" fontAlgn="b"/>
                      <a:r>
                        <a:rPr lang="en-US" sz="1800" b="1"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EF9F9"/>
                    </a:solidFill>
                  </a:tcPr>
                </a:tc>
                <a:tc>
                  <a:txBody>
                    <a:bodyPr/>
                    <a:lstStyle/>
                    <a:p>
                      <a:pPr algn="r" fontAlgn="b"/>
                      <a:r>
                        <a:rPr lang="en-US" sz="1800" b="1" i="0" u="none" strike="noStrike">
                          <a:solidFill>
                            <a:srgbClr val="000000"/>
                          </a:solidFill>
                          <a:effectLst/>
                          <a:latin typeface="Calibri" panose="020F0502020204030204" pitchFamily="34" charset="0"/>
                        </a:rPr>
                        <a:t>-0.6%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EEBEB"/>
                    </a:solidFill>
                  </a:tcPr>
                </a:tc>
                <a:tc>
                  <a:txBody>
                    <a:bodyPr/>
                    <a:lstStyle/>
                    <a:p>
                      <a:pPr algn="r" fontAlgn="b"/>
                      <a:r>
                        <a:rPr lang="en-US" sz="1800" b="1" i="0" u="none" strike="noStrike">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DFDF"/>
                    </a:solidFill>
                  </a:tcPr>
                </a:tc>
                <a:tc>
                  <a:txBody>
                    <a:bodyPr/>
                    <a:lstStyle/>
                    <a:p>
                      <a:pPr algn="r" fontAlgn="b"/>
                      <a:r>
                        <a:rPr lang="en-US" sz="1800" b="1" i="0" u="none" strike="noStrike">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EFFFE"/>
                    </a:solidFill>
                  </a:tcPr>
                </a:tc>
                <a:tc>
                  <a:txBody>
                    <a:bodyPr/>
                    <a:lstStyle/>
                    <a:p>
                      <a:pPr algn="r" fontAlgn="b"/>
                      <a:r>
                        <a:rPr lang="en-US" sz="1800" b="1" i="0" u="none" strike="noStrike">
                          <a:solidFill>
                            <a:srgbClr val="000000"/>
                          </a:solidFill>
                          <a:effectLst/>
                          <a:latin typeface="Calibri" panose="020F0502020204030204" pitchFamily="34" charset="0"/>
                        </a:rPr>
                        <a:t>-2.1%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BBABB"/>
                    </a:solidFill>
                  </a:tcPr>
                </a:tc>
                <a:tc>
                  <a:txBody>
                    <a:bodyPr/>
                    <a:lstStyle/>
                    <a:p>
                      <a:pPr algn="r" fontAlgn="b"/>
                      <a:r>
                        <a:rPr lang="en-US" sz="1800" b="1" i="0" u="none" strike="noStrike">
                          <a:solidFill>
                            <a:srgbClr val="000000"/>
                          </a:solidFill>
                          <a:effectLst/>
                          <a:latin typeface="Calibri" panose="020F0502020204030204" pitchFamily="34" charset="0"/>
                        </a:rPr>
                        <a:t>-4.6%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6B6D"/>
                    </a:solidFill>
                  </a:tcPr>
                </a:tc>
                <a:extLst>
                  <a:ext uri="{0D108BD9-81ED-4DB2-BD59-A6C34878D82A}">
                    <a16:rowId xmlns:a16="http://schemas.microsoft.com/office/drawing/2014/main" val="10002"/>
                  </a:ext>
                </a:extLst>
              </a:tr>
              <a:tr h="181092">
                <a:tc>
                  <a:txBody>
                    <a:bodyPr/>
                    <a:lstStyle/>
                    <a:p>
                      <a:pPr algn="l" fontAlgn="b"/>
                      <a:r>
                        <a:rPr lang="en-US" sz="1800" b="0" i="0" u="none" strike="noStrike">
                          <a:solidFill>
                            <a:srgbClr val="000000"/>
                          </a:solidFill>
                          <a:effectLst/>
                          <a:latin typeface="Calibri" panose="020F0502020204030204" pitchFamily="34" charset="0"/>
                        </a:rPr>
                        <a:t>2012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0.7%</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181092">
                <a:tc>
                  <a:txBody>
                    <a:bodyPr/>
                    <a:lstStyle/>
                    <a:p>
                      <a:pPr algn="l" fontAlgn="b"/>
                      <a:r>
                        <a:rPr lang="en-US" sz="1800" b="0" i="0" u="none" strike="noStrike">
                          <a:solidFill>
                            <a:srgbClr val="000000"/>
                          </a:solidFill>
                          <a:effectLst/>
                          <a:latin typeface="Calibri" panose="020F0502020204030204" pitchFamily="34" charset="0"/>
                        </a:rPr>
                        <a:t>2013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7.9%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effectLst/>
                          <a:latin typeface="Calibri" panose="020F0502020204030204" pitchFamily="34" charset="0"/>
                        </a:rPr>
                        <a:t>8.3%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6.2%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-1.6%</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181092">
                <a:tc>
                  <a:txBody>
                    <a:bodyPr/>
                    <a:lstStyle/>
                    <a:p>
                      <a:pPr algn="l" fontAlgn="b"/>
                      <a:r>
                        <a:rPr lang="en-US" sz="1800" b="0" i="0" u="none" strike="noStrike">
                          <a:solidFill>
                            <a:srgbClr val="000000"/>
                          </a:solidFill>
                          <a:effectLst/>
                          <a:latin typeface="Calibri" panose="020F0502020204030204" pitchFamily="34" charset="0"/>
                        </a:rPr>
                        <a:t>2014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-9.9%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181092">
                <a:tc>
                  <a:txBody>
                    <a:bodyPr/>
                    <a:lstStyle/>
                    <a:p>
                      <a:pPr algn="l" fontAlgn="b"/>
                      <a:r>
                        <a:rPr lang="en-US" sz="1800" b="0" i="0" u="none" strike="noStrike">
                          <a:solidFill>
                            <a:srgbClr val="000000"/>
                          </a:solidFill>
                          <a:effectLst/>
                          <a:latin typeface="Calibri" panose="020F0502020204030204" pitchFamily="34" charset="0"/>
                        </a:rPr>
                        <a:t>2015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11884">
                <a:tc>
                  <a:txBody>
                    <a:bodyPr/>
                    <a:lstStyle/>
                    <a:p>
                      <a:pPr algn="l" fontAlgn="b"/>
                      <a:r>
                        <a:rPr lang="en-US" sz="1800" b="1" i="0" u="none" strike="noStrike" dirty="0" smtClean="0">
                          <a:solidFill>
                            <a:srgbClr val="000000"/>
                          </a:solidFill>
                          <a:effectLst/>
                          <a:latin typeface="Calibri" panose="020F0502020204030204" pitchFamily="34" charset="0"/>
                        </a:rPr>
                        <a:t>Phys. </a:t>
                      </a:r>
                      <a:r>
                        <a:rPr lang="en-US" sz="1800" b="1" i="0" u="none" strike="noStrike" dirty="0">
                          <a:solidFill>
                            <a:srgbClr val="000000"/>
                          </a:solidFill>
                          <a:effectLst/>
                          <a:latin typeface="Calibri" panose="020F0502020204030204" pitchFamily="34" charset="0"/>
                        </a:rPr>
                        <a:t>only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CFD0"/>
                    </a:solidFill>
                  </a:tcPr>
                </a:tc>
                <a:tc>
                  <a:txBody>
                    <a:bodyPr/>
                    <a:lstStyle/>
                    <a:p>
                      <a:pPr algn="r" fontAlgn="b"/>
                      <a:r>
                        <a:rPr lang="en-US" sz="1800" b="1" i="0" u="none" strike="noStrike">
                          <a:solidFill>
                            <a:srgbClr val="000000"/>
                          </a:solidFill>
                          <a:effectLst/>
                          <a:latin typeface="Calibri" panose="020F0502020204030204" pitchFamily="34" charset="0"/>
                        </a:rPr>
                        <a:t>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DFFFE"/>
                    </a:solidFill>
                  </a:tcPr>
                </a:tc>
                <a:tc>
                  <a:txBody>
                    <a:bodyPr/>
                    <a:lstStyle/>
                    <a:p>
                      <a:pPr algn="r" fontAlgn="b"/>
                      <a:r>
                        <a:rPr lang="en-US" sz="1800" b="1" i="0" u="none" strike="noStrike">
                          <a:solidFill>
                            <a:srgbClr val="000000"/>
                          </a:solidFill>
                          <a:effectLst/>
                          <a:latin typeface="Calibri" panose="020F0502020204030204" pitchFamily="34" charset="0"/>
                        </a:rPr>
                        <a:t>-0.8%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4E4"/>
                    </a:solidFill>
                  </a:tcPr>
                </a:tc>
                <a:tc>
                  <a:txBody>
                    <a:bodyPr/>
                    <a:lstStyle/>
                    <a:p>
                      <a:pPr algn="r" fontAlgn="b"/>
                      <a:r>
                        <a:rPr lang="en-US" sz="1800" b="1"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A9798"/>
                    </a:solidFill>
                  </a:tcPr>
                </a:tc>
                <a:tc>
                  <a:txBody>
                    <a:bodyPr/>
                    <a:lstStyle/>
                    <a:p>
                      <a:pPr algn="r" fontAlgn="b"/>
                      <a:r>
                        <a:rPr lang="en-US" sz="1800" b="1" i="0" u="none" strike="noStrike" dirty="0">
                          <a:solidFill>
                            <a:srgbClr val="000000"/>
                          </a:solidFill>
                          <a:effectLst/>
                          <a:latin typeface="Calibri" panose="020F0502020204030204" pitchFamily="34" charset="0"/>
                        </a:rPr>
                        <a:t>-4.6%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r" fontAlgn="b"/>
                      <a:r>
                        <a:rPr lang="en-US" sz="1800" b="1" i="0" u="none" strike="noStrike">
                          <a:solidFill>
                            <a:srgbClr val="000000"/>
                          </a:solidFill>
                          <a:effectLst/>
                          <a:latin typeface="Calibri" panose="020F0502020204030204" pitchFamily="34" charset="0"/>
                        </a:rPr>
                        <a:t>-3.0%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9C9D"/>
                    </a:solidFill>
                  </a:tcPr>
                </a:tc>
                <a:tc>
                  <a:txBody>
                    <a:bodyPr/>
                    <a:lstStyle/>
                    <a:p>
                      <a:pPr algn="l" fontAlgn="b"/>
                      <a:r>
                        <a:rPr lang="en-US" sz="18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l" fontAlgn="b"/>
                      <a:r>
                        <a:rPr lang="en-US" sz="1800" b="1"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EDEDED"/>
                    </a:solidFill>
                  </a:tcPr>
                </a:tc>
                <a:tc>
                  <a:txBody>
                    <a:bodyPr/>
                    <a:lstStyle/>
                    <a:p>
                      <a:pPr algn="l" fontAlgn="b"/>
                      <a:r>
                        <a:rPr lang="en-US" sz="1800" b="1"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D"/>
                    </a:solidFill>
                  </a:tcPr>
                </a:tc>
                <a:extLst>
                  <a:ext uri="{0D108BD9-81ED-4DB2-BD59-A6C34878D82A}">
                    <a16:rowId xmlns:a16="http://schemas.microsoft.com/office/drawing/2014/main" val="10007"/>
                  </a:ext>
                </a:extLst>
              </a:tr>
              <a:tr h="181092">
                <a:tc>
                  <a:txBody>
                    <a:bodyPr/>
                    <a:lstStyle/>
                    <a:p>
                      <a:pPr algn="l" fontAlgn="b"/>
                      <a:r>
                        <a:rPr lang="en-US" sz="1800" b="0" i="0" u="none" strike="noStrike">
                          <a:solidFill>
                            <a:srgbClr val="000000"/>
                          </a:solidFill>
                          <a:effectLst/>
                          <a:latin typeface="Calibri" panose="020F0502020204030204" pitchFamily="34" charset="0"/>
                        </a:rPr>
                        <a:t>2012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-6.7%</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181092">
                <a:tc>
                  <a:txBody>
                    <a:bodyPr/>
                    <a:lstStyle/>
                    <a:p>
                      <a:pPr algn="l" fontAlgn="b"/>
                      <a:r>
                        <a:rPr lang="en-US" sz="1800" b="0" i="0" u="none" strike="noStrike">
                          <a:solidFill>
                            <a:srgbClr val="000000"/>
                          </a:solidFill>
                          <a:effectLst/>
                          <a:latin typeface="Calibri" panose="020F0502020204030204" pitchFamily="34" charset="0"/>
                        </a:rPr>
                        <a:t>2013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dirty="0">
                          <a:solidFill>
                            <a:srgbClr val="000000"/>
                          </a:solidFill>
                          <a:effectLst/>
                          <a:latin typeface="Calibri" panose="020F0502020204030204" pitchFamily="34" charset="0"/>
                        </a:rPr>
                        <a:t>-4.6%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-4.1%</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-5.8%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181092">
                <a:tc>
                  <a:txBody>
                    <a:bodyPr/>
                    <a:lstStyle/>
                    <a:p>
                      <a:pPr algn="l" fontAlgn="b"/>
                      <a:r>
                        <a:rPr lang="en-US" sz="1800" b="0" i="0" u="none" strike="noStrike">
                          <a:solidFill>
                            <a:srgbClr val="000000"/>
                          </a:solidFill>
                          <a:effectLst/>
                          <a:latin typeface="Calibri" panose="020F0502020204030204" pitchFamily="34" charset="0"/>
                        </a:rPr>
                        <a:t>2014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-3.7%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181092">
                <a:tc>
                  <a:txBody>
                    <a:bodyPr/>
                    <a:lstStyle/>
                    <a:p>
                      <a:pPr algn="l" fontAlgn="b"/>
                      <a:r>
                        <a:rPr lang="en-US" sz="1800" b="0" i="0" u="none" strike="noStrike">
                          <a:solidFill>
                            <a:srgbClr val="000000"/>
                          </a:solidFill>
                          <a:effectLst/>
                          <a:latin typeface="Calibri" panose="020F0502020204030204" pitchFamily="34" charset="0"/>
                        </a:rPr>
                        <a:t>2015 Starters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Calibri" panose="020F0502020204030204" pitchFamily="34" charset="0"/>
                        </a:rPr>
                        <a:t>-0.6%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1092">
                <a:tc>
                  <a:txBody>
                    <a:bodyPr/>
                    <a:lstStyle/>
                    <a:p>
                      <a:pPr algn="l" fontAlgn="b"/>
                      <a:r>
                        <a:rPr lang="en-US" sz="1800" b="1" i="0" u="none" strike="noStrike">
                          <a:solidFill>
                            <a:srgbClr val="000000"/>
                          </a:solidFill>
                          <a:effectLst/>
                          <a:latin typeface="Calibri" panose="020F0502020204030204" pitchFamily="34" charset="0"/>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800" b="1"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E9D2"/>
                    </a:solidFill>
                  </a:tcPr>
                </a:tc>
                <a:tc>
                  <a:txBody>
                    <a:bodyPr/>
                    <a:lstStyle/>
                    <a:p>
                      <a:pPr algn="r" fontAlgn="b"/>
                      <a:r>
                        <a:rPr lang="en-US" sz="1800" b="1" i="0" u="none" strike="noStrike" dirty="0">
                          <a:solidFill>
                            <a:srgbClr val="000000"/>
                          </a:solidFill>
                          <a:effectLst/>
                          <a:latin typeface="Calibri" panose="020F0502020204030204" pitchFamily="34" charset="0"/>
                        </a:rPr>
                        <a:t>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7CD"/>
                    </a:solidFill>
                  </a:tcPr>
                </a:tc>
                <a:tc>
                  <a:txBody>
                    <a:bodyPr/>
                    <a:lstStyle/>
                    <a:p>
                      <a:pPr algn="r" fontAlgn="b"/>
                      <a:r>
                        <a:rPr lang="en-US" sz="1800" b="1" i="0" u="none" strike="noStrike" dirty="0">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FDE"/>
                    </a:solidFill>
                  </a:tcPr>
                </a:tc>
                <a:tc>
                  <a:txBody>
                    <a:bodyPr/>
                    <a:lstStyle/>
                    <a:p>
                      <a:pPr algn="r" fontAlgn="b"/>
                      <a:r>
                        <a:rPr lang="en-US" sz="1800" b="1"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EEE"/>
                    </a:solidFill>
                  </a:tcPr>
                </a:tc>
                <a:tc>
                  <a:txBody>
                    <a:bodyPr/>
                    <a:lstStyle/>
                    <a:p>
                      <a:pPr algn="r" fontAlgn="b"/>
                      <a:r>
                        <a:rPr lang="en-US" sz="1800" b="1"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0E0"/>
                    </a:solidFill>
                  </a:tcPr>
                </a:tc>
                <a:tc>
                  <a:txBody>
                    <a:bodyPr/>
                    <a:lstStyle/>
                    <a:p>
                      <a:pPr algn="r" fontAlgn="b"/>
                      <a:r>
                        <a:rPr lang="en-US" sz="1800" b="1" i="0" u="none" strike="noStrike">
                          <a:solidFill>
                            <a:srgbClr val="000000"/>
                          </a:solidFill>
                          <a:effectLst/>
                          <a:latin typeface="Calibri" panose="020F050202020403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D8"/>
                    </a:solidFill>
                  </a:tcPr>
                </a:tc>
                <a:tc>
                  <a:txBody>
                    <a:bodyPr/>
                    <a:lstStyle/>
                    <a:p>
                      <a:pPr algn="r" fontAlgn="b"/>
                      <a:r>
                        <a:rPr lang="en-US" sz="1800" b="1" i="0" u="none" strike="noStrike">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FFFE"/>
                    </a:solidFill>
                  </a:tcPr>
                </a:tc>
                <a:tc>
                  <a:txBody>
                    <a:bodyPr/>
                    <a:lstStyle/>
                    <a:p>
                      <a:pPr algn="r" fontAlgn="b"/>
                      <a:r>
                        <a:rPr lang="en-US" sz="1800" b="1" i="0" u="none" strike="noStrike">
                          <a:solidFill>
                            <a:srgbClr val="000000"/>
                          </a:solidFill>
                          <a:effectLst/>
                          <a:latin typeface="Calibri" panose="020F0502020204030204" pitchFamily="34" charset="0"/>
                        </a:rPr>
                        <a:t>-2.1%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ABB"/>
                    </a:solidFill>
                  </a:tcPr>
                </a:tc>
                <a:tc>
                  <a:txBody>
                    <a:bodyPr/>
                    <a:lstStyle/>
                    <a:p>
                      <a:pPr algn="r" fontAlgn="b"/>
                      <a:r>
                        <a:rPr lang="en-US" sz="1800" b="1" i="0" u="none" strike="noStrike" dirty="0">
                          <a:solidFill>
                            <a:srgbClr val="000000"/>
                          </a:solidFill>
                          <a:effectLst/>
                          <a:latin typeface="Calibri" panose="020F0502020204030204" pitchFamily="34" charset="0"/>
                        </a:rPr>
                        <a:t>-4.6%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B6D"/>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8065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so what’s it all mean?</a:t>
            </a:r>
            <a:endParaRPr lang="en-US" dirty="0"/>
          </a:p>
        </p:txBody>
      </p:sp>
      <p:sp>
        <p:nvSpPr>
          <p:cNvPr id="3" name="Text Placeholder 2"/>
          <p:cNvSpPr>
            <a:spLocks noGrp="1"/>
          </p:cNvSpPr>
          <p:nvPr>
            <p:ph type="body" sz="quarter" idx="10"/>
          </p:nvPr>
        </p:nvSpPr>
        <p:spPr>
          <a:xfrm>
            <a:off x="228600" y="838200"/>
            <a:ext cx="8763000" cy="5562600"/>
          </a:xfrm>
        </p:spPr>
        <p:txBody>
          <a:bodyPr/>
          <a:lstStyle/>
          <a:p>
            <a:pPr marL="0" indent="0">
              <a:buNone/>
            </a:pPr>
            <a:r>
              <a:rPr lang="en-US" sz="2000" b="1" dirty="0" smtClean="0"/>
              <a:t>Impact to Date</a:t>
            </a:r>
          </a:p>
          <a:p>
            <a:r>
              <a:rPr lang="en-US" sz="1800" dirty="0" smtClean="0"/>
              <a:t>ACOs appear to be producing greater total savings than explicitly measured for assigned beneficiary spending</a:t>
            </a:r>
          </a:p>
          <a:p>
            <a:r>
              <a:rPr lang="en-US" sz="1800" dirty="0" smtClean="0"/>
              <a:t>Even considering secondary effects, savings are still likely to be modest</a:t>
            </a:r>
          </a:p>
          <a:p>
            <a:pPr lvl="1"/>
            <a:r>
              <a:rPr lang="en-US" sz="1600" dirty="0" smtClean="0"/>
              <a:t>Reference </a:t>
            </a:r>
            <a:r>
              <a:rPr lang="en-US" sz="1600" dirty="0"/>
              <a:t>point: </a:t>
            </a:r>
            <a:r>
              <a:rPr lang="en-US" sz="1600" dirty="0">
                <a:hlinkClick r:id="rId2"/>
              </a:rPr>
              <a:t>2010 study</a:t>
            </a:r>
            <a:r>
              <a:rPr lang="en-US" sz="1600" dirty="0"/>
              <a:t> estimated 3.6% lower cost for patients served by ACO-like physicians </a:t>
            </a:r>
            <a:endParaRPr lang="en-US" sz="1600" dirty="0" smtClean="0"/>
          </a:p>
          <a:p>
            <a:pPr marL="0" indent="0">
              <a:buNone/>
            </a:pPr>
            <a:r>
              <a:rPr lang="en-US" sz="2000" b="1" dirty="0" smtClean="0"/>
              <a:t>Will Performance Improve?</a:t>
            </a:r>
          </a:p>
          <a:p>
            <a:r>
              <a:rPr lang="en-US" sz="1800" dirty="0" smtClean="0"/>
              <a:t>Stakeholder calls for greater movement to downside risk to further improve ACO performance (e.g. </a:t>
            </a:r>
            <a:r>
              <a:rPr lang="en-US" sz="1800" dirty="0" err="1" smtClean="0">
                <a:hlinkClick r:id="rId3"/>
              </a:rPr>
              <a:t>Medpac</a:t>
            </a:r>
            <a:r>
              <a:rPr lang="en-US" sz="1800" dirty="0" smtClean="0"/>
              <a:t>)</a:t>
            </a:r>
          </a:p>
          <a:p>
            <a:pPr lvl="1"/>
            <a:r>
              <a:rPr lang="en-US" sz="1600" dirty="0"/>
              <a:t>L</a:t>
            </a:r>
            <a:r>
              <a:rPr lang="en-US" sz="1600" dirty="0" smtClean="0"/>
              <a:t>eaner ACOs tend to show better results, but risk exposure is leveraged for such ACOs and appetite for risk may be limited</a:t>
            </a:r>
          </a:p>
          <a:p>
            <a:pPr lvl="1"/>
            <a:r>
              <a:rPr lang="en-US" sz="1600" dirty="0" smtClean="0"/>
              <a:t>Also concern that variation creates too much risk for small ACOs</a:t>
            </a:r>
          </a:p>
          <a:p>
            <a:r>
              <a:rPr lang="en-US" sz="1800" dirty="0" smtClean="0"/>
              <a:t>Others point to benchmark rebasing as barrier to higher order savings</a:t>
            </a:r>
          </a:p>
          <a:p>
            <a:r>
              <a:rPr lang="en-US" sz="1800" dirty="0" smtClean="0"/>
              <a:t>Several recent policy changes attempt to improve incentives going forward</a:t>
            </a:r>
          </a:p>
          <a:p>
            <a:pPr lvl="1"/>
            <a:r>
              <a:rPr lang="en-US" sz="1600" dirty="0" smtClean="0"/>
              <a:t>(A) MACRA incentive boosts physician fee schedule payments by 5% starting in 2019 for providers participating in advanced Alternative Payment Models</a:t>
            </a:r>
          </a:p>
          <a:p>
            <a:pPr lvl="1"/>
            <a:r>
              <a:rPr lang="en-US" sz="1600" dirty="0" smtClean="0"/>
              <a:t>(B)</a:t>
            </a:r>
            <a:r>
              <a:rPr lang="en-US" sz="1600" b="1" dirty="0" smtClean="0"/>
              <a:t> </a:t>
            </a:r>
            <a:r>
              <a:rPr lang="en-US" sz="1600" dirty="0" smtClean="0"/>
              <a:t>– June 2015 and June 2016 Final Rule changes</a:t>
            </a:r>
          </a:p>
          <a:p>
            <a:endParaRPr lang="en-US" dirty="0" smtClean="0"/>
          </a:p>
        </p:txBody>
      </p:sp>
    </p:spTree>
    <p:extLst>
      <p:ext uri="{BB962C8B-B14F-4D97-AF65-F5344CB8AC3E}">
        <p14:creationId xmlns:p14="http://schemas.microsoft.com/office/powerpoint/2010/main" val="3754389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Payment Model Impact on ACOs (</a:t>
            </a:r>
            <a:r>
              <a:rPr lang="en-US" dirty="0" err="1" smtClean="0"/>
              <a:t>rel</a:t>
            </a:r>
            <a:r>
              <a:rPr lang="en-US" dirty="0" smtClean="0"/>
              <a:t> to </a:t>
            </a:r>
            <a:r>
              <a:rPr lang="en-US" dirty="0" err="1" smtClean="0"/>
              <a:t>bmark</a:t>
            </a:r>
            <a:r>
              <a:rPr lang="en-US" dirty="0" smtClean="0"/>
              <a:t>)</a:t>
            </a:r>
            <a:endParaRPr lang="en-US" dirty="0"/>
          </a:p>
        </p:txBody>
      </p:sp>
      <p:sp>
        <p:nvSpPr>
          <p:cNvPr id="3" name="Text Placeholder 2"/>
          <p:cNvSpPr>
            <a:spLocks noGrp="1"/>
          </p:cNvSpPr>
          <p:nvPr>
            <p:ph type="body" sz="quarter" idx="10"/>
          </p:nvPr>
        </p:nvSpPr>
        <p:spPr>
          <a:xfrm>
            <a:off x="4953000" y="990600"/>
            <a:ext cx="3962400" cy="5181599"/>
          </a:xfrm>
        </p:spPr>
        <p:txBody>
          <a:bodyPr/>
          <a:lstStyle/>
          <a:p>
            <a:r>
              <a:rPr lang="en-US" dirty="0" smtClean="0"/>
              <a:t>APM 5% bonus revenue may account for generally between 0.2% and 2% of an ACO’s benchmark</a:t>
            </a:r>
          </a:p>
          <a:p>
            <a:r>
              <a:rPr lang="en-US" dirty="0" smtClean="0"/>
              <a:t>Track 2 and 3 expose ACOs to risk as high as 15% of benchmark</a:t>
            </a:r>
          </a:p>
          <a:p>
            <a:pPr marL="0" indent="0">
              <a:buNone/>
            </a:pPr>
            <a:endParaRPr lang="en-US" dirty="0"/>
          </a:p>
        </p:txBody>
      </p:sp>
      <p:graphicFrame>
        <p:nvGraphicFramePr>
          <p:cNvPr id="4" name="Chart 3"/>
          <p:cNvGraphicFramePr>
            <a:graphicFrameLocks/>
          </p:cNvGraphicFramePr>
          <p:nvPr>
            <p:extLst/>
          </p:nvPr>
        </p:nvGraphicFramePr>
        <p:xfrm>
          <a:off x="11545" y="762000"/>
          <a:ext cx="4612342"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11545" y="3505200"/>
          <a:ext cx="4612342"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456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SSP Policy </a:t>
            </a:r>
            <a:r>
              <a:rPr lang="en-US" dirty="0" smtClean="0"/>
              <a:t>Changes</a:t>
            </a:r>
            <a:endParaRPr lang="en-US" dirty="0"/>
          </a:p>
        </p:txBody>
      </p:sp>
      <p:sp>
        <p:nvSpPr>
          <p:cNvPr id="3" name="Text Placeholder 2"/>
          <p:cNvSpPr>
            <a:spLocks noGrp="1"/>
          </p:cNvSpPr>
          <p:nvPr>
            <p:ph type="body" sz="quarter" idx="10"/>
          </p:nvPr>
        </p:nvSpPr>
        <p:spPr/>
        <p:txBody>
          <a:bodyPr/>
          <a:lstStyle/>
          <a:p>
            <a:r>
              <a:rPr lang="en-US" b="1" dirty="0" smtClean="0"/>
              <a:t>June 2015 Final Rule </a:t>
            </a:r>
            <a:r>
              <a:rPr lang="en-US" dirty="0" smtClean="0"/>
              <a:t>– More generous upside in Track 3</a:t>
            </a:r>
            <a:endParaRPr lang="en-US" b="1" dirty="0" smtClean="0"/>
          </a:p>
          <a:p>
            <a:r>
              <a:rPr lang="en-US" b="1" dirty="0" smtClean="0"/>
              <a:t>June 2016 Final Rule </a:t>
            </a:r>
            <a:r>
              <a:rPr lang="en-US" dirty="0" smtClean="0"/>
              <a:t>modified benchmark calculations including rebasing</a:t>
            </a:r>
          </a:p>
          <a:p>
            <a:pPr lvl="1"/>
            <a:r>
              <a:rPr lang="en-US" dirty="0" smtClean="0"/>
              <a:t>Portion of savings no longer loaded back into rebased </a:t>
            </a:r>
            <a:r>
              <a:rPr lang="en-US" dirty="0" err="1" smtClean="0"/>
              <a:t>bmark</a:t>
            </a:r>
            <a:endParaRPr lang="en-US" dirty="0" smtClean="0"/>
          </a:p>
          <a:p>
            <a:pPr lvl="1"/>
            <a:r>
              <a:rPr lang="en-US" dirty="0" smtClean="0"/>
              <a:t>Instead, rebased benchmarks will be blended with risk-adjusted county-average benchmarks</a:t>
            </a:r>
          </a:p>
          <a:p>
            <a:pPr lvl="1"/>
            <a:endParaRPr lang="en-US" dirty="0"/>
          </a:p>
          <a:p>
            <a:pPr marL="457200" lvl="1" indent="0">
              <a:buNone/>
            </a:pPr>
            <a:endParaRPr lang="en-US" dirty="0"/>
          </a:p>
          <a:p>
            <a:pPr lvl="1"/>
            <a:r>
              <a:rPr lang="en-US" dirty="0" smtClean="0"/>
              <a:t>Also replace national trend/growth with county-weighted FFS trends in calculating historical benchmarks and updating them to performance year bases</a:t>
            </a:r>
          </a:p>
          <a:p>
            <a:pPr lvl="1"/>
            <a:r>
              <a:rPr lang="en-US" dirty="0" smtClean="0"/>
              <a:t>May help certain ACOs gain confidence in taking on risk, a concern for selective participation response</a:t>
            </a:r>
          </a:p>
          <a:p>
            <a:pPr lvl="1"/>
            <a:r>
              <a:rPr lang="en-US" dirty="0" smtClean="0"/>
              <a:t>Also a concern for enhanced feedback effect of regional trend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8369315"/>
              </p:ext>
            </p:extLst>
          </p:nvPr>
        </p:nvGraphicFramePr>
        <p:xfrm>
          <a:off x="1066800" y="301037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Regional</a:t>
                      </a:r>
                      <a:r>
                        <a:rPr lang="en-US" baseline="0" dirty="0" smtClean="0"/>
                        <a:t> $ Weight</a:t>
                      </a:r>
                      <a:endParaRPr lang="en-US" dirty="0"/>
                    </a:p>
                  </a:txBody>
                  <a:tcPr/>
                </a:tc>
                <a:tc>
                  <a:txBody>
                    <a:bodyPr/>
                    <a:lstStyle/>
                    <a:p>
                      <a:r>
                        <a:rPr lang="en-US" dirty="0" smtClean="0"/>
                        <a:t>If</a:t>
                      </a:r>
                      <a:r>
                        <a:rPr lang="en-US" baseline="0" dirty="0" smtClean="0"/>
                        <a:t> Low Cost</a:t>
                      </a:r>
                      <a:endParaRPr lang="en-US" dirty="0"/>
                    </a:p>
                  </a:txBody>
                  <a:tcPr/>
                </a:tc>
                <a:tc>
                  <a:txBody>
                    <a:bodyPr/>
                    <a:lstStyle/>
                    <a:p>
                      <a:r>
                        <a:rPr lang="en-US" dirty="0" smtClean="0"/>
                        <a:t>If High Cost</a:t>
                      </a:r>
                      <a:endParaRPr lang="en-US" dirty="0"/>
                    </a:p>
                  </a:txBody>
                  <a:tcPr/>
                </a:tc>
                <a:extLst>
                  <a:ext uri="{0D108BD9-81ED-4DB2-BD59-A6C34878D82A}">
                    <a16:rowId xmlns:a16="http://schemas.microsoft.com/office/drawing/2014/main" val="10000"/>
                  </a:ext>
                </a:extLst>
              </a:tr>
              <a:tr h="370840">
                <a:tc>
                  <a:txBody>
                    <a:bodyPr/>
                    <a:lstStyle/>
                    <a:p>
                      <a:r>
                        <a:rPr lang="en-US" dirty="0" smtClean="0"/>
                        <a:t>First Rebasing</a:t>
                      </a:r>
                      <a:endParaRPr lang="en-US" dirty="0"/>
                    </a:p>
                  </a:txBody>
                  <a:tcPr/>
                </a:tc>
                <a:tc>
                  <a:txBody>
                    <a:bodyPr/>
                    <a:lstStyle/>
                    <a:p>
                      <a:r>
                        <a:rPr lang="en-US" dirty="0" smtClean="0"/>
                        <a:t>35%</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val="10001"/>
                  </a:ext>
                </a:extLst>
              </a:tr>
              <a:tr h="370840">
                <a:tc>
                  <a:txBody>
                    <a:bodyPr/>
                    <a:lstStyle/>
                    <a:p>
                      <a:r>
                        <a:rPr lang="en-US" dirty="0" smtClean="0"/>
                        <a:t>Second Rebasing</a:t>
                      </a:r>
                      <a:endParaRPr lang="en-US" dirty="0"/>
                    </a:p>
                  </a:txBody>
                  <a:tcPr/>
                </a:tc>
                <a:tc>
                  <a:txBody>
                    <a:bodyPr/>
                    <a:lstStyle/>
                    <a:p>
                      <a:r>
                        <a:rPr lang="en-US" dirty="0" smtClean="0"/>
                        <a:t>70%</a:t>
                      </a:r>
                      <a:endParaRPr lang="en-US" dirty="0"/>
                    </a:p>
                  </a:txBody>
                  <a:tcPr/>
                </a:tc>
                <a:tc>
                  <a:txBody>
                    <a:bodyPr/>
                    <a:lstStyle/>
                    <a:p>
                      <a:r>
                        <a:rPr lang="en-US" dirty="0" smtClean="0"/>
                        <a:t>50%</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1082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 Medicare Spending by Category</a:t>
            </a:r>
            <a:endParaRPr lang="en-US" dirty="0"/>
          </a:p>
        </p:txBody>
      </p:sp>
      <p:sp>
        <p:nvSpPr>
          <p:cNvPr id="3" name="TextBox 1"/>
          <p:cNvSpPr txBox="1"/>
          <p:nvPr/>
        </p:nvSpPr>
        <p:spPr>
          <a:xfrm>
            <a:off x="43117" y="6019800"/>
            <a:ext cx="8763000" cy="4280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00"/>
                </a:solidFill>
                <a:latin typeface="Cambria" panose="02040503050406030204" pitchFamily="18" charset="0"/>
              </a:rPr>
              <a:t>Note:  Totals represent incurred benefits only and do not include admin &amp; other.</a:t>
            </a:r>
          </a:p>
        </p:txBody>
      </p:sp>
      <p:graphicFrame>
        <p:nvGraphicFramePr>
          <p:cNvPr id="4" name="Chart 3"/>
          <p:cNvGraphicFramePr>
            <a:graphicFrameLocks noGrp="1"/>
          </p:cNvGraphicFramePr>
          <p:nvPr>
            <p:extLst>
              <p:ext uri="{D42A27DB-BD31-4B8C-83A1-F6EECF244321}">
                <p14:modId xmlns:p14="http://schemas.microsoft.com/office/powerpoint/2010/main" val="1316713390"/>
              </p:ext>
            </p:extLst>
          </p:nvPr>
        </p:nvGraphicFramePr>
        <p:xfrm>
          <a:off x="-12700" y="830789"/>
          <a:ext cx="3091543"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extLst>
              <p:ext uri="{D42A27DB-BD31-4B8C-83A1-F6EECF244321}">
                <p14:modId xmlns:p14="http://schemas.microsoft.com/office/powerpoint/2010/main" val="4287481898"/>
              </p:ext>
            </p:extLst>
          </p:nvPr>
        </p:nvGraphicFramePr>
        <p:xfrm>
          <a:off x="3015706" y="830788"/>
          <a:ext cx="3045823" cy="5257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ext uri="{D42A27DB-BD31-4B8C-83A1-F6EECF244321}">
                <p14:modId xmlns:p14="http://schemas.microsoft.com/office/powerpoint/2010/main" val="254089920"/>
              </p:ext>
            </p:extLst>
          </p:nvPr>
        </p:nvGraphicFramePr>
        <p:xfrm>
          <a:off x="5958114" y="830787"/>
          <a:ext cx="3173185" cy="5257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3893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Greater savings in 2015 correlates to lower cost relative to ACO’s region</a:t>
            </a:r>
            <a:endParaRPr lang="en-US" sz="1800" dirty="0"/>
          </a:p>
        </p:txBody>
      </p:sp>
      <p:pic>
        <p:nvPicPr>
          <p:cNvPr id="4" name="Picture 3"/>
          <p:cNvPicPr>
            <a:picLocks noChangeAspect="1"/>
          </p:cNvPicPr>
          <p:nvPr/>
        </p:nvPicPr>
        <p:blipFill>
          <a:blip r:embed="rId2"/>
          <a:stretch>
            <a:fillRect/>
          </a:stretch>
        </p:blipFill>
        <p:spPr>
          <a:xfrm>
            <a:off x="685800" y="838200"/>
            <a:ext cx="7324725" cy="5391150"/>
          </a:xfrm>
          <a:prstGeom prst="rect">
            <a:avLst/>
          </a:prstGeom>
        </p:spPr>
      </p:pic>
      <p:sp>
        <p:nvSpPr>
          <p:cNvPr id="5" name="TextBox 4"/>
          <p:cNvSpPr txBox="1"/>
          <p:nvPr/>
        </p:nvSpPr>
        <p:spPr>
          <a:xfrm>
            <a:off x="6781800" y="685800"/>
            <a:ext cx="2209800" cy="646331"/>
          </a:xfrm>
          <a:prstGeom prst="rect">
            <a:avLst/>
          </a:prstGeom>
          <a:noFill/>
        </p:spPr>
        <p:txBody>
          <a:bodyPr wrap="square" rtlCol="0">
            <a:spAutoFit/>
          </a:bodyPr>
          <a:lstStyle/>
          <a:p>
            <a:r>
              <a:rPr lang="en-US" sz="1200" dirty="0" smtClean="0">
                <a:solidFill>
                  <a:srgbClr val="FF0000"/>
                </a:solidFill>
              </a:rPr>
              <a:t>Note: Certain data points adjusted slightly to preserve ACO anonymity</a:t>
            </a:r>
            <a:endParaRPr lang="en-US" sz="1200" dirty="0">
              <a:solidFill>
                <a:srgbClr val="FF0000"/>
              </a:solidFill>
            </a:endParaRPr>
          </a:p>
        </p:txBody>
      </p:sp>
      <p:sp>
        <p:nvSpPr>
          <p:cNvPr id="6" name="TextBox 5"/>
          <p:cNvSpPr txBox="1"/>
          <p:nvPr/>
        </p:nvSpPr>
        <p:spPr>
          <a:xfrm>
            <a:off x="304800" y="4648200"/>
            <a:ext cx="2895600" cy="1077218"/>
          </a:xfrm>
          <a:prstGeom prst="rect">
            <a:avLst/>
          </a:prstGeom>
          <a:noFill/>
        </p:spPr>
        <p:txBody>
          <a:bodyPr wrap="square" rtlCol="0">
            <a:spAutoFit/>
          </a:bodyPr>
          <a:lstStyle/>
          <a:p>
            <a:r>
              <a:rPr lang="en-US" sz="1600" dirty="0" smtClean="0"/>
              <a:t>On average, 2015 ACOs showed about </a:t>
            </a:r>
            <a:r>
              <a:rPr lang="en-US" sz="1600" b="1" dirty="0" smtClean="0"/>
              <a:t>3% lower per capita cost </a:t>
            </a:r>
            <a:r>
              <a:rPr lang="en-US" sz="1600" dirty="0" smtClean="0"/>
              <a:t>than their risk adjusted county-weighted region</a:t>
            </a:r>
            <a:endParaRPr lang="en-US" sz="1600" dirty="0"/>
          </a:p>
        </p:txBody>
      </p:sp>
    </p:spTree>
    <p:extLst>
      <p:ext uri="{BB962C8B-B14F-4D97-AF65-F5344CB8AC3E}">
        <p14:creationId xmlns:p14="http://schemas.microsoft.com/office/powerpoint/2010/main" val="341944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County-weighted regional trend reduces variation in measured savings/losses, but feedback on benchmarks will be an issue for ACOs…</a:t>
            </a:r>
            <a:endParaRPr lang="en-US" sz="1800" dirty="0"/>
          </a:p>
        </p:txBody>
      </p:sp>
      <p:graphicFrame>
        <p:nvGraphicFramePr>
          <p:cNvPr id="5" name="Chart 4"/>
          <p:cNvGraphicFramePr>
            <a:graphicFrameLocks/>
          </p:cNvGraphicFramePr>
          <p:nvPr>
            <p:extLst>
              <p:ext uri="{D42A27DB-BD31-4B8C-83A1-F6EECF244321}">
                <p14:modId xmlns:p14="http://schemas.microsoft.com/office/powerpoint/2010/main" val="1392542191"/>
              </p:ext>
            </p:extLst>
          </p:nvPr>
        </p:nvGraphicFramePr>
        <p:xfrm>
          <a:off x="304800" y="838200"/>
          <a:ext cx="7848600" cy="5363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2888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As ACO participation expands, opportunity for comparison to low-ACO markets diminishes</a:t>
            </a:r>
            <a:endParaRPr lang="en-US" sz="1800" dirty="0"/>
          </a:p>
        </p:txBody>
      </p:sp>
      <p:graphicFrame>
        <p:nvGraphicFramePr>
          <p:cNvPr id="3" name="Chart 2"/>
          <p:cNvGraphicFramePr>
            <a:graphicFrameLocks/>
          </p:cNvGraphicFramePr>
          <p:nvPr/>
        </p:nvGraphicFramePr>
        <p:xfrm>
          <a:off x="381000" y="9144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419600" y="5181600"/>
            <a:ext cx="1752600" cy="369332"/>
          </a:xfrm>
          <a:prstGeom prst="rect">
            <a:avLst/>
          </a:prstGeom>
          <a:noFill/>
        </p:spPr>
        <p:txBody>
          <a:bodyPr wrap="square" rtlCol="0">
            <a:spAutoFit/>
          </a:bodyPr>
          <a:lstStyle/>
          <a:p>
            <a:r>
              <a:rPr lang="en-US" dirty="0" smtClean="0"/>
              <a:t>Massachusetts</a:t>
            </a:r>
            <a:endParaRPr lang="en-US" dirty="0"/>
          </a:p>
        </p:txBody>
      </p:sp>
    </p:spTree>
    <p:extLst>
      <p:ext uri="{BB962C8B-B14F-4D97-AF65-F5344CB8AC3E}">
        <p14:creationId xmlns:p14="http://schemas.microsoft.com/office/powerpoint/2010/main" val="849362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Uncertainties</a:t>
            </a:r>
            <a:endParaRPr lang="en-US" dirty="0"/>
          </a:p>
        </p:txBody>
      </p:sp>
      <p:sp>
        <p:nvSpPr>
          <p:cNvPr id="3" name="Text Placeholder 2"/>
          <p:cNvSpPr>
            <a:spLocks noGrp="1"/>
          </p:cNvSpPr>
          <p:nvPr>
            <p:ph type="body" sz="quarter" idx="10"/>
          </p:nvPr>
        </p:nvSpPr>
        <p:spPr/>
        <p:txBody>
          <a:bodyPr/>
          <a:lstStyle/>
          <a:p>
            <a:r>
              <a:rPr lang="en-US" sz="2000" b="1" dirty="0" smtClean="0"/>
              <a:t>Evaluation</a:t>
            </a:r>
            <a:r>
              <a:rPr lang="en-US" sz="2000" dirty="0" smtClean="0"/>
              <a:t>: Increasingly difficult to identify comparison populations for evaluating ACO (and other CMMI) programs and models</a:t>
            </a:r>
          </a:p>
          <a:p>
            <a:r>
              <a:rPr lang="en-US" sz="2000" b="1" dirty="0" smtClean="0"/>
              <a:t>Effectiveness</a:t>
            </a:r>
            <a:r>
              <a:rPr lang="en-US" sz="2000" dirty="0" smtClean="0"/>
              <a:t>: Will regional benchmark adjustment and advanced APM bonus present sufficient incentive for ACOs to take on risk and produce higher-order savings?</a:t>
            </a:r>
          </a:p>
          <a:p>
            <a:pPr lvl="1"/>
            <a:r>
              <a:rPr lang="en-US" sz="1800" dirty="0" smtClean="0"/>
              <a:t>Can hospital ACOs can begin to sacrifice FFS revenue for future savings?</a:t>
            </a:r>
          </a:p>
          <a:p>
            <a:r>
              <a:rPr lang="en-US" sz="2000" b="1" dirty="0" smtClean="0"/>
              <a:t>Selection</a:t>
            </a:r>
            <a:r>
              <a:rPr lang="en-US" sz="2000" dirty="0" smtClean="0"/>
              <a:t>: May lead to inflated costs as regional adjustment ramps up</a:t>
            </a:r>
          </a:p>
          <a:p>
            <a:pPr lvl="1"/>
            <a:r>
              <a:rPr lang="en-US" sz="1600" dirty="0" smtClean="0"/>
              <a:t>Includes potential for existing ACOs to tweak their provider </a:t>
            </a:r>
            <a:r>
              <a:rPr lang="en-US" sz="1600" dirty="0"/>
              <a:t>make-up to </a:t>
            </a:r>
            <a:r>
              <a:rPr lang="en-US" sz="1600" dirty="0" smtClean="0"/>
              <a:t>reduce spending relative to region without actually changing care delivery</a:t>
            </a:r>
          </a:p>
          <a:p>
            <a:pPr lvl="1"/>
            <a:r>
              <a:rPr lang="en-US" sz="1600" dirty="0" smtClean="0"/>
              <a:t>Alternatively, high cost ACOs (or ACO participants serving high cost populations) may be increasingly underrepresented in the program once rebasing kicks in</a:t>
            </a:r>
          </a:p>
          <a:p>
            <a:r>
              <a:rPr lang="en-US" sz="2000" b="1" dirty="0" smtClean="0"/>
              <a:t>Potential for Future Adjustments</a:t>
            </a:r>
            <a:r>
              <a:rPr lang="en-US" sz="2000" dirty="0" smtClean="0"/>
              <a:t>: CMMI models (especially Next Gen) may offer policy improvements, including:</a:t>
            </a:r>
          </a:p>
          <a:p>
            <a:pPr lvl="1"/>
            <a:r>
              <a:rPr lang="en-US" sz="1600" dirty="0" smtClean="0"/>
              <a:t>Imparting a national efficiency adjustment in coordination with county-level adjustment</a:t>
            </a:r>
          </a:p>
          <a:p>
            <a:pPr lvl="1"/>
            <a:r>
              <a:rPr lang="en-US" sz="1600" dirty="0"/>
              <a:t>Limiting </a:t>
            </a:r>
            <a:r>
              <a:rPr lang="en-US" sz="1600" dirty="0" smtClean="0"/>
              <a:t>adjustments at </a:t>
            </a:r>
            <a:r>
              <a:rPr lang="en-US" sz="1600" dirty="0"/>
              <a:t>the tails of </a:t>
            </a:r>
            <a:r>
              <a:rPr lang="en-US" sz="1600" dirty="0" smtClean="0"/>
              <a:t>the distribution</a:t>
            </a:r>
          </a:p>
          <a:p>
            <a:pPr lvl="1"/>
            <a:r>
              <a:rPr lang="en-US" sz="1600" dirty="0" smtClean="0"/>
              <a:t>Applying quality adjuster to a discount and sharing risk symmetrically at the bottom line</a:t>
            </a:r>
            <a:endParaRPr lang="en-US" sz="1800" dirty="0"/>
          </a:p>
          <a:p>
            <a:pPr lvl="1"/>
            <a:endParaRPr lang="en-US" sz="2000" dirty="0" smtClean="0"/>
          </a:p>
          <a:p>
            <a:pPr lvl="1"/>
            <a:endParaRPr lang="en-US" dirty="0"/>
          </a:p>
        </p:txBody>
      </p:sp>
    </p:spTree>
    <p:extLst>
      <p:ext uri="{BB962C8B-B14F-4D97-AF65-F5344CB8AC3E}">
        <p14:creationId xmlns:p14="http://schemas.microsoft.com/office/powerpoint/2010/main" val="30296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 Rationale</a:t>
            </a:r>
            <a:endParaRPr lang="en-US" dirty="0"/>
          </a:p>
        </p:txBody>
      </p:sp>
      <p:sp>
        <p:nvSpPr>
          <p:cNvPr id="4" name="Content Placeholder 2"/>
          <p:cNvSpPr txBox="1">
            <a:spLocks/>
          </p:cNvSpPr>
          <p:nvPr/>
        </p:nvSpPr>
        <p:spPr>
          <a:xfrm>
            <a:off x="457200" y="990600"/>
            <a:ext cx="8229600" cy="5135563"/>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Fee-for-Service (FFS) Medicare is fragmented</a:t>
            </a:r>
          </a:p>
          <a:p>
            <a:pPr lvl="1"/>
            <a:r>
              <a:rPr lang="en-US" dirty="0" smtClean="0"/>
              <a:t>Rewards providers that increase volume and intensity</a:t>
            </a:r>
          </a:p>
          <a:p>
            <a:pPr lvl="1"/>
            <a:r>
              <a:rPr lang="en-US" dirty="0" smtClean="0"/>
              <a:t>Minimal incentives for higher quality care</a:t>
            </a:r>
          </a:p>
          <a:p>
            <a:pPr lvl="1"/>
            <a:r>
              <a:rPr lang="en-US" dirty="0" smtClean="0"/>
              <a:t>No incentive to manage care across providers/settings</a:t>
            </a:r>
          </a:p>
          <a:p>
            <a:pPr lvl="1"/>
            <a:r>
              <a:rPr lang="en-US" dirty="0" smtClean="0"/>
              <a:t>Minimizes role of primary care</a:t>
            </a:r>
          </a:p>
          <a:p>
            <a:r>
              <a:rPr lang="en-US" dirty="0" smtClean="0"/>
              <a:t>Augment FFS payment with annual reconciliation that creates incentives for quality and efficiency</a:t>
            </a:r>
          </a:p>
          <a:p>
            <a:pPr lvl="1"/>
            <a:r>
              <a:rPr lang="en-US" dirty="0" smtClean="0"/>
              <a:t>Assign patients based on utilization (not active enrollment)</a:t>
            </a:r>
          </a:p>
          <a:p>
            <a:pPr lvl="1"/>
            <a:r>
              <a:rPr lang="en-US" dirty="0" smtClean="0"/>
              <a:t>Create spending benchmark based on patients assigned during baseline</a:t>
            </a:r>
          </a:p>
          <a:p>
            <a:pPr lvl="2"/>
            <a:r>
              <a:rPr lang="en-US" dirty="0" smtClean="0"/>
              <a:t>Risk adjust</a:t>
            </a:r>
          </a:p>
          <a:p>
            <a:pPr lvl="2"/>
            <a:r>
              <a:rPr lang="en-US" dirty="0" smtClean="0"/>
              <a:t>Trend/Update</a:t>
            </a:r>
          </a:p>
          <a:p>
            <a:pPr lvl="2"/>
            <a:r>
              <a:rPr lang="en-US" dirty="0" smtClean="0"/>
              <a:t>Corridor (minimum savings/loss rate)</a:t>
            </a:r>
          </a:p>
          <a:p>
            <a:pPr lvl="2"/>
            <a:r>
              <a:rPr lang="en-US" dirty="0" smtClean="0"/>
              <a:t>Quality adjustment to sharing rate</a:t>
            </a:r>
          </a:p>
          <a:p>
            <a:endParaRPr lang="en-US" dirty="0" smtClean="0"/>
          </a:p>
          <a:p>
            <a:endParaRPr lang="en-US" dirty="0"/>
          </a:p>
          <a:p>
            <a:endParaRPr lang="en-US" dirty="0" smtClean="0"/>
          </a:p>
        </p:txBody>
      </p:sp>
    </p:spTree>
    <p:extLst>
      <p:ext uri="{BB962C8B-B14F-4D97-AF65-F5344CB8AC3E}">
        <p14:creationId xmlns:p14="http://schemas.microsoft.com/office/powerpoint/2010/main" val="308787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Medicare’s ACO Initiatives</a:t>
            </a:r>
            <a:endParaRPr lang="en-US" dirty="0"/>
          </a:p>
        </p:txBody>
      </p:sp>
      <p:sp>
        <p:nvSpPr>
          <p:cNvPr id="4" name="Content Placeholder 5"/>
          <p:cNvSpPr txBox="1">
            <a:spLocks/>
          </p:cNvSpPr>
          <p:nvPr/>
        </p:nvSpPr>
        <p:spPr>
          <a:xfrm>
            <a:off x="292100" y="990600"/>
            <a:ext cx="8839200" cy="5181600"/>
          </a:xfrm>
          <a:prstGeom prst="rect">
            <a:avLst/>
          </a:prstGeom>
        </p:spPr>
        <p:txBody>
          <a:bodyPr>
            <a:normAutofit lnSpcReduction="10000"/>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0"/>
              </a:spcBef>
              <a:spcAft>
                <a:spcPts val="1200"/>
              </a:spcAft>
              <a:buFont typeface="Arial" pitchFamily="34" charset="0"/>
              <a:buNone/>
            </a:pPr>
            <a:r>
              <a:rPr lang="en-US" b="1" dirty="0" smtClean="0"/>
              <a:t>Medicare Shared Savings Program (SSP)</a:t>
            </a:r>
          </a:p>
          <a:p>
            <a:pPr>
              <a:lnSpc>
                <a:spcPct val="114000"/>
              </a:lnSpc>
              <a:spcBef>
                <a:spcPts val="0"/>
              </a:spcBef>
              <a:spcAft>
                <a:spcPts val="1200"/>
              </a:spcAft>
            </a:pPr>
            <a:r>
              <a:rPr lang="en-US" dirty="0" smtClean="0"/>
              <a:t>Track 1 waives risk (for now) </a:t>
            </a:r>
          </a:p>
          <a:p>
            <a:pPr lvl="1">
              <a:lnSpc>
                <a:spcPct val="114000"/>
              </a:lnSpc>
              <a:spcBef>
                <a:spcPts val="0"/>
              </a:spcBef>
              <a:spcAft>
                <a:spcPts val="1200"/>
              </a:spcAft>
            </a:pPr>
            <a:r>
              <a:rPr lang="en-US" dirty="0" smtClean="0"/>
              <a:t>Advance Payment Model</a:t>
            </a:r>
          </a:p>
          <a:p>
            <a:pPr lvl="1">
              <a:lnSpc>
                <a:spcPct val="114000"/>
              </a:lnSpc>
              <a:spcBef>
                <a:spcPts val="0"/>
              </a:spcBef>
              <a:spcAft>
                <a:spcPts val="1200"/>
              </a:spcAft>
            </a:pPr>
            <a:r>
              <a:rPr lang="en-US" dirty="0" smtClean="0"/>
              <a:t>ACO Investment Model</a:t>
            </a:r>
          </a:p>
          <a:p>
            <a:pPr marL="0" indent="0">
              <a:lnSpc>
                <a:spcPct val="114000"/>
              </a:lnSpc>
              <a:spcBef>
                <a:spcPts val="0"/>
              </a:spcBef>
              <a:spcAft>
                <a:spcPts val="1200"/>
              </a:spcAft>
              <a:buFont typeface="Arial" pitchFamily="34" charset="0"/>
              <a:buNone/>
            </a:pPr>
            <a:r>
              <a:rPr lang="en-US" b="1" dirty="0" smtClean="0"/>
              <a:t>Other Models Test Higher Risk/Reward</a:t>
            </a:r>
          </a:p>
          <a:p>
            <a:pPr>
              <a:lnSpc>
                <a:spcPct val="114000"/>
              </a:lnSpc>
              <a:spcBef>
                <a:spcPts val="0"/>
              </a:spcBef>
              <a:spcAft>
                <a:spcPts val="1200"/>
              </a:spcAft>
            </a:pPr>
            <a:r>
              <a:rPr lang="en-US" dirty="0" smtClean="0"/>
              <a:t>SSP Track 2 and 3</a:t>
            </a:r>
          </a:p>
          <a:p>
            <a:pPr>
              <a:lnSpc>
                <a:spcPct val="114000"/>
              </a:lnSpc>
              <a:spcBef>
                <a:spcPts val="0"/>
              </a:spcBef>
              <a:spcAft>
                <a:spcPts val="1200"/>
              </a:spcAft>
            </a:pPr>
            <a:r>
              <a:rPr lang="en-US" dirty="0" smtClean="0"/>
              <a:t>Pioneer ACO Model</a:t>
            </a:r>
          </a:p>
          <a:p>
            <a:pPr>
              <a:lnSpc>
                <a:spcPct val="114000"/>
              </a:lnSpc>
              <a:spcBef>
                <a:spcPts val="0"/>
              </a:spcBef>
              <a:spcAft>
                <a:spcPts val="1200"/>
              </a:spcAft>
            </a:pPr>
            <a:r>
              <a:rPr lang="en-US" dirty="0" smtClean="0"/>
              <a:t>Next Generation ACO Model</a:t>
            </a:r>
          </a:p>
          <a:p>
            <a:pPr>
              <a:lnSpc>
                <a:spcPct val="114000"/>
              </a:lnSpc>
              <a:spcBef>
                <a:spcPts val="0"/>
              </a:spcBef>
              <a:spcAft>
                <a:spcPts val="1200"/>
              </a:spcAft>
            </a:pPr>
            <a:r>
              <a:rPr lang="en-US" dirty="0" smtClean="0"/>
              <a:t>ESRD ACO Initiative</a:t>
            </a:r>
          </a:p>
          <a:p>
            <a:pPr>
              <a:spcBef>
                <a:spcPts val="0"/>
              </a:spcBef>
              <a:spcAft>
                <a:spcPts val="600"/>
              </a:spcAft>
            </a:pPr>
            <a:endParaRPr lang="en-US" dirty="0" smtClean="0"/>
          </a:p>
        </p:txBody>
      </p:sp>
      <p:pic>
        <p:nvPicPr>
          <p:cNvPr id="5" name="Picture 4"/>
          <p:cNvPicPr>
            <a:picLocks noChangeAspect="1"/>
          </p:cNvPicPr>
          <p:nvPr/>
        </p:nvPicPr>
        <p:blipFill>
          <a:blip r:embed="rId2"/>
          <a:stretch>
            <a:fillRect/>
          </a:stretch>
        </p:blipFill>
        <p:spPr>
          <a:xfrm>
            <a:off x="5094685" y="3985227"/>
            <a:ext cx="2079711" cy="1272335"/>
          </a:xfrm>
          <a:prstGeom prst="rect">
            <a:avLst/>
          </a:prstGeom>
        </p:spPr>
      </p:pic>
      <p:pic>
        <p:nvPicPr>
          <p:cNvPr id="6" name="Picture 5"/>
          <p:cNvPicPr>
            <a:picLocks noChangeAspect="1"/>
          </p:cNvPicPr>
          <p:nvPr/>
        </p:nvPicPr>
        <p:blipFill>
          <a:blip r:embed="rId3"/>
          <a:stretch>
            <a:fillRect/>
          </a:stretch>
        </p:blipFill>
        <p:spPr>
          <a:xfrm>
            <a:off x="5854700" y="1900498"/>
            <a:ext cx="762000" cy="453886"/>
          </a:xfrm>
          <a:prstGeom prst="rect">
            <a:avLst/>
          </a:prstGeom>
        </p:spPr>
      </p:pic>
      <p:pic>
        <p:nvPicPr>
          <p:cNvPr id="7" name="Picture 6"/>
          <p:cNvPicPr>
            <a:picLocks noChangeAspect="1"/>
          </p:cNvPicPr>
          <p:nvPr/>
        </p:nvPicPr>
        <p:blipFill>
          <a:blip r:embed="rId4"/>
          <a:stretch>
            <a:fillRect/>
          </a:stretch>
        </p:blipFill>
        <p:spPr>
          <a:xfrm>
            <a:off x="7969396" y="3883785"/>
            <a:ext cx="1099022" cy="1373777"/>
          </a:xfrm>
          <a:prstGeom prst="rect">
            <a:avLst/>
          </a:prstGeom>
        </p:spPr>
      </p:pic>
      <p:sp>
        <p:nvSpPr>
          <p:cNvPr id="8" name="Plus 7"/>
          <p:cNvSpPr/>
          <p:nvPr/>
        </p:nvSpPr>
        <p:spPr>
          <a:xfrm>
            <a:off x="7148996" y="4373109"/>
            <a:ext cx="706718"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2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ACO examples</a:t>
            </a:r>
            <a:endParaRPr lang="en-US" dirty="0"/>
          </a:p>
        </p:txBody>
      </p:sp>
      <p:sp>
        <p:nvSpPr>
          <p:cNvPr id="3" name="Text Placeholder 2"/>
          <p:cNvSpPr>
            <a:spLocks noGrp="1"/>
          </p:cNvSpPr>
          <p:nvPr>
            <p:ph type="body" sz="quarter" idx="10"/>
          </p:nvPr>
        </p:nvSpPr>
        <p:spPr>
          <a:xfrm>
            <a:off x="228600" y="961062"/>
            <a:ext cx="8686800" cy="5439738"/>
          </a:xfrm>
        </p:spPr>
        <p:txBody>
          <a:bodyPr/>
          <a:lstStyle/>
          <a:p>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2372163921"/>
              </p:ext>
            </p:extLst>
          </p:nvPr>
        </p:nvGraphicFramePr>
        <p:xfrm>
          <a:off x="114300" y="961062"/>
          <a:ext cx="8915400" cy="5029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sz="1200" dirty="0" smtClean="0"/>
                        <a:t>Beth Israel Deaconess</a:t>
                      </a:r>
                      <a:endParaRPr lang="en-US" sz="1200" dirty="0"/>
                    </a:p>
                  </a:txBody>
                  <a:tcPr/>
                </a:tc>
                <a:tc>
                  <a:txBody>
                    <a:bodyPr/>
                    <a:lstStyle/>
                    <a:p>
                      <a:r>
                        <a:rPr lang="en-US" sz="1200" dirty="0" smtClean="0"/>
                        <a:t>Banner Health Network </a:t>
                      </a:r>
                      <a:endParaRPr lang="en-US" sz="1200" dirty="0"/>
                    </a:p>
                  </a:txBody>
                  <a:tcPr/>
                </a:tc>
                <a:tc>
                  <a:txBody>
                    <a:bodyPr/>
                    <a:lstStyle/>
                    <a:p>
                      <a:r>
                        <a:rPr lang="en-US" sz="1200" dirty="0" smtClean="0"/>
                        <a:t>Partners HealthCare </a:t>
                      </a:r>
                      <a:endParaRPr lang="en-US" sz="1200" dirty="0"/>
                    </a:p>
                  </a:txBody>
                  <a:tcPr/>
                </a:tc>
                <a:tc>
                  <a:txBody>
                    <a:bodyPr/>
                    <a:lstStyle/>
                    <a:p>
                      <a:r>
                        <a:rPr lang="en-US" sz="1200" dirty="0" smtClean="0"/>
                        <a:t>Montefiore</a:t>
                      </a:r>
                      <a:endParaRPr lang="en-US" sz="1200" dirty="0"/>
                    </a:p>
                  </a:txBody>
                  <a:tcPr/>
                </a:tc>
                <a:extLst>
                  <a:ext uri="{0D108BD9-81ED-4DB2-BD59-A6C34878D82A}">
                    <a16:rowId xmlns:a16="http://schemas.microsoft.com/office/drawing/2014/main" val="10000"/>
                  </a:ext>
                </a:extLst>
              </a:tr>
              <a:tr h="370840">
                <a:tc>
                  <a:txBody>
                    <a:bodyPr/>
                    <a:lstStyle/>
                    <a:p>
                      <a:r>
                        <a:rPr lang="en-US" sz="1000" b="1" kern="1200" dirty="0" smtClean="0">
                          <a:solidFill>
                            <a:schemeClr val="dk1"/>
                          </a:solidFill>
                          <a:latin typeface="+mn-lt"/>
                          <a:ea typeface="+mn-ea"/>
                          <a:cs typeface="+mn-cs"/>
                        </a:rPr>
                        <a:t>Area served</a:t>
                      </a:r>
                      <a:endParaRPr lang="en-US" sz="1000" b="1" kern="1200" dirty="0">
                        <a:solidFill>
                          <a:schemeClr val="dk1"/>
                        </a:solidFill>
                        <a:latin typeface="+mn-lt"/>
                        <a:ea typeface="+mn-ea"/>
                        <a:cs typeface="+mn-cs"/>
                      </a:endParaRPr>
                    </a:p>
                  </a:txBody>
                  <a:tcPr/>
                </a:tc>
                <a:tc>
                  <a:txBody>
                    <a:bodyPr/>
                    <a:lstStyle/>
                    <a:p>
                      <a:r>
                        <a:rPr lang="en-US" sz="1000" dirty="0" smtClean="0"/>
                        <a:t>Eastern Massachusetts</a:t>
                      </a:r>
                      <a:endParaRPr lang="en-US" sz="1000" kern="1200" dirty="0">
                        <a:solidFill>
                          <a:schemeClr val="dk1"/>
                        </a:solidFill>
                        <a:latin typeface="+mn-lt"/>
                        <a:ea typeface="+mn-ea"/>
                        <a:cs typeface="+mn-cs"/>
                      </a:endParaRPr>
                    </a:p>
                  </a:txBody>
                  <a:tcPr/>
                </a:tc>
                <a:tc>
                  <a:txBody>
                    <a:bodyPr/>
                    <a:lstStyle/>
                    <a:p>
                      <a:r>
                        <a:rPr lang="en-US" sz="1000" kern="1200" dirty="0" smtClean="0">
                          <a:solidFill>
                            <a:schemeClr val="dk1"/>
                          </a:solidFill>
                          <a:latin typeface="+mn-lt"/>
                          <a:ea typeface="+mn-ea"/>
                          <a:cs typeface="+mn-cs"/>
                        </a:rPr>
                        <a:t>Phoenix, Arizona Metropolitan Area</a:t>
                      </a:r>
                      <a:endParaRPr lang="en-US" sz="1000" kern="1200" dirty="0">
                        <a:solidFill>
                          <a:schemeClr val="dk1"/>
                        </a:solidFill>
                        <a:latin typeface="+mn-lt"/>
                        <a:ea typeface="+mn-ea"/>
                        <a:cs typeface="+mn-cs"/>
                      </a:endParaRPr>
                    </a:p>
                  </a:txBody>
                  <a:tcPr/>
                </a:tc>
                <a:tc>
                  <a:txBody>
                    <a:bodyPr/>
                    <a:lstStyle/>
                    <a:p>
                      <a:r>
                        <a:rPr lang="en-US" sz="1000" kern="1200" dirty="0" smtClean="0">
                          <a:solidFill>
                            <a:schemeClr val="dk1"/>
                          </a:solidFill>
                          <a:latin typeface="+mn-lt"/>
                          <a:ea typeface="+mn-ea"/>
                          <a:cs typeface="+mn-cs"/>
                        </a:rPr>
                        <a:t>Eastern Massachusetts</a:t>
                      </a:r>
                      <a:endParaRPr lang="en-US" sz="1000" kern="1200" dirty="0">
                        <a:solidFill>
                          <a:schemeClr val="dk1"/>
                        </a:solidFill>
                        <a:latin typeface="+mn-lt"/>
                        <a:ea typeface="+mn-ea"/>
                        <a:cs typeface="+mn-cs"/>
                      </a:endParaRPr>
                    </a:p>
                  </a:txBody>
                  <a:tcPr/>
                </a:tc>
                <a:tc>
                  <a:txBody>
                    <a:bodyPr/>
                    <a:lstStyle/>
                    <a:p>
                      <a:r>
                        <a:rPr lang="en-US" sz="1000" dirty="0" smtClean="0"/>
                        <a:t>New York City (the Bronx) and lower Westchester County, NY</a:t>
                      </a:r>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259080">
                <a:tc>
                  <a:txBody>
                    <a:bodyPr/>
                    <a:lstStyle/>
                    <a:p>
                      <a:r>
                        <a:rPr lang="en-US" sz="1000" b="1" kern="1200" dirty="0" smtClean="0">
                          <a:solidFill>
                            <a:schemeClr val="dk1"/>
                          </a:solidFill>
                          <a:latin typeface="+mn-lt"/>
                          <a:ea typeface="+mn-ea"/>
                          <a:cs typeface="+mn-cs"/>
                        </a:rPr>
                        <a:t>PY15</a:t>
                      </a:r>
                      <a:r>
                        <a:rPr lang="en-US" sz="1000" b="1" kern="1200" baseline="0" dirty="0" smtClean="0">
                          <a:solidFill>
                            <a:schemeClr val="dk1"/>
                          </a:solidFill>
                          <a:latin typeface="+mn-lt"/>
                          <a:ea typeface="+mn-ea"/>
                          <a:cs typeface="+mn-cs"/>
                        </a:rPr>
                        <a:t> </a:t>
                      </a:r>
                      <a:r>
                        <a:rPr lang="en-US" sz="1000" b="1" kern="1200" dirty="0" smtClean="0">
                          <a:solidFill>
                            <a:schemeClr val="dk1"/>
                          </a:solidFill>
                          <a:latin typeface="+mn-lt"/>
                          <a:ea typeface="+mn-ea"/>
                          <a:cs typeface="+mn-cs"/>
                        </a:rPr>
                        <a:t>beneficiaries</a:t>
                      </a:r>
                      <a:endParaRPr lang="en-US" sz="1000" b="1" kern="1200" dirty="0">
                        <a:solidFill>
                          <a:schemeClr val="dk1"/>
                        </a:solidFill>
                        <a:latin typeface="+mn-lt"/>
                        <a:ea typeface="+mn-ea"/>
                        <a:cs typeface="+mn-cs"/>
                      </a:endParaRPr>
                    </a:p>
                  </a:txBody>
                  <a:tcPr/>
                </a:tc>
                <a:tc>
                  <a:txBody>
                    <a:bodyPr/>
                    <a:lstStyle/>
                    <a:p>
                      <a:r>
                        <a:rPr lang="en-US" sz="1400" i="1" kern="1200" dirty="0" smtClean="0">
                          <a:solidFill>
                            <a:schemeClr val="dk1"/>
                          </a:solidFill>
                          <a:latin typeface="+mn-lt"/>
                          <a:ea typeface="+mn-ea"/>
                          <a:cs typeface="+mn-cs"/>
                        </a:rPr>
                        <a:t>56,410</a:t>
                      </a:r>
                      <a:endParaRPr lang="en-US" sz="1400" kern="1200" dirty="0">
                        <a:solidFill>
                          <a:schemeClr val="dk1"/>
                        </a:solidFill>
                        <a:latin typeface="+mn-lt"/>
                        <a:ea typeface="+mn-ea"/>
                        <a:cs typeface="+mn-cs"/>
                      </a:endParaRPr>
                    </a:p>
                  </a:txBody>
                  <a:tcPr/>
                </a:tc>
                <a:tc>
                  <a:txBody>
                    <a:bodyPr/>
                    <a:lstStyle/>
                    <a:p>
                      <a:r>
                        <a:rPr lang="en-US" sz="1400" i="1" kern="1200" dirty="0" smtClean="0">
                          <a:solidFill>
                            <a:schemeClr val="dk1"/>
                          </a:solidFill>
                          <a:latin typeface="+mn-lt"/>
                          <a:ea typeface="+mn-ea"/>
                          <a:cs typeface="+mn-cs"/>
                        </a:rPr>
                        <a:t>59,298</a:t>
                      </a:r>
                      <a:endParaRPr lang="en-US" sz="1400" kern="1200" dirty="0">
                        <a:solidFill>
                          <a:schemeClr val="dk1"/>
                        </a:solidFill>
                        <a:latin typeface="+mn-lt"/>
                        <a:ea typeface="+mn-ea"/>
                        <a:cs typeface="+mn-cs"/>
                      </a:endParaRPr>
                    </a:p>
                  </a:txBody>
                  <a:tcPr/>
                </a:tc>
                <a:tc>
                  <a:txBody>
                    <a:bodyPr/>
                    <a:lstStyle/>
                    <a:p>
                      <a:r>
                        <a:rPr lang="en-US" sz="1400" i="1" kern="1200" dirty="0" smtClean="0">
                          <a:solidFill>
                            <a:schemeClr val="dk1"/>
                          </a:solidFill>
                          <a:latin typeface="+mn-lt"/>
                          <a:ea typeface="+mn-ea"/>
                          <a:cs typeface="+mn-cs"/>
                        </a:rPr>
                        <a:t>84,854</a:t>
                      </a:r>
                      <a:endParaRPr lang="en-US" sz="1400" kern="1200" dirty="0">
                        <a:solidFill>
                          <a:schemeClr val="dk1"/>
                        </a:solidFill>
                        <a:latin typeface="+mn-lt"/>
                        <a:ea typeface="+mn-ea"/>
                        <a:cs typeface="+mn-cs"/>
                      </a:endParaRPr>
                    </a:p>
                  </a:txBody>
                  <a:tcPr/>
                </a:tc>
                <a:tc>
                  <a:txBody>
                    <a:bodyPr/>
                    <a:lstStyle/>
                    <a:p>
                      <a:r>
                        <a:rPr lang="en-US" sz="1400" i="1" kern="1200" dirty="0" smtClean="0">
                          <a:solidFill>
                            <a:schemeClr val="dk1"/>
                          </a:solidFill>
                          <a:latin typeface="+mn-lt"/>
                          <a:ea typeface="+mn-ea"/>
                          <a:cs typeface="+mn-cs"/>
                        </a:rPr>
                        <a:t>40,287</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000" b="1" kern="1200" dirty="0" smtClean="0">
                          <a:solidFill>
                            <a:schemeClr val="dk1"/>
                          </a:solidFill>
                          <a:latin typeface="+mn-lt"/>
                          <a:ea typeface="+mn-ea"/>
                          <a:cs typeface="+mn-cs"/>
                        </a:rPr>
                        <a:t>Description of ACO </a:t>
                      </a:r>
                    </a:p>
                    <a:p>
                      <a:r>
                        <a:rPr lang="en-US" sz="1000" b="1" kern="1200" dirty="0" smtClean="0">
                          <a:solidFill>
                            <a:schemeClr val="dk1"/>
                          </a:solidFill>
                          <a:latin typeface="+mn-lt"/>
                          <a:ea typeface="+mn-ea"/>
                          <a:cs typeface="+mn-cs"/>
                        </a:rPr>
                        <a:t>(from:  </a:t>
                      </a:r>
                      <a:r>
                        <a:rPr lang="en-US" sz="1000" b="1" kern="1200" dirty="0" smtClean="0">
                          <a:solidFill>
                            <a:schemeClr val="dk1"/>
                          </a:solidFill>
                          <a:latin typeface="+mn-lt"/>
                          <a:ea typeface="+mn-ea"/>
                          <a:cs typeface="+mn-cs"/>
                          <a:hlinkClick r:id="rId2"/>
                        </a:rPr>
                        <a:t>https://innovation.cms.gov/Files/x/Pioneer-ACO-Model-Selectee-Descriptions-document.pdf</a:t>
                      </a:r>
                      <a:r>
                        <a:rPr lang="en-US" sz="1000" b="1" kern="1200" dirty="0" smtClean="0">
                          <a:solidFill>
                            <a:schemeClr val="dk1"/>
                          </a:solidFill>
                          <a:latin typeface="+mn-lt"/>
                          <a:ea typeface="+mn-ea"/>
                          <a:cs typeface="+mn-cs"/>
                        </a:rPr>
                        <a:t>) </a:t>
                      </a:r>
                      <a:endParaRPr lang="en-US" sz="10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t>provider network /IPA model physician organization of over 1600 physicians including 400 primary care physicians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t>Comprises Banner Health-affiliated physicians, 13 acute-care Banner hospitals, more than 2,600 private and employed physicians</a:t>
                      </a:r>
                      <a:endParaRPr lang="en-US" sz="1000" baseline="40000" dirty="0" smtClean="0"/>
                    </a:p>
                  </a:txBody>
                  <a:tcPr/>
                </a:tc>
                <a:tc>
                  <a:txBody>
                    <a:bodyPr/>
                    <a:lstStyle/>
                    <a:p>
                      <a:r>
                        <a:rPr lang="en-US" sz="1000" i="1" dirty="0" smtClean="0"/>
                        <a:t>integrated health system consisting of two academic medical centers, community and specialty hospitals, a physician network, home health and long-term care services, and other health-related entities</a:t>
                      </a:r>
                      <a:endParaRPr lang="en-US" sz="1000" kern="1200" dirty="0">
                        <a:solidFill>
                          <a:schemeClr val="dk1"/>
                        </a:solidFill>
                        <a:latin typeface="+mn-lt"/>
                        <a:ea typeface="+mn-ea"/>
                        <a:cs typeface="+mn-cs"/>
                      </a:endParaRPr>
                    </a:p>
                  </a:txBody>
                  <a:tcPr/>
                </a:tc>
                <a:tc>
                  <a:txBody>
                    <a:bodyPr/>
                    <a:lstStyle/>
                    <a:p>
                      <a:r>
                        <a:rPr lang="en-US" sz="1000" i="1" kern="1200" dirty="0" smtClean="0">
                          <a:solidFill>
                            <a:schemeClr val="dk1"/>
                          </a:solidFill>
                          <a:latin typeface="+mn-lt"/>
                          <a:ea typeface="+mn-ea"/>
                          <a:cs typeface="+mn-cs"/>
                        </a:rPr>
                        <a:t>independent practice association with an integrated delivery system of nearly 2,400 employed and community-based primary and specialist physicians plus allied health professionals; Montefiore Medical Center’s four hospitals; 21 primary care sites; and home care agency</a:t>
                      </a:r>
                      <a:endParaRPr lang="en-US" sz="1000" i="1"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sz="1000" b="1" kern="1200" dirty="0" smtClean="0">
                          <a:solidFill>
                            <a:schemeClr val="dk1"/>
                          </a:solidFill>
                          <a:latin typeface="+mn-lt"/>
                          <a:ea typeface="+mn-ea"/>
                          <a:cs typeface="+mn-cs"/>
                        </a:rPr>
                        <a:t>Net</a:t>
                      </a:r>
                      <a:r>
                        <a:rPr lang="en-US" sz="1000" b="1" kern="1200" baseline="0" dirty="0" smtClean="0">
                          <a:solidFill>
                            <a:schemeClr val="dk1"/>
                          </a:solidFill>
                          <a:latin typeface="+mn-lt"/>
                          <a:ea typeface="+mn-ea"/>
                          <a:cs typeface="+mn-cs"/>
                        </a:rPr>
                        <a:t> Bonus Through PY2015</a:t>
                      </a:r>
                      <a:endParaRPr lang="en-US" sz="1000" b="1" kern="1200" dirty="0">
                        <a:solidFill>
                          <a:schemeClr val="dk1"/>
                        </a:solidFill>
                        <a:latin typeface="+mn-lt"/>
                        <a:ea typeface="+mn-ea"/>
                        <a:cs typeface="+mn-cs"/>
                      </a:endParaRPr>
                    </a:p>
                  </a:txBody>
                  <a:tcPr/>
                </a:tc>
                <a:tc>
                  <a:txBody>
                    <a:bodyPr/>
                    <a:lstStyle/>
                    <a:p>
                      <a:r>
                        <a:rPr lang="en-US" sz="1400" dirty="0" smtClean="0"/>
                        <a:t>$28</a:t>
                      </a:r>
                      <a:r>
                        <a:rPr lang="en-US" sz="1400" baseline="0" dirty="0" smtClean="0"/>
                        <a:t> million</a:t>
                      </a:r>
                      <a:endParaRPr lang="en-US" sz="1400" kern="1200" dirty="0">
                        <a:solidFill>
                          <a:schemeClr val="dk1"/>
                        </a:solidFill>
                        <a:latin typeface="+mn-lt"/>
                        <a:ea typeface="+mn-ea"/>
                        <a:cs typeface="+mn-cs"/>
                      </a:endParaRPr>
                    </a:p>
                  </a:txBody>
                  <a:tcPr/>
                </a:tc>
                <a:tc>
                  <a:txBody>
                    <a:bodyPr/>
                    <a:lstStyle/>
                    <a:p>
                      <a:r>
                        <a:rPr lang="en-US" sz="1400" kern="1200" dirty="0" smtClean="0">
                          <a:solidFill>
                            <a:schemeClr val="dk1"/>
                          </a:solidFill>
                          <a:latin typeface="+mn-lt"/>
                          <a:ea typeface="+mn-ea"/>
                          <a:cs typeface="+mn-cs"/>
                        </a:rPr>
                        <a:t>$66</a:t>
                      </a:r>
                      <a:r>
                        <a:rPr lang="en-US" sz="1400" kern="1200" baseline="0" dirty="0" smtClean="0">
                          <a:solidFill>
                            <a:schemeClr val="dk1"/>
                          </a:solidFill>
                          <a:latin typeface="+mn-lt"/>
                          <a:ea typeface="+mn-ea"/>
                          <a:cs typeface="+mn-cs"/>
                        </a:rPr>
                        <a:t> million</a:t>
                      </a:r>
                      <a:endParaRPr lang="en-US" sz="1400" kern="1200" dirty="0">
                        <a:solidFill>
                          <a:schemeClr val="dk1"/>
                        </a:solidFill>
                        <a:latin typeface="+mn-lt"/>
                        <a:ea typeface="+mn-ea"/>
                        <a:cs typeface="+mn-cs"/>
                      </a:endParaRPr>
                    </a:p>
                  </a:txBody>
                  <a:tcPr/>
                </a:tc>
                <a:tc>
                  <a:txBody>
                    <a:bodyPr/>
                    <a:lstStyle/>
                    <a:p>
                      <a:r>
                        <a:rPr lang="en-US" sz="1400" dirty="0" smtClean="0"/>
                        <a:t>$20 million</a:t>
                      </a:r>
                      <a:endParaRPr lang="en-US" sz="1400" kern="1200" dirty="0">
                        <a:solidFill>
                          <a:schemeClr val="dk1"/>
                        </a:solidFill>
                        <a:latin typeface="+mn-lt"/>
                        <a:ea typeface="+mn-ea"/>
                        <a:cs typeface="+mn-cs"/>
                      </a:endParaRPr>
                    </a:p>
                  </a:txBody>
                  <a:tcPr/>
                </a:tc>
                <a:tc>
                  <a:txBody>
                    <a:bodyPr/>
                    <a:lstStyle/>
                    <a:p>
                      <a:r>
                        <a:rPr lang="en-US" sz="1400" dirty="0" smtClean="0"/>
                        <a:t>$36 million</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US" sz="1000" b="1" kern="1200" dirty="0" smtClean="0">
                          <a:solidFill>
                            <a:schemeClr val="dk1"/>
                          </a:solidFill>
                          <a:latin typeface="+mn-lt"/>
                          <a:ea typeface="+mn-ea"/>
                          <a:cs typeface="+mn-cs"/>
                        </a:rPr>
                        <a:t>Description</a:t>
                      </a:r>
                      <a:r>
                        <a:rPr lang="en-US" sz="1000" b="1" kern="1200" baseline="0" dirty="0" smtClean="0">
                          <a:solidFill>
                            <a:schemeClr val="dk1"/>
                          </a:solidFill>
                          <a:latin typeface="+mn-lt"/>
                          <a:ea typeface="+mn-ea"/>
                          <a:cs typeface="+mn-cs"/>
                        </a:rPr>
                        <a:t> of </a:t>
                      </a:r>
                      <a:endParaRPr lang="en-US" sz="10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“use a sophisticated computer algorithm and see who's at risk for hospitalization… Then we run that data past the primary-care doctors and develop care-management resources as appropriate.’ … Nurse practitioners make monthly house calls to sick, homebound patients who had emergency department visits. Less acutely ill patients receive phone calls or visits from registered nurses, he said.”</a:t>
                      </a:r>
                      <a:r>
                        <a:rPr lang="en-US" sz="1000" baseline="40000" dirty="0" smtClean="0"/>
                        <a:t> </a:t>
                      </a:r>
                      <a:r>
                        <a:rPr lang="en-US" sz="1000" baseline="40000" dirty="0" smtClean="0">
                          <a:solidFill>
                            <a:srgbClr val="FF0000"/>
                          </a:solidFill>
                        </a:rPr>
                        <a:t>1</a:t>
                      </a:r>
                    </a:p>
                  </a:txBody>
                  <a:tcPr/>
                </a:tc>
                <a:tc>
                  <a:txBody>
                    <a:bodyPr/>
                    <a:lstStyle/>
                    <a:p>
                      <a:r>
                        <a:rPr lang="en-US" sz="1000" kern="1200" dirty="0" smtClean="0">
                          <a:solidFill>
                            <a:schemeClr val="dk1"/>
                          </a:solidFill>
                          <a:latin typeface="+mn-lt"/>
                          <a:ea typeface="+mn-ea"/>
                          <a:cs typeface="+mn-cs"/>
                        </a:rPr>
                        <a:t>“‘Beneficiaries are able to remain at home and connect via a tablet with a centralized care team, to a physician, pharmacist, nurse,’ [CEO Lisa Stevens Anderson] said. ‘In Year 2, overall we've had a 27 percent reduction in total cost of care for beneficiaries that have extremely complex conditions.’" </a:t>
                      </a:r>
                      <a:r>
                        <a:rPr lang="en-US" sz="1000" kern="1200" baseline="40000" dirty="0" smtClean="0">
                          <a:solidFill>
                            <a:srgbClr val="FF0000"/>
                          </a:solidFill>
                          <a:latin typeface="+mn-lt"/>
                          <a:ea typeface="+mn-ea"/>
                          <a:cs typeface="+mn-cs"/>
                        </a:rPr>
                        <a:t>2</a:t>
                      </a:r>
                      <a:endParaRPr lang="en-US" sz="1000" kern="1200" dirty="0">
                        <a:solidFill>
                          <a:srgbClr val="FF0000"/>
                        </a:solidFill>
                        <a:latin typeface="+mn-lt"/>
                        <a:ea typeface="+mn-ea"/>
                        <a:cs typeface="+mn-cs"/>
                      </a:endParaRPr>
                    </a:p>
                  </a:txBody>
                  <a:tcPr/>
                </a:tc>
                <a:tc>
                  <a:txBody>
                    <a:bodyPr/>
                    <a:lstStyle/>
                    <a:p>
                      <a:r>
                        <a:rPr lang="en-US" sz="1000" kern="1200" dirty="0" smtClean="0">
                          <a:solidFill>
                            <a:schemeClr val="dk1"/>
                          </a:solidFill>
                          <a:latin typeface="+mn-lt"/>
                          <a:ea typeface="+mn-ea"/>
                          <a:cs typeface="+mn-cs"/>
                        </a:rPr>
                        <a:t>“has an integrated care management program called </a:t>
                      </a:r>
                      <a:r>
                        <a:rPr lang="en-US" sz="1000" kern="1200" dirty="0" err="1" smtClean="0">
                          <a:solidFill>
                            <a:schemeClr val="dk1"/>
                          </a:solidFill>
                          <a:latin typeface="+mn-lt"/>
                          <a:ea typeface="+mn-ea"/>
                          <a:cs typeface="+mn-cs"/>
                        </a:rPr>
                        <a:t>iCMP</a:t>
                      </a:r>
                      <a:r>
                        <a:rPr lang="en-US" sz="1000" kern="1200" dirty="0" smtClean="0">
                          <a:solidFill>
                            <a:schemeClr val="dk1"/>
                          </a:solidFill>
                          <a:latin typeface="+mn-lt"/>
                          <a:ea typeface="+mn-ea"/>
                          <a:cs typeface="+mn-cs"/>
                        </a:rPr>
                        <a:t> that focuses on medically complex patients in the home. Nurse care managers oversee complicated and chronically ill patients with multiple medical conditions, such as diabetes or heart disease. The </a:t>
                      </a:r>
                      <a:r>
                        <a:rPr lang="en-US" sz="1000" kern="1200" dirty="0" err="1" smtClean="0">
                          <a:solidFill>
                            <a:schemeClr val="dk1"/>
                          </a:solidFill>
                          <a:latin typeface="+mn-lt"/>
                          <a:ea typeface="+mn-ea"/>
                          <a:cs typeface="+mn-cs"/>
                        </a:rPr>
                        <a:t>iCMP</a:t>
                      </a:r>
                      <a:r>
                        <a:rPr lang="en-US" sz="1000" kern="1200" dirty="0" smtClean="0">
                          <a:solidFill>
                            <a:schemeClr val="dk1"/>
                          </a:solidFill>
                          <a:latin typeface="+mn-lt"/>
                          <a:ea typeface="+mn-ea"/>
                          <a:cs typeface="+mn-cs"/>
                        </a:rPr>
                        <a:t> program helps keep these high-risk individuals healthier and lowers the overall cost for them by preventing avoidable hospital visits”</a:t>
                      </a:r>
                      <a:r>
                        <a:rPr lang="en-US" sz="1000" baseline="40000" dirty="0" smtClean="0"/>
                        <a:t> </a:t>
                      </a:r>
                      <a:r>
                        <a:rPr lang="en-US" sz="1000" baseline="40000" dirty="0" smtClean="0">
                          <a:solidFill>
                            <a:srgbClr val="FF0000"/>
                          </a:solidFill>
                        </a:rPr>
                        <a:t>2</a:t>
                      </a:r>
                      <a:endParaRPr lang="en-US" sz="1000" kern="1200" dirty="0" smtClean="0">
                        <a:solidFill>
                          <a:srgbClr val="FF0000"/>
                        </a:solidFill>
                        <a:latin typeface="+mn-lt"/>
                        <a:ea typeface="+mn-ea"/>
                        <a:cs typeface="+mn-cs"/>
                      </a:endParaRPr>
                    </a:p>
                  </a:txBody>
                  <a:tcPr/>
                </a:tc>
                <a:tc>
                  <a:txBody>
                    <a:bodyPr/>
                    <a:lstStyle/>
                    <a:p>
                      <a:r>
                        <a:rPr lang="en-US" sz="1000" kern="1200" dirty="0" smtClean="0">
                          <a:solidFill>
                            <a:schemeClr val="dk1"/>
                          </a:solidFill>
                          <a:latin typeface="+mn-lt"/>
                          <a:ea typeface="+mn-ea"/>
                          <a:cs typeface="+mn-cs"/>
                        </a:rPr>
                        <a:t>“’Early in Montefiore's ACO development, we created a predictive analytics model that assists in the identification of patients who will benefit from advanced interventions,’ said Andrew D. Racine, senior vice president ‘... By focusing on the right care for the right patient at the right time, we were able to substantially reduce admissions and all-cause 30-day readmissions.’” </a:t>
                      </a:r>
                      <a:r>
                        <a:rPr lang="en-US" sz="1000" kern="1200" baseline="40000" dirty="0" smtClean="0">
                          <a:solidFill>
                            <a:srgbClr val="FF0000"/>
                          </a:solidFill>
                          <a:latin typeface="+mn-lt"/>
                          <a:ea typeface="+mn-ea"/>
                          <a:cs typeface="+mn-cs"/>
                        </a:rPr>
                        <a:t>3</a:t>
                      </a:r>
                      <a:endParaRPr lang="en-US" sz="1000" kern="1200" dirty="0" smtClean="0">
                        <a:solidFill>
                          <a:srgbClr val="FF0000"/>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198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ACOs vary in structure</a:t>
            </a:r>
            <a:endParaRPr lang="en-US" dirty="0"/>
          </a:p>
        </p:txBody>
      </p:sp>
      <p:sp>
        <p:nvSpPr>
          <p:cNvPr id="3" name="Content Placeholder 2"/>
          <p:cNvSpPr txBox="1">
            <a:spLocks/>
          </p:cNvSpPr>
          <p:nvPr/>
        </p:nvSpPr>
        <p:spPr>
          <a:xfrm>
            <a:off x="304800" y="4267200"/>
            <a:ext cx="8382000" cy="2057400"/>
          </a:xfrm>
          <a:prstGeom prst="rect">
            <a:avLst/>
          </a:prstGeom>
        </p:spPr>
        <p:txBody>
          <a:bodyPr>
            <a:normAutofit fontScale="85000" lnSpcReduction="20000"/>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Participation growth driven by ACOs that include hospitals</a:t>
            </a:r>
          </a:p>
          <a:p>
            <a:r>
              <a:rPr lang="en-US" dirty="0" smtClean="0"/>
              <a:t>Incentives may be very different compared to physician ACOs</a:t>
            </a:r>
          </a:p>
          <a:p>
            <a:r>
              <a:rPr lang="en-US" dirty="0" smtClean="0"/>
              <a:t>Physician ACOs also face leveraged risk if in Track 2 or 3 (or if in a CMMI model with downside risk)</a:t>
            </a:r>
          </a:p>
          <a:p>
            <a:r>
              <a:rPr lang="en-US" dirty="0" smtClean="0"/>
              <a:t>Hospital ACOs may form defensively (i.e. to avoid losing market share as opposed to eagerness to reduce utilization)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3622635"/>
              </p:ext>
            </p:extLst>
          </p:nvPr>
        </p:nvGraphicFramePr>
        <p:xfrm>
          <a:off x="381000" y="914400"/>
          <a:ext cx="7772400" cy="3200404"/>
        </p:xfrm>
        <a:graphic>
          <a:graphicData uri="http://schemas.openxmlformats.org/drawingml/2006/table">
            <a:tbl>
              <a:tblPr/>
              <a:tblGrid>
                <a:gridCol w="4456350">
                  <a:extLst>
                    <a:ext uri="{9D8B030D-6E8A-4147-A177-3AD203B41FA5}">
                      <a16:colId xmlns:a16="http://schemas.microsoft.com/office/drawing/2014/main" val="20000"/>
                    </a:ext>
                  </a:extLst>
                </a:gridCol>
                <a:gridCol w="1140302">
                  <a:extLst>
                    <a:ext uri="{9D8B030D-6E8A-4147-A177-3AD203B41FA5}">
                      <a16:colId xmlns:a16="http://schemas.microsoft.com/office/drawing/2014/main" val="20001"/>
                    </a:ext>
                  </a:extLst>
                </a:gridCol>
                <a:gridCol w="1140302">
                  <a:extLst>
                    <a:ext uri="{9D8B030D-6E8A-4147-A177-3AD203B41FA5}">
                      <a16:colId xmlns:a16="http://schemas.microsoft.com/office/drawing/2014/main" val="20002"/>
                    </a:ext>
                  </a:extLst>
                </a:gridCol>
                <a:gridCol w="196604">
                  <a:extLst>
                    <a:ext uri="{9D8B030D-6E8A-4147-A177-3AD203B41FA5}">
                      <a16:colId xmlns:a16="http://schemas.microsoft.com/office/drawing/2014/main" val="20003"/>
                    </a:ext>
                  </a:extLst>
                </a:gridCol>
                <a:gridCol w="838842">
                  <a:extLst>
                    <a:ext uri="{9D8B030D-6E8A-4147-A177-3AD203B41FA5}">
                      <a16:colId xmlns:a16="http://schemas.microsoft.com/office/drawing/2014/main" val="20004"/>
                    </a:ext>
                  </a:extLst>
                </a:gridCol>
              </a:tblGrid>
              <a:tr h="438634">
                <a:tc gridSpan="3">
                  <a:txBody>
                    <a:bodyPr/>
                    <a:lstStyle/>
                    <a:p>
                      <a:pPr algn="l" fontAlgn="b"/>
                      <a:r>
                        <a:rPr lang="en-US" sz="2000" b="0" i="0" u="none" strike="noStrike" dirty="0">
                          <a:solidFill>
                            <a:srgbClr val="000000"/>
                          </a:solidFill>
                          <a:effectLst/>
                          <a:latin typeface="Arial" panose="020B0604020202020204" pitchFamily="34" charset="0"/>
                        </a:rPr>
                        <a:t>REPORTED COMPOSITION </a:t>
                      </a:r>
                      <a:r>
                        <a:rPr lang="en-US" sz="1800" b="0" i="0" u="none" strike="noStrike" dirty="0">
                          <a:solidFill>
                            <a:srgbClr val="000000"/>
                          </a:solidFill>
                          <a:effectLst/>
                          <a:latin typeface="Arial" panose="020B0604020202020204" pitchFamily="34" charset="0"/>
                        </a:rPr>
                        <a:t>(Shared Savings Program only)</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276177">
                <a:tc>
                  <a:txBody>
                    <a:bodyPr/>
                    <a:lstStyle/>
                    <a:p>
                      <a:pPr algn="l" fontAlgn="b"/>
                      <a:r>
                        <a:rPr lang="en-US" sz="1400" b="0" i="1" u="none" strike="noStrike" dirty="0">
                          <a:solidFill>
                            <a:srgbClr val="000000"/>
                          </a:solidFill>
                          <a:effectLst/>
                          <a:latin typeface="Arial" panose="020B0604020202020204" pitchFamily="34" charset="0"/>
                        </a:rPr>
                        <a:t>Multiple responses may apply to an ACO</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6177">
                <a:tc>
                  <a:txBody>
                    <a:bodyPr/>
                    <a:lstStyle/>
                    <a:p>
                      <a:pPr algn="l"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600" b="0" i="0" u="none" strike="noStrike">
                          <a:solidFill>
                            <a:srgbClr val="000000"/>
                          </a:solidFill>
                          <a:effectLst/>
                          <a:latin typeface="Arial" panose="020B0604020202020204" pitchFamily="34" charset="0"/>
                        </a:rPr>
                        <a:t>ACOs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fontAlgn="b"/>
                      <a:r>
                        <a:rPr lang="en-US" sz="1600" b="0" i="0" u="none" strike="noStrike" dirty="0" smtClean="0">
                          <a:solidFill>
                            <a:srgbClr val="000000"/>
                          </a:solidFill>
                          <a:effectLst/>
                          <a:latin typeface="Arial" panose="020B0604020202020204" pitchFamily="34" charset="0"/>
                        </a:rPr>
                        <a:t>%</a:t>
                      </a:r>
                      <a:endParaRPr lang="en-US" sz="1600" b="0" i="0" u="none" strike="noStrike" dirty="0">
                        <a:solidFill>
                          <a:srgbClr val="000000"/>
                        </a:solidFill>
                        <a:effectLst/>
                        <a:latin typeface="Arial" panose="020B0604020202020204" pitchFamily="34" charset="0"/>
                      </a:endParaRPr>
                    </a:p>
                    <a:p>
                      <a:pPr algn="ctr" fontAlgn="b"/>
                      <a:r>
                        <a:rPr lang="en-US" sz="1600" b="0" i="0" u="sng" strike="noStrike" dirty="0" smtClean="0">
                          <a:solidFill>
                            <a:srgbClr val="000000"/>
                          </a:solidFill>
                          <a:effectLst/>
                          <a:latin typeface="Arial" panose="020B0604020202020204" pitchFamily="34" charset="0"/>
                        </a:rPr>
                        <a:t>Increase</a:t>
                      </a:r>
                      <a:endParaRPr lang="en-US" sz="1600" b="0" i="0" u="sng"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6177">
                <a:tc>
                  <a:txBody>
                    <a:bodyPr/>
                    <a:lstStyle/>
                    <a:p>
                      <a:pPr algn="l"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sng" strike="noStrike">
                          <a:solidFill>
                            <a:srgbClr val="000000"/>
                          </a:solidFill>
                          <a:effectLst/>
                          <a:latin typeface="Arial" panose="020B0604020202020204" pitchFamily="34" charset="0"/>
                        </a:rPr>
                        <a:t>2015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600" b="1" i="0" u="sng" strike="noStrike">
                          <a:solidFill>
                            <a:srgbClr val="000000"/>
                          </a:solidFill>
                          <a:effectLst/>
                          <a:latin typeface="Arial" panose="020B0604020202020204" pitchFamily="34" charset="0"/>
                        </a:rPr>
                        <a:t>2016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600" b="0" i="0" u="sng"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solidFill>
                      <a:srgbClr val="FFFFFF"/>
                    </a:solidFill>
                  </a:tcPr>
                </a:tc>
                <a:tc vMerge="1">
                  <a:txBody>
                    <a:bodyPr/>
                    <a:lstStyle/>
                    <a:p>
                      <a:pPr algn="ctr" fontAlgn="b"/>
                      <a:endParaRPr lang="en-US" sz="1600" b="0" i="0" u="sng" strike="noStrike" dirty="0">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3"/>
                  </a:ext>
                </a:extLst>
              </a:tr>
              <a:tr h="276177">
                <a:tc>
                  <a:txBody>
                    <a:bodyPr/>
                    <a:lstStyle/>
                    <a:p>
                      <a:pPr algn="l" fontAlgn="b"/>
                      <a:r>
                        <a:rPr lang="en-US" sz="1600" b="0" i="0" u="none" strike="noStrike" dirty="0">
                          <a:solidFill>
                            <a:srgbClr val="000000"/>
                          </a:solidFill>
                          <a:effectLst/>
                          <a:latin typeface="Arial" panose="020B0604020202020204" pitchFamily="34" charset="0"/>
                        </a:rPr>
                        <a:t>Networks of Individual Practices</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225</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234</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rPr>
                        <a:t>4%</a:t>
                      </a:r>
                    </a:p>
                  </a:txBody>
                  <a:tcPr marL="0" marR="0" marT="0" marB="0" anchor="b">
                    <a:lnL>
                      <a:noFill/>
                    </a:lnL>
                    <a:lnR>
                      <a:noFill/>
                    </a:lnR>
                    <a:lnT>
                      <a:noFill/>
                    </a:lnT>
                    <a:lnB>
                      <a:noFill/>
                    </a:lnB>
                    <a:solidFill>
                      <a:srgbClr val="F5FBF7"/>
                    </a:solidFill>
                  </a:tcPr>
                </a:tc>
                <a:extLst>
                  <a:ext uri="{0D108BD9-81ED-4DB2-BD59-A6C34878D82A}">
                    <a16:rowId xmlns:a16="http://schemas.microsoft.com/office/drawing/2014/main" val="10004"/>
                  </a:ext>
                </a:extLst>
              </a:tr>
              <a:tr h="276177">
                <a:tc>
                  <a:txBody>
                    <a:bodyPr/>
                    <a:lstStyle/>
                    <a:p>
                      <a:pPr algn="l" fontAlgn="b"/>
                      <a:r>
                        <a:rPr lang="en-US" sz="1600" b="0" i="0" u="none" strike="noStrike">
                          <a:solidFill>
                            <a:srgbClr val="000000"/>
                          </a:solidFill>
                          <a:effectLst/>
                          <a:latin typeface="Arial" panose="020B0604020202020204" pitchFamily="34" charset="0"/>
                        </a:rPr>
                        <a:t>Group Practices</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149</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134</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-10%</a:t>
                      </a:r>
                    </a:p>
                  </a:txBody>
                  <a:tcPr marL="0" marR="0" marT="0" marB="0" anchor="b">
                    <a:lnL>
                      <a:noFill/>
                    </a:lnL>
                    <a:lnR>
                      <a:noFill/>
                    </a:lnR>
                    <a:lnT>
                      <a:noFill/>
                    </a:lnT>
                    <a:lnB>
                      <a:noFill/>
                    </a:lnB>
                    <a:solidFill>
                      <a:srgbClr val="FBB3B4"/>
                    </a:solidFill>
                  </a:tcPr>
                </a:tc>
                <a:extLst>
                  <a:ext uri="{0D108BD9-81ED-4DB2-BD59-A6C34878D82A}">
                    <a16:rowId xmlns:a16="http://schemas.microsoft.com/office/drawing/2014/main" val="10005"/>
                  </a:ext>
                </a:extLst>
              </a:tr>
              <a:tr h="276177">
                <a:tc>
                  <a:txBody>
                    <a:bodyPr/>
                    <a:lstStyle/>
                    <a:p>
                      <a:pPr algn="l" fontAlgn="b"/>
                      <a:r>
                        <a:rPr lang="en-US" sz="1600" b="0" i="0" u="none" strike="noStrike" dirty="0">
                          <a:solidFill>
                            <a:srgbClr val="000000"/>
                          </a:solidFill>
                          <a:effectLst/>
                          <a:latin typeface="Arial" panose="020B0604020202020204" pitchFamily="34" charset="0"/>
                        </a:rPr>
                        <a:t>Hospital/Professional Partnerships</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136</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166</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22%</a:t>
                      </a:r>
                    </a:p>
                  </a:txBody>
                  <a:tcPr marL="0" marR="0" marT="0" marB="0" anchor="b">
                    <a:lnL>
                      <a:noFill/>
                    </a:lnL>
                    <a:lnR>
                      <a:noFill/>
                    </a:lnR>
                    <a:lnT>
                      <a:noFill/>
                    </a:lnT>
                    <a:lnB>
                      <a:noFill/>
                    </a:lnB>
                    <a:solidFill>
                      <a:srgbClr val="C6E8CF"/>
                    </a:solidFill>
                  </a:tcPr>
                </a:tc>
                <a:extLst>
                  <a:ext uri="{0D108BD9-81ED-4DB2-BD59-A6C34878D82A}">
                    <a16:rowId xmlns:a16="http://schemas.microsoft.com/office/drawing/2014/main" val="10006"/>
                  </a:ext>
                </a:extLst>
              </a:tr>
              <a:tr h="276177">
                <a:tc>
                  <a:txBody>
                    <a:bodyPr/>
                    <a:lstStyle/>
                    <a:p>
                      <a:pPr algn="l" fontAlgn="b"/>
                      <a:r>
                        <a:rPr lang="en-US" sz="1600" b="0" i="0" u="none" strike="noStrike">
                          <a:solidFill>
                            <a:srgbClr val="000000"/>
                          </a:solidFill>
                          <a:effectLst/>
                          <a:latin typeface="Arial" panose="020B0604020202020204" pitchFamily="34" charset="0"/>
                        </a:rPr>
                        <a:t>Hospital employing ACO professionals</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103</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135</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31%</a:t>
                      </a:r>
                    </a:p>
                  </a:txBody>
                  <a:tcPr marL="0" marR="0" marT="0" marB="0" anchor="b">
                    <a:lnL>
                      <a:noFill/>
                    </a:lnL>
                    <a:lnR>
                      <a:noFill/>
                    </a:lnR>
                    <a:lnT>
                      <a:noFill/>
                    </a:lnT>
                    <a:lnB>
                      <a:noFill/>
                    </a:lnB>
                    <a:solidFill>
                      <a:srgbClr val="AFDEBB"/>
                    </a:solidFill>
                  </a:tcPr>
                </a:tc>
                <a:extLst>
                  <a:ext uri="{0D108BD9-81ED-4DB2-BD59-A6C34878D82A}">
                    <a16:rowId xmlns:a16="http://schemas.microsoft.com/office/drawing/2014/main" val="10007"/>
                  </a:ext>
                </a:extLst>
              </a:tr>
              <a:tr h="276177">
                <a:tc>
                  <a:txBody>
                    <a:bodyPr/>
                    <a:lstStyle/>
                    <a:p>
                      <a:pPr algn="l" fontAlgn="b"/>
                      <a:r>
                        <a:rPr lang="en-US" sz="1600" b="0" i="0" u="none" strike="noStrike">
                          <a:solidFill>
                            <a:srgbClr val="000000"/>
                          </a:solidFill>
                          <a:effectLst/>
                          <a:latin typeface="Arial" panose="020B0604020202020204" pitchFamily="34" charset="0"/>
                        </a:rPr>
                        <a:t>Federally Qualified Health Center</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rPr>
                        <a:t>47</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60</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28%</a:t>
                      </a:r>
                    </a:p>
                  </a:txBody>
                  <a:tcPr marL="0" marR="0" marT="0" marB="0" anchor="b">
                    <a:lnL>
                      <a:noFill/>
                    </a:lnL>
                    <a:lnR>
                      <a:noFill/>
                    </a:lnR>
                    <a:lnT>
                      <a:noFill/>
                    </a:lnT>
                    <a:lnB>
                      <a:noFill/>
                    </a:lnB>
                    <a:solidFill>
                      <a:srgbClr val="B8E2C3"/>
                    </a:solidFill>
                  </a:tcPr>
                </a:tc>
                <a:extLst>
                  <a:ext uri="{0D108BD9-81ED-4DB2-BD59-A6C34878D82A}">
                    <a16:rowId xmlns:a16="http://schemas.microsoft.com/office/drawing/2014/main" val="10008"/>
                  </a:ext>
                </a:extLst>
              </a:tr>
              <a:tr h="276177">
                <a:tc>
                  <a:txBody>
                    <a:bodyPr/>
                    <a:lstStyle/>
                    <a:p>
                      <a:pPr algn="l" fontAlgn="b"/>
                      <a:r>
                        <a:rPr lang="en-US" sz="1600" b="0" i="0" u="none" strike="noStrike">
                          <a:solidFill>
                            <a:srgbClr val="000000"/>
                          </a:solidFill>
                          <a:effectLst/>
                          <a:latin typeface="Arial" panose="020B0604020202020204" pitchFamily="34" charset="0"/>
                        </a:rPr>
                        <a:t>Rural Health Clinic</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35</a:t>
                      </a:r>
                    </a:p>
                  </a:txBody>
                  <a:tcPr marL="0" marR="0" marT="0" marB="0" anchor="b">
                    <a:lnL>
                      <a:noFill/>
                    </a:lnL>
                    <a:lnR>
                      <a:noFill/>
                    </a:lnR>
                    <a:lnT>
                      <a:noFill/>
                    </a:lnT>
                    <a:lnB>
                      <a:noFill/>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65</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86%</a:t>
                      </a:r>
                    </a:p>
                  </a:txBody>
                  <a:tcPr marL="0" marR="0" marT="0" marB="0" anchor="b">
                    <a:lnL>
                      <a:noFill/>
                    </a:lnL>
                    <a:lnR>
                      <a:noFill/>
                    </a:lnR>
                    <a:lnT>
                      <a:noFill/>
                    </a:lnT>
                    <a:lnB>
                      <a:noFill/>
                    </a:lnB>
                    <a:solidFill>
                      <a:srgbClr val="63BE7B"/>
                    </a:solidFill>
                  </a:tcPr>
                </a:tc>
                <a:extLst>
                  <a:ext uri="{0D108BD9-81ED-4DB2-BD59-A6C34878D82A}">
                    <a16:rowId xmlns:a16="http://schemas.microsoft.com/office/drawing/2014/main" val="10009"/>
                  </a:ext>
                </a:extLst>
              </a:tr>
              <a:tr h="276177">
                <a:tc>
                  <a:txBody>
                    <a:bodyPr/>
                    <a:lstStyle/>
                    <a:p>
                      <a:pPr algn="l" fontAlgn="b"/>
                      <a:r>
                        <a:rPr lang="en-US" sz="1600" b="0" i="0" u="none" strike="noStrike" dirty="0">
                          <a:solidFill>
                            <a:srgbClr val="000000"/>
                          </a:solidFill>
                          <a:effectLst/>
                          <a:latin typeface="Arial" panose="020B0604020202020204" pitchFamily="34" charset="0"/>
                        </a:rPr>
                        <a:t>Critical Access Hospital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31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55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rPr>
                        <a:t>77%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7271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76742" y="-228600"/>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a:lstStyle>
          <a:p>
            <a:r>
              <a:rPr lang="en-US" dirty="0" smtClean="0"/>
              <a:t>Medicare ACO Assignment By Year (Approximate)</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397163803"/>
              </p:ext>
            </p:extLst>
          </p:nvPr>
        </p:nvGraphicFramePr>
        <p:xfrm>
          <a:off x="702469" y="905576"/>
          <a:ext cx="7877703" cy="3005200"/>
        </p:xfrm>
        <a:graphic>
          <a:graphicData uri="http://schemas.openxmlformats.org/drawingml/2006/table">
            <a:tbl>
              <a:tblPr/>
              <a:tblGrid>
                <a:gridCol w="2135058">
                  <a:extLst>
                    <a:ext uri="{9D8B030D-6E8A-4147-A177-3AD203B41FA5}">
                      <a16:colId xmlns:a16="http://schemas.microsoft.com/office/drawing/2014/main" val="20000"/>
                    </a:ext>
                  </a:extLst>
                </a:gridCol>
                <a:gridCol w="791808">
                  <a:extLst>
                    <a:ext uri="{9D8B030D-6E8A-4147-A177-3AD203B41FA5}">
                      <a16:colId xmlns:a16="http://schemas.microsoft.com/office/drawing/2014/main" val="20001"/>
                    </a:ext>
                  </a:extLst>
                </a:gridCol>
                <a:gridCol w="791808">
                  <a:extLst>
                    <a:ext uri="{9D8B030D-6E8A-4147-A177-3AD203B41FA5}">
                      <a16:colId xmlns:a16="http://schemas.microsoft.com/office/drawing/2014/main" val="20002"/>
                    </a:ext>
                  </a:extLst>
                </a:gridCol>
                <a:gridCol w="791808">
                  <a:extLst>
                    <a:ext uri="{9D8B030D-6E8A-4147-A177-3AD203B41FA5}">
                      <a16:colId xmlns:a16="http://schemas.microsoft.com/office/drawing/2014/main" val="20003"/>
                    </a:ext>
                  </a:extLst>
                </a:gridCol>
                <a:gridCol w="791808">
                  <a:extLst>
                    <a:ext uri="{9D8B030D-6E8A-4147-A177-3AD203B41FA5}">
                      <a16:colId xmlns:a16="http://schemas.microsoft.com/office/drawing/2014/main" val="20004"/>
                    </a:ext>
                  </a:extLst>
                </a:gridCol>
                <a:gridCol w="791808">
                  <a:extLst>
                    <a:ext uri="{9D8B030D-6E8A-4147-A177-3AD203B41FA5}">
                      <a16:colId xmlns:a16="http://schemas.microsoft.com/office/drawing/2014/main" val="20005"/>
                    </a:ext>
                  </a:extLst>
                </a:gridCol>
                <a:gridCol w="791808">
                  <a:extLst>
                    <a:ext uri="{9D8B030D-6E8A-4147-A177-3AD203B41FA5}">
                      <a16:colId xmlns:a16="http://schemas.microsoft.com/office/drawing/2014/main" val="20006"/>
                    </a:ext>
                  </a:extLst>
                </a:gridCol>
                <a:gridCol w="410772">
                  <a:extLst>
                    <a:ext uri="{9D8B030D-6E8A-4147-A177-3AD203B41FA5}">
                      <a16:colId xmlns:a16="http://schemas.microsoft.com/office/drawing/2014/main" val="20007"/>
                    </a:ext>
                  </a:extLst>
                </a:gridCol>
                <a:gridCol w="581025">
                  <a:extLst>
                    <a:ext uri="{9D8B030D-6E8A-4147-A177-3AD203B41FA5}">
                      <a16:colId xmlns:a16="http://schemas.microsoft.com/office/drawing/2014/main" val="20008"/>
                    </a:ext>
                  </a:extLst>
                </a:gridCol>
              </a:tblGrid>
              <a:tr h="268970">
                <a:tc>
                  <a:txBody>
                    <a:bodyPr/>
                    <a:lstStyle/>
                    <a:p>
                      <a:pPr algn="l" fontAlgn="b"/>
                      <a:r>
                        <a:rPr lang="en-US" sz="14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2012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2013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2015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2016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2017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68970">
                <a:tc>
                  <a:txBody>
                    <a:bodyPr/>
                    <a:lstStyle/>
                    <a:p>
                      <a:pPr algn="l" fontAlgn="b"/>
                      <a:r>
                        <a:rPr lang="en-US" sz="1400" b="1" i="0" u="none" strike="noStrike" dirty="0">
                          <a:solidFill>
                            <a:srgbClr val="000000"/>
                          </a:solidFill>
                          <a:effectLst/>
                          <a:latin typeface="Calibri" panose="020F0502020204030204" pitchFamily="34" charset="0"/>
                        </a:rPr>
                        <a:t>FFS </a:t>
                      </a:r>
                      <a:r>
                        <a:rPr lang="en-US" sz="1400" b="1" i="0" u="none" strike="noStrike" dirty="0" smtClean="0">
                          <a:solidFill>
                            <a:srgbClr val="000000"/>
                          </a:solidFill>
                          <a:effectLst/>
                          <a:latin typeface="Calibri" panose="020F0502020204030204" pitchFamily="34" charset="0"/>
                        </a:rPr>
                        <a:t>Assignable Population</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29.4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a:solidFill>
                            <a:srgbClr val="000000"/>
                          </a:solidFill>
                          <a:effectLst/>
                          <a:latin typeface="Calibri" panose="020F0502020204030204" pitchFamily="34" charset="0"/>
                        </a:rPr>
                        <a:t>29.6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29.6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29.7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30.0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30.4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A</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68970">
                <a:tc>
                  <a:txBody>
                    <a:bodyPr/>
                    <a:lstStyle/>
                    <a:p>
                      <a:pPr algn="l" fontAlgn="b"/>
                      <a:r>
                        <a:rPr lang="en-US" sz="1400" b="1" i="0" u="none" strike="noStrike" dirty="0" smtClean="0">
                          <a:solidFill>
                            <a:srgbClr val="000000"/>
                          </a:solidFill>
                          <a:effectLst/>
                          <a:latin typeface="Calibri" panose="020F0502020204030204" pitchFamily="34" charset="0"/>
                        </a:rPr>
                        <a:t>ACO Upside</a:t>
                      </a:r>
                      <a:r>
                        <a:rPr lang="en-US" sz="1400" b="1" i="0" u="none" strike="noStrike" baseline="0" dirty="0" smtClean="0">
                          <a:solidFill>
                            <a:srgbClr val="000000"/>
                          </a:solidFill>
                          <a:effectLst/>
                          <a:latin typeface="Calibri" panose="020F0502020204030204" pitchFamily="34" charset="0"/>
                        </a:rPr>
                        <a:t> Only </a:t>
                      </a:r>
                      <a:r>
                        <a:rPr lang="en-US" sz="1400" b="1" i="0" u="none" strike="noStrike" dirty="0" smtClean="0">
                          <a:solidFill>
                            <a:srgbClr val="000000"/>
                          </a:solidFill>
                          <a:effectLst/>
                          <a:latin typeface="Calibri" panose="020F0502020204030204" pitchFamily="34" charset="0"/>
                        </a:rPr>
                        <a:t>(SSP T1)</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7.3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1" i="0" u="none" strike="noStrike" dirty="0" smtClean="0">
                          <a:solidFill>
                            <a:srgbClr val="000000"/>
                          </a:solidFill>
                          <a:effectLst/>
                          <a:latin typeface="Calibri" panose="020F0502020204030204" pitchFamily="34" charset="0"/>
                        </a:rPr>
                        <a:t>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1" i="0" u="none" strike="noStrike" dirty="0" smtClean="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8970">
                <a:tc>
                  <a:txBody>
                    <a:bodyPr/>
                    <a:lstStyle/>
                    <a:p>
                      <a:pPr algn="l" fontAlgn="b"/>
                      <a:r>
                        <a:rPr lang="en-US" sz="1400" b="1" i="0" u="none" strike="noStrike" dirty="0" smtClean="0">
                          <a:solidFill>
                            <a:srgbClr val="000000"/>
                          </a:solidFill>
                          <a:effectLst/>
                          <a:latin typeface="Calibri" panose="020F0502020204030204" pitchFamily="34" charset="0"/>
                        </a:rPr>
                        <a:t>ACO Downside</a:t>
                      </a:r>
                      <a:r>
                        <a:rPr lang="en-US" sz="1400" b="1" i="0" u="none" strike="noStrike" baseline="0" dirty="0" smtClean="0">
                          <a:solidFill>
                            <a:srgbClr val="000000"/>
                          </a:solidFill>
                          <a:effectLst/>
                          <a:latin typeface="Calibri" panose="020F0502020204030204" pitchFamily="34" charset="0"/>
                        </a:rPr>
                        <a:t> Risk</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dirty="0" smtClean="0">
                          <a:solidFill>
                            <a:srgbClr val="000000"/>
                          </a:solidFill>
                          <a:effectLst/>
                          <a:latin typeface="Calibri" panose="020F0502020204030204" pitchFamily="34" charset="0"/>
                        </a:rPr>
                        <a:t>C</a:t>
                      </a:r>
                      <a:endParaRPr lang="en-US" sz="1400" b="1" i="0" u="none" strike="noStrike" baseline="0" dirty="0" smtClean="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endParaRPr lang="en-US" sz="1400" b="1" i="0" u="none" strike="noStrike" baseline="0" dirty="0" smtClean="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5009">
                <a:tc>
                  <a:txBody>
                    <a:bodyPr/>
                    <a:lstStyle/>
                    <a:p>
                      <a:pPr algn="l" fontAlgn="b"/>
                      <a:r>
                        <a:rPr lang="en-US" sz="1400" b="1" i="0" u="none" strike="noStrike" dirty="0">
                          <a:solidFill>
                            <a:srgbClr val="595959"/>
                          </a:solidFill>
                          <a:effectLst/>
                          <a:latin typeface="Calibri" panose="020F0502020204030204" pitchFamily="34" charset="0"/>
                        </a:rPr>
                        <a:t>SSP T2 &amp; T3</a:t>
                      </a:r>
                    </a:p>
                  </a:txBody>
                  <a:tcPr marL="77182" marR="0" marT="0" marB="0" anchor="b">
                    <a:lnL>
                      <a:noFill/>
                    </a:lnL>
                    <a:lnR>
                      <a:noFill/>
                    </a:lnR>
                    <a:lnT>
                      <a:noFill/>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0.0</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0.1</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0.0</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0.0</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0.4</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0.8</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l"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205009">
                <a:tc>
                  <a:txBody>
                    <a:bodyPr/>
                    <a:lstStyle/>
                    <a:p>
                      <a:pPr algn="l" fontAlgn="b"/>
                      <a:r>
                        <a:rPr lang="en-US" sz="1400" b="1" i="0" u="none" strike="noStrike" dirty="0">
                          <a:solidFill>
                            <a:srgbClr val="595959"/>
                          </a:solidFill>
                          <a:effectLst/>
                          <a:latin typeface="Calibri" panose="020F0502020204030204" pitchFamily="34" charset="0"/>
                        </a:rPr>
                        <a:t>Pioneer (CMMI)</a:t>
                      </a:r>
                    </a:p>
                  </a:txBody>
                  <a:tcPr marL="77182" marR="0" marT="0" marB="0" anchor="b">
                    <a:lnL>
                      <a:noFill/>
                    </a:lnL>
                    <a:lnR>
                      <a:noFill/>
                    </a:lnR>
                    <a:lnT>
                      <a:noFill/>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0.7</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0.6</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0.6</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0.5</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0.3</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0.0</a:t>
                      </a:r>
                    </a:p>
                  </a:txBody>
                  <a:tcPr marL="0" marR="0" marT="0" marB="0" anchor="b">
                    <a:lnL>
                      <a:noFill/>
                    </a:lnL>
                    <a:lnR>
                      <a:noFill/>
                    </a:lnR>
                    <a:lnT>
                      <a:noFill/>
                    </a:lnT>
                    <a:lnB>
                      <a:noFill/>
                    </a:lnB>
                    <a:solidFill>
                      <a:srgbClr val="FFFFFF"/>
                    </a:solidFill>
                  </a:tcPr>
                </a:tc>
                <a:tc>
                  <a:txBody>
                    <a:bodyPr/>
                    <a:lstStyle/>
                    <a:p>
                      <a:pPr algn="r"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05009">
                <a:tc>
                  <a:txBody>
                    <a:bodyPr/>
                    <a:lstStyle/>
                    <a:p>
                      <a:pPr algn="l" fontAlgn="b"/>
                      <a:r>
                        <a:rPr lang="en-US" sz="1400" b="1" i="0" u="none" strike="noStrike">
                          <a:solidFill>
                            <a:srgbClr val="595959"/>
                          </a:solidFill>
                          <a:effectLst/>
                          <a:latin typeface="Calibri" panose="020F0502020204030204" pitchFamily="34" charset="0"/>
                        </a:rPr>
                        <a:t>Next Gen (CMMI)</a:t>
                      </a:r>
                    </a:p>
                  </a:txBody>
                  <a:tcPr marL="77182" marR="0" marT="0" marB="0" anchor="b">
                    <a:lnL>
                      <a:noFill/>
                    </a:lnL>
                    <a:lnR>
                      <a:noFill/>
                    </a:lnR>
                    <a:lnT>
                      <a:noFill/>
                    </a:lnT>
                    <a:lnB>
                      <a:noFill/>
                    </a:lnB>
                    <a:solidFill>
                      <a:srgbClr val="FFFFFF"/>
                    </a:solidFill>
                  </a:tcPr>
                </a:tc>
                <a:tc>
                  <a:txBody>
                    <a:bodyPr/>
                    <a:lstStyle/>
                    <a:p>
                      <a:pPr algn="l" fontAlgn="b"/>
                      <a:r>
                        <a:rPr lang="en-US" sz="1400" b="0" i="0" u="none" strike="noStrike" dirty="0">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dirty="0">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dirty="0">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0.6</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1.1</a:t>
                      </a:r>
                    </a:p>
                  </a:txBody>
                  <a:tcPr marL="0" marR="0" marT="0" marB="0" anchor="b">
                    <a:lnL>
                      <a:noFill/>
                    </a:lnL>
                    <a:lnR>
                      <a:noFill/>
                    </a:lnR>
                    <a:lnT>
                      <a:noFill/>
                    </a:lnT>
                    <a:lnB>
                      <a:noFill/>
                    </a:lnB>
                    <a:solidFill>
                      <a:srgbClr val="FFFFFF"/>
                    </a:solidFill>
                  </a:tcPr>
                </a:tc>
                <a:tc>
                  <a:txBody>
                    <a:bodyPr/>
                    <a:lstStyle/>
                    <a:p>
                      <a:pPr algn="r"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l"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05009">
                <a:tc>
                  <a:txBody>
                    <a:bodyPr/>
                    <a:lstStyle/>
                    <a:p>
                      <a:pPr algn="l" fontAlgn="b"/>
                      <a:r>
                        <a:rPr lang="en-US" sz="1400" b="1" i="0" u="none" strike="noStrike" dirty="0" smtClean="0">
                          <a:solidFill>
                            <a:srgbClr val="595959"/>
                          </a:solidFill>
                          <a:effectLst/>
                          <a:latin typeface="Calibri" panose="020F0502020204030204" pitchFamily="34" charset="0"/>
                        </a:rPr>
                        <a:t>Comp. ESRD Care </a:t>
                      </a:r>
                      <a:r>
                        <a:rPr lang="en-US" sz="1400" b="1" i="0" u="none" strike="noStrike" dirty="0">
                          <a:solidFill>
                            <a:srgbClr val="595959"/>
                          </a:solidFill>
                          <a:effectLst/>
                          <a:latin typeface="Calibri" panose="020F0502020204030204" pitchFamily="34" charset="0"/>
                        </a:rPr>
                        <a:t>(CMMI)</a:t>
                      </a:r>
                    </a:p>
                  </a:txBody>
                  <a:tcPr marL="77182"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595959"/>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595959"/>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595959"/>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595959"/>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8970">
                <a:tc>
                  <a:txBody>
                    <a:bodyPr/>
                    <a:lstStyle/>
                    <a:p>
                      <a:pPr algn="l" fontAlgn="b"/>
                      <a:r>
                        <a:rPr lang="en-US" sz="1400" b="1" i="0" u="none" strike="noStrike" dirty="0">
                          <a:solidFill>
                            <a:srgbClr val="000000"/>
                          </a:solidFill>
                          <a:effectLst/>
                          <a:latin typeface="Calibri" panose="020F0502020204030204" pitchFamily="34" charset="0"/>
                        </a:rPr>
                        <a:t>Total ACO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a:solidFill>
                            <a:srgbClr val="000000"/>
                          </a:solidFill>
                          <a:effectLst/>
                          <a:latin typeface="Calibri" panose="020F0502020204030204" pitchFamily="34" charset="0"/>
                        </a:rPr>
                        <a:t>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D</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400" b="1" i="0" u="none" strike="noStrike" dirty="0" smtClean="0">
                          <a:solidFill>
                            <a:srgbClr val="000000"/>
                          </a:solidFill>
                          <a:effectLst/>
                          <a:latin typeface="Calibri" panose="020F0502020204030204" pitchFamily="34" charset="0"/>
                        </a:rPr>
                        <a:t> = B+C</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68970">
                <a:tc>
                  <a:txBody>
                    <a:bodyPr/>
                    <a:lstStyle/>
                    <a:p>
                      <a:pPr algn="l" fontAlgn="b"/>
                      <a:r>
                        <a:rPr lang="en-US" sz="1400" b="1" i="0" u="none" strike="noStrike">
                          <a:solidFill>
                            <a:srgbClr val="000000"/>
                          </a:solidFill>
                          <a:effectLst/>
                          <a:latin typeface="Calibri" panose="020F0502020204030204" pitchFamily="34" charset="0"/>
                        </a:rPr>
                        <a:t>Total ACO Penetration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a:solidFill>
                            <a:srgbClr val="000000"/>
                          </a:solidFill>
                          <a:effectLst/>
                          <a:latin typeface="Calibri" panose="020F0502020204030204" pitchFamily="34" charset="0"/>
                        </a:rPr>
                        <a:t>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r" fontAlgn="b"/>
                      <a:r>
                        <a:rPr lang="en-US" sz="1400" b="1" i="0" u="none" strike="noStrike" dirty="0" smtClean="0">
                          <a:solidFill>
                            <a:srgbClr val="000000"/>
                          </a:solidFill>
                          <a:effectLst/>
                          <a:latin typeface="Calibri" panose="020F0502020204030204" pitchFamily="34" charset="0"/>
                        </a:rPr>
                        <a:t>E</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l" fontAlgn="b"/>
                      <a:r>
                        <a:rPr lang="en-US" sz="1400" b="1" i="0" u="none" strike="noStrike" dirty="0" smtClean="0">
                          <a:solidFill>
                            <a:srgbClr val="000000"/>
                          </a:solidFill>
                          <a:effectLst/>
                          <a:latin typeface="Calibri" panose="020F0502020204030204" pitchFamily="34" charset="0"/>
                        </a:rPr>
                        <a:t> = D/</a:t>
                      </a:r>
                      <a:r>
                        <a:rPr lang="en-US" sz="1400" b="1" i="0" u="none" strike="noStrike" baseline="0" dirty="0" smtClean="0">
                          <a:solidFill>
                            <a:srgbClr val="000000"/>
                          </a:solidFill>
                          <a:effectLst/>
                          <a:latin typeface="Calibri" panose="020F0502020204030204" pitchFamily="34" charset="0"/>
                        </a:rPr>
                        <a:t>A</a:t>
                      </a:r>
                      <a:endParaRPr lang="en-US" sz="14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68970">
                <a:tc>
                  <a:txBody>
                    <a:bodyPr/>
                    <a:lstStyle/>
                    <a:p>
                      <a:pPr algn="l" fontAlgn="b"/>
                      <a:r>
                        <a:rPr lang="en-US" sz="1400" b="1" i="0" u="none" strike="noStrike" dirty="0" smtClean="0">
                          <a:solidFill>
                            <a:srgbClr val="595959"/>
                          </a:solidFill>
                          <a:effectLst/>
                          <a:latin typeface="Calibri" panose="020F0502020204030204" pitchFamily="34" charset="0"/>
                        </a:rPr>
                        <a:t>Upside</a:t>
                      </a:r>
                      <a:r>
                        <a:rPr lang="en-US" sz="1400" b="1" i="0" u="none" strike="noStrike" baseline="0" dirty="0" smtClean="0">
                          <a:solidFill>
                            <a:srgbClr val="595959"/>
                          </a:solidFill>
                          <a:effectLst/>
                          <a:latin typeface="Calibri" panose="020F0502020204030204" pitchFamily="34" charset="0"/>
                        </a:rPr>
                        <a:t> Only / Track 1</a:t>
                      </a:r>
                      <a:endParaRPr lang="en-US" sz="1400" b="1" i="0" u="none" strike="noStrike" dirty="0">
                        <a:solidFill>
                          <a:srgbClr val="595959"/>
                        </a:solidFill>
                        <a:effectLst/>
                        <a:latin typeface="Calibri" panose="020F0502020204030204" pitchFamily="34" charset="0"/>
                      </a:endParaRPr>
                    </a:p>
                  </a:txBody>
                  <a:tcPr marL="77182" marR="0" marT="0" marB="0" anchor="b">
                    <a:lnL>
                      <a:noFill/>
                    </a:lnL>
                    <a:lnR>
                      <a:noFill/>
                    </a:lnR>
                    <a:lnT>
                      <a:noFill/>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4%</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11%</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18%</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24%</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595959"/>
                          </a:solidFill>
                          <a:effectLst/>
                          <a:latin typeface="Calibri" panose="020F0502020204030204" pitchFamily="34" charset="0"/>
                        </a:rPr>
                        <a:t>24%</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25%</a:t>
                      </a: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r" fontAlgn="b"/>
                      <a:r>
                        <a:rPr lang="en-US" sz="1400" b="0" i="0" u="none" strike="noStrike" dirty="0" smtClean="0">
                          <a:solidFill>
                            <a:srgbClr val="595959"/>
                          </a:solidFill>
                          <a:effectLst/>
                          <a:latin typeface="Calibri" panose="020F0502020204030204" pitchFamily="34" charset="0"/>
                        </a:rPr>
                        <a:t>F</a:t>
                      </a:r>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smtClean="0">
                          <a:solidFill>
                            <a:srgbClr val="595959"/>
                          </a:solidFill>
                          <a:effectLst/>
                          <a:latin typeface="Calibri" panose="020F0502020204030204" pitchFamily="34" charset="0"/>
                        </a:rPr>
                        <a:t> = B/A</a:t>
                      </a:r>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w="6350" cap="flat" cmpd="sng" algn="ctr">
                      <a:solidFill>
                        <a:srgbClr val="80808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268970">
                <a:tc>
                  <a:txBody>
                    <a:bodyPr/>
                    <a:lstStyle/>
                    <a:p>
                      <a:pPr algn="l" fontAlgn="b"/>
                      <a:r>
                        <a:rPr lang="en-US" sz="1400" b="1" i="0" u="none" strike="noStrike" dirty="0" smtClean="0">
                          <a:solidFill>
                            <a:srgbClr val="595959"/>
                          </a:solidFill>
                          <a:effectLst/>
                          <a:latin typeface="Calibri" panose="020F0502020204030204" pitchFamily="34" charset="0"/>
                        </a:rPr>
                        <a:t>Downside Risk (incl.</a:t>
                      </a:r>
                      <a:r>
                        <a:rPr lang="en-US" sz="1400" b="1" i="0" u="none" strike="noStrike" baseline="0" dirty="0" smtClean="0">
                          <a:solidFill>
                            <a:srgbClr val="595959"/>
                          </a:solidFill>
                          <a:effectLst/>
                          <a:latin typeface="Calibri" panose="020F0502020204030204" pitchFamily="34" charset="0"/>
                        </a:rPr>
                        <a:t> CMMI)</a:t>
                      </a:r>
                      <a:endParaRPr lang="en-US" sz="1400" b="1" i="0" u="none" strike="noStrike" dirty="0">
                        <a:solidFill>
                          <a:srgbClr val="595959"/>
                        </a:solidFill>
                        <a:effectLst/>
                        <a:latin typeface="Calibri" panose="020F0502020204030204" pitchFamily="34" charset="0"/>
                      </a:endParaRPr>
                    </a:p>
                  </a:txBody>
                  <a:tcPr marL="77182"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595959"/>
                          </a:solidFill>
                          <a:effectLst/>
                          <a:latin typeface="Calibri" panose="020F0502020204030204" pitchFamily="34" charset="0"/>
                        </a:rPr>
                        <a:t>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smtClean="0">
                          <a:solidFill>
                            <a:srgbClr val="595959"/>
                          </a:solidFill>
                          <a:effectLst/>
                          <a:latin typeface="Calibri" panose="020F0502020204030204" pitchFamily="34" charset="0"/>
                        </a:rPr>
                        <a:t>G</a:t>
                      </a:r>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smtClean="0">
                          <a:solidFill>
                            <a:srgbClr val="595959"/>
                          </a:solidFill>
                          <a:effectLst/>
                          <a:latin typeface="Calibri" panose="020F0502020204030204" pitchFamily="34" charset="0"/>
                        </a:rPr>
                        <a:t> = C/A</a:t>
                      </a:r>
                      <a:endParaRPr lang="en-US" sz="1400" b="0" i="0" u="none" strike="noStrike" dirty="0">
                        <a:solidFill>
                          <a:srgbClr val="595959"/>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5" name="TextBox 4"/>
          <p:cNvSpPr txBox="1"/>
          <p:nvPr/>
        </p:nvSpPr>
        <p:spPr>
          <a:xfrm>
            <a:off x="176742" y="3910776"/>
            <a:ext cx="8929158" cy="283154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Assignment expressed in millions of person-years (i.e. 12-month exposure units)</a:t>
            </a:r>
          </a:p>
          <a:p>
            <a:pPr marL="285750" indent="-285750">
              <a:buFont typeface="Arial" panose="020B0604020202020204" pitchFamily="34" charset="0"/>
              <a:buChar char="•"/>
            </a:pPr>
            <a:r>
              <a:rPr lang="en-US" sz="1600" dirty="0" smtClean="0"/>
              <a:t>Nearly one-third of assignable FFS beneficiaries are expected to be assigned to an ACO in 2017 (row E)</a:t>
            </a:r>
          </a:p>
          <a:p>
            <a:pPr marL="285750" indent="-285750">
              <a:buFont typeface="Arial" panose="020B0604020202020204" pitchFamily="34" charset="0"/>
              <a:buChar char="•"/>
            </a:pPr>
            <a:r>
              <a:rPr lang="en-US" sz="1600" dirty="0" smtClean="0"/>
              <a:t>The majority of ACOs expected to remain in SSP Track 1 in 2017 with shared savings but no downside risk (row B)</a:t>
            </a:r>
          </a:p>
          <a:p>
            <a:pPr marL="285750" indent="-285750">
              <a:buFont typeface="Arial" panose="020B0604020202020204" pitchFamily="34" charset="0"/>
              <a:buChar char="•"/>
            </a:pPr>
            <a:r>
              <a:rPr lang="en-US" sz="1600" dirty="0" smtClean="0"/>
              <a:t>Future assignment figures for 2017 are rough/illustrative projections</a:t>
            </a:r>
          </a:p>
          <a:p>
            <a:pPr marL="285750" indent="-285750">
              <a:buFont typeface="Arial" panose="020B0604020202020204" pitchFamily="34" charset="0"/>
              <a:buChar char="•"/>
            </a:pPr>
            <a:r>
              <a:rPr lang="en-US" sz="1600" dirty="0" smtClean="0"/>
              <a:t>Assignable FFS population loosely defined as beneficiaries incurring at least one qualifying primary care E&amp;M (or related) service in given calendar year</a:t>
            </a:r>
          </a:p>
          <a:p>
            <a:pPr marL="285750" indent="-285750">
              <a:buFont typeface="Arial" panose="020B0604020202020204" pitchFamily="34" charset="0"/>
              <a:buChar char="•"/>
            </a:pPr>
            <a:r>
              <a:rPr lang="en-US" sz="1600" dirty="0" smtClean="0"/>
              <a:t>2012 Track 1 (first column of row B) person years are prorated for ACOs beginning April or July and includes approximately 150,000 person-years from last year of the Physician Group Practice Transition Demonstration</a:t>
            </a:r>
          </a:p>
          <a:p>
            <a:pPr lvl="1"/>
            <a:endParaRPr lang="en-US" dirty="0"/>
          </a:p>
        </p:txBody>
      </p:sp>
    </p:spTree>
    <p:extLst>
      <p:ext uri="{BB962C8B-B14F-4D97-AF65-F5344CB8AC3E}">
        <p14:creationId xmlns:p14="http://schemas.microsoft.com/office/powerpoint/2010/main" val="254323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629400" y="762000"/>
            <a:ext cx="2286000" cy="4191000"/>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2017 assignment a preliminary projection</a:t>
            </a:r>
          </a:p>
          <a:p>
            <a:r>
              <a:rPr lang="en-US" sz="1800" dirty="0" smtClean="0"/>
              <a:t>CMMI models include Pioneer ACO, Next Generation ACO, and Comprehensive ESRD Care</a:t>
            </a:r>
          </a:p>
          <a:p>
            <a:r>
              <a:rPr lang="en-US" sz="1800" dirty="0" smtClean="0"/>
              <a:t>Current regulation limits ACO participation in sharing-only Track 1 to two agreement periods (i.e. six years)</a:t>
            </a:r>
          </a:p>
          <a:p>
            <a:pPr marL="0" indent="0">
              <a:buFont typeface="Arial" pitchFamily="34" charset="0"/>
              <a:buNone/>
            </a:pPr>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18120717"/>
              </p:ext>
            </p:extLst>
          </p:nvPr>
        </p:nvGraphicFramePr>
        <p:xfrm>
          <a:off x="66676" y="76200"/>
          <a:ext cx="7239001" cy="5833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5390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8914</TotalTime>
  <Words>4439</Words>
  <Application>Microsoft Office PowerPoint</Application>
  <PresentationFormat>On-screen Show (4:3)</PresentationFormat>
  <Paragraphs>1119</Paragraphs>
  <Slides>33</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3" baseType="lpstr">
      <vt:lpstr>ＭＳ Ｐゴシック</vt:lpstr>
      <vt:lpstr>Arial</vt:lpstr>
      <vt:lpstr>Calibri</vt:lpstr>
      <vt:lpstr>Cambria</vt:lpstr>
      <vt:lpstr>Century Schoolbook</vt:lpstr>
      <vt:lpstr>Monotype Sorts</vt:lpstr>
      <vt:lpstr>Verdana</vt:lpstr>
      <vt:lpstr>Office Theme</vt:lpstr>
      <vt:lpstr>10_CMS_Theme</vt:lpstr>
      <vt:lpstr>think-cell Slide</vt:lpstr>
      <vt:lpstr>Update: Medicare Accountable Care Organization (ACO) Programs Tom Nolan CMS Office of the Actuary Fall 2016 MAAC Presentation</vt:lpstr>
      <vt:lpstr>Overview</vt:lpstr>
      <vt:lpstr>Context – Medicare Spending by Category</vt:lpstr>
      <vt:lpstr>ACO Rationale</vt:lpstr>
      <vt:lpstr>Medicare’s ACO Initiatives</vt:lpstr>
      <vt:lpstr>Specific ACO examples</vt:lpstr>
      <vt:lpstr>ACOs vary in structure</vt:lpstr>
      <vt:lpstr>PowerPoint Presentation</vt:lpstr>
      <vt:lpstr>PowerPoint Presentation</vt:lpstr>
      <vt:lpstr>Shared Savings Program (2016)</vt:lpstr>
      <vt:lpstr>MSRs provide limited protection against random bonuses</vt:lpstr>
      <vt:lpstr>Scatter Plot – ACO Gross Savings (Loss) % by Size (2015)</vt:lpstr>
      <vt:lpstr>Scatter Plot – ACO Net Savings (Loss) % by Size (2015)</vt:lpstr>
      <vt:lpstr>2015 Financial results for Medicare ACOs</vt:lpstr>
      <vt:lpstr>Geography of SSP Shared Savings Bonus Payments</vt:lpstr>
      <vt:lpstr>Interpreting results to date</vt:lpstr>
      <vt:lpstr>Evidence Compiled for Pioneer Certification</vt:lpstr>
      <vt:lpstr>Pioneer Certification: Comparing Adjusted Cost Trends by HRR ACO Activity</vt:lpstr>
      <vt:lpstr>Market Trend Comparison (Draft)</vt:lpstr>
      <vt:lpstr>Per Cap Trend Diff from Low-ACO-Comparison-Market Average (Draft) → Baseline Includes HRRs w/ &lt;10% Assignment as of 2014 → ACO Markets Grouped by Year when Assignment First Exceeded 10% </vt:lpstr>
      <vt:lpstr>PowerPoint Presentation</vt:lpstr>
      <vt:lpstr>III. Performance by ACO Type</vt:lpstr>
      <vt:lpstr>Average Savings by Physician/Hospital and Advance Pay</vt:lpstr>
      <vt:lpstr>Examining ACO Revenue</vt:lpstr>
      <vt:lpstr>Savings for ACOs that Resemble Physician Only Revenue </vt:lpstr>
      <vt:lpstr>Average Savings for Higher Revenue ACO Buckets</vt:lpstr>
      <vt:lpstr>OK, so what’s it all mean?</vt:lpstr>
      <vt:lpstr>Alternative Payment Model Impact on ACOs (rel to bmark)</vt:lpstr>
      <vt:lpstr>SSP Policy Changes</vt:lpstr>
      <vt:lpstr>Greater savings in 2015 correlates to lower cost relative to ACO’s region</vt:lpstr>
      <vt:lpstr>County-weighted regional trend reduces variation in measured savings/losses, but feedback on benchmarks will be an issue for ACOs…</vt:lpstr>
      <vt:lpstr>As ACO participation expands, opportunity for comparison to low-ACO markets diminishes</vt:lpstr>
      <vt:lpstr>Challenges / Uncertainties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System Reform Post ACA</dc:title>
  <dc:creator>Danielle Andrews</dc:creator>
  <cp:lastModifiedBy>Shudtz, Chelsea A.</cp:lastModifiedBy>
  <cp:revision>236</cp:revision>
  <cp:lastPrinted>2016-11-08T21:52:54Z</cp:lastPrinted>
  <dcterms:created xsi:type="dcterms:W3CDTF">2015-07-14T17:49:31Z</dcterms:created>
  <dcterms:modified xsi:type="dcterms:W3CDTF">2021-03-16T16:34:02Z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1670905494</vt:i4>
  </property>
  <property fmtid="{D5CDD505-2E9C-101B-9397-08002B2CF9AE}" pid="3" name="_NewReviewCycle">
    <vt:lpwstr/>
  </property>
  <property fmtid="{D5CDD505-2E9C-101B-9397-08002B2CF9AE}" pid="4" name="_EmailSubject">
    <vt:lpwstr>Fall 2016 Slides</vt:lpwstr>
  </property>
  <property fmtid="{D5CDD505-2E9C-101B-9397-08002B2CF9AE}" pid="5" name="_AuthorEmail">
    <vt:lpwstr>Christian.Wolfe@cms.hhs.gov</vt:lpwstr>
  </property>
  <property fmtid="{D5CDD505-2E9C-101B-9397-08002B2CF9AE}" pid="6" name="_AuthorEmailDisplayName">
    <vt:lpwstr>Wolfe, Christian J. (CMS/OACT)</vt:lpwstr>
  </property>
  <property fmtid="{D5CDD505-2E9C-101B-9397-08002B2CF9AE}" pid="7" name="_PreviousAdHocReviewCycleID">
    <vt:i4>-686395196</vt:i4>
  </property>
</Properties>
</file>