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 id="2147483660" r:id="rId2"/>
  </p:sldMasterIdLst>
  <p:notesMasterIdLst>
    <p:notesMasterId r:id="rId35"/>
  </p:notesMasterIdLst>
  <p:handoutMasterIdLst>
    <p:handoutMasterId r:id="rId36"/>
  </p:handoutMasterIdLst>
  <p:sldIdLst>
    <p:sldId id="430" r:id="rId3"/>
    <p:sldId id="423" r:id="rId4"/>
    <p:sldId id="415" r:id="rId5"/>
    <p:sldId id="420" r:id="rId6"/>
    <p:sldId id="462" r:id="rId7"/>
    <p:sldId id="408" r:id="rId8"/>
    <p:sldId id="436" r:id="rId9"/>
    <p:sldId id="453" r:id="rId10"/>
    <p:sldId id="394" r:id="rId11"/>
    <p:sldId id="395" r:id="rId12"/>
    <p:sldId id="433" r:id="rId13"/>
    <p:sldId id="461" r:id="rId14"/>
    <p:sldId id="434" r:id="rId15"/>
    <p:sldId id="468" r:id="rId16"/>
    <p:sldId id="448" r:id="rId17"/>
    <p:sldId id="396" r:id="rId18"/>
    <p:sldId id="438" r:id="rId19"/>
    <p:sldId id="447" r:id="rId20"/>
    <p:sldId id="405" r:id="rId21"/>
    <p:sldId id="467" r:id="rId22"/>
    <p:sldId id="469" r:id="rId23"/>
    <p:sldId id="421" r:id="rId24"/>
    <p:sldId id="470" r:id="rId25"/>
    <p:sldId id="471" r:id="rId26"/>
    <p:sldId id="465" r:id="rId27"/>
    <p:sldId id="424" r:id="rId28"/>
    <p:sldId id="425" r:id="rId29"/>
    <p:sldId id="302" r:id="rId30"/>
    <p:sldId id="464" r:id="rId31"/>
    <p:sldId id="443" r:id="rId32"/>
    <p:sldId id="445" r:id="rId33"/>
    <p:sldId id="466" r:id="rId3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 TERKAY" initials="DT" lastIdx="15" clrIdx="0">
    <p:extLst>
      <p:ext uri="{19B8F6BF-5375-455C-9EA6-DF929625EA0E}">
        <p15:presenceInfo xmlns:p15="http://schemas.microsoft.com/office/powerpoint/2012/main" userId="S-1-5-21-4095628063-3556742122-3606576086-49704" providerId="AD"/>
      </p:ext>
    </p:extLst>
  </p:cmAuthor>
  <p:cmAuthor id="2" name="Maureen Kerrigan" initials="MK" lastIdx="58" clrIdx="1">
    <p:extLst>
      <p:ext uri="{19B8F6BF-5375-455C-9EA6-DF929625EA0E}">
        <p15:presenceInfo xmlns:p15="http://schemas.microsoft.com/office/powerpoint/2012/main" userId="S-1-5-21-4095628063-3556742122-3606576086-5170" providerId="AD"/>
      </p:ext>
    </p:extLst>
  </p:cmAuthor>
  <p:cmAuthor id="3" name="Karie Watson" initials="KW" lastIdx="238" clrIdx="2">
    <p:extLst>
      <p:ext uri="{19B8F6BF-5375-455C-9EA6-DF929625EA0E}">
        <p15:presenceInfo xmlns:p15="http://schemas.microsoft.com/office/powerpoint/2012/main" userId="S-1-5-21-4095628063-3556742122-3606576086-133138" providerId="AD"/>
      </p:ext>
    </p:extLst>
  </p:cmAuthor>
  <p:cmAuthor id="4" name="Susan Razik" initials="SR" lastIdx="59" clrIdx="3">
    <p:extLst>
      <p:ext uri="{19B8F6BF-5375-455C-9EA6-DF929625EA0E}">
        <p15:presenceInfo xmlns:p15="http://schemas.microsoft.com/office/powerpoint/2012/main" userId="S-1-5-21-4095628063-3556742122-3606576086-10170" providerId="AD"/>
      </p:ext>
    </p:extLst>
  </p:cmAuthor>
  <p:cmAuthor id="5" name="MICHAEL FORMAN" initials="MF" lastIdx="12" clrIdx="4">
    <p:extLst>
      <p:ext uri="{19B8F6BF-5375-455C-9EA6-DF929625EA0E}">
        <p15:presenceInfo xmlns:p15="http://schemas.microsoft.com/office/powerpoint/2012/main" userId="S-1-5-21-4095628063-3556742122-3606576086-57395" providerId="AD"/>
      </p:ext>
    </p:extLst>
  </p:cmAuthor>
  <p:cmAuthor id="6" name="Leslie Long" initials="LL" lastIdx="1" clrIdx="5">
    <p:extLst>
      <p:ext uri="{19B8F6BF-5375-455C-9EA6-DF929625EA0E}">
        <p15:presenceInfo xmlns:p15="http://schemas.microsoft.com/office/powerpoint/2012/main" userId="S-1-5-21-4095628063-3556742122-3606576086-120535" providerId="AD"/>
      </p:ext>
    </p:extLst>
  </p:cmAuthor>
  <p:cmAuthor id="7" name="Renee Hilliard" initials="RH" lastIdx="22" clrIdx="6">
    <p:extLst>
      <p:ext uri="{19B8F6BF-5375-455C-9EA6-DF929625EA0E}">
        <p15:presenceInfo xmlns:p15="http://schemas.microsoft.com/office/powerpoint/2012/main" userId="S-1-5-21-4095628063-3556742122-3606576086-130628" providerId="AD"/>
      </p:ext>
    </p:extLst>
  </p:cmAuthor>
  <p:cmAuthor id="8" name="Tyler Sadwith" initials="TS" lastIdx="3" clrIdx="7">
    <p:extLst>
      <p:ext uri="{19B8F6BF-5375-455C-9EA6-DF929625EA0E}">
        <p15:presenceInfo xmlns:p15="http://schemas.microsoft.com/office/powerpoint/2012/main" userId="S-1-5-21-4095628063-3556742122-3606576086-74956" providerId="AD"/>
      </p:ext>
    </p:extLst>
  </p:cmAuthor>
  <p:cmAuthor id="9" name="Rena McClain" initials="RM" lastIdx="7" clrIdx="8">
    <p:extLst>
      <p:ext uri="{19B8F6BF-5375-455C-9EA6-DF929625EA0E}">
        <p15:presenceInfo xmlns:p15="http://schemas.microsoft.com/office/powerpoint/2012/main" userId="S-1-5-21-4095628063-3556742122-3606576086-159064" providerId="AD"/>
      </p:ext>
    </p:extLst>
  </p:cmAuthor>
  <p:cmAuthor id="10" name="Rachel Winer" initials="RW" lastIdx="20" clrIdx="9">
    <p:extLst>
      <p:ext uri="{19B8F6BF-5375-455C-9EA6-DF929625EA0E}">
        <p15:presenceInfo xmlns:p15="http://schemas.microsoft.com/office/powerpoint/2012/main" userId="S-1-5-21-4095628063-3556742122-3606576086-109432" providerId="AD"/>
      </p:ext>
    </p:extLst>
  </p:cmAuthor>
  <p:cmAuthor id="11" name="Walter Gutowski" initials="WG" lastIdx="49" clrIdx="10">
    <p:extLst>
      <p:ext uri="{19B8F6BF-5375-455C-9EA6-DF929625EA0E}">
        <p15:presenceInfo xmlns:p15="http://schemas.microsoft.com/office/powerpoint/2012/main" userId="S-1-5-21-4095628063-3556742122-3606576086-10123" providerId="AD"/>
      </p:ext>
    </p:extLst>
  </p:cmAuthor>
  <p:cmAuthor id="12" name="Anna Bonelli" initials="AB" lastIdx="16" clrIdx="11">
    <p:extLst>
      <p:ext uri="{19B8F6BF-5375-455C-9EA6-DF929625EA0E}">
        <p15:presenceInfo xmlns:p15="http://schemas.microsoft.com/office/powerpoint/2012/main" userId="S-1-5-21-4095628063-3556742122-3606576086-185564" providerId="AD"/>
      </p:ext>
    </p:extLst>
  </p:cmAuthor>
  <p:cmAuthor id="13" name="Devon Trolley" initials="DJT" lastIdx="31" clrIdx="12">
    <p:extLst>
      <p:ext uri="{19B8F6BF-5375-455C-9EA6-DF929625EA0E}">
        <p15:presenceInfo xmlns:p15="http://schemas.microsoft.com/office/powerpoint/2012/main" userId="Devon Trolley" providerId="None"/>
      </p:ext>
    </p:extLst>
  </p:cmAuthor>
  <p:cmAuthor id="14" name="BECKIE PEYTON" initials="BP" lastIdx="6" clrIdx="13">
    <p:extLst>
      <p:ext uri="{19B8F6BF-5375-455C-9EA6-DF929625EA0E}">
        <p15:presenceInfo xmlns:p15="http://schemas.microsoft.com/office/powerpoint/2012/main" userId="S-1-5-21-4095628063-3556742122-3606576086-73593" providerId="AD"/>
      </p:ext>
    </p:extLst>
  </p:cmAuthor>
  <p:cmAuthor id="15" name="Author" initials="Author" lastIdx="2" clrIdx="14">
    <p:extLst>
      <p:ext uri="{19B8F6BF-5375-455C-9EA6-DF929625EA0E}">
        <p15:presenceInfo xmlns:p15="http://schemas.microsoft.com/office/powerpoint/2012/main" userId="Author" providerId="None"/>
      </p:ext>
    </p:extLst>
  </p:cmAuthor>
  <p:cmAuthor id="16" name="Manda Newlin" initials="MN" lastIdx="8" clrIdx="15">
    <p:extLst>
      <p:ext uri="{19B8F6BF-5375-455C-9EA6-DF929625EA0E}">
        <p15:presenceInfo xmlns:p15="http://schemas.microsoft.com/office/powerpoint/2012/main" userId="Manda Newlin" providerId="None"/>
      </p:ext>
    </p:extLst>
  </p:cmAuthor>
  <p:cmAuthor id="17" name="Lisa Yen" initials="LY" lastIdx="6" clrIdx="16">
    <p:extLst>
      <p:ext uri="{19B8F6BF-5375-455C-9EA6-DF929625EA0E}">
        <p15:presenceInfo xmlns:p15="http://schemas.microsoft.com/office/powerpoint/2012/main" userId="S-1-5-21-4095628063-3556742122-3606576086-6253" providerId="AD"/>
      </p:ext>
    </p:extLst>
  </p:cmAuthor>
  <p:cmAuthor id="18" name="Caitlin Maloney" initials="CM" lastIdx="2" clrIdx="17">
    <p:extLst>
      <p:ext uri="{19B8F6BF-5375-455C-9EA6-DF929625EA0E}">
        <p15:presenceInfo xmlns:p15="http://schemas.microsoft.com/office/powerpoint/2012/main" userId="S-1-5-21-4095628063-3556742122-3606576086-140262" providerId="AD"/>
      </p:ext>
    </p:extLst>
  </p:cmAuthor>
  <p:cmAuthor id="19" name="Maia Larsson" initials="ML" lastIdx="13" clrIdx="18">
    <p:extLst>
      <p:ext uri="{19B8F6BF-5375-455C-9EA6-DF929625EA0E}">
        <p15:presenceInfo xmlns:p15="http://schemas.microsoft.com/office/powerpoint/2012/main" userId="S-1-5-21-4095628063-3556742122-3606576086-185357" providerId="AD"/>
      </p:ext>
    </p:extLst>
  </p:cmAuthor>
  <p:cmAuthor id="20" name="ARIANNE SPACCARELLI" initials="AS" lastIdx="3" clrIdx="19">
    <p:extLst>
      <p:ext uri="{19B8F6BF-5375-455C-9EA6-DF929625EA0E}">
        <p15:presenceInfo xmlns:p15="http://schemas.microsoft.com/office/powerpoint/2012/main" userId="S-1-5-21-4095628063-3556742122-3606576086-72064" providerId="AD"/>
      </p:ext>
    </p:extLst>
  </p:cmAuthor>
  <p:cmAuthor id="21" name="Elizabeth Kane" initials="EK" lastIdx="2" clrIdx="20">
    <p:extLst>
      <p:ext uri="{19B8F6BF-5375-455C-9EA6-DF929625EA0E}">
        <p15:presenceInfo xmlns:p15="http://schemas.microsoft.com/office/powerpoint/2012/main" userId="S-1-5-21-4095628063-3556742122-3606576086-75753" providerId="AD"/>
      </p:ext>
    </p:extLst>
  </p:cmAuthor>
  <p:cmAuthor id="22" name="Andrew Dawson" initials="AD" lastIdx="3" clrIdx="21">
    <p:extLst>
      <p:ext uri="{19B8F6BF-5375-455C-9EA6-DF929625EA0E}">
        <p15:presenceInfo xmlns:p15="http://schemas.microsoft.com/office/powerpoint/2012/main" userId="S-1-5-21-4095628063-3556742122-3606576086-75615" providerId="AD"/>
      </p:ext>
    </p:extLst>
  </p:cmAuthor>
  <p:cmAuthor id="23" name="Ellen Blackwell" initials="EB" lastIdx="24" clrIdx="22">
    <p:extLst>
      <p:ext uri="{19B8F6BF-5375-455C-9EA6-DF929625EA0E}">
        <p15:presenceInfo xmlns:p15="http://schemas.microsoft.com/office/powerpoint/2012/main" userId="S-1-5-21-4095628063-3556742122-3606576086-10655" providerId="AD"/>
      </p:ext>
    </p:extLst>
  </p:cmAuthor>
  <p:cmAuthor id="24" name="Adam" initials="AB" lastIdx="1" clrIdx="23">
    <p:extLst>
      <p:ext uri="{19B8F6BF-5375-455C-9EA6-DF929625EA0E}">
        <p15:presenceInfo xmlns:p15="http://schemas.microsoft.com/office/powerpoint/2012/main" userId="Adam" providerId="None"/>
      </p:ext>
    </p:extLst>
  </p:cmAuthor>
  <p:cmAuthor id="25" name="Preeti Turpuseema" initials="PT" lastIdx="2" clrIdx="24">
    <p:extLst>
      <p:ext uri="{19B8F6BF-5375-455C-9EA6-DF929625EA0E}">
        <p15:presenceInfo xmlns:p15="http://schemas.microsoft.com/office/powerpoint/2012/main" userId="S-1-5-21-4095628063-3556742122-3606576086-2059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8953" autoAdjust="0"/>
  </p:normalViewPr>
  <p:slideViewPr>
    <p:cSldViewPr snapToGrid="0">
      <p:cViewPr varScale="1">
        <p:scale>
          <a:sx n="91" d="100"/>
          <a:sy n="91" d="100"/>
        </p:scale>
        <p:origin x="1374"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924"/>
    </p:cViewPr>
  </p:sorterViewPr>
  <p:notesViewPr>
    <p:cSldViewPr snapToGrid="0">
      <p:cViewPr>
        <p:scale>
          <a:sx n="100" d="100"/>
          <a:sy n="100" d="100"/>
        </p:scale>
        <p:origin x="1758" y="-27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D8E6E-92FB-496B-B2C3-916046230C8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2130F9E-2A9C-44BC-8139-E2FAC734BF32}">
      <dgm:prSet/>
      <dgm:spPr/>
      <dgm:t>
        <a:bodyPr/>
        <a:lstStyle/>
        <a:p>
          <a:pPr rtl="0"/>
          <a:r>
            <a:rPr lang="en-US" dirty="0" smtClean="0"/>
            <a:t>Scope of the problem</a:t>
          </a:r>
          <a:endParaRPr lang="en-US" dirty="0"/>
        </a:p>
      </dgm:t>
    </dgm:pt>
    <dgm:pt modelId="{60562F7D-7B3C-4E8E-A6EB-864CE429C5DA}" type="parTrans" cxnId="{2F7A8A62-95A5-4775-AEB3-8EA7CDBC6BB6}">
      <dgm:prSet/>
      <dgm:spPr/>
      <dgm:t>
        <a:bodyPr/>
        <a:lstStyle/>
        <a:p>
          <a:endParaRPr lang="en-US"/>
        </a:p>
      </dgm:t>
    </dgm:pt>
    <dgm:pt modelId="{FE7C1B65-CF8B-47D0-9362-C94F05D04575}" type="sibTrans" cxnId="{2F7A8A62-95A5-4775-AEB3-8EA7CDBC6BB6}">
      <dgm:prSet/>
      <dgm:spPr/>
      <dgm:t>
        <a:bodyPr/>
        <a:lstStyle/>
        <a:p>
          <a:endParaRPr lang="en-US" dirty="0"/>
        </a:p>
      </dgm:t>
    </dgm:pt>
    <dgm:pt modelId="{2497624C-197A-4AE8-9AF7-2B14A9C35625}">
      <dgm:prSet/>
      <dgm:spPr/>
      <dgm:t>
        <a:bodyPr/>
        <a:lstStyle/>
        <a:p>
          <a:pPr rtl="0"/>
          <a:r>
            <a:rPr lang="en-US" dirty="0" smtClean="0"/>
            <a:t>Key areas of focus</a:t>
          </a:r>
          <a:endParaRPr lang="en-US" dirty="0"/>
        </a:p>
      </dgm:t>
    </dgm:pt>
    <dgm:pt modelId="{79991201-A122-45FA-B7F9-7278F2427C14}" type="parTrans" cxnId="{C2BEFE4C-33AC-488B-8157-7D9E6947FF83}">
      <dgm:prSet/>
      <dgm:spPr/>
      <dgm:t>
        <a:bodyPr/>
        <a:lstStyle/>
        <a:p>
          <a:endParaRPr lang="en-US"/>
        </a:p>
      </dgm:t>
    </dgm:pt>
    <dgm:pt modelId="{0594068F-40F1-4037-BA0C-AF9B55A29500}" type="sibTrans" cxnId="{C2BEFE4C-33AC-488B-8157-7D9E6947FF83}">
      <dgm:prSet/>
      <dgm:spPr/>
      <dgm:t>
        <a:bodyPr/>
        <a:lstStyle/>
        <a:p>
          <a:endParaRPr lang="en-US" dirty="0"/>
        </a:p>
      </dgm:t>
    </dgm:pt>
    <dgm:pt modelId="{1A7034C8-0CF7-4DCA-A8D8-EB3C66743DDD}">
      <dgm:prSet/>
      <dgm:spPr/>
      <dgm:t>
        <a:bodyPr/>
        <a:lstStyle/>
        <a:p>
          <a:pPr rtl="0"/>
          <a:r>
            <a:rPr lang="en-US" dirty="0" smtClean="0"/>
            <a:t>Successes so far</a:t>
          </a:r>
          <a:endParaRPr lang="en-US" dirty="0"/>
        </a:p>
      </dgm:t>
    </dgm:pt>
    <dgm:pt modelId="{FDE54CE4-479B-4724-B72E-2DEDB37A1A50}" type="parTrans" cxnId="{61B2EF12-6340-47DC-977D-32B31ABD5496}">
      <dgm:prSet/>
      <dgm:spPr/>
      <dgm:t>
        <a:bodyPr/>
        <a:lstStyle/>
        <a:p>
          <a:endParaRPr lang="en-US"/>
        </a:p>
      </dgm:t>
    </dgm:pt>
    <dgm:pt modelId="{80D1C393-9E7B-4884-A16A-BFF7AAD365A1}" type="sibTrans" cxnId="{61B2EF12-6340-47DC-977D-32B31ABD5496}">
      <dgm:prSet/>
      <dgm:spPr/>
      <dgm:t>
        <a:bodyPr/>
        <a:lstStyle/>
        <a:p>
          <a:endParaRPr lang="en-US" dirty="0"/>
        </a:p>
      </dgm:t>
    </dgm:pt>
    <dgm:pt modelId="{0B0F306D-336C-4EE5-B4C3-CA964E75A5BE}">
      <dgm:prSet/>
      <dgm:spPr/>
      <dgm:t>
        <a:bodyPr/>
        <a:lstStyle/>
        <a:p>
          <a:pPr rtl="0"/>
          <a:r>
            <a:rPr lang="en-US" dirty="0" smtClean="0"/>
            <a:t>Moving forward  </a:t>
          </a:r>
          <a:endParaRPr lang="en-US" dirty="0"/>
        </a:p>
      </dgm:t>
    </dgm:pt>
    <dgm:pt modelId="{85537B98-3CF1-44A9-A3DE-1CC88E4E30CA}" type="parTrans" cxnId="{F0BC08B3-2C2E-4666-85E7-1454C02E1B23}">
      <dgm:prSet/>
      <dgm:spPr/>
      <dgm:t>
        <a:bodyPr/>
        <a:lstStyle/>
        <a:p>
          <a:endParaRPr lang="en-US"/>
        </a:p>
      </dgm:t>
    </dgm:pt>
    <dgm:pt modelId="{61504C04-A962-4DF1-88B7-8DC6BC698AAD}" type="sibTrans" cxnId="{F0BC08B3-2C2E-4666-85E7-1454C02E1B23}">
      <dgm:prSet/>
      <dgm:spPr/>
      <dgm:t>
        <a:bodyPr/>
        <a:lstStyle/>
        <a:p>
          <a:endParaRPr lang="en-US"/>
        </a:p>
      </dgm:t>
    </dgm:pt>
    <dgm:pt modelId="{202431EE-A9B5-4A34-A76D-9FD56E84EDB1}" type="pres">
      <dgm:prSet presAssocID="{511D8E6E-92FB-496B-B2C3-916046230C8C}" presName="outerComposite" presStyleCnt="0">
        <dgm:presLayoutVars>
          <dgm:chMax val="5"/>
          <dgm:dir/>
          <dgm:resizeHandles val="exact"/>
        </dgm:presLayoutVars>
      </dgm:prSet>
      <dgm:spPr/>
      <dgm:t>
        <a:bodyPr/>
        <a:lstStyle/>
        <a:p>
          <a:endParaRPr lang="en-US"/>
        </a:p>
      </dgm:t>
    </dgm:pt>
    <dgm:pt modelId="{DD881403-72DD-4615-AB0B-531977BEEFC1}" type="pres">
      <dgm:prSet presAssocID="{511D8E6E-92FB-496B-B2C3-916046230C8C}" presName="dummyMaxCanvas" presStyleCnt="0">
        <dgm:presLayoutVars/>
      </dgm:prSet>
      <dgm:spPr/>
    </dgm:pt>
    <dgm:pt modelId="{89AA5A23-8A5E-4B68-BF87-4F52F3221072}" type="pres">
      <dgm:prSet presAssocID="{511D8E6E-92FB-496B-B2C3-916046230C8C}" presName="FourNodes_1" presStyleLbl="node1" presStyleIdx="0" presStyleCnt="4">
        <dgm:presLayoutVars>
          <dgm:bulletEnabled val="1"/>
        </dgm:presLayoutVars>
      </dgm:prSet>
      <dgm:spPr/>
      <dgm:t>
        <a:bodyPr/>
        <a:lstStyle/>
        <a:p>
          <a:endParaRPr lang="en-US"/>
        </a:p>
      </dgm:t>
    </dgm:pt>
    <dgm:pt modelId="{6F153626-E607-46ED-A813-A532631B8FF0}" type="pres">
      <dgm:prSet presAssocID="{511D8E6E-92FB-496B-B2C3-916046230C8C}" presName="FourNodes_2" presStyleLbl="node1" presStyleIdx="1" presStyleCnt="4">
        <dgm:presLayoutVars>
          <dgm:bulletEnabled val="1"/>
        </dgm:presLayoutVars>
      </dgm:prSet>
      <dgm:spPr/>
      <dgm:t>
        <a:bodyPr/>
        <a:lstStyle/>
        <a:p>
          <a:endParaRPr lang="en-US"/>
        </a:p>
      </dgm:t>
    </dgm:pt>
    <dgm:pt modelId="{4D598C36-A9FE-4800-9ECF-C578FFB24CA5}" type="pres">
      <dgm:prSet presAssocID="{511D8E6E-92FB-496B-B2C3-916046230C8C}" presName="FourNodes_3" presStyleLbl="node1" presStyleIdx="2" presStyleCnt="4">
        <dgm:presLayoutVars>
          <dgm:bulletEnabled val="1"/>
        </dgm:presLayoutVars>
      </dgm:prSet>
      <dgm:spPr/>
      <dgm:t>
        <a:bodyPr/>
        <a:lstStyle/>
        <a:p>
          <a:endParaRPr lang="en-US"/>
        </a:p>
      </dgm:t>
    </dgm:pt>
    <dgm:pt modelId="{20AE199D-83C0-4738-A74A-40D696706362}" type="pres">
      <dgm:prSet presAssocID="{511D8E6E-92FB-496B-B2C3-916046230C8C}" presName="FourNodes_4" presStyleLbl="node1" presStyleIdx="3" presStyleCnt="4">
        <dgm:presLayoutVars>
          <dgm:bulletEnabled val="1"/>
        </dgm:presLayoutVars>
      </dgm:prSet>
      <dgm:spPr/>
      <dgm:t>
        <a:bodyPr/>
        <a:lstStyle/>
        <a:p>
          <a:endParaRPr lang="en-US"/>
        </a:p>
      </dgm:t>
    </dgm:pt>
    <dgm:pt modelId="{45DB0969-540F-496E-9595-24E14015B45F}" type="pres">
      <dgm:prSet presAssocID="{511D8E6E-92FB-496B-B2C3-916046230C8C}" presName="FourConn_1-2" presStyleLbl="fgAccFollowNode1" presStyleIdx="0" presStyleCnt="3">
        <dgm:presLayoutVars>
          <dgm:bulletEnabled val="1"/>
        </dgm:presLayoutVars>
      </dgm:prSet>
      <dgm:spPr/>
      <dgm:t>
        <a:bodyPr/>
        <a:lstStyle/>
        <a:p>
          <a:endParaRPr lang="en-US"/>
        </a:p>
      </dgm:t>
    </dgm:pt>
    <dgm:pt modelId="{F178AC56-1CF1-4C5F-8978-F75D4B2A0DF0}" type="pres">
      <dgm:prSet presAssocID="{511D8E6E-92FB-496B-B2C3-916046230C8C}" presName="FourConn_2-3" presStyleLbl="fgAccFollowNode1" presStyleIdx="1" presStyleCnt="3">
        <dgm:presLayoutVars>
          <dgm:bulletEnabled val="1"/>
        </dgm:presLayoutVars>
      </dgm:prSet>
      <dgm:spPr/>
      <dgm:t>
        <a:bodyPr/>
        <a:lstStyle/>
        <a:p>
          <a:endParaRPr lang="en-US"/>
        </a:p>
      </dgm:t>
    </dgm:pt>
    <dgm:pt modelId="{CD45B5C2-8203-4394-94A6-3A914293E30E}" type="pres">
      <dgm:prSet presAssocID="{511D8E6E-92FB-496B-B2C3-916046230C8C}" presName="FourConn_3-4" presStyleLbl="fgAccFollowNode1" presStyleIdx="2" presStyleCnt="3">
        <dgm:presLayoutVars>
          <dgm:bulletEnabled val="1"/>
        </dgm:presLayoutVars>
      </dgm:prSet>
      <dgm:spPr/>
      <dgm:t>
        <a:bodyPr/>
        <a:lstStyle/>
        <a:p>
          <a:endParaRPr lang="en-US"/>
        </a:p>
      </dgm:t>
    </dgm:pt>
    <dgm:pt modelId="{677B7B76-EC51-4F9F-A898-95A57224F7B4}" type="pres">
      <dgm:prSet presAssocID="{511D8E6E-92FB-496B-B2C3-916046230C8C}" presName="FourNodes_1_text" presStyleLbl="node1" presStyleIdx="3" presStyleCnt="4">
        <dgm:presLayoutVars>
          <dgm:bulletEnabled val="1"/>
        </dgm:presLayoutVars>
      </dgm:prSet>
      <dgm:spPr/>
      <dgm:t>
        <a:bodyPr/>
        <a:lstStyle/>
        <a:p>
          <a:endParaRPr lang="en-US"/>
        </a:p>
      </dgm:t>
    </dgm:pt>
    <dgm:pt modelId="{C1CEBC5D-41A3-41AB-8ACD-7805787BC202}" type="pres">
      <dgm:prSet presAssocID="{511D8E6E-92FB-496B-B2C3-916046230C8C}" presName="FourNodes_2_text" presStyleLbl="node1" presStyleIdx="3" presStyleCnt="4">
        <dgm:presLayoutVars>
          <dgm:bulletEnabled val="1"/>
        </dgm:presLayoutVars>
      </dgm:prSet>
      <dgm:spPr/>
      <dgm:t>
        <a:bodyPr/>
        <a:lstStyle/>
        <a:p>
          <a:endParaRPr lang="en-US"/>
        </a:p>
      </dgm:t>
    </dgm:pt>
    <dgm:pt modelId="{58F496EB-9172-45C3-8A23-47F402563439}" type="pres">
      <dgm:prSet presAssocID="{511D8E6E-92FB-496B-B2C3-916046230C8C}" presName="FourNodes_3_text" presStyleLbl="node1" presStyleIdx="3" presStyleCnt="4">
        <dgm:presLayoutVars>
          <dgm:bulletEnabled val="1"/>
        </dgm:presLayoutVars>
      </dgm:prSet>
      <dgm:spPr/>
      <dgm:t>
        <a:bodyPr/>
        <a:lstStyle/>
        <a:p>
          <a:endParaRPr lang="en-US"/>
        </a:p>
      </dgm:t>
    </dgm:pt>
    <dgm:pt modelId="{0AC0A845-6151-4C0B-B814-9EE817F54044}" type="pres">
      <dgm:prSet presAssocID="{511D8E6E-92FB-496B-B2C3-916046230C8C}" presName="FourNodes_4_text" presStyleLbl="node1" presStyleIdx="3" presStyleCnt="4">
        <dgm:presLayoutVars>
          <dgm:bulletEnabled val="1"/>
        </dgm:presLayoutVars>
      </dgm:prSet>
      <dgm:spPr/>
      <dgm:t>
        <a:bodyPr/>
        <a:lstStyle/>
        <a:p>
          <a:endParaRPr lang="en-US"/>
        </a:p>
      </dgm:t>
    </dgm:pt>
  </dgm:ptLst>
  <dgm:cxnLst>
    <dgm:cxn modelId="{A50AD832-BA3F-4D7B-98AB-C71B8B4E7B50}" type="presOf" srcId="{1A7034C8-0CF7-4DCA-A8D8-EB3C66743DDD}" destId="{58F496EB-9172-45C3-8A23-47F402563439}" srcOrd="1" destOrd="0" presId="urn:microsoft.com/office/officeart/2005/8/layout/vProcess5"/>
    <dgm:cxn modelId="{CEF55BBC-CCAB-4996-AEC3-1FB72850368A}" type="presOf" srcId="{C2130F9E-2A9C-44BC-8139-E2FAC734BF32}" destId="{677B7B76-EC51-4F9F-A898-95A57224F7B4}" srcOrd="1" destOrd="0" presId="urn:microsoft.com/office/officeart/2005/8/layout/vProcess5"/>
    <dgm:cxn modelId="{FDC527F1-F4C2-46F3-88FC-AC64244C33C3}" type="presOf" srcId="{1A7034C8-0CF7-4DCA-A8D8-EB3C66743DDD}" destId="{4D598C36-A9FE-4800-9ECF-C578FFB24CA5}" srcOrd="0" destOrd="0" presId="urn:microsoft.com/office/officeart/2005/8/layout/vProcess5"/>
    <dgm:cxn modelId="{A3F629A6-475F-4340-94AC-7A7A419118CB}" type="presOf" srcId="{C2130F9E-2A9C-44BC-8139-E2FAC734BF32}" destId="{89AA5A23-8A5E-4B68-BF87-4F52F3221072}" srcOrd="0" destOrd="0" presId="urn:microsoft.com/office/officeart/2005/8/layout/vProcess5"/>
    <dgm:cxn modelId="{0B003305-D7AD-4638-885E-C8B30B9A1AFC}" type="presOf" srcId="{80D1C393-9E7B-4884-A16A-BFF7AAD365A1}" destId="{CD45B5C2-8203-4394-94A6-3A914293E30E}" srcOrd="0" destOrd="0" presId="urn:microsoft.com/office/officeart/2005/8/layout/vProcess5"/>
    <dgm:cxn modelId="{DE02648B-9121-44B4-BBCB-C7D5BF381341}" type="presOf" srcId="{0B0F306D-336C-4EE5-B4C3-CA964E75A5BE}" destId="{20AE199D-83C0-4738-A74A-40D696706362}" srcOrd="0" destOrd="0" presId="urn:microsoft.com/office/officeart/2005/8/layout/vProcess5"/>
    <dgm:cxn modelId="{F0BC08B3-2C2E-4666-85E7-1454C02E1B23}" srcId="{511D8E6E-92FB-496B-B2C3-916046230C8C}" destId="{0B0F306D-336C-4EE5-B4C3-CA964E75A5BE}" srcOrd="3" destOrd="0" parTransId="{85537B98-3CF1-44A9-A3DE-1CC88E4E30CA}" sibTransId="{61504C04-A962-4DF1-88B7-8DC6BC698AAD}"/>
    <dgm:cxn modelId="{1BBC6907-0A35-4947-A383-AD441A43DDA6}" type="presOf" srcId="{511D8E6E-92FB-496B-B2C3-916046230C8C}" destId="{202431EE-A9B5-4A34-A76D-9FD56E84EDB1}" srcOrd="0" destOrd="0" presId="urn:microsoft.com/office/officeart/2005/8/layout/vProcess5"/>
    <dgm:cxn modelId="{2B3A55BA-8876-4EE6-8812-15A59A2FAA90}" type="presOf" srcId="{0B0F306D-336C-4EE5-B4C3-CA964E75A5BE}" destId="{0AC0A845-6151-4C0B-B814-9EE817F54044}" srcOrd="1" destOrd="0" presId="urn:microsoft.com/office/officeart/2005/8/layout/vProcess5"/>
    <dgm:cxn modelId="{C2BEFE4C-33AC-488B-8157-7D9E6947FF83}" srcId="{511D8E6E-92FB-496B-B2C3-916046230C8C}" destId="{2497624C-197A-4AE8-9AF7-2B14A9C35625}" srcOrd="1" destOrd="0" parTransId="{79991201-A122-45FA-B7F9-7278F2427C14}" sibTransId="{0594068F-40F1-4037-BA0C-AF9B55A29500}"/>
    <dgm:cxn modelId="{8255D19F-CE8C-46D1-9F58-80DEA2978A53}" type="presOf" srcId="{2497624C-197A-4AE8-9AF7-2B14A9C35625}" destId="{C1CEBC5D-41A3-41AB-8ACD-7805787BC202}" srcOrd="1" destOrd="0" presId="urn:microsoft.com/office/officeart/2005/8/layout/vProcess5"/>
    <dgm:cxn modelId="{53646545-E688-456E-9B04-453CE39840E6}" type="presOf" srcId="{FE7C1B65-CF8B-47D0-9362-C94F05D04575}" destId="{45DB0969-540F-496E-9595-24E14015B45F}" srcOrd="0" destOrd="0" presId="urn:microsoft.com/office/officeart/2005/8/layout/vProcess5"/>
    <dgm:cxn modelId="{2F7A8A62-95A5-4775-AEB3-8EA7CDBC6BB6}" srcId="{511D8E6E-92FB-496B-B2C3-916046230C8C}" destId="{C2130F9E-2A9C-44BC-8139-E2FAC734BF32}" srcOrd="0" destOrd="0" parTransId="{60562F7D-7B3C-4E8E-A6EB-864CE429C5DA}" sibTransId="{FE7C1B65-CF8B-47D0-9362-C94F05D04575}"/>
    <dgm:cxn modelId="{A4C76826-768F-4E4A-AD25-5AF5200970FB}" type="presOf" srcId="{0594068F-40F1-4037-BA0C-AF9B55A29500}" destId="{F178AC56-1CF1-4C5F-8978-F75D4B2A0DF0}" srcOrd="0" destOrd="0" presId="urn:microsoft.com/office/officeart/2005/8/layout/vProcess5"/>
    <dgm:cxn modelId="{61B2EF12-6340-47DC-977D-32B31ABD5496}" srcId="{511D8E6E-92FB-496B-B2C3-916046230C8C}" destId="{1A7034C8-0CF7-4DCA-A8D8-EB3C66743DDD}" srcOrd="2" destOrd="0" parTransId="{FDE54CE4-479B-4724-B72E-2DEDB37A1A50}" sibTransId="{80D1C393-9E7B-4884-A16A-BFF7AAD365A1}"/>
    <dgm:cxn modelId="{9DC42744-1CBB-43E7-89FD-79B8A762E8E6}" type="presOf" srcId="{2497624C-197A-4AE8-9AF7-2B14A9C35625}" destId="{6F153626-E607-46ED-A813-A532631B8FF0}" srcOrd="0" destOrd="0" presId="urn:microsoft.com/office/officeart/2005/8/layout/vProcess5"/>
    <dgm:cxn modelId="{BDC78C43-1FD1-404B-A816-F7CB875076BD}" type="presParOf" srcId="{202431EE-A9B5-4A34-A76D-9FD56E84EDB1}" destId="{DD881403-72DD-4615-AB0B-531977BEEFC1}" srcOrd="0" destOrd="0" presId="urn:microsoft.com/office/officeart/2005/8/layout/vProcess5"/>
    <dgm:cxn modelId="{28B1A079-8BE7-4679-8E05-7E71C2F640A0}" type="presParOf" srcId="{202431EE-A9B5-4A34-A76D-9FD56E84EDB1}" destId="{89AA5A23-8A5E-4B68-BF87-4F52F3221072}" srcOrd="1" destOrd="0" presId="urn:microsoft.com/office/officeart/2005/8/layout/vProcess5"/>
    <dgm:cxn modelId="{4957F6A8-CF42-4536-BF43-E55CD35D6915}" type="presParOf" srcId="{202431EE-A9B5-4A34-A76D-9FD56E84EDB1}" destId="{6F153626-E607-46ED-A813-A532631B8FF0}" srcOrd="2" destOrd="0" presId="urn:microsoft.com/office/officeart/2005/8/layout/vProcess5"/>
    <dgm:cxn modelId="{F455F3B8-A084-4B4B-B36D-DE68460E7FDB}" type="presParOf" srcId="{202431EE-A9B5-4A34-A76D-9FD56E84EDB1}" destId="{4D598C36-A9FE-4800-9ECF-C578FFB24CA5}" srcOrd="3" destOrd="0" presId="urn:microsoft.com/office/officeart/2005/8/layout/vProcess5"/>
    <dgm:cxn modelId="{CA8B165F-2F65-422F-BA88-70B5B79A638A}" type="presParOf" srcId="{202431EE-A9B5-4A34-A76D-9FD56E84EDB1}" destId="{20AE199D-83C0-4738-A74A-40D696706362}" srcOrd="4" destOrd="0" presId="urn:microsoft.com/office/officeart/2005/8/layout/vProcess5"/>
    <dgm:cxn modelId="{506F539A-C66E-469C-B61A-58FBDF4BB7B6}" type="presParOf" srcId="{202431EE-A9B5-4A34-A76D-9FD56E84EDB1}" destId="{45DB0969-540F-496E-9595-24E14015B45F}" srcOrd="5" destOrd="0" presId="urn:microsoft.com/office/officeart/2005/8/layout/vProcess5"/>
    <dgm:cxn modelId="{AFA67A27-3049-411F-9B65-8955BF848DFE}" type="presParOf" srcId="{202431EE-A9B5-4A34-A76D-9FD56E84EDB1}" destId="{F178AC56-1CF1-4C5F-8978-F75D4B2A0DF0}" srcOrd="6" destOrd="0" presId="urn:microsoft.com/office/officeart/2005/8/layout/vProcess5"/>
    <dgm:cxn modelId="{6152E2E2-EEA5-45EE-9426-0284EECE2C38}" type="presParOf" srcId="{202431EE-A9B5-4A34-A76D-9FD56E84EDB1}" destId="{CD45B5C2-8203-4394-94A6-3A914293E30E}" srcOrd="7" destOrd="0" presId="urn:microsoft.com/office/officeart/2005/8/layout/vProcess5"/>
    <dgm:cxn modelId="{FC542238-EFC9-48C9-9BB6-2A373DD313C6}" type="presParOf" srcId="{202431EE-A9B5-4A34-A76D-9FD56E84EDB1}" destId="{677B7B76-EC51-4F9F-A898-95A57224F7B4}" srcOrd="8" destOrd="0" presId="urn:microsoft.com/office/officeart/2005/8/layout/vProcess5"/>
    <dgm:cxn modelId="{D318B22A-5DAE-45C6-A2A8-6939B2C16431}" type="presParOf" srcId="{202431EE-A9B5-4A34-A76D-9FD56E84EDB1}" destId="{C1CEBC5D-41A3-41AB-8ACD-7805787BC202}" srcOrd="9" destOrd="0" presId="urn:microsoft.com/office/officeart/2005/8/layout/vProcess5"/>
    <dgm:cxn modelId="{E510B83E-9D3F-42A7-A41A-1F2B4A4EBB4F}" type="presParOf" srcId="{202431EE-A9B5-4A34-A76D-9FD56E84EDB1}" destId="{58F496EB-9172-45C3-8A23-47F402563439}" srcOrd="10" destOrd="0" presId="urn:microsoft.com/office/officeart/2005/8/layout/vProcess5"/>
    <dgm:cxn modelId="{9071BEA7-76BA-4AE9-993E-04EF34C175B7}" type="presParOf" srcId="{202431EE-A9B5-4A34-A76D-9FD56E84EDB1}" destId="{0AC0A845-6151-4C0B-B814-9EE817F5404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A5A23-8A5E-4B68-BF87-4F52F3221072}">
      <dsp:nvSpPr>
        <dsp:cNvPr id="0" name=""/>
        <dsp:cNvSpPr/>
      </dsp:nvSpPr>
      <dsp:spPr>
        <a:xfrm>
          <a:off x="0" y="0"/>
          <a:ext cx="3460207" cy="754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Scope of the problem</a:t>
          </a:r>
          <a:endParaRPr lang="en-US" sz="2100" kern="1200" dirty="0"/>
        </a:p>
      </dsp:txBody>
      <dsp:txXfrm>
        <a:off x="22107" y="22107"/>
        <a:ext cx="2581960" cy="710566"/>
      </dsp:txXfrm>
    </dsp:sp>
    <dsp:sp modelId="{6F153626-E607-46ED-A813-A532631B8FF0}">
      <dsp:nvSpPr>
        <dsp:cNvPr id="0" name=""/>
        <dsp:cNvSpPr/>
      </dsp:nvSpPr>
      <dsp:spPr>
        <a:xfrm>
          <a:off x="289792" y="892013"/>
          <a:ext cx="3460207" cy="754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Key areas of focus</a:t>
          </a:r>
          <a:endParaRPr lang="en-US" sz="2100" kern="1200" dirty="0"/>
        </a:p>
      </dsp:txBody>
      <dsp:txXfrm>
        <a:off x="311899" y="914120"/>
        <a:ext cx="2635593" cy="710566"/>
      </dsp:txXfrm>
    </dsp:sp>
    <dsp:sp modelId="{4D598C36-A9FE-4800-9ECF-C578FFB24CA5}">
      <dsp:nvSpPr>
        <dsp:cNvPr id="0" name=""/>
        <dsp:cNvSpPr/>
      </dsp:nvSpPr>
      <dsp:spPr>
        <a:xfrm>
          <a:off x="575259" y="1784027"/>
          <a:ext cx="3460207" cy="754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Successes so far</a:t>
          </a:r>
          <a:endParaRPr lang="en-US" sz="2100" kern="1200" dirty="0"/>
        </a:p>
      </dsp:txBody>
      <dsp:txXfrm>
        <a:off x="597366" y="1806134"/>
        <a:ext cx="2639918" cy="710566"/>
      </dsp:txXfrm>
    </dsp:sp>
    <dsp:sp modelId="{20AE199D-83C0-4738-A74A-40D696706362}">
      <dsp:nvSpPr>
        <dsp:cNvPr id="0" name=""/>
        <dsp:cNvSpPr/>
      </dsp:nvSpPr>
      <dsp:spPr>
        <a:xfrm>
          <a:off x="865051" y="2676041"/>
          <a:ext cx="3460207" cy="754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Moving forward  </a:t>
          </a:r>
          <a:endParaRPr lang="en-US" sz="2100" kern="1200" dirty="0"/>
        </a:p>
      </dsp:txBody>
      <dsp:txXfrm>
        <a:off x="887158" y="2698148"/>
        <a:ext cx="2635593" cy="710566"/>
      </dsp:txXfrm>
    </dsp:sp>
    <dsp:sp modelId="{45DB0969-540F-496E-9595-24E14015B45F}">
      <dsp:nvSpPr>
        <dsp:cNvPr id="0" name=""/>
        <dsp:cNvSpPr/>
      </dsp:nvSpPr>
      <dsp:spPr>
        <a:xfrm>
          <a:off x="2969599" y="578093"/>
          <a:ext cx="490607" cy="49060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3079986" y="578093"/>
        <a:ext cx="269833" cy="369182"/>
      </dsp:txXfrm>
    </dsp:sp>
    <dsp:sp modelId="{F178AC56-1CF1-4C5F-8978-F75D4B2A0DF0}">
      <dsp:nvSpPr>
        <dsp:cNvPr id="0" name=""/>
        <dsp:cNvSpPr/>
      </dsp:nvSpPr>
      <dsp:spPr>
        <a:xfrm>
          <a:off x="3259392" y="1470107"/>
          <a:ext cx="490607" cy="49060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3369779" y="1470107"/>
        <a:ext cx="269833" cy="369182"/>
      </dsp:txXfrm>
    </dsp:sp>
    <dsp:sp modelId="{CD45B5C2-8203-4394-94A6-3A914293E30E}">
      <dsp:nvSpPr>
        <dsp:cNvPr id="0" name=""/>
        <dsp:cNvSpPr/>
      </dsp:nvSpPr>
      <dsp:spPr>
        <a:xfrm>
          <a:off x="3544859" y="2362120"/>
          <a:ext cx="490607" cy="49060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3655246" y="2362120"/>
        <a:ext cx="269833" cy="3691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0" rIns="93279" bIns="46640"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6912"/>
          </a:xfrm>
          <a:prstGeom prst="rect">
            <a:avLst/>
          </a:prstGeom>
        </p:spPr>
        <p:txBody>
          <a:bodyPr vert="horz" lIns="93279" tIns="46640" rIns="93279" bIns="46640" rtlCol="0"/>
          <a:lstStyle>
            <a:lvl1pPr algn="r">
              <a:defRPr sz="1200"/>
            </a:lvl1pPr>
          </a:lstStyle>
          <a:p>
            <a:r>
              <a:rPr lang="en-US" dirty="0" smtClean="0"/>
              <a:t>June 2017</a:t>
            </a:r>
            <a:endParaRPr lang="en-US" dirty="0"/>
          </a:p>
        </p:txBody>
      </p:sp>
      <p:sp>
        <p:nvSpPr>
          <p:cNvPr id="4" name="Footer Placeholder 3"/>
          <p:cNvSpPr>
            <a:spLocks noGrp="1"/>
          </p:cNvSpPr>
          <p:nvPr>
            <p:ph type="ftr" sz="quarter" idx="2"/>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5"/>
            <a:ext cx="3041968" cy="466911"/>
          </a:xfrm>
          <a:prstGeom prst="rect">
            <a:avLst/>
          </a:prstGeom>
        </p:spPr>
        <p:txBody>
          <a:bodyPr vert="horz" lIns="93279" tIns="46640" rIns="93279" bIns="46640" rtlCol="0" anchor="b"/>
          <a:lstStyle>
            <a:lvl1pPr algn="r">
              <a:defRPr sz="1200"/>
            </a:lvl1pPr>
          </a:lstStyle>
          <a:p>
            <a:fld id="{1FE6B63A-167E-4283-8016-AD0B148B4DCC}" type="slidenum">
              <a:rPr lang="en-US" smtClean="0"/>
              <a:t>‹#›</a:t>
            </a:fld>
            <a:endParaRPr lang="en-US" dirty="0"/>
          </a:p>
        </p:txBody>
      </p:sp>
    </p:spTree>
    <p:extLst>
      <p:ext uri="{BB962C8B-B14F-4D97-AF65-F5344CB8AC3E}">
        <p14:creationId xmlns:p14="http://schemas.microsoft.com/office/powerpoint/2010/main" val="21214473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0" rIns="93279" bIns="46640"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79" tIns="46640" rIns="93279" bIns="46640"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79" tIns="46640" rIns="93279" bIns="466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66250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press@cms.hhs.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dicaid.gov/Medicaid/prescription-drugs/drug-utilization-review/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mhsasamhsa.gov/medication-assisted-treat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hs.gov/opioid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hhs.gov/ash/advisory-committees/pain/reports/2018-12-draft-report-on-updates-gaps-inconsistencies-recommendations/index.html" TargetMode="External"/><Relationship Id="rId4" Type="http://schemas.openxmlformats.org/officeDocument/2006/relationships/hyperlink" Target="NUL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SBIRT_Factsheet_ICN904084.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cms.gov/Medicare/Prescription-Drug-Coverage/PrescriptionDrugCovContra/Downloads/Part-D-Benefits-Manual-Chapter-6.pdf" TargetMode="External"/><Relationship Id="rId4" Type="http://schemas.openxmlformats.org/officeDocument/2006/relationships/hyperlink" Target="http://www.cms.gov/Outreach-and-Education/Medicare-Learning%20Network%20MLN/MLNMattersArticles/Downloads/SE1604.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SBIRT_Factsheet_ICN904084.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cms.gov/Medicare/Prescription-Drug-Coverage/PrescriptionDrugCovContra/Downloads/Part-D-Benefits-Manual-Chapter-6.pdf" TargetMode="External"/><Relationship Id="rId4" Type="http://schemas.openxmlformats.org/officeDocument/2006/relationships/hyperlink" Target="http://www.cms.gov/Outreach-and-Education/Medicare-Learning%20Network%20MLN/MLNMattersArticles/Downloads/SE1604.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edicaid.gov/federal-policy-guidance/downloads/cib-07-11-2014.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medicaid.gov/federal-policy-guidance/downloads/cib-02-02-16.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edicaid.gov/Medicaid/benefits/bhs/inde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medicaid.gov/federal-policy-guidance/downloads/smd18011.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ealthcare.gov/coverage/mental-health-usbstance-abuse-coverag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ms.gov/About-CMS/Agency-Information/Emergency/Downloads/Opioid-epidemic-roadmap.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go.cms.gov/opioidheatma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go.cms.gov/opioidheatma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go.cms.gov/opioidheatmap"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ms.gov/about-cms/story-page/reducing-opioid-misuse.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edicaid.gov/federal-policy-guidance/downloads/cib-07-11-2014.pdf"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hfpp.cms.gov/" TargetMode="External"/><Relationship Id="rId5" Type="http://schemas.openxmlformats.org/officeDocument/2006/relationships/hyperlink" Target="https://www.cdc.gov/drugoverdose/prescribing/guideline.html" TargetMode="External"/><Relationship Id="rId4" Type="http://schemas.openxmlformats.org/officeDocument/2006/relationships/hyperlink" Target="https://addiction.surgeongeneral.gov/sites/default/files/Spotlight-on-Opioids_09192018.pdf"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hrsa.gov/opioids" TargetMode="External"/><Relationship Id="rId3" Type="http://schemas.openxmlformats.org/officeDocument/2006/relationships/hyperlink" Target="http://www.hhs.gov/opioids/" TargetMode="External"/><Relationship Id="rId7" Type="http://schemas.openxmlformats.org/officeDocument/2006/relationships/hyperlink" Target="https://www.drugabuse.gov/publications/research-reports/prescription-drugs/opioid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fda.gov/drugs/drugsafety/informationbydrugclass/ucm337066.htm/" TargetMode="External"/><Relationship Id="rId5" Type="http://schemas.openxmlformats.org/officeDocument/2006/relationships/hyperlink" Target="https://www.cdc.gov/drugoverdose/opioids/index.html" TargetMode="External"/><Relationship Id="rId10" Type="http://schemas.openxmlformats.org/officeDocument/2006/relationships/hyperlink" Target="https://www.ahrq.gov/topics/opioids.html" TargetMode="External"/><Relationship Id="rId4" Type="http://schemas.openxmlformats.org/officeDocument/2006/relationships/hyperlink" Target="http://www.samhsa.gov/find-help" TargetMode="External"/><Relationship Id="rId9" Type="http://schemas.openxmlformats.org/officeDocument/2006/relationships/hyperlink" Target="https://www.acl.gov/search/node?keys=opioids&amp;=Search"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hs.gov/sites/default/files/opioids-fact-sheet-april-2019.pdf"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twitter.com/SecAzar/status/1110246973301575684" TargetMode="External"/><Relationship Id="rId4" Type="http://schemas.openxmlformats.org/officeDocument/2006/relationships/hyperlink" Target="https://www.hhshhs.gov/sites/default/files/opioids-infographic-april-2019.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drugoverdose/data/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hs.gov/opioids/about-the-epidemic/index.html"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samhsa.gov/find-help"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drugoverdose/prescribing/clinical-tools.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drugoverdose/prescribing/clinical-tool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hs.gov/opioids/about-the-epidemic/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amhsa.gov/sites/default/files/aatod_2018_final.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mhsa.gov/capt/sites/default/files/resources/resources-opiod-use-older-adult-pop.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Medicare/Prescription-Drug-coverage/PrescriptionDrugCovContra/RxUtilization.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ms.gov/Medicare/Prescription-Drug-coverage/PrescriptionDrugCovContra/RxUtilization.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1"/>
              </a:spcBef>
            </a:pPr>
            <a:r>
              <a:rPr lang="en-US" dirty="0">
                <a:solidFill>
                  <a:prstClr val="black"/>
                </a:solidFill>
              </a:rPr>
              <a:t>This session explains </a:t>
            </a:r>
            <a:r>
              <a:rPr lang="en-US" dirty="0" smtClean="0">
                <a:solidFill>
                  <a:prstClr val="black"/>
                </a:solidFill>
              </a:rPr>
              <a:t>the actions that the Centers for Medicare &amp; Medicaid Services (CMS)</a:t>
            </a:r>
            <a:r>
              <a:rPr lang="en-US" baseline="0" dirty="0" smtClean="0">
                <a:solidFill>
                  <a:prstClr val="black"/>
                </a:solidFill>
              </a:rPr>
              <a:t> is taking</a:t>
            </a:r>
            <a:r>
              <a:rPr lang="en-US" dirty="0" smtClean="0">
                <a:solidFill>
                  <a:prstClr val="black"/>
                </a:solidFill>
              </a:rPr>
              <a:t> </a:t>
            </a:r>
            <a:r>
              <a:rPr lang="en-US" dirty="0">
                <a:solidFill>
                  <a:prstClr val="black"/>
                </a:solidFill>
              </a:rPr>
              <a:t>to </a:t>
            </a:r>
            <a:r>
              <a:rPr lang="en-US" dirty="0" smtClean="0">
                <a:solidFill>
                  <a:prstClr val="black"/>
                </a:solidFill>
              </a:rPr>
              <a:t>address the </a:t>
            </a:r>
            <a:r>
              <a:rPr lang="en-US" dirty="0">
                <a:solidFill>
                  <a:prstClr val="black"/>
                </a:solidFill>
              </a:rPr>
              <a:t>opioid epidemic in detail as it relates to current data and coverage through Medicare, Medicaid, and the Marketplace. This training session was developed and approved by the </a:t>
            </a:r>
            <a:r>
              <a:rPr lang="en-US" dirty="0" smtClean="0">
                <a:solidFill>
                  <a:prstClr val="black"/>
                </a:solidFill>
              </a:rPr>
              <a:t>CMS, </a:t>
            </a:r>
            <a:r>
              <a:rPr lang="en-US" dirty="0">
                <a:solidFill>
                  <a:prstClr val="black"/>
                </a:solidFill>
              </a:rPr>
              <a:t>the federal agency that administers Medicare, Medicaid, the Children’s Health Insurance Program (CHIP), and </a:t>
            </a:r>
            <a:r>
              <a:rPr lang="en-US" dirty="0" smtClean="0">
                <a:solidFill>
                  <a:prstClr val="black"/>
                </a:solidFill>
              </a:rPr>
              <a:t>the </a:t>
            </a:r>
            <a:r>
              <a:rPr lang="en-US" dirty="0">
                <a:solidFill>
                  <a:prstClr val="black"/>
                </a:solidFill>
              </a:rPr>
              <a:t>Health Insurance Marketplace. </a:t>
            </a:r>
          </a:p>
          <a:p>
            <a:pPr>
              <a:spcBef>
                <a:spcPts val="601"/>
              </a:spcBef>
            </a:pPr>
            <a:r>
              <a:rPr lang="en-US" dirty="0">
                <a:solidFill>
                  <a:prstClr val="black"/>
                </a:solidFill>
              </a:rPr>
              <a:t>The information in this module was correct as </a:t>
            </a:r>
            <a:r>
              <a:rPr lang="en-US" dirty="0" smtClean="0">
                <a:solidFill>
                  <a:prstClr val="black"/>
                </a:solidFill>
              </a:rPr>
              <a:t>of January</a:t>
            </a:r>
            <a:r>
              <a:rPr lang="en-US" baseline="0" dirty="0" smtClean="0">
                <a:solidFill>
                  <a:prstClr val="black"/>
                </a:solidFill>
              </a:rPr>
              <a:t> </a:t>
            </a:r>
            <a:r>
              <a:rPr lang="en-US" dirty="0" smtClean="0">
                <a:solidFill>
                  <a:prstClr val="black"/>
                </a:solidFill>
              </a:rPr>
              <a:t>2019.</a:t>
            </a:r>
            <a:r>
              <a:rPr lang="en-US" baseline="0" dirty="0" smtClean="0">
                <a:solidFill>
                  <a:prstClr val="black"/>
                </a:solidFill>
              </a:rPr>
              <a:t> </a:t>
            </a:r>
            <a:r>
              <a:rPr lang="en-US" dirty="0" smtClean="0">
                <a:solidFill>
                  <a:prstClr val="black"/>
                </a:solidFill>
              </a:rPr>
              <a:t>This is </a:t>
            </a:r>
            <a:r>
              <a:rPr lang="en-US" dirty="0">
                <a:solidFill>
                  <a:prstClr val="black"/>
                </a:solidFill>
              </a:rPr>
              <a:t>an informational resource for our partners. It’s not a legal document or intended for press purposes. The press should contact the CMS Press Office at </a:t>
            </a:r>
            <a:r>
              <a:rPr lang="en-US" dirty="0">
                <a:solidFill>
                  <a:prstClr val="black"/>
                </a:solidFill>
                <a:hlinkClick r:id="rId3"/>
              </a:rPr>
              <a:t>press@cms.hhs.gov</a:t>
            </a:r>
            <a:r>
              <a:rPr lang="en-US" dirty="0">
                <a:solidFill>
                  <a:prstClr val="black"/>
                </a:solidFill>
              </a:rPr>
              <a:t>. Official program legal guidance is contained in the relevant statutes, regulations, and rulings.</a:t>
            </a:r>
          </a:p>
          <a:p>
            <a:endParaRPr lang="en-US" dirty="0"/>
          </a:p>
        </p:txBody>
      </p:sp>
    </p:spTree>
    <p:extLst>
      <p:ext uri="{BB962C8B-B14F-4D97-AF65-F5344CB8AC3E}">
        <p14:creationId xmlns:p14="http://schemas.microsoft.com/office/powerpoint/2010/main" val="188718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eaLnBrk="0" hangingPunct="0">
              <a:spcBef>
                <a:spcPts val="601"/>
              </a:spcBef>
              <a:defRPr/>
            </a:pPr>
            <a:r>
              <a:rPr lang="en-US" kern="1200" dirty="0" smtClean="0">
                <a:solidFill>
                  <a:schemeClr val="tx1"/>
                </a:solidFill>
                <a:effectLst/>
                <a:latin typeface="+mn-lt"/>
                <a:ea typeface="+mn-ea"/>
                <a:cs typeface="+mn-cs"/>
              </a:rPr>
              <a:t>State Medicaid agencies are required to report annually to the Centers for Medicare &amp; Medicaid Services (CMS) their drug utilization review (DUR) program activities and processes to ensure appropriate drug utilization, including appropriate opioid utilization, which could include placing quantity limits on opioids, monitoring the concurrent use of opioids and benzodiazepines, employing Prescription Drug Monitoring Program</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PDMP) requirements, and using tools that measure morphine milligram equivalents (MME) per day.</a:t>
            </a:r>
          </a:p>
          <a:p>
            <a:pPr defTabSz="915406" eaLnBrk="0" hangingPunct="0">
              <a:spcBef>
                <a:spcPts val="601"/>
              </a:spcBef>
              <a:defRPr/>
            </a:pPr>
            <a:r>
              <a:rPr lang="en-US" kern="1200" dirty="0" smtClean="0">
                <a:solidFill>
                  <a:schemeClr val="tx1"/>
                </a:solidFill>
                <a:effectLst/>
                <a:latin typeface="+mn-lt"/>
                <a:ea typeface="+mn-ea"/>
                <a:cs typeface="+mn-cs"/>
              </a:rPr>
              <a:t>CMS also inquires about the use of patient review and restriction programs (i.e.</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lock-in programs) to address potential prescription opioid misuse or abuse. CMS compiles this collected information within the CMS Medicaid DUR State Comparison/Summary Report, which is posted annually at</a:t>
            </a:r>
            <a:r>
              <a:rPr lang="en-US" kern="1200" baseline="0" dirty="0" smtClean="0">
                <a:solidFill>
                  <a:schemeClr val="tx1"/>
                </a:solidFill>
                <a:effectLst/>
                <a:latin typeface="+mn-lt"/>
                <a:ea typeface="+mn-ea"/>
                <a:cs typeface="+mn-cs"/>
              </a:rPr>
              <a:t> </a:t>
            </a:r>
            <a:r>
              <a:rPr lang="en-US" u="sng" kern="1200" dirty="0" smtClean="0">
                <a:solidFill>
                  <a:schemeClr val="tx1"/>
                </a:solidFill>
                <a:effectLst/>
                <a:latin typeface="+mn-lt"/>
                <a:ea typeface="+mn-ea"/>
                <a:cs typeface="+mn-cs"/>
                <a:hlinkClick r:id="rId3"/>
              </a:rPr>
              <a:t>Medicaid.gov/Medicaid/prescription-drugs/drug-utilization-review/index.html</a:t>
            </a:r>
            <a:r>
              <a:rPr lang="en-US" u="none" kern="1200" dirty="0" smtClean="0">
                <a:solidFill>
                  <a:schemeClr val="tx1"/>
                </a:solidFill>
                <a:effectLst/>
                <a:latin typeface="+mn-lt"/>
                <a:ea typeface="+mn-ea"/>
                <a:cs typeface="+mn-cs"/>
              </a:rPr>
              <a:t>.</a:t>
            </a:r>
          </a:p>
          <a:p>
            <a:pPr eaLnBrk="0" hangingPunct="0">
              <a:spcBef>
                <a:spcPts val="601"/>
              </a:spcBef>
            </a:pPr>
            <a:endParaRPr lang="en-US" dirty="0"/>
          </a:p>
        </p:txBody>
      </p:sp>
    </p:spTree>
    <p:extLst>
      <p:ext uri="{BB962C8B-B14F-4D97-AF65-F5344CB8AC3E}">
        <p14:creationId xmlns:p14="http://schemas.microsoft.com/office/powerpoint/2010/main" val="163320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a:xfrm>
            <a:off x="536396" y="4402199"/>
            <a:ext cx="5947134" cy="4334365"/>
          </a:xfrm>
        </p:spPr>
        <p:txBody>
          <a:bodyPr>
            <a:normAutofit lnSpcReduction="10000"/>
          </a:bodyPr>
          <a:lstStyle/>
          <a:p>
            <a:pPr defTabSz="915406">
              <a:spcBef>
                <a:spcPts val="501"/>
              </a:spcBef>
              <a:defRPr/>
            </a:pPr>
            <a:r>
              <a:rPr lang="en-US" sz="1000" dirty="0"/>
              <a:t>Medication-assisted treatment (MAT), including opioid treatment programs (OTPs), combines behavioral therapy and medications to treat substance use disorders (SAMHSA). </a:t>
            </a:r>
          </a:p>
          <a:p>
            <a:pPr>
              <a:spcBef>
                <a:spcPts val="501"/>
              </a:spcBef>
            </a:pPr>
            <a:r>
              <a:rPr lang="en-US" sz="1000" dirty="0"/>
              <a:t>The following examples of medications used for MAT require a prescription and can be prescribed only by certain providers (check with your plan to see what is covered). </a:t>
            </a:r>
          </a:p>
          <a:p>
            <a:pPr marL="114426" indent="-114426">
              <a:spcBef>
                <a:spcPts val="501"/>
              </a:spcBef>
              <a:buFont typeface="Wingdings" panose="05000000000000000000" pitchFamily="2" charset="2"/>
              <a:buChar char="§"/>
            </a:pPr>
            <a:r>
              <a:rPr lang="en-US" sz="1000" dirty="0"/>
              <a:t>Methadone is used to treat opioid use disorders (OUD) and must be obtained at an opioid treatment program (OTP) that meets federal standards.</a:t>
            </a:r>
          </a:p>
          <a:p>
            <a:pPr marL="114426" indent="-114426">
              <a:spcBef>
                <a:spcPts val="501"/>
              </a:spcBef>
              <a:buFont typeface="Wingdings" panose="05000000000000000000" pitchFamily="2" charset="2"/>
              <a:buChar char="§"/>
            </a:pPr>
            <a:r>
              <a:rPr lang="en-US" sz="1000" dirty="0"/>
              <a:t>Suboxone® (Buprenorphine/Naloxone combined) is prescribed or dispensed in doctor’s offices by a physician or practitioner with a DATA 2000 waiver and is used for outpatient maintenance therapy</a:t>
            </a:r>
          </a:p>
          <a:p>
            <a:pPr>
              <a:spcBef>
                <a:spcPts val="501"/>
              </a:spcBef>
            </a:pPr>
            <a:r>
              <a:rPr lang="en-US" sz="1000" dirty="0"/>
              <a:t>The following example of medication used for MAT can be prescribed by any health professional with prescribing authority (check with your plan to see what is covered). The amount that can be prescribed depends on the state and insurance requirements. </a:t>
            </a:r>
          </a:p>
          <a:p>
            <a:pPr marL="114426" indent="-114426">
              <a:spcBef>
                <a:spcPts val="501"/>
              </a:spcBef>
              <a:buFont typeface="Wingdings" panose="05000000000000000000" pitchFamily="2" charset="2"/>
              <a:buChar char="§"/>
            </a:pPr>
            <a:r>
              <a:rPr lang="en-US" sz="1000" dirty="0"/>
              <a:t>Vivitrol® (Naltrexone injection) is administered in a physician's office and is used for outpatient maintenance therapy. It requires a prescription.</a:t>
            </a:r>
          </a:p>
          <a:p>
            <a:pPr>
              <a:spcBef>
                <a:spcPts val="501"/>
              </a:spcBef>
            </a:pPr>
            <a:r>
              <a:rPr lang="en-US" sz="1000" dirty="0"/>
              <a:t>Methadone (Dolophine, Methadose), buprenorphine (Subutex, brand discontinued in the U.S.), buprenorphine combined with naloxone (Suboxone®), and naltrexone (Depade, ReVia) are approved in the U.S. to treat opioid dependence.</a:t>
            </a:r>
          </a:p>
          <a:p>
            <a:pPr marL="171639" lvl="1" indent="-171639">
              <a:spcBef>
                <a:spcPts val="501"/>
              </a:spcBef>
              <a:buFont typeface="Wingdings" panose="05000000000000000000" pitchFamily="2" charset="2"/>
              <a:buChar char="§"/>
            </a:pPr>
            <a:r>
              <a:rPr lang="en-US" sz="1000" dirty="0"/>
              <a:t>Methadone isn’t a covered outpatient treatment option by Medicare at this time for substance abuse because when it’s used to treat opioid use disorder, it may only be administered or dispensed in opioid treatment programs which aren’t covered by Medicare. It’s only covered for pain management. </a:t>
            </a:r>
          </a:p>
          <a:p>
            <a:pPr marL="171639" lvl="1" indent="-171639">
              <a:spcBef>
                <a:spcPts val="501"/>
              </a:spcBef>
              <a:buFont typeface="Wingdings" panose="05000000000000000000" pitchFamily="2" charset="2"/>
              <a:buChar char="§"/>
            </a:pPr>
            <a:r>
              <a:rPr lang="en-US" sz="1000" dirty="0"/>
              <a:t>Methadone is covered under Part A for inpatient detox. It's not covered under Part D unless it's for pain management. Coverage is restricted through 2019, but due to the SUPPORT Act, it will be covered after January 1, 2020.</a:t>
            </a:r>
          </a:p>
          <a:p>
            <a:pPr marL="0" lvl="1">
              <a:spcBef>
                <a:spcPts val="501"/>
              </a:spcBef>
            </a:pPr>
            <a:r>
              <a:rPr lang="en-US" sz="1000" dirty="0"/>
              <a:t>Other new drugs for opioid treatment may include Probuphine (implanted buprenorphine) and Sublocade (injectable buprenorphine).</a:t>
            </a:r>
          </a:p>
          <a:p>
            <a:pPr>
              <a:spcBef>
                <a:spcPts val="501"/>
              </a:spcBef>
            </a:pPr>
            <a:r>
              <a:rPr lang="en-US" sz="1000" b="1" dirty="0"/>
              <a:t>Source</a:t>
            </a:r>
            <a:r>
              <a:rPr lang="en-US" sz="1000" dirty="0"/>
              <a:t>: </a:t>
            </a:r>
            <a:r>
              <a:rPr lang="en-US" u="sng" dirty="0">
                <a:hlinkClick r:id="rId3"/>
              </a:rPr>
              <a:t>SAMHSA.gov/medication-assisted-treatment</a:t>
            </a:r>
            <a:endParaRPr lang="en-US" sz="1000" dirty="0"/>
          </a:p>
          <a:p>
            <a:pPr>
              <a:spcBef>
                <a:spcPts val="601"/>
              </a:spcBef>
            </a:pPr>
            <a:endParaRPr lang="en-US" dirty="0"/>
          </a:p>
        </p:txBody>
      </p:sp>
    </p:spTree>
    <p:extLst>
      <p:ext uri="{BB962C8B-B14F-4D97-AF65-F5344CB8AC3E}">
        <p14:creationId xmlns:p14="http://schemas.microsoft.com/office/powerpoint/2010/main" val="130728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spcBef>
                <a:spcPts val="601"/>
              </a:spcBef>
              <a:defRPr/>
            </a:pPr>
            <a:r>
              <a:rPr lang="en-US" dirty="0" smtClean="0"/>
              <a:t>The Department </a:t>
            </a:r>
            <a:r>
              <a:rPr lang="en-US" dirty="0"/>
              <a:t>of Health and Human Services (HHS) </a:t>
            </a:r>
            <a:r>
              <a:rPr lang="en-US" dirty="0" smtClean="0"/>
              <a:t>is involved in e</a:t>
            </a:r>
            <a:r>
              <a:rPr lang="en-US" dirty="0"/>
              <a:t>fforts to improve the treatment of pain. </a:t>
            </a:r>
            <a:r>
              <a:rPr lang="en-US" dirty="0" smtClean="0"/>
              <a:t>HHS established a comprehensive high-level strategy for pain and they lead the Pain Management Best Practices Inter-Agency Task Force.</a:t>
            </a:r>
            <a:r>
              <a:rPr lang="en-US" dirty="0"/>
              <a:t> </a:t>
            </a:r>
            <a:r>
              <a:rPr lang="en-US" dirty="0" smtClean="0"/>
              <a:t>HHS </a:t>
            </a:r>
            <a:r>
              <a:rPr lang="en-US" dirty="0"/>
              <a:t>p</a:t>
            </a:r>
            <a:r>
              <a:rPr lang="en-US" dirty="0" smtClean="0"/>
              <a:t>roposed updates to best practices and issued recommendations that address gaps or inconsistencies for managing chronic and acute pain. For more information, visit </a:t>
            </a:r>
            <a:r>
              <a:rPr lang="en-US" dirty="0">
                <a:hlinkClick r:id="rId3"/>
              </a:rPr>
              <a:t>HHS.gov/opioids/</a:t>
            </a:r>
            <a:r>
              <a:rPr lang="en-US" dirty="0"/>
              <a:t> and </a:t>
            </a:r>
            <a:r>
              <a:rPr lang="en-US" dirty="0">
                <a:hlinkClick r:id="rId4" invalidUrl="https:///"/>
              </a:rPr>
              <a:t>https://</a:t>
            </a:r>
            <a:r>
              <a:rPr lang="en-US" dirty="0">
                <a:hlinkClick r:id="rId5"/>
              </a:rPr>
              <a:t>www.hhs.gov/ash/advisory-committees/pain/reports/2018-12-draft-report-on-updates-gaps-inconsistencies-recommendations/index.html</a:t>
            </a:r>
            <a:r>
              <a:rPr lang="en-US" dirty="0" smtClean="0"/>
              <a:t>.</a:t>
            </a:r>
            <a:endParaRPr lang="en-US" dirty="0"/>
          </a:p>
        </p:txBody>
      </p:sp>
    </p:spTree>
    <p:extLst>
      <p:ext uri="{BB962C8B-B14F-4D97-AF65-F5344CB8AC3E}">
        <p14:creationId xmlns:p14="http://schemas.microsoft.com/office/powerpoint/2010/main" val="1958360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7075" y="4503902"/>
            <a:ext cx="5841491" cy="4184535"/>
          </a:xfrm>
        </p:spPr>
        <p:txBody>
          <a:bodyPr/>
          <a:lstStyle/>
          <a:p>
            <a:pPr>
              <a:spcBef>
                <a:spcPts val="501"/>
              </a:spcBef>
            </a:pPr>
            <a:r>
              <a:rPr lang="en-US" sz="1000" dirty="0"/>
              <a:t>Medicare will cover alcohol and drug treatment (substance use disorder (SUD)) services if services are from a Medicare-participating facility, other provider or physician/practitioner, and the services are reasonable and necessary. Covered services include</a:t>
            </a:r>
          </a:p>
          <a:p>
            <a:pPr marL="114426" indent="-114426">
              <a:spcBef>
                <a:spcPts val="501"/>
              </a:spcBef>
              <a:buFont typeface="Wingdings" panose="05000000000000000000" pitchFamily="2" charset="2"/>
              <a:buChar char="§"/>
            </a:pPr>
            <a:r>
              <a:rPr lang="en-US" sz="1000" dirty="0"/>
              <a:t>Psychotherapy.</a:t>
            </a:r>
          </a:p>
          <a:p>
            <a:pPr marL="114426" indent="-114426">
              <a:spcBef>
                <a:spcPts val="501"/>
              </a:spcBef>
              <a:buFont typeface="Wingdings" panose="05000000000000000000" pitchFamily="2" charset="2"/>
              <a:buChar char="§"/>
            </a:pPr>
            <a:r>
              <a:rPr lang="en-US" sz="1000" dirty="0"/>
              <a:t>Individual and group counseling.</a:t>
            </a:r>
          </a:p>
          <a:p>
            <a:pPr marL="114426" indent="-114426">
              <a:spcBef>
                <a:spcPts val="501"/>
              </a:spcBef>
              <a:buFont typeface="Wingdings" panose="05000000000000000000" pitchFamily="2" charset="2"/>
              <a:buChar char="§"/>
            </a:pPr>
            <a:r>
              <a:rPr lang="en-US" sz="1000" dirty="0"/>
              <a:t>Patient education regarding diagnosis and treatment.</a:t>
            </a:r>
          </a:p>
          <a:p>
            <a:pPr marL="114426" indent="-114426">
              <a:spcBef>
                <a:spcPts val="501"/>
              </a:spcBef>
              <a:buFont typeface="Wingdings" panose="05000000000000000000" pitchFamily="2" charset="2"/>
              <a:buChar char="§"/>
            </a:pPr>
            <a:r>
              <a:rPr lang="en-US" sz="1000" dirty="0"/>
              <a:t>Post-hospitalization follow-up.</a:t>
            </a:r>
          </a:p>
          <a:p>
            <a:pPr marL="114426" indent="-114426" defTabSz="915406">
              <a:spcBef>
                <a:spcPts val="501"/>
              </a:spcBef>
              <a:buFont typeface="Wingdings" panose="05000000000000000000" pitchFamily="2" charset="2"/>
              <a:buChar char="§"/>
              <a:defRPr/>
            </a:pPr>
            <a:r>
              <a:rPr lang="en-US" sz="1000" dirty="0"/>
              <a:t>Screening, Brief Intervention, and Referral to Treatment (SBIRT) services: SBIRT is an early intervention approach for individuals with nondependent substance use to effectively help them before they need more extensive treatment. It involves: (1) Screening/assessment to quickly determine the severity of substance use and identify the appropriate level of treatment; (2) Brief intervention through a short conversation that increases insight and awareness of substance use and motivation toward behavioral change; and, (3) Referral to treatment if needed. For the SBIRT fact sheet, go to</a:t>
            </a:r>
          </a:p>
          <a:p>
            <a:pPr marL="114426" defTabSz="915406">
              <a:spcBef>
                <a:spcPts val="501"/>
              </a:spcBef>
              <a:defRPr/>
            </a:pPr>
            <a:r>
              <a:rPr lang="en-US" sz="1000" dirty="0">
                <a:solidFill>
                  <a:srgbClr val="FF0000"/>
                </a:solidFill>
                <a:hlinkClick r:id="rId3"/>
              </a:rPr>
              <a:t>CMS.gov/Outreach-and-Education/Medicare-Learning-Network-MLN/</a:t>
            </a:r>
            <a:r>
              <a:rPr lang="en-US" sz="1000" dirty="0" err="1">
                <a:solidFill>
                  <a:srgbClr val="FF0000"/>
                </a:solidFill>
                <a:hlinkClick r:id="rId3"/>
              </a:rPr>
              <a:t>MLNProducts</a:t>
            </a:r>
            <a:r>
              <a:rPr lang="en-US" sz="1000" dirty="0">
                <a:solidFill>
                  <a:srgbClr val="FF0000"/>
                </a:solidFill>
                <a:hlinkClick r:id="rId3"/>
              </a:rPr>
              <a:t>/Downloads/SBIRT_Factsheet_ICN904084.pdf</a:t>
            </a:r>
            <a:r>
              <a:rPr lang="en-US" sz="1000" dirty="0">
                <a:solidFill>
                  <a:srgbClr val="FF0000"/>
                </a:solidFill>
              </a:rPr>
              <a:t>. </a:t>
            </a:r>
          </a:p>
          <a:p>
            <a:pPr marL="114426" indent="-114426">
              <a:spcBef>
                <a:spcPts val="501"/>
              </a:spcBef>
              <a:buFont typeface="Wingdings" panose="05000000000000000000" pitchFamily="2" charset="2"/>
              <a:buChar char="§"/>
            </a:pPr>
            <a:r>
              <a:rPr lang="en-US" sz="1000" dirty="0"/>
              <a:t>Alcohol misuse screening and counseling.</a:t>
            </a:r>
          </a:p>
          <a:p>
            <a:pPr marL="114426" indent="-114426">
              <a:spcBef>
                <a:spcPts val="501"/>
              </a:spcBef>
              <a:buFont typeface="Wingdings" panose="05000000000000000000" pitchFamily="2" charset="2"/>
              <a:buChar char="§"/>
            </a:pPr>
            <a:r>
              <a:rPr lang="en-US" sz="1000" dirty="0"/>
              <a:t>Screening for depression.</a:t>
            </a:r>
          </a:p>
          <a:p>
            <a:pPr>
              <a:spcBef>
                <a:spcPts val="501"/>
              </a:spcBef>
            </a:pPr>
            <a:r>
              <a:rPr lang="en-US" sz="1000" dirty="0"/>
              <a:t>For more information visit </a:t>
            </a:r>
          </a:p>
          <a:p>
            <a:pPr>
              <a:spcBef>
                <a:spcPts val="501"/>
              </a:spcBef>
            </a:pPr>
            <a:r>
              <a:rPr lang="en-US" sz="1000" u="sng" dirty="0">
                <a:hlinkClick r:id="rId4"/>
              </a:rPr>
              <a:t>CMS.gov/Outreach-and-Education/Medicare-Learning Network MLN/MLNMattersArticles/Downloads/SE1604.pdf</a:t>
            </a:r>
            <a:r>
              <a:rPr lang="en-US" sz="1000" dirty="0"/>
              <a:t>, or</a:t>
            </a:r>
          </a:p>
          <a:p>
            <a:pPr>
              <a:spcBef>
                <a:spcPts val="501"/>
              </a:spcBef>
            </a:pPr>
            <a:r>
              <a:rPr lang="en-US" sz="1000" u="sng" dirty="0">
                <a:hlinkClick r:id="rId5"/>
              </a:rPr>
              <a:t>CMS.gov/Medicare/Prescription-Drug-Coverage/</a:t>
            </a:r>
            <a:r>
              <a:rPr lang="en-US" sz="1000" u="sng" dirty="0" err="1">
                <a:hlinkClick r:id="rId5"/>
              </a:rPr>
              <a:t>PrescriptionDrugCovContra</a:t>
            </a:r>
            <a:r>
              <a:rPr lang="en-US" sz="1000" u="sng" dirty="0">
                <a:hlinkClick r:id="rId5"/>
              </a:rPr>
              <a:t>/Downloads/Part-D-Benefits-Manual-Chapter-6.pdf</a:t>
            </a:r>
            <a:r>
              <a:rPr lang="en-US" sz="1100" dirty="0"/>
              <a:t>.</a:t>
            </a:r>
          </a:p>
        </p:txBody>
      </p:sp>
    </p:spTree>
    <p:extLst>
      <p:ext uri="{BB962C8B-B14F-4D97-AF65-F5344CB8AC3E}">
        <p14:creationId xmlns:p14="http://schemas.microsoft.com/office/powerpoint/2010/main" val="418656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7075" y="4503902"/>
            <a:ext cx="5841491" cy="4184535"/>
          </a:xfrm>
        </p:spPr>
        <p:txBody>
          <a:bodyPr/>
          <a:lstStyle/>
          <a:p>
            <a:pPr>
              <a:spcBef>
                <a:spcPts val="501"/>
              </a:spcBef>
            </a:pPr>
            <a:r>
              <a:rPr lang="en-US" sz="1000" dirty="0"/>
              <a:t>Medicare will cover alcohol and drug treatment (substance use disorder (SUD)) services if services are from a Medicare-participating facility, other provider or physician/practitioner, and the services are reasonable and necessary. Covered services include</a:t>
            </a:r>
          </a:p>
          <a:p>
            <a:pPr marL="114426" indent="-114426">
              <a:spcBef>
                <a:spcPts val="501"/>
              </a:spcBef>
              <a:buFont typeface="Wingdings" panose="05000000000000000000" pitchFamily="2" charset="2"/>
              <a:buChar char="§"/>
            </a:pPr>
            <a:r>
              <a:rPr lang="en-US" sz="1000" dirty="0"/>
              <a:t>Psychotherapy.</a:t>
            </a:r>
          </a:p>
          <a:p>
            <a:pPr marL="114426" indent="-114426">
              <a:spcBef>
                <a:spcPts val="501"/>
              </a:spcBef>
              <a:buFont typeface="Wingdings" panose="05000000000000000000" pitchFamily="2" charset="2"/>
              <a:buChar char="§"/>
            </a:pPr>
            <a:r>
              <a:rPr lang="en-US" sz="1000" dirty="0"/>
              <a:t>Individual and group counseling.</a:t>
            </a:r>
          </a:p>
          <a:p>
            <a:pPr marL="114426" indent="-114426">
              <a:spcBef>
                <a:spcPts val="501"/>
              </a:spcBef>
              <a:buFont typeface="Wingdings" panose="05000000000000000000" pitchFamily="2" charset="2"/>
              <a:buChar char="§"/>
            </a:pPr>
            <a:r>
              <a:rPr lang="en-US" sz="1000" dirty="0"/>
              <a:t>Patient education regarding diagnosis and treatment.</a:t>
            </a:r>
          </a:p>
          <a:p>
            <a:pPr marL="114426" indent="-114426">
              <a:spcBef>
                <a:spcPts val="501"/>
              </a:spcBef>
              <a:buFont typeface="Wingdings" panose="05000000000000000000" pitchFamily="2" charset="2"/>
              <a:buChar char="§"/>
            </a:pPr>
            <a:r>
              <a:rPr lang="en-US" sz="1000" dirty="0"/>
              <a:t>Post-hospitalization follow-up.</a:t>
            </a:r>
          </a:p>
          <a:p>
            <a:pPr marL="114426" indent="-114426" defTabSz="915406">
              <a:spcBef>
                <a:spcPts val="501"/>
              </a:spcBef>
              <a:buFont typeface="Wingdings" panose="05000000000000000000" pitchFamily="2" charset="2"/>
              <a:buChar char="§"/>
              <a:defRPr/>
            </a:pPr>
            <a:r>
              <a:rPr lang="en-US" sz="1000" dirty="0"/>
              <a:t>Screening, Brief Intervention, and Referral to Treatment (SBIRT) services: SBIRT is an early intervention approach for individuals with nondependent substance use to effectively help them before they need more extensive treatment. It involves: (1) Screening/assessment to quickly determine the severity of substance use and identify the appropriate level of treatment; (2) Brief intervention through a short conversation that increases insight and awareness of substance use and motivation toward behavioral change; and, (3) Referral to treatment if needed. For the SBIRT fact sheet, go to</a:t>
            </a:r>
          </a:p>
          <a:p>
            <a:pPr marL="114426" defTabSz="915406">
              <a:spcBef>
                <a:spcPts val="501"/>
              </a:spcBef>
              <a:defRPr/>
            </a:pPr>
            <a:r>
              <a:rPr lang="en-US" sz="1000" dirty="0">
                <a:solidFill>
                  <a:srgbClr val="FF0000"/>
                </a:solidFill>
                <a:hlinkClick r:id="rId3"/>
              </a:rPr>
              <a:t>CMS.gov/Outreach-and-Education/Medicare-Learning-Network-MLN/</a:t>
            </a:r>
            <a:r>
              <a:rPr lang="en-US" sz="1000" dirty="0" err="1">
                <a:solidFill>
                  <a:srgbClr val="FF0000"/>
                </a:solidFill>
                <a:hlinkClick r:id="rId3"/>
              </a:rPr>
              <a:t>MLNProducts</a:t>
            </a:r>
            <a:r>
              <a:rPr lang="en-US" sz="1000" dirty="0">
                <a:solidFill>
                  <a:srgbClr val="FF0000"/>
                </a:solidFill>
                <a:hlinkClick r:id="rId3"/>
              </a:rPr>
              <a:t>/Downloads/SBIRT_Factsheet_ICN904084.pdf</a:t>
            </a:r>
            <a:r>
              <a:rPr lang="en-US" sz="1000" dirty="0">
                <a:solidFill>
                  <a:srgbClr val="FF0000"/>
                </a:solidFill>
              </a:rPr>
              <a:t>. </a:t>
            </a:r>
          </a:p>
          <a:p>
            <a:pPr marL="114426" indent="-114426">
              <a:spcBef>
                <a:spcPts val="501"/>
              </a:spcBef>
              <a:buFont typeface="Wingdings" panose="05000000000000000000" pitchFamily="2" charset="2"/>
              <a:buChar char="§"/>
            </a:pPr>
            <a:r>
              <a:rPr lang="en-US" sz="1000" dirty="0"/>
              <a:t>Alcohol misuse screening and counseling.</a:t>
            </a:r>
          </a:p>
          <a:p>
            <a:pPr marL="114426" indent="-114426">
              <a:spcBef>
                <a:spcPts val="501"/>
              </a:spcBef>
              <a:buFont typeface="Wingdings" panose="05000000000000000000" pitchFamily="2" charset="2"/>
              <a:buChar char="§"/>
            </a:pPr>
            <a:r>
              <a:rPr lang="en-US" sz="1000" dirty="0"/>
              <a:t>Screening for depression.</a:t>
            </a:r>
          </a:p>
          <a:p>
            <a:pPr>
              <a:spcBef>
                <a:spcPts val="501"/>
              </a:spcBef>
            </a:pPr>
            <a:r>
              <a:rPr lang="en-US" sz="1000" dirty="0"/>
              <a:t>For more information visit </a:t>
            </a:r>
          </a:p>
          <a:p>
            <a:pPr>
              <a:spcBef>
                <a:spcPts val="501"/>
              </a:spcBef>
            </a:pPr>
            <a:r>
              <a:rPr lang="en-US" sz="1000" u="sng" dirty="0">
                <a:hlinkClick r:id="rId4"/>
              </a:rPr>
              <a:t>CMS.gov/Outreach-and-Education/Medicare-Learning Network MLN/MLNMattersArticles/Downloads/SE1604.pdf</a:t>
            </a:r>
            <a:r>
              <a:rPr lang="en-US" sz="1000" dirty="0"/>
              <a:t>, or</a:t>
            </a:r>
          </a:p>
          <a:p>
            <a:pPr>
              <a:spcBef>
                <a:spcPts val="501"/>
              </a:spcBef>
            </a:pPr>
            <a:r>
              <a:rPr lang="en-US" sz="1000" u="sng" dirty="0">
                <a:hlinkClick r:id="rId5"/>
              </a:rPr>
              <a:t>CMS.gov/Medicare/Prescription-Drug-Coverage/</a:t>
            </a:r>
            <a:r>
              <a:rPr lang="en-US" sz="1000" u="sng" dirty="0" err="1">
                <a:hlinkClick r:id="rId5"/>
              </a:rPr>
              <a:t>PrescriptionDrugCovContra</a:t>
            </a:r>
            <a:r>
              <a:rPr lang="en-US" sz="1000" u="sng" dirty="0">
                <a:hlinkClick r:id="rId5"/>
              </a:rPr>
              <a:t>/Downloads/Part-D-Benefits-Manual-Chapter-6.pdf</a:t>
            </a:r>
            <a:r>
              <a:rPr lang="en-US" sz="1100" dirty="0"/>
              <a:t>.</a:t>
            </a:r>
          </a:p>
        </p:txBody>
      </p:sp>
    </p:spTree>
    <p:extLst>
      <p:ext uri="{BB962C8B-B14F-4D97-AF65-F5344CB8AC3E}">
        <p14:creationId xmlns:p14="http://schemas.microsoft.com/office/powerpoint/2010/main" val="66781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5"/>
            <a:ext cx="5615940" cy="4326193"/>
          </a:xfrm>
        </p:spPr>
        <p:txBody>
          <a:bodyPr/>
          <a:lstStyle/>
          <a:p>
            <a:pPr>
              <a:spcBef>
                <a:spcPts val="601"/>
              </a:spcBef>
              <a:defRPr/>
            </a:pPr>
            <a:r>
              <a:rPr lang="en-US" dirty="0" smtClean="0"/>
              <a:t>Most substance use disorder (SUD) services are optional Medicaid benefits for most populations. States have the option to cover</a:t>
            </a:r>
            <a:r>
              <a:rPr lang="en-US" baseline="0" dirty="0" smtClean="0"/>
              <a:t> </a:t>
            </a:r>
            <a:r>
              <a:rPr lang="en-US" dirty="0" smtClean="0"/>
              <a:t>SUD</a:t>
            </a:r>
            <a:r>
              <a:rPr lang="en-US" baseline="0" dirty="0" smtClean="0"/>
              <a:t> </a:t>
            </a:r>
            <a:r>
              <a:rPr lang="en-US" dirty="0" smtClean="0"/>
              <a:t>treatment services like counseling, psychosocial, and behavioral health therapies.</a:t>
            </a:r>
            <a:r>
              <a:rPr lang="en-US" baseline="0" dirty="0" smtClean="0"/>
              <a:t> </a:t>
            </a:r>
            <a:r>
              <a:rPr lang="en-US" b="0" dirty="0" smtClean="0">
                <a:solidFill>
                  <a:srgbClr val="FF0000"/>
                </a:solidFill>
              </a:rPr>
              <a:t>States offer pharmacy benefits. They </a:t>
            </a:r>
            <a:r>
              <a:rPr lang="en-US" b="0" baseline="0" dirty="0" smtClean="0">
                <a:solidFill>
                  <a:srgbClr val="FF0000"/>
                </a:solidFill>
              </a:rPr>
              <a:t>v</a:t>
            </a:r>
            <a:r>
              <a:rPr lang="en-US" b="0" dirty="0" smtClean="0">
                <a:solidFill>
                  <a:srgbClr val="FF0000"/>
                </a:solidFill>
              </a:rPr>
              <a:t>ary by state and the drug.</a:t>
            </a:r>
            <a:r>
              <a:rPr lang="en-US" b="0" baseline="0" dirty="0" smtClean="0">
                <a:solidFill>
                  <a:srgbClr val="FF0000"/>
                </a:solidFill>
              </a:rPr>
              <a:t> T</a:t>
            </a:r>
            <a:r>
              <a:rPr lang="en-US" dirty="0" smtClean="0"/>
              <a:t>hey’re required to provide coverage of drugs meeting the definition of covered-outpatient drugs when they’re prescribed for medically-accepted </a:t>
            </a:r>
            <a:r>
              <a:rPr lang="en-US" dirty="0" smtClean="0">
                <a:solidFill>
                  <a:schemeClr val="tx1"/>
                </a:solidFill>
              </a:rPr>
              <a:t>indications</a:t>
            </a:r>
            <a:r>
              <a:rPr lang="en-US" dirty="0" smtClean="0"/>
              <a:t>.</a:t>
            </a:r>
            <a:endParaRPr lang="en-US" baseline="0" dirty="0" smtClean="0"/>
          </a:p>
          <a:p>
            <a:pPr>
              <a:spcBef>
                <a:spcPts val="601"/>
              </a:spcBef>
              <a:defRPr/>
            </a:pPr>
            <a:r>
              <a:rPr lang="en-US" dirty="0" smtClean="0"/>
              <a:t>In most cases, providers are permitted to prescribe covered, preferred drugs without seeking prior authorization. SUD services are required for individuals under 21 with Early and Periodic Screening, Diagnostic and Treatment (EPSDT)</a:t>
            </a:r>
            <a:r>
              <a:rPr lang="en-US" baseline="0" dirty="0" smtClean="0"/>
              <a:t> </a:t>
            </a:r>
            <a:r>
              <a:rPr lang="en-US" dirty="0" smtClean="0"/>
              <a:t>and the newly eligible adult group (19-64 with income at or under 133% of the Federal Poverty Level</a:t>
            </a:r>
            <a:r>
              <a:rPr lang="en-US" baseline="0" dirty="0" smtClean="0"/>
              <a:t> (</a:t>
            </a:r>
            <a:r>
              <a:rPr lang="en-US" dirty="0" smtClean="0"/>
              <a:t>FPL)) in states that have expanded Medicaid.</a:t>
            </a:r>
          </a:p>
          <a:p>
            <a:pPr defTabSz="915406">
              <a:spcBef>
                <a:spcPts val="601"/>
              </a:spcBef>
              <a:defRPr/>
            </a:pPr>
            <a:r>
              <a:rPr lang="en-US" baseline="0" dirty="0" smtClean="0"/>
              <a:t>For more information, see these Informational Bulletins:</a:t>
            </a:r>
          </a:p>
          <a:p>
            <a:pPr marL="114426" indent="-114426" defTabSz="915406">
              <a:spcBef>
                <a:spcPts val="601"/>
              </a:spcBef>
              <a:buFont typeface="Wingdings" panose="05000000000000000000" pitchFamily="2" charset="2"/>
              <a:buChar char="§"/>
              <a:defRPr/>
            </a:pPr>
            <a:r>
              <a:rPr lang="en-US" baseline="0" dirty="0" smtClean="0"/>
              <a:t>Medication-Assisted Treatment for Substance Use Disorders, July 11, 2014,</a:t>
            </a:r>
            <a:r>
              <a:rPr lang="en-US" dirty="0" smtClean="0"/>
              <a:t> </a:t>
            </a:r>
            <a:r>
              <a:rPr lang="en-US" u="sng" kern="1200" dirty="0" smtClean="0">
                <a:solidFill>
                  <a:schemeClr val="tx1"/>
                </a:solidFill>
                <a:effectLst/>
                <a:hlinkClick r:id="rId3"/>
              </a:rPr>
              <a:t>(Medicaid.gov/federal-policy-guidance/downloads/cib-07-11-2014.pdf</a:t>
            </a:r>
            <a:r>
              <a:rPr lang="en-US" u="sng" kern="1200" dirty="0" smtClean="0">
                <a:solidFill>
                  <a:schemeClr val="tx1"/>
                </a:solidFill>
                <a:effectLst/>
              </a:rPr>
              <a:t>)</a:t>
            </a:r>
            <a:r>
              <a:rPr lang="en-US" kern="1200" dirty="0" smtClean="0">
                <a:solidFill>
                  <a:schemeClr val="tx1"/>
                </a:solidFill>
                <a:effectLst/>
              </a:rPr>
              <a:t> </a:t>
            </a:r>
          </a:p>
          <a:p>
            <a:pPr marL="114426" indent="-114426" defTabSz="915406">
              <a:spcBef>
                <a:spcPts val="601"/>
              </a:spcBef>
              <a:buFont typeface="Wingdings" panose="05000000000000000000" pitchFamily="2" charset="2"/>
              <a:buChar char="§"/>
              <a:defRPr/>
            </a:pPr>
            <a:r>
              <a:rPr lang="en-US" baseline="0" dirty="0" smtClean="0"/>
              <a:t>Best Practices for Addressing Prescription Opioid Overdoses, Misuse and Addiction, January 28, 2016, (</a:t>
            </a:r>
            <a:r>
              <a:rPr lang="en-US" u="sng" kern="1200" dirty="0" smtClean="0">
                <a:solidFill>
                  <a:schemeClr val="tx1"/>
                </a:solidFill>
                <a:effectLst/>
                <a:hlinkClick r:id="rId4"/>
              </a:rPr>
              <a:t>Medicaid.gov/federal-policy-guidance/downloads/cib-02-02-16.pdf</a:t>
            </a:r>
            <a:r>
              <a:rPr lang="en-US" u="sng" kern="1200" dirty="0" smtClean="0">
                <a:solidFill>
                  <a:schemeClr val="tx1"/>
                </a:solidFill>
                <a:effectLst/>
              </a:rPr>
              <a:t>)</a:t>
            </a:r>
          </a:p>
          <a:p>
            <a:pPr marL="114426" indent="-114426" defTabSz="915406">
              <a:spcBef>
                <a:spcPts val="601"/>
              </a:spcBef>
              <a:buFont typeface="Wingdings" panose="05000000000000000000" pitchFamily="2" charset="2"/>
              <a:buChar char="§"/>
              <a:defRPr/>
            </a:pPr>
            <a:r>
              <a:rPr lang="en-US" u="none" kern="1200" dirty="0" smtClean="0">
                <a:solidFill>
                  <a:schemeClr val="tx1"/>
                </a:solidFill>
                <a:effectLst/>
              </a:rPr>
              <a:t>State flexibilities</a:t>
            </a:r>
            <a:r>
              <a:rPr lang="en-US" u="none" kern="1200" baseline="0" dirty="0" smtClean="0">
                <a:solidFill>
                  <a:schemeClr val="tx1"/>
                </a:solidFill>
                <a:effectLst/>
              </a:rPr>
              <a:t> to provide additional services. </a:t>
            </a:r>
          </a:p>
          <a:p>
            <a:pPr marL="114426" indent="-114426" defTabSz="915406">
              <a:spcBef>
                <a:spcPts val="601"/>
              </a:spcBef>
              <a:buFont typeface="Wingdings" panose="05000000000000000000" pitchFamily="2" charset="2"/>
              <a:buChar char="§"/>
              <a:defRPr/>
            </a:pPr>
            <a:r>
              <a:rPr lang="en-US" u="none" kern="1200" baseline="0" dirty="0" smtClean="0">
                <a:solidFill>
                  <a:schemeClr val="tx1"/>
                </a:solidFill>
                <a:effectLst/>
              </a:rPr>
              <a:t>Under the SUPPORT Act, states are required to offer all three forms of MAT. </a:t>
            </a:r>
            <a:endParaRPr lang="en-US" u="none" kern="1200" dirty="0" smtClean="0">
              <a:solidFill>
                <a:schemeClr val="tx1"/>
              </a:solidFill>
              <a:effectLst/>
            </a:endParaRPr>
          </a:p>
          <a:p>
            <a:pPr defTabSz="915406">
              <a:spcBef>
                <a:spcPts val="601"/>
              </a:spcBef>
              <a:defRPr/>
            </a:pPr>
            <a:endParaRPr lang="en-US" baseline="0" dirty="0" smtClean="0"/>
          </a:p>
          <a:p>
            <a:pPr defTabSz="915406">
              <a:spcBef>
                <a:spcPts val="601"/>
              </a:spcBef>
              <a:defRPr/>
            </a:pPr>
            <a:endParaRPr lang="en-US" dirty="0" smtClean="0"/>
          </a:p>
          <a:p>
            <a:pPr>
              <a:spcBef>
                <a:spcPts val="601"/>
              </a:spcBef>
            </a:pPr>
            <a:endParaRPr lang="en-US" dirty="0"/>
          </a:p>
        </p:txBody>
      </p:sp>
    </p:spTree>
    <p:extLst>
      <p:ext uri="{BB962C8B-B14F-4D97-AF65-F5344CB8AC3E}">
        <p14:creationId xmlns:p14="http://schemas.microsoft.com/office/powerpoint/2010/main" val="3459655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16013"/>
            <a:ext cx="4187825" cy="3140075"/>
          </a:xfrm>
        </p:spPr>
      </p:sp>
      <p:sp>
        <p:nvSpPr>
          <p:cNvPr id="3" name="Notes Placeholder 2"/>
          <p:cNvSpPr>
            <a:spLocks noGrp="1"/>
          </p:cNvSpPr>
          <p:nvPr>
            <p:ph type="body" idx="1"/>
          </p:nvPr>
        </p:nvSpPr>
        <p:spPr>
          <a:xfrm>
            <a:off x="701993" y="4478475"/>
            <a:ext cx="5615940" cy="4379316"/>
          </a:xfrm>
        </p:spPr>
        <p:txBody>
          <a:bodyPr>
            <a:normAutofit fontScale="62500" lnSpcReduction="20000"/>
          </a:bodyPr>
          <a:lstStyle/>
          <a:p>
            <a:pPr>
              <a:lnSpc>
                <a:spcPct val="120000"/>
              </a:lnSpc>
              <a:spcBef>
                <a:spcPts val="601"/>
              </a:spcBef>
            </a:pPr>
            <a:r>
              <a:rPr lang="en-US" sz="1400" dirty="0"/>
              <a:t>There are many ways that states can address mental health and Substance Use Disorders (SUDs) for their Medicaid program.</a:t>
            </a:r>
          </a:p>
          <a:p>
            <a:pPr marL="114426" indent="-114426">
              <a:lnSpc>
                <a:spcPct val="120000"/>
              </a:lnSpc>
              <a:spcBef>
                <a:spcPts val="601"/>
              </a:spcBef>
              <a:buFont typeface="Wingdings" panose="05000000000000000000" pitchFamily="2" charset="2"/>
              <a:buChar char="§"/>
            </a:pPr>
            <a:r>
              <a:rPr lang="en-US" sz="1400" dirty="0"/>
              <a:t>Final Mental Health and SUD parity rule for Medicaid and Children’s Health Insurance Program (CHIP) (March 2016) </a:t>
            </a:r>
          </a:p>
          <a:p>
            <a:pPr marL="228851" lvl="1" indent="-114426">
              <a:lnSpc>
                <a:spcPct val="120000"/>
              </a:lnSpc>
              <a:spcBef>
                <a:spcPts val="601"/>
              </a:spcBef>
              <a:buFont typeface="Arial" panose="020B0604020202020204" pitchFamily="34" charset="0"/>
              <a:buChar char="•"/>
            </a:pPr>
            <a:r>
              <a:rPr lang="en-US" sz="1400" dirty="0"/>
              <a:t>Final Rule strengthens access to mental health and SUD benefits for low-income Americans aligning with protections already required of private health plans. It maintains state flexibility while guaranteeing Medicaid enrollees are able to access mental health and substance abuse services in the same manner as medical benefits (</a:t>
            </a:r>
            <a:r>
              <a:rPr lang="en-US" sz="1400" dirty="0" err="1"/>
              <a:t>eg</a:t>
            </a:r>
            <a:r>
              <a:rPr lang="en-US" sz="1400" dirty="0"/>
              <a:t>., comparable co-pays, out-of-pocket costs, limits on outpatient, etc.).</a:t>
            </a:r>
          </a:p>
          <a:p>
            <a:pPr marL="228851" lvl="1" indent="-114426">
              <a:lnSpc>
                <a:spcPct val="120000"/>
              </a:lnSpc>
              <a:spcBef>
                <a:spcPts val="601"/>
              </a:spcBef>
              <a:buFont typeface="Arial" panose="020B0604020202020204" pitchFamily="34" charset="0"/>
              <a:buChar char="•"/>
            </a:pPr>
            <a:r>
              <a:rPr lang="en-US" sz="1400" dirty="0"/>
              <a:t>Plans must disclose information on mental health and SUD benefits upon request, including the criteria for determinations of medical necessity.</a:t>
            </a:r>
          </a:p>
          <a:p>
            <a:pPr marL="228851" lvl="1" indent="-114426">
              <a:lnSpc>
                <a:spcPct val="120000"/>
              </a:lnSpc>
              <a:spcBef>
                <a:spcPts val="601"/>
              </a:spcBef>
              <a:buFont typeface="Arial" panose="020B0604020202020204" pitchFamily="34" charset="0"/>
              <a:buChar char="•"/>
            </a:pPr>
            <a:r>
              <a:rPr lang="en-US" sz="1400" dirty="0"/>
              <a:t>It also requires the state to disclose the reason for any denial of reimbursement or payment for services with respect to mental health and SUD benefits.</a:t>
            </a:r>
          </a:p>
          <a:p>
            <a:pPr marL="0" lvl="1" defTabSz="915406">
              <a:lnSpc>
                <a:spcPct val="120000"/>
              </a:lnSpc>
              <a:spcBef>
                <a:spcPts val="601"/>
              </a:spcBef>
              <a:defRPr/>
            </a:pPr>
            <a:r>
              <a:rPr lang="en-US" sz="1400" dirty="0"/>
              <a:t>CMS, in cooperation with federal partners, works with states to improve their services for individuals with Medicaid who have mental health conditions and SUD.</a:t>
            </a:r>
          </a:p>
          <a:p>
            <a:pPr marL="114426" lvl="1" indent="-114426" defTabSz="915406">
              <a:lnSpc>
                <a:spcPct val="120000"/>
              </a:lnSpc>
              <a:spcBef>
                <a:spcPts val="601"/>
              </a:spcBef>
              <a:buFont typeface="Wingdings" panose="05000000000000000000" pitchFamily="2" charset="2"/>
              <a:buChar char="§"/>
              <a:defRPr/>
            </a:pPr>
            <a:r>
              <a:rPr lang="en-US" sz="1400" dirty="0"/>
              <a:t>Innovation Accelerator Program (IAP)—The goal of the IAP initiative on SUDs is to support participating states for better SUD delivery system reforms and primary care and mental health integration.</a:t>
            </a:r>
          </a:p>
          <a:p>
            <a:pPr marL="114426" lvl="1" indent="-114426" defTabSz="915406">
              <a:lnSpc>
                <a:spcPct val="120000"/>
              </a:lnSpc>
              <a:spcBef>
                <a:spcPts val="601"/>
              </a:spcBef>
              <a:buFont typeface="Wingdings" panose="05000000000000000000" pitchFamily="2" charset="2"/>
              <a:buChar char="§"/>
              <a:defRPr/>
            </a:pPr>
            <a:r>
              <a:rPr lang="en-US" sz="1400" dirty="0"/>
              <a:t>Health Homes that focus on mental health and SUD</a:t>
            </a:r>
            <a:r>
              <a:rPr lang="en-US" sz="1400" dirty="0">
                <a:latin typeface="Calibri" panose="020F0502020204030204" pitchFamily="34" charset="0"/>
              </a:rPr>
              <a:t>—</a:t>
            </a:r>
            <a:r>
              <a:rPr lang="en-US" sz="1400" dirty="0"/>
              <a:t>Health homes as defined by the Affordable Care Act offer coordinated care to individuals with multiple chronic health conditions including mental health and SUDs. </a:t>
            </a:r>
          </a:p>
          <a:p>
            <a:pPr marL="114426" lvl="1" indent="-114426" defTabSz="915406">
              <a:lnSpc>
                <a:spcPct val="120000"/>
              </a:lnSpc>
              <a:spcBef>
                <a:spcPts val="601"/>
              </a:spcBef>
              <a:buFont typeface="Wingdings" panose="05000000000000000000" pitchFamily="2" charset="2"/>
              <a:buChar char="§"/>
              <a:defRPr/>
            </a:pPr>
            <a:r>
              <a:rPr lang="en-US" sz="1400" dirty="0"/>
              <a:t>Work with the Substance Abuse and Mental Health Administration (SAMHSA) on Certified Community Behavioral Health Centers.</a:t>
            </a:r>
          </a:p>
          <a:p>
            <a:pPr marL="114426" lvl="1" indent="-114426" defTabSz="915406">
              <a:lnSpc>
                <a:spcPct val="120000"/>
              </a:lnSpc>
              <a:spcBef>
                <a:spcPts val="601"/>
              </a:spcBef>
              <a:buFont typeface="Wingdings" panose="05000000000000000000" pitchFamily="2" charset="2"/>
              <a:buChar char="§"/>
              <a:defRPr/>
            </a:pPr>
            <a:r>
              <a:rPr lang="en-US" sz="1400" dirty="0"/>
              <a:t>Section 1115 SUD demonstration opportunity.</a:t>
            </a:r>
          </a:p>
          <a:p>
            <a:pPr>
              <a:lnSpc>
                <a:spcPct val="120000"/>
              </a:lnSpc>
              <a:spcBef>
                <a:spcPts val="601"/>
              </a:spcBef>
            </a:pPr>
            <a:r>
              <a:rPr lang="en-US" sz="1400" dirty="0"/>
              <a:t>For more information visit </a:t>
            </a:r>
            <a:r>
              <a:rPr lang="en-US" sz="1400" u="sng" dirty="0">
                <a:hlinkClick r:id="rId3"/>
              </a:rPr>
              <a:t>Medicaid.gov/Medicaid/benefits/</a:t>
            </a:r>
            <a:r>
              <a:rPr lang="en-US" sz="1400" u="sng" dirty="0" err="1">
                <a:hlinkClick r:id="rId3"/>
              </a:rPr>
              <a:t>bhs</a:t>
            </a:r>
            <a:r>
              <a:rPr lang="en-US" sz="1400" u="sng" dirty="0">
                <a:hlinkClick r:id="rId3"/>
              </a:rPr>
              <a:t>/index</a:t>
            </a:r>
            <a:r>
              <a:rPr lang="en-US" sz="1400" dirty="0"/>
              <a:t>.</a:t>
            </a:r>
          </a:p>
          <a:p>
            <a:pPr defTabSz="915406">
              <a:lnSpc>
                <a:spcPct val="120000"/>
              </a:lnSpc>
              <a:spcBef>
                <a:spcPts val="601"/>
              </a:spcBef>
              <a:defRPr/>
            </a:pPr>
            <a:r>
              <a:rPr lang="en-US" sz="1400" dirty="0"/>
              <a:t>For guidance visit </a:t>
            </a:r>
            <a:r>
              <a:rPr lang="en-US" sz="1400" u="sng" dirty="0">
                <a:hlinkClick r:id="rId4"/>
              </a:rPr>
              <a:t>Medicaid.gov/federal-policy-guidance/downloads/smd18011.pdf</a:t>
            </a:r>
            <a:r>
              <a:rPr lang="en-US" sz="1400" dirty="0"/>
              <a:t>.</a:t>
            </a:r>
          </a:p>
          <a:p>
            <a:pPr>
              <a:lnSpc>
                <a:spcPct val="120000"/>
              </a:lnSpc>
              <a:spcBef>
                <a:spcPts val="601"/>
              </a:spcBef>
            </a:pPr>
            <a:endParaRPr lang="en-US" sz="1300" u="sng" dirty="0"/>
          </a:p>
          <a:p>
            <a:pPr>
              <a:lnSpc>
                <a:spcPct val="120000"/>
              </a:lnSpc>
              <a:spcBef>
                <a:spcPts val="601"/>
              </a:spcBef>
            </a:pPr>
            <a:endParaRPr lang="en-US" sz="1300" dirty="0"/>
          </a:p>
          <a:p>
            <a:pPr>
              <a:lnSpc>
                <a:spcPct val="120000"/>
              </a:lnSpc>
              <a:spcBef>
                <a:spcPts val="601"/>
              </a:spcBef>
            </a:pPr>
            <a:endParaRPr lang="en-US" dirty="0"/>
          </a:p>
        </p:txBody>
      </p:sp>
    </p:spTree>
    <p:extLst>
      <p:ext uri="{BB962C8B-B14F-4D97-AF65-F5344CB8AC3E}">
        <p14:creationId xmlns:p14="http://schemas.microsoft.com/office/powerpoint/2010/main" val="3453079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406">
              <a:spcBef>
                <a:spcPts val="601"/>
              </a:spcBef>
              <a:defRPr/>
            </a:pPr>
            <a:r>
              <a:rPr lang="en-US" dirty="0"/>
              <a:t>All Marketplace plans cover essential health benefits (EHB). Specific benefits depend on your state and the health plan but must include coverage for mental and behavioral health services, substance use disorder benefits, including opioid use disorder services, and prescription drug coverage. For more information, </a:t>
            </a:r>
            <a:r>
              <a:rPr lang="en-US" u="sng" dirty="0">
                <a:hlinkClick r:id="rId3"/>
              </a:rPr>
              <a:t>Healthcare.gov/coverage/mental-health-substance-abuse-coverage</a:t>
            </a:r>
            <a:r>
              <a:rPr lang="en-US" dirty="0"/>
              <a:t>.</a:t>
            </a:r>
          </a:p>
          <a:p>
            <a:pPr>
              <a:spcBef>
                <a:spcPts val="601"/>
              </a:spcBef>
            </a:pPr>
            <a:endParaRPr lang="en-US" dirty="0"/>
          </a:p>
          <a:p>
            <a:pPr>
              <a:spcBef>
                <a:spcPts val="601"/>
              </a:spcBef>
            </a:pPr>
            <a:endParaRPr lang="en-US" dirty="0"/>
          </a:p>
        </p:txBody>
      </p:sp>
    </p:spTree>
    <p:extLst>
      <p:ext uri="{BB962C8B-B14F-4D97-AF65-F5344CB8AC3E}">
        <p14:creationId xmlns:p14="http://schemas.microsoft.com/office/powerpoint/2010/main" val="1083217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1"/>
              </a:spcBef>
            </a:pPr>
            <a:r>
              <a:rPr lang="en-US" dirty="0" smtClean="0"/>
              <a:t>There are other protections for Marketplace plans</a:t>
            </a:r>
            <a:r>
              <a:rPr lang="en-US" baseline="0" dirty="0" smtClean="0"/>
              <a:t> including</a:t>
            </a:r>
          </a:p>
          <a:p>
            <a:pPr marL="114426" indent="-114426">
              <a:spcBef>
                <a:spcPts val="601"/>
              </a:spcBef>
              <a:buFont typeface="Wingdings" panose="05000000000000000000" pitchFamily="2" charset="2"/>
              <a:buChar char="§"/>
            </a:pPr>
            <a:r>
              <a:rPr lang="en-US" dirty="0" smtClean="0"/>
              <a:t>Cost sharing for EHB benefits must count towards the plan’s annual limitation</a:t>
            </a:r>
          </a:p>
          <a:p>
            <a:pPr marL="114426" indent="-114426" defTabSz="915406">
              <a:spcBef>
                <a:spcPts val="601"/>
              </a:spcBef>
              <a:buFont typeface="Wingdings" panose="05000000000000000000" pitchFamily="2" charset="2"/>
              <a:buChar char="§"/>
              <a:defRPr/>
            </a:pPr>
            <a:r>
              <a:rPr lang="en-US" dirty="0" smtClean="0"/>
              <a:t>No yearly or lifetime dollar limits on coverage for EHB benefits</a:t>
            </a:r>
          </a:p>
          <a:p>
            <a:pPr marL="114426" indent="-114426">
              <a:spcBef>
                <a:spcPts val="601"/>
              </a:spcBef>
              <a:buFont typeface="Wingdings" panose="05000000000000000000" pitchFamily="2" charset="2"/>
              <a:buChar char="§"/>
            </a:pPr>
            <a:r>
              <a:rPr lang="en-US" dirty="0"/>
              <a:t>M</a:t>
            </a:r>
            <a:r>
              <a:rPr lang="en-US" dirty="0" smtClean="0"/>
              <a:t>ust comply with “parity" protections between mental health and substance use disorder benefits and medical benefits</a:t>
            </a:r>
          </a:p>
          <a:p>
            <a:pPr marL="114426" indent="-114426">
              <a:spcBef>
                <a:spcPts val="601"/>
              </a:spcBef>
              <a:buFont typeface="Wingdings" panose="05000000000000000000" pitchFamily="2" charset="2"/>
              <a:buChar char="§"/>
            </a:pPr>
            <a:r>
              <a:rPr lang="en-US" dirty="0"/>
              <a:t>P</a:t>
            </a:r>
            <a:r>
              <a:rPr lang="en-US" dirty="0" smtClean="0"/>
              <a:t>rohibited from discriminating based on an individual's age, expected length of life, present or predicted disability, degree of medical dependency, quality of life, or other health conditions.</a:t>
            </a:r>
            <a:r>
              <a:rPr lang="en-US" baseline="0" dirty="0" smtClean="0"/>
              <a:t> </a:t>
            </a:r>
            <a:r>
              <a:rPr lang="en-US" dirty="0" smtClean="0"/>
              <a:t>Issuers are allowed to use reasonable medical management</a:t>
            </a:r>
          </a:p>
          <a:p>
            <a:pPr>
              <a:spcBef>
                <a:spcPts val="601"/>
              </a:spcBef>
            </a:pPr>
            <a:endParaRPr lang="en-US" dirty="0" smtClean="0"/>
          </a:p>
          <a:p>
            <a:pPr>
              <a:spcBef>
                <a:spcPts val="601"/>
              </a:spcBef>
            </a:pPr>
            <a:endParaRPr lang="en-US" dirty="0"/>
          </a:p>
        </p:txBody>
      </p:sp>
    </p:spTree>
    <p:extLst>
      <p:ext uri="{BB962C8B-B14F-4D97-AF65-F5344CB8AC3E}">
        <p14:creationId xmlns:p14="http://schemas.microsoft.com/office/powerpoint/2010/main" val="3335331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501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spcBef>
                <a:spcPts val="601"/>
              </a:spcBef>
              <a:defRPr/>
            </a:pPr>
            <a:r>
              <a:rPr lang="en-US" kern="1200" dirty="0" smtClean="0">
                <a:solidFill>
                  <a:schemeClr val="tx1"/>
                </a:solidFill>
                <a:effectLst/>
              </a:rPr>
              <a:t>The CMS Roadmap: Actions To Address The Opioid</a:t>
            </a:r>
            <a:r>
              <a:rPr lang="en-US" kern="1200" baseline="0" dirty="0" smtClean="0">
                <a:solidFill>
                  <a:schemeClr val="tx1"/>
                </a:solidFill>
                <a:effectLst/>
              </a:rPr>
              <a:t> Epidemic </a:t>
            </a:r>
            <a:r>
              <a:rPr lang="en-US" kern="1200" dirty="0" smtClean="0">
                <a:solidFill>
                  <a:schemeClr val="tx1"/>
                </a:solidFill>
                <a:effectLst/>
              </a:rPr>
              <a:t>summarizes the scope of the problem, key strategic elements, key</a:t>
            </a:r>
            <a:r>
              <a:rPr lang="en-US" kern="1200" baseline="0" dirty="0" smtClean="0">
                <a:solidFill>
                  <a:schemeClr val="tx1"/>
                </a:solidFill>
                <a:effectLst/>
              </a:rPr>
              <a:t> areas of focus, accomplishments and plans to move forward. To view the entire roadmap, go to</a:t>
            </a:r>
            <a:r>
              <a:rPr lang="en-US" dirty="0"/>
              <a:t> </a:t>
            </a:r>
            <a:r>
              <a:rPr lang="en-US" u="sng" dirty="0" smtClean="0">
                <a:hlinkClick r:id="rId3"/>
              </a:rPr>
              <a:t>CMS.gov/About-CMS/Agency-Information/Emergency/Downloads/Opioid-epidemic-roadmap.pdf</a:t>
            </a:r>
            <a:r>
              <a:rPr lang="en-US" dirty="0" smtClean="0"/>
              <a:t>.</a:t>
            </a:r>
            <a:endParaRPr lang="en-US" dirty="0"/>
          </a:p>
        </p:txBody>
      </p:sp>
    </p:spTree>
    <p:extLst>
      <p:ext uri="{BB962C8B-B14F-4D97-AF65-F5344CB8AC3E}">
        <p14:creationId xmlns:p14="http://schemas.microsoft.com/office/powerpoint/2010/main" val="4272028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defTabSz="932799">
              <a:spcBef>
                <a:spcPts val="601"/>
              </a:spcBef>
              <a:defRPr/>
            </a:pPr>
            <a:r>
              <a:rPr lang="en-US" dirty="0" smtClean="0"/>
              <a:t>The Medicare Part D Opioid</a:t>
            </a:r>
            <a:r>
              <a:rPr lang="en-US" baseline="0" dirty="0" smtClean="0"/>
              <a:t> Drug Mapping </a:t>
            </a:r>
            <a:r>
              <a:rPr lang="en-US" dirty="0" smtClean="0"/>
              <a:t>Tool gives providers, local health officials, and others the data about their community's Medicare opioid prescription rate so they can better target prevention and treatment efforts. It </a:t>
            </a:r>
            <a:r>
              <a:rPr lang="en-US" dirty="0" smtClean="0">
                <a:effectLst/>
              </a:rPr>
              <a:t>shows geographic comparisons at the state, county, and ZIP code levels</a:t>
            </a:r>
            <a:r>
              <a:rPr lang="en-US" baseline="0" dirty="0" smtClean="0">
                <a:effectLst/>
              </a:rPr>
              <a:t> and </a:t>
            </a:r>
            <a:r>
              <a:rPr lang="en-US" dirty="0" smtClean="0">
                <a:effectLst/>
              </a:rPr>
              <a:t>Medicare Part D opioid prescription claims with the personally</a:t>
            </a:r>
            <a:r>
              <a:rPr lang="en-US" baseline="0" dirty="0" smtClean="0">
                <a:effectLst/>
              </a:rPr>
              <a:t> identifiable information removed for </a:t>
            </a:r>
            <a:r>
              <a:rPr lang="en-US" dirty="0" smtClean="0">
                <a:effectLst/>
              </a:rPr>
              <a:t>prescriptions written and then submitted to be filled</a:t>
            </a:r>
            <a:r>
              <a:rPr lang="en-US" baseline="0" dirty="0" smtClean="0">
                <a:effectLst/>
              </a:rPr>
              <a:t> </a:t>
            </a:r>
            <a:r>
              <a:rPr lang="en-US" dirty="0" smtClean="0">
                <a:effectLst/>
              </a:rPr>
              <a:t>within the U.S. </a:t>
            </a:r>
          </a:p>
          <a:p>
            <a:pPr defTabSz="932799">
              <a:spcBef>
                <a:spcPts val="601"/>
              </a:spcBef>
              <a:defRPr/>
            </a:pPr>
            <a:r>
              <a:rPr lang="en-US" dirty="0" smtClean="0">
                <a:effectLst/>
              </a:rPr>
              <a:t>It</a:t>
            </a:r>
            <a:r>
              <a:rPr lang="en-US" baseline="0" dirty="0" smtClean="0">
                <a:effectLst/>
              </a:rPr>
              <a:t>’s helpful to look at your area for the percentage of opioid claims. </a:t>
            </a:r>
            <a:r>
              <a:rPr lang="en-US" dirty="0"/>
              <a:t>The 2017 updated version of the mapping tool presents Medicare Part D opioid prescribing rates for 2015 as well as the change in opioid prescribing rates from 2013 to 2015. New for this release is additional information on extended-release opioid prescribing rates. </a:t>
            </a:r>
            <a:r>
              <a:rPr lang="en-US" dirty="0" smtClean="0"/>
              <a:t>The </a:t>
            </a:r>
            <a:r>
              <a:rPr lang="en-US" baseline="0" dirty="0" smtClean="0"/>
              <a:t>tool is available at </a:t>
            </a:r>
            <a:r>
              <a:rPr lang="en-US" dirty="0" smtClean="0">
                <a:hlinkClick r:id="rId3"/>
              </a:rPr>
              <a:t>Go.CMS.gov/opioidheatmap</a:t>
            </a:r>
            <a:r>
              <a:rPr lang="en-US" dirty="0" smtClean="0"/>
              <a:t>.</a:t>
            </a:r>
          </a:p>
          <a:p>
            <a:pPr defTabSz="932799">
              <a:spcBef>
                <a:spcPts val="601"/>
              </a:spcBef>
              <a:defRPr/>
            </a:pPr>
            <a:endParaRPr lang="en-US" dirty="0" smtClean="0"/>
          </a:p>
          <a:p>
            <a:pPr defTabSz="932799">
              <a:spcBef>
                <a:spcPts val="601"/>
              </a:spcBef>
              <a:defRPr/>
            </a:pPr>
            <a:endParaRPr lang="en-US" dirty="0" smtClean="0"/>
          </a:p>
          <a:p>
            <a:pPr defTabSz="932799">
              <a:defRPr/>
            </a:pPr>
            <a:endParaRPr lang="en-US" dirty="0" smtClean="0"/>
          </a:p>
          <a:p>
            <a:pPr defTabSz="932799">
              <a:defRPr/>
            </a:pPr>
            <a:endParaRPr lang="en-US" dirty="0" smtClean="0"/>
          </a:p>
          <a:p>
            <a:endParaRPr lang="en-US" dirty="0"/>
          </a:p>
        </p:txBody>
      </p:sp>
    </p:spTree>
    <p:extLst>
      <p:ext uri="{BB962C8B-B14F-4D97-AF65-F5344CB8AC3E}">
        <p14:creationId xmlns:p14="http://schemas.microsoft.com/office/powerpoint/2010/main" val="3270584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defTabSz="932799">
              <a:spcBef>
                <a:spcPts val="601"/>
              </a:spcBef>
              <a:defRPr/>
            </a:pPr>
            <a:r>
              <a:rPr lang="en-US" dirty="0" smtClean="0"/>
              <a:t>The Medicare Part D Opioid</a:t>
            </a:r>
            <a:r>
              <a:rPr lang="en-US" baseline="0" dirty="0" smtClean="0"/>
              <a:t> Drug Mapping </a:t>
            </a:r>
            <a:r>
              <a:rPr lang="en-US" dirty="0" smtClean="0"/>
              <a:t>Tool gives providers, local health officials, and others the data about their community's Medicare opioid prescription rate so they can better target prevention and treatment efforts. It </a:t>
            </a:r>
            <a:r>
              <a:rPr lang="en-US" dirty="0" smtClean="0">
                <a:effectLst/>
              </a:rPr>
              <a:t>shows geographic comparisons at the state, county, and ZIP code levels</a:t>
            </a:r>
            <a:r>
              <a:rPr lang="en-US" baseline="0" dirty="0" smtClean="0">
                <a:effectLst/>
              </a:rPr>
              <a:t> and </a:t>
            </a:r>
            <a:r>
              <a:rPr lang="en-US" dirty="0" smtClean="0">
                <a:effectLst/>
              </a:rPr>
              <a:t>Medicare Part D opioid prescription claims with the personally</a:t>
            </a:r>
            <a:r>
              <a:rPr lang="en-US" baseline="0" dirty="0" smtClean="0">
                <a:effectLst/>
              </a:rPr>
              <a:t> identifiable information removed for </a:t>
            </a:r>
            <a:r>
              <a:rPr lang="en-US" dirty="0" smtClean="0">
                <a:effectLst/>
              </a:rPr>
              <a:t>prescriptions written and then submitted to be filled</a:t>
            </a:r>
            <a:r>
              <a:rPr lang="en-US" baseline="0" dirty="0" smtClean="0">
                <a:effectLst/>
              </a:rPr>
              <a:t> </a:t>
            </a:r>
            <a:r>
              <a:rPr lang="en-US" dirty="0" smtClean="0">
                <a:effectLst/>
              </a:rPr>
              <a:t>within the U.S. </a:t>
            </a:r>
          </a:p>
          <a:p>
            <a:pPr defTabSz="932799">
              <a:spcBef>
                <a:spcPts val="601"/>
              </a:spcBef>
              <a:defRPr/>
            </a:pPr>
            <a:r>
              <a:rPr lang="en-US" dirty="0" smtClean="0">
                <a:effectLst/>
              </a:rPr>
              <a:t>It</a:t>
            </a:r>
            <a:r>
              <a:rPr lang="en-US" baseline="0" dirty="0" smtClean="0">
                <a:effectLst/>
              </a:rPr>
              <a:t>’s helpful to look at your area for the percentage of opioid claims. </a:t>
            </a:r>
            <a:r>
              <a:rPr lang="en-US" dirty="0"/>
              <a:t>The 2017 updated version of the mapping tool presents Medicare Part D opioid prescribing rates for 2015 as well as the change in opioid prescribing rates from 2013 to 2015. New for this release is additional information on extended-release opioid prescribing rates. </a:t>
            </a:r>
            <a:r>
              <a:rPr lang="en-US" dirty="0" smtClean="0"/>
              <a:t>The </a:t>
            </a:r>
            <a:r>
              <a:rPr lang="en-US" baseline="0" dirty="0" smtClean="0"/>
              <a:t>tool is available at </a:t>
            </a:r>
            <a:r>
              <a:rPr lang="en-US" dirty="0" smtClean="0">
                <a:hlinkClick r:id="rId3"/>
              </a:rPr>
              <a:t>Go.CMS.gov/opioidheatmap</a:t>
            </a:r>
            <a:r>
              <a:rPr lang="en-US" dirty="0" smtClean="0"/>
              <a:t>.</a:t>
            </a:r>
          </a:p>
          <a:p>
            <a:pPr defTabSz="932799">
              <a:spcBef>
                <a:spcPts val="601"/>
              </a:spcBef>
              <a:defRPr/>
            </a:pPr>
            <a:endParaRPr lang="en-US" dirty="0" smtClean="0"/>
          </a:p>
          <a:p>
            <a:pPr defTabSz="932799">
              <a:spcBef>
                <a:spcPts val="601"/>
              </a:spcBef>
              <a:defRPr/>
            </a:pPr>
            <a:endParaRPr lang="en-US" dirty="0" smtClean="0"/>
          </a:p>
          <a:p>
            <a:pPr defTabSz="932799">
              <a:defRPr/>
            </a:pPr>
            <a:endParaRPr lang="en-US" dirty="0" smtClean="0"/>
          </a:p>
          <a:p>
            <a:pPr defTabSz="932799">
              <a:defRPr/>
            </a:pPr>
            <a:endParaRPr lang="en-US" dirty="0" smtClean="0"/>
          </a:p>
          <a:p>
            <a:endParaRPr lang="en-US" dirty="0"/>
          </a:p>
        </p:txBody>
      </p:sp>
    </p:spTree>
    <p:extLst>
      <p:ext uri="{BB962C8B-B14F-4D97-AF65-F5344CB8AC3E}">
        <p14:creationId xmlns:p14="http://schemas.microsoft.com/office/powerpoint/2010/main" val="557248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1"/>
              </a:spcBef>
            </a:pPr>
            <a:r>
              <a:rPr lang="en-US" dirty="0" smtClean="0"/>
              <a:t>CMS’s successes so far have included:</a:t>
            </a:r>
          </a:p>
          <a:p>
            <a:pPr marL="114426" indent="-114426">
              <a:spcBef>
                <a:spcPts val="601"/>
              </a:spcBef>
              <a:buFont typeface="Wingdings" panose="05000000000000000000" pitchFamily="2" charset="2"/>
              <a:buChar char="§"/>
            </a:pPr>
            <a:r>
              <a:rPr lang="en-US" dirty="0" smtClean="0"/>
              <a:t>Coverage</a:t>
            </a:r>
            <a:r>
              <a:rPr lang="en-US" dirty="0" smtClean="0">
                <a:latin typeface="Calibri" panose="020F0502020204030204" pitchFamily="34" charset="0"/>
              </a:rPr>
              <a:t>—</a:t>
            </a:r>
            <a:r>
              <a:rPr lang="en-US" dirty="0" smtClean="0"/>
              <a:t>CMS coverage policies now ensure some form of medication-assisted treatment across all CMS programs—Medicare, Medicaid, and Marketplace</a:t>
            </a:r>
            <a:r>
              <a:rPr lang="en-US" baseline="0" dirty="0" smtClean="0"/>
              <a:t> (Ex</a:t>
            </a:r>
            <a:r>
              <a:rPr lang="en-US" dirty="0" smtClean="0"/>
              <a:t>changes).</a:t>
            </a:r>
          </a:p>
          <a:p>
            <a:pPr marL="114426" indent="-114426">
              <a:spcBef>
                <a:spcPts val="601"/>
              </a:spcBef>
              <a:buFont typeface="Wingdings" panose="05000000000000000000" pitchFamily="2" charset="2"/>
              <a:buChar char="§"/>
            </a:pPr>
            <a:r>
              <a:rPr lang="en-US" dirty="0" smtClean="0"/>
              <a:t>Awareness</a:t>
            </a:r>
            <a:r>
              <a:rPr lang="en-US" dirty="0" smtClean="0">
                <a:latin typeface="Calibri" panose="020F0502020204030204" pitchFamily="34" charset="0"/>
              </a:rPr>
              <a:t>—</a:t>
            </a:r>
            <a:r>
              <a:rPr lang="en-US" dirty="0" smtClean="0"/>
              <a:t>CMS sent 24,000 letters in 2017 and 2018 to Medicare physicians to highlight that they were prescribing higher levels of opioids than their peers to incentivize safe prescribing practices.</a:t>
            </a:r>
          </a:p>
          <a:p>
            <a:pPr marL="114426" indent="-114426">
              <a:spcBef>
                <a:spcPts val="601"/>
              </a:spcBef>
              <a:buFont typeface="Wingdings" panose="05000000000000000000" pitchFamily="2" charset="2"/>
              <a:buChar char="§"/>
            </a:pPr>
            <a:r>
              <a:rPr lang="en-US" dirty="0" smtClean="0"/>
              <a:t>Data</a:t>
            </a:r>
            <a:r>
              <a:rPr lang="en-US" dirty="0" smtClean="0">
                <a:latin typeface="Calibri" panose="020F0502020204030204" pitchFamily="34" charset="0"/>
              </a:rPr>
              <a:t>—</a:t>
            </a:r>
            <a:r>
              <a:rPr lang="en-US" dirty="0" smtClean="0"/>
              <a:t>CMS released data in </a:t>
            </a:r>
            <a:r>
              <a:rPr lang="en-US" smtClean="0"/>
              <a:t>2018 and 2019 to </a:t>
            </a:r>
            <a:r>
              <a:rPr lang="en-US" dirty="0" smtClean="0"/>
              <a:t>show where Medicare opioid prescribing is high to help identify areas for additional interventions.</a:t>
            </a:r>
          </a:p>
          <a:p>
            <a:pPr marL="114426" indent="-114426">
              <a:spcBef>
                <a:spcPts val="601"/>
              </a:spcBef>
              <a:buFont typeface="Wingdings" panose="05000000000000000000" pitchFamily="2" charset="2"/>
              <a:buChar char="§"/>
            </a:pPr>
            <a:r>
              <a:rPr lang="en-US" dirty="0" smtClean="0"/>
              <a:t>Tracking</a:t>
            </a:r>
            <a:r>
              <a:rPr lang="en-US" dirty="0" smtClean="0">
                <a:latin typeface="Calibri" panose="020F0502020204030204" pitchFamily="34" charset="0"/>
              </a:rPr>
              <a:t>—</a:t>
            </a:r>
            <a:r>
              <a:rPr lang="en-US" dirty="0" smtClean="0"/>
              <a:t>Due to safe prescribing policies, the number of people with Medicare receiving higher than recommended doses from multiple doctors declined by 40% in 2017.</a:t>
            </a:r>
          </a:p>
          <a:p>
            <a:pPr marL="114426" indent="-114426">
              <a:spcBef>
                <a:spcPts val="601"/>
              </a:spcBef>
              <a:buFont typeface="Wingdings" panose="05000000000000000000" pitchFamily="2" charset="2"/>
              <a:buChar char="§"/>
            </a:pPr>
            <a:r>
              <a:rPr lang="en-US" dirty="0" smtClean="0"/>
              <a:t>Best Practices</a:t>
            </a:r>
            <a:r>
              <a:rPr lang="en-US" dirty="0" smtClean="0">
                <a:latin typeface="Calibri" panose="020F0502020204030204" pitchFamily="34" charset="0"/>
              </a:rPr>
              <a:t>—</a:t>
            </a:r>
            <a:r>
              <a:rPr lang="en-US" dirty="0" smtClean="0"/>
              <a:t>CMS activated over 4,000 hospitals, 120,000 clinicians, and 5,000 outpatient settings through national quality improvement networks to rapidly generate results in reducing opioid-related events.</a:t>
            </a:r>
          </a:p>
          <a:p>
            <a:pPr marL="114426" indent="-114426">
              <a:spcBef>
                <a:spcPts val="601"/>
              </a:spcBef>
              <a:buFont typeface="Wingdings" panose="05000000000000000000" pitchFamily="2" charset="2"/>
              <a:buChar char="§"/>
            </a:pPr>
            <a:r>
              <a:rPr lang="en-US" dirty="0" smtClean="0"/>
              <a:t>Access</a:t>
            </a:r>
            <a:r>
              <a:rPr lang="en-US" dirty="0" smtClean="0">
                <a:latin typeface="Calibri" panose="020F0502020204030204" pitchFamily="34" charset="0"/>
              </a:rPr>
              <a:t>—</a:t>
            </a:r>
            <a:r>
              <a:rPr lang="en-US" dirty="0" smtClean="0"/>
              <a:t>As of June 2018, CMS approved 12 state Medicaid 1115 demonstrations to improve access to opioid use disorder treatment, including new flexibility to cover inpatient and residential treatment while ensuring quality of care.</a:t>
            </a:r>
          </a:p>
          <a:p>
            <a:endParaRPr lang="en-US" dirty="0"/>
          </a:p>
        </p:txBody>
      </p:sp>
    </p:spTree>
    <p:extLst>
      <p:ext uri="{BB962C8B-B14F-4D97-AF65-F5344CB8AC3E}">
        <p14:creationId xmlns:p14="http://schemas.microsoft.com/office/powerpoint/2010/main" val="861892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1"/>
              </a:spcBef>
            </a:pPr>
            <a:r>
              <a:rPr lang="en-US" dirty="0" smtClean="0"/>
              <a:t>CMS’s successes so far have included:</a:t>
            </a:r>
          </a:p>
          <a:p>
            <a:pPr marL="114426" indent="-114426">
              <a:spcBef>
                <a:spcPts val="601"/>
              </a:spcBef>
              <a:buFont typeface="Wingdings" panose="05000000000000000000" pitchFamily="2" charset="2"/>
              <a:buChar char="§"/>
            </a:pPr>
            <a:r>
              <a:rPr lang="en-US" dirty="0" smtClean="0"/>
              <a:t>Coverage</a:t>
            </a:r>
            <a:r>
              <a:rPr lang="en-US" dirty="0" smtClean="0">
                <a:latin typeface="Calibri" panose="020F0502020204030204" pitchFamily="34" charset="0"/>
              </a:rPr>
              <a:t>—</a:t>
            </a:r>
            <a:r>
              <a:rPr lang="en-US" dirty="0" smtClean="0"/>
              <a:t>CMS coverage policies now ensure some form of medication-assisted treatment across all CMS programs—Medicare, Medicaid, and Marketplace</a:t>
            </a:r>
            <a:r>
              <a:rPr lang="en-US" baseline="0" dirty="0" smtClean="0"/>
              <a:t> (Ex</a:t>
            </a:r>
            <a:r>
              <a:rPr lang="en-US" dirty="0" smtClean="0"/>
              <a:t>changes).</a:t>
            </a:r>
          </a:p>
          <a:p>
            <a:pPr marL="114426" indent="-114426">
              <a:spcBef>
                <a:spcPts val="601"/>
              </a:spcBef>
              <a:buFont typeface="Wingdings" panose="05000000000000000000" pitchFamily="2" charset="2"/>
              <a:buChar char="§"/>
            </a:pPr>
            <a:r>
              <a:rPr lang="en-US" dirty="0" smtClean="0"/>
              <a:t>Awareness</a:t>
            </a:r>
            <a:r>
              <a:rPr lang="en-US" dirty="0" smtClean="0">
                <a:latin typeface="Calibri" panose="020F0502020204030204" pitchFamily="34" charset="0"/>
              </a:rPr>
              <a:t>—</a:t>
            </a:r>
            <a:r>
              <a:rPr lang="en-US" dirty="0" smtClean="0"/>
              <a:t>CMS sent 24,000 letters in 2017 and 2018 to Medicare physicians to highlight that they were prescribing higher levels of opioids than their peers to incentivize safe prescribing practices.</a:t>
            </a:r>
          </a:p>
          <a:p>
            <a:pPr marL="114426" indent="-114426">
              <a:spcBef>
                <a:spcPts val="601"/>
              </a:spcBef>
              <a:buFont typeface="Wingdings" panose="05000000000000000000" pitchFamily="2" charset="2"/>
              <a:buChar char="§"/>
            </a:pPr>
            <a:r>
              <a:rPr lang="en-US" dirty="0" smtClean="0"/>
              <a:t>Data</a:t>
            </a:r>
            <a:r>
              <a:rPr lang="en-US" dirty="0" smtClean="0">
                <a:latin typeface="Calibri" panose="020F0502020204030204" pitchFamily="34" charset="0"/>
              </a:rPr>
              <a:t>—</a:t>
            </a:r>
            <a:r>
              <a:rPr lang="en-US" dirty="0" smtClean="0"/>
              <a:t>CMS released data in </a:t>
            </a:r>
            <a:r>
              <a:rPr lang="en-US" smtClean="0"/>
              <a:t>2018 and 2019 to </a:t>
            </a:r>
            <a:r>
              <a:rPr lang="en-US" dirty="0" smtClean="0"/>
              <a:t>show where Medicare opioid prescribing is high to help identify areas for additional interventions.</a:t>
            </a:r>
          </a:p>
          <a:p>
            <a:pPr marL="114426" indent="-114426">
              <a:spcBef>
                <a:spcPts val="601"/>
              </a:spcBef>
              <a:buFont typeface="Wingdings" panose="05000000000000000000" pitchFamily="2" charset="2"/>
              <a:buChar char="§"/>
            </a:pPr>
            <a:r>
              <a:rPr lang="en-US" dirty="0" smtClean="0"/>
              <a:t>Tracking</a:t>
            </a:r>
            <a:r>
              <a:rPr lang="en-US" dirty="0" smtClean="0">
                <a:latin typeface="Calibri" panose="020F0502020204030204" pitchFamily="34" charset="0"/>
              </a:rPr>
              <a:t>—</a:t>
            </a:r>
            <a:r>
              <a:rPr lang="en-US" dirty="0" smtClean="0"/>
              <a:t>Due to safe prescribing policies, the number of people with Medicare receiving higher than recommended doses from multiple doctors declined by 40% in 2017.</a:t>
            </a:r>
          </a:p>
          <a:p>
            <a:pPr marL="114426" indent="-114426">
              <a:spcBef>
                <a:spcPts val="601"/>
              </a:spcBef>
              <a:buFont typeface="Wingdings" panose="05000000000000000000" pitchFamily="2" charset="2"/>
              <a:buChar char="§"/>
            </a:pPr>
            <a:r>
              <a:rPr lang="en-US" dirty="0" smtClean="0"/>
              <a:t>Best Practices</a:t>
            </a:r>
            <a:r>
              <a:rPr lang="en-US" dirty="0" smtClean="0">
                <a:latin typeface="Calibri" panose="020F0502020204030204" pitchFamily="34" charset="0"/>
              </a:rPr>
              <a:t>—</a:t>
            </a:r>
            <a:r>
              <a:rPr lang="en-US" dirty="0" smtClean="0"/>
              <a:t>CMS activated over 4,000 hospitals, 120,000 clinicians, and 5,000 outpatient settings through national quality improvement networks to rapidly generate results in reducing opioid-related events.</a:t>
            </a:r>
          </a:p>
          <a:p>
            <a:pPr marL="114426" indent="-114426">
              <a:spcBef>
                <a:spcPts val="601"/>
              </a:spcBef>
              <a:buFont typeface="Wingdings" panose="05000000000000000000" pitchFamily="2" charset="2"/>
              <a:buChar char="§"/>
            </a:pPr>
            <a:r>
              <a:rPr lang="en-US" dirty="0" smtClean="0"/>
              <a:t>Access</a:t>
            </a:r>
            <a:r>
              <a:rPr lang="en-US" dirty="0" smtClean="0">
                <a:latin typeface="Calibri" panose="020F0502020204030204" pitchFamily="34" charset="0"/>
              </a:rPr>
              <a:t>—</a:t>
            </a:r>
            <a:r>
              <a:rPr lang="en-US" dirty="0" smtClean="0"/>
              <a:t>As of June 2018, CMS approved 12 state Medicaid 1115 demonstrations to improve access to opioid use disorder treatment, including new flexibility to cover inpatient and residential treatment while ensuring quality of care.</a:t>
            </a:r>
          </a:p>
          <a:p>
            <a:endParaRPr lang="en-US" dirty="0"/>
          </a:p>
        </p:txBody>
      </p:sp>
    </p:spTree>
    <p:extLst>
      <p:ext uri="{BB962C8B-B14F-4D97-AF65-F5344CB8AC3E}">
        <p14:creationId xmlns:p14="http://schemas.microsoft.com/office/powerpoint/2010/main" val="2230579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1"/>
              </a:spcBef>
            </a:pPr>
            <a:r>
              <a:rPr lang="en-US" dirty="0" smtClean="0"/>
              <a:t>CMS’s successes so far have included:</a:t>
            </a:r>
          </a:p>
          <a:p>
            <a:pPr marL="114426" indent="-114426">
              <a:spcBef>
                <a:spcPts val="601"/>
              </a:spcBef>
              <a:buFont typeface="Wingdings" panose="05000000000000000000" pitchFamily="2" charset="2"/>
              <a:buChar char="§"/>
            </a:pPr>
            <a:r>
              <a:rPr lang="en-US" dirty="0" smtClean="0"/>
              <a:t>Coverage</a:t>
            </a:r>
            <a:r>
              <a:rPr lang="en-US" dirty="0" smtClean="0">
                <a:latin typeface="Calibri" panose="020F0502020204030204" pitchFamily="34" charset="0"/>
              </a:rPr>
              <a:t>—</a:t>
            </a:r>
            <a:r>
              <a:rPr lang="en-US" dirty="0" smtClean="0"/>
              <a:t>CMS coverage policies now ensure some form of medication-assisted treatment across all CMS programs—Medicare, Medicaid, and Marketplace</a:t>
            </a:r>
            <a:r>
              <a:rPr lang="en-US" baseline="0" dirty="0" smtClean="0"/>
              <a:t> (Ex</a:t>
            </a:r>
            <a:r>
              <a:rPr lang="en-US" dirty="0" smtClean="0"/>
              <a:t>changes).</a:t>
            </a:r>
          </a:p>
          <a:p>
            <a:pPr marL="114426" indent="-114426">
              <a:spcBef>
                <a:spcPts val="601"/>
              </a:spcBef>
              <a:buFont typeface="Wingdings" panose="05000000000000000000" pitchFamily="2" charset="2"/>
              <a:buChar char="§"/>
            </a:pPr>
            <a:r>
              <a:rPr lang="en-US" dirty="0" smtClean="0"/>
              <a:t>Awareness</a:t>
            </a:r>
            <a:r>
              <a:rPr lang="en-US" dirty="0" smtClean="0">
                <a:latin typeface="Calibri" panose="020F0502020204030204" pitchFamily="34" charset="0"/>
              </a:rPr>
              <a:t>—</a:t>
            </a:r>
            <a:r>
              <a:rPr lang="en-US" dirty="0" smtClean="0"/>
              <a:t>CMS sent 24,000 letters in 2017 and 2018 to Medicare physicians to highlight that they were prescribing higher levels of opioids than their peers to incentivize safe prescribing practices.</a:t>
            </a:r>
          </a:p>
          <a:p>
            <a:pPr marL="114426" indent="-114426">
              <a:spcBef>
                <a:spcPts val="601"/>
              </a:spcBef>
              <a:buFont typeface="Wingdings" panose="05000000000000000000" pitchFamily="2" charset="2"/>
              <a:buChar char="§"/>
            </a:pPr>
            <a:r>
              <a:rPr lang="en-US" dirty="0" smtClean="0"/>
              <a:t>Data</a:t>
            </a:r>
            <a:r>
              <a:rPr lang="en-US" dirty="0" smtClean="0">
                <a:latin typeface="Calibri" panose="020F0502020204030204" pitchFamily="34" charset="0"/>
              </a:rPr>
              <a:t>—</a:t>
            </a:r>
            <a:r>
              <a:rPr lang="en-US" dirty="0" smtClean="0"/>
              <a:t>CMS released data in </a:t>
            </a:r>
            <a:r>
              <a:rPr lang="en-US" smtClean="0"/>
              <a:t>2018 and 2019 to </a:t>
            </a:r>
            <a:r>
              <a:rPr lang="en-US" dirty="0" smtClean="0"/>
              <a:t>show where Medicare opioid prescribing is high to help identify areas for additional interventions.</a:t>
            </a:r>
          </a:p>
          <a:p>
            <a:pPr marL="114426" indent="-114426">
              <a:spcBef>
                <a:spcPts val="601"/>
              </a:spcBef>
              <a:buFont typeface="Wingdings" panose="05000000000000000000" pitchFamily="2" charset="2"/>
              <a:buChar char="§"/>
            </a:pPr>
            <a:r>
              <a:rPr lang="en-US" dirty="0" smtClean="0"/>
              <a:t>Tracking</a:t>
            </a:r>
            <a:r>
              <a:rPr lang="en-US" dirty="0" smtClean="0">
                <a:latin typeface="Calibri" panose="020F0502020204030204" pitchFamily="34" charset="0"/>
              </a:rPr>
              <a:t>—</a:t>
            </a:r>
            <a:r>
              <a:rPr lang="en-US" dirty="0" smtClean="0"/>
              <a:t>Due to safe prescribing policies, the number of people with Medicare receiving higher than recommended doses from multiple doctors declined by 40% in 2017.</a:t>
            </a:r>
          </a:p>
          <a:p>
            <a:pPr marL="114426" indent="-114426">
              <a:spcBef>
                <a:spcPts val="601"/>
              </a:spcBef>
              <a:buFont typeface="Wingdings" panose="05000000000000000000" pitchFamily="2" charset="2"/>
              <a:buChar char="§"/>
            </a:pPr>
            <a:r>
              <a:rPr lang="en-US" dirty="0" smtClean="0"/>
              <a:t>Best Practices</a:t>
            </a:r>
            <a:r>
              <a:rPr lang="en-US" dirty="0" smtClean="0">
                <a:latin typeface="Calibri" panose="020F0502020204030204" pitchFamily="34" charset="0"/>
              </a:rPr>
              <a:t>—</a:t>
            </a:r>
            <a:r>
              <a:rPr lang="en-US" dirty="0" smtClean="0"/>
              <a:t>CMS activated over 4,000 hospitals, 120,000 clinicians, and 5,000 outpatient settings through national quality improvement networks to rapidly generate results in reducing opioid-related events.</a:t>
            </a:r>
          </a:p>
          <a:p>
            <a:pPr marL="114426" indent="-114426">
              <a:spcBef>
                <a:spcPts val="601"/>
              </a:spcBef>
              <a:buFont typeface="Wingdings" panose="05000000000000000000" pitchFamily="2" charset="2"/>
              <a:buChar char="§"/>
            </a:pPr>
            <a:r>
              <a:rPr lang="en-US" dirty="0" smtClean="0"/>
              <a:t>Access</a:t>
            </a:r>
            <a:r>
              <a:rPr lang="en-US" dirty="0" smtClean="0">
                <a:latin typeface="Calibri" panose="020F0502020204030204" pitchFamily="34" charset="0"/>
              </a:rPr>
              <a:t>—</a:t>
            </a:r>
            <a:r>
              <a:rPr lang="en-US" dirty="0" smtClean="0"/>
              <a:t>As of June 2018, CMS approved 12 state Medicaid 1115 demonstrations to improve access to opioid use disorder treatment, including new flexibility to cover inpatient and residential treatment while ensuring quality of care.</a:t>
            </a:r>
          </a:p>
          <a:p>
            <a:endParaRPr lang="en-US" dirty="0"/>
          </a:p>
        </p:txBody>
      </p:sp>
    </p:spTree>
    <p:extLst>
      <p:ext uri="{BB962C8B-B14F-4D97-AF65-F5344CB8AC3E}">
        <p14:creationId xmlns:p14="http://schemas.microsoft.com/office/powerpoint/2010/main" val="2242336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defTabSz="932799">
              <a:spcBef>
                <a:spcPts val="601"/>
              </a:spcBef>
              <a:defRPr/>
            </a:pPr>
            <a:r>
              <a:rPr lang="en-US" dirty="0" smtClean="0"/>
              <a:t>The Medicare Part D Opioid</a:t>
            </a:r>
            <a:r>
              <a:rPr lang="en-US" baseline="0" dirty="0" smtClean="0"/>
              <a:t> Drug Mapping </a:t>
            </a:r>
            <a:r>
              <a:rPr lang="en-US" dirty="0" smtClean="0"/>
              <a:t>Tool gives providers, local health officials, and others the data about their community's Medicare opioid prescription rate so they can better target prevention and treatment efforts. It </a:t>
            </a:r>
            <a:r>
              <a:rPr lang="en-US" dirty="0" smtClean="0">
                <a:effectLst/>
              </a:rPr>
              <a:t>shows geographic comparisons at the state, county, and ZIP code levels</a:t>
            </a:r>
            <a:r>
              <a:rPr lang="en-US" baseline="0" dirty="0" smtClean="0">
                <a:effectLst/>
              </a:rPr>
              <a:t> and </a:t>
            </a:r>
            <a:r>
              <a:rPr lang="en-US" dirty="0" smtClean="0">
                <a:effectLst/>
              </a:rPr>
              <a:t>Medicare Part D opioid prescription claims with the personally</a:t>
            </a:r>
            <a:r>
              <a:rPr lang="en-US" baseline="0" dirty="0" smtClean="0">
                <a:effectLst/>
              </a:rPr>
              <a:t> identifiable information removed for </a:t>
            </a:r>
            <a:r>
              <a:rPr lang="en-US" dirty="0" smtClean="0">
                <a:effectLst/>
              </a:rPr>
              <a:t>prescriptions written and then submitted to be filled</a:t>
            </a:r>
            <a:r>
              <a:rPr lang="en-US" baseline="0" dirty="0" smtClean="0">
                <a:effectLst/>
              </a:rPr>
              <a:t> </a:t>
            </a:r>
            <a:r>
              <a:rPr lang="en-US" dirty="0" smtClean="0">
                <a:effectLst/>
              </a:rPr>
              <a:t>within the U.S. </a:t>
            </a:r>
          </a:p>
          <a:p>
            <a:pPr defTabSz="932799">
              <a:spcBef>
                <a:spcPts val="601"/>
              </a:spcBef>
              <a:defRPr/>
            </a:pPr>
            <a:r>
              <a:rPr lang="en-US" dirty="0" smtClean="0">
                <a:effectLst/>
              </a:rPr>
              <a:t>It</a:t>
            </a:r>
            <a:r>
              <a:rPr lang="en-US" baseline="0" dirty="0" smtClean="0">
                <a:effectLst/>
              </a:rPr>
              <a:t>’s helpful to look at your area for the percentage of opioid claims. </a:t>
            </a:r>
            <a:r>
              <a:rPr lang="en-US" dirty="0"/>
              <a:t>The 2017 updated version of the mapping tool presents Medicare Part D opioid prescribing rates for 2015 as well as the change in opioid prescribing rates from 2013 to 2015. New for this release is additional information on extended-release opioid prescribing rates. </a:t>
            </a:r>
            <a:r>
              <a:rPr lang="en-US" dirty="0" smtClean="0"/>
              <a:t>The </a:t>
            </a:r>
            <a:r>
              <a:rPr lang="en-US" baseline="0" dirty="0" smtClean="0"/>
              <a:t>tool is available at </a:t>
            </a:r>
            <a:r>
              <a:rPr lang="en-US" dirty="0" smtClean="0">
                <a:hlinkClick r:id="rId3"/>
              </a:rPr>
              <a:t>Go.CMS.gov/opioidheatmap</a:t>
            </a:r>
            <a:r>
              <a:rPr lang="en-US" dirty="0" smtClean="0"/>
              <a:t>.</a:t>
            </a:r>
          </a:p>
          <a:p>
            <a:pPr defTabSz="932799">
              <a:spcBef>
                <a:spcPts val="601"/>
              </a:spcBef>
              <a:defRPr/>
            </a:pPr>
            <a:endParaRPr lang="en-US" dirty="0" smtClean="0"/>
          </a:p>
          <a:p>
            <a:pPr defTabSz="932799">
              <a:spcBef>
                <a:spcPts val="601"/>
              </a:spcBef>
              <a:defRPr/>
            </a:pPr>
            <a:endParaRPr lang="en-US" dirty="0" smtClean="0"/>
          </a:p>
          <a:p>
            <a:pPr defTabSz="932799">
              <a:defRPr/>
            </a:pPr>
            <a:endParaRPr lang="en-US" dirty="0" smtClean="0"/>
          </a:p>
          <a:p>
            <a:pPr defTabSz="932799">
              <a:defRPr/>
            </a:pPr>
            <a:endParaRPr lang="en-US" dirty="0" smtClean="0"/>
          </a:p>
          <a:p>
            <a:endParaRPr lang="en-US" dirty="0"/>
          </a:p>
        </p:txBody>
      </p:sp>
    </p:spTree>
    <p:extLst>
      <p:ext uri="{BB962C8B-B14F-4D97-AF65-F5344CB8AC3E}">
        <p14:creationId xmlns:p14="http://schemas.microsoft.com/office/powerpoint/2010/main" val="578418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6"/>
            <a:ext cx="5726580" cy="3664208"/>
          </a:xfrm>
        </p:spPr>
        <p:txBody>
          <a:bodyPr/>
          <a:lstStyle/>
          <a:p>
            <a:pPr defTabSz="915406">
              <a:spcBef>
                <a:spcPts val="601"/>
              </a:spcBef>
              <a:defRPr/>
            </a:pPr>
            <a:r>
              <a:rPr lang="en-US" b="0" i="0" kern="1200" dirty="0" smtClean="0">
                <a:solidFill>
                  <a:schemeClr val="tx1"/>
                </a:solidFill>
                <a:effectLst/>
                <a:latin typeface="+mn-lt"/>
                <a:ea typeface="+mn-ea"/>
                <a:cs typeface="+mn-cs"/>
              </a:rPr>
              <a:t>CMS is responding to the opioid epidemic by promoting safe and responsible pain management, making sure patients can access treatment for opioid use disorder, and using data to target prevention and treatment. For more information</a:t>
            </a:r>
            <a:r>
              <a:rPr lang="en-US" b="0" i="0" kern="1200" baseline="0" dirty="0" smtClean="0">
                <a:solidFill>
                  <a:schemeClr val="tx1"/>
                </a:solidFill>
                <a:effectLst/>
                <a:latin typeface="+mn-lt"/>
                <a:ea typeface="+mn-ea"/>
                <a:cs typeface="+mn-cs"/>
              </a:rPr>
              <a:t>, </a:t>
            </a:r>
            <a:r>
              <a:rPr lang="en-US" dirty="0" smtClean="0"/>
              <a:t>visit</a:t>
            </a:r>
            <a:r>
              <a:rPr lang="en-US" dirty="0"/>
              <a:t> </a:t>
            </a:r>
            <a:r>
              <a:rPr lang="en-US" u="sng" kern="1200" dirty="0" smtClean="0">
                <a:solidFill>
                  <a:schemeClr val="tx1"/>
                </a:solidFill>
                <a:effectLst/>
                <a:latin typeface="+mn-lt"/>
                <a:ea typeface="+mn-ea"/>
                <a:cs typeface="+mn-cs"/>
                <a:hlinkClick r:id="rId3"/>
              </a:rPr>
              <a:t>CMS.gov/about-cms/story-page/reducing-opioid-misuse.htm</a:t>
            </a:r>
            <a:r>
              <a:rPr lang="en-US" kern="1200" dirty="0" smtClean="0">
                <a:solidFill>
                  <a:schemeClr val="tx1"/>
                </a:solidFill>
                <a:effectLst/>
                <a:latin typeface="+mn-lt"/>
                <a:ea typeface="+mn-ea"/>
                <a:cs typeface="+mn-cs"/>
                <a:hlinkClick r:id="rId3"/>
              </a:rPr>
              <a:t>l</a:t>
            </a:r>
            <a:r>
              <a:rPr lang="en-US" kern="1200" dirty="0" smtClean="0">
                <a:solidFill>
                  <a:schemeClr val="tx1"/>
                </a:solidFill>
                <a:effectLst/>
                <a:latin typeface="+mn-lt"/>
                <a:ea typeface="+mn-ea"/>
                <a:cs typeface="+mn-cs"/>
              </a:rPr>
              <a:t>.</a:t>
            </a:r>
          </a:p>
          <a:p>
            <a:pPr defTabSz="915406">
              <a:defRPr/>
            </a:pPr>
            <a:endParaRPr lang="en-US" sz="1100" dirty="0"/>
          </a:p>
          <a:p>
            <a:endParaRPr lang="en-US" sz="1100" dirty="0"/>
          </a:p>
        </p:txBody>
      </p:sp>
    </p:spTree>
    <p:extLst>
      <p:ext uri="{BB962C8B-B14F-4D97-AF65-F5344CB8AC3E}">
        <p14:creationId xmlns:p14="http://schemas.microsoft.com/office/powerpoint/2010/main" val="1305329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a:xfrm>
            <a:off x="701993" y="4478476"/>
            <a:ext cx="5615940" cy="4682275"/>
          </a:xfrm>
        </p:spPr>
        <p:txBody>
          <a:bodyPr/>
          <a:lstStyle/>
          <a:p>
            <a:pPr>
              <a:spcBef>
                <a:spcPts val="601"/>
              </a:spcBef>
              <a:spcAft>
                <a:spcPts val="601"/>
              </a:spcAft>
              <a:defRPr/>
            </a:pPr>
            <a:r>
              <a:rPr lang="en-US" dirty="0" smtClean="0"/>
              <a:t>CMS engages with other Department of Health</a:t>
            </a:r>
            <a:r>
              <a:rPr lang="en-US" baseline="0" dirty="0" smtClean="0"/>
              <a:t> and </a:t>
            </a:r>
            <a:r>
              <a:rPr lang="en-US" dirty="0" smtClean="0"/>
              <a:t>Human Services (HHS) operating divisions to share best practices and coordinate efforts. Examples include</a:t>
            </a:r>
          </a:p>
          <a:p>
            <a:pPr marL="114426" lvl="1" indent="-114426">
              <a:spcBef>
                <a:spcPts val="601"/>
              </a:spcBef>
              <a:buFont typeface="Wingdings" panose="05000000000000000000" pitchFamily="2" charset="2"/>
              <a:buChar char="§"/>
            </a:pPr>
            <a:r>
              <a:rPr lang="en-US" dirty="0" smtClean="0"/>
              <a:t>Released “Informational Bulletin on Medication</a:t>
            </a:r>
            <a:r>
              <a:rPr lang="en-US" baseline="0" dirty="0" smtClean="0"/>
              <a:t>-Assisted Treatment (</a:t>
            </a:r>
            <a:r>
              <a:rPr lang="en-US" dirty="0" smtClean="0"/>
              <a:t>MAT) for Substance Use Disorders with CDC, Substance Abuse and Mental Health Services Administration (SAMHSA) and </a:t>
            </a:r>
            <a:r>
              <a:rPr lang="en-US" dirty="0"/>
              <a:t>National Institutes of Health </a:t>
            </a:r>
            <a:r>
              <a:rPr lang="en-US" dirty="0" smtClean="0"/>
              <a:t>(NIH)” – July 2014 (</a:t>
            </a:r>
            <a:r>
              <a:rPr lang="en-US" u="sng" dirty="0" smtClean="0">
                <a:hlinkClick r:id="rId3"/>
              </a:rPr>
              <a:t>Medicaid.gov/federal-policy-guidance/downloads/cib-07-11-2014.pdf</a:t>
            </a:r>
            <a:r>
              <a:rPr lang="en-US" dirty="0" smtClean="0"/>
              <a:t>).</a:t>
            </a:r>
          </a:p>
          <a:p>
            <a:pPr marL="114426" lvl="1" indent="-114426">
              <a:spcBef>
                <a:spcPts val="601"/>
              </a:spcBef>
              <a:buFont typeface="Wingdings" panose="05000000000000000000" pitchFamily="2" charset="2"/>
              <a:buChar char="§"/>
            </a:pPr>
            <a:r>
              <a:rPr lang="en-US" dirty="0" smtClean="0"/>
              <a:t>Facilitated Surgeon General’s letter campaign to 2.3 million clinicians to “Turn the Tide” on the prescription drug epidemic (for more </a:t>
            </a:r>
            <a:r>
              <a:rPr lang="en-US" dirty="0"/>
              <a:t>information </a:t>
            </a:r>
            <a:r>
              <a:rPr lang="en-US" dirty="0" smtClean="0"/>
              <a:t>visit </a:t>
            </a:r>
            <a:r>
              <a:rPr lang="en-US" dirty="0" smtClean="0">
                <a:hlinkClick r:id="rId4"/>
              </a:rPr>
              <a:t>addiction.surgeongeneral.gov/sites/default/files/Spotlight-on-Opioids_09192018.pdf</a:t>
            </a:r>
            <a:r>
              <a:rPr lang="en-US" dirty="0" smtClean="0"/>
              <a:t>). </a:t>
            </a:r>
          </a:p>
          <a:p>
            <a:pPr marL="114426" lvl="1" indent="-114426">
              <a:spcBef>
                <a:spcPts val="601"/>
              </a:spcBef>
              <a:buFont typeface="Wingdings" panose="05000000000000000000" pitchFamily="2" charset="2"/>
              <a:buChar char="§"/>
            </a:pPr>
            <a:r>
              <a:rPr lang="en-US" dirty="0" smtClean="0"/>
              <a:t>Disseminating Centers</a:t>
            </a:r>
            <a:r>
              <a:rPr lang="en-US" baseline="0" dirty="0" smtClean="0"/>
              <a:t> for Disease Control and Prevention’s (</a:t>
            </a:r>
            <a:r>
              <a:rPr lang="en-US" i="0" dirty="0" smtClean="0"/>
              <a:t>CDC) “Guideline for Prescribing Opioids for Chronic Pain” </a:t>
            </a:r>
            <a:r>
              <a:rPr lang="en-US" dirty="0" smtClean="0"/>
              <a:t>through CMS Quality Improvement Organization- Quality Innovation Network (QIO-QIN) efforts to reduce adverse drug events for opioids (</a:t>
            </a:r>
            <a:r>
              <a:rPr lang="en-US" u="sng" dirty="0" smtClean="0">
                <a:hlinkClick r:id="rId5"/>
              </a:rPr>
              <a:t>CDC.gov/drugoverdose/prescribing/guideline.html</a:t>
            </a:r>
            <a:r>
              <a:rPr lang="en-US" dirty="0" smtClean="0"/>
              <a:t>).</a:t>
            </a:r>
          </a:p>
          <a:p>
            <a:pPr marL="114426" lvl="1" indent="-114426">
              <a:spcBef>
                <a:spcPts val="601"/>
              </a:spcBef>
              <a:buFont typeface="Wingdings" panose="05000000000000000000" pitchFamily="2" charset="2"/>
              <a:buChar char="§"/>
            </a:pPr>
            <a:r>
              <a:rPr lang="en-US" dirty="0" smtClean="0"/>
              <a:t>Discussions with CDC, Food &amp; Drug Administration (FDA) and NIH about expanding the evidence base to inform coverage determinations for alternative therapies</a:t>
            </a:r>
          </a:p>
          <a:p>
            <a:pPr marL="114426" lvl="1" indent="-114426">
              <a:spcBef>
                <a:spcPts val="601"/>
              </a:spcBef>
              <a:buFont typeface="Wingdings" panose="05000000000000000000" pitchFamily="2" charset="2"/>
              <a:buChar char="§"/>
            </a:pPr>
            <a:r>
              <a:rPr lang="en-US" dirty="0"/>
              <a:t>Healthcare Fraud Prevention Partnership (HFPP)</a:t>
            </a:r>
          </a:p>
          <a:p>
            <a:pPr marL="228851" lvl="2" indent="-114426">
              <a:spcBef>
                <a:spcPts val="601"/>
              </a:spcBef>
              <a:buFont typeface="Arial" panose="020B0604020202020204" pitchFamily="34" charset="0"/>
              <a:buChar char="•"/>
            </a:pPr>
            <a:r>
              <a:rPr lang="en-US" dirty="0"/>
              <a:t>Example: </a:t>
            </a:r>
            <a:r>
              <a:rPr lang="en-US" dirty="0" smtClean="0"/>
              <a:t>Creation </a:t>
            </a:r>
            <a:r>
              <a:rPr lang="en-US" dirty="0"/>
              <a:t>of an HFPP-branded White Paper entitled “Healthcare Payer Strategies to Reduce the Harms of Opioids: The Healthcare Fraud Prevention Partnership’s Commitment to the Management of Opioid Misuse and Opioid Use </a:t>
            </a:r>
            <a:r>
              <a:rPr lang="en-US" dirty="0" smtClean="0"/>
              <a:t>Disorder”</a:t>
            </a:r>
            <a:r>
              <a:rPr lang="en-US" dirty="0"/>
              <a:t> (</a:t>
            </a:r>
            <a:r>
              <a:rPr lang="en-US" u="sng" dirty="0" smtClean="0">
                <a:hlinkClick r:id="rId6"/>
              </a:rPr>
              <a:t>HFPP.cms.gov</a:t>
            </a:r>
            <a:r>
              <a:rPr lang="en-US" dirty="0" smtClean="0"/>
              <a:t>).</a:t>
            </a:r>
            <a:endParaRPr lang="en-US" dirty="0"/>
          </a:p>
          <a:p>
            <a:pPr marL="171639" lvl="1" indent="-171639">
              <a:spcBef>
                <a:spcPts val="601"/>
              </a:spcBef>
              <a:buFont typeface="Wingdings" panose="05000000000000000000" pitchFamily="2" charset="2"/>
              <a:buChar char="§"/>
            </a:pPr>
            <a:endParaRPr lang="en-US" dirty="0" smtClean="0"/>
          </a:p>
          <a:p>
            <a:pPr>
              <a:spcBef>
                <a:spcPts val="601"/>
              </a:spcBef>
              <a:defRPr/>
            </a:pPr>
            <a:endParaRPr lang="en-US" dirty="0"/>
          </a:p>
          <a:p>
            <a:pPr>
              <a:spcBef>
                <a:spcPts val="601"/>
              </a:spcBef>
            </a:pPr>
            <a:endParaRPr lang="en-US" dirty="0"/>
          </a:p>
        </p:txBody>
      </p:sp>
    </p:spTree>
    <p:extLst>
      <p:ext uri="{BB962C8B-B14F-4D97-AF65-F5344CB8AC3E}">
        <p14:creationId xmlns:p14="http://schemas.microsoft.com/office/powerpoint/2010/main" val="3217234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a:xfrm>
            <a:off x="701993" y="4478476"/>
            <a:ext cx="5615940" cy="4268077"/>
          </a:xfrm>
        </p:spPr>
        <p:txBody>
          <a:bodyPr>
            <a:normAutofit/>
          </a:bodyPr>
          <a:lstStyle/>
          <a:p>
            <a:pPr>
              <a:spcBef>
                <a:spcPts val="601"/>
              </a:spcBef>
            </a:pPr>
            <a:r>
              <a:rPr lang="en-US" dirty="0" smtClean="0"/>
              <a:t>HHS has made it a priority to address opioid abuse, dependence, and overdose. Several agencies within HHS have joined the effort.</a:t>
            </a:r>
          </a:p>
          <a:p>
            <a:pPr marL="114426" indent="-114426">
              <a:spcBef>
                <a:spcPts val="601"/>
              </a:spcBef>
              <a:buFont typeface="Wingdings" panose="05000000000000000000" pitchFamily="2" charset="2"/>
              <a:buChar char="§"/>
            </a:pPr>
            <a:r>
              <a:rPr lang="en-US" dirty="0" smtClean="0"/>
              <a:t>HHS Opioids Initiative</a:t>
            </a:r>
            <a:r>
              <a:rPr lang="en-US" baseline="0" dirty="0" smtClean="0"/>
              <a:t> </a:t>
            </a:r>
            <a:r>
              <a:rPr lang="en-US" dirty="0" smtClean="0">
                <a:hlinkClick r:id="rId3"/>
              </a:rPr>
              <a:t>HHS.gov/opioids</a:t>
            </a:r>
            <a:endParaRPr lang="en-US" dirty="0" smtClean="0"/>
          </a:p>
          <a:p>
            <a:pPr marL="114426" indent="-114426" defTabSz="915406">
              <a:spcBef>
                <a:spcPts val="601"/>
              </a:spcBef>
              <a:buFont typeface="Wingdings" panose="05000000000000000000" pitchFamily="2" charset="2"/>
              <a:buChar char="§"/>
              <a:defRPr/>
            </a:pPr>
            <a:r>
              <a:rPr lang="en-US" dirty="0" smtClean="0"/>
              <a:t>Substance Abuse &amp; Mental Health Services Administration </a:t>
            </a:r>
            <a:r>
              <a:rPr lang="en-US" dirty="0" smtClean="0">
                <a:hlinkClick r:id="rId4"/>
              </a:rPr>
              <a:t>SAMHSA.gov</a:t>
            </a:r>
            <a:endParaRPr lang="en-US" dirty="0" smtClean="0"/>
          </a:p>
          <a:p>
            <a:pPr marL="114426" indent="-114426">
              <a:spcBef>
                <a:spcPts val="601"/>
              </a:spcBef>
              <a:buFont typeface="Wingdings" panose="05000000000000000000" pitchFamily="2" charset="2"/>
              <a:buChar char="§"/>
            </a:pPr>
            <a:r>
              <a:rPr lang="en-US" dirty="0" smtClean="0"/>
              <a:t>Centers for Disease Control and Prevention </a:t>
            </a:r>
            <a:r>
              <a:rPr lang="en-US" dirty="0" smtClean="0">
                <a:hlinkClick r:id="rId5"/>
              </a:rPr>
              <a:t>CDC.gov/drugoverdose/opioids/index.html</a:t>
            </a:r>
            <a:endParaRPr lang="en-US" dirty="0" smtClean="0"/>
          </a:p>
          <a:p>
            <a:pPr marL="114426" indent="-114426">
              <a:spcBef>
                <a:spcPts val="601"/>
              </a:spcBef>
              <a:buFont typeface="Wingdings" panose="05000000000000000000" pitchFamily="2" charset="2"/>
              <a:buChar char="§"/>
            </a:pPr>
            <a:r>
              <a:rPr lang="en-US" dirty="0" smtClean="0"/>
              <a:t>U.S. Food and Drug Administration </a:t>
            </a:r>
            <a:r>
              <a:rPr lang="en-US" dirty="0" smtClean="0">
                <a:hlinkClick r:id="rId6"/>
              </a:rPr>
              <a:t>FDA.gov/drugs/drugsafety/informationbydrugclass/ucm337066.htm\</a:t>
            </a:r>
            <a:endParaRPr lang="en-US" dirty="0" smtClean="0"/>
          </a:p>
          <a:p>
            <a:pPr marL="114426" indent="-114426">
              <a:spcBef>
                <a:spcPts val="601"/>
              </a:spcBef>
              <a:buFont typeface="Wingdings" panose="05000000000000000000" pitchFamily="2" charset="2"/>
              <a:buChar char="§"/>
            </a:pPr>
            <a:r>
              <a:rPr lang="en-US" dirty="0" smtClean="0"/>
              <a:t>National Institute on Drug Abuse </a:t>
            </a:r>
            <a:r>
              <a:rPr lang="en-US" dirty="0" smtClean="0">
                <a:solidFill>
                  <a:srgbClr val="FF0000"/>
                </a:solidFill>
                <a:hlinkClick r:id="rId7"/>
              </a:rPr>
              <a:t>Drugabuse.gov/publications/research-reports/prescription-drugs/opioids</a:t>
            </a:r>
            <a:endParaRPr lang="en-US" dirty="0" smtClean="0">
              <a:solidFill>
                <a:srgbClr val="FF0000"/>
              </a:solidFill>
            </a:endParaRPr>
          </a:p>
          <a:p>
            <a:pPr marL="114426" indent="-114426">
              <a:spcBef>
                <a:spcPts val="601"/>
              </a:spcBef>
              <a:buFont typeface="Wingdings" panose="05000000000000000000" pitchFamily="2" charset="2"/>
              <a:buChar char="§"/>
            </a:pPr>
            <a:r>
              <a:rPr lang="en-US" dirty="0"/>
              <a:t>Health Resources &amp; Services </a:t>
            </a:r>
            <a:r>
              <a:rPr lang="en-US" dirty="0" smtClean="0"/>
              <a:t>Administration </a:t>
            </a:r>
            <a:r>
              <a:rPr lang="en-US" dirty="0" smtClean="0">
                <a:solidFill>
                  <a:srgbClr val="FF0000"/>
                </a:solidFill>
                <a:hlinkClick r:id="rId8"/>
              </a:rPr>
              <a:t>HRSA.gov/opioids</a:t>
            </a:r>
            <a:r>
              <a:rPr lang="en-US" dirty="0" smtClean="0">
                <a:solidFill>
                  <a:srgbClr val="FF0000"/>
                </a:solidFill>
              </a:rPr>
              <a:t> </a:t>
            </a:r>
            <a:endParaRPr lang="en-US" dirty="0">
              <a:solidFill>
                <a:srgbClr val="FF0000"/>
              </a:solidFill>
            </a:endParaRPr>
          </a:p>
          <a:p>
            <a:pPr marL="114426" indent="-114426">
              <a:spcBef>
                <a:spcPts val="601"/>
              </a:spcBef>
              <a:buFont typeface="Wingdings" panose="05000000000000000000" pitchFamily="2" charset="2"/>
              <a:buChar char="§"/>
            </a:pPr>
            <a:r>
              <a:rPr lang="en-US" dirty="0"/>
              <a:t>Administration for Community Living (</a:t>
            </a:r>
            <a:r>
              <a:rPr lang="en-US" dirty="0" smtClean="0"/>
              <a:t>ACL) </a:t>
            </a:r>
            <a:r>
              <a:rPr lang="en-US" dirty="0" smtClean="0">
                <a:solidFill>
                  <a:srgbClr val="FF0000"/>
                </a:solidFill>
                <a:hlinkClick r:id="rId9"/>
              </a:rPr>
              <a:t>ACL.gov/search/node?keys=opioids</a:t>
            </a:r>
            <a:r>
              <a:rPr lang="en-US" dirty="0">
                <a:solidFill>
                  <a:srgbClr val="FF0000"/>
                </a:solidFill>
                <a:hlinkClick r:id="rId9"/>
              </a:rPr>
              <a:t>&amp;=Search</a:t>
            </a:r>
            <a:r>
              <a:rPr lang="en-US" dirty="0">
                <a:solidFill>
                  <a:srgbClr val="FF0000"/>
                </a:solidFill>
              </a:rPr>
              <a:t> </a:t>
            </a:r>
          </a:p>
          <a:p>
            <a:pPr marL="114426" indent="-114426">
              <a:spcBef>
                <a:spcPts val="601"/>
              </a:spcBef>
              <a:buFont typeface="Wingdings" panose="05000000000000000000" pitchFamily="2" charset="2"/>
              <a:buChar char="§"/>
            </a:pPr>
            <a:r>
              <a:rPr lang="en-US" dirty="0"/>
              <a:t>Agency for Healthcare Research and </a:t>
            </a:r>
            <a:r>
              <a:rPr lang="en-US" dirty="0" smtClean="0"/>
              <a:t>Quality </a:t>
            </a:r>
            <a:r>
              <a:rPr lang="en-US" dirty="0" smtClean="0">
                <a:solidFill>
                  <a:srgbClr val="FF0000"/>
                </a:solidFill>
                <a:hlinkClick r:id="rId10"/>
              </a:rPr>
              <a:t>AHRQ.gov/topics/opioids.html</a:t>
            </a:r>
            <a:r>
              <a:rPr lang="en-US" dirty="0" smtClean="0">
                <a:solidFill>
                  <a:srgbClr val="FF0000"/>
                </a:solidFill>
              </a:rPr>
              <a:t> </a:t>
            </a:r>
            <a:endParaRPr lang="en-US" dirty="0">
              <a:solidFill>
                <a:srgbClr val="FF0000"/>
              </a:solidFill>
            </a:endParaRPr>
          </a:p>
          <a:p>
            <a:pPr>
              <a:spcBef>
                <a:spcPts val="601"/>
              </a:spcBef>
            </a:pPr>
            <a:endParaRPr lang="en-US" dirty="0" smtClean="0"/>
          </a:p>
        </p:txBody>
      </p:sp>
    </p:spTree>
    <p:extLst>
      <p:ext uri="{BB962C8B-B14F-4D97-AF65-F5344CB8AC3E}">
        <p14:creationId xmlns:p14="http://schemas.microsoft.com/office/powerpoint/2010/main" val="2037835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263708"/>
          </a:xfrm>
        </p:spPr>
        <p:txBody>
          <a:bodyPr>
            <a:normAutofit/>
          </a:bodyPr>
          <a:lstStyle/>
          <a:p>
            <a:pPr marL="0" indent="0">
              <a:spcBef>
                <a:spcPts val="600"/>
              </a:spcBef>
              <a:buNone/>
            </a:pPr>
            <a:r>
              <a:rPr lang="en-US" sz="1200" dirty="0" smtClean="0"/>
              <a:t>There is</a:t>
            </a:r>
            <a:r>
              <a:rPr lang="en-US" sz="1200" baseline="0" dirty="0" smtClean="0"/>
              <a:t> a</a:t>
            </a:r>
            <a:r>
              <a:rPr lang="en-US" sz="1200" dirty="0" smtClean="0"/>
              <a:t> NEW HHS</a:t>
            </a:r>
            <a:r>
              <a:rPr lang="en-US" sz="1200" baseline="0" dirty="0" smtClean="0"/>
              <a:t> Combatting the Opioids Crisis</a:t>
            </a:r>
            <a:r>
              <a:rPr lang="en-US" sz="1200" dirty="0" smtClean="0"/>
              <a:t> fact sheet</a:t>
            </a:r>
            <a:r>
              <a:rPr lang="en-US" sz="1200" baseline="0" dirty="0" smtClean="0"/>
              <a:t> and infographic.</a:t>
            </a:r>
            <a:endParaRPr lang="en-US" sz="1200" dirty="0" smtClean="0"/>
          </a:p>
          <a:p>
            <a:pPr marL="0" indent="0">
              <a:spcBef>
                <a:spcPts val="600"/>
              </a:spcBef>
              <a:buNone/>
            </a:pPr>
            <a:r>
              <a:rPr lang="en-US" sz="1200" dirty="0" smtClean="0"/>
              <a:t>Fact sheet </a:t>
            </a:r>
            <a:r>
              <a:rPr lang="en-US" sz="1200" u="sng" dirty="0" smtClean="0">
                <a:hlinkClick r:id="rId3"/>
              </a:rPr>
              <a:t>HHS.gov/sites/default/files/opioids-fact-sheet-april-2019.pdf</a:t>
            </a:r>
            <a:endParaRPr lang="en-US" sz="1200" dirty="0" smtClean="0"/>
          </a:p>
          <a:p>
            <a:pPr marL="0" indent="0">
              <a:spcBef>
                <a:spcPts val="600"/>
              </a:spcBef>
              <a:buNone/>
            </a:pPr>
            <a:r>
              <a:rPr lang="en-US" sz="1200" dirty="0" smtClean="0"/>
              <a:t>Infographic </a:t>
            </a:r>
            <a:r>
              <a:rPr lang="en-US" sz="1200" u="sng" dirty="0" smtClean="0">
                <a:hlinkClick r:id="rId4"/>
              </a:rPr>
              <a:t>HHS.gov/sites/default/files/opioids-infographic-april-2019.pdf</a:t>
            </a:r>
            <a:endParaRPr lang="en-US" sz="1200" dirty="0" smtClean="0"/>
          </a:p>
          <a:p>
            <a:pPr marL="0" indent="0">
              <a:spcBef>
                <a:spcPts val="600"/>
              </a:spcBef>
              <a:buNone/>
            </a:pPr>
            <a:r>
              <a:rPr lang="en-US" sz="1200" i="1" u="sng" dirty="0" smtClean="0">
                <a:hlinkClick r:id="rId5"/>
              </a:rPr>
              <a:t>Watch HHS Secretary </a:t>
            </a:r>
            <a:r>
              <a:rPr lang="en-US" sz="1200" i="1" u="sng" dirty="0" err="1" smtClean="0">
                <a:hlinkClick r:id="rId5"/>
              </a:rPr>
              <a:t>Azar</a:t>
            </a:r>
            <a:r>
              <a:rPr lang="en-US" sz="1200" i="1" u="sng" dirty="0" smtClean="0">
                <a:hlinkClick r:id="rId5"/>
              </a:rPr>
              <a:t> explain the HHS 5-point plan for combating the opioid crisis</a:t>
            </a:r>
            <a:endParaRPr lang="en-US" sz="1200" dirty="0" smtClean="0"/>
          </a:p>
          <a:p>
            <a:pPr>
              <a:spcBef>
                <a:spcPts val="600"/>
              </a:spcBef>
            </a:pPr>
            <a:endParaRPr lang="en-US" dirty="0" smtClean="0"/>
          </a:p>
        </p:txBody>
      </p:sp>
    </p:spTree>
    <p:extLst>
      <p:ext uri="{BB962C8B-B14F-4D97-AF65-F5344CB8AC3E}">
        <p14:creationId xmlns:p14="http://schemas.microsoft.com/office/powerpoint/2010/main" val="380426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1"/>
              </a:spcBef>
            </a:pPr>
            <a:r>
              <a:rPr lang="en-US" dirty="0" smtClean="0"/>
              <a:t>There</a:t>
            </a:r>
            <a:r>
              <a:rPr lang="en-US" baseline="0" dirty="0" smtClean="0"/>
              <a:t> are many statistics about the opioid crisis, but the statistics on the slide show its magnitude. </a:t>
            </a:r>
            <a:r>
              <a:rPr lang="en-US" dirty="0" smtClean="0"/>
              <a:t>Opioids killed more than</a:t>
            </a:r>
            <a:r>
              <a:rPr lang="en-US" baseline="0" dirty="0" smtClean="0"/>
              <a:t> 42,000 people in 2016, or 116 people a day. Forty percent of all opioid overdose deaths involve a prescription opioid.</a:t>
            </a:r>
          </a:p>
          <a:p>
            <a:pPr>
              <a:spcBef>
                <a:spcPts val="601"/>
              </a:spcBef>
            </a:pPr>
            <a:r>
              <a:rPr lang="en-US" b="1" dirty="0" smtClean="0"/>
              <a:t>Sources: </a:t>
            </a:r>
          </a:p>
          <a:p>
            <a:pPr marL="114426" indent="-114426">
              <a:spcBef>
                <a:spcPts val="601"/>
              </a:spcBef>
              <a:buFont typeface="Wingdings" panose="05000000000000000000" pitchFamily="2" charset="2"/>
              <a:buChar char="§"/>
            </a:pPr>
            <a:r>
              <a:rPr lang="en-US" dirty="0" smtClean="0"/>
              <a:t>CDC</a:t>
            </a:r>
            <a:r>
              <a:rPr lang="en-US" dirty="0"/>
              <a:t>: </a:t>
            </a:r>
            <a:r>
              <a:rPr lang="en-US" dirty="0" smtClean="0">
                <a:hlinkClick r:id="rId3"/>
              </a:rPr>
              <a:t>CDC.gov/drugoverdose/data/index.html</a:t>
            </a:r>
            <a:endParaRPr lang="en-US" dirty="0" smtClean="0"/>
          </a:p>
          <a:p>
            <a:pPr marL="114426" indent="-114426" defTabSz="915406">
              <a:spcBef>
                <a:spcPts val="601"/>
              </a:spcBef>
              <a:buFont typeface="Wingdings" panose="05000000000000000000" pitchFamily="2" charset="2"/>
              <a:buChar char="§"/>
              <a:defRPr/>
            </a:pPr>
            <a:r>
              <a:rPr lang="en-US" dirty="0" smtClean="0"/>
              <a:t>HHS: </a:t>
            </a:r>
            <a:r>
              <a:rPr lang="en-US" u="sng" kern="1200" dirty="0" smtClean="0">
                <a:solidFill>
                  <a:schemeClr val="tx1"/>
                </a:solidFill>
                <a:effectLst/>
                <a:hlinkClick r:id="rId4"/>
              </a:rPr>
              <a:t>HHS.gov/opioids/about-the-epidemic/index.html</a:t>
            </a:r>
            <a:endParaRPr lang="en-US" dirty="0"/>
          </a:p>
        </p:txBody>
      </p:sp>
    </p:spTree>
    <p:extLst>
      <p:ext uri="{BB962C8B-B14F-4D97-AF65-F5344CB8AC3E}">
        <p14:creationId xmlns:p14="http://schemas.microsoft.com/office/powerpoint/2010/main" val="3993185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a:xfrm>
            <a:off x="678168" y="4389779"/>
            <a:ext cx="5734239" cy="4229834"/>
          </a:xfrm>
        </p:spPr>
        <p:txBody>
          <a:bodyPr>
            <a:normAutofit/>
          </a:bodyPr>
          <a:lstStyle/>
          <a:p>
            <a:pPr marL="0" lvl="1" defTabSz="915406">
              <a:spcBef>
                <a:spcPts val="601"/>
              </a:spcBef>
              <a:buSzPct val="100000"/>
              <a:defRPr/>
            </a:pPr>
            <a:r>
              <a:rPr lang="en-US" dirty="0" smtClean="0"/>
              <a:t>There are multiple</a:t>
            </a:r>
            <a:r>
              <a:rPr lang="en-US" baseline="0" dirty="0" smtClean="0"/>
              <a:t> </a:t>
            </a:r>
            <a:r>
              <a:rPr lang="en-US" dirty="0" smtClean="0"/>
              <a:t>resources</a:t>
            </a:r>
            <a:r>
              <a:rPr lang="en-US" baseline="0" dirty="0" smtClean="0"/>
              <a:t> available on the Substance Abuse &amp; Mental Health Services Administration (SAMHSA) website, </a:t>
            </a:r>
            <a:r>
              <a:rPr lang="en-US" dirty="0" smtClean="0">
                <a:hlinkClick r:id="rId3"/>
              </a:rPr>
              <a:t>SAMHSA.gov/find-help</a:t>
            </a:r>
            <a:r>
              <a:rPr lang="en-US" baseline="0" dirty="0" smtClean="0"/>
              <a:t>. The graphic shows a portion of the SAMHSA website with the following resources: Behavioral </a:t>
            </a:r>
            <a:r>
              <a:rPr lang="en-US" dirty="0"/>
              <a:t>H</a:t>
            </a:r>
            <a:r>
              <a:rPr lang="en-US" baseline="0" dirty="0" smtClean="0"/>
              <a:t>ealth </a:t>
            </a:r>
            <a:r>
              <a:rPr lang="en-US" dirty="0"/>
              <a:t>T</a:t>
            </a:r>
            <a:r>
              <a:rPr lang="en-US" baseline="0" dirty="0" smtClean="0"/>
              <a:t>reatment </a:t>
            </a:r>
            <a:r>
              <a:rPr lang="en-US" dirty="0"/>
              <a:t>S</a:t>
            </a:r>
            <a:r>
              <a:rPr lang="en-US" dirty="0" smtClean="0"/>
              <a:t>ervices </a:t>
            </a:r>
            <a:r>
              <a:rPr lang="en-US" dirty="0"/>
              <a:t>L</a:t>
            </a:r>
            <a:r>
              <a:rPr lang="en-US" dirty="0" smtClean="0"/>
              <a:t>ocator,</a:t>
            </a:r>
            <a:r>
              <a:rPr lang="en-US" baseline="0" dirty="0" smtClean="0"/>
              <a:t> SAMHSA National Helpline, and Treatment </a:t>
            </a:r>
            <a:r>
              <a:rPr lang="en-US" dirty="0"/>
              <a:t>P</a:t>
            </a:r>
            <a:r>
              <a:rPr lang="en-US" baseline="0" dirty="0" smtClean="0"/>
              <a:t>rogram </a:t>
            </a:r>
            <a:r>
              <a:rPr lang="en-US" dirty="0"/>
              <a:t>L</a:t>
            </a:r>
            <a:r>
              <a:rPr lang="en-US" baseline="0" dirty="0" smtClean="0"/>
              <a:t>ocators </a:t>
            </a:r>
            <a:r>
              <a:rPr lang="en-US" dirty="0" smtClean="0"/>
              <a:t>(buprenorphine and methadone) </a:t>
            </a:r>
            <a:r>
              <a:rPr lang="en-US" baseline="0" dirty="0" smtClean="0"/>
              <a:t>for opioid addiction. The “Medication-Assisted Treatment of Opioid Use Disorder Pocket Guide” offers guidance for doctors on the use of medication-assisted treatment for patients with opioid use disorder. </a:t>
            </a:r>
          </a:p>
          <a:p>
            <a:pPr marL="0" lvl="1" defTabSz="915406">
              <a:spcBef>
                <a:spcPts val="601"/>
              </a:spcBef>
              <a:buSzPct val="100000"/>
              <a:defRPr/>
            </a:pPr>
            <a:endParaRPr lang="en-US" dirty="0" smtClean="0"/>
          </a:p>
          <a:p>
            <a:endParaRPr lang="en-US" sz="1100" dirty="0"/>
          </a:p>
        </p:txBody>
      </p:sp>
    </p:spTree>
    <p:extLst>
      <p:ext uri="{BB962C8B-B14F-4D97-AF65-F5344CB8AC3E}">
        <p14:creationId xmlns:p14="http://schemas.microsoft.com/office/powerpoint/2010/main" val="2697822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a:xfrm>
            <a:off x="701993" y="4478476"/>
            <a:ext cx="5615940" cy="4236294"/>
          </a:xfrm>
        </p:spPr>
        <p:txBody>
          <a:bodyPr/>
          <a:lstStyle/>
          <a:p>
            <a:pPr defTabSz="915406">
              <a:spcBef>
                <a:spcPts val="601"/>
              </a:spcBef>
              <a:defRPr/>
            </a:pPr>
            <a:r>
              <a:rPr lang="en-US" baseline="0" dirty="0" smtClean="0"/>
              <a:t>Here are a few of the CDC resources that are available for providers. Some of these include a mobile app, pharmacists’ brochure, fact sheets and pocket guides. Visit </a:t>
            </a:r>
            <a:r>
              <a:rPr lang="en-US" u="sng" dirty="0" smtClean="0">
                <a:hlinkClick r:id="rId3"/>
              </a:rPr>
              <a:t>CDC.gov/</a:t>
            </a:r>
            <a:r>
              <a:rPr lang="en-US" u="sng" dirty="0" err="1" smtClean="0">
                <a:hlinkClick r:id="rId3"/>
              </a:rPr>
              <a:t>drugoverdose</a:t>
            </a:r>
            <a:r>
              <a:rPr lang="en-US" u="sng" dirty="0" smtClean="0">
                <a:hlinkClick r:id="rId3"/>
              </a:rPr>
              <a:t>/prescribing/clinical-tools.html</a:t>
            </a:r>
            <a:r>
              <a:rPr lang="en-US" dirty="0"/>
              <a:t> </a:t>
            </a:r>
            <a:r>
              <a:rPr lang="en-US" dirty="0" smtClean="0"/>
              <a:t>to review the resources.</a:t>
            </a:r>
          </a:p>
          <a:p>
            <a:pPr marL="0" lvl="1">
              <a:lnSpc>
                <a:spcPct val="110000"/>
              </a:lnSpc>
              <a:buSzPct val="100000"/>
            </a:pPr>
            <a:endParaRPr lang="en-US" dirty="0"/>
          </a:p>
        </p:txBody>
      </p:sp>
    </p:spTree>
    <p:extLst>
      <p:ext uri="{BB962C8B-B14F-4D97-AF65-F5344CB8AC3E}">
        <p14:creationId xmlns:p14="http://schemas.microsoft.com/office/powerpoint/2010/main" val="2496969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a:xfrm>
            <a:off x="701993" y="4478476"/>
            <a:ext cx="5615940" cy="4236294"/>
          </a:xfrm>
        </p:spPr>
        <p:txBody>
          <a:bodyPr/>
          <a:lstStyle/>
          <a:p>
            <a:pPr defTabSz="915406">
              <a:spcBef>
                <a:spcPts val="601"/>
              </a:spcBef>
              <a:defRPr/>
            </a:pPr>
            <a:r>
              <a:rPr lang="en-US" baseline="0" dirty="0" smtClean="0"/>
              <a:t>Here are a few of the CDC resources that are available for providers. Some of these include a mobile app, pharmacists’ brochure, fact sheets and pocket guides. Visit </a:t>
            </a:r>
            <a:r>
              <a:rPr lang="en-US" u="sng" dirty="0" smtClean="0">
                <a:hlinkClick r:id="rId3"/>
              </a:rPr>
              <a:t>CDC.gov/</a:t>
            </a:r>
            <a:r>
              <a:rPr lang="en-US" u="sng" dirty="0" err="1" smtClean="0">
                <a:hlinkClick r:id="rId3"/>
              </a:rPr>
              <a:t>drugoverdose</a:t>
            </a:r>
            <a:r>
              <a:rPr lang="en-US" u="sng" dirty="0" smtClean="0">
                <a:hlinkClick r:id="rId3"/>
              </a:rPr>
              <a:t>/prescribing/clinical-tools.html</a:t>
            </a:r>
            <a:r>
              <a:rPr lang="en-US" dirty="0"/>
              <a:t> </a:t>
            </a:r>
            <a:r>
              <a:rPr lang="en-US" dirty="0" smtClean="0"/>
              <a:t>to review the resources.</a:t>
            </a:r>
          </a:p>
          <a:p>
            <a:pPr marL="0" lvl="1">
              <a:lnSpc>
                <a:spcPct val="110000"/>
              </a:lnSpc>
              <a:buSzPct val="100000"/>
            </a:pPr>
            <a:endParaRPr lang="en-US" dirty="0"/>
          </a:p>
        </p:txBody>
      </p:sp>
    </p:spTree>
    <p:extLst>
      <p:ext uri="{BB962C8B-B14F-4D97-AF65-F5344CB8AC3E}">
        <p14:creationId xmlns:p14="http://schemas.microsoft.com/office/powerpoint/2010/main" val="140876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1"/>
              </a:spcBef>
            </a:pPr>
            <a:r>
              <a:rPr lang="en-US" dirty="0" smtClean="0"/>
              <a:t>When used correctly, prescription opioids are helpful for treating pain. The CDC</a:t>
            </a:r>
            <a:r>
              <a:rPr lang="en-US" baseline="0" dirty="0" smtClean="0"/>
              <a:t> outlined guidelines for the safe prescribing of opioids.</a:t>
            </a:r>
            <a:r>
              <a:rPr lang="en-US" dirty="0" smtClean="0"/>
              <a:t> There are certain chronic conditions where opioids are prescribed and necessary for pain management, like sickle cell disease, cancer, and for those receiving hospice or palliative end-of-life care.</a:t>
            </a:r>
            <a:endParaRPr lang="en-US" baseline="0" dirty="0" smtClean="0"/>
          </a:p>
          <a:p>
            <a:pPr>
              <a:spcBef>
                <a:spcPts val="601"/>
              </a:spcBef>
            </a:pPr>
            <a:r>
              <a:rPr lang="en-US" baseline="0" dirty="0" smtClean="0"/>
              <a:t>An estimated 11.5 million people misused prescription opioids</a:t>
            </a:r>
            <a:r>
              <a:rPr lang="en-US" dirty="0" smtClean="0"/>
              <a:t>—</a:t>
            </a:r>
            <a:r>
              <a:rPr lang="en-US" baseline="0" dirty="0" smtClean="0"/>
              <a:t>putting them at risk for dependence and addiction. Three out of 4</a:t>
            </a:r>
            <a:r>
              <a:rPr lang="en-US" dirty="0" smtClean="0"/>
              <a:t> </a:t>
            </a:r>
            <a:r>
              <a:rPr lang="en-US" baseline="0" dirty="0" smtClean="0"/>
              <a:t>people who used heroin misused prescription opioids first.</a:t>
            </a:r>
          </a:p>
          <a:p>
            <a:pPr>
              <a:spcBef>
                <a:spcPts val="601"/>
              </a:spcBef>
            </a:pPr>
            <a:r>
              <a:rPr lang="en-US" baseline="0" dirty="0" smtClean="0"/>
              <a:t>Over 2 million people suffer from</a:t>
            </a:r>
            <a:r>
              <a:rPr lang="en-US" dirty="0" smtClean="0"/>
              <a:t> </a:t>
            </a:r>
            <a:r>
              <a:rPr lang="en-US" baseline="0" dirty="0" smtClean="0"/>
              <a:t>opioid use disorder. There are treatment options that exist, which include medication-assisted treatment (MAT). However, only 20% of people with opioid use disorder get treatment.</a:t>
            </a:r>
          </a:p>
          <a:p>
            <a:pPr>
              <a:spcBef>
                <a:spcPts val="601"/>
              </a:spcBef>
            </a:pPr>
            <a:r>
              <a:rPr lang="en-US" b="1" baseline="0" dirty="0" smtClean="0"/>
              <a:t>Sources:</a:t>
            </a:r>
            <a:r>
              <a:rPr lang="en-US" b="1" dirty="0" smtClean="0"/>
              <a:t> </a:t>
            </a:r>
          </a:p>
          <a:p>
            <a:pPr marL="114426" indent="-114426">
              <a:spcBef>
                <a:spcPts val="601"/>
              </a:spcBef>
              <a:buFont typeface="Wingdings" panose="05000000000000000000" pitchFamily="2" charset="2"/>
              <a:buChar char="§"/>
            </a:pPr>
            <a:r>
              <a:rPr lang="en-US" u="sng" dirty="0" smtClean="0">
                <a:hlinkClick r:id="rId3"/>
              </a:rPr>
              <a:t>HHS.gov/opioids/about-the-epidemic/index.html</a:t>
            </a:r>
            <a:endParaRPr lang="en-US" baseline="30000" dirty="0"/>
          </a:p>
          <a:p>
            <a:pPr marL="114426" indent="-114426">
              <a:spcBef>
                <a:spcPts val="601"/>
              </a:spcBef>
              <a:buFont typeface="Wingdings" panose="05000000000000000000" pitchFamily="2" charset="2"/>
              <a:buChar char="§"/>
            </a:pPr>
            <a:r>
              <a:rPr lang="en-US" dirty="0" smtClean="0">
                <a:hlinkClick r:id="rId4"/>
              </a:rPr>
              <a:t>SAMHSA.gov/sites/default/files/aatod_2018_final.pdf</a:t>
            </a:r>
            <a:r>
              <a:rPr lang="en-US" dirty="0" smtClean="0"/>
              <a:t> </a:t>
            </a:r>
          </a:p>
          <a:p>
            <a:pPr>
              <a:spcBef>
                <a:spcPts val="601"/>
              </a:spcBef>
            </a:pPr>
            <a:endParaRPr lang="en-US" dirty="0">
              <a:solidFill>
                <a:srgbClr val="FF0000"/>
              </a:solidFill>
            </a:endParaRPr>
          </a:p>
        </p:txBody>
      </p:sp>
    </p:spTree>
    <p:extLst>
      <p:ext uri="{BB962C8B-B14F-4D97-AF65-F5344CB8AC3E}">
        <p14:creationId xmlns:p14="http://schemas.microsoft.com/office/powerpoint/2010/main" val="5846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426" indent="-114426">
              <a:spcBef>
                <a:spcPts val="601"/>
              </a:spcBef>
              <a:buFont typeface="Wingdings" panose="05000000000000000000" pitchFamily="2" charset="2"/>
              <a:buChar char="§"/>
            </a:pPr>
            <a:r>
              <a:rPr lang="en-US" dirty="0"/>
              <a:t>Pain is one of the most common health problems for people older than 65 and is linked to less mobility, avoiding activity, falls, depression, anxiety, sleep disruption, and isolation.</a:t>
            </a:r>
          </a:p>
          <a:p>
            <a:pPr marL="114426" indent="-114426">
              <a:spcBef>
                <a:spcPts val="601"/>
              </a:spcBef>
              <a:buFont typeface="Wingdings" panose="05000000000000000000" pitchFamily="2" charset="2"/>
              <a:buChar char="§"/>
            </a:pPr>
            <a:r>
              <a:rPr lang="en-US" dirty="0"/>
              <a:t>Opioids can help some older adults remain independent—a key predictor of health—and can effectively treat some debilitating pain that impacts function and quality of life.</a:t>
            </a:r>
          </a:p>
          <a:p>
            <a:pPr marL="114426" indent="-114426">
              <a:spcBef>
                <a:spcPts val="601"/>
              </a:spcBef>
              <a:buFont typeface="Wingdings" panose="05000000000000000000" pitchFamily="2" charset="2"/>
              <a:buChar char="§"/>
            </a:pPr>
            <a:r>
              <a:rPr lang="en-US" dirty="0"/>
              <a:t>Opioid use can pose certain health risks for older adults, including constipation, breathing issues, confusion, drug interactions, and increased fall risk.</a:t>
            </a:r>
          </a:p>
          <a:p>
            <a:pPr marL="114426" indent="-114426">
              <a:spcBef>
                <a:spcPts val="601"/>
              </a:spcBef>
              <a:buFont typeface="Wingdings" panose="05000000000000000000" pitchFamily="2" charset="2"/>
              <a:buChar char="§"/>
            </a:pPr>
            <a:r>
              <a:rPr lang="en-US" dirty="0"/>
              <a:t>Prescribers play a key role in weighing the benefits and risks of opioid use in their older patients</a:t>
            </a:r>
          </a:p>
          <a:p>
            <a:pPr>
              <a:spcBef>
                <a:spcPts val="601"/>
              </a:spcBef>
            </a:pPr>
            <a:r>
              <a:rPr lang="en-US" dirty="0"/>
              <a:t>For more information about opioids and older adults, visit</a:t>
            </a:r>
          </a:p>
          <a:p>
            <a:pPr>
              <a:spcBef>
                <a:spcPts val="601"/>
              </a:spcBef>
            </a:pPr>
            <a:r>
              <a:rPr lang="en-US" u="sng" dirty="0">
                <a:hlinkClick r:id="rId3"/>
              </a:rPr>
              <a:t>SAMHSA.gov/capt/sites/default/files/resources/resources-opiod-use-older-adult-pop.pdf</a:t>
            </a:r>
            <a:endParaRPr lang="en-US" u="sng" dirty="0"/>
          </a:p>
          <a:p>
            <a:pPr>
              <a:spcBef>
                <a:spcPts val="601"/>
              </a:spcBef>
            </a:pPr>
            <a:endParaRPr lang="en-US" dirty="0"/>
          </a:p>
          <a:p>
            <a:pPr>
              <a:spcBef>
                <a:spcPts val="601"/>
              </a:spcBef>
            </a:pPr>
            <a:endParaRPr lang="en-US" dirty="0"/>
          </a:p>
        </p:txBody>
      </p:sp>
    </p:spTree>
    <p:extLst>
      <p:ext uri="{BB962C8B-B14F-4D97-AF65-F5344CB8AC3E}">
        <p14:creationId xmlns:p14="http://schemas.microsoft.com/office/powerpoint/2010/main" val="141375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a:xfrm>
            <a:off x="737601" y="4361780"/>
            <a:ext cx="5646461" cy="4260693"/>
          </a:xfrm>
        </p:spPr>
        <p:txBody>
          <a:bodyPr>
            <a:normAutofit/>
          </a:bodyPr>
          <a:lstStyle/>
          <a:p>
            <a:pPr defTabSz="915406">
              <a:spcBef>
                <a:spcPts val="601"/>
              </a:spcBef>
              <a:defRPr/>
            </a:pPr>
            <a:r>
              <a:rPr lang="en-US" baseline="0" dirty="0" smtClean="0"/>
              <a:t>The key areas of CMS focus are prevention, treatment, and data. </a:t>
            </a:r>
          </a:p>
          <a:p>
            <a:pPr marL="114426" indent="-114426" defTabSz="915406">
              <a:spcBef>
                <a:spcPts val="601"/>
              </a:spcBef>
              <a:buFont typeface="Wingdings" panose="05000000000000000000" pitchFamily="2" charset="2"/>
              <a:buChar char="§"/>
              <a:defRPr/>
            </a:pPr>
            <a:r>
              <a:rPr lang="en-US" baseline="0" dirty="0" smtClean="0"/>
              <a:t>Prevention: Manage pain using a safe and effective range of treatment options that rely less on prescription opioids.</a:t>
            </a:r>
          </a:p>
          <a:p>
            <a:pPr marL="114426" indent="-114426" defTabSz="915406">
              <a:spcBef>
                <a:spcPts val="601"/>
              </a:spcBef>
              <a:buFont typeface="Wingdings" panose="05000000000000000000" pitchFamily="2" charset="2"/>
              <a:buChar char="§"/>
              <a:defRPr/>
            </a:pPr>
            <a:r>
              <a:rPr lang="en-US" baseline="0" dirty="0" smtClean="0"/>
              <a:t>Treatment: Expand access to treatment for opioid disorder. </a:t>
            </a:r>
          </a:p>
          <a:p>
            <a:pPr marL="114426" indent="-114426" defTabSz="915406">
              <a:spcBef>
                <a:spcPts val="601"/>
              </a:spcBef>
              <a:buFont typeface="Wingdings" panose="05000000000000000000" pitchFamily="2" charset="2"/>
              <a:buChar char="§"/>
              <a:defRPr/>
            </a:pPr>
            <a:r>
              <a:rPr lang="en-US" baseline="0" dirty="0" smtClean="0"/>
              <a:t>Data: Use data to target prevention and treatment efforts and to identify fraud and abuse. </a:t>
            </a:r>
          </a:p>
          <a:p>
            <a:pPr>
              <a:spcBef>
                <a:spcPts val="601"/>
              </a:spcBef>
            </a:pPr>
            <a:endParaRPr lang="en-US" dirty="0" smtClean="0"/>
          </a:p>
          <a:p>
            <a:pPr>
              <a:spcBef>
                <a:spcPts val="601"/>
              </a:spcBef>
              <a:defRPr/>
            </a:pPr>
            <a:endParaRPr lang="en-US" dirty="0"/>
          </a:p>
        </p:txBody>
      </p:sp>
    </p:spTree>
    <p:extLst>
      <p:ext uri="{BB962C8B-B14F-4D97-AF65-F5344CB8AC3E}">
        <p14:creationId xmlns:p14="http://schemas.microsoft.com/office/powerpoint/2010/main" val="359547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6"/>
            <a:ext cx="5615940" cy="4529601"/>
          </a:xfrm>
        </p:spPr>
        <p:txBody>
          <a:bodyPr/>
          <a:lstStyle/>
          <a:p>
            <a:pPr>
              <a:spcBef>
                <a:spcPts val="601"/>
              </a:spcBef>
            </a:pPr>
            <a:r>
              <a:rPr lang="en-US" sz="1100" dirty="0"/>
              <a:t>CMS is implementing new CARA (</a:t>
            </a:r>
            <a:r>
              <a:rPr lang="en-US" sz="1100" i="1" dirty="0"/>
              <a:t>Comprehensive Addiction and Recovery Act of 2016) </a:t>
            </a:r>
            <a:r>
              <a:rPr lang="en-US" sz="1100" dirty="0"/>
              <a:t>requirements to provide an important additional tool to address the growing opioid epidemic that’s devastating families and communities across the nation. CARA requires CMS to establish a framework that allows Part D plans to implement drug management programs. Under such programs, a plan can limit access to coverage for frequently abused drugs for those identified as at risk beginning with the 2019 plan year. CMS designates opioids and benzodiazepine as frequently abused drugs.</a:t>
            </a:r>
          </a:p>
          <a:p>
            <a:pPr>
              <a:spcBef>
                <a:spcPts val="601"/>
              </a:spcBef>
            </a:pPr>
            <a:r>
              <a:rPr lang="en-US" sz="1100" dirty="0"/>
              <a:t>Drug management programs will be integrated with CMS’s existing Overutilization Monitoring System (OMS). The clinical guidelines used to determine if a person is potentially “at-risk”, which are based on using opioids from multiple prescribers and/or multiple pharmacies, will be expanded from those currently used in OMS. Sponsors will be allowed to limit an at-risk person’s access to frequently abused drugs to a selected prescriber(s) and/or pharmacy(ies) (“lock-in”), and through the use of person-specific point-of-sale (POS) claim edits, which are already allowed. Part D sponsors may allow limitations unless they have engaged in case management with the prescribers of these drugs, and the person can submit prescriber and pharmacy preferences.</a:t>
            </a:r>
          </a:p>
          <a:p>
            <a:pPr>
              <a:spcBef>
                <a:spcPts val="601"/>
              </a:spcBef>
            </a:pPr>
            <a:r>
              <a:rPr lang="en-US" sz="1100" dirty="0"/>
              <a:t>CMS will also exempt people who are being treated for active cancer-related pain, are receiving palliative or end-of-life care, or are in hospice or long-term care from drug management programs. CMS is limiting the availability of the Special Enrollment Period (SEP) for dually or other low-income subsidy (LIS) eligible people with Medicare who are identified as at-risk or potentially at-risk for prescription drug abuse under such drug management programs. At-risk determinations, which include prescriber and pharmacy lock-in, will be subject to the appeals process.</a:t>
            </a:r>
          </a:p>
          <a:p>
            <a:pPr defTabSz="915406">
              <a:spcBef>
                <a:spcPts val="601"/>
              </a:spcBef>
              <a:defRPr/>
            </a:pPr>
            <a:r>
              <a:rPr lang="en-US" sz="1100" dirty="0"/>
              <a:t>For more information, visit </a:t>
            </a:r>
            <a:r>
              <a:rPr lang="en-US" sz="1100" u="sng" dirty="0">
                <a:hlinkClick r:id="rId3"/>
              </a:rPr>
              <a:t>CMS.gov/Medicare/Prescription-Drug-coverage/PrescriptionDrugCovContra/RxUtilization.html</a:t>
            </a:r>
            <a:r>
              <a:rPr lang="en-US" sz="1100" dirty="0"/>
              <a:t>.</a:t>
            </a:r>
          </a:p>
          <a:p>
            <a:pPr>
              <a:spcBef>
                <a:spcPts val="601"/>
              </a:spcBef>
            </a:pPr>
            <a:endParaRPr lang="en-US"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9802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6"/>
            <a:ext cx="5615940" cy="3924825"/>
          </a:xfrm>
        </p:spPr>
        <p:txBody>
          <a:bodyPr>
            <a:normAutofit lnSpcReduction="10000"/>
          </a:bodyPr>
          <a:lstStyle/>
          <a:p>
            <a:pPr defTabSz="915406">
              <a:spcBef>
                <a:spcPts val="601"/>
              </a:spcBef>
              <a:defRPr/>
            </a:pPr>
            <a:r>
              <a:rPr lang="en-US" dirty="0" smtClean="0"/>
              <a:t>As of January 1, 2019, Medicare drug plans will perform additional safety checks on opioid prescriptions, and may send the pharmacy an alert for review before a prescription is filled. Safety alerts may cover situations like</a:t>
            </a:r>
            <a:r>
              <a:rPr lang="en-US" baseline="0" dirty="0" smtClean="0"/>
              <a:t> </a:t>
            </a:r>
          </a:p>
          <a:p>
            <a:pPr marL="114426" indent="-114426" defTabSz="915406">
              <a:spcBef>
                <a:spcPts val="601"/>
              </a:spcBef>
              <a:buFont typeface="Wingdings" panose="05000000000000000000" pitchFamily="2" charset="2"/>
              <a:buChar char="§"/>
              <a:defRPr/>
            </a:pPr>
            <a:r>
              <a:rPr lang="en-US" dirty="0" smtClean="0"/>
              <a:t>Possible unsafe amounts of opioids</a:t>
            </a:r>
            <a:r>
              <a:rPr lang="en-US" dirty="0" smtClean="0">
                <a:latin typeface="Calibri" panose="020F0502020204030204" pitchFamily="34" charset="0"/>
              </a:rPr>
              <a:t>—</a:t>
            </a:r>
            <a:r>
              <a:rPr lang="en-US" dirty="0" smtClean="0"/>
              <a:t>The pharmacist or Medicare drug plan may need to review the prescription with the doctor to make sure the medications are safe</a:t>
            </a:r>
          </a:p>
          <a:p>
            <a:pPr marL="114426" indent="-114426" defTabSz="915406">
              <a:spcBef>
                <a:spcPts val="601"/>
              </a:spcBef>
              <a:buFont typeface="Wingdings" panose="05000000000000000000" pitchFamily="2" charset="2"/>
              <a:buChar char="§"/>
              <a:defRPr/>
            </a:pPr>
            <a:r>
              <a:rPr lang="en-US" dirty="0" smtClean="0"/>
              <a:t>First prescription fills for opioids</a:t>
            </a:r>
            <a:r>
              <a:rPr lang="en-US" dirty="0" smtClean="0">
                <a:latin typeface="Calibri" panose="020F0502020204030204" pitchFamily="34" charset="0"/>
              </a:rPr>
              <a:t>—</a:t>
            </a:r>
            <a:r>
              <a:rPr lang="en-US" dirty="0" smtClean="0"/>
              <a:t>A person may be limited to a 7-day supply or less if they haven’t recently taken opioids </a:t>
            </a:r>
          </a:p>
          <a:p>
            <a:pPr marL="114426" indent="-114426" defTabSz="915406">
              <a:spcBef>
                <a:spcPts val="601"/>
              </a:spcBef>
              <a:buFont typeface="Wingdings" panose="05000000000000000000" pitchFamily="2" charset="2"/>
              <a:buChar char="§"/>
              <a:defRPr/>
            </a:pPr>
            <a:r>
              <a:rPr lang="en-US" dirty="0" smtClean="0"/>
              <a:t>Use of opioids and benzodiazepines at the same time </a:t>
            </a:r>
          </a:p>
          <a:p>
            <a:pPr defTabSz="915406">
              <a:spcBef>
                <a:spcPts val="601"/>
              </a:spcBef>
              <a:defRPr/>
            </a:pPr>
            <a:r>
              <a:rPr lang="en-US" dirty="0" smtClean="0"/>
              <a:t>If a prescription can’t be filled as written, including the full amount on the prescription, the pharmacist will give the person a notice explaining how they or their doctor can contact the plan to ask for a coverage determination. </a:t>
            </a:r>
            <a:r>
              <a:rPr lang="en-US" b="0" dirty="0" smtClean="0"/>
              <a:t>If a person’s health requires it, a fast coverage decision can be requested. The person may also ask the plan for an exception to its rules before going to the pharmacy, to know if the</a:t>
            </a:r>
            <a:r>
              <a:rPr lang="en-US" b="0" baseline="0" dirty="0" smtClean="0"/>
              <a:t> </a:t>
            </a:r>
            <a:r>
              <a:rPr lang="en-US" b="0" dirty="0" smtClean="0"/>
              <a:t>plan will cover the medication.</a:t>
            </a:r>
          </a:p>
          <a:p>
            <a:pPr defTabSz="915406">
              <a:spcBef>
                <a:spcPts val="601"/>
              </a:spcBef>
              <a:defRPr/>
            </a:pPr>
            <a:r>
              <a:rPr lang="en-US" dirty="0" smtClean="0"/>
              <a:t>Certain exceptions</a:t>
            </a:r>
            <a:r>
              <a:rPr lang="en-US" baseline="0" dirty="0" smtClean="0"/>
              <a:t> apply to each of these policies to ensure access to medically necessary pain medications, </a:t>
            </a:r>
            <a:r>
              <a:rPr lang="en-US" dirty="0" smtClean="0"/>
              <a:t>like </a:t>
            </a:r>
            <a:r>
              <a:rPr lang="en-US" baseline="0" dirty="0" smtClean="0"/>
              <a:t>exemptions for those with an active cancer diagnosis or who are receiving hospice or palliative care. </a:t>
            </a:r>
            <a:r>
              <a:rPr lang="en-US" dirty="0" smtClean="0"/>
              <a:t>For more information,</a:t>
            </a:r>
            <a:r>
              <a:rPr lang="en-US" baseline="0" dirty="0" smtClean="0"/>
              <a:t> visit </a:t>
            </a:r>
            <a:r>
              <a:rPr lang="en-US" u="sng" kern="1200" dirty="0" smtClean="0">
                <a:solidFill>
                  <a:schemeClr val="tx1"/>
                </a:solidFill>
                <a:effectLst/>
                <a:hlinkClick r:id="rId3"/>
              </a:rPr>
              <a:t>CMS.gov/Medicare/Prescription-Drug-coverage/PrescriptionDrugCovContra/RxUtilization.html</a:t>
            </a:r>
            <a:r>
              <a:rPr lang="en-US" kern="1200" dirty="0" smtClean="0">
                <a:solidFill>
                  <a:schemeClr val="tx1"/>
                </a:solidFill>
                <a:effectLst/>
              </a:rPr>
              <a:t>.</a:t>
            </a:r>
          </a:p>
          <a:p>
            <a:pPr defTabSz="915406">
              <a:spcBef>
                <a:spcPts val="601"/>
              </a:spcBef>
              <a:defRPr/>
            </a:pPr>
            <a:endParaRPr lang="en-US" dirty="0" smtClean="0"/>
          </a:p>
          <a:p>
            <a:pPr defTabSz="915406">
              <a:spcBef>
                <a:spcPts val="601"/>
              </a:spcBef>
              <a:defRPr/>
            </a:pPr>
            <a:endParaRPr lang="en-US" dirty="0"/>
          </a:p>
        </p:txBody>
      </p:sp>
    </p:spTree>
    <p:extLst>
      <p:ext uri="{BB962C8B-B14F-4D97-AF65-F5344CB8AC3E}">
        <p14:creationId xmlns:p14="http://schemas.microsoft.com/office/powerpoint/2010/main" val="61431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5"/>
            <a:ext cx="5615940" cy="4587719"/>
          </a:xfrm>
        </p:spPr>
        <p:txBody>
          <a:bodyPr/>
          <a:lstStyle/>
          <a:p>
            <a:pPr>
              <a:spcBef>
                <a:spcPts val="601"/>
              </a:spcBef>
            </a:pPr>
            <a:r>
              <a:rPr lang="en-US" sz="1100" dirty="0"/>
              <a:t>State Medicaid programs may choose to design benefit requirements. The Medicaid Pharmacy Program outlines the following drug use management strategies.</a:t>
            </a:r>
          </a:p>
          <a:p>
            <a:pPr marL="114426" indent="-114426">
              <a:spcBef>
                <a:spcPts val="601"/>
              </a:spcBef>
              <a:buFont typeface="Wingdings" panose="05000000000000000000" pitchFamily="2" charset="2"/>
              <a:buChar char="§"/>
            </a:pPr>
            <a:r>
              <a:rPr lang="en-US" sz="1100" dirty="0"/>
              <a:t>Preferred drug list</a:t>
            </a:r>
            <a:r>
              <a:rPr lang="en-US" sz="1100" dirty="0">
                <a:latin typeface="Calibri" panose="020F0502020204030204" pitchFamily="34" charset="0"/>
              </a:rPr>
              <a:t>—</a:t>
            </a:r>
            <a:r>
              <a:rPr lang="en-US" sz="1100" dirty="0"/>
              <a:t>Providers are permitted to prescribe preferred drugs without seeking prior authorization. By removing a drug from a preferred drug list to a non-preferred, it would limit the use to only those patients for whom treatment with other medications is ineffective.</a:t>
            </a:r>
          </a:p>
          <a:p>
            <a:pPr marL="114426" indent="-114426">
              <a:spcBef>
                <a:spcPts val="601"/>
              </a:spcBef>
              <a:buFont typeface="Wingdings" panose="05000000000000000000" pitchFamily="2" charset="2"/>
              <a:buChar char="§"/>
            </a:pPr>
            <a:r>
              <a:rPr lang="en-US" sz="1100" dirty="0"/>
              <a:t>Clinical criteria</a:t>
            </a:r>
            <a:r>
              <a:rPr lang="en-US" sz="1100" dirty="0">
                <a:latin typeface="Calibri" panose="020F0502020204030204" pitchFamily="34" charset="0"/>
              </a:rPr>
              <a:t>—</a:t>
            </a:r>
            <a:r>
              <a:rPr lang="en-US" sz="1100" dirty="0"/>
              <a:t>If a medication remains on the preferred list, claims would be authorized only when the recipient satisfies the clinical criteria established to ensure appropriate utilization of the drug.</a:t>
            </a:r>
          </a:p>
          <a:p>
            <a:pPr marL="114426" indent="-114426">
              <a:spcBef>
                <a:spcPts val="601"/>
              </a:spcBef>
              <a:buFont typeface="Wingdings" panose="05000000000000000000" pitchFamily="2" charset="2"/>
              <a:buChar char="§"/>
            </a:pPr>
            <a:r>
              <a:rPr lang="en-US" sz="1100" dirty="0"/>
              <a:t>Step therapy</a:t>
            </a:r>
            <a:r>
              <a:rPr lang="en-US" sz="1100" dirty="0">
                <a:latin typeface="Calibri" panose="020F0502020204030204" pitchFamily="34" charset="0"/>
              </a:rPr>
              <a:t>—</a:t>
            </a:r>
            <a:r>
              <a:rPr lang="en-US" sz="1100" dirty="0"/>
              <a:t>It requires that another drug is tried prior to a specific drug.</a:t>
            </a:r>
          </a:p>
          <a:p>
            <a:pPr marL="114426" indent="-114426">
              <a:spcBef>
                <a:spcPts val="601"/>
              </a:spcBef>
              <a:buFont typeface="Wingdings" panose="05000000000000000000" pitchFamily="2" charset="2"/>
              <a:buChar char="§"/>
            </a:pPr>
            <a:r>
              <a:rPr lang="en-US" sz="1100" dirty="0"/>
              <a:t>Prior authorization: Medicaid won’t pay for a drug unless the provider has obtained permission before prescribing the drug.</a:t>
            </a:r>
          </a:p>
          <a:p>
            <a:pPr marL="114426" indent="-114426">
              <a:spcBef>
                <a:spcPts val="601"/>
              </a:spcBef>
              <a:buFont typeface="Wingdings" panose="05000000000000000000" pitchFamily="2" charset="2"/>
              <a:buChar char="§"/>
            </a:pPr>
            <a:r>
              <a:rPr lang="en-US" sz="1100" dirty="0"/>
              <a:t>Quantity limits</a:t>
            </a:r>
            <a:r>
              <a:rPr lang="en-US" sz="1100" dirty="0">
                <a:latin typeface="Calibri" panose="020F0502020204030204" pitchFamily="34" charset="0"/>
              </a:rPr>
              <a:t>—</a:t>
            </a:r>
            <a:r>
              <a:rPr lang="en-US" sz="1100" dirty="0"/>
              <a:t>Medicaid may impose quantity limits on medications as a way to promote safe and appropriate use of the medication, ensuring that they are not overprescribed.</a:t>
            </a:r>
          </a:p>
          <a:p>
            <a:pPr marL="114426" indent="-114426">
              <a:spcBef>
                <a:spcPts val="601"/>
              </a:spcBef>
              <a:buFont typeface="Wingdings" panose="05000000000000000000" pitchFamily="2" charset="2"/>
              <a:buChar char="§"/>
            </a:pPr>
            <a:r>
              <a:rPr lang="en-US" sz="1100" dirty="0"/>
              <a:t>Drug Utilization Review</a:t>
            </a:r>
            <a:r>
              <a:rPr lang="en-US" sz="1100" dirty="0">
                <a:latin typeface="Calibri" panose="020F0502020204030204" pitchFamily="34" charset="0"/>
              </a:rPr>
              <a:t>—</a:t>
            </a:r>
            <a:r>
              <a:rPr lang="en-US" sz="1100" dirty="0"/>
              <a:t>Retrospective and concurrent drug utilization review can identify inappropriate prescribing practices.</a:t>
            </a:r>
          </a:p>
          <a:p>
            <a:pPr marL="114426" indent="-114426">
              <a:spcBef>
                <a:spcPts val="601"/>
              </a:spcBef>
              <a:buFont typeface="Wingdings" panose="05000000000000000000" pitchFamily="2" charset="2"/>
              <a:buChar char="§"/>
            </a:pPr>
            <a:r>
              <a:rPr lang="en-US" sz="1100" dirty="0"/>
              <a:t>State Prescription Drug Monitoring Program (PDMP)</a:t>
            </a:r>
            <a:r>
              <a:rPr lang="en-US" sz="1100" dirty="0">
                <a:latin typeface="Calibri" panose="020F0502020204030204" pitchFamily="34" charset="0"/>
              </a:rPr>
              <a:t>—</a:t>
            </a:r>
            <a:r>
              <a:rPr lang="en-US" sz="1100" dirty="0"/>
              <a:t>Data is collected from pharmacies, outpatient clinics and others on dispensed, controlled substance prescriptions. Each state designates an agency to oversee their program and programs can vary by state. PDMPs have been shown to prevent drug diversion.</a:t>
            </a:r>
          </a:p>
          <a:p>
            <a:pPr marL="343277" indent="-228851"/>
            <a:endParaRPr lang="en-US" sz="1100" dirty="0"/>
          </a:p>
        </p:txBody>
      </p:sp>
    </p:spTree>
    <p:extLst>
      <p:ext uri="{BB962C8B-B14F-4D97-AF65-F5344CB8AC3E}">
        <p14:creationId xmlns:p14="http://schemas.microsoft.com/office/powerpoint/2010/main" val="167438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1" y="3231710"/>
            <a:ext cx="6120245" cy="2130752"/>
          </a:xfrm>
        </p:spPr>
        <p:txBody>
          <a:bodyPr anchor="b"/>
          <a:lstStyle>
            <a:lvl1pPr algn="r">
              <a:defRPr sz="4500"/>
            </a:lvl1pPr>
          </a:lstStyle>
          <a:p>
            <a:r>
              <a:rPr lang="en-US"/>
              <a:t>Click to edit Master title style</a:t>
            </a:r>
          </a:p>
        </p:txBody>
      </p:sp>
      <p:sp>
        <p:nvSpPr>
          <p:cNvPr id="3" name="Subtitle 2"/>
          <p:cNvSpPr>
            <a:spLocks noGrp="1"/>
          </p:cNvSpPr>
          <p:nvPr>
            <p:ph type="subTitle" idx="1"/>
          </p:nvPr>
        </p:nvSpPr>
        <p:spPr>
          <a:xfrm>
            <a:off x="2774373" y="5546612"/>
            <a:ext cx="6120245" cy="625588"/>
          </a:xfrm>
          <a:prstGeom prst="rect">
            <a:avLst/>
          </a:prstGeo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23226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solidFill>
              </a:rPr>
              <a:t>January 2019</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CMS's Actions to Address the Opioid Epidemic</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1600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smtClean="0">
                <a:solidFill>
                  <a:prstClr val="black"/>
                </a:solidFill>
              </a:rPr>
              <a:t>January 2019</a:t>
            </a:r>
            <a:endParaRPr lang="en-US" dirty="0">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prstClr val="black"/>
                </a:solidFill>
              </a:rPr>
              <a:t>CMS's Actions to Address the Opioid Epidemic</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
          </p:nvPr>
        </p:nvSpPr>
        <p:spPr>
          <a:xfrm>
            <a:off x="457200" y="1600202"/>
            <a:ext cx="8229600" cy="4525963"/>
          </a:xfrm>
        </p:spPr>
        <p:txBody>
          <a:bodyPr/>
          <a:lstStyle>
            <a:lvl1pPr>
              <a:spcBef>
                <a:spcPts val="375"/>
              </a:spcBef>
              <a:defRPr/>
            </a:lvl1pPr>
            <a:lvl2pPr>
              <a:spcBef>
                <a:spcPts val="375"/>
              </a:spcBef>
              <a:defRPr/>
            </a:lvl2pPr>
            <a:lvl3pPr>
              <a:spcBef>
                <a:spcPts val="375"/>
              </a:spcBef>
              <a:defRPr/>
            </a:lvl3pPr>
            <a:lvl4pPr>
              <a:spcBef>
                <a:spcPts val="375"/>
              </a:spcBef>
              <a:defRPr/>
            </a:lvl4pPr>
            <a:lvl5pPr>
              <a:spcBef>
                <a:spcPts val="375"/>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a:xfrm>
            <a:off x="457200" y="76200"/>
            <a:ext cx="8229600" cy="1096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5495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solidFill>
              </a:rPr>
              <a:t>January 2019</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CMS's Actions to Address the Opioid Epidemic</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5376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solidFill>
              </a:rPr>
              <a:t>January 2019</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CMS's Actions to Address the Opioid Epidemic</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887813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smtClean="0">
                <a:solidFill>
                  <a:prstClr val="black"/>
                </a:solidFill>
              </a:rPr>
              <a:t>January 2019</a:t>
            </a:r>
            <a:endParaRPr lang="en-US" dirty="0">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prstClr val="black"/>
                </a:solidFill>
              </a:rPr>
              <a:t>CMS's Actions to Address the Opioid Epidemic</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
          </p:nvPr>
        </p:nvSpPr>
        <p:spPr>
          <a:xfrm>
            <a:off x="457200" y="1600202"/>
            <a:ext cx="8229600" cy="4525963"/>
          </a:xfrm>
        </p:spPr>
        <p:txBody>
          <a:bodyPr/>
          <a:lstStyle>
            <a:lvl1pPr>
              <a:spcBef>
                <a:spcPts val="375"/>
              </a:spcBef>
              <a:defRPr/>
            </a:lvl1pPr>
            <a:lvl2pPr>
              <a:spcBef>
                <a:spcPts val="375"/>
              </a:spcBef>
              <a:defRPr/>
            </a:lvl2pPr>
            <a:lvl3pPr>
              <a:spcBef>
                <a:spcPts val="375"/>
              </a:spcBef>
              <a:defRPr/>
            </a:lvl3pPr>
            <a:lvl4pPr>
              <a:spcBef>
                <a:spcPts val="375"/>
              </a:spcBef>
              <a:defRPr/>
            </a:lvl4pPr>
            <a:lvl5pPr>
              <a:spcBef>
                <a:spcPts val="375"/>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a:xfrm>
            <a:off x="457200" y="76200"/>
            <a:ext cx="8229600" cy="1096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86091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solidFill>
              </a:rPr>
              <a:t>January 2019</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CMS's Actions to Address the Opioid Epidemic</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17891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January 2019</a:t>
            </a:r>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r>
              <a:rPr lang="en-US" smtClean="0"/>
              <a:t>CMS's Actions to Address the Opioid Epidemic</a:t>
            </a:r>
            <a:endParaRPr lang="en-US" dirty="0"/>
          </a:p>
        </p:txBody>
      </p:sp>
      <p:sp>
        <p:nvSpPr>
          <p:cNvPr id="9" name="Slide Number Placeholder 8"/>
          <p:cNvSpPr>
            <a:spLocks noGrp="1"/>
          </p:cNvSpPr>
          <p:nvPr>
            <p:ph type="sldNum" sz="quarter" idx="12"/>
          </p:nvPr>
        </p:nvSpPr>
        <p:spPr/>
        <p:txBody>
          <a:bodyPr/>
          <a:lstStyle/>
          <a:p>
            <a:fld id="{F28686FE-7F8F-4D83-B72E-CEE9BCB739D8}" type="slidenum">
              <a:rPr lang="en-US" smtClean="0"/>
              <a:t>‹#›</a:t>
            </a:fld>
            <a:endParaRPr lang="en-US" dirty="0"/>
          </a:p>
        </p:txBody>
      </p:sp>
    </p:spTree>
    <p:extLst>
      <p:ext uri="{BB962C8B-B14F-4D97-AF65-F5344CB8AC3E}">
        <p14:creationId xmlns:p14="http://schemas.microsoft.com/office/powerpoint/2010/main" val="1653159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4114800" cy="419100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Content Placeholder 2"/>
          <p:cNvSpPr>
            <a:spLocks noGrp="1"/>
          </p:cNvSpPr>
          <p:nvPr>
            <p:ph idx="11" hasCustomPrompt="1"/>
          </p:nvPr>
        </p:nvSpPr>
        <p:spPr>
          <a:xfrm>
            <a:off x="4572000" y="1600200"/>
            <a:ext cx="4114800" cy="419100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342532895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721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65009" y="6356351"/>
            <a:ext cx="450342" cy="337057"/>
          </a:xfrm>
          <a:prstGeom prst="rect">
            <a:avLst/>
          </a:prstGeom>
        </p:spPr>
        <p:txBody>
          <a:bodyPr/>
          <a:lstStyle/>
          <a:p>
            <a:fld id="{FC4ACFE8-D096-2541-B423-85B6908FFA9E}" type="slidenum">
              <a:rPr lang="en-US" smtClean="0"/>
              <a:t>‹#›</a:t>
            </a:fld>
            <a:endParaRPr lang="en-US" dirty="0"/>
          </a:p>
        </p:txBody>
      </p:sp>
      <p:sp>
        <p:nvSpPr>
          <p:cNvPr id="4" name="Text Placeholder 5"/>
          <p:cNvSpPr>
            <a:spLocks noGrp="1"/>
          </p:cNvSpPr>
          <p:nvPr>
            <p:ph type="body" sz="quarter" idx="11"/>
          </p:nvPr>
        </p:nvSpPr>
        <p:spPr>
          <a:xfrm>
            <a:off x="623887" y="3016827"/>
            <a:ext cx="7891463" cy="2527300"/>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a:t>Click to edit Master text styles</a:t>
            </a:r>
          </a:p>
        </p:txBody>
      </p:sp>
    </p:spTree>
    <p:extLst>
      <p:ext uri="{BB962C8B-B14F-4D97-AF65-F5344CB8AC3E}">
        <p14:creationId xmlns:p14="http://schemas.microsoft.com/office/powerpoint/2010/main" val="262200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5197"/>
            <a:ext cx="9144000" cy="1069430"/>
          </a:xfrm>
        </p:spPr>
        <p:txBody>
          <a:bodyPr>
            <a:normAutofit/>
          </a:bodyPr>
          <a:lstStyle>
            <a:lvl1pPr>
              <a:defRPr sz="2700" b="1" baseline="0"/>
            </a:lvl1pPr>
          </a:lstStyle>
          <a:p>
            <a:r>
              <a:rPr lang="en-US" dirty="0" smtClean="0"/>
              <a:t>Lesson </a:t>
            </a:r>
            <a:endParaRPr lang="en-US" dirty="0"/>
          </a:p>
        </p:txBody>
      </p:sp>
      <p:sp>
        <p:nvSpPr>
          <p:cNvPr id="3" name="Content Placeholder 2"/>
          <p:cNvSpPr>
            <a:spLocks noGrp="1"/>
          </p:cNvSpPr>
          <p:nvPr>
            <p:ph idx="1"/>
          </p:nvPr>
        </p:nvSpPr>
        <p:spPr>
          <a:xfrm>
            <a:off x="457200" y="1363712"/>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7"/>
            <a:ext cx="2133600" cy="365125"/>
          </a:xfrm>
          <a:prstGeom prst="rect">
            <a:avLst/>
          </a:prstGeom>
        </p:spPr>
        <p:txBody>
          <a:bodyPr anchor="ctr"/>
          <a:lstStyle>
            <a:lvl1pPr>
              <a:defRPr sz="900">
                <a:solidFill>
                  <a:schemeClr val="tx1"/>
                </a:solidFill>
                <a:latin typeface="+mn-lt"/>
              </a:defRPr>
            </a:lvl1pPr>
          </a:lstStyle>
          <a:p>
            <a:r>
              <a:rPr lang="en-US" smtClean="0">
                <a:solidFill>
                  <a:prstClr val="black"/>
                </a:solidFill>
              </a:rPr>
              <a:t>January 2019</a:t>
            </a:r>
            <a:endParaRPr lang="en-US" dirty="0">
              <a:solidFill>
                <a:prstClr val="black"/>
              </a:solidFill>
            </a:endParaRPr>
          </a:p>
        </p:txBody>
      </p:sp>
      <p:sp>
        <p:nvSpPr>
          <p:cNvPr id="10" name="Footer Placeholder 2"/>
          <p:cNvSpPr>
            <a:spLocks noGrp="1"/>
          </p:cNvSpPr>
          <p:nvPr>
            <p:ph type="ftr" sz="quarter" idx="3"/>
          </p:nvPr>
        </p:nvSpPr>
        <p:spPr>
          <a:xfrm>
            <a:off x="2590800" y="6340477"/>
            <a:ext cx="3962400" cy="365125"/>
          </a:xfrm>
          <a:prstGeom prst="rect">
            <a:avLst/>
          </a:prstGeom>
        </p:spPr>
        <p:txBody>
          <a:bodyPr anchor="ctr"/>
          <a:lstStyle>
            <a:lvl1pPr marL="0" marR="0" indent="0" algn="l" defTabSz="685800" rtl="0" eaLnBrk="1" fontAlgn="auto" latinLnBrk="0" hangingPunct="1">
              <a:lnSpc>
                <a:spcPct val="100000"/>
              </a:lnSpc>
              <a:spcBef>
                <a:spcPts val="0"/>
              </a:spcBef>
              <a:spcAft>
                <a:spcPts val="0"/>
              </a:spcAft>
              <a:buClrTx/>
              <a:buSzTx/>
              <a:buFontTx/>
              <a:buNone/>
              <a:tabLst/>
              <a:defRPr sz="900">
                <a:solidFill>
                  <a:schemeClr val="tx1"/>
                </a:solidFill>
                <a:latin typeface="+mn-lt"/>
              </a:defRPr>
            </a:lvl1pPr>
          </a:lstStyle>
          <a:p>
            <a:pPr algn="ctr">
              <a:defRPr/>
            </a:pPr>
            <a:r>
              <a:rPr lang="en-US" smtClean="0">
                <a:solidFill>
                  <a:prstClr val="black"/>
                </a:solidFill>
              </a:rPr>
              <a:t>CMS's Actions to Address the Opioid Epidemic</a:t>
            </a:r>
            <a:endParaRPr lang="en-US" dirty="0">
              <a:solidFill>
                <a:prstClr val="black"/>
              </a:solidFill>
            </a:endParaRPr>
          </a:p>
        </p:txBody>
      </p:sp>
      <p:sp>
        <p:nvSpPr>
          <p:cNvPr id="11" name="Slide Number Placeholder 3"/>
          <p:cNvSpPr>
            <a:spLocks noGrp="1"/>
          </p:cNvSpPr>
          <p:nvPr>
            <p:ph type="sldNum" sz="quarter" idx="4"/>
          </p:nvPr>
        </p:nvSpPr>
        <p:spPr>
          <a:xfrm>
            <a:off x="6553200" y="6340477"/>
            <a:ext cx="2133600" cy="365125"/>
          </a:xfrm>
          <a:prstGeom prst="rect">
            <a:avLst/>
          </a:prstGeom>
        </p:spPr>
        <p:txBody>
          <a:bodyPr anchor="ctr"/>
          <a:lstStyle>
            <a:lvl1pPr>
              <a:defRPr sz="900">
                <a:solidFill>
                  <a:schemeClr val="tx1"/>
                </a:solidFill>
                <a:latin typeface="+mn-lt"/>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90768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solidFill>
              </a:rPr>
              <a:t>January 2019</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CMS's Actions to Address the Opioid Epidemic</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687021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smtClean="0">
                <a:solidFill>
                  <a:prstClr val="black"/>
                </a:solidFill>
              </a:rPr>
              <a:t>January 2019</a:t>
            </a:r>
            <a:endParaRPr lang="en-US" dirty="0">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prstClr val="black"/>
                </a:solidFill>
              </a:rPr>
              <a:t>CMS's Actions to Address the Opioid Epidemic</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
          </p:nvPr>
        </p:nvSpPr>
        <p:spPr>
          <a:xfrm>
            <a:off x="457200" y="1600202"/>
            <a:ext cx="8229600" cy="4525963"/>
          </a:xfrm>
        </p:spPr>
        <p:txBody>
          <a:bodyPr/>
          <a:lstStyle>
            <a:lvl1pPr>
              <a:spcBef>
                <a:spcPts val="375"/>
              </a:spcBef>
              <a:defRPr/>
            </a:lvl1pPr>
            <a:lvl2pPr>
              <a:spcBef>
                <a:spcPts val="375"/>
              </a:spcBef>
              <a:defRPr/>
            </a:lvl2pPr>
            <a:lvl3pPr>
              <a:spcBef>
                <a:spcPts val="375"/>
              </a:spcBef>
              <a:defRPr/>
            </a:lvl3pPr>
            <a:lvl4pPr>
              <a:spcBef>
                <a:spcPts val="375"/>
              </a:spcBef>
              <a:defRPr/>
            </a:lvl4pPr>
            <a:lvl5pPr>
              <a:spcBef>
                <a:spcPts val="375"/>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a:xfrm>
            <a:off x="457200" y="76200"/>
            <a:ext cx="8229600" cy="1096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83255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solidFill>
              </a:rPr>
              <a:t>January 2019</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CMS's Actions to Address the Opioid Epidemic</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0858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2"/>
            <a:ext cx="8229600" cy="4525963"/>
          </a:xfrm>
        </p:spPr>
        <p:txBody>
          <a:bodyPr/>
          <a:lstStyle>
            <a:lvl3pPr marL="767954" indent="-219075">
              <a:defRPr/>
            </a:lvl3pPr>
            <a:lvl4pPr marL="1033463" indent="-210741">
              <a:defRPr/>
            </a:lvl4pPr>
            <a:lvl5pPr marL="1238250" indent="-140494">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457200" y="6340477"/>
            <a:ext cx="21336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solidFill>
                  <a:prstClr val="black"/>
                </a:solidFill>
              </a:rPr>
              <a:t>January 2019</a:t>
            </a:r>
            <a:endParaRPr lang="en-US" dirty="0">
              <a:solidFill>
                <a:prstClr val="black"/>
              </a:solidFill>
            </a:endParaRPr>
          </a:p>
        </p:txBody>
      </p:sp>
      <p:sp>
        <p:nvSpPr>
          <p:cNvPr id="9" name="Footer Placeholder 4"/>
          <p:cNvSpPr>
            <a:spLocks noGrp="1"/>
          </p:cNvSpPr>
          <p:nvPr>
            <p:ph type="ftr" sz="quarter" idx="3"/>
          </p:nvPr>
        </p:nvSpPr>
        <p:spPr>
          <a:xfrm>
            <a:off x="2590800" y="6340477"/>
            <a:ext cx="3962400" cy="365125"/>
          </a:xfrm>
          <a:prstGeom prst="rect">
            <a:avLst/>
          </a:prstGeom>
        </p:spPr>
        <p:txBody>
          <a:bodyPr vert="horz" lIns="91440" tIns="45720" rIns="91440" bIns="45720" rtlCol="0" anchor="ctr"/>
          <a:lstStyle>
            <a:lvl1pPr algn="ctr">
              <a:defRPr sz="900">
                <a:solidFill>
                  <a:schemeClr val="tx1"/>
                </a:solidFill>
              </a:defRPr>
            </a:lvl1pPr>
          </a:lstStyle>
          <a:p>
            <a:r>
              <a:rPr lang="en-US" smtClean="0">
                <a:solidFill>
                  <a:prstClr val="black"/>
                </a:solidFill>
              </a:rPr>
              <a:t>CMS's Actions to Address the Opioid Epidemic</a:t>
            </a:r>
            <a:endParaRPr lang="en-US" dirty="0">
              <a:solidFill>
                <a:prstClr val="black"/>
              </a:solidFill>
            </a:endParaRPr>
          </a:p>
        </p:txBody>
      </p:sp>
      <p:sp>
        <p:nvSpPr>
          <p:cNvPr id="10" name="Slide Number Placeholder 5"/>
          <p:cNvSpPr>
            <a:spLocks noGrp="1"/>
          </p:cNvSpPr>
          <p:nvPr>
            <p:ph type="sldNum" sz="quarter" idx="4"/>
          </p:nvPr>
        </p:nvSpPr>
        <p:spPr>
          <a:xfrm>
            <a:off x="6553200" y="6340477"/>
            <a:ext cx="2133600" cy="365125"/>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2700" b="1"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02873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solidFill>
              </a:rPr>
              <a:t>January 2019</a:t>
            </a:r>
            <a:endParaRPr lang="en-US" dirty="0">
              <a:solidFill>
                <a:prstClr val="black"/>
              </a:solidFill>
            </a:endParaRPr>
          </a:p>
        </p:txBody>
      </p:sp>
      <p:sp>
        <p:nvSpPr>
          <p:cNvPr id="4" name="Footer Placeholder 3"/>
          <p:cNvSpPr>
            <a:spLocks noGrp="1"/>
          </p:cNvSpPr>
          <p:nvPr>
            <p:ph type="ftr" sz="quarter" idx="11"/>
          </p:nvPr>
        </p:nvSpPr>
        <p:spPr/>
        <p:txBody>
          <a:bodyPr/>
          <a:lstStyle>
            <a:lvl1pPr algn="ctr">
              <a:defRPr/>
            </a:lvl1pPr>
          </a:lstStyle>
          <a:p>
            <a:r>
              <a:rPr lang="en-US" smtClean="0">
                <a:solidFill>
                  <a:prstClr val="black"/>
                </a:solidFill>
              </a:rPr>
              <a:t>CMS's Actions to Address the Opioid Epidemic</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668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447800"/>
            <a:ext cx="8229600" cy="4678363"/>
          </a:xfrm>
        </p:spPr>
        <p:txBody>
          <a:bodyPr/>
          <a:lstStyle>
            <a:lvl1pPr marL="257175" indent="-257175">
              <a:buFont typeface="Wingdings" pitchFamily="2" charset="2"/>
              <a:buChar char="§"/>
              <a:defRPr/>
            </a:lvl1pPr>
            <a:lvl2pPr marL="557213" indent="-214313">
              <a:buFont typeface="Arial" pitchFamily="34" charset="0"/>
              <a:buChar char="•"/>
              <a:defRPr/>
            </a:lvl2pPr>
            <a:lvl3pPr marL="857250" indent="-171450">
              <a:buSzPct val="50000"/>
              <a:buFont typeface="Courier New"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40477"/>
            <a:ext cx="21336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solidFill>
                  <a:prstClr val="black"/>
                </a:solidFill>
              </a:rPr>
              <a:t>January 2019</a:t>
            </a:r>
            <a:endParaRPr lang="en-US" dirty="0">
              <a:solidFill>
                <a:prstClr val="black"/>
              </a:solidFill>
            </a:endParaRPr>
          </a:p>
        </p:txBody>
      </p:sp>
      <p:sp>
        <p:nvSpPr>
          <p:cNvPr id="7" name="Footer Placeholder 4"/>
          <p:cNvSpPr>
            <a:spLocks noGrp="1"/>
          </p:cNvSpPr>
          <p:nvPr>
            <p:ph type="ftr" sz="quarter" idx="3"/>
          </p:nvPr>
        </p:nvSpPr>
        <p:spPr>
          <a:xfrm>
            <a:off x="3124200" y="6340477"/>
            <a:ext cx="2895600" cy="365125"/>
          </a:xfrm>
          <a:prstGeom prst="rect">
            <a:avLst/>
          </a:prstGeom>
        </p:spPr>
        <p:txBody>
          <a:bodyPr vert="horz" lIns="91440" tIns="45720" rIns="91440" bIns="45720" rtlCol="0" anchor="ctr"/>
          <a:lstStyle>
            <a:lvl1pPr algn="ctr">
              <a:defRPr sz="900">
                <a:solidFill>
                  <a:schemeClr val="tx1"/>
                </a:solidFill>
              </a:defRPr>
            </a:lvl1pPr>
          </a:lstStyle>
          <a:p>
            <a:r>
              <a:rPr lang="en-US" smtClean="0">
                <a:solidFill>
                  <a:prstClr val="black"/>
                </a:solidFill>
              </a:rPr>
              <a:t>CMS's Actions to Address the Opioid Epidemic</a:t>
            </a:r>
            <a:endParaRPr lang="en-US" dirty="0">
              <a:solidFill>
                <a:prstClr val="black"/>
              </a:solidFill>
            </a:endParaRPr>
          </a:p>
        </p:txBody>
      </p:sp>
      <p:sp>
        <p:nvSpPr>
          <p:cNvPr id="8" name="Slide Number Placeholder 5"/>
          <p:cNvSpPr>
            <a:spLocks noGrp="1"/>
          </p:cNvSpPr>
          <p:nvPr>
            <p:ph type="sldNum" sz="quarter" idx="4"/>
          </p:nvPr>
        </p:nvSpPr>
        <p:spPr>
          <a:xfrm>
            <a:off x="6553200" y="6340477"/>
            <a:ext cx="2133600" cy="365125"/>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79652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288" y="0"/>
            <a:ext cx="9143999" cy="6858000"/>
          </a:xfrm>
          <a:prstGeom prst="rect">
            <a:avLst/>
          </a:prstGeom>
        </p:spPr>
      </p:pic>
      <p:sp>
        <p:nvSpPr>
          <p:cNvPr id="2" name="Title Placeholder 1"/>
          <p:cNvSpPr>
            <a:spLocks noGrp="1"/>
          </p:cNvSpPr>
          <p:nvPr>
            <p:ph type="title"/>
          </p:nvPr>
        </p:nvSpPr>
        <p:spPr>
          <a:xfrm>
            <a:off x="2743200" y="3798358"/>
            <a:ext cx="5772150" cy="2216713"/>
          </a:xfrm>
          <a:prstGeom prst="rect">
            <a:avLst/>
          </a:prstGeom>
        </p:spPr>
        <p:txBody>
          <a:bodyPr vert="horz" lIns="91440" tIns="45720" rIns="91440" bIns="45720" rtlCol="0" anchor="ctr">
            <a:noAutofit/>
          </a:bodyPr>
          <a:lstStyle/>
          <a:p>
            <a:r>
              <a:rPr lang="en-US" dirty="0"/>
              <a:t>Click to edit Master title style</a:t>
            </a:r>
          </a:p>
        </p:txBody>
      </p:sp>
      <p:pic>
        <p:nvPicPr>
          <p:cNvPr id="6" name="Picture 5">
            <a:extLst>
              <a:ext uri="{FF2B5EF4-FFF2-40B4-BE49-F238E27FC236}">
                <a16:creationId xmlns:a16="http://schemas.microsoft.com/office/drawing/2014/main" id="{2444415D-9B5C-3741-A30D-BC5237945C2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18540" y="2041927"/>
            <a:ext cx="1996810" cy="694890"/>
          </a:xfrm>
          <a:prstGeom prst="rect">
            <a:avLst/>
          </a:prstGeom>
        </p:spPr>
      </p:pic>
    </p:spTree>
    <p:extLst>
      <p:ext uri="{BB962C8B-B14F-4D97-AF65-F5344CB8AC3E}">
        <p14:creationId xmlns:p14="http://schemas.microsoft.com/office/powerpoint/2010/main" val="650787755"/>
      </p:ext>
    </p:extLst>
  </p:cSld>
  <p:clrMap bg1="lt1" tx1="dk1" bg2="lt2" tx2="dk2" accent1="accent1" accent2="accent2" accent3="accent3" accent4="accent4" accent5="accent5" accent6="accent6" hlink="hlink" folHlink="folHlink"/>
  <p:sldLayoutIdLst>
    <p:sldLayoutId id="2147483831" r:id="rId1"/>
    <p:sldLayoutId id="2147483832" r:id="rId2"/>
  </p:sldLayoutIdLst>
  <p:hf hdr="0"/>
  <p:txStyles>
    <p:titleStyle>
      <a:lvl1pPr algn="r" defTabSz="685800" rtl="0" eaLnBrk="1" latinLnBrk="0" hangingPunct="1">
        <a:lnSpc>
          <a:spcPct val="90000"/>
        </a:lnSpc>
        <a:spcBef>
          <a:spcPct val="0"/>
        </a:spcBef>
        <a:buNone/>
        <a:defRPr sz="5400" b="1" i="0" kern="1200">
          <a:solidFill>
            <a:srgbClr val="004986"/>
          </a:solidFill>
          <a:latin typeface="Avenir Heavy" charset="0"/>
          <a:ea typeface="Avenir Heavy" charset="0"/>
          <a:cs typeface="Avenir Heavy"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4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0585" y="2"/>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457200" y="6340477"/>
            <a:ext cx="2133600" cy="365125"/>
          </a:xfrm>
          <a:prstGeom prst="rect">
            <a:avLst/>
          </a:prstGeom>
        </p:spPr>
        <p:txBody>
          <a:bodyPr vert="horz" lIns="91440" tIns="45720" rIns="91440" bIns="45720" rtlCol="0" anchor="ctr"/>
          <a:lstStyle>
            <a:lvl1pPr algn="l">
              <a:defRPr sz="900">
                <a:solidFill>
                  <a:schemeClr val="bg1">
                    <a:lumMod val="65000"/>
                  </a:schemeClr>
                </a:solidFill>
                <a:latin typeface="Calibri" panose="020F0502020204030204" pitchFamily="34" charset="0"/>
              </a:defRPr>
            </a:lvl1pPr>
          </a:lstStyle>
          <a:p>
            <a:r>
              <a:rPr lang="en-US" smtClean="0">
                <a:ea typeface="ＭＳ Ｐゴシック"/>
              </a:rPr>
              <a:t>January 2019</a:t>
            </a:r>
            <a:endParaRPr lang="en-US" dirty="0">
              <a:ea typeface="ＭＳ Ｐゴシック"/>
            </a:endParaRPr>
          </a:p>
        </p:txBody>
      </p:sp>
      <p:sp>
        <p:nvSpPr>
          <p:cNvPr id="12" name="Footer Placeholder 4"/>
          <p:cNvSpPr>
            <a:spLocks noGrp="1"/>
          </p:cNvSpPr>
          <p:nvPr>
            <p:ph type="ftr" sz="quarter" idx="3"/>
          </p:nvPr>
        </p:nvSpPr>
        <p:spPr>
          <a:xfrm>
            <a:off x="2590800" y="6340477"/>
            <a:ext cx="3962400" cy="365125"/>
          </a:xfrm>
          <a:prstGeom prst="rect">
            <a:avLst/>
          </a:prstGeom>
        </p:spPr>
        <p:txBody>
          <a:bodyPr vert="horz" lIns="91440" tIns="45720" rIns="91440" bIns="45720" rtlCol="0" anchor="ctr"/>
          <a:lstStyle>
            <a:lvl1pPr algn="ctr">
              <a:defRPr sz="900">
                <a:solidFill>
                  <a:schemeClr val="bg1">
                    <a:lumMod val="65000"/>
                  </a:schemeClr>
                </a:solidFill>
                <a:latin typeface="Calibri" panose="020F0502020204030204" pitchFamily="34" charset="0"/>
              </a:defRPr>
            </a:lvl1pPr>
          </a:lstStyle>
          <a:p>
            <a:r>
              <a:rPr lang="en-US" smtClean="0">
                <a:ea typeface="ＭＳ Ｐゴシック"/>
              </a:rPr>
              <a:t>CMS's Actions to Address the Opioid Epidemic</a:t>
            </a:r>
            <a:endParaRPr lang="en-US" dirty="0">
              <a:ea typeface="ＭＳ Ｐゴシック"/>
            </a:endParaRPr>
          </a:p>
        </p:txBody>
      </p:sp>
      <p:sp>
        <p:nvSpPr>
          <p:cNvPr id="13" name="Slide Number Placeholder 5"/>
          <p:cNvSpPr>
            <a:spLocks noGrp="1"/>
          </p:cNvSpPr>
          <p:nvPr>
            <p:ph type="sldNum" sz="quarter" idx="4"/>
          </p:nvPr>
        </p:nvSpPr>
        <p:spPr>
          <a:xfrm>
            <a:off x="6553200" y="6340477"/>
            <a:ext cx="2133600" cy="365125"/>
          </a:xfrm>
          <a:prstGeom prst="rect">
            <a:avLst/>
          </a:prstGeom>
        </p:spPr>
        <p:txBody>
          <a:bodyPr vert="horz" lIns="91440" tIns="45720" rIns="91440" bIns="45720" rtlCol="0" anchor="ctr"/>
          <a:lstStyle>
            <a:lvl1pPr algn="r">
              <a:defRPr sz="900">
                <a:solidFill>
                  <a:schemeClr val="bg1">
                    <a:lumMod val="65000"/>
                  </a:schemeClr>
                </a:solidFill>
                <a:latin typeface="Calibri" panose="020F0502020204030204" pitchFamily="34" charset="0"/>
              </a:defRPr>
            </a:lvl1pPr>
          </a:lstStyle>
          <a:p>
            <a:fld id="{78C0CC3C-85F1-4D86-9B70-8D9F8B17F046}" type="slidenum">
              <a:rPr lang="en-US" smtClean="0">
                <a:ea typeface="ＭＳ Ｐゴシック"/>
              </a:rPr>
              <a:pPr/>
              <a:t>‹#›</a:t>
            </a:fld>
            <a:endParaRPr lang="en-US" dirty="0">
              <a:ea typeface="ＭＳ Ｐゴシック"/>
            </a:endParaRPr>
          </a:p>
        </p:txBody>
      </p:sp>
    </p:spTree>
    <p:extLst>
      <p:ext uri="{BB962C8B-B14F-4D97-AF65-F5344CB8AC3E}">
        <p14:creationId xmlns:p14="http://schemas.microsoft.com/office/powerpoint/2010/main" val="3276357737"/>
      </p:ext>
    </p:extLst>
  </p:cSld>
  <p:clrMap bg1="lt1" tx1="dk1" bg2="lt2" tx2="dk2" accent1="accent1" accent2="accent2" accent3="accent3" accent4="accent4" accent5="accent5" accent6="accent6" hlink="hlink" folHlink="folHlink"/>
  <p:sldLayoutIdLst>
    <p:sldLayoutId id="2147483662" r:id="rId1"/>
    <p:sldLayoutId id="2147483727" r:id="rId2"/>
    <p:sldLayoutId id="2147483728" r:id="rId3"/>
    <p:sldLayoutId id="2147483733" r:id="rId4"/>
    <p:sldLayoutId id="2147483741" r:id="rId5"/>
    <p:sldLayoutId id="2147483742" r:id="rId6"/>
    <p:sldLayoutId id="2147483744" r:id="rId7"/>
    <p:sldLayoutId id="2147483753" r:id="rId8"/>
    <p:sldLayoutId id="2147483754" r:id="rId9"/>
    <p:sldLayoutId id="2147483759" r:id="rId10"/>
    <p:sldLayoutId id="2147483767" r:id="rId11"/>
    <p:sldLayoutId id="2147483768" r:id="rId12"/>
    <p:sldLayoutId id="2147483773" r:id="rId13"/>
    <p:sldLayoutId id="2147483803" r:id="rId14"/>
    <p:sldLayoutId id="2147483804" r:id="rId15"/>
    <p:sldLayoutId id="2147483833" r:id="rId16"/>
  </p:sldLayoutIdLst>
  <p:timing>
    <p:tnLst>
      <p:par>
        <p:cTn id="1" dur="indefinite" restart="never" nodeType="tmRoot"/>
      </p:par>
    </p:tnLst>
  </p:timing>
  <p:hf hdr="0"/>
  <p:txStyles>
    <p:titleStyle>
      <a:lvl1pPr algn="ctr"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spcBef>
          <a:spcPts val="450"/>
        </a:spcBef>
        <a:buFont typeface="Wingdings" panose="05000000000000000000" pitchFamily="2" charset="2"/>
        <a:buChar char="§"/>
        <a:defRPr sz="2400" kern="1200">
          <a:solidFill>
            <a:schemeClr val="tx1"/>
          </a:solidFill>
          <a:latin typeface="+mn-lt"/>
          <a:ea typeface="+mn-ea"/>
          <a:cs typeface="+mn-cs"/>
        </a:defRPr>
      </a:lvl1pPr>
      <a:lvl2pPr marL="521494" indent="-178594" algn="l" defTabSz="685800" rtl="0" eaLnBrk="1" latinLnBrk="0" hangingPunct="1">
        <a:spcBef>
          <a:spcPts val="450"/>
        </a:spcBef>
        <a:buFont typeface="Arial" panose="020B0604020202020204" pitchFamily="34" charset="0"/>
        <a:buChar char="•"/>
        <a:defRPr sz="2100" kern="1200">
          <a:solidFill>
            <a:schemeClr val="tx1"/>
          </a:solidFill>
          <a:latin typeface="+mn-lt"/>
          <a:ea typeface="+mn-ea"/>
          <a:cs typeface="+mn-cs"/>
        </a:defRPr>
      </a:lvl2pPr>
      <a:lvl3pPr marL="769144" indent="-260604" algn="l" defTabSz="685800" rtl="0" eaLnBrk="1" latinLnBrk="0" hangingPunct="1">
        <a:spcBef>
          <a:spcPts val="450"/>
        </a:spcBef>
        <a:buSzPct val="50000"/>
        <a:buFont typeface="Wingdings" panose="05000000000000000000" pitchFamily="2" charset="2"/>
        <a:buChar char="q"/>
        <a:defRPr sz="2100" kern="1200">
          <a:solidFill>
            <a:schemeClr val="tx1"/>
          </a:solidFill>
          <a:latin typeface="+mn-lt"/>
          <a:ea typeface="+mn-ea"/>
          <a:cs typeface="+mn-cs"/>
        </a:defRPr>
      </a:lvl3pPr>
      <a:lvl4pPr marL="945356" indent="-176213" algn="l" defTabSz="685800" rtl="0" eaLnBrk="1" latinLnBrk="0" hangingPunct="1">
        <a:spcBef>
          <a:spcPct val="20000"/>
        </a:spcBef>
        <a:buSzPct val="50000"/>
        <a:buFont typeface="Courier New" panose="02070309020205020404" pitchFamily="49" charset="0"/>
        <a:buChar char="o"/>
        <a:tabLst>
          <a:tab pos="898922" algn="l"/>
        </a:tabLst>
        <a:defRPr sz="2100" kern="1200">
          <a:solidFill>
            <a:schemeClr val="tx1"/>
          </a:solidFill>
          <a:latin typeface="+mn-lt"/>
          <a:ea typeface="+mn-ea"/>
          <a:cs typeface="+mn-cs"/>
        </a:defRPr>
      </a:lvl4pPr>
      <a:lvl5pPr marL="1197769" indent="-169069" algn="l" defTabSz="685800" rtl="0" eaLnBrk="1" latinLnBrk="0" hangingPunct="1">
        <a:spcBef>
          <a:spcPts val="450"/>
        </a:spcBef>
        <a:buSzPct val="50000"/>
        <a:buFont typeface="Calibri" panose="020F0502020204030204" pitchFamily="34" charset="0"/>
        <a:buChar char="‒"/>
        <a:defRP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dicaid.gov/Medicaid/prescription-drugs/drug-utilization-review/index.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cms.gov/About-CMS/Agency-Information/Emergency/Downloads/Opioid-epidemic-roadmap.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go.cms.gov/opioidheatmap"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cid:image001.jpg@01D3CCF1.E237AAC0" TargetMode="Externa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hyperlink" Target="http://go.cms.gov/opioidheatmap"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cmcms.gov/about-cms/story-page/reducing-opioid-misuse.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hrsa.gov/opioids" TargetMode="External"/><Relationship Id="rId3" Type="http://schemas.openxmlformats.org/officeDocument/2006/relationships/hyperlink" Target="http://www.hhs.gov/opioids/" TargetMode="External"/><Relationship Id="rId7" Type="http://schemas.openxmlformats.org/officeDocument/2006/relationships/hyperlink" Target="https://www.drugabuse.gov/publications/research-reports/prescription-drugs/opioid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www.fda.gov/drugs/drugsafety/informationbydrugclass/ucm337066.htm/" TargetMode="External"/><Relationship Id="rId5" Type="http://schemas.openxmlformats.org/officeDocument/2006/relationships/hyperlink" Target="https://www.cdc.gov/drugoverdose/opioids/index.html" TargetMode="External"/><Relationship Id="rId10" Type="http://schemas.openxmlformats.org/officeDocument/2006/relationships/hyperlink" Target="https://www.ahrq.gov/topics/opioids.html" TargetMode="External"/><Relationship Id="rId4" Type="http://schemas.openxmlformats.org/officeDocument/2006/relationships/hyperlink" Target="http://www.samhsa.gov/find-help" TargetMode="External"/><Relationship Id="rId9" Type="http://schemas.openxmlformats.org/officeDocument/2006/relationships/hyperlink" Target="https://www.acl.gov/search/node?keys=opioids&amp;=Search"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twitter.com/SecAzar/status/1110246973301575684"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hhshhs.gov/sites/default/files/opioids-infographic-april-2019.pdf" TargetMode="External"/><Relationship Id="rId5" Type="http://schemas.openxmlformats.org/officeDocument/2006/relationships/hyperlink" Target="https://www.hhs.gov/sites/default/files/opioids-fact-sheet-april-2019.pdf"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drugoverdose/data/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hhs.gov/opioids/about-the-epidemic/index.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cdc.gov/drugoverdose/prescribing/clinical-tools.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hs.gov/opioids/about-the-epidemic/index.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ww.samhsa.gov/sites/default/files/aatod_2018_final.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amhsa.gov/capt/sites/default/files/resources/resources-opiod-use-older-adult-pop.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60899" y="4596054"/>
            <a:ext cx="6120245" cy="2130752"/>
          </a:xfrm>
        </p:spPr>
        <p:txBody>
          <a:bodyPr/>
          <a:lstStyle/>
          <a:p>
            <a:pPr lvl="0" defTabSz="914400">
              <a:lnSpc>
                <a:spcPct val="100000"/>
              </a:lnSpc>
              <a:spcBef>
                <a:spcPts val="600"/>
              </a:spcBef>
            </a:pPr>
            <a:r>
              <a:rPr lang="en-US" sz="3600" dirty="0">
                <a:solidFill>
                  <a:srgbClr val="4472C4">
                    <a:lumMod val="50000"/>
                  </a:srgbClr>
                </a:solidFill>
                <a:latin typeface="Calibri" panose="020F0502020204030204"/>
                <a:ea typeface="+mn-ea"/>
                <a:cs typeface="+mn-cs"/>
              </a:rPr>
              <a:t>CMS’s Actions to </a:t>
            </a:r>
            <a:r>
              <a:rPr lang="en-US" sz="3600" dirty="0">
                <a:solidFill>
                  <a:srgbClr val="002060"/>
                </a:solidFill>
                <a:latin typeface="Calibri" panose="020F0502020204030204"/>
                <a:ea typeface="+mn-ea"/>
                <a:cs typeface="+mn-cs"/>
              </a:rPr>
              <a:t>Address</a:t>
            </a:r>
            <a:r>
              <a:rPr lang="en-US" sz="3600" dirty="0">
                <a:solidFill>
                  <a:srgbClr val="4472C4">
                    <a:lumMod val="50000"/>
                  </a:srgbClr>
                </a:solidFill>
                <a:latin typeface="Calibri" panose="020F0502020204030204"/>
                <a:ea typeface="+mn-ea"/>
                <a:cs typeface="+mn-cs"/>
              </a:rPr>
              <a:t> the Opioid Epidemic</a:t>
            </a:r>
            <a:r>
              <a:rPr lang="en-US" sz="2800" b="0" dirty="0">
                <a:solidFill>
                  <a:prstClr val="black"/>
                </a:solidFill>
                <a:latin typeface="Calibri" panose="020F0502020204030204"/>
                <a:ea typeface="+mn-ea"/>
                <a:cs typeface="+mn-cs"/>
              </a:rPr>
              <a:t> </a:t>
            </a:r>
            <a:r>
              <a:rPr lang="en-US" sz="3600" dirty="0">
                <a:solidFill>
                  <a:srgbClr val="4472C4">
                    <a:lumMod val="50000"/>
                  </a:srgbClr>
                </a:solidFill>
                <a:latin typeface="Calibri" panose="020F0502020204030204"/>
                <a:ea typeface="+mn-ea"/>
                <a:cs typeface="+mn-cs"/>
              </a:rPr>
              <a:t/>
            </a:r>
            <a:br>
              <a:rPr lang="en-US" sz="3600" dirty="0">
                <a:solidFill>
                  <a:srgbClr val="4472C4">
                    <a:lumMod val="50000"/>
                  </a:srgbClr>
                </a:solidFill>
                <a:latin typeface="Calibri" panose="020F0502020204030204"/>
                <a:ea typeface="+mn-ea"/>
                <a:cs typeface="+mn-cs"/>
              </a:rPr>
            </a:br>
            <a:endParaRPr lang="en-US" dirty="0"/>
          </a:p>
        </p:txBody>
      </p:sp>
    </p:spTree>
    <p:extLst>
      <p:ext uri="{BB962C8B-B14F-4D97-AF65-F5344CB8AC3E}">
        <p14:creationId xmlns:p14="http://schemas.microsoft.com/office/powerpoint/2010/main" val="2041776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Prevention</a:t>
            </a:r>
            <a:endParaRPr lang="en-US" sz="3200" dirty="0"/>
          </a:p>
        </p:txBody>
      </p:sp>
      <p:sp>
        <p:nvSpPr>
          <p:cNvPr id="3" name="Content Placeholder 2"/>
          <p:cNvSpPr>
            <a:spLocks noGrp="1"/>
          </p:cNvSpPr>
          <p:nvPr>
            <p:ph idx="1"/>
          </p:nvPr>
        </p:nvSpPr>
        <p:spPr>
          <a:xfrm>
            <a:off x="152400" y="1363712"/>
            <a:ext cx="8991600" cy="4976765"/>
          </a:xfrm>
        </p:spPr>
        <p:txBody>
          <a:bodyPr>
            <a:normAutofit/>
          </a:bodyPr>
          <a:lstStyle/>
          <a:p>
            <a:pPr marL="0" indent="0">
              <a:spcBef>
                <a:spcPts val="600"/>
              </a:spcBef>
              <a:buNone/>
            </a:pPr>
            <a:r>
              <a:rPr lang="en-US" sz="2300" dirty="0" smtClean="0"/>
              <a:t>Medicaid Drug Utilization Review Annual Report</a:t>
            </a:r>
            <a:br>
              <a:rPr lang="en-US" sz="2300" dirty="0" smtClean="0"/>
            </a:br>
            <a:endParaRPr lang="en-US" sz="2300" dirty="0" smtClean="0"/>
          </a:p>
          <a:p>
            <a:pPr marL="231775" indent="-231775">
              <a:spcBef>
                <a:spcPts val="600"/>
              </a:spcBef>
            </a:pPr>
            <a:r>
              <a:rPr lang="en-US" sz="2300" dirty="0" smtClean="0"/>
              <a:t>Drug </a:t>
            </a:r>
            <a:r>
              <a:rPr lang="en-US" sz="2300" dirty="0"/>
              <a:t>utilization review (DUR) program activities and </a:t>
            </a:r>
            <a:r>
              <a:rPr lang="en-US" sz="2300" dirty="0" smtClean="0"/>
              <a:t>processes from every state Medicaid agency</a:t>
            </a:r>
          </a:p>
          <a:p>
            <a:pPr marL="231775" indent="-231775">
              <a:spcBef>
                <a:spcPts val="600"/>
              </a:spcBef>
            </a:pPr>
            <a:r>
              <a:rPr lang="en-US" sz="2300" dirty="0" smtClean="0"/>
              <a:t>Ensures </a:t>
            </a:r>
            <a:r>
              <a:rPr lang="en-US" sz="2300" dirty="0"/>
              <a:t>appropriate drug </a:t>
            </a:r>
            <a:r>
              <a:rPr lang="en-US" sz="2300" dirty="0" smtClean="0"/>
              <a:t>utilization policies, including </a:t>
            </a:r>
            <a:r>
              <a:rPr lang="en-US" sz="2300" dirty="0"/>
              <a:t>appropriate opioid </a:t>
            </a:r>
            <a:r>
              <a:rPr lang="en-US" sz="2300" dirty="0" smtClean="0"/>
              <a:t>utilization</a:t>
            </a:r>
          </a:p>
          <a:p>
            <a:pPr marL="0" indent="0">
              <a:spcBef>
                <a:spcPts val="600"/>
              </a:spcBef>
              <a:buNone/>
            </a:pPr>
            <a:endParaRPr lang="en-US" sz="2300" u="sng" dirty="0" smtClean="0">
              <a:hlinkClick r:id="rId3"/>
            </a:endParaRPr>
          </a:p>
          <a:p>
            <a:pPr marL="0" indent="0">
              <a:spcBef>
                <a:spcPts val="600"/>
              </a:spcBef>
              <a:buNone/>
            </a:pPr>
            <a:r>
              <a:rPr lang="en-US" sz="2300" u="sng" dirty="0" smtClean="0">
                <a:hlinkClick r:id="rId3"/>
              </a:rPr>
              <a:t>Medicaid.gov/Medicaid/prescription-drugs/drug-utilization-review/index.html</a:t>
            </a:r>
            <a:endParaRPr lang="en-US" sz="2300" dirty="0"/>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9" name="Slide Number Placeholder 8"/>
          <p:cNvSpPr>
            <a:spLocks noGrp="1"/>
          </p:cNvSpPr>
          <p:nvPr>
            <p:ph type="sldNum" sz="quarter" idx="4"/>
          </p:nvPr>
        </p:nvSpPr>
        <p:spPr/>
        <p:txBody>
          <a:bodyPr/>
          <a:lstStyle/>
          <a:p>
            <a:fld id="{78C0CC3C-85F1-4D86-9B70-8D9F8B17F04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93588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5360"/>
          </a:xfrm>
          <a:effectLst>
            <a:outerShdw dist="76200" dir="5640000" algn="tl" rotWithShape="0">
              <a:schemeClr val="tx2"/>
            </a:outerShdw>
          </a:effectLst>
        </p:spPr>
        <p:txBody>
          <a:bodyPr>
            <a:normAutofit/>
          </a:bodyPr>
          <a:lstStyle/>
          <a:p>
            <a:r>
              <a:rPr lang="en-US" sz="3600" dirty="0" smtClean="0"/>
              <a:t>Treatment</a:t>
            </a:r>
            <a:endParaRPr lang="en-US" sz="3600" dirty="0"/>
          </a:p>
        </p:txBody>
      </p:sp>
      <p:sp>
        <p:nvSpPr>
          <p:cNvPr id="11" name="Content Placeholder 2"/>
          <p:cNvSpPr>
            <a:spLocks noGrp="1"/>
          </p:cNvSpPr>
          <p:nvPr>
            <p:ph idx="1"/>
          </p:nvPr>
        </p:nvSpPr>
        <p:spPr>
          <a:xfrm>
            <a:off x="152400" y="1086569"/>
            <a:ext cx="8839200" cy="5164758"/>
          </a:xfrm>
        </p:spPr>
        <p:txBody>
          <a:bodyPr>
            <a:normAutofit/>
          </a:bodyPr>
          <a:lstStyle/>
          <a:p>
            <a:pPr marL="0" indent="0">
              <a:buNone/>
            </a:pPr>
            <a:r>
              <a:rPr lang="en-US" dirty="0" smtClean="0"/>
              <a:t>MAT, including </a:t>
            </a:r>
            <a:r>
              <a:rPr lang="en-US" dirty="0"/>
              <a:t>opioid treatment programs (OTPs), combines behavioral therapy and medications to treat substance use disorders</a:t>
            </a:r>
            <a:r>
              <a:rPr lang="en-US" dirty="0" smtClean="0"/>
              <a:t>.</a:t>
            </a:r>
          </a:p>
        </p:txBody>
      </p:sp>
      <p:graphicFrame>
        <p:nvGraphicFramePr>
          <p:cNvPr id="10" name="Table 9" descr="Controlled substances require a prescription and are regulated by both the state and federal government. Methadone must be obtained at a clinic. Suboxone (Buprenorphine/Naloxone combined) is prescribed or dispensed in doctor’s offices and used for outpatient maintenance therapy. Some non-controlled substances require a prescription. The amount that can be prescribed depends on the state and insurance requirements. Naloxone may be used for heroin overdose in an emergency situation. It blocks or reverses the effects of opioid medication, including extreme drowsiness, slowed breathing, or loss of consciousness. &#10;" title="Controlled and Non-Controlled Substances"/>
          <p:cNvGraphicFramePr>
            <a:graphicFrameLocks noGrp="1"/>
          </p:cNvGraphicFramePr>
          <p:nvPr>
            <p:extLst>
              <p:ext uri="{D42A27DB-BD31-4B8C-83A1-F6EECF244321}">
                <p14:modId xmlns:p14="http://schemas.microsoft.com/office/powerpoint/2010/main" val="7618147"/>
              </p:ext>
            </p:extLst>
          </p:nvPr>
        </p:nvGraphicFramePr>
        <p:xfrm>
          <a:off x="76200" y="1866736"/>
          <a:ext cx="8991600" cy="3420742"/>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738502">
                <a:tc>
                  <a:txBody>
                    <a:bodyPr/>
                    <a:lstStyle/>
                    <a:p>
                      <a:pPr marL="0" marR="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sz="2000" dirty="0" smtClean="0">
                          <a:solidFill>
                            <a:schemeClr val="tx1"/>
                          </a:solidFill>
                        </a:rPr>
                        <a:t>Can be prescribed only by certain providers</a:t>
                      </a:r>
                      <a:endParaRPr lang="en-US" sz="2000" b="0" baseline="0" dirty="0" smtClean="0">
                        <a:solidFill>
                          <a:schemeClr val="tx1"/>
                        </a:solidFill>
                      </a:endParaRPr>
                    </a:p>
                  </a:txBody>
                  <a:tcPr>
                    <a:solidFill>
                      <a:schemeClr val="tx2">
                        <a:lumMod val="20000"/>
                        <a:lumOff val="80000"/>
                      </a:schemeClr>
                    </a:solidFill>
                  </a:tcPr>
                </a:tc>
                <a:tc>
                  <a:txBody>
                    <a:bodyPr/>
                    <a:lstStyle/>
                    <a:p>
                      <a:pPr marL="0" marR="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sz="2000" dirty="0" smtClean="0">
                          <a:solidFill>
                            <a:schemeClr val="tx1"/>
                          </a:solidFill>
                        </a:rPr>
                        <a:t>Can be prescribed by any health professional with prescribing authority</a:t>
                      </a:r>
                    </a:p>
                  </a:txBody>
                  <a:tcPr>
                    <a:solidFill>
                      <a:schemeClr val="accent1">
                        <a:lumMod val="20000"/>
                        <a:lumOff val="80000"/>
                      </a:schemeClr>
                    </a:solidFill>
                  </a:tcPr>
                </a:tc>
                <a:extLst>
                  <a:ext uri="{0D108BD9-81ED-4DB2-BD59-A6C34878D82A}">
                    <a16:rowId xmlns:a16="http://schemas.microsoft.com/office/drawing/2014/main" val="10001"/>
                  </a:ext>
                </a:extLst>
              </a:tr>
              <a:tr h="2526592">
                <a:tc>
                  <a:txBody>
                    <a:bodyPr/>
                    <a:lstStyle/>
                    <a:p>
                      <a:pPr marL="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2000" dirty="0" smtClean="0"/>
                        <a:t>Examples:</a:t>
                      </a:r>
                    </a:p>
                    <a:p>
                      <a:pPr marL="234950" marR="0" lvl="2" indent="-2349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000" dirty="0" smtClean="0"/>
                        <a:t>Methadone – administered </a:t>
                      </a:r>
                      <a:r>
                        <a:rPr lang="en-US" sz="2000" dirty="0" smtClean="0">
                          <a:solidFill>
                            <a:schemeClr val="tx1"/>
                          </a:solidFill>
                        </a:rPr>
                        <a:t>at</a:t>
                      </a:r>
                      <a:r>
                        <a:rPr lang="en-US" sz="2000" baseline="0" dirty="0" smtClean="0">
                          <a:solidFill>
                            <a:schemeClr val="tx1"/>
                          </a:solidFill>
                        </a:rPr>
                        <a:t> </a:t>
                      </a:r>
                      <a:r>
                        <a:rPr lang="en-US" sz="2000" strike="noStrike" dirty="0" smtClean="0">
                          <a:solidFill>
                            <a:schemeClr val="tx1"/>
                          </a:solidFill>
                        </a:rPr>
                        <a:t>a</a:t>
                      </a:r>
                      <a:r>
                        <a:rPr lang="en-US" sz="2000" strike="noStrike" baseline="0" dirty="0" smtClean="0">
                          <a:solidFill>
                            <a:schemeClr val="tx1"/>
                          </a:solidFill>
                        </a:rPr>
                        <a:t> clinic that meets certain federal </a:t>
                      </a:r>
                      <a:r>
                        <a:rPr lang="en-US" sz="2000" strike="noStrike" dirty="0" smtClean="0">
                          <a:solidFill>
                            <a:schemeClr val="tx1"/>
                          </a:solidFill>
                        </a:rPr>
                        <a:t>opioid</a:t>
                      </a:r>
                      <a:r>
                        <a:rPr lang="en-US" sz="2000" strike="noStrike" baseline="0" dirty="0" smtClean="0">
                          <a:solidFill>
                            <a:schemeClr val="tx1"/>
                          </a:solidFill>
                        </a:rPr>
                        <a:t> treatment program standards</a:t>
                      </a:r>
                      <a:endParaRPr lang="en-US" sz="2000" strike="sngStrike" dirty="0" smtClean="0">
                        <a:solidFill>
                          <a:schemeClr val="tx1"/>
                        </a:solidFill>
                      </a:endParaRPr>
                    </a:p>
                    <a:p>
                      <a:pPr marL="234950" marR="0" lvl="2" indent="-2349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000" dirty="0" smtClean="0"/>
                        <a:t>Suboxone</a:t>
                      </a:r>
                      <a:r>
                        <a:rPr lang="en-US" sz="2000" kern="1200" dirty="0" smtClean="0">
                          <a:effectLst/>
                        </a:rPr>
                        <a:t>®</a:t>
                      </a:r>
                      <a:r>
                        <a:rPr lang="en-US" sz="2000" dirty="0" smtClean="0"/>
                        <a:t>(Buprenorphine/Naloxone combined) – prescribed or dispensed at</a:t>
                      </a:r>
                      <a:r>
                        <a:rPr lang="en-US" sz="2000" baseline="0" dirty="0" smtClean="0"/>
                        <a:t> a</a:t>
                      </a:r>
                      <a:r>
                        <a:rPr lang="en-US" sz="2000" dirty="0" smtClean="0"/>
                        <a:t> doctor’s office/</a:t>
                      </a:r>
                      <a:r>
                        <a:rPr lang="en-US" sz="2000" dirty="0" smtClean="0">
                          <a:solidFill>
                            <a:schemeClr val="tx1"/>
                          </a:solidFill>
                        </a:rPr>
                        <a:t>by</a:t>
                      </a:r>
                      <a:r>
                        <a:rPr lang="en-US" sz="2000" baseline="0" dirty="0" smtClean="0">
                          <a:solidFill>
                            <a:schemeClr val="tx1"/>
                          </a:solidFill>
                        </a:rPr>
                        <a:t> a physician or practitioner meeting specific standards</a:t>
                      </a:r>
                      <a:endParaRPr lang="en-US" sz="2000" b="0" dirty="0" smtClean="0">
                        <a:solidFill>
                          <a:schemeClr val="tx1"/>
                        </a:solidFill>
                      </a:endParaRPr>
                    </a:p>
                  </a:txBody>
                  <a:tcPr>
                    <a:solidFill>
                      <a:schemeClr val="tx2">
                        <a:lumMod val="20000"/>
                        <a:lumOff val="80000"/>
                      </a:schemeClr>
                    </a:solidFill>
                  </a:tcPr>
                </a:tc>
                <a:tc>
                  <a:txBody>
                    <a:bodyPr/>
                    <a:lstStyle/>
                    <a:p>
                      <a:pPr marL="0" marR="0" lvl="2" indent="0" algn="l" defTabSz="685800" rtl="0" eaLnBrk="1" fontAlgn="auto" latinLnBrk="0" hangingPunct="1">
                        <a:lnSpc>
                          <a:spcPct val="100000"/>
                        </a:lnSpc>
                        <a:spcBef>
                          <a:spcPts val="600"/>
                        </a:spcBef>
                        <a:spcAft>
                          <a:spcPts val="0"/>
                        </a:spcAft>
                        <a:buClrTx/>
                        <a:buSzTx/>
                        <a:buFontTx/>
                        <a:buNone/>
                        <a:tabLst/>
                        <a:defRPr/>
                      </a:pPr>
                      <a:r>
                        <a:rPr lang="en-US" sz="2000" dirty="0" smtClean="0"/>
                        <a:t>Example:</a:t>
                      </a:r>
                    </a:p>
                    <a:p>
                      <a:pPr marL="234950" marR="0" lvl="2" indent="-2349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000" strike="noStrike" dirty="0" smtClean="0"/>
                        <a:t>Vivitrol® (Naltrexone injection) is administered in a physician’s office. Used for outpatient maintenance therapy</a:t>
                      </a:r>
                      <a:r>
                        <a:rPr lang="en-US" sz="2000" strike="noStrike" baseline="0" dirty="0" smtClean="0"/>
                        <a:t> and requires a prescription</a:t>
                      </a:r>
                      <a:endParaRPr lang="en-US" sz="2000" strike="sngStrike" dirty="0"/>
                    </a:p>
                  </a:txBody>
                  <a:tcP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6" name="Date Placeholder 5"/>
          <p:cNvSpPr>
            <a:spLocks noGrp="1"/>
          </p:cNvSpPr>
          <p:nvPr>
            <p:ph type="dt" sz="half" idx="2"/>
          </p:nvPr>
        </p:nvSpPr>
        <p:spPr/>
        <p:txBody>
          <a:bodyPr/>
          <a:lstStyle/>
          <a:p>
            <a:r>
              <a:rPr lang="en-US" dirty="0">
                <a:solidFill>
                  <a:prstClr val="black"/>
                </a:solidFill>
              </a:rPr>
              <a:t>October 2019</a:t>
            </a:r>
          </a:p>
        </p:txBody>
      </p:sp>
      <p:sp>
        <p:nvSpPr>
          <p:cNvPr id="7" name="Footer Placeholder 6"/>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8" name="Slide Number Placeholder 7"/>
          <p:cNvSpPr>
            <a:spLocks noGrp="1"/>
          </p:cNvSpPr>
          <p:nvPr>
            <p:ph type="sldNum" sz="quarter" idx="4"/>
          </p:nvPr>
        </p:nvSpPr>
        <p:spPr/>
        <p:txBody>
          <a:bodyPr/>
          <a:lstStyle/>
          <a:p>
            <a:fld id="{78C0CC3C-85F1-4D86-9B70-8D9F8B17F04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4688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solidFill>
              </a:rPr>
              <a:t>October 2019</a:t>
            </a:r>
          </a:p>
        </p:txBody>
      </p:sp>
      <p:sp>
        <p:nvSpPr>
          <p:cNvPr id="3" name="Footer Placeholder 2"/>
          <p:cNvSpPr>
            <a:spLocks noGrp="1"/>
          </p:cNvSpPr>
          <p:nvPr>
            <p:ph type="ftr" sz="quarter" idx="11"/>
          </p:nvPr>
        </p:nvSpPr>
        <p:spPr/>
        <p:txBody>
          <a:bodyPr/>
          <a:lstStyle/>
          <a:p>
            <a:r>
              <a:rPr lang="en-US" dirty="0" smtClean="0">
                <a:solidFill>
                  <a:prstClr val="black"/>
                </a:solidFill>
              </a:rPr>
              <a:t>CMS's Actions to Address the Opioid Epidemic</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78C0CC3C-85F1-4D86-9B70-8D9F8B17F046}" type="slidenum">
              <a:rPr lang="en-US" smtClean="0">
                <a:solidFill>
                  <a:prstClr val="black"/>
                </a:solidFill>
              </a:rPr>
              <a:pPr/>
              <a:t>12</a:t>
            </a:fld>
            <a:endParaRPr lang="en-US" dirty="0">
              <a:solidFill>
                <a:prstClr val="black"/>
              </a:solidFill>
            </a:endParaRPr>
          </a:p>
        </p:txBody>
      </p:sp>
      <p:sp>
        <p:nvSpPr>
          <p:cNvPr id="5" name="Content Placeholder 4"/>
          <p:cNvSpPr>
            <a:spLocks noGrp="1"/>
          </p:cNvSpPr>
          <p:nvPr>
            <p:ph idx="1"/>
          </p:nvPr>
        </p:nvSpPr>
        <p:spPr>
          <a:xfrm>
            <a:off x="149329" y="1493838"/>
            <a:ext cx="8222343" cy="4525963"/>
          </a:xfrm>
        </p:spPr>
        <p:txBody>
          <a:bodyPr>
            <a:normAutofit/>
          </a:bodyPr>
          <a:lstStyle/>
          <a:p>
            <a:pPr marL="0" indent="0">
              <a:spcBef>
                <a:spcPts val="600"/>
              </a:spcBef>
              <a:buNone/>
            </a:pPr>
            <a:r>
              <a:rPr lang="en-US" sz="2300" dirty="0" smtClean="0"/>
              <a:t>The Department of Health and Human Services (HHS</a:t>
            </a:r>
            <a:r>
              <a:rPr lang="en-US" sz="2300" dirty="0" smtClean="0"/>
              <a:t>):</a:t>
            </a:r>
            <a:r>
              <a:rPr lang="en-US" sz="2300" dirty="0" smtClean="0"/>
              <a:t/>
            </a:r>
            <a:br>
              <a:rPr lang="en-US" sz="2300" dirty="0" smtClean="0"/>
            </a:br>
            <a:endParaRPr lang="en-US" sz="2300" dirty="0"/>
          </a:p>
          <a:p>
            <a:pPr marL="496094" lvl="1" indent="-231775">
              <a:spcBef>
                <a:spcPts val="600"/>
              </a:spcBef>
            </a:pPr>
            <a:r>
              <a:rPr lang="en-US" sz="2300" dirty="0" smtClean="0"/>
              <a:t>Established a comprehensive, national high-level strategy </a:t>
            </a:r>
            <a:r>
              <a:rPr lang="en-US" sz="2300" dirty="0"/>
              <a:t>for </a:t>
            </a:r>
            <a:r>
              <a:rPr lang="en-US" sz="2300" dirty="0" smtClean="0"/>
              <a:t>pain </a:t>
            </a:r>
          </a:p>
          <a:p>
            <a:pPr marL="496094" lvl="1" indent="-231775">
              <a:spcBef>
                <a:spcPts val="600"/>
              </a:spcBef>
            </a:pPr>
            <a:r>
              <a:rPr lang="en-US" sz="2300" dirty="0" smtClean="0"/>
              <a:t>Leads the Pain </a:t>
            </a:r>
            <a:r>
              <a:rPr lang="en-US" sz="2300" dirty="0"/>
              <a:t>Management Best Practices Inter-Agency Task </a:t>
            </a:r>
            <a:r>
              <a:rPr lang="en-US" sz="2300" dirty="0" smtClean="0"/>
              <a:t>Force</a:t>
            </a:r>
          </a:p>
        </p:txBody>
      </p:sp>
      <p:sp>
        <p:nvSpPr>
          <p:cNvPr id="6" name="Title 5"/>
          <p:cNvSpPr>
            <a:spLocks noGrp="1"/>
          </p:cNvSpPr>
          <p:nvPr>
            <p:ph type="title"/>
          </p:nvPr>
        </p:nvSpPr>
        <p:spPr/>
        <p:txBody>
          <a:bodyPr>
            <a:normAutofit/>
          </a:bodyPr>
          <a:lstStyle/>
          <a:p>
            <a:r>
              <a:rPr lang="en-US" sz="3200" dirty="0" smtClean="0"/>
              <a:t>Treatment: Coordination Across HHS</a:t>
            </a:r>
            <a:endParaRPr lang="en-US" sz="3200" dirty="0"/>
          </a:p>
        </p:txBody>
      </p:sp>
    </p:spTree>
    <p:extLst>
      <p:ext uri="{BB962C8B-B14F-4D97-AF65-F5344CB8AC3E}">
        <p14:creationId xmlns:p14="http://schemas.microsoft.com/office/powerpoint/2010/main" val="1949380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Treatment: Medicare</a:t>
            </a:r>
            <a:endParaRPr lang="en-US" sz="3200" dirty="0"/>
          </a:p>
        </p:txBody>
      </p:sp>
      <p:sp>
        <p:nvSpPr>
          <p:cNvPr id="3" name="Date Placeholder 2"/>
          <p:cNvSpPr>
            <a:spLocks noGrp="1"/>
          </p:cNvSpPr>
          <p:nvPr>
            <p:ph type="dt" sz="half" idx="10"/>
          </p:nvPr>
        </p:nvSpPr>
        <p:spPr/>
        <p:txBody>
          <a:bodyPr/>
          <a:lstStyle/>
          <a:p>
            <a:r>
              <a:rPr lang="en-US" dirty="0">
                <a:solidFill>
                  <a:prstClr val="black"/>
                </a:solidFill>
              </a:rPr>
              <a:t>October 2019</a:t>
            </a:r>
          </a:p>
        </p:txBody>
      </p:sp>
      <p:sp>
        <p:nvSpPr>
          <p:cNvPr id="4" name="Footer Placeholder 3"/>
          <p:cNvSpPr>
            <a:spLocks noGrp="1"/>
          </p:cNvSpPr>
          <p:nvPr>
            <p:ph type="ftr" sz="quarter" idx="11"/>
          </p:nvPr>
        </p:nvSpPr>
        <p:spPr/>
        <p:txBody>
          <a:bodyPr/>
          <a:lstStyle/>
          <a:p>
            <a:r>
              <a:rPr lang="en-US" dirty="0" smtClean="0"/>
              <a:t>CMS's Actions to Address the Opioid Epidemic</a:t>
            </a:r>
            <a:endParaRPr lang="en-US" dirty="0"/>
          </a:p>
        </p:txBody>
      </p:sp>
      <p:sp>
        <p:nvSpPr>
          <p:cNvPr id="6" name="TextBox 5"/>
          <p:cNvSpPr txBox="1"/>
          <p:nvPr/>
        </p:nvSpPr>
        <p:spPr>
          <a:xfrm>
            <a:off x="252248" y="1104627"/>
            <a:ext cx="8777452" cy="5463034"/>
          </a:xfrm>
          <a:prstGeom prst="rect">
            <a:avLst/>
          </a:prstGeom>
          <a:noFill/>
        </p:spPr>
        <p:txBody>
          <a:bodyPr wrap="square" rtlCol="0">
            <a:spAutoFit/>
          </a:bodyPr>
          <a:lstStyle/>
          <a:p>
            <a:pPr marL="231775" indent="-231775">
              <a:spcBef>
                <a:spcPts val="600"/>
              </a:spcBef>
              <a:buFont typeface="Wingdings" panose="05000000000000000000" pitchFamily="2" charset="2"/>
              <a:buChar char="§"/>
            </a:pPr>
            <a:r>
              <a:rPr lang="en-US" sz="2300" dirty="0"/>
              <a:t>Medicare will </a:t>
            </a:r>
            <a:r>
              <a:rPr lang="en-US" sz="2300" dirty="0" smtClean="0"/>
              <a:t>cover drug treatment services if</a:t>
            </a:r>
            <a:endParaRPr lang="en-US" sz="2300" dirty="0"/>
          </a:p>
          <a:p>
            <a:pPr marL="465138" lvl="1" indent="-233363">
              <a:spcBef>
                <a:spcPts val="600"/>
              </a:spcBef>
              <a:buFont typeface="Arial" panose="020B0604020202020204" pitchFamily="34" charset="0"/>
              <a:buChar char="•"/>
            </a:pPr>
            <a:r>
              <a:rPr lang="en-US" sz="2300" dirty="0" smtClean="0"/>
              <a:t>Services are from a Medicare-participating facility, other provider, or physician/practitioner</a:t>
            </a:r>
          </a:p>
          <a:p>
            <a:pPr marL="465138" lvl="1" indent="-233363">
              <a:spcBef>
                <a:spcPts val="600"/>
              </a:spcBef>
              <a:buFont typeface="Arial" panose="020B0604020202020204" pitchFamily="34" charset="0"/>
              <a:buChar char="•"/>
            </a:pPr>
            <a:r>
              <a:rPr lang="en-US" sz="2300" dirty="0" smtClean="0"/>
              <a:t>Services </a:t>
            </a:r>
            <a:r>
              <a:rPr lang="en-US" sz="2300" dirty="0"/>
              <a:t>are </a:t>
            </a:r>
            <a:r>
              <a:rPr lang="en-US" sz="2300" dirty="0" smtClean="0"/>
              <a:t>reasonable and necessary</a:t>
            </a:r>
            <a:endParaRPr lang="en-US" sz="2300" dirty="0"/>
          </a:p>
          <a:p>
            <a:pPr marL="231775" indent="-231775">
              <a:spcBef>
                <a:spcPts val="600"/>
              </a:spcBef>
              <a:buFont typeface="Wingdings" panose="05000000000000000000" pitchFamily="2" charset="2"/>
              <a:buChar char="§"/>
            </a:pPr>
            <a:r>
              <a:rPr lang="en-US" sz="2300" dirty="0"/>
              <a:t>Covered services </a:t>
            </a:r>
            <a:r>
              <a:rPr lang="en-US" sz="2300" dirty="0" smtClean="0"/>
              <a:t>include</a:t>
            </a:r>
          </a:p>
          <a:p>
            <a:pPr marL="465138" lvl="1" indent="-233363">
              <a:spcBef>
                <a:spcPts val="600"/>
              </a:spcBef>
              <a:buFont typeface="Arial" panose="020B0604020202020204" pitchFamily="34" charset="0"/>
              <a:buChar char="•"/>
            </a:pPr>
            <a:r>
              <a:rPr lang="en-US" sz="2300" dirty="0" smtClean="0"/>
              <a:t>Psychotherapy</a:t>
            </a:r>
          </a:p>
          <a:p>
            <a:pPr marL="465138" lvl="1" indent="-233363">
              <a:spcBef>
                <a:spcPts val="600"/>
              </a:spcBef>
              <a:buFont typeface="Arial" panose="020B0604020202020204" pitchFamily="34" charset="0"/>
              <a:buChar char="•"/>
            </a:pPr>
            <a:r>
              <a:rPr lang="en-US" sz="2300" dirty="0" smtClean="0"/>
              <a:t>Individual and group counseling</a:t>
            </a:r>
          </a:p>
          <a:p>
            <a:pPr marL="465138" indent="-233363">
              <a:spcBef>
                <a:spcPts val="600"/>
              </a:spcBef>
              <a:buFont typeface="Arial" panose="020B0604020202020204" pitchFamily="34" charset="0"/>
              <a:buChar char="•"/>
            </a:pPr>
            <a:r>
              <a:rPr lang="en-US" sz="2300" dirty="0" smtClean="0"/>
              <a:t>Patient </a:t>
            </a:r>
            <a:r>
              <a:rPr lang="en-US" sz="2300" dirty="0"/>
              <a:t>education regarding diagnosis and treatment</a:t>
            </a:r>
          </a:p>
          <a:p>
            <a:pPr marL="465138" indent="-233363">
              <a:spcBef>
                <a:spcPts val="600"/>
              </a:spcBef>
              <a:buFont typeface="Arial" panose="020B0604020202020204" pitchFamily="34" charset="0"/>
              <a:buChar char="•"/>
            </a:pPr>
            <a:r>
              <a:rPr lang="en-US" sz="2300" dirty="0"/>
              <a:t>Post-hospitalization </a:t>
            </a:r>
            <a:r>
              <a:rPr lang="en-US" sz="2300" dirty="0" smtClean="0"/>
              <a:t>follow-up</a:t>
            </a:r>
          </a:p>
          <a:p>
            <a:pPr marL="465138" indent="-233363">
              <a:spcBef>
                <a:spcPts val="600"/>
              </a:spcBef>
              <a:buFont typeface="Arial" panose="020B0604020202020204" pitchFamily="34" charset="0"/>
              <a:buChar char="•"/>
            </a:pPr>
            <a:r>
              <a:rPr lang="en-US" sz="2300" dirty="0"/>
              <a:t>Screening, Brief Intervention, and Referral to Treatment (SBIRT) </a:t>
            </a:r>
            <a:r>
              <a:rPr lang="en-US" sz="2300" dirty="0" smtClean="0"/>
              <a:t>services</a:t>
            </a:r>
          </a:p>
          <a:p>
            <a:pPr marL="465138" indent="-233363">
              <a:spcBef>
                <a:spcPts val="600"/>
              </a:spcBef>
              <a:buFont typeface="Arial" panose="020B0604020202020204" pitchFamily="34" charset="0"/>
              <a:buChar char="•"/>
            </a:pPr>
            <a:r>
              <a:rPr lang="en-US" sz="2300" dirty="0"/>
              <a:t>Alcohol </a:t>
            </a:r>
            <a:r>
              <a:rPr lang="en-US" sz="2300" dirty="0" smtClean="0"/>
              <a:t>misuse screening </a:t>
            </a:r>
            <a:r>
              <a:rPr lang="en-US" sz="2300" dirty="0"/>
              <a:t>and counseling</a:t>
            </a:r>
          </a:p>
          <a:p>
            <a:pPr marL="465138" indent="-233363">
              <a:spcBef>
                <a:spcPts val="600"/>
              </a:spcBef>
              <a:buFont typeface="Arial" panose="020B0604020202020204" pitchFamily="34" charset="0"/>
              <a:buChar char="•"/>
            </a:pPr>
            <a:r>
              <a:rPr lang="en-US" sz="2300" dirty="0"/>
              <a:t>Screening for </a:t>
            </a:r>
            <a:r>
              <a:rPr lang="en-US" sz="2300" dirty="0" smtClean="0"/>
              <a:t>depression</a:t>
            </a:r>
            <a:endParaRPr lang="en-US" sz="2300" dirty="0"/>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19122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Treatment: Medicare</a:t>
            </a:r>
            <a:endParaRPr lang="en-US" sz="3200" dirty="0"/>
          </a:p>
        </p:txBody>
      </p:sp>
      <p:sp>
        <p:nvSpPr>
          <p:cNvPr id="3" name="Date Placeholder 2"/>
          <p:cNvSpPr>
            <a:spLocks noGrp="1"/>
          </p:cNvSpPr>
          <p:nvPr>
            <p:ph type="dt" sz="half" idx="10"/>
          </p:nvPr>
        </p:nvSpPr>
        <p:spPr/>
        <p:txBody>
          <a:bodyPr/>
          <a:lstStyle/>
          <a:p>
            <a:r>
              <a:rPr lang="en-US" dirty="0">
                <a:solidFill>
                  <a:prstClr val="black"/>
                </a:solidFill>
              </a:rPr>
              <a:t>October 2019</a:t>
            </a:r>
          </a:p>
        </p:txBody>
      </p:sp>
      <p:sp>
        <p:nvSpPr>
          <p:cNvPr id="4" name="Footer Placeholder 3"/>
          <p:cNvSpPr>
            <a:spLocks noGrp="1"/>
          </p:cNvSpPr>
          <p:nvPr>
            <p:ph type="ftr" sz="quarter" idx="11"/>
          </p:nvPr>
        </p:nvSpPr>
        <p:spPr/>
        <p:txBody>
          <a:bodyPr/>
          <a:lstStyle/>
          <a:p>
            <a:r>
              <a:rPr lang="en-US" dirty="0" smtClean="0"/>
              <a:t>CMS's Actions to Address the Opioid Epidemic</a:t>
            </a:r>
            <a:endParaRPr lang="en-US" dirty="0"/>
          </a:p>
        </p:txBody>
      </p:sp>
      <p:sp>
        <p:nvSpPr>
          <p:cNvPr id="6" name="TextBox 5"/>
          <p:cNvSpPr txBox="1"/>
          <p:nvPr/>
        </p:nvSpPr>
        <p:spPr>
          <a:xfrm>
            <a:off x="300265" y="1728741"/>
            <a:ext cx="8572500" cy="2985433"/>
          </a:xfrm>
          <a:prstGeom prst="rect">
            <a:avLst/>
          </a:prstGeom>
          <a:noFill/>
        </p:spPr>
        <p:txBody>
          <a:bodyPr wrap="square" rtlCol="0">
            <a:spAutoFit/>
          </a:bodyPr>
          <a:lstStyle/>
          <a:p>
            <a:pPr>
              <a:spcBef>
                <a:spcPts val="600"/>
              </a:spcBef>
            </a:pPr>
            <a:r>
              <a:rPr lang="en-US" sz="2300" dirty="0" smtClean="0"/>
              <a:t>New Opioid Treatment Program (OTP) Coverage starting January 1, 2020:</a:t>
            </a:r>
          </a:p>
          <a:p>
            <a:pPr>
              <a:spcBef>
                <a:spcPts val="600"/>
              </a:spcBef>
            </a:pPr>
            <a:endParaRPr lang="en-US" sz="2300" dirty="0"/>
          </a:p>
          <a:p>
            <a:pPr marL="342900" indent="-342900">
              <a:spcBef>
                <a:spcPts val="600"/>
              </a:spcBef>
              <a:buFont typeface="Arial" panose="020B0604020202020204" pitchFamily="34" charset="0"/>
              <a:buChar char="•"/>
            </a:pPr>
            <a:r>
              <a:rPr lang="en-US" sz="2300" dirty="0" smtClean="0"/>
              <a:t>SAMHSA-certified OTP providers</a:t>
            </a:r>
          </a:p>
          <a:p>
            <a:pPr marL="342900" indent="-342900">
              <a:spcBef>
                <a:spcPts val="600"/>
              </a:spcBef>
              <a:buFont typeface="Arial" panose="020B0604020202020204" pitchFamily="34" charset="0"/>
              <a:buChar char="•"/>
            </a:pPr>
            <a:r>
              <a:rPr lang="en-US" sz="2300" dirty="0" smtClean="0"/>
              <a:t>Bundled payments for comprehensive services</a:t>
            </a:r>
          </a:p>
          <a:p>
            <a:pPr marL="342900" indent="-342900">
              <a:spcBef>
                <a:spcPts val="600"/>
              </a:spcBef>
              <a:buFont typeface="Arial" panose="020B0604020202020204" pitchFamily="34" charset="0"/>
              <a:buChar char="•"/>
            </a:pPr>
            <a:r>
              <a:rPr lang="en-US" sz="2300" dirty="0" smtClean="0"/>
              <a:t>Coordinated care with necessary medications, testing, and counseling</a:t>
            </a: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882917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Treatment: Medicaid</a:t>
            </a:r>
            <a:endParaRPr lang="en-US" sz="3200" dirty="0"/>
          </a:p>
        </p:txBody>
      </p:sp>
      <p:sp>
        <p:nvSpPr>
          <p:cNvPr id="3" name="Content Placeholder 2"/>
          <p:cNvSpPr>
            <a:spLocks noGrp="1"/>
          </p:cNvSpPr>
          <p:nvPr>
            <p:ph idx="1"/>
          </p:nvPr>
        </p:nvSpPr>
        <p:spPr>
          <a:xfrm>
            <a:off x="317500" y="1344477"/>
            <a:ext cx="8509000" cy="4756150"/>
          </a:xfrm>
        </p:spPr>
        <p:txBody>
          <a:bodyPr>
            <a:noAutofit/>
          </a:bodyPr>
          <a:lstStyle/>
          <a:p>
            <a:pPr marL="231775" lvl="0" indent="-231775">
              <a:spcBef>
                <a:spcPts val="600"/>
              </a:spcBef>
            </a:pPr>
            <a:r>
              <a:rPr lang="en-US" sz="2300" dirty="0" smtClean="0"/>
              <a:t>States have the option to </a:t>
            </a:r>
            <a:r>
              <a:rPr lang="en-US" sz="2300" dirty="0"/>
              <a:t>cover </a:t>
            </a:r>
            <a:r>
              <a:rPr lang="en-US" sz="2300" dirty="0" smtClean="0"/>
              <a:t>substance use disorder (SUD) </a:t>
            </a:r>
            <a:r>
              <a:rPr lang="en-US" sz="2300" dirty="0"/>
              <a:t>treatment </a:t>
            </a:r>
            <a:r>
              <a:rPr lang="en-US" sz="2300" dirty="0" smtClean="0"/>
              <a:t>services</a:t>
            </a:r>
          </a:p>
          <a:p>
            <a:pPr marL="231775" lvl="0" indent="-231775">
              <a:spcBef>
                <a:spcPts val="600"/>
              </a:spcBef>
            </a:pPr>
            <a:r>
              <a:rPr lang="en-US" sz="2300" dirty="0" smtClean="0"/>
              <a:t>States offer pharmacy benefits </a:t>
            </a:r>
          </a:p>
          <a:p>
            <a:pPr marL="465138" lvl="1" indent="-233363">
              <a:spcBef>
                <a:spcPts val="600"/>
              </a:spcBef>
            </a:pPr>
            <a:r>
              <a:rPr lang="en-US" sz="2300" dirty="0" smtClean="0"/>
              <a:t>Varies by state and the drug</a:t>
            </a:r>
          </a:p>
          <a:p>
            <a:pPr marL="465138" lvl="1" indent="-233363">
              <a:spcBef>
                <a:spcPts val="600"/>
              </a:spcBef>
            </a:pPr>
            <a:r>
              <a:rPr lang="en-US" sz="2300" dirty="0" smtClean="0"/>
              <a:t>In </a:t>
            </a:r>
            <a:r>
              <a:rPr lang="en-US" sz="2300" dirty="0"/>
              <a:t>most cases, providers are permitted to prescribe </a:t>
            </a:r>
            <a:r>
              <a:rPr lang="en-US" sz="2300" dirty="0" smtClean="0"/>
              <a:t>covered, preferred </a:t>
            </a:r>
            <a:r>
              <a:rPr lang="en-US" sz="2300" dirty="0"/>
              <a:t>drugs without </a:t>
            </a:r>
            <a:r>
              <a:rPr lang="en-US" sz="2300" dirty="0" smtClean="0"/>
              <a:t>prior authorization</a:t>
            </a:r>
            <a:endParaRPr lang="en-US" sz="2300" dirty="0"/>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9" name="Slide Number Placeholder 8"/>
          <p:cNvSpPr>
            <a:spLocks noGrp="1"/>
          </p:cNvSpPr>
          <p:nvPr>
            <p:ph type="sldNum" sz="quarter" idx="4"/>
          </p:nvPr>
        </p:nvSpPr>
        <p:spPr/>
        <p:txBody>
          <a:bodyPr/>
          <a:lstStyle/>
          <a:p>
            <a:fld id="{78C0CC3C-85F1-4D86-9B70-8D9F8B17F04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142280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28"/>
            <a:ext cx="9144000" cy="817639"/>
          </a:xfrm>
        </p:spPr>
        <p:txBody>
          <a:bodyPr>
            <a:noAutofit/>
          </a:bodyPr>
          <a:lstStyle/>
          <a:p>
            <a:r>
              <a:rPr lang="en-US" sz="3200" dirty="0" smtClean="0"/>
              <a:t>Treatment: Medicaid</a:t>
            </a:r>
            <a:endParaRPr lang="en-US" sz="3200" dirty="0"/>
          </a:p>
        </p:txBody>
      </p:sp>
      <p:sp>
        <p:nvSpPr>
          <p:cNvPr id="3" name="Content Placeholder 2"/>
          <p:cNvSpPr>
            <a:spLocks noGrp="1"/>
          </p:cNvSpPr>
          <p:nvPr>
            <p:ph idx="1"/>
          </p:nvPr>
        </p:nvSpPr>
        <p:spPr>
          <a:xfrm>
            <a:off x="294968" y="1264692"/>
            <a:ext cx="8848029" cy="5254095"/>
          </a:xfrm>
          <a:ln>
            <a:noFill/>
          </a:ln>
        </p:spPr>
        <p:txBody>
          <a:bodyPr>
            <a:noAutofit/>
          </a:bodyPr>
          <a:lstStyle/>
          <a:p>
            <a:pPr marL="231775" indent="-231775">
              <a:spcBef>
                <a:spcPts val="600"/>
              </a:spcBef>
            </a:pPr>
            <a:r>
              <a:rPr lang="en-US" sz="2300" dirty="0"/>
              <a:t>Final Mental Health and </a:t>
            </a:r>
            <a:r>
              <a:rPr lang="en-US" sz="2300" dirty="0" smtClean="0"/>
              <a:t>SUD parity rule</a:t>
            </a:r>
          </a:p>
          <a:p>
            <a:pPr marL="465138" lvl="1" indent="-233363">
              <a:spcBef>
                <a:spcPts val="600"/>
              </a:spcBef>
            </a:pPr>
            <a:r>
              <a:rPr lang="en-US" sz="2300" dirty="0" smtClean="0"/>
              <a:t>Strengthens </a:t>
            </a:r>
            <a:r>
              <a:rPr lang="en-US" sz="2300" dirty="0"/>
              <a:t>access to mental health and </a:t>
            </a:r>
            <a:r>
              <a:rPr lang="en-US" sz="2300" dirty="0" smtClean="0"/>
              <a:t>SUD benefits </a:t>
            </a:r>
          </a:p>
          <a:p>
            <a:pPr marL="465138" lvl="1" indent="-233363">
              <a:spcBef>
                <a:spcPts val="600"/>
              </a:spcBef>
            </a:pPr>
            <a:r>
              <a:rPr lang="en-US" sz="2300" dirty="0" smtClean="0"/>
              <a:t>Plans must disclose </a:t>
            </a:r>
            <a:r>
              <a:rPr lang="en-US" sz="2300" dirty="0"/>
              <a:t>information on mental and </a:t>
            </a:r>
            <a:r>
              <a:rPr lang="en-US" sz="2300" dirty="0" smtClean="0"/>
              <a:t>SUD benefits information</a:t>
            </a:r>
          </a:p>
          <a:p>
            <a:pPr marL="465138" lvl="1" indent="-233363">
              <a:spcBef>
                <a:spcPts val="600"/>
              </a:spcBef>
            </a:pPr>
            <a:r>
              <a:rPr lang="en-US" sz="2300" dirty="0" smtClean="0"/>
              <a:t>States must disclose reasons for denying reimbursement or payment</a:t>
            </a:r>
          </a:p>
          <a:p>
            <a:pPr marL="231775" indent="-231775">
              <a:spcBef>
                <a:spcPts val="600"/>
              </a:spcBef>
            </a:pPr>
            <a:r>
              <a:rPr lang="en-US" sz="2300" dirty="0" smtClean="0"/>
              <a:t>CMS/federal </a:t>
            </a:r>
            <a:r>
              <a:rPr lang="en-US" sz="2300" dirty="0"/>
              <a:t>partners work with states to improve </a:t>
            </a:r>
            <a:r>
              <a:rPr lang="en-US" sz="2300" dirty="0" smtClean="0"/>
              <a:t>SUD and behavioral health services </a:t>
            </a:r>
            <a:endParaRPr lang="en-US" sz="2300" dirty="0"/>
          </a:p>
          <a:p>
            <a:pPr marL="508000" lvl="1" indent="-276225">
              <a:spcBef>
                <a:spcPts val="600"/>
              </a:spcBef>
            </a:pPr>
            <a:r>
              <a:rPr lang="en-US" sz="2300" dirty="0"/>
              <a:t>Innovation Accelerator </a:t>
            </a:r>
            <a:r>
              <a:rPr lang="en-US" sz="2300" dirty="0" smtClean="0"/>
              <a:t>Program (IAP)</a:t>
            </a:r>
          </a:p>
          <a:p>
            <a:pPr marL="508000" lvl="1" indent="-276225">
              <a:spcBef>
                <a:spcPts val="600"/>
              </a:spcBef>
            </a:pPr>
            <a:r>
              <a:rPr lang="en-US" sz="2300" dirty="0" smtClean="0"/>
              <a:t>Health </a:t>
            </a:r>
            <a:r>
              <a:rPr lang="en-US" sz="2300" dirty="0"/>
              <a:t>Homes </a:t>
            </a:r>
            <a:endParaRPr lang="en-US" sz="2300" dirty="0" smtClean="0"/>
          </a:p>
          <a:p>
            <a:pPr marL="508000" lvl="1" indent="-276225">
              <a:spcBef>
                <a:spcPts val="600"/>
              </a:spcBef>
            </a:pPr>
            <a:r>
              <a:rPr lang="en-US" sz="2300" dirty="0" smtClean="0"/>
              <a:t>Certified </a:t>
            </a:r>
            <a:r>
              <a:rPr lang="en-US" sz="2300" dirty="0"/>
              <a:t>Community Behavioral Health </a:t>
            </a:r>
            <a:r>
              <a:rPr lang="en-US" sz="2300" dirty="0" smtClean="0"/>
              <a:t>Centers</a:t>
            </a:r>
          </a:p>
          <a:p>
            <a:pPr marL="508000" lvl="1" indent="-276225">
              <a:spcBef>
                <a:spcPts val="600"/>
              </a:spcBef>
            </a:pPr>
            <a:r>
              <a:rPr lang="en-US" sz="2300" dirty="0" smtClean="0"/>
              <a:t>Section </a:t>
            </a:r>
            <a:r>
              <a:rPr lang="en-US" sz="2300" dirty="0"/>
              <a:t>1115 SUD </a:t>
            </a:r>
            <a:r>
              <a:rPr lang="en-US" sz="2300" dirty="0" smtClean="0"/>
              <a:t>demonstrations (26)</a:t>
            </a:r>
            <a:endParaRPr lang="en-US" sz="2300" dirty="0"/>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9" name="Slide Number Placeholder 8"/>
          <p:cNvSpPr>
            <a:spLocks noGrp="1"/>
          </p:cNvSpPr>
          <p:nvPr>
            <p:ph type="sldNum" sz="quarter" idx="4"/>
          </p:nvPr>
        </p:nvSpPr>
        <p:spPr/>
        <p:txBody>
          <a:bodyPr/>
          <a:lstStyle/>
          <a:p>
            <a:fld id="{78C0CC3C-85F1-4D86-9B70-8D9F8B17F04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10646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Treatment: The Marketplace</a:t>
            </a:r>
            <a:endParaRPr lang="en-US" sz="3200" dirty="0"/>
          </a:p>
        </p:txBody>
      </p:sp>
      <p:sp>
        <p:nvSpPr>
          <p:cNvPr id="3" name="Date Placeholder 2"/>
          <p:cNvSpPr>
            <a:spLocks noGrp="1"/>
          </p:cNvSpPr>
          <p:nvPr>
            <p:ph type="dt" sz="half" idx="10"/>
          </p:nvPr>
        </p:nvSpPr>
        <p:spPr/>
        <p:txBody>
          <a:bodyPr/>
          <a:lstStyle/>
          <a:p>
            <a:r>
              <a:rPr lang="en-US" dirty="0">
                <a:solidFill>
                  <a:prstClr val="black"/>
                </a:solidFill>
              </a:rPr>
              <a:t>October 2019</a:t>
            </a:r>
          </a:p>
        </p:txBody>
      </p:sp>
      <p:sp>
        <p:nvSpPr>
          <p:cNvPr id="4" name="Footer Placeholder 3"/>
          <p:cNvSpPr>
            <a:spLocks noGrp="1"/>
          </p:cNvSpPr>
          <p:nvPr>
            <p:ph type="ftr" sz="quarter" idx="11"/>
          </p:nvPr>
        </p:nvSpPr>
        <p:spPr/>
        <p:txBody>
          <a:bodyPr/>
          <a:lstStyle/>
          <a:p>
            <a:r>
              <a:rPr lang="en-US" dirty="0" smtClean="0">
                <a:solidFill>
                  <a:prstClr val="black"/>
                </a:solidFill>
              </a:rPr>
              <a:t>CMS's Actions to Address the Opioid Epidemic</a:t>
            </a:r>
            <a:endParaRPr lang="en-US" dirty="0">
              <a:solidFill>
                <a:prstClr val="black"/>
              </a:solidFill>
            </a:endParaRPr>
          </a:p>
        </p:txBody>
      </p:sp>
      <p:sp>
        <p:nvSpPr>
          <p:cNvPr id="7" name="TextBox 6"/>
          <p:cNvSpPr txBox="1"/>
          <p:nvPr/>
        </p:nvSpPr>
        <p:spPr>
          <a:xfrm>
            <a:off x="279401" y="1318022"/>
            <a:ext cx="8686800" cy="2800767"/>
          </a:xfrm>
          <a:prstGeom prst="rect">
            <a:avLst/>
          </a:prstGeom>
          <a:noFill/>
        </p:spPr>
        <p:txBody>
          <a:bodyPr wrap="square" rtlCol="0">
            <a:spAutoFit/>
          </a:bodyPr>
          <a:lstStyle/>
          <a:p>
            <a:pPr marL="231775" indent="-231775">
              <a:spcBef>
                <a:spcPts val="600"/>
              </a:spcBef>
              <a:buFont typeface="Wingdings" panose="05000000000000000000" pitchFamily="2" charset="2"/>
              <a:buChar char="§"/>
            </a:pPr>
            <a:r>
              <a:rPr lang="en-US" sz="2300" dirty="0" smtClean="0"/>
              <a:t>Essential </a:t>
            </a:r>
            <a:r>
              <a:rPr lang="en-US" sz="2300" dirty="0"/>
              <a:t>health </a:t>
            </a:r>
            <a:r>
              <a:rPr lang="en-US" sz="2300" dirty="0" smtClean="0"/>
              <a:t>benefits (EHB) rules require coverage for key categories of benefits</a:t>
            </a:r>
          </a:p>
          <a:p>
            <a:pPr marL="231775" indent="-231775">
              <a:spcBef>
                <a:spcPts val="600"/>
              </a:spcBef>
              <a:buFont typeface="Wingdings" panose="05000000000000000000" pitchFamily="2" charset="2"/>
              <a:buChar char="§"/>
            </a:pPr>
            <a:r>
              <a:rPr lang="en-US" sz="2300" dirty="0" smtClean="0"/>
              <a:t>Specific benefits depend </a:t>
            </a:r>
            <a:r>
              <a:rPr lang="en-US" sz="2300" dirty="0"/>
              <a:t>on your </a:t>
            </a:r>
            <a:r>
              <a:rPr lang="en-US" sz="2300" dirty="0" smtClean="0"/>
              <a:t>state, but the </a:t>
            </a:r>
            <a:r>
              <a:rPr lang="en-US" sz="2300" dirty="0"/>
              <a:t>health </a:t>
            </a:r>
            <a:r>
              <a:rPr lang="en-US" sz="2300" dirty="0" smtClean="0"/>
              <a:t>plan </a:t>
            </a:r>
            <a:r>
              <a:rPr lang="en-US" sz="2300" dirty="0" smtClean="0"/>
              <a:t>must </a:t>
            </a:r>
            <a:r>
              <a:rPr lang="en-US" sz="2300" dirty="0" smtClean="0"/>
              <a:t>include coverage for</a:t>
            </a:r>
            <a:endParaRPr lang="en-US" sz="2300" dirty="0"/>
          </a:p>
          <a:p>
            <a:pPr marL="465138" lvl="1" indent="-233363">
              <a:spcBef>
                <a:spcPts val="600"/>
              </a:spcBef>
              <a:buFont typeface="Arial" panose="020B0604020202020204" pitchFamily="34" charset="0"/>
              <a:buChar char="•"/>
            </a:pPr>
            <a:r>
              <a:rPr lang="en-US" sz="2300" dirty="0" smtClean="0"/>
              <a:t>Mental health and SUD benefits (including behavioral health treatment) </a:t>
            </a:r>
          </a:p>
          <a:p>
            <a:pPr marL="465138" lvl="1" indent="-233363">
              <a:spcBef>
                <a:spcPts val="600"/>
              </a:spcBef>
              <a:buFont typeface="Arial" panose="020B0604020202020204" pitchFamily="34" charset="0"/>
              <a:buChar char="•"/>
            </a:pPr>
            <a:r>
              <a:rPr lang="en-US" sz="2300" dirty="0" smtClean="0"/>
              <a:t>Prescription drugs </a:t>
            </a: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70373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Treatment: The Marketplace</a:t>
            </a:r>
            <a:endParaRPr lang="en-US" sz="3200" dirty="0"/>
          </a:p>
        </p:txBody>
      </p:sp>
      <p:sp>
        <p:nvSpPr>
          <p:cNvPr id="3" name="Date Placeholder 2"/>
          <p:cNvSpPr>
            <a:spLocks noGrp="1"/>
          </p:cNvSpPr>
          <p:nvPr>
            <p:ph type="dt" sz="half" idx="10"/>
          </p:nvPr>
        </p:nvSpPr>
        <p:spPr/>
        <p:txBody>
          <a:bodyPr/>
          <a:lstStyle/>
          <a:p>
            <a:r>
              <a:rPr lang="en-US" dirty="0" smtClean="0">
                <a:solidFill>
                  <a:prstClr val="black"/>
                </a:solidFill>
              </a:rPr>
              <a:t>January 2019</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CMS's Actions to Address the Opioid Epidemic</a:t>
            </a:r>
            <a:endParaRPr lang="en-US" dirty="0">
              <a:solidFill>
                <a:prstClr val="black"/>
              </a:solidFill>
            </a:endParaRPr>
          </a:p>
        </p:txBody>
      </p:sp>
      <p:sp>
        <p:nvSpPr>
          <p:cNvPr id="7" name="TextBox 6"/>
          <p:cNvSpPr txBox="1"/>
          <p:nvPr/>
        </p:nvSpPr>
        <p:spPr>
          <a:xfrm>
            <a:off x="457200" y="1521222"/>
            <a:ext cx="8686800" cy="2954655"/>
          </a:xfrm>
          <a:prstGeom prst="rect">
            <a:avLst/>
          </a:prstGeom>
          <a:noFill/>
        </p:spPr>
        <p:txBody>
          <a:bodyPr wrap="square" rtlCol="0">
            <a:spAutoFit/>
          </a:bodyPr>
          <a:lstStyle/>
          <a:p>
            <a:pPr marL="231775" lvl="1" indent="-231775">
              <a:spcBef>
                <a:spcPts val="600"/>
              </a:spcBef>
              <a:buFont typeface="Wingdings" panose="05000000000000000000" pitchFamily="2" charset="2"/>
              <a:buChar char="§"/>
            </a:pPr>
            <a:r>
              <a:rPr lang="en-US" sz="2300" dirty="0" smtClean="0"/>
              <a:t>Other protections for Marketplace plans include</a:t>
            </a:r>
          </a:p>
          <a:p>
            <a:pPr marL="465138" lvl="1" indent="-233363">
              <a:spcBef>
                <a:spcPts val="600"/>
              </a:spcBef>
              <a:buFont typeface="Arial" panose="020B0604020202020204" pitchFamily="34" charset="0"/>
              <a:buChar char="•"/>
            </a:pPr>
            <a:r>
              <a:rPr lang="en-US" sz="2300" dirty="0" smtClean="0"/>
              <a:t>Cost </a:t>
            </a:r>
            <a:r>
              <a:rPr lang="en-US" sz="2300" dirty="0"/>
              <a:t>sharing for EHB benefits must count towards the plan’s annual </a:t>
            </a:r>
            <a:r>
              <a:rPr lang="en-US" sz="2300" dirty="0" smtClean="0"/>
              <a:t>limitation </a:t>
            </a:r>
          </a:p>
          <a:p>
            <a:pPr marL="465138" lvl="1" indent="-233363">
              <a:spcBef>
                <a:spcPts val="600"/>
              </a:spcBef>
              <a:buFont typeface="Arial" panose="020B0604020202020204" pitchFamily="34" charset="0"/>
              <a:buChar char="•"/>
            </a:pPr>
            <a:r>
              <a:rPr lang="en-US" sz="2300" dirty="0"/>
              <a:t>No yearly or lifetime dollar </a:t>
            </a:r>
            <a:r>
              <a:rPr lang="en-US" sz="2300" dirty="0" smtClean="0"/>
              <a:t>limits</a:t>
            </a:r>
          </a:p>
          <a:p>
            <a:pPr marL="465138" lvl="1" indent="-233363">
              <a:spcBef>
                <a:spcPts val="600"/>
              </a:spcBef>
              <a:buFont typeface="Arial" panose="020B0604020202020204" pitchFamily="34" charset="0"/>
              <a:buChar char="•"/>
            </a:pPr>
            <a:r>
              <a:rPr lang="en-US" sz="2300" dirty="0"/>
              <a:t>Must comply with “parity" </a:t>
            </a:r>
            <a:r>
              <a:rPr lang="en-US" sz="2300" dirty="0" smtClean="0"/>
              <a:t>protections</a:t>
            </a:r>
          </a:p>
          <a:p>
            <a:pPr marL="465138" lvl="1" indent="-233363">
              <a:spcBef>
                <a:spcPts val="600"/>
              </a:spcBef>
              <a:buFont typeface="Arial" panose="020B0604020202020204" pitchFamily="34" charset="0"/>
              <a:buChar char="•"/>
            </a:pPr>
            <a:r>
              <a:rPr lang="en-US" sz="2300" dirty="0"/>
              <a:t>Must not discriminate</a:t>
            </a:r>
            <a:endParaRPr lang="en-US" sz="2300" dirty="0" smtClean="0"/>
          </a:p>
          <a:p>
            <a:pPr>
              <a:spcBef>
                <a:spcPts val="600"/>
              </a:spcBef>
            </a:pPr>
            <a:endParaRPr lang="en-US" sz="2300" dirty="0"/>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84746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a typeface="+mn-ea"/>
                <a:cs typeface="+mn-cs"/>
              </a:rPr>
              <a:t>Data</a:t>
            </a:r>
            <a:endParaRPr lang="en-US" sz="3200" dirty="0"/>
          </a:p>
        </p:txBody>
      </p:sp>
      <p:sp>
        <p:nvSpPr>
          <p:cNvPr id="7" name="Date Placeholder 6"/>
          <p:cNvSpPr>
            <a:spLocks noGrp="1"/>
          </p:cNvSpPr>
          <p:nvPr>
            <p:ph type="dt" sz="half" idx="10"/>
          </p:nvPr>
        </p:nvSpPr>
        <p:spPr/>
        <p:txBody>
          <a:bodyPr/>
          <a:lstStyle/>
          <a:p>
            <a:r>
              <a:rPr lang="en-US" dirty="0" smtClean="0">
                <a:solidFill>
                  <a:prstClr val="black"/>
                </a:solidFill>
              </a:rPr>
              <a:t>January 2019</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CMS's Actions to Address the Opioid Epidemic</a:t>
            </a:r>
            <a:endParaRPr lang="en-US" dirty="0">
              <a:solidFill>
                <a:prstClr val="black"/>
              </a:solidFill>
            </a:endParaRPr>
          </a:p>
        </p:txBody>
      </p:sp>
      <p:sp>
        <p:nvSpPr>
          <p:cNvPr id="3" name="Content Placeholder 2"/>
          <p:cNvSpPr>
            <a:spLocks noGrp="1"/>
          </p:cNvSpPr>
          <p:nvPr>
            <p:ph idx="4294967295"/>
          </p:nvPr>
        </p:nvSpPr>
        <p:spPr>
          <a:xfrm>
            <a:off x="567560" y="1660634"/>
            <a:ext cx="8149720" cy="3782223"/>
          </a:xfrm>
        </p:spPr>
        <p:txBody>
          <a:bodyPr>
            <a:noAutofit/>
          </a:bodyPr>
          <a:lstStyle/>
          <a:p>
            <a:pPr marL="231775" indent="-231775">
              <a:spcBef>
                <a:spcPts val="600"/>
              </a:spcBef>
            </a:pPr>
            <a:r>
              <a:rPr lang="en-US" sz="2300" dirty="0" smtClean="0"/>
              <a:t>Track </a:t>
            </a:r>
            <a:r>
              <a:rPr lang="en-US" sz="2300" dirty="0"/>
              <a:t>prescription opioid </a:t>
            </a:r>
            <a:r>
              <a:rPr lang="en-US" sz="2300" dirty="0" smtClean="0"/>
              <a:t>trends</a:t>
            </a:r>
          </a:p>
          <a:p>
            <a:pPr marL="231775" indent="-231775">
              <a:spcBef>
                <a:spcPts val="600"/>
              </a:spcBef>
            </a:pPr>
            <a:r>
              <a:rPr lang="en-US" sz="2300" dirty="0" smtClean="0"/>
              <a:t>Monitor effects of CMS interventions</a:t>
            </a:r>
          </a:p>
          <a:p>
            <a:pPr marL="231775" indent="-231775">
              <a:spcBef>
                <a:spcPts val="600"/>
              </a:spcBef>
            </a:pPr>
            <a:r>
              <a:rPr lang="en-US" sz="2300" dirty="0" smtClean="0"/>
              <a:t>Identify patients at-risk of OUD</a:t>
            </a:r>
          </a:p>
          <a:p>
            <a:pPr marL="231775" indent="-231775">
              <a:spcBef>
                <a:spcPts val="600"/>
              </a:spcBef>
            </a:pPr>
            <a:r>
              <a:rPr lang="en-US" sz="2300" dirty="0" smtClean="0"/>
              <a:t>Helps target areas most in need of prevention and treatment efforts</a:t>
            </a:r>
            <a:endParaRPr lang="en-US" sz="2300" dirty="0"/>
          </a:p>
        </p:txBody>
      </p:sp>
      <p:sp>
        <p:nvSpPr>
          <p:cNvPr id="4" name="Slide Number Placeholder 3"/>
          <p:cNvSpPr>
            <a:spLocks noGrp="1"/>
          </p:cNvSpPr>
          <p:nvPr>
            <p:ph type="sldNum" sz="quarter" idx="12"/>
          </p:nvPr>
        </p:nvSpPr>
        <p:spPr/>
        <p:txBody>
          <a:bodyPr/>
          <a:lstStyle/>
          <a:p>
            <a:fld id="{78C0CC3C-85F1-4D86-9B70-8D9F8B17F04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85797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CMS Roadmap: Actions to Address </a:t>
            </a:r>
            <a:br>
              <a:rPr lang="en-US" sz="3200" dirty="0" smtClean="0"/>
            </a:br>
            <a:r>
              <a:rPr lang="en-US" sz="3200" dirty="0" smtClean="0"/>
              <a:t>the Opioid Epidemic—Overview</a:t>
            </a:r>
            <a:endParaRPr lang="en-US" sz="3200" dirty="0"/>
          </a:p>
        </p:txBody>
      </p:sp>
      <p:graphicFrame>
        <p:nvGraphicFramePr>
          <p:cNvPr id="9" name="Content Placeholder 8" title="Graphic"/>
          <p:cNvGraphicFramePr>
            <a:graphicFrameLocks noGrp="1"/>
          </p:cNvGraphicFramePr>
          <p:nvPr>
            <p:ph idx="1"/>
            <p:extLst>
              <p:ext uri="{D42A27DB-BD31-4B8C-83A1-F6EECF244321}">
                <p14:modId xmlns:p14="http://schemas.microsoft.com/office/powerpoint/2010/main" val="3914656797"/>
              </p:ext>
            </p:extLst>
          </p:nvPr>
        </p:nvGraphicFramePr>
        <p:xfrm>
          <a:off x="4390570" y="1692514"/>
          <a:ext cx="4325259" cy="343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52400" y="5398212"/>
            <a:ext cx="8858251" cy="683264"/>
          </a:xfrm>
          <a:prstGeom prst="rect">
            <a:avLst/>
          </a:prstGeom>
          <a:solidFill>
            <a:schemeClr val="accent1">
              <a:lumMod val="40000"/>
              <a:lumOff val="60000"/>
            </a:schemeClr>
          </a:solidFill>
          <a:ln>
            <a:solidFill>
              <a:schemeClr val="tx2"/>
            </a:solidFill>
          </a:ln>
          <a:effectLst>
            <a:softEdge rad="0"/>
          </a:effectLst>
        </p:spPr>
        <p:txBody>
          <a:bodyPr wrap="square" rtlCol="0">
            <a:spAutoFit/>
          </a:bodyPr>
          <a:lstStyle/>
          <a:p>
            <a:pPr>
              <a:lnSpc>
                <a:spcPct val="120000"/>
              </a:lnSpc>
            </a:pPr>
            <a:r>
              <a:rPr lang="en-US" sz="1600" dirty="0"/>
              <a:t>To review the </a:t>
            </a:r>
            <a:r>
              <a:rPr lang="en-US" sz="1600" dirty="0" smtClean="0"/>
              <a:t>CMS Opioids Roadmap, </a:t>
            </a:r>
            <a:r>
              <a:rPr lang="en-US" sz="1600" dirty="0"/>
              <a:t>go </a:t>
            </a:r>
            <a:r>
              <a:rPr lang="en-US" sz="1600" dirty="0" smtClean="0"/>
              <a:t>to</a:t>
            </a:r>
          </a:p>
          <a:p>
            <a:pPr>
              <a:lnSpc>
                <a:spcPct val="120000"/>
              </a:lnSpc>
            </a:pPr>
            <a:r>
              <a:rPr lang="en-US" sz="1600" u="sng" dirty="0" smtClean="0">
                <a:hlinkClick r:id="rId8"/>
              </a:rPr>
              <a:t>CMS.gov/About-CMS/Agency-Information/Emergency/Downloads/Opioid-epidemic-roadmap.pdf</a:t>
            </a:r>
            <a:endParaRPr lang="en-US" sz="1600" dirty="0"/>
          </a:p>
        </p:txBody>
      </p:sp>
      <p:pic>
        <p:nvPicPr>
          <p:cNvPr id="3" name="Picture 2" title="Graphic"/>
          <p:cNvPicPr>
            <a:picLocks noChangeAspect="1"/>
          </p:cNvPicPr>
          <p:nvPr/>
        </p:nvPicPr>
        <p:blipFill>
          <a:blip r:embed="rId9"/>
          <a:stretch>
            <a:fillRect/>
          </a:stretch>
        </p:blipFill>
        <p:spPr>
          <a:xfrm>
            <a:off x="306161" y="2845026"/>
            <a:ext cx="3829050" cy="790575"/>
          </a:xfrm>
          <a:prstGeom prst="rect">
            <a:avLst/>
          </a:prstGeom>
        </p:spPr>
      </p:pic>
      <p:sp>
        <p:nvSpPr>
          <p:cNvPr id="5" name="Date Placeholder 4"/>
          <p:cNvSpPr>
            <a:spLocks noGrp="1"/>
          </p:cNvSpPr>
          <p:nvPr>
            <p:ph type="dt" sz="half" idx="2"/>
          </p:nvPr>
        </p:nvSpPr>
        <p:spPr/>
        <p:txBody>
          <a:bodyPr/>
          <a:lstStyle/>
          <a:p>
            <a:r>
              <a:rPr lang="en-US" dirty="0" smtClean="0">
                <a:solidFill>
                  <a:prstClr val="black"/>
                </a:solidFill>
              </a:rPr>
              <a:t>October 2019</a:t>
            </a:r>
            <a:endParaRPr lang="en-US" dirty="0">
              <a:solidFill>
                <a:prstClr val="black"/>
              </a:solidFill>
            </a:endParaRP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11" name="Slide Number Placeholder 10"/>
          <p:cNvSpPr>
            <a:spLocks noGrp="1"/>
          </p:cNvSpPr>
          <p:nvPr>
            <p:ph type="sldNum" sz="quarter" idx="4"/>
          </p:nvPr>
        </p:nvSpPr>
        <p:spPr/>
        <p:txBody>
          <a:bodyPr/>
          <a:lstStyle/>
          <a:p>
            <a:fld id="{78C0CC3C-85F1-4D86-9B70-8D9F8B17F04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37782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a typeface="+mn-ea"/>
                <a:cs typeface="+mn-cs"/>
              </a:rPr>
              <a:t>Data</a:t>
            </a:r>
            <a:endParaRPr lang="en-US" sz="3200" dirty="0"/>
          </a:p>
        </p:txBody>
      </p:sp>
      <p:sp>
        <p:nvSpPr>
          <p:cNvPr id="7" name="Date Placeholder 6"/>
          <p:cNvSpPr>
            <a:spLocks noGrp="1"/>
          </p:cNvSpPr>
          <p:nvPr>
            <p:ph type="dt" sz="half" idx="10"/>
          </p:nvPr>
        </p:nvSpPr>
        <p:spPr/>
        <p:txBody>
          <a:bodyPr/>
          <a:lstStyle/>
          <a:p>
            <a:r>
              <a:rPr lang="en-US" dirty="0">
                <a:solidFill>
                  <a:prstClr val="black"/>
                </a:solidFill>
              </a:rPr>
              <a:t>October 2019</a:t>
            </a:r>
          </a:p>
        </p:txBody>
      </p:sp>
      <p:sp>
        <p:nvSpPr>
          <p:cNvPr id="5" name="Footer Placeholder 4"/>
          <p:cNvSpPr>
            <a:spLocks noGrp="1"/>
          </p:cNvSpPr>
          <p:nvPr>
            <p:ph type="ftr" sz="quarter" idx="11"/>
          </p:nvPr>
        </p:nvSpPr>
        <p:spPr/>
        <p:txBody>
          <a:bodyPr/>
          <a:lstStyle/>
          <a:p>
            <a:r>
              <a:rPr lang="en-US" dirty="0" smtClean="0">
                <a:solidFill>
                  <a:prstClr val="black"/>
                </a:solidFill>
              </a:rPr>
              <a:t>CMS's Actions to Address the Opioid Epidemic</a:t>
            </a:r>
            <a:endParaRPr lang="en-US" dirty="0">
              <a:solidFill>
                <a:prstClr val="black"/>
              </a:solidFill>
            </a:endParaRPr>
          </a:p>
        </p:txBody>
      </p:sp>
      <p:sp>
        <p:nvSpPr>
          <p:cNvPr id="3" name="Content Placeholder 2"/>
          <p:cNvSpPr>
            <a:spLocks noGrp="1"/>
          </p:cNvSpPr>
          <p:nvPr>
            <p:ph idx="4294967295"/>
          </p:nvPr>
        </p:nvSpPr>
        <p:spPr>
          <a:xfrm>
            <a:off x="157480" y="1241144"/>
            <a:ext cx="8559800" cy="2231235"/>
          </a:xfrm>
        </p:spPr>
        <p:txBody>
          <a:bodyPr>
            <a:noAutofit/>
          </a:bodyPr>
          <a:lstStyle/>
          <a:p>
            <a:pPr marL="0" lvl="1" indent="0">
              <a:spcBef>
                <a:spcPts val="600"/>
              </a:spcBef>
              <a:buNone/>
            </a:pPr>
            <a:r>
              <a:rPr lang="en-US" sz="2300" dirty="0" smtClean="0"/>
              <a:t>The Opioid Prescribing Mapping Tool for Part D and Medicaid</a:t>
            </a:r>
          </a:p>
        </p:txBody>
      </p:sp>
      <p:sp>
        <p:nvSpPr>
          <p:cNvPr id="4" name="Slide Number Placeholder 3"/>
          <p:cNvSpPr>
            <a:spLocks noGrp="1"/>
          </p:cNvSpPr>
          <p:nvPr>
            <p:ph type="sldNum" sz="quarter" idx="12"/>
          </p:nvPr>
        </p:nvSpPr>
        <p:spPr/>
        <p:txBody>
          <a:bodyPr/>
          <a:lstStyle/>
          <a:p>
            <a:fld id="{78C0CC3C-85F1-4D86-9B70-8D9F8B17F046}" type="slidenum">
              <a:rPr lang="en-US" smtClean="0">
                <a:solidFill>
                  <a:prstClr val="black"/>
                </a:solidFill>
              </a:rPr>
              <a:pPr/>
              <a:t>20</a:t>
            </a:fld>
            <a:endParaRPr lang="en-US" dirty="0">
              <a:solidFill>
                <a:prstClr val="black"/>
              </a:solidFill>
            </a:endParaRPr>
          </a:p>
        </p:txBody>
      </p:sp>
      <p:sp>
        <p:nvSpPr>
          <p:cNvPr id="6" name="TextBox 5"/>
          <p:cNvSpPr txBox="1"/>
          <p:nvPr/>
        </p:nvSpPr>
        <p:spPr>
          <a:xfrm>
            <a:off x="2845322" y="5971145"/>
            <a:ext cx="2895600" cy="369332"/>
          </a:xfrm>
          <a:prstGeom prst="rect">
            <a:avLst/>
          </a:prstGeom>
          <a:noFill/>
        </p:spPr>
        <p:txBody>
          <a:bodyPr wrap="square" rtlCol="0">
            <a:spAutoFit/>
          </a:bodyPr>
          <a:lstStyle/>
          <a:p>
            <a:pPr algn="ctr"/>
            <a:r>
              <a:rPr lang="en-US" dirty="0" smtClean="0">
                <a:hlinkClick r:id="rId3"/>
              </a:rPr>
              <a:t>Go.CMS.gov/opioidheatmap</a:t>
            </a:r>
            <a:endParaRPr lang="en-US" dirty="0"/>
          </a:p>
        </p:txBody>
      </p:sp>
      <p:pic>
        <p:nvPicPr>
          <p:cNvPr id="9" name="Picture 8" descr="cid:image001.jpg@01D3CCF1.E237AAC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51547" y="1921392"/>
            <a:ext cx="7240905" cy="3467100"/>
          </a:xfrm>
          <a:prstGeom prst="rect">
            <a:avLst/>
          </a:prstGeom>
          <a:noFill/>
          <a:ln>
            <a:noFill/>
          </a:ln>
        </p:spPr>
      </p:pic>
    </p:spTree>
    <p:extLst>
      <p:ext uri="{BB962C8B-B14F-4D97-AF65-F5344CB8AC3E}">
        <p14:creationId xmlns:p14="http://schemas.microsoft.com/office/powerpoint/2010/main" val="235526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a typeface="+mn-ea"/>
                <a:cs typeface="+mn-cs"/>
              </a:rPr>
              <a:t>Data</a:t>
            </a:r>
            <a:endParaRPr lang="en-US" sz="3200" dirty="0"/>
          </a:p>
        </p:txBody>
      </p:sp>
      <p:sp>
        <p:nvSpPr>
          <p:cNvPr id="7" name="Date Placeholder 6"/>
          <p:cNvSpPr>
            <a:spLocks noGrp="1"/>
          </p:cNvSpPr>
          <p:nvPr>
            <p:ph type="dt" sz="half" idx="10"/>
          </p:nvPr>
        </p:nvSpPr>
        <p:spPr/>
        <p:txBody>
          <a:bodyPr/>
          <a:lstStyle/>
          <a:p>
            <a:r>
              <a:rPr lang="en-US" dirty="0">
                <a:solidFill>
                  <a:prstClr val="black"/>
                </a:solidFill>
              </a:rPr>
              <a:t>October 2019</a:t>
            </a:r>
          </a:p>
        </p:txBody>
      </p:sp>
      <p:sp>
        <p:nvSpPr>
          <p:cNvPr id="5" name="Footer Placeholder 4"/>
          <p:cNvSpPr>
            <a:spLocks noGrp="1"/>
          </p:cNvSpPr>
          <p:nvPr>
            <p:ph type="ftr" sz="quarter" idx="11"/>
          </p:nvPr>
        </p:nvSpPr>
        <p:spPr/>
        <p:txBody>
          <a:bodyPr/>
          <a:lstStyle/>
          <a:p>
            <a:r>
              <a:rPr lang="en-US" dirty="0" smtClean="0">
                <a:solidFill>
                  <a:prstClr val="black"/>
                </a:solidFill>
              </a:rPr>
              <a:t>CMS's Actions to Address the Opioid Epidemic</a:t>
            </a:r>
            <a:endParaRPr lang="en-US" dirty="0">
              <a:solidFill>
                <a:prstClr val="black"/>
              </a:solidFill>
            </a:endParaRPr>
          </a:p>
        </p:txBody>
      </p:sp>
      <p:sp>
        <p:nvSpPr>
          <p:cNvPr id="3" name="Content Placeholder 2"/>
          <p:cNvSpPr>
            <a:spLocks noGrp="1"/>
          </p:cNvSpPr>
          <p:nvPr>
            <p:ph idx="4294967295"/>
          </p:nvPr>
        </p:nvSpPr>
        <p:spPr>
          <a:xfrm>
            <a:off x="157480" y="1843314"/>
            <a:ext cx="8559800" cy="1629065"/>
          </a:xfrm>
        </p:spPr>
        <p:txBody>
          <a:bodyPr>
            <a:noAutofit/>
          </a:bodyPr>
          <a:lstStyle/>
          <a:p>
            <a:pPr marL="0" lvl="1" indent="0">
              <a:spcBef>
                <a:spcPts val="600"/>
              </a:spcBef>
              <a:buNone/>
            </a:pPr>
            <a:r>
              <a:rPr lang="en-US" sz="2300" dirty="0"/>
              <a:t>Transformed Medicaid Statistical Information System (T-MSIS</a:t>
            </a:r>
            <a:r>
              <a:rPr lang="en-US" sz="2300" dirty="0" smtClean="0"/>
              <a:t>)</a:t>
            </a:r>
          </a:p>
          <a:p>
            <a:pPr marL="0" lvl="1" indent="0">
              <a:spcBef>
                <a:spcPts val="600"/>
              </a:spcBef>
              <a:buNone/>
            </a:pPr>
            <a:endParaRPr lang="en-US" sz="2300" dirty="0"/>
          </a:p>
          <a:p>
            <a:pPr marL="342900" lvl="1" indent="-342900">
              <a:spcBef>
                <a:spcPts val="600"/>
              </a:spcBef>
            </a:pPr>
            <a:r>
              <a:rPr lang="en-US" sz="2300" dirty="0" smtClean="0"/>
              <a:t>Highest-level Medicaid data in the history of the program – </a:t>
            </a:r>
            <a:r>
              <a:rPr lang="en-US" sz="2300" b="1" dirty="0" smtClean="0"/>
              <a:t>from all 50 states</a:t>
            </a:r>
          </a:p>
          <a:p>
            <a:pPr marL="342900" lvl="1" indent="-342900">
              <a:spcBef>
                <a:spcPts val="600"/>
              </a:spcBef>
            </a:pPr>
            <a:r>
              <a:rPr lang="en-US" sz="2300" dirty="0" smtClean="0"/>
              <a:t>Continuous improvement in data quality</a:t>
            </a:r>
          </a:p>
          <a:p>
            <a:pPr marL="342900" lvl="1" indent="-342900">
              <a:spcBef>
                <a:spcPts val="600"/>
              </a:spcBef>
            </a:pPr>
            <a:r>
              <a:rPr lang="en-US" sz="2300" dirty="0" smtClean="0"/>
              <a:t>SUD Data Book from T-MSIS data</a:t>
            </a:r>
          </a:p>
          <a:p>
            <a:pPr marL="342900" lvl="1" indent="-342900">
              <a:spcBef>
                <a:spcPts val="600"/>
              </a:spcBef>
            </a:pPr>
            <a:r>
              <a:rPr lang="en-US" sz="2300" dirty="0" smtClean="0"/>
              <a:t>Will be released in November 2019</a:t>
            </a:r>
          </a:p>
        </p:txBody>
      </p:sp>
      <p:sp>
        <p:nvSpPr>
          <p:cNvPr id="4" name="Slide Number Placeholder 3"/>
          <p:cNvSpPr>
            <a:spLocks noGrp="1"/>
          </p:cNvSpPr>
          <p:nvPr>
            <p:ph type="sldNum" sz="quarter" idx="12"/>
          </p:nvPr>
        </p:nvSpPr>
        <p:spPr/>
        <p:txBody>
          <a:bodyPr/>
          <a:lstStyle/>
          <a:p>
            <a:fld id="{78C0CC3C-85F1-4D86-9B70-8D9F8B17F046}" type="slidenum">
              <a:rPr lang="en-US" smtClean="0">
                <a:solidFill>
                  <a:prstClr val="black"/>
                </a:solidFill>
              </a:rPr>
              <a:pPr/>
              <a:t>21</a:t>
            </a:fld>
            <a:endParaRPr lang="en-US" dirty="0">
              <a:solidFill>
                <a:prstClr val="black"/>
              </a:solidFill>
            </a:endParaRPr>
          </a:p>
        </p:txBody>
      </p:sp>
      <p:sp>
        <p:nvSpPr>
          <p:cNvPr id="6" name="TextBox 5"/>
          <p:cNvSpPr txBox="1"/>
          <p:nvPr/>
        </p:nvSpPr>
        <p:spPr>
          <a:xfrm>
            <a:off x="2845322" y="5971145"/>
            <a:ext cx="2895600" cy="369332"/>
          </a:xfrm>
          <a:prstGeom prst="rect">
            <a:avLst/>
          </a:prstGeom>
          <a:noFill/>
        </p:spPr>
        <p:txBody>
          <a:bodyPr wrap="square" rtlCol="0">
            <a:spAutoFit/>
          </a:bodyPr>
          <a:lstStyle/>
          <a:p>
            <a:pPr algn="ctr"/>
            <a:r>
              <a:rPr lang="en-US" dirty="0" smtClean="0">
                <a:hlinkClick r:id="rId3"/>
              </a:rPr>
              <a:t>Go.CMS.gov/opioidheatmap</a:t>
            </a:r>
            <a:endParaRPr lang="en-US" dirty="0"/>
          </a:p>
        </p:txBody>
      </p:sp>
    </p:spTree>
    <p:extLst>
      <p:ext uri="{BB962C8B-B14F-4D97-AF65-F5344CB8AC3E}">
        <p14:creationId xmlns:p14="http://schemas.microsoft.com/office/powerpoint/2010/main" val="2756367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CMS’s Successes So Far</a:t>
            </a:r>
            <a:endParaRPr lang="en-US" sz="3200" dirty="0"/>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9" name="Slide Number Placeholder 8"/>
          <p:cNvSpPr>
            <a:spLocks noGrp="1"/>
          </p:cNvSpPr>
          <p:nvPr>
            <p:ph type="sldNum" sz="quarter" idx="4"/>
          </p:nvPr>
        </p:nvSpPr>
        <p:spPr/>
        <p:txBody>
          <a:bodyPr/>
          <a:lstStyle/>
          <a:p>
            <a:fld id="{78C0CC3C-85F1-4D86-9B70-8D9F8B17F046}" type="slidenum">
              <a:rPr lang="en-US" smtClean="0">
                <a:solidFill>
                  <a:prstClr val="black"/>
                </a:solidFill>
              </a:rPr>
              <a:pPr/>
              <a:t>22</a:t>
            </a:fld>
            <a:endParaRPr lang="en-US" dirty="0">
              <a:solidFill>
                <a:prstClr val="black"/>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57200" y="1708676"/>
            <a:ext cx="8229600" cy="3734181"/>
          </a:xfrm>
          <a:prstGeom prst="rect">
            <a:avLst/>
          </a:prstGeom>
        </p:spPr>
      </p:pic>
    </p:spTree>
    <p:extLst>
      <p:ext uri="{BB962C8B-B14F-4D97-AF65-F5344CB8AC3E}">
        <p14:creationId xmlns:p14="http://schemas.microsoft.com/office/powerpoint/2010/main" val="574661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CMS’s Successes So Far</a:t>
            </a:r>
            <a:endParaRPr lang="en-US" sz="3200" dirty="0"/>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9" name="Slide Number Placeholder 8"/>
          <p:cNvSpPr>
            <a:spLocks noGrp="1"/>
          </p:cNvSpPr>
          <p:nvPr>
            <p:ph type="sldNum" sz="quarter" idx="4"/>
          </p:nvPr>
        </p:nvSpPr>
        <p:spPr/>
        <p:txBody>
          <a:bodyPr/>
          <a:lstStyle/>
          <a:p>
            <a:fld id="{78C0CC3C-85F1-4D86-9B70-8D9F8B17F046}" type="slidenum">
              <a:rPr lang="en-US" smtClean="0">
                <a:solidFill>
                  <a:prstClr val="black"/>
                </a:solidFill>
              </a:rPr>
              <a:pPr/>
              <a:t>23</a:t>
            </a:fld>
            <a:endParaRPr lang="en-US" dirty="0">
              <a:solidFill>
                <a:prstClr val="black"/>
              </a:solidFill>
            </a:endParaRPr>
          </a:p>
        </p:txBody>
      </p:sp>
      <p:sp>
        <p:nvSpPr>
          <p:cNvPr id="3" name="Content Placeholder 2"/>
          <p:cNvSpPr>
            <a:spLocks noGrp="1"/>
          </p:cNvSpPr>
          <p:nvPr>
            <p:ph idx="1"/>
          </p:nvPr>
        </p:nvSpPr>
        <p:spPr>
          <a:xfrm>
            <a:off x="457200" y="1524000"/>
            <a:ext cx="8229600" cy="4593771"/>
          </a:xfrm>
        </p:spPr>
        <p:txBody>
          <a:bodyPr>
            <a:normAutofit/>
          </a:bodyPr>
          <a:lstStyle/>
          <a:p>
            <a:r>
              <a:rPr lang="en-US" sz="2300" b="1" dirty="0" smtClean="0"/>
              <a:t>13 of 49 SUPPORT Act </a:t>
            </a:r>
            <a:r>
              <a:rPr lang="en-US" sz="2300" dirty="0" smtClean="0"/>
              <a:t>provisions completed</a:t>
            </a:r>
          </a:p>
          <a:p>
            <a:r>
              <a:rPr lang="en-US" sz="2300" dirty="0" smtClean="0"/>
              <a:t>Between </a:t>
            </a:r>
            <a:r>
              <a:rPr lang="en-US" sz="2300" dirty="0"/>
              <a:t>2012 and 2018, there was </a:t>
            </a:r>
            <a:r>
              <a:rPr lang="en-US" sz="2300" b="1" dirty="0"/>
              <a:t>a 43% decrease </a:t>
            </a:r>
            <a:r>
              <a:rPr lang="en-US" sz="2300" dirty="0"/>
              <a:t>in the rate of Part D enrollees meeting or exceeding 90 MME for at least one </a:t>
            </a:r>
            <a:r>
              <a:rPr lang="en-US" sz="2300" dirty="0" smtClean="0"/>
              <a:t>day</a:t>
            </a:r>
            <a:endParaRPr lang="en-US" sz="2300" dirty="0"/>
          </a:p>
          <a:p>
            <a:r>
              <a:rPr lang="en-US" sz="2300" dirty="0" smtClean="0"/>
              <a:t>Disbursed grants of nearly</a:t>
            </a:r>
            <a:r>
              <a:rPr lang="en-US" sz="2300" b="1" dirty="0" smtClean="0"/>
              <a:t> </a:t>
            </a:r>
            <a:r>
              <a:rPr lang="en-US" sz="2300" dirty="0" smtClean="0"/>
              <a:t>$50m to 15 states to help them plan </a:t>
            </a:r>
            <a:r>
              <a:rPr lang="en-US" sz="2300" b="1" dirty="0" smtClean="0"/>
              <a:t>demonstrations for expanded SUD treatment and recovery services</a:t>
            </a:r>
          </a:p>
        </p:txBody>
      </p:sp>
    </p:spTree>
    <p:extLst>
      <p:ext uri="{BB962C8B-B14F-4D97-AF65-F5344CB8AC3E}">
        <p14:creationId xmlns:p14="http://schemas.microsoft.com/office/powerpoint/2010/main" val="807194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CMS’s Successes So Far</a:t>
            </a:r>
            <a:endParaRPr lang="en-US" sz="3200" dirty="0"/>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9" name="Slide Number Placeholder 8"/>
          <p:cNvSpPr>
            <a:spLocks noGrp="1"/>
          </p:cNvSpPr>
          <p:nvPr>
            <p:ph type="sldNum" sz="quarter" idx="4"/>
          </p:nvPr>
        </p:nvSpPr>
        <p:spPr/>
        <p:txBody>
          <a:bodyPr/>
          <a:lstStyle/>
          <a:p>
            <a:fld id="{78C0CC3C-85F1-4D86-9B70-8D9F8B17F046}" type="slidenum">
              <a:rPr lang="en-US" smtClean="0">
                <a:solidFill>
                  <a:prstClr val="black"/>
                </a:solidFill>
              </a:rPr>
              <a:pPr/>
              <a:t>24</a:t>
            </a:fld>
            <a:endParaRPr lang="en-US" dirty="0">
              <a:solidFill>
                <a:prstClr val="black"/>
              </a:solidFill>
            </a:endParaRPr>
          </a:p>
        </p:txBody>
      </p:sp>
      <p:sp>
        <p:nvSpPr>
          <p:cNvPr id="3" name="Content Placeholder 2"/>
          <p:cNvSpPr>
            <a:spLocks noGrp="1"/>
          </p:cNvSpPr>
          <p:nvPr>
            <p:ph idx="1"/>
          </p:nvPr>
        </p:nvSpPr>
        <p:spPr>
          <a:xfrm>
            <a:off x="457200" y="1524000"/>
            <a:ext cx="8229600" cy="4593771"/>
          </a:xfrm>
        </p:spPr>
        <p:txBody>
          <a:bodyPr>
            <a:normAutofit/>
          </a:bodyPr>
          <a:lstStyle/>
          <a:p>
            <a:r>
              <a:rPr lang="en-US" sz="2300" b="1" dirty="0" smtClean="0"/>
              <a:t>86</a:t>
            </a:r>
            <a:r>
              <a:rPr lang="en-US" sz="2300" b="1" dirty="0"/>
              <a:t>% of Part D contracts have a drug management program </a:t>
            </a:r>
            <a:r>
              <a:rPr lang="en-US" sz="2300" dirty="0"/>
              <a:t>(DMP), which are currently voluntary in </a:t>
            </a:r>
            <a:r>
              <a:rPr lang="en-US" sz="2300" dirty="0" smtClean="0"/>
              <a:t>2019</a:t>
            </a:r>
          </a:p>
          <a:p>
            <a:r>
              <a:rPr lang="en-US" sz="2300" b="1" dirty="0" smtClean="0"/>
              <a:t>Expanded </a:t>
            </a:r>
            <a:r>
              <a:rPr lang="en-US" sz="2300" b="1" dirty="0"/>
              <a:t>access to</a:t>
            </a:r>
            <a:r>
              <a:rPr lang="en-US" sz="2300" dirty="0"/>
              <a:t> </a:t>
            </a:r>
            <a:r>
              <a:rPr lang="en-US" sz="2300" b="1" dirty="0"/>
              <a:t>telehealth services</a:t>
            </a:r>
            <a:r>
              <a:rPr lang="en-US" sz="2300" dirty="0"/>
              <a:t> </a:t>
            </a:r>
            <a:r>
              <a:rPr lang="en-US" sz="2300" dirty="0" smtClean="0"/>
              <a:t>for SUD treatment for all Medicare beneficiaries</a:t>
            </a:r>
          </a:p>
          <a:p>
            <a:r>
              <a:rPr lang="en-US" sz="2300" b="1" dirty="0" smtClean="0"/>
              <a:t>Two new </a:t>
            </a:r>
            <a:r>
              <a:rPr lang="en-US" sz="2300" b="1" dirty="0"/>
              <a:t>innovative model programs </a:t>
            </a:r>
            <a:r>
              <a:rPr lang="en-US" sz="2300" dirty="0"/>
              <a:t>to support advances in the coordination of </a:t>
            </a:r>
            <a:r>
              <a:rPr lang="en-US" sz="2300" dirty="0" smtClean="0"/>
              <a:t>clinical care: </a:t>
            </a:r>
            <a:r>
              <a:rPr lang="en-US" sz="2300" dirty="0"/>
              <a:t>the Maternal Opioid Misuse (MOM) model for pregnant women and infants, and the Integrated Care for Kids (</a:t>
            </a:r>
            <a:r>
              <a:rPr lang="en-US" sz="2300" dirty="0" err="1"/>
              <a:t>InCK</a:t>
            </a:r>
            <a:r>
              <a:rPr lang="en-US" sz="2300" dirty="0" smtClean="0"/>
              <a:t>) model</a:t>
            </a:r>
            <a:endParaRPr lang="en-US" sz="2300" dirty="0"/>
          </a:p>
        </p:txBody>
      </p:sp>
    </p:spTree>
    <p:extLst>
      <p:ext uri="{BB962C8B-B14F-4D97-AF65-F5344CB8AC3E}">
        <p14:creationId xmlns:p14="http://schemas.microsoft.com/office/powerpoint/2010/main" val="3409925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a typeface="+mn-ea"/>
                <a:cs typeface="+mn-cs"/>
              </a:rPr>
              <a:t>Additional Information and Resources</a:t>
            </a:r>
            <a:endParaRPr lang="en-US" sz="3200" dirty="0"/>
          </a:p>
        </p:txBody>
      </p:sp>
      <p:sp>
        <p:nvSpPr>
          <p:cNvPr id="7" name="Date Placeholder 6"/>
          <p:cNvSpPr>
            <a:spLocks noGrp="1"/>
          </p:cNvSpPr>
          <p:nvPr>
            <p:ph type="dt" sz="half" idx="10"/>
          </p:nvPr>
        </p:nvSpPr>
        <p:spPr/>
        <p:txBody>
          <a:bodyPr/>
          <a:lstStyle/>
          <a:p>
            <a:r>
              <a:rPr lang="en-US" dirty="0">
                <a:solidFill>
                  <a:prstClr val="black"/>
                </a:solidFill>
              </a:rPr>
              <a:t>October 2019</a:t>
            </a:r>
          </a:p>
        </p:txBody>
      </p:sp>
      <p:sp>
        <p:nvSpPr>
          <p:cNvPr id="5" name="Footer Placeholder 4"/>
          <p:cNvSpPr>
            <a:spLocks noGrp="1"/>
          </p:cNvSpPr>
          <p:nvPr>
            <p:ph type="ftr" sz="quarter" idx="11"/>
          </p:nvPr>
        </p:nvSpPr>
        <p:spPr/>
        <p:txBody>
          <a:bodyPr/>
          <a:lstStyle/>
          <a:p>
            <a:r>
              <a:rPr lang="en-US" dirty="0" smtClean="0">
                <a:solidFill>
                  <a:prstClr val="black"/>
                </a:solidFill>
              </a:rPr>
              <a:t>CMS's Actions to Address the Opioid Epidemic</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78C0CC3C-85F1-4D86-9B70-8D9F8B17F046}" type="slidenum">
              <a:rPr lang="en-US" smtClean="0">
                <a:solidFill>
                  <a:prstClr val="black"/>
                </a:solidFill>
              </a:rPr>
              <a:pPr/>
              <a:t>25</a:t>
            </a:fld>
            <a:endParaRPr lang="en-US" dirty="0">
              <a:solidFill>
                <a:prstClr val="black"/>
              </a:solidFill>
            </a:endParaRPr>
          </a:p>
        </p:txBody>
      </p:sp>
      <p:pic>
        <p:nvPicPr>
          <p:cNvPr id="10" name="Picture 9" descr="picture of a lap top computer and a stack of books" title="Resources 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799" y="1342397"/>
            <a:ext cx="6248401" cy="4701922"/>
          </a:xfrm>
          <a:prstGeom prst="rect">
            <a:avLst/>
          </a:prstGeom>
        </p:spPr>
      </p:pic>
    </p:spTree>
    <p:extLst>
      <p:ext uri="{BB962C8B-B14F-4D97-AF65-F5344CB8AC3E}">
        <p14:creationId xmlns:p14="http://schemas.microsoft.com/office/powerpoint/2010/main" val="3385459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CMS Opioid Resources</a:t>
            </a:r>
            <a:endParaRPr lang="en-US" sz="3200" dirty="0"/>
          </a:p>
        </p:txBody>
      </p:sp>
      <p:sp>
        <p:nvSpPr>
          <p:cNvPr id="3" name="Content Placeholder 2"/>
          <p:cNvSpPr>
            <a:spLocks noGrp="1"/>
          </p:cNvSpPr>
          <p:nvPr>
            <p:ph idx="1"/>
          </p:nvPr>
        </p:nvSpPr>
        <p:spPr>
          <a:xfrm>
            <a:off x="602343" y="5667375"/>
            <a:ext cx="8229600" cy="458789"/>
          </a:xfrm>
        </p:spPr>
        <p:txBody>
          <a:bodyPr/>
          <a:lstStyle/>
          <a:p>
            <a:pPr marL="0" indent="0">
              <a:buNone/>
            </a:pPr>
            <a:r>
              <a:rPr lang="en-US" u="sng" dirty="0" smtClean="0">
                <a:hlinkClick r:id="rId3"/>
              </a:rPr>
              <a:t>CMS.gov/about-cms/story-page/reducing-opioid-misuse.html</a:t>
            </a:r>
            <a:endParaRPr lang="en-US" dirty="0"/>
          </a:p>
          <a:p>
            <a:endParaRPr lang="en-US" dirty="0"/>
          </a:p>
        </p:txBody>
      </p:sp>
      <p:pic>
        <p:nvPicPr>
          <p:cNvPr id="7" name="Picture 6" title="Screen shot"/>
          <p:cNvPicPr>
            <a:picLocks noChangeAspect="1"/>
          </p:cNvPicPr>
          <p:nvPr/>
        </p:nvPicPr>
        <p:blipFill>
          <a:blip r:embed="rId4"/>
          <a:stretch>
            <a:fillRect/>
          </a:stretch>
        </p:blipFill>
        <p:spPr>
          <a:xfrm>
            <a:off x="587440" y="1318940"/>
            <a:ext cx="8099360" cy="4315567"/>
          </a:xfrm>
          <a:prstGeom prst="rect">
            <a:avLst/>
          </a:prstGeom>
        </p:spPr>
      </p:pic>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10" name="Slide Number Placeholder 9"/>
          <p:cNvSpPr>
            <a:spLocks noGrp="1"/>
          </p:cNvSpPr>
          <p:nvPr>
            <p:ph type="sldNum" sz="quarter" idx="4"/>
          </p:nvPr>
        </p:nvSpPr>
        <p:spPr/>
        <p:txBody>
          <a:bodyPr/>
          <a:lstStyle/>
          <a:p>
            <a:fld id="{78C0CC3C-85F1-4D86-9B70-8D9F8B17F04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469236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effectLst>
            <a:outerShdw dist="76200" dir="5640000" algn="tl" rotWithShape="0">
              <a:schemeClr val="tx2"/>
            </a:outerShdw>
          </a:effectLst>
        </p:spPr>
        <p:txBody>
          <a:bodyPr/>
          <a:lstStyle/>
          <a:p>
            <a:r>
              <a:rPr lang="en-US" sz="3200" dirty="0" smtClean="0"/>
              <a:t>CMS Collaboration With Federal and Private Partners</a:t>
            </a:r>
            <a:endParaRPr lang="en-US" sz="3200" dirty="0"/>
          </a:p>
        </p:txBody>
      </p:sp>
      <p:sp>
        <p:nvSpPr>
          <p:cNvPr id="10" name="Rectangle 9"/>
          <p:cNvSpPr/>
          <p:nvPr/>
        </p:nvSpPr>
        <p:spPr>
          <a:xfrm>
            <a:off x="193477" y="1322341"/>
            <a:ext cx="8645723" cy="3662541"/>
          </a:xfrm>
          <a:prstGeom prst="rect">
            <a:avLst/>
          </a:prstGeom>
        </p:spPr>
        <p:txBody>
          <a:bodyPr wrap="square">
            <a:spAutoFit/>
          </a:bodyPr>
          <a:lstStyle/>
          <a:p>
            <a:pPr marL="228600" indent="-228600">
              <a:spcBef>
                <a:spcPts val="600"/>
              </a:spcBef>
              <a:buFont typeface="Wingdings" panose="05000000000000000000" pitchFamily="2" charset="2"/>
              <a:buChar char="§"/>
            </a:pPr>
            <a:r>
              <a:rPr lang="en-US" sz="2300" dirty="0" smtClean="0"/>
              <a:t>“Informational </a:t>
            </a:r>
            <a:r>
              <a:rPr lang="en-US" sz="2300" dirty="0"/>
              <a:t>Bulletin on M</a:t>
            </a:r>
            <a:r>
              <a:rPr lang="en-US" sz="2300" dirty="0" smtClean="0"/>
              <a:t>edication-Assisted Treatment (MAT) </a:t>
            </a:r>
            <a:r>
              <a:rPr lang="en-US" sz="2300" dirty="0"/>
              <a:t>for Substance Use </a:t>
            </a:r>
            <a:r>
              <a:rPr lang="en-US" sz="2300" dirty="0" smtClean="0"/>
              <a:t>Disorders”</a:t>
            </a:r>
          </a:p>
          <a:p>
            <a:pPr marL="228600" indent="-228600">
              <a:spcBef>
                <a:spcPts val="600"/>
              </a:spcBef>
              <a:buFont typeface="Wingdings" panose="05000000000000000000" pitchFamily="2" charset="2"/>
              <a:buChar char="§"/>
            </a:pPr>
            <a:r>
              <a:rPr lang="en-US" sz="2300" dirty="0" smtClean="0"/>
              <a:t>Surgeon </a:t>
            </a:r>
            <a:r>
              <a:rPr lang="en-US" sz="2300" dirty="0"/>
              <a:t>General’s letter campaign </a:t>
            </a:r>
            <a:r>
              <a:rPr lang="en-US" sz="2300" dirty="0" smtClean="0"/>
              <a:t>on </a:t>
            </a:r>
            <a:r>
              <a:rPr lang="en-US" sz="2300" dirty="0"/>
              <a:t>the prescription drug epidemic</a:t>
            </a:r>
          </a:p>
          <a:p>
            <a:pPr marL="228600" indent="-228600">
              <a:spcBef>
                <a:spcPts val="600"/>
              </a:spcBef>
              <a:buFont typeface="Wingdings" panose="05000000000000000000" pitchFamily="2" charset="2"/>
              <a:buChar char="§"/>
            </a:pPr>
            <a:r>
              <a:rPr lang="en-US" sz="2300" dirty="0" smtClean="0"/>
              <a:t>Centers for Disease Control and Prevention’s (CDC) “Guideline </a:t>
            </a:r>
            <a:r>
              <a:rPr lang="en-US" sz="2300" dirty="0"/>
              <a:t>for Prescribing Opioids for Chronic </a:t>
            </a:r>
            <a:r>
              <a:rPr lang="en-US" sz="2300" dirty="0" smtClean="0"/>
              <a:t>Pain” </a:t>
            </a:r>
          </a:p>
          <a:p>
            <a:pPr marL="228600" indent="-228600">
              <a:spcBef>
                <a:spcPts val="600"/>
              </a:spcBef>
              <a:buFont typeface="Wingdings" panose="05000000000000000000" pitchFamily="2" charset="2"/>
              <a:buChar char="§"/>
            </a:pPr>
            <a:r>
              <a:rPr lang="en-US" sz="2300" dirty="0" smtClean="0"/>
              <a:t>Discussions about </a:t>
            </a:r>
            <a:r>
              <a:rPr lang="en-US" sz="2300" dirty="0"/>
              <a:t>expanding the </a:t>
            </a:r>
            <a:r>
              <a:rPr lang="en-US" sz="2300" dirty="0" smtClean="0"/>
              <a:t>evidence base to </a:t>
            </a:r>
            <a:r>
              <a:rPr lang="en-US" sz="2300" dirty="0"/>
              <a:t>inform coverage determinations for alternative </a:t>
            </a:r>
            <a:r>
              <a:rPr lang="en-US" sz="2300" dirty="0" smtClean="0"/>
              <a:t>therapies</a:t>
            </a:r>
          </a:p>
          <a:p>
            <a:pPr marL="228600" indent="-228600">
              <a:spcBef>
                <a:spcPts val="600"/>
              </a:spcBef>
              <a:buFont typeface="Wingdings" panose="05000000000000000000" pitchFamily="2" charset="2"/>
              <a:buChar char="§"/>
            </a:pPr>
            <a:r>
              <a:rPr lang="en-US" sz="2300" dirty="0"/>
              <a:t>Healthcare Fraud Prevention Partnership (HFPP)</a:t>
            </a:r>
          </a:p>
          <a:p>
            <a:pPr marL="725488" lvl="1" indent="-342900">
              <a:spcBef>
                <a:spcPts val="600"/>
              </a:spcBef>
              <a:buFont typeface="Arial" panose="020B0604020202020204" pitchFamily="34" charset="0"/>
              <a:buChar char="•"/>
            </a:pPr>
            <a:endParaRPr lang="en-US" sz="2300" dirty="0"/>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7" name="Slide Number Placeholder 6"/>
          <p:cNvSpPr>
            <a:spLocks noGrp="1"/>
          </p:cNvSpPr>
          <p:nvPr>
            <p:ph type="sldNum" sz="quarter" idx="4"/>
          </p:nvPr>
        </p:nvSpPr>
        <p:spPr/>
        <p:txBody>
          <a:bodyPr/>
          <a:lstStyle/>
          <a:p>
            <a:fld id="{78C0CC3C-85F1-4D86-9B70-8D9F8B17F046}"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30719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 Department of Health and Human Services (HHS) Opioid Resources</a:t>
            </a:r>
            <a:endParaRPr lang="en-US" sz="3200" dirty="0"/>
          </a:p>
        </p:txBody>
      </p:sp>
      <p:sp>
        <p:nvSpPr>
          <p:cNvPr id="3" name="Content Placeholder 2"/>
          <p:cNvSpPr>
            <a:spLocks noGrp="1"/>
          </p:cNvSpPr>
          <p:nvPr>
            <p:ph idx="1"/>
          </p:nvPr>
        </p:nvSpPr>
        <p:spPr>
          <a:xfrm>
            <a:off x="304800" y="1251286"/>
            <a:ext cx="8839199" cy="5454316"/>
          </a:xfrm>
        </p:spPr>
        <p:txBody>
          <a:bodyPr>
            <a:noAutofit/>
          </a:bodyPr>
          <a:lstStyle/>
          <a:p>
            <a:pPr>
              <a:spcBef>
                <a:spcPts val="600"/>
              </a:spcBef>
            </a:pPr>
            <a:r>
              <a:rPr lang="en-US" sz="2200" dirty="0" smtClean="0"/>
              <a:t>HHS </a:t>
            </a:r>
            <a:r>
              <a:rPr lang="en-US" sz="2200" dirty="0"/>
              <a:t>Opioids </a:t>
            </a:r>
            <a:r>
              <a:rPr lang="en-US" sz="2200" dirty="0" smtClean="0"/>
              <a:t>Initiative </a:t>
            </a:r>
            <a:r>
              <a:rPr lang="en-US" sz="2200" dirty="0" smtClean="0">
                <a:hlinkClick r:id="rId3"/>
              </a:rPr>
              <a:t>HHS.gov/opioids</a:t>
            </a:r>
            <a:endParaRPr lang="en-US" sz="2200" dirty="0" smtClean="0"/>
          </a:p>
          <a:p>
            <a:pPr>
              <a:spcBef>
                <a:spcPts val="600"/>
              </a:spcBef>
            </a:pPr>
            <a:r>
              <a:rPr lang="en-US" sz="2200" dirty="0" smtClean="0"/>
              <a:t>Substance Abuse &amp; Mental Health Services Administration </a:t>
            </a:r>
            <a:r>
              <a:rPr lang="en-US" sz="2200" dirty="0" smtClean="0">
                <a:hlinkClick r:id="rId4"/>
              </a:rPr>
              <a:t>SAMHSA.gov</a:t>
            </a:r>
            <a:endParaRPr lang="en-US" sz="2200" dirty="0" smtClean="0"/>
          </a:p>
          <a:p>
            <a:pPr>
              <a:spcBef>
                <a:spcPts val="600"/>
              </a:spcBef>
            </a:pPr>
            <a:r>
              <a:rPr lang="en-US" sz="2200" dirty="0" smtClean="0"/>
              <a:t>Centers </a:t>
            </a:r>
            <a:r>
              <a:rPr lang="en-US" sz="2200" dirty="0"/>
              <a:t>for Disease Control and </a:t>
            </a:r>
            <a:r>
              <a:rPr lang="en-US" sz="2200" dirty="0" smtClean="0"/>
              <a:t>Prevention </a:t>
            </a:r>
            <a:r>
              <a:rPr lang="en-US" sz="2200" dirty="0" smtClean="0">
                <a:hlinkClick r:id="rId5"/>
              </a:rPr>
              <a:t>CDC.gov/</a:t>
            </a:r>
            <a:r>
              <a:rPr lang="en-US" sz="2200" dirty="0" err="1" smtClean="0">
                <a:hlinkClick r:id="rId5"/>
              </a:rPr>
              <a:t>drugoverdose</a:t>
            </a:r>
            <a:r>
              <a:rPr lang="en-US" sz="2200" dirty="0" smtClean="0">
                <a:hlinkClick r:id="rId5"/>
              </a:rPr>
              <a:t>/opioids/index.html</a:t>
            </a:r>
            <a:endParaRPr lang="en-US" sz="2200" dirty="0" smtClean="0"/>
          </a:p>
          <a:p>
            <a:pPr>
              <a:spcBef>
                <a:spcPts val="600"/>
              </a:spcBef>
            </a:pPr>
            <a:r>
              <a:rPr lang="en-US" sz="2200" dirty="0" smtClean="0"/>
              <a:t>U.S</a:t>
            </a:r>
            <a:r>
              <a:rPr lang="en-US" sz="2200" dirty="0"/>
              <a:t>. Food and Drug Administration </a:t>
            </a:r>
            <a:r>
              <a:rPr lang="en-US" sz="2200" dirty="0" smtClean="0">
                <a:hlinkClick r:id="rId6"/>
              </a:rPr>
              <a:t>FDA.gov/drugs/drugsafety/informationbydrugclass/ucm337066.htm</a:t>
            </a:r>
            <a:endParaRPr lang="en-US" sz="2200" dirty="0" smtClean="0"/>
          </a:p>
          <a:p>
            <a:pPr>
              <a:spcBef>
                <a:spcPts val="600"/>
              </a:spcBef>
            </a:pPr>
            <a:r>
              <a:rPr lang="en-US" sz="2200" dirty="0" smtClean="0"/>
              <a:t>National </a:t>
            </a:r>
            <a:r>
              <a:rPr lang="en-US" sz="2200" dirty="0"/>
              <a:t>Institute on Drug </a:t>
            </a:r>
            <a:r>
              <a:rPr lang="en-US" sz="2200" dirty="0" smtClean="0"/>
              <a:t>Abuse                                                  </a:t>
            </a:r>
            <a:r>
              <a:rPr lang="en-US" sz="2200" dirty="0" smtClean="0">
                <a:hlinkClick r:id="rId7"/>
              </a:rPr>
              <a:t>Drugabuse.gov/publications/research-reports/prescription-drugs/opioids</a:t>
            </a:r>
            <a:endParaRPr lang="en-US" sz="2200" dirty="0" smtClean="0"/>
          </a:p>
          <a:p>
            <a:pPr>
              <a:spcBef>
                <a:spcPts val="600"/>
              </a:spcBef>
            </a:pPr>
            <a:r>
              <a:rPr lang="en-US" sz="2200" dirty="0" smtClean="0"/>
              <a:t>Health Resources &amp; Services Administration </a:t>
            </a:r>
            <a:r>
              <a:rPr lang="en-US" sz="2200" dirty="0" smtClean="0">
                <a:solidFill>
                  <a:srgbClr val="FF0000"/>
                </a:solidFill>
                <a:hlinkClick r:id="rId8"/>
              </a:rPr>
              <a:t>HRSA.gov/opioids</a:t>
            </a:r>
            <a:r>
              <a:rPr lang="en-US" sz="2200" dirty="0" smtClean="0">
                <a:solidFill>
                  <a:srgbClr val="FF0000"/>
                </a:solidFill>
              </a:rPr>
              <a:t> </a:t>
            </a:r>
          </a:p>
          <a:p>
            <a:pPr marL="236538" indent="-236538">
              <a:spcBef>
                <a:spcPts val="600"/>
              </a:spcBef>
            </a:pPr>
            <a:r>
              <a:rPr lang="en-US" sz="2200" dirty="0" smtClean="0"/>
              <a:t>Administration for Community Living (ACL)</a:t>
            </a:r>
          </a:p>
          <a:p>
            <a:pPr marL="236538" indent="0">
              <a:spcBef>
                <a:spcPts val="600"/>
              </a:spcBef>
              <a:buNone/>
            </a:pPr>
            <a:r>
              <a:rPr lang="en-US" sz="2200" dirty="0" smtClean="0">
                <a:solidFill>
                  <a:srgbClr val="FF0000"/>
                </a:solidFill>
                <a:hlinkClick r:id="rId9"/>
              </a:rPr>
              <a:t>ACL.gov/search/node?keys=opioids</a:t>
            </a:r>
            <a:r>
              <a:rPr lang="en-US" sz="2200" dirty="0">
                <a:solidFill>
                  <a:srgbClr val="FF0000"/>
                </a:solidFill>
                <a:hlinkClick r:id="rId9"/>
              </a:rPr>
              <a:t>&amp;=</a:t>
            </a:r>
            <a:r>
              <a:rPr lang="en-US" sz="2200" dirty="0" smtClean="0">
                <a:solidFill>
                  <a:srgbClr val="FF0000"/>
                </a:solidFill>
                <a:hlinkClick r:id="rId9"/>
              </a:rPr>
              <a:t>Search</a:t>
            </a:r>
            <a:r>
              <a:rPr lang="en-US" sz="2200" dirty="0" smtClean="0">
                <a:solidFill>
                  <a:srgbClr val="FF0000"/>
                </a:solidFill>
              </a:rPr>
              <a:t> </a:t>
            </a:r>
          </a:p>
          <a:p>
            <a:pPr marL="236538" indent="-236538">
              <a:spcBef>
                <a:spcPts val="600"/>
              </a:spcBef>
            </a:pPr>
            <a:r>
              <a:rPr lang="en-US" sz="2200" dirty="0" smtClean="0"/>
              <a:t>Agency for Healthcare Research and Quality </a:t>
            </a:r>
            <a:r>
              <a:rPr lang="en-US" sz="2200" dirty="0" smtClean="0">
                <a:solidFill>
                  <a:srgbClr val="FF0000"/>
                </a:solidFill>
                <a:hlinkClick r:id="rId10"/>
              </a:rPr>
              <a:t>AHRQ.gov/topics/opioids.html</a:t>
            </a:r>
            <a:r>
              <a:rPr lang="en-US" sz="2200" dirty="0" smtClean="0">
                <a:solidFill>
                  <a:srgbClr val="FF0000"/>
                </a:solidFill>
              </a:rPr>
              <a:t> </a:t>
            </a:r>
          </a:p>
          <a:p>
            <a:pPr marL="0" indent="0">
              <a:spcBef>
                <a:spcPts val="600"/>
              </a:spcBef>
              <a:buNone/>
            </a:pPr>
            <a:endParaRPr lang="en-US" sz="2200" dirty="0"/>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9" name="Slide Number Placeholder 8"/>
          <p:cNvSpPr>
            <a:spLocks noGrp="1"/>
          </p:cNvSpPr>
          <p:nvPr>
            <p:ph type="sldNum" sz="quarter" idx="4"/>
          </p:nvPr>
        </p:nvSpPr>
        <p:spPr/>
        <p:txBody>
          <a:bodyPr/>
          <a:lstStyle/>
          <a:p>
            <a:fld id="{78C0CC3C-85F1-4D86-9B70-8D9F8B17F04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977190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NEW—U.S. Department of Health and Human Services (HHS) Combatting the Opioids Crisis</a:t>
            </a:r>
            <a:endParaRPr lang="en-US" sz="3200" dirty="0"/>
          </a:p>
        </p:txBody>
      </p:sp>
      <p:pic>
        <p:nvPicPr>
          <p:cNvPr id="8" name="Picture 7" descr="This fact sheet includes the most recent facts about the opioids crisis." title="Fact Sheet: Combating the Opioid Crisis"/>
          <p:cNvPicPr>
            <a:picLocks noChangeAspect="1"/>
          </p:cNvPicPr>
          <p:nvPr/>
        </p:nvPicPr>
        <p:blipFill>
          <a:blip r:embed="rId3"/>
          <a:stretch>
            <a:fillRect/>
          </a:stretch>
        </p:blipFill>
        <p:spPr>
          <a:xfrm>
            <a:off x="876017" y="1204681"/>
            <a:ext cx="3429566" cy="4227534"/>
          </a:xfrm>
          <a:prstGeom prst="rect">
            <a:avLst/>
          </a:prstGeom>
        </p:spPr>
      </p:pic>
      <p:pic>
        <p:nvPicPr>
          <p:cNvPr id="7" name="Picture 6" descr="This is an infographic with facts about the opioids crisis." title="Combating the Opioids Crisis"/>
          <p:cNvPicPr>
            <a:picLocks noChangeAspect="1"/>
          </p:cNvPicPr>
          <p:nvPr/>
        </p:nvPicPr>
        <p:blipFill>
          <a:blip r:embed="rId4"/>
          <a:stretch>
            <a:fillRect/>
          </a:stretch>
        </p:blipFill>
        <p:spPr>
          <a:xfrm>
            <a:off x="4772416" y="1204681"/>
            <a:ext cx="3227069" cy="4207142"/>
          </a:xfrm>
          <a:prstGeom prst="rect">
            <a:avLst/>
          </a:prstGeom>
        </p:spPr>
      </p:pic>
      <p:sp>
        <p:nvSpPr>
          <p:cNvPr id="3" name="Content Placeholder 2"/>
          <p:cNvSpPr>
            <a:spLocks noGrp="1"/>
          </p:cNvSpPr>
          <p:nvPr>
            <p:ph idx="1"/>
          </p:nvPr>
        </p:nvSpPr>
        <p:spPr>
          <a:xfrm>
            <a:off x="876017" y="5482590"/>
            <a:ext cx="9028134" cy="1253483"/>
          </a:xfrm>
        </p:spPr>
        <p:txBody>
          <a:bodyPr>
            <a:noAutofit/>
          </a:bodyPr>
          <a:lstStyle/>
          <a:p>
            <a:pPr marL="0" indent="0">
              <a:spcBef>
                <a:spcPts val="600"/>
              </a:spcBef>
              <a:buNone/>
            </a:pPr>
            <a:r>
              <a:rPr lang="en-US" sz="1600" dirty="0" smtClean="0"/>
              <a:t>Fact sheet </a:t>
            </a:r>
            <a:r>
              <a:rPr lang="en-US" sz="1600" u="sng" dirty="0" smtClean="0">
                <a:hlinkClick r:id="rId5"/>
              </a:rPr>
              <a:t>HHS.gov/sites/default/files/opioids-fact-sheet-april-2019.pdf</a:t>
            </a:r>
            <a:endParaRPr lang="en-US" sz="1600" dirty="0" smtClean="0"/>
          </a:p>
          <a:p>
            <a:pPr marL="0" indent="0">
              <a:spcBef>
                <a:spcPts val="600"/>
              </a:spcBef>
              <a:buNone/>
            </a:pPr>
            <a:r>
              <a:rPr lang="en-US" sz="1600" dirty="0" smtClean="0"/>
              <a:t>Infographic </a:t>
            </a:r>
            <a:r>
              <a:rPr lang="en-US" sz="1600" u="sng" dirty="0" smtClean="0">
                <a:hlinkClick r:id="rId6"/>
              </a:rPr>
              <a:t>HHS.gov/sites/default/files/opioids-infographic-april-2019.pdf</a:t>
            </a:r>
            <a:endParaRPr lang="en-US" sz="1600" dirty="0"/>
          </a:p>
          <a:p>
            <a:pPr marL="0" indent="0">
              <a:spcBef>
                <a:spcPts val="600"/>
              </a:spcBef>
              <a:buNone/>
            </a:pPr>
            <a:r>
              <a:rPr lang="en-US" sz="1600" i="1" u="sng" dirty="0" smtClean="0">
                <a:hlinkClick r:id="rId7"/>
              </a:rPr>
              <a:t>Watch </a:t>
            </a:r>
            <a:r>
              <a:rPr lang="en-US" sz="1600" i="1" u="sng" dirty="0">
                <a:hlinkClick r:id="rId7"/>
              </a:rPr>
              <a:t>HHS Secretary </a:t>
            </a:r>
            <a:r>
              <a:rPr lang="en-US" sz="1600" i="1" u="sng" dirty="0" err="1">
                <a:hlinkClick r:id="rId7"/>
              </a:rPr>
              <a:t>Azar</a:t>
            </a:r>
            <a:r>
              <a:rPr lang="en-US" sz="1600" i="1" u="sng" dirty="0">
                <a:hlinkClick r:id="rId7"/>
              </a:rPr>
              <a:t> explain the HHS 5-point plan for combating the opioid </a:t>
            </a:r>
            <a:r>
              <a:rPr lang="en-US" sz="1600" i="1" u="sng" dirty="0" smtClean="0">
                <a:hlinkClick r:id="rId7"/>
              </a:rPr>
              <a:t>crisis</a:t>
            </a:r>
            <a:endParaRPr lang="en-US" sz="1600" dirty="0"/>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9" name="Slide Number Placeholder 8"/>
          <p:cNvSpPr>
            <a:spLocks noGrp="1"/>
          </p:cNvSpPr>
          <p:nvPr>
            <p:ph type="sldNum" sz="quarter" idx="4"/>
          </p:nvPr>
        </p:nvSpPr>
        <p:spPr/>
        <p:txBody>
          <a:bodyPr/>
          <a:lstStyle/>
          <a:p>
            <a:fld id="{78C0CC3C-85F1-4D86-9B70-8D9F8B17F046}"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81010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Scope of the Problem</a:t>
            </a:r>
          </a:p>
        </p:txBody>
      </p:sp>
      <p:sp>
        <p:nvSpPr>
          <p:cNvPr id="3" name="TextBox 2"/>
          <p:cNvSpPr txBox="1"/>
          <p:nvPr/>
        </p:nvSpPr>
        <p:spPr>
          <a:xfrm flipH="1">
            <a:off x="457200" y="5486400"/>
            <a:ext cx="8065348" cy="646331"/>
          </a:xfrm>
          <a:prstGeom prst="rect">
            <a:avLst/>
          </a:prstGeom>
          <a:noFill/>
        </p:spPr>
        <p:txBody>
          <a:bodyPr wrap="square" rtlCol="0">
            <a:spAutoFit/>
          </a:bodyPr>
          <a:lstStyle/>
          <a:p>
            <a:r>
              <a:rPr lang="en-US" baseline="30000" dirty="0" smtClean="0"/>
              <a:t>1 </a:t>
            </a:r>
            <a:r>
              <a:rPr lang="en-US" dirty="0" smtClean="0"/>
              <a:t>CDC</a:t>
            </a:r>
            <a:r>
              <a:rPr lang="en-US" dirty="0"/>
              <a:t>: </a:t>
            </a:r>
            <a:r>
              <a:rPr lang="en-US" dirty="0" smtClean="0">
                <a:hlinkClick r:id="rId3"/>
              </a:rPr>
              <a:t>CDC.gov/drugoverdose/data/index.html</a:t>
            </a:r>
            <a:endParaRPr lang="en-US" dirty="0"/>
          </a:p>
          <a:p>
            <a:r>
              <a:rPr lang="en-US" baseline="30000" dirty="0" smtClean="0"/>
              <a:t>2</a:t>
            </a:r>
            <a:r>
              <a:rPr lang="en-US" dirty="0" smtClean="0"/>
              <a:t> HHS: </a:t>
            </a:r>
            <a:r>
              <a:rPr lang="en-US" u="sng" dirty="0" smtClean="0">
                <a:hlinkClick r:id="rId4"/>
              </a:rPr>
              <a:t>HHS.gov/opioids/about-the-epidemic/index.html</a:t>
            </a:r>
            <a:endParaRPr lang="en-US" dirty="0" smtClean="0"/>
          </a:p>
        </p:txBody>
      </p:sp>
      <p:sp>
        <p:nvSpPr>
          <p:cNvPr id="5" name="Date Placeholder 4"/>
          <p:cNvSpPr>
            <a:spLocks noGrp="1"/>
          </p:cNvSpPr>
          <p:nvPr>
            <p:ph type="dt" sz="half" idx="2"/>
          </p:nvPr>
        </p:nvSpPr>
        <p:spPr/>
        <p:txBody>
          <a:bodyPr/>
          <a:lstStyle/>
          <a:p>
            <a:r>
              <a:rPr lang="en-US" dirty="0" smtClean="0">
                <a:solidFill>
                  <a:prstClr val="black"/>
                </a:solidFill>
              </a:rPr>
              <a:t>October 2019</a:t>
            </a:r>
            <a:endParaRPr lang="en-US" dirty="0">
              <a:solidFill>
                <a:prstClr val="black"/>
              </a:solidFill>
            </a:endParaRP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10" name="Slide Number Placeholder 9"/>
          <p:cNvSpPr>
            <a:spLocks noGrp="1"/>
          </p:cNvSpPr>
          <p:nvPr>
            <p:ph type="sldNum" sz="quarter" idx="4"/>
          </p:nvPr>
        </p:nvSpPr>
        <p:spPr/>
        <p:txBody>
          <a:bodyPr/>
          <a:lstStyle/>
          <a:p>
            <a:fld id="{78C0CC3C-85F1-4D86-9B70-8D9F8B17F046}" type="slidenum">
              <a:rPr lang="en-US" smtClean="0">
                <a:solidFill>
                  <a:prstClr val="black"/>
                </a:solidFill>
              </a:rPr>
              <a:pPr/>
              <a:t>3</a:t>
            </a:fld>
            <a:endParaRPr lang="en-US" dirty="0">
              <a:solidFill>
                <a:prstClr val="black"/>
              </a:solidFill>
            </a:endParaRPr>
          </a:p>
        </p:txBody>
      </p:sp>
      <p:sp>
        <p:nvSpPr>
          <p:cNvPr id="4" name="Content Placeholder 3"/>
          <p:cNvSpPr>
            <a:spLocks noGrp="1"/>
          </p:cNvSpPr>
          <p:nvPr>
            <p:ph idx="1"/>
          </p:nvPr>
        </p:nvSpPr>
        <p:spPr/>
        <p:txBody>
          <a:bodyPr/>
          <a:lstStyle/>
          <a:p>
            <a:endParaRPr lang="en-US"/>
          </a:p>
        </p:txBody>
      </p:sp>
      <p:pic>
        <p:nvPicPr>
          <p:cNvPr id="8" name="Picture 7"/>
          <p:cNvPicPr>
            <a:picLocks noChangeAspect="1"/>
          </p:cNvPicPr>
          <p:nvPr/>
        </p:nvPicPr>
        <p:blipFill>
          <a:blip r:embed="rId5"/>
          <a:stretch>
            <a:fillRect/>
          </a:stretch>
        </p:blipFill>
        <p:spPr>
          <a:xfrm>
            <a:off x="457200" y="2457247"/>
            <a:ext cx="8229600" cy="1823537"/>
          </a:xfrm>
          <a:prstGeom prst="rect">
            <a:avLst/>
          </a:prstGeom>
        </p:spPr>
      </p:pic>
    </p:spTree>
    <p:extLst>
      <p:ext uri="{BB962C8B-B14F-4D97-AF65-F5344CB8AC3E}">
        <p14:creationId xmlns:p14="http://schemas.microsoft.com/office/powerpoint/2010/main" val="400046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60747" lvl="1" indent="-260747" algn="ctr">
              <a:spcBef>
                <a:spcPts val="450"/>
              </a:spcBef>
            </a:pPr>
            <a:r>
              <a:rPr lang="en-US" sz="3200" b="1" dirty="0" smtClean="0">
                <a:solidFill>
                  <a:schemeClr val="bg1"/>
                </a:solidFill>
                <a:latin typeface="+mj-lt"/>
              </a:rPr>
              <a:t>Substance Abuse &amp; Mental Health Services Administration (SAMHSA)</a:t>
            </a:r>
            <a:r>
              <a:rPr lang="en-US" sz="3200" b="1" dirty="0">
                <a:solidFill>
                  <a:schemeClr val="bg1"/>
                </a:solidFill>
              </a:rPr>
              <a:t> </a:t>
            </a:r>
            <a:r>
              <a:rPr lang="en-US" sz="3200" b="1" dirty="0">
                <a:solidFill>
                  <a:schemeClr val="bg1"/>
                </a:solidFill>
                <a:latin typeface="+mn-lt"/>
              </a:rPr>
              <a:t>Resources </a:t>
            </a:r>
          </a:p>
        </p:txBody>
      </p:sp>
      <p:sp>
        <p:nvSpPr>
          <p:cNvPr id="4" name="Date Placeholder 3"/>
          <p:cNvSpPr>
            <a:spLocks noGrp="1"/>
          </p:cNvSpPr>
          <p:nvPr>
            <p:ph type="dt" sz="half" idx="10"/>
          </p:nvPr>
        </p:nvSpPr>
        <p:spPr/>
        <p:txBody>
          <a:bodyPr/>
          <a:lstStyle/>
          <a:p>
            <a:r>
              <a:rPr lang="en-US" dirty="0">
                <a:solidFill>
                  <a:prstClr val="black"/>
                </a:solidFill>
              </a:rPr>
              <a:t>October 2019</a:t>
            </a:r>
          </a:p>
        </p:txBody>
      </p:sp>
      <p:sp>
        <p:nvSpPr>
          <p:cNvPr id="9" name="Footer Placeholder 8"/>
          <p:cNvSpPr>
            <a:spLocks noGrp="1"/>
          </p:cNvSpPr>
          <p:nvPr>
            <p:ph type="ftr" sz="quarter" idx="11"/>
          </p:nvPr>
        </p:nvSpPr>
        <p:spPr/>
        <p:txBody>
          <a:bodyPr/>
          <a:lstStyle/>
          <a:p>
            <a:r>
              <a:rPr lang="en-US" dirty="0" smtClean="0">
                <a:solidFill>
                  <a:prstClr val="black"/>
                </a:solidFill>
              </a:rPr>
              <a:t>CMS's Actions to Address the Opioid Epidemic</a:t>
            </a:r>
            <a:endParaRPr lang="en-US" dirty="0">
              <a:solidFill>
                <a:prstClr val="black"/>
              </a:solidFill>
            </a:endParaRPr>
          </a:p>
        </p:txBody>
      </p:sp>
      <p:sp>
        <p:nvSpPr>
          <p:cNvPr id="7" name="TextBox 6"/>
          <p:cNvSpPr txBox="1"/>
          <p:nvPr/>
        </p:nvSpPr>
        <p:spPr>
          <a:xfrm>
            <a:off x="5534158" y="1304081"/>
            <a:ext cx="3609842" cy="4124206"/>
          </a:xfrm>
          <a:prstGeom prst="rect">
            <a:avLst/>
          </a:prstGeom>
          <a:noFill/>
        </p:spPr>
        <p:txBody>
          <a:bodyPr wrap="square" rtlCol="0">
            <a:spAutoFit/>
          </a:bodyPr>
          <a:lstStyle/>
          <a:p>
            <a:pPr marL="231775" indent="-231775">
              <a:spcBef>
                <a:spcPts val="600"/>
              </a:spcBef>
              <a:buFont typeface="Wingdings" panose="05000000000000000000" pitchFamily="2" charset="2"/>
              <a:buChar char="§"/>
            </a:pPr>
            <a:r>
              <a:rPr lang="en-US" sz="2800" dirty="0" smtClean="0"/>
              <a:t>Behavioral Treatment Services Locator</a:t>
            </a:r>
          </a:p>
          <a:p>
            <a:pPr marL="231775" indent="-231775">
              <a:spcBef>
                <a:spcPts val="600"/>
              </a:spcBef>
              <a:buFont typeface="Wingdings" panose="05000000000000000000" pitchFamily="2" charset="2"/>
              <a:buChar char="§"/>
            </a:pPr>
            <a:r>
              <a:rPr lang="en-US" sz="2800" dirty="0" smtClean="0"/>
              <a:t>SAMHSA National Helpline</a:t>
            </a:r>
          </a:p>
          <a:p>
            <a:pPr marL="231775" indent="-231775">
              <a:spcBef>
                <a:spcPts val="600"/>
              </a:spcBef>
              <a:buFont typeface="Wingdings" panose="05000000000000000000" pitchFamily="2" charset="2"/>
              <a:buChar char="§"/>
            </a:pPr>
            <a:r>
              <a:rPr lang="en-US" sz="2800" dirty="0" smtClean="0"/>
              <a:t>Treatment program locators </a:t>
            </a:r>
            <a:r>
              <a:rPr lang="en-US" sz="2800" dirty="0"/>
              <a:t>(</a:t>
            </a:r>
            <a:r>
              <a:rPr lang="en-US" sz="2800" dirty="0" smtClean="0"/>
              <a:t>buprenorphine and methadone) for opioid addiction</a:t>
            </a:r>
            <a:endParaRPr lang="en-US" sz="2800" dirty="0"/>
          </a:p>
        </p:txBody>
      </p:sp>
      <p:pic>
        <p:nvPicPr>
          <p:cNvPr id="3" name="Picture 2" title="SAMHSA screen shot"/>
          <p:cNvPicPr>
            <a:picLocks noChangeAspect="1"/>
          </p:cNvPicPr>
          <p:nvPr/>
        </p:nvPicPr>
        <p:blipFill>
          <a:blip r:embed="rId3"/>
          <a:stretch>
            <a:fillRect/>
          </a:stretch>
        </p:blipFill>
        <p:spPr>
          <a:xfrm>
            <a:off x="663677" y="1257665"/>
            <a:ext cx="4545998" cy="3843476"/>
          </a:xfrm>
          <a:prstGeom prst="rect">
            <a:avLst/>
          </a:prstGeom>
        </p:spPr>
      </p:pic>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30</a:t>
            </a:fld>
            <a:endParaRPr lang="en-US" dirty="0">
              <a:solidFill>
                <a:prstClr val="black"/>
              </a:solidFill>
            </a:endParaRPr>
          </a:p>
        </p:txBody>
      </p:sp>
      <p:pic>
        <p:nvPicPr>
          <p:cNvPr id="8" name="Content Placeholder 5" descr="This is a sample of the Pocket Guide for Medication-Assisted Treatment of Opioid Use Disorder" title="Pocket Guide Resour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3381" y="4924015"/>
            <a:ext cx="1863213" cy="1315207"/>
          </a:xfrm>
          <a:prstGeom prst="rect">
            <a:avLst/>
          </a:prstGeom>
        </p:spPr>
      </p:pic>
    </p:spTree>
    <p:extLst>
      <p:ext uri="{BB962C8B-B14F-4D97-AF65-F5344CB8AC3E}">
        <p14:creationId xmlns:p14="http://schemas.microsoft.com/office/powerpoint/2010/main" val="2420393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Centers for Disease Control and Prevention (CDC) Resources for Providers</a:t>
            </a:r>
            <a:endParaRPr lang="en-US" sz="3200" dirty="0"/>
          </a:p>
        </p:txBody>
      </p:sp>
      <p:pic>
        <p:nvPicPr>
          <p:cNvPr id="5" name="Picture 4" title="CDC screen shot"/>
          <p:cNvPicPr>
            <a:picLocks noChangeAspect="1"/>
          </p:cNvPicPr>
          <p:nvPr/>
        </p:nvPicPr>
        <p:blipFill>
          <a:blip r:embed="rId3"/>
          <a:stretch>
            <a:fillRect/>
          </a:stretch>
        </p:blipFill>
        <p:spPr>
          <a:xfrm>
            <a:off x="132348" y="1117277"/>
            <a:ext cx="5137480" cy="5223200"/>
          </a:xfrm>
          <a:prstGeom prst="rect">
            <a:avLst/>
          </a:prstGeom>
        </p:spPr>
      </p:pic>
      <p:sp>
        <p:nvSpPr>
          <p:cNvPr id="7" name="TextBox 6"/>
          <p:cNvSpPr txBox="1"/>
          <p:nvPr/>
        </p:nvSpPr>
        <p:spPr>
          <a:xfrm>
            <a:off x="5378115" y="3122387"/>
            <a:ext cx="3513222" cy="1200329"/>
          </a:xfrm>
          <a:prstGeom prst="rect">
            <a:avLst/>
          </a:prstGeom>
          <a:noFill/>
        </p:spPr>
        <p:txBody>
          <a:bodyPr wrap="square" rtlCol="0">
            <a:spAutoFit/>
          </a:bodyPr>
          <a:lstStyle/>
          <a:p>
            <a:r>
              <a:rPr lang="en-US" sz="2400" u="sng" dirty="0" smtClean="0">
                <a:hlinkClick r:id="rId4"/>
              </a:rPr>
              <a:t>CDC.gov/drugoverdose/prescribing/clinical-tools.html</a:t>
            </a:r>
            <a:endParaRPr lang="en-US" sz="2400" dirty="0"/>
          </a:p>
        </p:txBody>
      </p:sp>
      <p:sp>
        <p:nvSpPr>
          <p:cNvPr id="4" name="Date Placeholder 3"/>
          <p:cNvSpPr>
            <a:spLocks noGrp="1"/>
          </p:cNvSpPr>
          <p:nvPr>
            <p:ph type="dt" sz="half" idx="2"/>
          </p:nvPr>
        </p:nvSpPr>
        <p:spPr/>
        <p:txBody>
          <a:bodyPr/>
          <a:lstStyle/>
          <a:p>
            <a:r>
              <a:rPr lang="en-US" dirty="0">
                <a:solidFill>
                  <a:prstClr val="black"/>
                </a:solidFill>
              </a:rPr>
              <a:t>October 2019</a:t>
            </a:r>
          </a:p>
        </p:txBody>
      </p:sp>
      <p:sp>
        <p:nvSpPr>
          <p:cNvPr id="9" name="Footer Placeholder 8"/>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10" name="Slide Number Placeholder 9"/>
          <p:cNvSpPr>
            <a:spLocks noGrp="1"/>
          </p:cNvSpPr>
          <p:nvPr>
            <p:ph type="sldNum" sz="quarter" idx="4"/>
          </p:nvPr>
        </p:nvSpPr>
        <p:spPr/>
        <p:txBody>
          <a:bodyPr/>
          <a:lstStyle/>
          <a:p>
            <a:fld id="{78C0CC3C-85F1-4D86-9B70-8D9F8B17F04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4854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This Training is Provided By</a:t>
            </a:r>
            <a:endParaRPr lang="en-US" sz="3200" dirty="0"/>
          </a:p>
        </p:txBody>
      </p:sp>
      <p:sp>
        <p:nvSpPr>
          <p:cNvPr id="4" name="Date Placeholder 3"/>
          <p:cNvSpPr>
            <a:spLocks noGrp="1"/>
          </p:cNvSpPr>
          <p:nvPr>
            <p:ph type="dt" sz="half" idx="2"/>
          </p:nvPr>
        </p:nvSpPr>
        <p:spPr/>
        <p:txBody>
          <a:bodyPr/>
          <a:lstStyle/>
          <a:p>
            <a:r>
              <a:rPr lang="en-US" dirty="0" smtClean="0">
                <a:solidFill>
                  <a:prstClr val="black"/>
                </a:solidFill>
              </a:rPr>
              <a:t>January 2019</a:t>
            </a:r>
            <a:endParaRPr lang="en-US" dirty="0">
              <a:solidFill>
                <a:prstClr val="black"/>
              </a:solidFill>
            </a:endParaRPr>
          </a:p>
        </p:txBody>
      </p:sp>
      <p:sp>
        <p:nvSpPr>
          <p:cNvPr id="9" name="Footer Placeholder 8"/>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10" name="Slide Number Placeholder 9"/>
          <p:cNvSpPr>
            <a:spLocks noGrp="1"/>
          </p:cNvSpPr>
          <p:nvPr>
            <p:ph type="sldNum" sz="quarter" idx="4"/>
          </p:nvPr>
        </p:nvSpPr>
        <p:spPr/>
        <p:txBody>
          <a:bodyPr/>
          <a:lstStyle/>
          <a:p>
            <a:fld id="{78C0CC3C-85F1-4D86-9B70-8D9F8B17F046}" type="slidenum">
              <a:rPr lang="en-US" smtClean="0">
                <a:solidFill>
                  <a:prstClr val="black"/>
                </a:solidFill>
              </a:rPr>
              <a:pPr/>
              <a:t>32</a:t>
            </a:fld>
            <a:endParaRPr lang="en-US" dirty="0">
              <a:solidFill>
                <a:prstClr val="black"/>
              </a:solidFill>
            </a:endParaRPr>
          </a:p>
        </p:txBody>
      </p:sp>
      <p:sp>
        <p:nvSpPr>
          <p:cNvPr id="8" name="Content Placeholder 2"/>
          <p:cNvSpPr txBox="1">
            <a:spLocks/>
          </p:cNvSpPr>
          <p:nvPr/>
        </p:nvSpPr>
        <p:spPr>
          <a:xfrm>
            <a:off x="364958" y="1256243"/>
            <a:ext cx="8414084" cy="5086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n-US" dirty="0">
                <a:latin typeface="Calibri" panose="020F0502020204030204" pitchFamily="34" charset="0"/>
              </a:rPr>
              <a:t>CMS National Training Program (NTP)</a:t>
            </a:r>
          </a:p>
          <a:p>
            <a:pPr marL="0" indent="0" algn="ctr">
              <a:spcBef>
                <a:spcPts val="600"/>
              </a:spcBef>
              <a:buNone/>
            </a:pPr>
            <a:endParaRPr lang="en-US" sz="1000" dirty="0">
              <a:latin typeface="Calibri" panose="020F0502020204030204" pitchFamily="34" charset="0"/>
            </a:endParaRPr>
          </a:p>
          <a:p>
            <a:pPr marL="0" indent="0" algn="ctr">
              <a:spcBef>
                <a:spcPts val="600"/>
              </a:spcBef>
              <a:buNone/>
            </a:pPr>
            <a:r>
              <a:rPr lang="en-US" dirty="0">
                <a:latin typeface="Calibri" panose="020F0502020204030204" pitchFamily="34" charset="0"/>
              </a:rPr>
              <a:t>To view all available NTP training materials, </a:t>
            </a:r>
          </a:p>
          <a:p>
            <a:pPr marL="0" indent="0" algn="ctr">
              <a:spcBef>
                <a:spcPts val="600"/>
              </a:spcBef>
              <a:buNone/>
            </a:pPr>
            <a:r>
              <a:rPr lang="en-US" dirty="0">
                <a:latin typeface="Calibri" panose="020F0502020204030204" pitchFamily="34" charset="0"/>
              </a:rPr>
              <a:t>or to subscribe to our email list, visit</a:t>
            </a:r>
          </a:p>
          <a:p>
            <a:pPr marL="0" indent="0" algn="ctr">
              <a:spcBef>
                <a:spcPts val="600"/>
              </a:spcBef>
              <a:buNone/>
            </a:pPr>
            <a:r>
              <a:rPr lang="en-US" dirty="0">
                <a:latin typeface="Calibri" panose="020F0502020204030204" pitchFamily="34" charset="0"/>
                <a:hlinkClick r:id="rId3"/>
              </a:rPr>
              <a:t>CMSnationaltrainingprogram.cms.gov</a:t>
            </a:r>
            <a:r>
              <a:rPr lang="en-US" dirty="0">
                <a:latin typeface="Calibri" panose="020F0502020204030204" pitchFamily="34" charset="0"/>
              </a:rPr>
              <a:t>. </a:t>
            </a:r>
          </a:p>
          <a:p>
            <a:pPr marL="0" indent="0" algn="ctr">
              <a:spcBef>
                <a:spcPts val="600"/>
              </a:spcBef>
              <a:buNone/>
            </a:pPr>
            <a:endParaRPr lang="en-US" dirty="0">
              <a:latin typeface="Calibri" panose="020F0502020204030204" pitchFamily="34" charset="0"/>
            </a:endParaRPr>
          </a:p>
          <a:p>
            <a:pPr marL="0" indent="0" algn="ctr">
              <a:spcBef>
                <a:spcPts val="600"/>
              </a:spcBef>
              <a:buNone/>
            </a:pPr>
            <a:r>
              <a:rPr lang="en-US" dirty="0">
                <a:latin typeface="Calibri" panose="020F0502020204030204" pitchFamily="34" charset="0"/>
              </a:rPr>
              <a:t>Stay connected. </a:t>
            </a:r>
          </a:p>
          <a:p>
            <a:pPr marL="0" indent="0" algn="ctr">
              <a:spcBef>
                <a:spcPts val="600"/>
              </a:spcBef>
              <a:buNone/>
            </a:pPr>
            <a:r>
              <a:rPr lang="en-US" dirty="0">
                <a:latin typeface="Calibri" panose="020F0502020204030204" pitchFamily="34" charset="0"/>
              </a:rPr>
              <a:t>Contact us at </a:t>
            </a:r>
            <a:r>
              <a:rPr lang="en-US" dirty="0">
                <a:latin typeface="Calibri" panose="020F0502020204030204" pitchFamily="34" charset="0"/>
                <a:hlinkClick r:id="rId4"/>
              </a:rPr>
              <a:t>training@cms.hhs.gov</a:t>
            </a:r>
            <a:r>
              <a:rPr lang="en-US" dirty="0">
                <a:latin typeface="Calibri" panose="020F0502020204030204" pitchFamily="34" charset="0"/>
              </a:rPr>
              <a:t>, or </a:t>
            </a:r>
          </a:p>
          <a:p>
            <a:pPr marL="0" indent="0" algn="ctr">
              <a:spcBef>
                <a:spcPts val="600"/>
              </a:spcBef>
              <a:buNone/>
            </a:pPr>
            <a:r>
              <a:rPr lang="en-US" dirty="0">
                <a:latin typeface="Calibri" panose="020F0502020204030204" pitchFamily="34" charset="0"/>
              </a:rPr>
              <a:t>follow us       @</a:t>
            </a:r>
            <a:r>
              <a:rPr lang="en-US" dirty="0" err="1">
                <a:latin typeface="Calibri" panose="020F0502020204030204" pitchFamily="34" charset="0"/>
              </a:rPr>
              <a:t>CMSGov</a:t>
            </a:r>
            <a:r>
              <a:rPr lang="en-US" dirty="0">
                <a:latin typeface="Calibri" panose="020F0502020204030204" pitchFamily="34" charset="0"/>
              </a:rPr>
              <a:t> #CMSNTP</a:t>
            </a:r>
          </a:p>
        </p:txBody>
      </p:sp>
      <p:pic>
        <p:nvPicPr>
          <p:cNvPr id="11" name="Picture 10" descr="Twitter icon" title="Final presentation slide">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3908" y="5542040"/>
            <a:ext cx="406400" cy="406400"/>
          </a:xfrm>
          <a:prstGeom prst="rect">
            <a:avLst/>
          </a:prstGeom>
        </p:spPr>
      </p:pic>
    </p:spTree>
    <p:extLst>
      <p:ext uri="{BB962C8B-B14F-4D97-AF65-F5344CB8AC3E}">
        <p14:creationId xmlns:p14="http://schemas.microsoft.com/office/powerpoint/2010/main" val="3538640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Scope </a:t>
            </a:r>
            <a:r>
              <a:rPr lang="en-US" sz="3200" dirty="0"/>
              <a:t>of the </a:t>
            </a:r>
            <a:r>
              <a:rPr lang="en-US" sz="3200" dirty="0" smtClean="0"/>
              <a:t>Problem</a:t>
            </a:r>
            <a:endParaRPr lang="en-US" sz="3200" dirty="0"/>
          </a:p>
        </p:txBody>
      </p:sp>
      <p:sp>
        <p:nvSpPr>
          <p:cNvPr id="11" name="TextBox 10"/>
          <p:cNvSpPr txBox="1"/>
          <p:nvPr/>
        </p:nvSpPr>
        <p:spPr>
          <a:xfrm>
            <a:off x="457200" y="5830427"/>
            <a:ext cx="7152535" cy="646331"/>
          </a:xfrm>
          <a:prstGeom prst="rect">
            <a:avLst/>
          </a:prstGeom>
          <a:noFill/>
        </p:spPr>
        <p:txBody>
          <a:bodyPr wrap="none" rtlCol="0">
            <a:spAutoFit/>
          </a:bodyPr>
          <a:lstStyle/>
          <a:p>
            <a:r>
              <a:rPr lang="en-US" baseline="30000" dirty="0" smtClean="0"/>
              <a:t>2</a:t>
            </a:r>
            <a:r>
              <a:rPr lang="en-US" dirty="0"/>
              <a:t> Source: </a:t>
            </a:r>
            <a:r>
              <a:rPr lang="en-US" dirty="0" smtClean="0"/>
              <a:t>HHS: </a:t>
            </a:r>
            <a:r>
              <a:rPr lang="en-US" u="sng" dirty="0" smtClean="0">
                <a:hlinkClick r:id="rId3"/>
              </a:rPr>
              <a:t>HHS.gov/opioids/about-the-epidemic/index.html</a:t>
            </a:r>
            <a:endParaRPr lang="en-US" baseline="30000" dirty="0" smtClean="0"/>
          </a:p>
          <a:p>
            <a:r>
              <a:rPr lang="en-US" baseline="30000" dirty="0" smtClean="0"/>
              <a:t>3</a:t>
            </a:r>
            <a:r>
              <a:rPr lang="en-US" dirty="0" smtClean="0"/>
              <a:t> Source: </a:t>
            </a:r>
            <a:r>
              <a:rPr lang="en-US" dirty="0"/>
              <a:t>SAMHSA:  </a:t>
            </a:r>
            <a:r>
              <a:rPr lang="en-US" dirty="0" smtClean="0">
                <a:hlinkClick r:id="rId4"/>
              </a:rPr>
              <a:t>SAMHSA.gov/sites/default/files/aatod_2018_final.pdf</a:t>
            </a:r>
            <a:r>
              <a:rPr lang="en-US" dirty="0" smtClean="0"/>
              <a:t> </a:t>
            </a:r>
            <a:endParaRPr lang="en-US" dirty="0"/>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12" name="Slide Number Placeholder 11"/>
          <p:cNvSpPr>
            <a:spLocks noGrp="1"/>
          </p:cNvSpPr>
          <p:nvPr>
            <p:ph type="sldNum" sz="quarter" idx="4"/>
          </p:nvPr>
        </p:nvSpPr>
        <p:spPr/>
        <p:txBody>
          <a:bodyPr/>
          <a:lstStyle/>
          <a:p>
            <a:fld id="{78C0CC3C-85F1-4D86-9B70-8D9F8B17F046}" type="slidenum">
              <a:rPr lang="en-US" smtClean="0">
                <a:solidFill>
                  <a:prstClr val="black"/>
                </a:solidFill>
              </a:rPr>
              <a:pPr/>
              <a:t>4</a:t>
            </a:fld>
            <a:endParaRPr lang="en-US" dirty="0">
              <a:solidFill>
                <a:prstClr val="black"/>
              </a:solidFill>
            </a:endParaRPr>
          </a:p>
        </p:txBody>
      </p:sp>
      <p:pic>
        <p:nvPicPr>
          <p:cNvPr id="3" name="Picture 2"/>
          <p:cNvPicPr>
            <a:picLocks noChangeAspect="1"/>
          </p:cNvPicPr>
          <p:nvPr/>
        </p:nvPicPr>
        <p:blipFill>
          <a:blip r:embed="rId5"/>
          <a:stretch>
            <a:fillRect/>
          </a:stretch>
        </p:blipFill>
        <p:spPr>
          <a:xfrm>
            <a:off x="238250" y="1614677"/>
            <a:ext cx="8579179" cy="3536723"/>
          </a:xfrm>
          <a:prstGeom prst="rect">
            <a:avLst/>
          </a:prstGeom>
        </p:spPr>
      </p:pic>
    </p:spTree>
    <p:extLst>
      <p:ext uri="{BB962C8B-B14F-4D97-AF65-F5344CB8AC3E}">
        <p14:creationId xmlns:p14="http://schemas.microsoft.com/office/powerpoint/2010/main" val="2110586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Opioids and Older Adults</a:t>
            </a:r>
            <a:endParaRPr lang="en-US" sz="3200" dirty="0"/>
          </a:p>
        </p:txBody>
      </p:sp>
      <p:sp>
        <p:nvSpPr>
          <p:cNvPr id="3" name="Date Placeholder 2"/>
          <p:cNvSpPr>
            <a:spLocks noGrp="1"/>
          </p:cNvSpPr>
          <p:nvPr>
            <p:ph type="dt" sz="half" idx="10"/>
          </p:nvPr>
        </p:nvSpPr>
        <p:spPr/>
        <p:txBody>
          <a:bodyPr/>
          <a:lstStyle/>
          <a:p>
            <a:r>
              <a:rPr lang="en-US" dirty="0">
                <a:solidFill>
                  <a:prstClr val="black"/>
                </a:solidFill>
              </a:rPr>
              <a:t>October 2019</a:t>
            </a:r>
          </a:p>
        </p:txBody>
      </p:sp>
      <p:sp>
        <p:nvSpPr>
          <p:cNvPr id="4" name="Footer Placeholder 3"/>
          <p:cNvSpPr>
            <a:spLocks noGrp="1"/>
          </p:cNvSpPr>
          <p:nvPr>
            <p:ph type="ftr" sz="quarter" idx="11"/>
          </p:nvPr>
        </p:nvSpPr>
        <p:spPr/>
        <p:txBody>
          <a:bodyPr/>
          <a:lstStyle/>
          <a:p>
            <a:r>
              <a:rPr lang="en-US" dirty="0" smtClean="0">
                <a:solidFill>
                  <a:prstClr val="black"/>
                </a:solidFill>
              </a:rPr>
              <a:t>CMS's Actions to Address the Opioid Epidemic</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5</a:t>
            </a:fld>
            <a:endParaRPr lang="en-US" dirty="0">
              <a:solidFill>
                <a:prstClr val="black"/>
              </a:solidFill>
            </a:endParaRPr>
          </a:p>
        </p:txBody>
      </p:sp>
      <p:sp>
        <p:nvSpPr>
          <p:cNvPr id="6" name="TextBox 5"/>
          <p:cNvSpPr txBox="1"/>
          <p:nvPr/>
        </p:nvSpPr>
        <p:spPr>
          <a:xfrm>
            <a:off x="322385" y="1363628"/>
            <a:ext cx="8534400" cy="4016484"/>
          </a:xfrm>
          <a:prstGeom prst="rect">
            <a:avLst/>
          </a:prstGeom>
          <a:noFill/>
        </p:spPr>
        <p:txBody>
          <a:bodyPr wrap="square" rtlCol="0">
            <a:spAutoFit/>
          </a:bodyPr>
          <a:lstStyle/>
          <a:p>
            <a:pPr marL="231775" indent="-231775">
              <a:spcBef>
                <a:spcPts val="600"/>
              </a:spcBef>
              <a:buFont typeface="Wingdings" panose="05000000000000000000" pitchFamily="2" charset="2"/>
              <a:buChar char="§"/>
            </a:pPr>
            <a:r>
              <a:rPr lang="en-US" sz="2000" dirty="0" smtClean="0"/>
              <a:t>Pain is one of the most common health problems for people older than 65 and is linked to less mobility, avoiding activity, falls, depression, anxiety, sleep disruption, and isolation</a:t>
            </a:r>
          </a:p>
          <a:p>
            <a:pPr marL="231775" indent="-231775">
              <a:spcBef>
                <a:spcPts val="600"/>
              </a:spcBef>
              <a:buFont typeface="Wingdings" panose="05000000000000000000" pitchFamily="2" charset="2"/>
              <a:buChar char="§"/>
            </a:pPr>
            <a:r>
              <a:rPr lang="en-US" sz="2000" dirty="0" smtClean="0"/>
              <a:t>Opioids can help some older adults remain independent—a key predictor of </a:t>
            </a:r>
            <a:r>
              <a:rPr lang="en-US" sz="2000" dirty="0"/>
              <a:t>health—and </a:t>
            </a:r>
            <a:r>
              <a:rPr lang="en-US" sz="2000" dirty="0" smtClean="0"/>
              <a:t>can effectively treat some debilitating pain that impacts function and quality of life</a:t>
            </a:r>
          </a:p>
          <a:p>
            <a:pPr marL="231775" indent="-231775">
              <a:spcBef>
                <a:spcPts val="600"/>
              </a:spcBef>
              <a:buFont typeface="Wingdings" panose="05000000000000000000" pitchFamily="2" charset="2"/>
              <a:buChar char="§"/>
            </a:pPr>
            <a:r>
              <a:rPr lang="en-US" sz="2000" dirty="0" smtClean="0"/>
              <a:t>Opioid use can pose certain health risks for older adults, including constipation, breathing issues, confusion, drug interactions, and increased fall risk</a:t>
            </a:r>
          </a:p>
          <a:p>
            <a:pPr marL="231775" indent="-231775">
              <a:spcBef>
                <a:spcPts val="600"/>
              </a:spcBef>
              <a:buFont typeface="Wingdings" panose="05000000000000000000" pitchFamily="2" charset="2"/>
              <a:buChar char="§"/>
            </a:pPr>
            <a:r>
              <a:rPr lang="en-US" sz="2000" dirty="0" smtClean="0"/>
              <a:t>Prescribers play a key role in weighing the benefits and risks of opioid use in their older patients</a:t>
            </a:r>
            <a:endParaRPr lang="en-US" sz="2000" dirty="0"/>
          </a:p>
          <a:p>
            <a:endParaRPr lang="en-US" sz="2000" dirty="0"/>
          </a:p>
        </p:txBody>
      </p:sp>
      <p:sp>
        <p:nvSpPr>
          <p:cNvPr id="7" name="TextBox 6"/>
          <p:cNvSpPr txBox="1"/>
          <p:nvPr/>
        </p:nvSpPr>
        <p:spPr>
          <a:xfrm>
            <a:off x="152400" y="5398212"/>
            <a:ext cx="8858251" cy="683264"/>
          </a:xfrm>
          <a:prstGeom prst="rect">
            <a:avLst/>
          </a:prstGeom>
          <a:solidFill>
            <a:schemeClr val="accent1">
              <a:lumMod val="40000"/>
              <a:lumOff val="60000"/>
            </a:schemeClr>
          </a:solidFill>
          <a:ln>
            <a:solidFill>
              <a:schemeClr val="tx2"/>
            </a:solidFill>
          </a:ln>
          <a:effectLst>
            <a:softEdge rad="0"/>
          </a:effectLst>
        </p:spPr>
        <p:txBody>
          <a:bodyPr wrap="square" rtlCol="0">
            <a:spAutoFit/>
          </a:bodyPr>
          <a:lstStyle/>
          <a:p>
            <a:pPr>
              <a:lnSpc>
                <a:spcPct val="120000"/>
              </a:lnSpc>
            </a:pPr>
            <a:r>
              <a:rPr lang="en-US" sz="1600" dirty="0"/>
              <a:t>F</a:t>
            </a:r>
            <a:r>
              <a:rPr lang="en-US" sz="1600" dirty="0" smtClean="0"/>
              <a:t>or more information about opioids and older adults, visit</a:t>
            </a:r>
          </a:p>
          <a:p>
            <a:pPr>
              <a:lnSpc>
                <a:spcPct val="120000"/>
              </a:lnSpc>
            </a:pPr>
            <a:r>
              <a:rPr lang="en-US" sz="1600" u="sng" dirty="0" smtClean="0">
                <a:hlinkClick r:id="rId3"/>
              </a:rPr>
              <a:t>SAMHSA.gov/capt/sites/default/files/resources/resources-opiod-use-older-adult-pop.pdf</a:t>
            </a:r>
            <a:endParaRPr lang="en-US" sz="1600" u="sng" dirty="0" smtClean="0"/>
          </a:p>
        </p:txBody>
      </p:sp>
    </p:spTree>
    <p:extLst>
      <p:ext uri="{BB962C8B-B14F-4D97-AF65-F5344CB8AC3E}">
        <p14:creationId xmlns:p14="http://schemas.microsoft.com/office/powerpoint/2010/main" val="3177204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84665"/>
            <a:ext cx="9144000" cy="1083456"/>
          </a:xfrm>
          <a:ln>
            <a:noFill/>
          </a:ln>
          <a:effectLst>
            <a:outerShdw dist="76200" dir="5640000" algn="tl" rotWithShape="0">
              <a:schemeClr val="tx2"/>
            </a:outerShdw>
          </a:effectLst>
        </p:spPr>
        <p:txBody>
          <a:bodyPr>
            <a:normAutofit/>
          </a:bodyPr>
          <a:lstStyle/>
          <a:p>
            <a:r>
              <a:rPr lang="en-US" sz="3200" dirty="0" smtClean="0"/>
              <a:t>Key Areas of CMS Focus</a:t>
            </a:r>
            <a:endParaRPr lang="en-US" sz="3200" dirty="0"/>
          </a:p>
        </p:txBody>
      </p:sp>
      <p:pic>
        <p:nvPicPr>
          <p:cNvPr id="8" name="Picture 7" title="Graphic"/>
          <p:cNvPicPr>
            <a:picLocks noChangeAspect="1"/>
          </p:cNvPicPr>
          <p:nvPr/>
        </p:nvPicPr>
        <p:blipFill rotWithShape="1">
          <a:blip r:embed="rId3"/>
          <a:srcRect l="175" t="16147" r="-175" b="-1361"/>
          <a:stretch/>
        </p:blipFill>
        <p:spPr>
          <a:xfrm>
            <a:off x="139598" y="1705306"/>
            <a:ext cx="8864804" cy="2911688"/>
          </a:xfrm>
          <a:prstGeom prst="rect">
            <a:avLst/>
          </a:prstGeom>
        </p:spPr>
      </p:pic>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7" name="Slide Number Placeholder 6"/>
          <p:cNvSpPr>
            <a:spLocks noGrp="1"/>
          </p:cNvSpPr>
          <p:nvPr>
            <p:ph type="sldNum" sz="quarter" idx="4"/>
          </p:nvPr>
        </p:nvSpPr>
        <p:spPr/>
        <p:txBody>
          <a:bodyPr/>
          <a:lstStyle/>
          <a:p>
            <a:fld id="{78C0CC3C-85F1-4D86-9B70-8D9F8B17F04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1472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9430"/>
          </a:xfrm>
        </p:spPr>
        <p:txBody>
          <a:bodyPr/>
          <a:lstStyle/>
          <a:p>
            <a:r>
              <a:rPr lang="en-US" sz="3200" dirty="0" smtClean="0"/>
              <a:t>Prevention</a:t>
            </a:r>
            <a:endParaRPr lang="en-US" sz="3200" dirty="0"/>
          </a:p>
        </p:txBody>
      </p:sp>
      <p:sp>
        <p:nvSpPr>
          <p:cNvPr id="7" name="Content Placeholder 6"/>
          <p:cNvSpPr>
            <a:spLocks noGrp="1"/>
          </p:cNvSpPr>
          <p:nvPr>
            <p:ph idx="1"/>
          </p:nvPr>
        </p:nvSpPr>
        <p:spPr>
          <a:xfrm>
            <a:off x="290286" y="1683656"/>
            <a:ext cx="8606971" cy="4818743"/>
          </a:xfrm>
        </p:spPr>
        <p:txBody>
          <a:bodyPr>
            <a:noAutofit/>
          </a:bodyPr>
          <a:lstStyle/>
          <a:p>
            <a:pPr marL="0" lvl="0" indent="0">
              <a:spcBef>
                <a:spcPts val="600"/>
              </a:spcBef>
              <a:buNone/>
            </a:pPr>
            <a:r>
              <a:rPr lang="en-US" sz="2300" dirty="0" smtClean="0"/>
              <a:t>Starting in January 2019, </a:t>
            </a:r>
            <a:r>
              <a:rPr lang="en-US" sz="2300" b="1" dirty="0" smtClean="0"/>
              <a:t>Part D Plans can opt to use drug management plans</a:t>
            </a:r>
            <a:r>
              <a:rPr lang="en-US" sz="2300" dirty="0" smtClean="0"/>
              <a:t> for at-risk beneficiaries</a:t>
            </a:r>
          </a:p>
          <a:p>
            <a:pPr marL="0" lvl="0" indent="0">
              <a:spcBef>
                <a:spcPts val="600"/>
              </a:spcBef>
              <a:buNone/>
            </a:pPr>
            <a:endParaRPr lang="en-US" sz="2300" dirty="0"/>
          </a:p>
          <a:p>
            <a:pPr>
              <a:spcBef>
                <a:spcPts val="600"/>
              </a:spcBef>
            </a:pPr>
            <a:r>
              <a:rPr lang="en-US" sz="2300" dirty="0" smtClean="0"/>
              <a:t>Includes Medicare </a:t>
            </a:r>
            <a:r>
              <a:rPr lang="en-US" sz="2300" dirty="0"/>
              <a:t>Advantage Prescription Drug Plans (</a:t>
            </a:r>
            <a:r>
              <a:rPr lang="en-US" sz="2300" dirty="0" smtClean="0"/>
              <a:t>MA-PDs</a:t>
            </a:r>
            <a:r>
              <a:rPr lang="en-US" sz="2300" dirty="0"/>
              <a:t>) and stand-alone Medicare Prescription Drug </a:t>
            </a:r>
            <a:r>
              <a:rPr lang="en-US" sz="2300" dirty="0" smtClean="0"/>
              <a:t>Plans (PDPs)</a:t>
            </a:r>
            <a:endParaRPr lang="en-US" sz="2300" dirty="0"/>
          </a:p>
          <a:p>
            <a:pPr marL="228600" indent="-228600">
              <a:spcBef>
                <a:spcPts val="600"/>
              </a:spcBef>
            </a:pPr>
            <a:r>
              <a:rPr lang="en-US" sz="2300" dirty="0" smtClean="0"/>
              <a:t>Exclusions for Medicare beneficiaries who have cancer, receive palliative care, </a:t>
            </a:r>
            <a:r>
              <a:rPr lang="en-US" sz="2300" dirty="0"/>
              <a:t>or are in hospice or long-term </a:t>
            </a:r>
            <a:r>
              <a:rPr lang="en-US" sz="2300" dirty="0" smtClean="0"/>
              <a:t>care</a:t>
            </a:r>
            <a:endParaRPr lang="en-US" sz="2300" dirty="0"/>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9" name="Slide Number Placeholder 8"/>
          <p:cNvSpPr>
            <a:spLocks noGrp="1"/>
          </p:cNvSpPr>
          <p:nvPr>
            <p:ph type="sldNum" sz="quarter" idx="4"/>
          </p:nvPr>
        </p:nvSpPr>
        <p:spPr/>
        <p:txBody>
          <a:bodyPr/>
          <a:lstStyle/>
          <a:p>
            <a:fld id="{78C0CC3C-85F1-4D86-9B70-8D9F8B17F04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47771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Prevention</a:t>
            </a:r>
          </a:p>
        </p:txBody>
      </p:sp>
      <p:sp>
        <p:nvSpPr>
          <p:cNvPr id="8" name="Content Placeholder 1"/>
          <p:cNvSpPr>
            <a:spLocks noGrp="1"/>
          </p:cNvSpPr>
          <p:nvPr>
            <p:ph idx="1"/>
          </p:nvPr>
        </p:nvSpPr>
        <p:spPr>
          <a:xfrm>
            <a:off x="241300" y="1785257"/>
            <a:ext cx="8661400" cy="4920345"/>
          </a:xfrm>
        </p:spPr>
        <p:txBody>
          <a:bodyPr>
            <a:noAutofit/>
          </a:bodyPr>
          <a:lstStyle/>
          <a:p>
            <a:pPr marL="0" indent="0">
              <a:buNone/>
            </a:pPr>
            <a:r>
              <a:rPr lang="en-US" sz="2300" dirty="0" smtClean="0"/>
              <a:t>Medicare Part D drug plans may </a:t>
            </a:r>
            <a:r>
              <a:rPr lang="en-US" sz="2300" dirty="0"/>
              <a:t>send </a:t>
            </a:r>
            <a:r>
              <a:rPr lang="en-US" sz="2300" b="1" dirty="0" smtClean="0"/>
              <a:t>safety alerts to </a:t>
            </a:r>
            <a:r>
              <a:rPr lang="en-US" sz="2300" b="1" dirty="0"/>
              <a:t>pharmacies</a:t>
            </a:r>
            <a:r>
              <a:rPr lang="en-US" sz="2300" dirty="0"/>
              <a:t> before a person’s </a:t>
            </a:r>
            <a:r>
              <a:rPr lang="en-US" sz="2300" dirty="0" smtClean="0"/>
              <a:t>prescription </a:t>
            </a:r>
            <a:r>
              <a:rPr lang="en-US" sz="2300" dirty="0"/>
              <a:t>is </a:t>
            </a:r>
            <a:r>
              <a:rPr lang="en-US" sz="2300" dirty="0" smtClean="0"/>
              <a:t>filled for</a:t>
            </a:r>
            <a:br>
              <a:rPr lang="en-US" sz="2300" dirty="0" smtClean="0"/>
            </a:br>
            <a:endParaRPr lang="en-US" sz="2300" dirty="0" smtClean="0"/>
          </a:p>
          <a:p>
            <a:pPr marL="465138" lvl="1" indent="-233363"/>
            <a:r>
              <a:rPr lang="en-US" sz="2300" dirty="0" smtClean="0"/>
              <a:t>Possible </a:t>
            </a:r>
            <a:r>
              <a:rPr lang="en-US" sz="2300" dirty="0"/>
              <a:t>unsafe amounts of </a:t>
            </a:r>
            <a:r>
              <a:rPr lang="en-US" sz="2300" dirty="0" smtClean="0"/>
              <a:t>opioids </a:t>
            </a:r>
          </a:p>
          <a:p>
            <a:pPr marL="465138" lvl="1" indent="-233363"/>
            <a:r>
              <a:rPr lang="en-US" sz="2300" dirty="0" smtClean="0"/>
              <a:t>First </a:t>
            </a:r>
            <a:r>
              <a:rPr lang="en-US" sz="2300" dirty="0"/>
              <a:t>prescription fills for </a:t>
            </a:r>
            <a:r>
              <a:rPr lang="en-US" sz="2300" dirty="0" smtClean="0"/>
              <a:t>opioids </a:t>
            </a:r>
          </a:p>
          <a:p>
            <a:pPr marL="465138" lvl="1" indent="-233363"/>
            <a:r>
              <a:rPr lang="en-US" sz="2300" dirty="0" smtClean="0"/>
              <a:t>Use </a:t>
            </a:r>
            <a:r>
              <a:rPr lang="en-US" sz="2300" dirty="0"/>
              <a:t>of opioids and benzodiazepines at the same </a:t>
            </a:r>
            <a:r>
              <a:rPr lang="en-US" sz="2300" dirty="0" smtClean="0"/>
              <a:t>time</a:t>
            </a:r>
          </a:p>
        </p:txBody>
      </p:sp>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9" name="Slide Number Placeholder 8"/>
          <p:cNvSpPr>
            <a:spLocks noGrp="1"/>
          </p:cNvSpPr>
          <p:nvPr>
            <p:ph type="sldNum" sz="quarter" idx="4"/>
          </p:nvPr>
        </p:nvSpPr>
        <p:spPr/>
        <p:txBody>
          <a:bodyPr/>
          <a:lstStyle/>
          <a:p>
            <a:fld id="{78C0CC3C-85F1-4D86-9B70-8D9F8B17F04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62572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Prevention</a:t>
            </a:r>
          </a:p>
        </p:txBody>
      </p:sp>
      <p:sp>
        <p:nvSpPr>
          <p:cNvPr id="7" name="Content Placeholder 1"/>
          <p:cNvSpPr>
            <a:spLocks noGrp="1"/>
          </p:cNvSpPr>
          <p:nvPr>
            <p:ph idx="1"/>
          </p:nvPr>
        </p:nvSpPr>
        <p:spPr>
          <a:xfrm>
            <a:off x="457200" y="1320903"/>
            <a:ext cx="8229600" cy="4586412"/>
          </a:xfrm>
        </p:spPr>
        <p:txBody>
          <a:bodyPr>
            <a:noAutofit/>
          </a:bodyPr>
          <a:lstStyle/>
          <a:p>
            <a:pPr marL="0" indent="0">
              <a:spcBef>
                <a:spcPts val="600"/>
              </a:spcBef>
              <a:buNone/>
            </a:pPr>
            <a:r>
              <a:rPr lang="en-US" dirty="0" smtClean="0"/>
              <a:t>Medicaid Pharmacy Program Drug Use Management Strategies</a:t>
            </a:r>
          </a:p>
          <a:p>
            <a:pPr marL="0" indent="0">
              <a:spcBef>
                <a:spcPts val="600"/>
              </a:spcBef>
              <a:buNone/>
            </a:pPr>
            <a:endParaRPr lang="en-US" dirty="0" smtClean="0"/>
          </a:p>
          <a:p>
            <a:pPr marL="231775" indent="-231775">
              <a:spcBef>
                <a:spcPts val="600"/>
              </a:spcBef>
            </a:pPr>
            <a:r>
              <a:rPr lang="en-US" dirty="0" smtClean="0"/>
              <a:t>Preferred drug list </a:t>
            </a:r>
          </a:p>
          <a:p>
            <a:pPr marL="231775" indent="-231775">
              <a:spcBef>
                <a:spcPts val="600"/>
              </a:spcBef>
            </a:pPr>
            <a:r>
              <a:rPr lang="en-US" dirty="0" smtClean="0"/>
              <a:t>Clinical criteria</a:t>
            </a:r>
          </a:p>
          <a:p>
            <a:pPr marL="231775" indent="-231775">
              <a:spcBef>
                <a:spcPts val="600"/>
              </a:spcBef>
            </a:pPr>
            <a:r>
              <a:rPr lang="en-US" dirty="0" smtClean="0"/>
              <a:t>Step therapy</a:t>
            </a:r>
          </a:p>
          <a:p>
            <a:pPr marL="231775" indent="-231775">
              <a:spcBef>
                <a:spcPts val="600"/>
              </a:spcBef>
            </a:pPr>
            <a:r>
              <a:rPr lang="en-US" dirty="0" smtClean="0"/>
              <a:t>Prior authorization</a:t>
            </a:r>
          </a:p>
          <a:p>
            <a:pPr marL="231775" indent="-231775">
              <a:spcBef>
                <a:spcPts val="600"/>
              </a:spcBef>
            </a:pPr>
            <a:r>
              <a:rPr lang="en-US" dirty="0" smtClean="0"/>
              <a:t>Quantity limits</a:t>
            </a:r>
          </a:p>
          <a:p>
            <a:pPr marL="231775" indent="-231775">
              <a:spcBef>
                <a:spcPts val="600"/>
              </a:spcBef>
            </a:pPr>
            <a:r>
              <a:rPr lang="en-US" dirty="0" smtClean="0"/>
              <a:t>Drug utilization review</a:t>
            </a:r>
          </a:p>
          <a:p>
            <a:pPr marL="231775" indent="-231775">
              <a:spcBef>
                <a:spcPts val="600"/>
              </a:spcBef>
            </a:pPr>
            <a:r>
              <a:rPr lang="en-US" dirty="0" smtClean="0"/>
              <a:t>State Prescription Drug Monitoring Program (PDMP) </a:t>
            </a:r>
          </a:p>
        </p:txBody>
      </p:sp>
      <p:pic>
        <p:nvPicPr>
          <p:cNvPr id="8" name="Content Placeholder 5" descr="This graphic supports the content of the slide which discusses the Medicaid Pharmacy Program Drug Use Management Strategies." title="pharmacist and consumer 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4062" y="2195257"/>
            <a:ext cx="3258275" cy="2170045"/>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2"/>
          </p:nvPr>
        </p:nvSpPr>
        <p:spPr/>
        <p:txBody>
          <a:bodyPr/>
          <a:lstStyle/>
          <a:p>
            <a:r>
              <a:rPr lang="en-US" dirty="0">
                <a:solidFill>
                  <a:prstClr val="black"/>
                </a:solidFill>
              </a:rPr>
              <a:t>October 2019</a:t>
            </a:r>
          </a:p>
        </p:txBody>
      </p:sp>
      <p:sp>
        <p:nvSpPr>
          <p:cNvPr id="6" name="Footer Placeholder 5"/>
          <p:cNvSpPr>
            <a:spLocks noGrp="1"/>
          </p:cNvSpPr>
          <p:nvPr>
            <p:ph type="ftr" sz="quarter" idx="3"/>
          </p:nvPr>
        </p:nvSpPr>
        <p:spPr/>
        <p:txBody>
          <a:bodyPr/>
          <a:lstStyle/>
          <a:p>
            <a:pPr algn="ctr">
              <a:defRPr/>
            </a:pPr>
            <a:r>
              <a:rPr lang="en-US" dirty="0" smtClean="0">
                <a:solidFill>
                  <a:prstClr val="black"/>
                </a:solidFill>
              </a:rPr>
              <a:t>CMS's Actions to Address the Opioid Epidemic</a:t>
            </a:r>
            <a:endParaRPr lang="en-US" dirty="0">
              <a:solidFill>
                <a:prstClr val="black"/>
              </a:solidFill>
            </a:endParaRPr>
          </a:p>
        </p:txBody>
      </p:sp>
      <p:sp>
        <p:nvSpPr>
          <p:cNvPr id="10" name="Slide Number Placeholder 9"/>
          <p:cNvSpPr>
            <a:spLocks noGrp="1"/>
          </p:cNvSpPr>
          <p:nvPr>
            <p:ph type="sldNum" sz="quarter" idx="4"/>
          </p:nvPr>
        </p:nvSpPr>
        <p:spPr/>
        <p:txBody>
          <a:bodyPr/>
          <a:lstStyle/>
          <a:p>
            <a:fld id="{78C0CC3C-85F1-4D86-9B70-8D9F8B17F04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516534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70342</TotalTime>
  <Words>5459</Words>
  <Application>Microsoft Office PowerPoint</Application>
  <PresentationFormat>On-screen Show (4:3)</PresentationFormat>
  <Paragraphs>429</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ＭＳ Ｐゴシック</vt:lpstr>
      <vt:lpstr>Arial</vt:lpstr>
      <vt:lpstr>Avenir Book</vt:lpstr>
      <vt:lpstr>Avenir Heavy</vt:lpstr>
      <vt:lpstr>Calibri</vt:lpstr>
      <vt:lpstr>Courier New</vt:lpstr>
      <vt:lpstr>Wingdings</vt:lpstr>
      <vt:lpstr>7_Custom Design</vt:lpstr>
      <vt:lpstr>3_2015 Blue Section Header - bulleted list</vt:lpstr>
      <vt:lpstr>CMS’s Actions to Address the Opioid Epidemic  </vt:lpstr>
      <vt:lpstr>CMS Roadmap: Actions to Address  the Opioid Epidemic—Overview</vt:lpstr>
      <vt:lpstr>Scope of the Problem</vt:lpstr>
      <vt:lpstr>Scope of the Problem</vt:lpstr>
      <vt:lpstr>Opioids and Older Adults</vt:lpstr>
      <vt:lpstr>Key Areas of CMS Focus</vt:lpstr>
      <vt:lpstr>Prevention</vt:lpstr>
      <vt:lpstr>Prevention</vt:lpstr>
      <vt:lpstr>Prevention</vt:lpstr>
      <vt:lpstr>Prevention</vt:lpstr>
      <vt:lpstr>Treatment</vt:lpstr>
      <vt:lpstr>Treatment: Coordination Across HHS</vt:lpstr>
      <vt:lpstr>Treatment: Medicare</vt:lpstr>
      <vt:lpstr>Treatment: Medicare</vt:lpstr>
      <vt:lpstr>Treatment: Medicaid</vt:lpstr>
      <vt:lpstr>Treatment: Medicaid</vt:lpstr>
      <vt:lpstr>Treatment: The Marketplace</vt:lpstr>
      <vt:lpstr>Treatment: The Marketplace</vt:lpstr>
      <vt:lpstr>Data</vt:lpstr>
      <vt:lpstr>Data</vt:lpstr>
      <vt:lpstr>Data</vt:lpstr>
      <vt:lpstr>CMS’s Successes So Far</vt:lpstr>
      <vt:lpstr>CMS’s Successes So Far</vt:lpstr>
      <vt:lpstr>CMS’s Successes So Far</vt:lpstr>
      <vt:lpstr>Additional Information and Resources</vt:lpstr>
      <vt:lpstr>CMS Opioid Resources</vt:lpstr>
      <vt:lpstr>CMS Collaboration With Federal and Private Partners</vt:lpstr>
      <vt:lpstr>U.S. Department of Health and Human Services (HHS) Opioid Resources</vt:lpstr>
      <vt:lpstr>NEW—U.S. Department of Health and Human Services (HHS) Combatting the Opioids Crisis</vt:lpstr>
      <vt:lpstr>Substance Abuse &amp; Mental Health Services Administration (SAMHSA) Resources </vt:lpstr>
      <vt:lpstr>Centers for Disease Control and Prevention (CDC) Resources for Providers</vt:lpstr>
      <vt:lpstr>This Training is Provided By</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Karie Watson</dc:creator>
  <cp:lastModifiedBy>Adam</cp:lastModifiedBy>
  <cp:revision>2061</cp:revision>
  <cp:lastPrinted>2019-05-08T18:42:52Z</cp:lastPrinted>
  <dcterms:created xsi:type="dcterms:W3CDTF">2015-11-10T14:27:29Z</dcterms:created>
  <dcterms:modified xsi:type="dcterms:W3CDTF">2019-10-08T14:39:17Z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1255549098</vt:i4>
  </property>
  <property fmtid="{D5CDD505-2E9C-101B-9397-08002B2CF9AE}" pid="4" name="_EmailSubject">
    <vt:lpwstr/>
  </property>
  <property fmtid="{D5CDD505-2E9C-101B-9397-08002B2CF9AE}" pid="5" name="_AuthorEmail">
    <vt:lpwstr>Chelsea.A.Shudtz@ssa.gov</vt:lpwstr>
  </property>
  <property fmtid="{D5CDD505-2E9C-101B-9397-08002B2CF9AE}" pid="6" name="_AuthorEmailDisplayName">
    <vt:lpwstr>Shudtz, Chelsea A.</vt:lpwstr>
  </property>
  <property fmtid="{D5CDD505-2E9C-101B-9397-08002B2CF9AE}" pid="7" name="_PreviousAdHocReviewCycleID">
    <vt:i4>1091629727</vt:i4>
  </property>
</Properties>
</file>