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charts/colors6.xml" ContentType="application/vnd.ms-office.chartcolorstyle+xml"/>
  <Override PartName="/ppt/theme/theme1.xml" ContentType="application/vnd.openxmlformats-officedocument.theme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307" r:id="rId3"/>
    <p:sldId id="293" r:id="rId4"/>
    <p:sldId id="318" r:id="rId5"/>
    <p:sldId id="266" r:id="rId6"/>
    <p:sldId id="316" r:id="rId7"/>
    <p:sldId id="313" r:id="rId8"/>
    <p:sldId id="317" r:id="rId9"/>
    <p:sldId id="314" r:id="rId10"/>
    <p:sldId id="319" r:id="rId11"/>
    <p:sldId id="320" r:id="rId12"/>
    <p:sldId id="321" r:id="rId13"/>
    <p:sldId id="322" r:id="rId14"/>
    <p:sldId id="315" r:id="rId15"/>
    <p:sldId id="306" r:id="rId16"/>
    <p:sldId id="276" r:id="rId17"/>
    <p:sldId id="309" r:id="rId18"/>
    <p:sldId id="308" r:id="rId19"/>
    <p:sldId id="305" r:id="rId20"/>
    <p:sldId id="280" r:id="rId21"/>
    <p:sldId id="278" r:id="rId22"/>
    <p:sldId id="289" r:id="rId23"/>
    <p:sldId id="283" r:id="rId24"/>
    <p:sldId id="290" r:id="rId25"/>
    <p:sldId id="311" r:id="rId26"/>
    <p:sldId id="310" r:id="rId27"/>
    <p:sldId id="301" r:id="rId28"/>
    <p:sldId id="298" r:id="rId29"/>
    <p:sldId id="300" r:id="rId30"/>
    <p:sldId id="299" r:id="rId31"/>
    <p:sldId id="312" r:id="rId32"/>
    <p:sldId id="303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-ADSHARE\SHARE\SHARE\OA\OACT\PUBLIC\Reform2017\Copy%20of%20OHRM17_Impacts53117_25waive_sh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-ADSHARE\SHARE\SHARE\OA\OACT\PUBLIC\Reform2017\OHRM17_Impacts53117_25waiv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and Medicaid Enrollment by Income, 2026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65080533998004E-2"/>
          <c:y val="0.13548858447488585"/>
          <c:w val="0.89223180196000684"/>
          <c:h val="0.64141228921727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'Income Age Chart Options'!$B$35</c:f>
              <c:strCache>
                <c:ptCount val="1"/>
                <c:pt idx="0">
                  <c:v>Individually Purchased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 Age Chart Options'!$A$36:$A$43</c:f>
              <c:strCache>
                <c:ptCount val="8"/>
                <c:pt idx="0">
                  <c:v>Current Law</c:v>
                </c:pt>
                <c:pt idx="1">
                  <c:v>Proposed Law</c:v>
                </c:pt>
                <c:pt idx="2">
                  <c:v>Current Law</c:v>
                </c:pt>
                <c:pt idx="3">
                  <c:v>Proposed Law</c:v>
                </c:pt>
                <c:pt idx="4">
                  <c:v>Current Law</c:v>
                </c:pt>
                <c:pt idx="5">
                  <c:v>Proposed Law</c:v>
                </c:pt>
                <c:pt idx="6">
                  <c:v>Current Law</c:v>
                </c:pt>
                <c:pt idx="7">
                  <c:v>Proposed Law</c:v>
                </c:pt>
              </c:strCache>
            </c:strRef>
          </c:cat>
          <c:val>
            <c:numRef>
              <c:f>'Income Age Chart Options'!$B$36:$B$43</c:f>
              <c:numCache>
                <c:formatCode>0.0</c:formatCode>
                <c:ptCount val="8"/>
                <c:pt idx="0">
                  <c:v>2.3283110708324672</c:v>
                </c:pt>
                <c:pt idx="1">
                  <c:v>1.9882871371563302</c:v>
                </c:pt>
                <c:pt idx="2">
                  <c:v>1.5635237604949357</c:v>
                </c:pt>
                <c:pt idx="3">
                  <c:v>1.2016643928834441</c:v>
                </c:pt>
                <c:pt idx="4">
                  <c:v>7.2890128330699131</c:v>
                </c:pt>
                <c:pt idx="5">
                  <c:v>6.7412191550952416</c:v>
                </c:pt>
                <c:pt idx="6">
                  <c:v>5.7411840256026831</c:v>
                </c:pt>
                <c:pt idx="7">
                  <c:v>5.8786227060366985</c:v>
                </c:pt>
              </c:numCache>
            </c:numRef>
          </c:val>
        </c:ser>
        <c:ser>
          <c:idx val="1"/>
          <c:order val="1"/>
          <c:tx>
            <c:strRef>
              <c:f>'Income Age Chart Options'!$C$35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 Age Chart Options'!$A$36:$A$43</c:f>
              <c:strCache>
                <c:ptCount val="8"/>
                <c:pt idx="0">
                  <c:v>Current Law</c:v>
                </c:pt>
                <c:pt idx="1">
                  <c:v>Proposed Law</c:v>
                </c:pt>
                <c:pt idx="2">
                  <c:v>Current Law</c:v>
                </c:pt>
                <c:pt idx="3">
                  <c:v>Proposed Law</c:v>
                </c:pt>
                <c:pt idx="4">
                  <c:v>Current Law</c:v>
                </c:pt>
                <c:pt idx="5">
                  <c:v>Proposed Law</c:v>
                </c:pt>
                <c:pt idx="6">
                  <c:v>Current Law</c:v>
                </c:pt>
                <c:pt idx="7">
                  <c:v>Proposed Law</c:v>
                </c:pt>
              </c:strCache>
            </c:strRef>
          </c:cat>
          <c:val>
            <c:numRef>
              <c:f>'Income Age Chart Options'!$C$36:$C$43</c:f>
              <c:numCache>
                <c:formatCode>0.0</c:formatCode>
                <c:ptCount val="8"/>
                <c:pt idx="0">
                  <c:v>9.2451425651850876</c:v>
                </c:pt>
                <c:pt idx="1">
                  <c:v>6.6047868241976451</c:v>
                </c:pt>
                <c:pt idx="2">
                  <c:v>4.3847078105135475</c:v>
                </c:pt>
                <c:pt idx="3">
                  <c:v>0.82300143105249857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721720"/>
        <c:axId val="406716232"/>
      </c:barChart>
      <c:catAx>
        <c:axId val="40672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716232"/>
        <c:crosses val="autoZero"/>
        <c:auto val="1"/>
        <c:lblAlgn val="ctr"/>
        <c:lblOffset val="100"/>
        <c:noMultiLvlLbl val="0"/>
      </c:catAx>
      <c:valAx>
        <c:axId val="406716232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72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4846371855403"/>
          <c:y val="0.93835573293064389"/>
          <c:w val="0.46248950787585164"/>
          <c:h val="6.1644267069356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Changes by Age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626304283876768E-2"/>
          <c:y val="7.487208929533358E-2"/>
          <c:w val="0.86746364732279346"/>
          <c:h val="0.86456811887775875"/>
        </c:manualLayout>
      </c:layout>
      <c:barChart>
        <c:barDir val="col"/>
        <c:grouping val="clustered"/>
        <c:varyColors val="0"/>
        <c:ser>
          <c:idx val="3"/>
          <c:order val="1"/>
          <c:tx>
            <c:v>Current Enrollees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'Prem Comp'!$K$49:$K$54</c:f>
              <c:numCache>
                <c:formatCode>_(* #,##0.00_);_(* \(#,##0.00\);_(* "-"??_);_(@_)</c:formatCode>
                <c:ptCount val="6"/>
                <c:pt idx="0">
                  <c:v>1.9484566314419203</c:v>
                </c:pt>
                <c:pt idx="1">
                  <c:v>2.9245141167782371</c:v>
                </c:pt>
                <c:pt idx="2">
                  <c:v>2.4155272344253778</c:v>
                </c:pt>
                <c:pt idx="3">
                  <c:v>2.6790350685738176</c:v>
                </c:pt>
                <c:pt idx="4">
                  <c:v>4.0687620672617824</c:v>
                </c:pt>
                <c:pt idx="5">
                  <c:v>2.0687365715188566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780888"/>
        <c:axId val="406716624"/>
      </c:barChart>
      <c:lineChart>
        <c:grouping val="standard"/>
        <c:varyColors val="0"/>
        <c:ser>
          <c:idx val="2"/>
          <c:order val="0"/>
          <c:tx>
            <c:v>Estimated Enrollment Change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'Prem Comp'!$U$65:$U$70</c:f>
              <c:strCache>
                <c:ptCount val="6"/>
                <c:pt idx="0">
                  <c:v>&lt;18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60+</c:v>
                </c:pt>
              </c:strCache>
            </c:strRef>
          </c:cat>
          <c:val>
            <c:numRef>
              <c:f>'Prem Comp'!$V$65:$V$70</c:f>
              <c:numCache>
                <c:formatCode>0%</c:formatCode>
                <c:ptCount val="6"/>
                <c:pt idx="0">
                  <c:v>0.10003743967140429</c:v>
                </c:pt>
                <c:pt idx="1">
                  <c:v>0.10598980375213705</c:v>
                </c:pt>
                <c:pt idx="2">
                  <c:v>5.2782848154134331E-2</c:v>
                </c:pt>
                <c:pt idx="3">
                  <c:v>-2.9573906485081528E-2</c:v>
                </c:pt>
                <c:pt idx="4">
                  <c:v>-0.12700223463180729</c:v>
                </c:pt>
                <c:pt idx="5">
                  <c:v>-0.16031649139544799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717800"/>
        <c:axId val="406715840"/>
      </c:lineChart>
      <c:catAx>
        <c:axId val="406717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715840"/>
        <c:crosses val="autoZero"/>
        <c:auto val="1"/>
        <c:lblAlgn val="ctr"/>
        <c:lblOffset val="100"/>
        <c:noMultiLvlLbl val="1"/>
      </c:catAx>
      <c:valAx>
        <c:axId val="40671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 Change in Enrollment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717800"/>
        <c:crosses val="autoZero"/>
        <c:crossBetween val="between"/>
      </c:valAx>
      <c:valAx>
        <c:axId val="406716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 of People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80888"/>
        <c:crosses val="max"/>
        <c:crossBetween val="between"/>
      </c:valAx>
      <c:catAx>
        <c:axId val="405780888"/>
        <c:scaling>
          <c:orientation val="minMax"/>
        </c:scaling>
        <c:delete val="1"/>
        <c:axPos val="b"/>
        <c:majorTickMark val="out"/>
        <c:minorTickMark val="none"/>
        <c:tickLblPos val="nextTo"/>
        <c:crossAx val="40671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Effect of the American Health Care Act of 2017 on Sponsors of National Health Expenditures (NHE), 2017-2026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Sponsor!$Q$65:$Q$69</c:f>
              <c:strCache>
                <c:ptCount val="5"/>
                <c:pt idx="0">
                  <c:v>NHE</c:v>
                </c:pt>
                <c:pt idx="1">
                  <c:v>Federal</c:v>
                </c:pt>
                <c:pt idx="2">
                  <c:v>State</c:v>
                </c:pt>
                <c:pt idx="3">
                  <c:v>Private Business and Other Private</c:v>
                </c:pt>
                <c:pt idx="4">
                  <c:v>Household</c:v>
                </c:pt>
              </c:strCache>
            </c:strRef>
          </c:cat>
          <c:val>
            <c:numRef>
              <c:f>Sponsor!$R$65:$R$69</c:f>
              <c:numCache>
                <c:formatCode>"$"#,##0</c:formatCode>
                <c:ptCount val="5"/>
                <c:pt idx="0">
                  <c:v>-266.32068417813571</c:v>
                </c:pt>
                <c:pt idx="1">
                  <c:v>-260.88310667282167</c:v>
                </c:pt>
                <c:pt idx="2">
                  <c:v>35.263272096655783</c:v>
                </c:pt>
                <c:pt idx="3">
                  <c:v>-80.212169728699337</c:v>
                </c:pt>
                <c:pt idx="4">
                  <c:v>40.511320126730425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779712"/>
        <c:axId val="405775792"/>
      </c:barChart>
      <c:catAx>
        <c:axId val="405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5792"/>
        <c:crosses val="autoZero"/>
        <c:auto val="1"/>
        <c:lblAlgn val="ctr"/>
        <c:lblOffset val="100"/>
        <c:noMultiLvlLbl val="0"/>
      </c:catAx>
      <c:valAx>
        <c:axId val="40577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Billions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Dollars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'Prem Impact'!$AB$4</c:f>
              <c:strCache>
                <c:ptCount val="1"/>
                <c:pt idx="0">
                  <c:v>Individual's Net Premiums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 Impact'!$AC$2:$AI$2</c:f>
              <c:strCache>
                <c:ptCount val="7"/>
                <c:pt idx="0">
                  <c:v>Current Law—On Exchange</c:v>
                </c:pt>
                <c:pt idx="1">
                  <c:v>BCRA—On Exchange</c:v>
                </c:pt>
                <c:pt idx="2">
                  <c:v>Current Law</c:v>
                </c:pt>
                <c:pt idx="3">
                  <c:v>BCRA—On Exchange</c:v>
                </c:pt>
                <c:pt idx="4">
                  <c:v>Current Law—On Exchange</c:v>
                </c:pt>
                <c:pt idx="5">
                  <c:v>BCRA—On Exchange</c:v>
                </c:pt>
                <c:pt idx="6">
                  <c:v>BCRA—Off Exchange</c:v>
                </c:pt>
              </c:strCache>
            </c:strRef>
          </c:cat>
          <c:val>
            <c:numRef>
              <c:f>'Prem Impact'!$AC$4:$AI$4</c:f>
              <c:numCache>
                <c:formatCode>_(* #,##0_);_(* \(#,##0\);_(* "-"??_);_(@_)</c:formatCode>
                <c:ptCount val="7"/>
                <c:pt idx="0">
                  <c:v>360.22147931068434</c:v>
                </c:pt>
                <c:pt idx="1">
                  <c:v>277.89911590569466</c:v>
                </c:pt>
                <c:pt idx="2" formatCode="General">
                  <c:v>0</c:v>
                </c:pt>
                <c:pt idx="3" formatCode="0_%">
                  <c:v>38.773907311328422</c:v>
                </c:pt>
                <c:pt idx="4" formatCode="0">
                  <c:v>360.22147931068434</c:v>
                </c:pt>
                <c:pt idx="5">
                  <c:v>371.70994995980311</c:v>
                </c:pt>
                <c:pt idx="6" formatCode="0">
                  <c:v>393.45813430065732</c:v>
                </c:pt>
              </c:numCache>
            </c:numRef>
          </c:val>
        </c:ser>
        <c:ser>
          <c:idx val="2"/>
          <c:order val="1"/>
          <c:tx>
            <c:strRef>
              <c:f>'Prem Impact'!$AB$5</c:f>
              <c:strCache>
                <c:ptCount val="1"/>
                <c:pt idx="0">
                  <c:v>Individual's Cost Sharing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 Impact'!$AC$2:$AI$2</c:f>
              <c:strCache>
                <c:ptCount val="7"/>
                <c:pt idx="0">
                  <c:v>Current Law—On Exchange</c:v>
                </c:pt>
                <c:pt idx="1">
                  <c:v>BCRA—On Exchange</c:v>
                </c:pt>
                <c:pt idx="2">
                  <c:v>Current Law</c:v>
                </c:pt>
                <c:pt idx="3">
                  <c:v>BCRA—On Exchange</c:v>
                </c:pt>
                <c:pt idx="4">
                  <c:v>Current Law—On Exchange</c:v>
                </c:pt>
                <c:pt idx="5">
                  <c:v>BCRA—On Exchange</c:v>
                </c:pt>
                <c:pt idx="6">
                  <c:v>BCRA—Off Exchange</c:v>
                </c:pt>
              </c:strCache>
            </c:strRef>
          </c:cat>
          <c:val>
            <c:numRef>
              <c:f>'Prem Impact'!$AC$5:$AI$5</c:f>
              <c:numCache>
                <c:formatCode>_(* #,##0_);_(* \(#,##0\);_(* "-"??_);_(@_)</c:formatCode>
                <c:ptCount val="7"/>
                <c:pt idx="0">
                  <c:v>236.26570524398289</c:v>
                </c:pt>
                <c:pt idx="1">
                  <c:v>241.15819235178208</c:v>
                </c:pt>
                <c:pt idx="2" formatCode="General">
                  <c:v>0</c:v>
                </c:pt>
                <c:pt idx="3" formatCode="0_%">
                  <c:v>138.71170135609785</c:v>
                </c:pt>
                <c:pt idx="4" formatCode="0">
                  <c:v>236.26570524398289</c:v>
                </c:pt>
                <c:pt idx="5">
                  <c:v>348.69436950811667</c:v>
                </c:pt>
                <c:pt idx="6" formatCode="0">
                  <c:v>377.2403258975836</c:v>
                </c:pt>
              </c:numCache>
            </c:numRef>
          </c:val>
        </c:ser>
        <c:ser>
          <c:idx val="0"/>
          <c:order val="2"/>
          <c:tx>
            <c:strRef>
              <c:f>'Prem Impact'!$AB$3</c:f>
              <c:strCache>
                <c:ptCount val="1"/>
                <c:pt idx="0">
                  <c:v>Subsidies (APTC + CSR + SSIP + Medicaid)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'Prem Impact'!$AC$2:$AI$2</c:f>
              <c:strCache>
                <c:ptCount val="7"/>
                <c:pt idx="0">
                  <c:v>Current Law—On Exchange</c:v>
                </c:pt>
                <c:pt idx="1">
                  <c:v>BCRA—On Exchange</c:v>
                </c:pt>
                <c:pt idx="2">
                  <c:v>Current Law</c:v>
                </c:pt>
                <c:pt idx="3">
                  <c:v>BCRA—On Exchange</c:v>
                </c:pt>
                <c:pt idx="4">
                  <c:v>Current Law—On Exchange</c:v>
                </c:pt>
                <c:pt idx="5">
                  <c:v>BCRA—On Exchange</c:v>
                </c:pt>
                <c:pt idx="6">
                  <c:v>BCRA—Off Exchange</c:v>
                </c:pt>
              </c:strCache>
            </c:strRef>
          </c:cat>
          <c:val>
            <c:numRef>
              <c:f>'Prem Impact'!$AC$3:$AI$3</c:f>
              <c:numCache>
                <c:formatCode>_(* #,##0_);_(* \(#,##0\);_(* "-"??_);_(@_)</c:formatCode>
                <c:ptCount val="7"/>
                <c:pt idx="0">
                  <c:v>494.81865301919333</c:v>
                </c:pt>
                <c:pt idx="1">
                  <c:v>530.5094981540318</c:v>
                </c:pt>
                <c:pt idx="2" formatCode="0_%">
                  <c:v>759.83333333333337</c:v>
                </c:pt>
                <c:pt idx="3" formatCode="0_%">
                  <c:v>871.38557620554457</c:v>
                </c:pt>
                <c:pt idx="4" formatCode="0">
                  <c:v>494.81865301919333</c:v>
                </c:pt>
                <c:pt idx="5">
                  <c:v>437.03431779660951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5778144"/>
        <c:axId val="405774616"/>
      </c:barChart>
      <c:catAx>
        <c:axId val="4057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4616"/>
        <c:crosses val="autoZero"/>
        <c:auto val="1"/>
        <c:lblAlgn val="ctr"/>
        <c:lblOffset val="100"/>
        <c:noMultiLvlLbl val="0"/>
      </c:catAx>
      <c:valAx>
        <c:axId val="40577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dirty="0" smtClean="0"/>
              <a:t>Medicaid</a:t>
            </a:r>
            <a:r>
              <a:rPr lang="en-US" sz="1400" b="1" baseline="0" dirty="0" smtClean="0"/>
              <a:t> and Individually Purchased Insurance Enrollment by Income Category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65080533998004E-2"/>
          <c:y val="6.0906927438249971E-2"/>
          <c:w val="0.89223180196000684"/>
          <c:h val="0.71599395093899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'Prem Comp'!$L$76</c:f>
              <c:strCache>
                <c:ptCount val="1"/>
                <c:pt idx="0">
                  <c:v>Individually purchased insurance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dk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 Comp'!$K$77:$K$84</c:f>
              <c:strCache>
                <c:ptCount val="8"/>
                <c:pt idx="0">
                  <c:v>Current</c:v>
                </c:pt>
                <c:pt idx="1">
                  <c:v>Proposed</c:v>
                </c:pt>
                <c:pt idx="2">
                  <c:v>Current</c:v>
                </c:pt>
                <c:pt idx="3">
                  <c:v>Proposed</c:v>
                </c:pt>
                <c:pt idx="4">
                  <c:v>Current</c:v>
                </c:pt>
                <c:pt idx="5">
                  <c:v>Proposed</c:v>
                </c:pt>
                <c:pt idx="6">
                  <c:v>Current</c:v>
                </c:pt>
                <c:pt idx="7">
                  <c:v>Proposed</c:v>
                </c:pt>
              </c:strCache>
            </c:strRef>
          </c:cat>
          <c:val>
            <c:numRef>
              <c:f>'Prem Comp'!$L$77:$L$84</c:f>
              <c:numCache>
                <c:formatCode>0.0</c:formatCode>
                <c:ptCount val="8"/>
                <c:pt idx="0">
                  <c:v>2.3283110708324672</c:v>
                </c:pt>
                <c:pt idx="1">
                  <c:v>5.2142754418287653</c:v>
                </c:pt>
                <c:pt idx="2">
                  <c:v>1.5635237604949357</c:v>
                </c:pt>
                <c:pt idx="3">
                  <c:v>3.5972337891073916</c:v>
                </c:pt>
                <c:pt idx="4">
                  <c:v>7.2890128330699131</c:v>
                </c:pt>
                <c:pt idx="5">
                  <c:v>6.0117353529786408</c:v>
                </c:pt>
                <c:pt idx="6">
                  <c:v>5.7411840256026831</c:v>
                </c:pt>
                <c:pt idx="7">
                  <c:v>5.0883681622704753</c:v>
                </c:pt>
              </c:numCache>
            </c:numRef>
          </c:val>
        </c:ser>
        <c:ser>
          <c:idx val="1"/>
          <c:order val="1"/>
          <c:tx>
            <c:strRef>
              <c:f>'Prem Comp'!$M$76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dk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 Comp'!$K$77:$K$84</c:f>
              <c:strCache>
                <c:ptCount val="8"/>
                <c:pt idx="0">
                  <c:v>Current</c:v>
                </c:pt>
                <c:pt idx="1">
                  <c:v>Proposed</c:v>
                </c:pt>
                <c:pt idx="2">
                  <c:v>Current</c:v>
                </c:pt>
                <c:pt idx="3">
                  <c:v>Proposed</c:v>
                </c:pt>
                <c:pt idx="4">
                  <c:v>Current</c:v>
                </c:pt>
                <c:pt idx="5">
                  <c:v>Proposed</c:v>
                </c:pt>
                <c:pt idx="6">
                  <c:v>Current</c:v>
                </c:pt>
                <c:pt idx="7">
                  <c:v>Proposed</c:v>
                </c:pt>
              </c:strCache>
            </c:strRef>
          </c:cat>
          <c:val>
            <c:numRef>
              <c:f>'Prem Comp'!$M$77:$M$84</c:f>
              <c:numCache>
                <c:formatCode>0.0</c:formatCode>
                <c:ptCount val="8"/>
                <c:pt idx="0">
                  <c:v>9.1979498849801331</c:v>
                </c:pt>
                <c:pt idx="1">
                  <c:v>6.6492507873048696</c:v>
                </c:pt>
                <c:pt idx="2">
                  <c:v>4.3623256663730166</c:v>
                </c:pt>
                <c:pt idx="3">
                  <c:v>0.16052978299304765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775400"/>
        <c:axId val="405779320"/>
      </c:barChart>
      <c:catAx>
        <c:axId val="40577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9320"/>
        <c:crosses val="autoZero"/>
        <c:auto val="1"/>
        <c:lblAlgn val="ctr"/>
        <c:lblOffset val="100"/>
        <c:noMultiLvlLbl val="0"/>
      </c:catAx>
      <c:valAx>
        <c:axId val="40577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577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3029478313801"/>
          <c:y val="0.87183694834776138"/>
          <c:w val="0.46248950787585164"/>
          <c:h val="6.1644267069356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8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dirty="0" smtClean="0"/>
              <a:t>Estimated Effect of</a:t>
            </a:r>
            <a:r>
              <a:rPr lang="en-US" sz="1400" b="1" baseline="0" dirty="0" smtClean="0"/>
              <a:t> BCRA on Sponsors of NHE, 2017-2026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Sponsor!$Q$65:$Q$69</c:f>
              <c:strCache>
                <c:ptCount val="5"/>
                <c:pt idx="0">
                  <c:v>NHE</c:v>
                </c:pt>
                <c:pt idx="1">
                  <c:v>Federal</c:v>
                </c:pt>
                <c:pt idx="2">
                  <c:v>State and local</c:v>
                </c:pt>
                <c:pt idx="3">
                  <c:v>Private business and other private</c:v>
                </c:pt>
                <c:pt idx="4">
                  <c:v>Household</c:v>
                </c:pt>
              </c:strCache>
            </c:strRef>
          </c:cat>
          <c:val>
            <c:numRef>
              <c:f>Sponsor!$R$65:$R$69</c:f>
              <c:numCache>
                <c:formatCode>"$"#,##0</c:formatCode>
                <c:ptCount val="5"/>
                <c:pt idx="0">
                  <c:v>-137.01251669082558</c:v>
                </c:pt>
                <c:pt idx="1">
                  <c:v>-280.79109827054344</c:v>
                </c:pt>
                <c:pt idx="2">
                  <c:v>-2.5727714008007752</c:v>
                </c:pt>
                <c:pt idx="3">
                  <c:v>-68.915662257858003</c:v>
                </c:pt>
                <c:pt idx="4">
                  <c:v>216.26701523838165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514792"/>
        <c:axId val="404515576"/>
      </c:barChart>
      <c:catAx>
        <c:axId val="40451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4515576"/>
        <c:crosses val="autoZero"/>
        <c:auto val="1"/>
        <c:lblAlgn val="ctr"/>
        <c:lblOffset val="100"/>
        <c:noMultiLvlLbl val="0"/>
      </c:catAx>
      <c:valAx>
        <c:axId val="40451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451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8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0.08833</cdr:x>
      <cdr:y>0.13425</cdr:y>
    </cdr:from>
    <cdr:to>
      <cdr:x>0.295</cdr:x>
      <cdr:y>0.92055</cdr:y>
    </cdr:to>
    <cdr:sp macro="" textlink="">
      <cdr:nvSpPr>
        <cdr:cNvPr id="11" name="Rounded Rectangle 10"/>
        <cdr:cNvSpPr/>
      </cdr:nvSpPr>
      <cdr:spPr>
        <a:xfrm xmlns:a="http://schemas.openxmlformats.org/drawingml/2006/main">
          <a:off x="504827" y="466725"/>
          <a:ext cx="1181100" cy="273367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0.1837</cdr:x>
      <cdr:y>0.17534</cdr:y>
    </cdr:from>
    <cdr:to>
      <cdr:x>0.32609</cdr:x>
      <cdr:y>0.23288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69026" y="1040187"/>
          <a:ext cx="1603754" cy="341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 100% FPL</a:t>
          </a:r>
        </a:p>
      </cdr:txBody>
    </cdr:sp>
  </cdr:relSizeAnchor>
  <cdr:relSizeAnchor xmlns:cdr="http://schemas.openxmlformats.org/drawingml/2006/chartDrawing">
    <cdr:from>
      <cdr:x>0.37003</cdr:x>
      <cdr:y>0.17626</cdr:y>
    </cdr:from>
    <cdr:to>
      <cdr:x>0.5542</cdr:x>
      <cdr:y>0.23105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67640" y="1045645"/>
          <a:ext cx="2074328" cy="32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100-150% FPL</a:t>
          </a:r>
        </a:p>
      </cdr:txBody>
    </cdr:sp>
  </cdr:relSizeAnchor>
  <cdr:relSizeAnchor xmlns:cdr="http://schemas.openxmlformats.org/drawingml/2006/chartDrawing">
    <cdr:from>
      <cdr:x>0.82217</cdr:x>
      <cdr:y>0.17874</cdr:y>
    </cdr:from>
    <cdr:to>
      <cdr:x>0.97098</cdr:x>
      <cdr:y>0.23138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260223" y="1060362"/>
          <a:ext cx="1676089" cy="312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400+% FPL</a:t>
          </a:r>
        </a:p>
      </cdr:txBody>
    </cdr:sp>
  </cdr:relSizeAnchor>
  <cdr:relSizeAnchor xmlns:cdr="http://schemas.openxmlformats.org/drawingml/2006/chartDrawing">
    <cdr:from>
      <cdr:x>0.31222</cdr:x>
      <cdr:y>0.1379</cdr:y>
    </cdr:from>
    <cdr:to>
      <cdr:x>0.52167</cdr:x>
      <cdr:y>0.9242</cdr:y>
    </cdr:to>
    <cdr:sp macro="" textlink="">
      <cdr:nvSpPr>
        <cdr:cNvPr id="12" name="Rounded Rectangle 11"/>
        <cdr:cNvSpPr/>
      </cdr:nvSpPr>
      <cdr:spPr>
        <a:xfrm xmlns:a="http://schemas.openxmlformats.org/drawingml/2006/main">
          <a:off x="1784351" y="479425"/>
          <a:ext cx="1196976" cy="273367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0.53667</cdr:x>
      <cdr:y>0.13516</cdr:y>
    </cdr:from>
    <cdr:to>
      <cdr:x>0.74167</cdr:x>
      <cdr:y>0.92146</cdr:y>
    </cdr:to>
    <cdr:sp macro="" textlink="">
      <cdr:nvSpPr>
        <cdr:cNvPr id="13" name="Rounded Rectangle 12"/>
        <cdr:cNvSpPr/>
      </cdr:nvSpPr>
      <cdr:spPr>
        <a:xfrm xmlns:a="http://schemas.openxmlformats.org/drawingml/2006/main">
          <a:off x="3067052" y="469900"/>
          <a:ext cx="1171574" cy="273367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0.75833</cdr:x>
      <cdr:y>0.1379</cdr:y>
    </cdr:from>
    <cdr:to>
      <cdr:x>0.96667</cdr:x>
      <cdr:y>0.9242</cdr:y>
    </cdr:to>
    <cdr:sp macro="" textlink="">
      <cdr:nvSpPr>
        <cdr:cNvPr id="14" name="Rounded Rectangle 13"/>
        <cdr:cNvSpPr/>
      </cdr:nvSpPr>
      <cdr:spPr>
        <a:xfrm xmlns:a="http://schemas.openxmlformats.org/drawingml/2006/main">
          <a:off x="4333878" y="479425"/>
          <a:ext cx="1190624" cy="273367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0.59829</cdr:x>
      <cdr:y>0.17626</cdr:y>
    </cdr:from>
    <cdr:to>
      <cdr:x>0.78246</cdr:x>
      <cdr:y>0.23105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738588" y="1045645"/>
          <a:ext cx="2074327" cy="32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150-400% FPL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0.14049</cdr:x>
      <cdr:y>0.91247</cdr:y>
    </cdr:from>
    <cdr:to>
      <cdr:x>0.19867</cdr:x>
      <cdr:y>0.95064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0667" y="5747695"/>
          <a:ext cx="675302" cy="240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-0.6%</a:t>
          </a:r>
        </a:p>
      </cdr:txBody>
    </cdr:sp>
  </cdr:relSizeAnchor>
  <cdr:relSizeAnchor xmlns:cdr="http://schemas.openxmlformats.org/drawingml/2006/chartDrawing">
    <cdr:from>
      <cdr:x>0.32692</cdr:x>
      <cdr:y>0.89745</cdr:y>
    </cdr:from>
    <cdr:to>
      <cdr:x>0.38602</cdr:x>
      <cdr:y>0.93816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36814" y="5654379"/>
          <a:ext cx="512832" cy="256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-1.9%</a:t>
          </a:r>
        </a:p>
      </cdr:txBody>
    </cdr:sp>
  </cdr:relSizeAnchor>
  <cdr:relSizeAnchor xmlns:cdr="http://schemas.openxmlformats.org/drawingml/2006/chartDrawing">
    <cdr:from>
      <cdr:x>0.50681</cdr:x>
      <cdr:y>0.1893</cdr:y>
    </cdr:from>
    <cdr:to>
      <cdr:x>0.5696</cdr:x>
      <cdr:y>0.23001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82595" y="1192403"/>
          <a:ext cx="728810" cy="256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+0.4%</a:t>
          </a:r>
        </a:p>
      </cdr:txBody>
    </cdr:sp>
  </cdr:relSizeAnchor>
  <cdr:relSizeAnchor xmlns:cdr="http://schemas.openxmlformats.org/drawingml/2006/chartDrawing">
    <cdr:from>
      <cdr:x>0.68996</cdr:x>
      <cdr:y>0.51022</cdr:y>
    </cdr:from>
    <cdr:to>
      <cdr:x>0.75182</cdr:x>
      <cdr:y>0.54457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08434" y="3213889"/>
          <a:ext cx="718016" cy="216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-0.7%</a:t>
          </a:r>
        </a:p>
      </cdr:txBody>
    </cdr:sp>
  </cdr:relSizeAnchor>
  <cdr:relSizeAnchor xmlns:cdr="http://schemas.openxmlformats.org/drawingml/2006/chartDrawing">
    <cdr:from>
      <cdr:x>0.87209</cdr:x>
      <cdr:y>0.19333</cdr:y>
    </cdr:from>
    <cdr:to>
      <cdr:x>0.94319</cdr:x>
      <cdr:y>0.2315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122395" y="1217789"/>
          <a:ext cx="825266" cy="240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+0.3%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0.09159</cdr:x>
      <cdr:y>0.09272</cdr:y>
    </cdr:from>
    <cdr:to>
      <cdr:x>0.37127</cdr:x>
      <cdr:y>0.14325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3608" y="583039"/>
          <a:ext cx="2423489" cy="31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Total Individual</a:t>
          </a:r>
          <a:r>
            <a:rPr lang="en-US" sz="1000" baseline="0">
              <a:latin typeface="Times New Roman" panose="02020603050405020304" pitchFamily="18" charset="0"/>
              <a:cs typeface="Times New Roman" panose="02020603050405020304" pitchFamily="18" charset="0"/>
            </a:rPr>
            <a:t> Enrollment</a:t>
          </a:r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0.34424</cdr:x>
      <cdr:y>0.08703</cdr:y>
    </cdr:from>
    <cdr:to>
      <cdr:x>0.58837</cdr:x>
      <cdr:y>0.14732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82886" y="547241"/>
          <a:ext cx="2115440" cy="379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Previously</a:t>
          </a:r>
          <a:r>
            <a:rPr lang="en-US" sz="1000" baseline="0">
              <a:latin typeface="Times New Roman" panose="02020603050405020304" pitchFamily="18" charset="0"/>
              <a:cs typeface="Times New Roman" panose="02020603050405020304" pitchFamily="18" charset="0"/>
            </a:rPr>
            <a:t> Covered by Medicaid</a:t>
          </a:r>
        </a:p>
      </cdr:txBody>
    </cdr:sp>
  </cdr:relSizeAnchor>
  <cdr:relSizeAnchor xmlns:cdr="http://schemas.openxmlformats.org/drawingml/2006/chartDrawing">
    <cdr:from>
      <cdr:x>0.62305</cdr:x>
      <cdr:y>0.07658</cdr:y>
    </cdr:from>
    <cdr:to>
      <cdr:x>0.97444</cdr:x>
      <cdr:y>0.13597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98866" y="481528"/>
          <a:ext cx="3044872" cy="37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Previously Not Covered by Medicaid</a:t>
          </a:r>
        </a:p>
      </cdr:txBody>
    </cdr:sp>
  </cdr:relSizeAnchor>
  <cdr:relSizeAnchor xmlns:cdr="http://schemas.openxmlformats.org/drawingml/2006/chartDrawing">
    <cdr:from>
      <cdr:x>0.1418</cdr:x>
      <cdr:y>0.21827</cdr:y>
    </cdr:from>
    <cdr:to>
      <cdr:x>0.22571</cdr:x>
      <cdr:y>0.24382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232647" y="1376723"/>
          <a:ext cx="729323" cy="1611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0.16206</cdr:x>
      <cdr:y>0.18187</cdr:y>
    </cdr:from>
    <cdr:to>
      <cdr:x>0.23055</cdr:x>
      <cdr:y>0.23507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08739" y="1147111"/>
          <a:ext cx="595331" cy="335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−</a:t>
          </a:r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</a:p>
      </cdr:txBody>
    </cdr:sp>
  </cdr:relSizeAnchor>
  <cdr:relSizeAnchor xmlns:cdr="http://schemas.openxmlformats.org/drawingml/2006/chartDrawing">
    <cdr:from>
      <cdr:x>0.68508</cdr:x>
      <cdr:y>0.15435</cdr:y>
    </cdr:from>
    <cdr:to>
      <cdr:x>0.75199</cdr:x>
      <cdr:y>0.20754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955127" y="973533"/>
          <a:ext cx="581594" cy="335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</a:p>
      </cdr:txBody>
    </cdr:sp>
  </cdr:relSizeAnchor>
  <cdr:relSizeAnchor xmlns:cdr="http://schemas.openxmlformats.org/drawingml/2006/chartDrawing">
    <cdr:from>
      <cdr:x>0.67707</cdr:x>
      <cdr:y>0.17673</cdr:y>
    </cdr:from>
    <cdr:to>
      <cdr:x>0.75881</cdr:x>
      <cdr:y>0.21603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5885467" y="1114673"/>
          <a:ext cx="710530" cy="2478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0.40147</cdr:x>
      <cdr:y>0.28528</cdr:y>
    </cdr:from>
    <cdr:to>
      <cdr:x>0.47757</cdr:x>
      <cdr:y>0.33492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489832" y="1799350"/>
          <a:ext cx="661475" cy="31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38%</a:t>
          </a:r>
        </a:p>
      </cdr:txBody>
    </cdr:sp>
  </cdr:relSizeAnchor>
  <cdr:relSizeAnchor xmlns:cdr="http://schemas.openxmlformats.org/drawingml/2006/chartDrawing">
    <cdr:from>
      <cdr:x>0.4098</cdr:x>
      <cdr:y>0.24509</cdr:y>
    </cdr:from>
    <cdr:to>
      <cdr:x>0.49103</cdr:x>
      <cdr:y>0.42211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3562177" y="1545847"/>
          <a:ext cx="706097" cy="11165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0.32004</cdr:x>
      <cdr:y>0.02145</cdr:y>
    </cdr:from>
    <cdr:to>
      <cdr:x>0.32004</cdr:x>
      <cdr:y>0.88338</cdr:y>
    </cdr:to>
    <cdr:cxnSp macro="">
      <cdr:nvCxnSpPr>
        <cdr:cNvPr id="23" name="Straight Connector 22"/>
        <cdr:cNvCxnSpPr/>
      </cdr:nvCxnSpPr>
      <cdr:spPr>
        <a:xfrm xmlns:a="http://schemas.openxmlformats.org/drawingml/2006/main" flipH="1" flipV="1">
          <a:off x="2773208" y="134867"/>
          <a:ext cx="9" cy="54199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0.59533</cdr:x>
      <cdr:y>0.02145</cdr:y>
    </cdr:from>
    <cdr:to>
      <cdr:x>0.59633</cdr:x>
      <cdr:y>0.88341</cdr:y>
    </cdr:to>
    <cdr:cxnSp macro="">
      <cdr:nvCxnSpPr>
        <cdr:cNvPr id="24" name="Straight Connector 23"/>
        <cdr:cNvCxnSpPr/>
      </cdr:nvCxnSpPr>
      <cdr:spPr>
        <a:xfrm xmlns:a="http://schemas.openxmlformats.org/drawingml/2006/main" flipH="1" flipV="1">
          <a:off x="5158673" y="134867"/>
          <a:ext cx="8658" cy="54201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0.08833</cdr:x>
      <cdr:y>0.05935</cdr:y>
    </cdr:from>
    <cdr:to>
      <cdr:x>0.295</cdr:x>
      <cdr:y>0.84565</cdr:y>
    </cdr:to>
    <cdr:sp macro="" textlink="">
      <cdr:nvSpPr>
        <cdr:cNvPr id="11" name="Rounded Rectangle 10"/>
        <cdr:cNvSpPr/>
      </cdr:nvSpPr>
      <cdr:spPr>
        <a:xfrm xmlns:a="http://schemas.openxmlformats.org/drawingml/2006/main">
          <a:off x="766471" y="373959"/>
          <a:ext cx="1793351" cy="495406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0.13699</cdr:x>
      <cdr:y>0.09444</cdr:y>
    </cdr:from>
    <cdr:to>
      <cdr:x>0.24192</cdr:x>
      <cdr:y>0.13232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87505" y="594152"/>
          <a:ext cx="909596" cy="238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&lt; 100% FPL</a:t>
          </a:r>
        </a:p>
      </cdr:txBody>
    </cdr:sp>
  </cdr:relSizeAnchor>
  <cdr:relSizeAnchor xmlns:cdr="http://schemas.openxmlformats.org/drawingml/2006/chartDrawing">
    <cdr:from>
      <cdr:x>0.34607</cdr:x>
      <cdr:y>0.0972</cdr:y>
    </cdr:from>
    <cdr:to>
      <cdr:x>0.47461</cdr:x>
      <cdr:y>0.13104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99925" y="611515"/>
          <a:ext cx="1114256" cy="21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100-150% FPL</a:t>
          </a:r>
        </a:p>
      </cdr:txBody>
    </cdr:sp>
  </cdr:relSizeAnchor>
  <cdr:relSizeAnchor xmlns:cdr="http://schemas.openxmlformats.org/drawingml/2006/chartDrawing">
    <cdr:from>
      <cdr:x>0.80425</cdr:x>
      <cdr:y>0.0959</cdr:y>
    </cdr:from>
    <cdr:to>
      <cdr:x>0.91505</cdr:x>
      <cdr:y>0.12977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71660" y="603322"/>
          <a:ext cx="960469" cy="213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400+% FPL</a:t>
          </a:r>
        </a:p>
      </cdr:txBody>
    </cdr:sp>
  </cdr:relSizeAnchor>
  <cdr:relSizeAnchor xmlns:cdr="http://schemas.openxmlformats.org/drawingml/2006/chartDrawing">
    <cdr:from>
      <cdr:x>0.30819</cdr:x>
      <cdr:y>0.06023</cdr:y>
    </cdr:from>
    <cdr:to>
      <cdr:x>0.51764</cdr:x>
      <cdr:y>0.84653</cdr:y>
    </cdr:to>
    <cdr:sp macro="" textlink="">
      <cdr:nvSpPr>
        <cdr:cNvPr id="12" name="Rounded Rectangle 11"/>
        <cdr:cNvSpPr/>
      </cdr:nvSpPr>
      <cdr:spPr>
        <a:xfrm xmlns:a="http://schemas.openxmlformats.org/drawingml/2006/main">
          <a:off x="2674292" y="379478"/>
          <a:ext cx="1817473" cy="495406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0.53566</cdr:x>
      <cdr:y>0.06026</cdr:y>
    </cdr:from>
    <cdr:to>
      <cdr:x>0.74066</cdr:x>
      <cdr:y>0.84656</cdr:y>
    </cdr:to>
    <cdr:sp macro="" textlink="">
      <cdr:nvSpPr>
        <cdr:cNvPr id="13" name="Rounded Rectangle 12"/>
        <cdr:cNvSpPr/>
      </cdr:nvSpPr>
      <cdr:spPr>
        <a:xfrm xmlns:a="http://schemas.openxmlformats.org/drawingml/2006/main">
          <a:off x="4648141" y="379692"/>
          <a:ext cx="1778859" cy="495406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0.75934</cdr:x>
      <cdr:y>0.06162</cdr:y>
    </cdr:from>
    <cdr:to>
      <cdr:x>0.96768</cdr:x>
      <cdr:y>0.84792</cdr:y>
    </cdr:to>
    <cdr:sp macro="" textlink="">
      <cdr:nvSpPr>
        <cdr:cNvPr id="14" name="Rounded Rectangle 13"/>
        <cdr:cNvSpPr/>
      </cdr:nvSpPr>
      <cdr:spPr>
        <a:xfrm xmlns:a="http://schemas.openxmlformats.org/drawingml/2006/main">
          <a:off x="6589043" y="388217"/>
          <a:ext cx="1807842" cy="495406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0.57806</cdr:x>
      <cdr:y>0.0972</cdr:y>
    </cdr:from>
    <cdr:to>
      <cdr:x>0.7036</cdr:x>
      <cdr:y>0.1285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010942" y="611515"/>
          <a:ext cx="1088260" cy="196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150-400% FPL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0.11473</cdr:x>
      <cdr:y>0.62417</cdr:y>
    </cdr:from>
    <cdr:to>
      <cdr:x>0.17262</cdr:x>
      <cdr:y>0.66347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4068" y="3926969"/>
          <a:ext cx="501582" cy="247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−</a:t>
          </a:r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0.3%</a:t>
          </a:r>
        </a:p>
      </cdr:txBody>
    </cdr:sp>
  </cdr:relSizeAnchor>
  <cdr:relSizeAnchor xmlns:cdr="http://schemas.openxmlformats.org/drawingml/2006/chartDrawing">
    <cdr:from>
      <cdr:x>0.29892</cdr:x>
      <cdr:y>0.83451</cdr:y>
    </cdr:from>
    <cdr:to>
      <cdr:x>0.36536</cdr:x>
      <cdr:y>0.87522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9965" y="5250335"/>
          <a:ext cx="575663" cy="256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−</a:t>
          </a:r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2.1%</a:t>
          </a:r>
        </a:p>
      </cdr:txBody>
    </cdr:sp>
  </cdr:relSizeAnchor>
  <cdr:relSizeAnchor xmlns:cdr="http://schemas.openxmlformats.org/drawingml/2006/chartDrawing">
    <cdr:from>
      <cdr:x>0.49333</cdr:x>
      <cdr:y>0.41779</cdr:y>
    </cdr:from>
    <cdr:to>
      <cdr:x>0.55612</cdr:x>
      <cdr:y>0.4585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74775" y="2627150"/>
          <a:ext cx="544090" cy="255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0.0%</a:t>
          </a:r>
        </a:p>
      </cdr:txBody>
    </cdr:sp>
  </cdr:relSizeAnchor>
  <cdr:relSizeAnchor xmlns:cdr="http://schemas.openxmlformats.org/drawingml/2006/chartDrawing">
    <cdr:from>
      <cdr:x>0.67508</cdr:x>
      <cdr:y>0.52739</cdr:y>
    </cdr:from>
    <cdr:to>
      <cdr:x>0.73694</cdr:x>
      <cdr:y>0.57066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49193" y="3318097"/>
          <a:ext cx="535980" cy="272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−</a:t>
          </a:r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0.6%</a:t>
          </a:r>
        </a:p>
      </cdr:txBody>
    </cdr:sp>
  </cdr:relSizeAnchor>
  <cdr:relSizeAnchor xmlns:cdr="http://schemas.openxmlformats.org/drawingml/2006/chartDrawing">
    <cdr:from>
      <cdr:x>0.86452</cdr:x>
      <cdr:y>0.09839</cdr:y>
    </cdr:from>
    <cdr:to>
      <cdr:x>0.92321</cdr:x>
      <cdr:y>0.13656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90580" y="619015"/>
          <a:ext cx="508514" cy="24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Times New Roman" panose="02020603050405020304" pitchFamily="18" charset="0"/>
              <a:cs typeface="Times New Roman" panose="02020603050405020304" pitchFamily="18" charset="0"/>
            </a:rPr>
            <a:t>+1.7%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2CAB261-1EAD-4D7E-BAE6-7DF85128E78B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A44A178-66F4-495E-AC0E-B0C35D34E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EB9A-3546-41FF-8DEE-8EC3D268DD0A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D06F3-C083-4666-801A-DEBD67A65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7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2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3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9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7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2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9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8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28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1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64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1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0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6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0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6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6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06F3-C083-4666-801A-DEBD67A650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0910-B465-4CF4-B7AE-12C22DB03A59}" type="datetimeFigureOut">
              <a:rPr lang="en-US" smtClean="0"/>
              <a:t>11/07/2017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2622-76D2-4A79-A8F2-EAA454BA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OACT Analysis of</a:t>
            </a:r>
            <a:br>
              <a:rPr lang="en-US" dirty="0" smtClean="0"/>
            </a:br>
            <a:r>
              <a:rPr lang="en-US" dirty="0" smtClean="0"/>
              <a:t>Health Reform Legislation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AHCA Medicaid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Federal expenditures decrease $383 billion from 2017-2026</a:t>
            </a:r>
          </a:p>
          <a:p>
            <a:pPr lvl="2"/>
            <a:r>
              <a:rPr lang="en-US" dirty="0" smtClean="0"/>
              <a:t>Repeal of </a:t>
            </a:r>
            <a:r>
              <a:rPr lang="en-US" dirty="0"/>
              <a:t>M</a:t>
            </a:r>
            <a:r>
              <a:rPr lang="en-US" dirty="0" smtClean="0"/>
              <a:t>edicaid </a:t>
            </a:r>
            <a:r>
              <a:rPr lang="en-US" dirty="0"/>
              <a:t>e</a:t>
            </a:r>
            <a:r>
              <a:rPr lang="en-US" dirty="0" smtClean="0"/>
              <a:t>xpansion: $275 billion</a:t>
            </a:r>
          </a:p>
          <a:p>
            <a:pPr lvl="2"/>
            <a:r>
              <a:rPr lang="en-US" dirty="0" smtClean="0"/>
              <a:t>Per capita allotments: $65 billion</a:t>
            </a:r>
          </a:p>
          <a:p>
            <a:pPr lvl="2"/>
            <a:r>
              <a:rPr lang="en-US" dirty="0" smtClean="0"/>
              <a:t>All other provisions: $43 billion</a:t>
            </a:r>
          </a:p>
          <a:p>
            <a:pPr lvl="1"/>
            <a:r>
              <a:rPr lang="en-US" dirty="0" smtClean="0"/>
              <a:t>Total expenditures decrease $415 billion</a:t>
            </a:r>
          </a:p>
          <a:p>
            <a:pPr lvl="1"/>
            <a:r>
              <a:rPr lang="en-US" dirty="0" smtClean="0"/>
              <a:t>State expenditures decrease $32 billion</a:t>
            </a:r>
          </a:p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8 million fewer enrollees by 2026</a:t>
            </a:r>
          </a:p>
          <a:p>
            <a:pPr lvl="2"/>
            <a:r>
              <a:rPr lang="en-US" dirty="0" smtClean="0"/>
              <a:t>6 million net decrease due to repeal of Medicaid expansion</a:t>
            </a:r>
          </a:p>
          <a:p>
            <a:pPr lvl="2"/>
            <a:r>
              <a:rPr lang="en-US" dirty="0" smtClean="0"/>
              <a:t>2 million net decrease from all other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BCRA Medicaid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Medicaid expansion</a:t>
            </a:r>
          </a:p>
          <a:p>
            <a:pPr lvl="1"/>
            <a:r>
              <a:rPr lang="en-US" dirty="0" smtClean="0"/>
              <a:t>Keeps Medicaid expansion, but with following changes:</a:t>
            </a:r>
          </a:p>
          <a:p>
            <a:pPr lvl="2"/>
            <a:r>
              <a:rPr lang="en-US" dirty="0" smtClean="0"/>
              <a:t>Optional eligibility group and states can choose any income limit up to 138% FPL</a:t>
            </a:r>
          </a:p>
          <a:p>
            <a:pPr lvl="2"/>
            <a:r>
              <a:rPr lang="en-US" dirty="0" smtClean="0"/>
              <a:t>Higher Federal matching rate decreases from 90% down to regular matching rate by 2024</a:t>
            </a:r>
          </a:p>
          <a:p>
            <a:pPr lvl="1"/>
            <a:r>
              <a:rPr lang="en-US" dirty="0" smtClean="0"/>
              <a:t>Consideration of Marketplace changes on state decisions to keep or drop expansion</a:t>
            </a:r>
          </a:p>
          <a:p>
            <a:r>
              <a:rPr lang="en-US" dirty="0" smtClean="0"/>
              <a:t>Per enrollee allotments</a:t>
            </a:r>
          </a:p>
          <a:p>
            <a:pPr lvl="1"/>
            <a:r>
              <a:rPr lang="en-US" dirty="0" smtClean="0"/>
              <a:t>Establishes per enrollee allotments, but changes in base calculation and update factors</a:t>
            </a:r>
          </a:p>
          <a:p>
            <a:pPr lvl="1"/>
            <a:r>
              <a:rPr lang="en-US" dirty="0" smtClean="0"/>
              <a:t>Starting in 2025, caps only increase by CPI for all groups (down from M-CPI or M-CPI + 1%)</a:t>
            </a:r>
          </a:p>
          <a:p>
            <a:r>
              <a:rPr lang="en-US" dirty="0" smtClean="0"/>
              <a:t>Other changes from AHCA</a:t>
            </a:r>
          </a:p>
          <a:p>
            <a:pPr lvl="1"/>
            <a:r>
              <a:rPr lang="en-US" dirty="0" smtClean="0"/>
              <a:t>Block grants</a:t>
            </a:r>
          </a:p>
          <a:p>
            <a:pPr lvl="1"/>
            <a:r>
              <a:rPr lang="en-US" dirty="0" smtClean="0"/>
              <a:t>DSH</a:t>
            </a:r>
          </a:p>
          <a:p>
            <a:pPr lvl="1"/>
            <a:r>
              <a:rPr lang="en-US" dirty="0" smtClean="0"/>
              <a:t>IMDs</a:t>
            </a:r>
          </a:p>
          <a:p>
            <a:pPr lvl="1"/>
            <a:r>
              <a:rPr lang="en-US" dirty="0" smtClean="0"/>
              <a:t>Federal matching rate for American Indians expenditures</a:t>
            </a:r>
          </a:p>
        </p:txBody>
      </p:sp>
    </p:spTree>
    <p:extLst>
      <p:ext uri="{BB962C8B-B14F-4D97-AF65-F5344CB8AC3E}">
        <p14:creationId xmlns:p14="http://schemas.microsoft.com/office/powerpoint/2010/main" val="331395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BCRA Medicaid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Federal expenditures decrease $492 billion from 2017-2026</a:t>
            </a:r>
          </a:p>
          <a:p>
            <a:pPr lvl="2"/>
            <a:r>
              <a:rPr lang="en-US" dirty="0" smtClean="0"/>
              <a:t>Repeal of </a:t>
            </a:r>
            <a:r>
              <a:rPr lang="en-US" dirty="0"/>
              <a:t>M</a:t>
            </a:r>
            <a:r>
              <a:rPr lang="en-US" dirty="0" smtClean="0"/>
              <a:t>edicaid </a:t>
            </a:r>
            <a:r>
              <a:rPr lang="en-US" dirty="0"/>
              <a:t>e</a:t>
            </a:r>
            <a:r>
              <a:rPr lang="en-US" dirty="0" smtClean="0"/>
              <a:t>xpansion: $346 billion</a:t>
            </a:r>
          </a:p>
          <a:p>
            <a:pPr lvl="2"/>
            <a:r>
              <a:rPr lang="en-US" dirty="0" smtClean="0"/>
              <a:t>Per capita allotments: $119 billion</a:t>
            </a:r>
          </a:p>
          <a:p>
            <a:pPr lvl="2"/>
            <a:r>
              <a:rPr lang="en-US" dirty="0" smtClean="0"/>
              <a:t>All other provisions: $28 billion</a:t>
            </a:r>
          </a:p>
          <a:p>
            <a:pPr lvl="1"/>
            <a:r>
              <a:rPr lang="en-US" dirty="0" smtClean="0"/>
              <a:t>Total expenditures decrease $609 billion</a:t>
            </a:r>
          </a:p>
          <a:p>
            <a:pPr lvl="1"/>
            <a:r>
              <a:rPr lang="en-US" dirty="0" smtClean="0"/>
              <a:t>State expenditures decrease $117 billion</a:t>
            </a:r>
          </a:p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9 million fewer enrollees by 2026</a:t>
            </a:r>
          </a:p>
          <a:p>
            <a:pPr lvl="2"/>
            <a:r>
              <a:rPr lang="en-US" dirty="0"/>
              <a:t>7</a:t>
            </a:r>
            <a:r>
              <a:rPr lang="en-US" dirty="0" smtClean="0"/>
              <a:t> million net decrease due to repeal of Medicaid expansion</a:t>
            </a:r>
          </a:p>
          <a:p>
            <a:pPr lvl="2"/>
            <a:r>
              <a:rPr lang="en-US" dirty="0" smtClean="0"/>
              <a:t>2 million net decrease from all other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Graham-Cassidy Medicaid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 expansion</a:t>
            </a:r>
          </a:p>
          <a:p>
            <a:pPr lvl="1"/>
            <a:r>
              <a:rPr lang="en-US" dirty="0" smtClean="0"/>
              <a:t>Ends Medicaid expansion in 2020</a:t>
            </a:r>
          </a:p>
          <a:p>
            <a:pPr lvl="1"/>
            <a:r>
              <a:rPr lang="en-US" dirty="0" smtClean="0"/>
              <a:t>Options for states to continue coverage</a:t>
            </a:r>
          </a:p>
          <a:p>
            <a:r>
              <a:rPr lang="en-US" dirty="0" smtClean="0"/>
              <a:t>Per enrollee caps</a:t>
            </a:r>
          </a:p>
          <a:p>
            <a:pPr lvl="1"/>
            <a:r>
              <a:rPr lang="en-US" dirty="0" smtClean="0"/>
              <a:t>Same as BCRA</a:t>
            </a:r>
          </a:p>
          <a:p>
            <a:r>
              <a:rPr lang="en-US" dirty="0" smtClean="0"/>
              <a:t>Other changes from BCRA</a:t>
            </a:r>
          </a:p>
          <a:p>
            <a:pPr lvl="1"/>
            <a:r>
              <a:rPr lang="en-US" dirty="0" smtClean="0"/>
              <a:t>DSH</a:t>
            </a:r>
          </a:p>
        </p:txBody>
      </p:sp>
    </p:spTree>
    <p:extLst>
      <p:ext uri="{BB962C8B-B14F-4D97-AF65-F5344CB8AC3E}">
        <p14:creationId xmlns:p14="http://schemas.microsoft.com/office/powerpoint/2010/main" val="96016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</a:p>
          <a:p>
            <a:r>
              <a:rPr lang="en-US" dirty="0" smtClean="0"/>
              <a:t>Per enrollee caps and block grants</a:t>
            </a:r>
          </a:p>
          <a:p>
            <a:r>
              <a:rPr lang="en-US" dirty="0" smtClean="0"/>
              <a:t>Any other key changes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06023"/>
              </p:ext>
            </p:extLst>
          </p:nvPr>
        </p:nvGraphicFramePr>
        <p:xfrm>
          <a:off x="500130" y="241299"/>
          <a:ext cx="11191740" cy="639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95"/>
                <a:gridCol w="2112135"/>
                <a:gridCol w="2318197"/>
                <a:gridCol w="2099256"/>
                <a:gridCol w="2099257"/>
              </a:tblGrid>
              <a:tr h="322214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Medicaid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Comparison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27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Law (ACA)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AHCA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BCRA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Graham-Cassidy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5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Medicaid Expansion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138%</a:t>
                      </a:r>
                      <a:r>
                        <a:rPr lang="en-US" sz="1400" baseline="0" dirty="0" smtClean="0"/>
                        <a:t> FPL; state option; higher federal matching rate (90% from 2020 on)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 group starting</a:t>
                      </a:r>
                      <a:r>
                        <a:rPr lang="en-US" sz="1400" baseline="0" dirty="0" smtClean="0"/>
                        <a:t> in 2020 with 90% federal matching rate; state option to cover up to 138% FPL at regular matching rate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option to cover up</a:t>
                      </a:r>
                      <a:r>
                        <a:rPr lang="en-US" sz="1400" baseline="0" dirty="0" smtClean="0"/>
                        <a:t> to 138% FPL with matching rate decreasing to regular matching rate by 2024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Expansion ends in 2020; could be covered using state grants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83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Medicaid Funding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Federal matching on expenditures,</a:t>
                      </a:r>
                      <a:r>
                        <a:rPr lang="en-US" sz="1400" baseline="0" dirty="0" smtClean="0"/>
                        <a:t> no limit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 enrollee caps or block</a:t>
                      </a:r>
                      <a:r>
                        <a:rPr lang="en-US" sz="1400" baseline="0" dirty="0" smtClean="0"/>
                        <a:t> grants for most expenditures starting in 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 enrollee caps or block</a:t>
                      </a:r>
                      <a:r>
                        <a:rPr lang="en-US" sz="1400" baseline="0" dirty="0" smtClean="0"/>
                        <a:t> grants for most expenditures starting in 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BCRA</a:t>
                      </a:r>
                      <a:endParaRPr lang="en-US" sz="1400" dirty="0"/>
                    </a:p>
                  </a:txBody>
                  <a:tcPr/>
                </a:tc>
              </a:tr>
              <a:tr h="12888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Per</a:t>
                      </a:r>
                      <a:r>
                        <a:rPr lang="en-US" sz="1400" baseline="0" dirty="0" smtClean="0"/>
                        <a:t> Enrollee Allotments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Caps</a:t>
                      </a:r>
                      <a:r>
                        <a:rPr lang="en-US" sz="1400" baseline="0" dirty="0" smtClean="0"/>
                        <a:t> by state and eligibility group; grow at M-CPI (children and adults) or M-CPI + 1% (aged and disabled)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Caps</a:t>
                      </a:r>
                      <a:r>
                        <a:rPr lang="en-US" sz="1400" baseline="0" dirty="0" smtClean="0"/>
                        <a:t> by state and eligibility group; grow at M-CPI (children and adults) or M-CPI + 1% (aged and disabled) through 2024; grow by CPI starting in 2025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BCRA</a:t>
                      </a:r>
                      <a:endParaRPr lang="en-US" sz="1400" dirty="0"/>
                    </a:p>
                  </a:txBody>
                  <a:tcPr/>
                </a:tc>
              </a:tr>
              <a:tr h="73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Block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 for</a:t>
                      </a:r>
                      <a:r>
                        <a:rPr lang="en-US" sz="1400" baseline="0" dirty="0" smtClean="0"/>
                        <a:t> adults or children and adults; grow at CPI with no provision for enrollment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Grants for all groups;</a:t>
                      </a:r>
                      <a:r>
                        <a:rPr lang="en-US" sz="1400" baseline="0" dirty="0" smtClean="0"/>
                        <a:t> grow at CPI with provision for enrollment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BCRA</a:t>
                      </a:r>
                      <a:endParaRPr lang="en-US" sz="1400" dirty="0"/>
                    </a:p>
                  </a:txBody>
                  <a:tcPr/>
                </a:tc>
              </a:tr>
              <a:tr h="2360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Key Medicaid Changes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Eligibility</a:t>
                      </a:r>
                      <a:r>
                        <a:rPr lang="en-US" sz="1400" baseline="0" dirty="0" smtClean="0"/>
                        <a:t> changes; restores DSH cuts; extra funds to non-expansion states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AHCA with: changes</a:t>
                      </a:r>
                      <a:r>
                        <a:rPr lang="en-US" sz="1400" baseline="0" dirty="0" smtClean="0"/>
                        <a:t> to DSH provision; use of IMDs; higher matching rates for American Indians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BCRA with changes to DSH provision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19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Employer Market</a:t>
            </a:r>
            <a:br>
              <a:rPr lang="en-US" dirty="0" smtClean="0"/>
            </a:br>
            <a:r>
              <a:rPr lang="en-US" dirty="0" smtClean="0"/>
              <a:t>&amp; Medicare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216"/>
          </a:xfrm>
        </p:spPr>
        <p:txBody>
          <a:bodyPr/>
          <a:lstStyle/>
          <a:p>
            <a:r>
              <a:rPr lang="en-US" dirty="0" smtClean="0"/>
              <a:t>Employer Market &amp; Medicare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342"/>
            <a:ext cx="10515600" cy="4351338"/>
          </a:xfrm>
        </p:spPr>
        <p:txBody>
          <a:bodyPr/>
          <a:lstStyle/>
          <a:p>
            <a:r>
              <a:rPr lang="en-US" dirty="0" smtClean="0"/>
              <a:t>Employer Market</a:t>
            </a:r>
          </a:p>
          <a:p>
            <a:pPr lvl="1"/>
            <a:r>
              <a:rPr lang="en-US" dirty="0" smtClean="0"/>
              <a:t>Repeal of the Employer Mandate</a:t>
            </a:r>
          </a:p>
          <a:p>
            <a:pPr lvl="1"/>
            <a:r>
              <a:rPr lang="en-US" dirty="0" smtClean="0"/>
              <a:t>Repeal of the Individual Mandate</a:t>
            </a:r>
          </a:p>
          <a:p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Repeal of the HI Tax on high-income earners</a:t>
            </a:r>
          </a:p>
          <a:p>
            <a:pPr lvl="1"/>
            <a:r>
              <a:rPr lang="en-US" dirty="0" smtClean="0"/>
              <a:t>Repeal of the health insurance tax</a:t>
            </a:r>
          </a:p>
          <a:p>
            <a:pPr lvl="1"/>
            <a:r>
              <a:rPr lang="en-US" dirty="0" smtClean="0"/>
              <a:t>Repeal of the tax on Rx</a:t>
            </a:r>
          </a:p>
          <a:p>
            <a:pPr lvl="1"/>
            <a:r>
              <a:rPr lang="en-US" dirty="0" smtClean="0"/>
              <a:t>Impact on DSH payments</a:t>
            </a:r>
          </a:p>
        </p:txBody>
      </p:sp>
    </p:spTree>
    <p:extLst>
      <p:ext uri="{BB962C8B-B14F-4D97-AF65-F5344CB8AC3E}">
        <p14:creationId xmlns:p14="http://schemas.microsoft.com/office/powerpoint/2010/main" val="4719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02700"/>
              </p:ext>
            </p:extLst>
          </p:nvPr>
        </p:nvGraphicFramePr>
        <p:xfrm>
          <a:off x="528035" y="540911"/>
          <a:ext cx="11191740" cy="581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95"/>
                <a:gridCol w="2112135"/>
                <a:gridCol w="2318197"/>
                <a:gridCol w="2099256"/>
                <a:gridCol w="2099257"/>
              </a:tblGrid>
              <a:tr h="749672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Individual Market Comparison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386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Law (ACA)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AHCA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BCRA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G-C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Eligible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100-400%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$75,000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350%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&amp;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Cost-sharing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100-250%</a:t>
                      </a:r>
                      <a:r>
                        <a:rPr lang="en-US" baseline="0" dirty="0" smtClean="0"/>
                        <a:t> FPL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High-Risk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$135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$226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 Trillion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Age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749672"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</a:t>
                      </a:r>
                      <a:r>
                        <a:rPr lang="en-US" baseline="0" dirty="0" smtClean="0"/>
                        <a:t> Health Benefits</a:t>
                      </a:r>
                      <a:r>
                        <a:rPr lang="en-US" dirty="0" smtClean="0"/>
                        <a:t> / Community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waived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Decision off-Marketplace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Decision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r>
              <a:rPr lang="en-US" dirty="0" smtClean="0"/>
              <a:t>Key Findings for AHCA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157"/>
            <a:ext cx="10237631" cy="5097806"/>
          </a:xfrm>
        </p:spPr>
        <p:txBody>
          <a:bodyPr>
            <a:normAutofit/>
          </a:bodyPr>
          <a:lstStyle/>
          <a:p>
            <a:r>
              <a:rPr lang="en-US" dirty="0" smtClean="0"/>
              <a:t>Number of uninsured estimated to be 4 million higher in 2018 and 13 million higher in 2026</a:t>
            </a:r>
          </a:p>
          <a:p>
            <a:pPr lvl="1"/>
            <a:r>
              <a:rPr lang="en-US" dirty="0" smtClean="0"/>
              <a:t>Medicaid </a:t>
            </a:r>
            <a:r>
              <a:rPr lang="en-US" dirty="0" smtClean="0"/>
              <a:t>(-8 </a:t>
            </a:r>
            <a:r>
              <a:rPr lang="en-US" dirty="0" smtClean="0"/>
              <a:t>million), ESI (-3 million), Individual (-1 million)</a:t>
            </a:r>
          </a:p>
          <a:p>
            <a:r>
              <a:rPr lang="en-US" dirty="0" smtClean="0"/>
              <a:t>Federal expenditures reduced $330 billion (not counting tax provisions)</a:t>
            </a:r>
          </a:p>
          <a:p>
            <a:pPr lvl="1"/>
            <a:r>
              <a:rPr lang="en-US" dirty="0" smtClean="0"/>
              <a:t>Medicaid expansion </a:t>
            </a:r>
            <a:r>
              <a:rPr lang="en-US" dirty="0" smtClean="0"/>
              <a:t>(-$</a:t>
            </a:r>
            <a:r>
              <a:rPr lang="en-US" dirty="0" smtClean="0"/>
              <a:t>27</a:t>
            </a:r>
            <a:r>
              <a:rPr lang="en-US" dirty="0" smtClean="0"/>
              <a:t>0 </a:t>
            </a:r>
            <a:r>
              <a:rPr lang="en-US" dirty="0" smtClean="0"/>
              <a:t>billion)</a:t>
            </a:r>
          </a:p>
          <a:p>
            <a:pPr lvl="1"/>
            <a:r>
              <a:rPr lang="en-US" dirty="0" smtClean="0"/>
              <a:t>Other Medicaid </a:t>
            </a:r>
            <a:r>
              <a:rPr lang="en-US" dirty="0" smtClean="0"/>
              <a:t>(-$</a:t>
            </a:r>
            <a:r>
              <a:rPr lang="en-US" dirty="0" smtClean="0"/>
              <a:t>11</a:t>
            </a:r>
            <a:r>
              <a:rPr lang="en-US" dirty="0" smtClean="0"/>
              <a:t>0 </a:t>
            </a:r>
            <a:r>
              <a:rPr lang="en-US" dirty="0" smtClean="0"/>
              <a:t>billion)</a:t>
            </a:r>
          </a:p>
          <a:p>
            <a:pPr lvl="1"/>
            <a:r>
              <a:rPr lang="en-US" dirty="0" smtClean="0"/>
              <a:t>Individual market </a:t>
            </a:r>
            <a:r>
              <a:rPr lang="en-US" dirty="0" smtClean="0"/>
              <a:t>(-$200 billion)</a:t>
            </a:r>
            <a:endParaRPr lang="en-US" dirty="0" smtClean="0"/>
          </a:p>
          <a:p>
            <a:pPr lvl="1"/>
            <a:r>
              <a:rPr lang="en-US" dirty="0" smtClean="0"/>
              <a:t>Stability fund </a:t>
            </a:r>
            <a:r>
              <a:rPr lang="en-US" dirty="0" smtClean="0"/>
              <a:t>($</a:t>
            </a:r>
            <a:r>
              <a:rPr lang="en-US" dirty="0" smtClean="0"/>
              <a:t>14</a:t>
            </a:r>
            <a:r>
              <a:rPr lang="en-US" dirty="0" smtClean="0"/>
              <a:t>0 </a:t>
            </a:r>
            <a:r>
              <a:rPr lang="en-US" dirty="0" smtClean="0"/>
              <a:t>billion)</a:t>
            </a:r>
          </a:p>
          <a:p>
            <a:pPr lvl="1"/>
            <a:r>
              <a:rPr lang="en-US" dirty="0" smtClean="0"/>
              <a:t>Medicare </a:t>
            </a:r>
            <a:r>
              <a:rPr lang="en-US" dirty="0" smtClean="0"/>
              <a:t>($120 </a:t>
            </a:r>
            <a:r>
              <a:rPr lang="en-US" dirty="0" smtClean="0"/>
              <a:t>billion)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Reform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Legislative Proposals</a:t>
            </a:r>
          </a:p>
          <a:p>
            <a:pPr lvl="1"/>
            <a:r>
              <a:rPr lang="en-US" dirty="0" smtClean="0"/>
              <a:t>American Health Care Act of 2017 (AHCA)</a:t>
            </a:r>
          </a:p>
          <a:p>
            <a:pPr lvl="1"/>
            <a:r>
              <a:rPr lang="en-US" dirty="0" smtClean="0"/>
              <a:t>Better Care Reconciliation Act of 2017 (BCRA)</a:t>
            </a:r>
          </a:p>
          <a:p>
            <a:pPr lvl="1"/>
            <a:r>
              <a:rPr lang="en-US" dirty="0" smtClean="0"/>
              <a:t>Graham-Cassidy</a:t>
            </a:r>
          </a:p>
          <a:p>
            <a:pPr lvl="1"/>
            <a:endParaRPr lang="en-US" dirty="0"/>
          </a:p>
          <a:p>
            <a:r>
              <a:rPr lang="en-US" dirty="0" smtClean="0"/>
              <a:t>Programs Affected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Employer</a:t>
            </a:r>
          </a:p>
          <a:p>
            <a:pPr lvl="1"/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80300"/>
              </p:ext>
            </p:extLst>
          </p:nvPr>
        </p:nvGraphicFramePr>
        <p:xfrm>
          <a:off x="303893" y="413965"/>
          <a:ext cx="11536652" cy="4456621"/>
        </p:xfrm>
        <a:graphic>
          <a:graphicData uri="http://schemas.openxmlformats.org/drawingml/2006/table">
            <a:tbl>
              <a:tblPr/>
              <a:tblGrid>
                <a:gridCol w="3170287"/>
                <a:gridCol w="813507"/>
                <a:gridCol w="837434"/>
                <a:gridCol w="837434"/>
                <a:gridCol w="837434"/>
                <a:gridCol w="837434"/>
                <a:gridCol w="837434"/>
                <a:gridCol w="837434"/>
                <a:gridCol w="837434"/>
                <a:gridCol w="845410"/>
                <a:gridCol w="845410"/>
              </a:tblGrid>
              <a:tr h="23455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Estimated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Effects of the American Health Care Act of 2017, on individually-Purchased Insurance Premium Rates and Cost-Sharing Amounts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Calendar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Monthly Amounts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Gross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$530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$559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$587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$618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$652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$687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$723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$761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$801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−97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−103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−110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−110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−95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−100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−106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$264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$278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$309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$342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$360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Out-of-Pocket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$158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$175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$185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$196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$206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$229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725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893" y="5074276"/>
            <a:ext cx="11536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 portion of the increase in the gross and net premiums in 2023 and 2024 is due to the assumed depletion of the $15 billion in funding for maternity and mental health benefits and because the $8 billion in funding for those with pre-existing conditions ends in 2023.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51632"/>
              </p:ext>
            </p:extLst>
          </p:nvPr>
        </p:nvGraphicFramePr>
        <p:xfrm>
          <a:off x="445795" y="380413"/>
          <a:ext cx="11357431" cy="4861133"/>
        </p:xfrm>
        <a:graphic>
          <a:graphicData uri="http://schemas.openxmlformats.org/drawingml/2006/table">
            <a:tbl>
              <a:tblPr/>
              <a:tblGrid>
                <a:gridCol w="3989904"/>
                <a:gridCol w="1023825"/>
                <a:gridCol w="1053938"/>
                <a:gridCol w="1053938"/>
                <a:gridCol w="1053938"/>
                <a:gridCol w="1053938"/>
                <a:gridCol w="1063975"/>
                <a:gridCol w="1063975"/>
              </a:tblGrid>
              <a:tr h="34500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Decomposition of Factors Impacting Individually-Purchased Insurance Gross and Net Premiums and Cost-Sharing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Sharing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Sharing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$587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$264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$166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$801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$360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$229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change due to: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Elimination of the Cost-Sharing Subsidy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Premium Subsidies based on Age instead of Income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and State Stability Fund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Option to Waive EHB and Community Rating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Actuarial Value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$490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$237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$271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$695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$380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$380 </a:t>
                      </a:r>
                    </a:p>
                  </a:txBody>
                  <a:tcPr marL="0" marR="1828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795" y="5374433"/>
            <a:ext cx="1135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*Includes selection effects, impacts of changing age mix of enrollees, impacts of individuals previously covered by employer-sponsored insurance or Medicaid, elimination of the health insurance tax, and any interaction effects between the other factors.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67937"/>
              </p:ext>
            </p:extLst>
          </p:nvPr>
        </p:nvGraphicFramePr>
        <p:xfrm>
          <a:off x="493689" y="371475"/>
          <a:ext cx="11263112" cy="54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3689" y="6115050"/>
            <a:ext cx="11263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Enrollment changes in employer-sponsored insurance and non-expansion Medicaid not included.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47493"/>
              </p:ext>
            </p:extLst>
          </p:nvPr>
        </p:nvGraphicFramePr>
        <p:xfrm>
          <a:off x="410547" y="285750"/>
          <a:ext cx="11336694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3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22977"/>
              </p:ext>
            </p:extLst>
          </p:nvPr>
        </p:nvGraphicFramePr>
        <p:xfrm>
          <a:off x="214183" y="279460"/>
          <a:ext cx="11607113" cy="629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7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8035" y="540911"/>
          <a:ext cx="11191740" cy="581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95"/>
                <a:gridCol w="2112135"/>
                <a:gridCol w="2318197"/>
                <a:gridCol w="2099256"/>
                <a:gridCol w="2099257"/>
              </a:tblGrid>
              <a:tr h="749672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Individual Market Comparison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386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Law (ACA)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AHCA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BCRA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G-C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Eligible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100-400%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$75,000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350%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&amp;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Cost-sharing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100-250%</a:t>
                      </a:r>
                      <a:r>
                        <a:rPr lang="en-US" baseline="0" dirty="0" smtClean="0"/>
                        <a:t> FPL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High-Risk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$135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$226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 Trillion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Age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749672"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</a:t>
                      </a:r>
                      <a:r>
                        <a:rPr lang="en-US" baseline="0" dirty="0" smtClean="0"/>
                        <a:t> Health Benefits</a:t>
                      </a:r>
                      <a:r>
                        <a:rPr lang="en-US" dirty="0" smtClean="0"/>
                        <a:t> / Community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waived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Decision off-Marketplace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Decision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r>
              <a:rPr lang="en-US" dirty="0" smtClean="0"/>
              <a:t>Key Findings for BCRA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157"/>
            <a:ext cx="10515600" cy="5097806"/>
          </a:xfrm>
        </p:spPr>
        <p:txBody>
          <a:bodyPr>
            <a:normAutofit/>
          </a:bodyPr>
          <a:lstStyle/>
          <a:p>
            <a:r>
              <a:rPr lang="en-US" dirty="0" smtClean="0"/>
              <a:t>Number of uninsured estimated to be 4 million higher in 2018 and 9 million higher in 2026</a:t>
            </a:r>
          </a:p>
          <a:p>
            <a:pPr lvl="1"/>
            <a:r>
              <a:rPr lang="en-US" dirty="0" smtClean="0"/>
              <a:t>Medicaid (-9 million), ESI (-3 million), Individual (+3 million)</a:t>
            </a:r>
          </a:p>
          <a:p>
            <a:r>
              <a:rPr lang="en-US" dirty="0" smtClean="0"/>
              <a:t>Federal expenditures reduced $</a:t>
            </a:r>
            <a:r>
              <a:rPr lang="en-US" dirty="0" smtClean="0"/>
              <a:t>230 </a:t>
            </a:r>
            <a:r>
              <a:rPr lang="en-US" dirty="0" smtClean="0"/>
              <a:t>billion (not counting tax provisions)</a:t>
            </a:r>
          </a:p>
          <a:p>
            <a:pPr lvl="1"/>
            <a:r>
              <a:rPr lang="en-US" dirty="0" smtClean="0"/>
              <a:t>Medicaid expansion (-$</a:t>
            </a:r>
            <a:r>
              <a:rPr lang="en-US" dirty="0" smtClean="0"/>
              <a:t>350 </a:t>
            </a:r>
            <a:r>
              <a:rPr lang="en-US" dirty="0" smtClean="0"/>
              <a:t>billion)</a:t>
            </a:r>
          </a:p>
          <a:p>
            <a:pPr lvl="1"/>
            <a:r>
              <a:rPr lang="en-US" dirty="0" smtClean="0"/>
              <a:t>Other Medicaid </a:t>
            </a:r>
            <a:r>
              <a:rPr lang="en-US" dirty="0" smtClean="0"/>
              <a:t>(-$</a:t>
            </a:r>
            <a:r>
              <a:rPr lang="en-US" dirty="0" smtClean="0"/>
              <a:t>14</a:t>
            </a:r>
            <a:r>
              <a:rPr lang="en-US" dirty="0" smtClean="0"/>
              <a:t>0 </a:t>
            </a:r>
            <a:r>
              <a:rPr lang="en-US" dirty="0" smtClean="0"/>
              <a:t>billion)</a:t>
            </a:r>
          </a:p>
          <a:p>
            <a:pPr lvl="1"/>
            <a:r>
              <a:rPr lang="en-US" dirty="0" smtClean="0"/>
              <a:t>Individual market ($0)</a:t>
            </a:r>
          </a:p>
          <a:p>
            <a:pPr lvl="1"/>
            <a:r>
              <a:rPr lang="en-US" dirty="0" smtClean="0"/>
              <a:t>Stability fund ($230 billion)</a:t>
            </a:r>
          </a:p>
          <a:p>
            <a:pPr lvl="1"/>
            <a:r>
              <a:rPr lang="en-US" dirty="0" smtClean="0"/>
              <a:t>Medicare ($40 billion)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07007"/>
              </p:ext>
            </p:extLst>
          </p:nvPr>
        </p:nvGraphicFramePr>
        <p:xfrm>
          <a:off x="345989" y="247132"/>
          <a:ext cx="11417641" cy="6293710"/>
        </p:xfrm>
        <a:graphic>
          <a:graphicData uri="http://schemas.openxmlformats.org/drawingml/2006/table">
            <a:tbl>
              <a:tblPr/>
              <a:tblGrid>
                <a:gridCol w="3113904"/>
                <a:gridCol w="805792"/>
                <a:gridCol w="833105"/>
                <a:gridCol w="833105"/>
                <a:gridCol w="833105"/>
                <a:gridCol w="833105"/>
                <a:gridCol w="833105"/>
                <a:gridCol w="833105"/>
                <a:gridCol w="833105"/>
                <a:gridCol w="833105"/>
                <a:gridCol w="833105"/>
              </a:tblGrid>
              <a:tr h="27443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Estimated Effects of the Better Care Reconciliation Act of 2017, on individually-Purchased Insurance Premium Rates and Cost-Sharing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Amounts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Calendar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Monthly Amounts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Gross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Cost-sharing amounts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Proposed law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Pct change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−0%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Off-Exchange premium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Off-Exchange cost sharing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80776"/>
              </p:ext>
            </p:extLst>
          </p:nvPr>
        </p:nvGraphicFramePr>
        <p:xfrm>
          <a:off x="807308" y="774357"/>
          <a:ext cx="10717427" cy="57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308" y="197708"/>
            <a:ext cx="1062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Monthly Spending for Individually Purchased Insurance, 2026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70252"/>
              </p:ext>
            </p:extLst>
          </p:nvPr>
        </p:nvGraphicFramePr>
        <p:xfrm>
          <a:off x="1766454" y="263611"/>
          <a:ext cx="8659091" cy="630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9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27330"/>
              </p:ext>
            </p:extLst>
          </p:nvPr>
        </p:nvGraphicFramePr>
        <p:xfrm>
          <a:off x="1766454" y="286987"/>
          <a:ext cx="8659091" cy="628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3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8035" y="540911"/>
          <a:ext cx="11191740" cy="581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95"/>
                <a:gridCol w="2112135"/>
                <a:gridCol w="2318197"/>
                <a:gridCol w="2099256"/>
                <a:gridCol w="2099257"/>
              </a:tblGrid>
              <a:tr h="749672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Individual Market Comparison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386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Law (ACA)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AHCA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BCRA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G-C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Eligible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100-400%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$75,000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350% FPL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Premium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&amp;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Cost-sharing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100-250%</a:t>
                      </a:r>
                      <a:r>
                        <a:rPr lang="en-US" baseline="0" dirty="0" smtClean="0"/>
                        <a:t> FPL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High-Risk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$135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$226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 Trillion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Age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55855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Subsidy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58% 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749672"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</a:t>
                      </a:r>
                      <a:r>
                        <a:rPr lang="en-US" baseline="0" dirty="0" smtClean="0"/>
                        <a:t> Health Benefits</a:t>
                      </a:r>
                      <a:r>
                        <a:rPr lang="en-US" dirty="0" smtClean="0"/>
                        <a:t> / Community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waived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Decision off-Marketplace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Decision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97508"/>
              </p:ext>
            </p:extLst>
          </p:nvPr>
        </p:nvGraphicFramePr>
        <p:xfrm>
          <a:off x="313040" y="197690"/>
          <a:ext cx="11302310" cy="12996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498"/>
                <a:gridCol w="1194778"/>
                <a:gridCol w="1194778"/>
                <a:gridCol w="1194778"/>
                <a:gridCol w="920112"/>
                <a:gridCol w="466920"/>
                <a:gridCol w="1194778"/>
                <a:gridCol w="1194778"/>
                <a:gridCol w="1194778"/>
                <a:gridCol w="920112"/>
              </a:tblGrid>
              <a:tr h="715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State Funding Amounts under Current Law compared to Graham-Cassidy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20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(Amounts in millions of dollars)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572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Calendar Year 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Calender Year 2026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Law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Law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150,426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148,800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(1,626)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211,647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193,200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(18,447)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Alabama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879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1,028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1,230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3,589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2,360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Alaska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703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388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(234)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Arizona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3,541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3,361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(180)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5,008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4,573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(436)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Arkansas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2,185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2,075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(111)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3,074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2,387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(687)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32,478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30,831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(1,647)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45,663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24,933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(20,730)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2,473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2,347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(125)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3,477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2,658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(819)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Connecticut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2,114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2,007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(107)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1,428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(1,545)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Delaware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588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(31)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(416)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of Columbia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487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(25)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(333)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Florida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7,980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8,327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11,168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13,905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2,737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2,234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2,493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258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3,127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6,873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3,746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Hawaii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711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675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(36)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(452)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Idaho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461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591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Illinois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5,208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4,944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(264)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7,325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6,980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(345)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2,857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2,712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(145)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4,022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3,943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(80)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1,157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1,098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(59)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Kansas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421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Kentucky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3,362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3,191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(170)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4,731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3,167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(1,564)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Louisiana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4,172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3,960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(211)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5,865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(2,391)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251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Maryland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3,341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3,172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(169)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4,700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2,303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(2,397)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Massachusetts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2,913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4,120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(1,212)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Michigan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5,335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5,065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(270)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7,503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6,113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(1,390)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Minnesota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2,622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2,489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(133)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3,707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2,511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(1,197)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Mississippi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404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521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1,964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Missouri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1,282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1,414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1,794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3,635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1,841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1,177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415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(446)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Nebraska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426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491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1,589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1,508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(81)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2,234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1,824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(409)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Hampshire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577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(31)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855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(394)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Jersey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4,624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4,390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(234)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6,499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3,931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(2,568)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Mexico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1,825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1,732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(93)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1,745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(823)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14,690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13,946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(745)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20,877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11,704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(9,173)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Carolina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3,494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3,694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4,888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6,973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2,085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Dakota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425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219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598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331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(267)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5,865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5,568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(297)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8,255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6,759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(1,496)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Oklahoma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642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752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898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2,641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1,743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Oregon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3,358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3,188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(170)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4,724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2,426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(2,298)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Pennsylvania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6,768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6,425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(343)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9,518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6,628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(2,890)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Rhode Island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486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(25)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562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(121)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Carolina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1,049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1,176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126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1,468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3,322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1,853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Dakota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128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179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291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Tennessee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1,104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1,294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1,545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4,539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2,994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4,336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5,134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798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6,067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18,818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12,751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524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578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54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1,492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Vermont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378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(19)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534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278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(256)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Virginia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1,745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2,273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3,757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1,484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3,241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3,077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(164)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4,560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3,535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(1,025)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 Virginia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1,206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1,145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(61)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1,303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(393)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Wisconsin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1,159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1,259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1,621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2,935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1,314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103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Wyoming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356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186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238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248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5319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estimates reflect the following assumptions for the Graham-Cassidy state-by-state allocations: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9156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      The allotments to states do not reflect any net effects for the population risk, coverage value, or state specific population adjustments. It is possible that the application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of these adjustments could shift states in or out of the various categories.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9156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      $6.8 billion of the $10 billion reserved funds from section 4(C) are assumed to be allocated in 2020 and the remaining $3.2 billion are assumed to be allocated in 2026.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1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      The $6 billion in 2020 and $5 billion in 2021 contingency fund for low-density and non-expansion states are included in the allotments.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6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      The total allotment by year in billions of dollars is $149 in 2020, $151 in 2021, $157 in 2022, $168 in 2023, $179 in 2024, $190 in 2025, and $193 in 2026.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1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      The allocations by state in 2026 are based on their share of the population with incomes between 50% and 138% of the Federal Poverty Level.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      The current law projections are based on our estimates of the 2018 Mid-session review budget.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  <a:tr h="9156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      The 2020 estimates reflect our current law projections reduced proportionately to the allotment level.  It is possible that the method specified in the law for determining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1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the 2020 allotments could lead to some differences from our approach but not in a way that we think is significant for this evaluation.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      The estimate does not include any effects of the short term stability funding.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90" marR="1966" marT="196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" marR="1966" marT="19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AHCA Medicaid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Repeal of Medicaid Expansion</a:t>
            </a:r>
          </a:p>
          <a:p>
            <a:r>
              <a:rPr lang="en-US" dirty="0" smtClean="0"/>
              <a:t>Per Enrollee Allotments and Block Grants</a:t>
            </a:r>
          </a:p>
          <a:p>
            <a:r>
              <a:rPr lang="en-US" dirty="0" smtClean="0"/>
              <a:t>Other Key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5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Repeal of 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AHCA would turn expansion adult group into a closed group starting in 2020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those continuously enrolled remain in group (federal matching rate remains at 90%)</a:t>
            </a:r>
          </a:p>
          <a:p>
            <a:pPr lvl="1"/>
            <a:r>
              <a:rPr lang="en-US" dirty="0" smtClean="0"/>
              <a:t>Other individuals who would have otherwise been eligible are optional eligibility group for state (and only receive regular federal matching rate)</a:t>
            </a:r>
          </a:p>
          <a:p>
            <a:r>
              <a:rPr lang="en-US" dirty="0" smtClean="0"/>
              <a:t>Baseline: 55% of people in expansion states</a:t>
            </a:r>
          </a:p>
          <a:p>
            <a:r>
              <a:rPr lang="en-US" dirty="0" smtClean="0"/>
              <a:t>Assume all expansion states keep expansion closed group</a:t>
            </a:r>
          </a:p>
          <a:p>
            <a:r>
              <a:rPr lang="en-US" dirty="0" smtClean="0"/>
              <a:t>For expansion states and those no longer in expansion group, assume that:</a:t>
            </a:r>
          </a:p>
          <a:p>
            <a:pPr lvl="1"/>
            <a:r>
              <a:rPr lang="en-US" dirty="0" smtClean="0"/>
              <a:t>States keep eligibility at 138% FPL: 10%</a:t>
            </a:r>
          </a:p>
          <a:p>
            <a:pPr lvl="1"/>
            <a:r>
              <a:rPr lang="en-US" dirty="0" smtClean="0"/>
              <a:t>States drop eligibility to 100% FPL: 30%</a:t>
            </a:r>
          </a:p>
          <a:p>
            <a:pPr lvl="1"/>
            <a:r>
              <a:rPr lang="en-US" dirty="0" smtClean="0"/>
              <a:t>States drop eligibility to 50% FPL: 60%</a:t>
            </a:r>
          </a:p>
          <a:p>
            <a:pPr lvl="1"/>
            <a:r>
              <a:rPr lang="en-US" dirty="0" smtClean="0"/>
              <a:t>Ultimately about 50% lose eligibility</a:t>
            </a:r>
          </a:p>
          <a:p>
            <a:r>
              <a:rPr lang="en-US" dirty="0" smtClean="0"/>
              <a:t>Assume remaining enrollees in closed expansion group are in poorer health, higher costs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Repeal of 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Baseline: 14 million enrollees by 2026</a:t>
            </a:r>
          </a:p>
          <a:p>
            <a:pPr lvl="1"/>
            <a:r>
              <a:rPr lang="en-US" dirty="0" smtClean="0"/>
              <a:t>AHCA: </a:t>
            </a:r>
          </a:p>
          <a:p>
            <a:pPr lvl="2"/>
            <a:r>
              <a:rPr lang="en-US" dirty="0" smtClean="0"/>
              <a:t>2 million enrollees in expansion closed group by 2026</a:t>
            </a:r>
          </a:p>
          <a:p>
            <a:pPr lvl="2"/>
            <a:r>
              <a:rPr lang="en-US" dirty="0" smtClean="0"/>
              <a:t>12 million enrollees lose coverage in expansion group</a:t>
            </a:r>
          </a:p>
          <a:p>
            <a:pPr lvl="2"/>
            <a:r>
              <a:rPr lang="en-US" dirty="0" smtClean="0"/>
              <a:t>Of 12 million losing coverage, about 6 million are covered through optional eligibility groups by states; remaining 6 million mostly uninsured, some choose private coverage</a:t>
            </a:r>
          </a:p>
          <a:p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Baseline: $655 billion in federal expenditures for 2020-2026</a:t>
            </a:r>
          </a:p>
          <a:p>
            <a:pPr lvl="1"/>
            <a:r>
              <a:rPr lang="en-US" dirty="0" smtClean="0"/>
              <a:t>AHCA: Federal expenditures decrease by $275 billion for 2020-2026 (including costs of those no longer in expansion group)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Enrollee Allotments and Block </a:t>
            </a:r>
            <a:r>
              <a:rPr lang="en-US" dirty="0"/>
              <a:t>G</a:t>
            </a:r>
            <a:r>
              <a:rPr lang="en-US" dirty="0" smtClean="0"/>
              <a:t>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States currently receive federal matching funds as percent of total expenditures with no limit</a:t>
            </a:r>
          </a:p>
          <a:p>
            <a:r>
              <a:rPr lang="en-US" dirty="0" smtClean="0"/>
              <a:t>AHCA would introduce per enrollee allotments and block grants starting in 2020, and states would have to choose one or the other</a:t>
            </a:r>
          </a:p>
          <a:p>
            <a:r>
              <a:rPr lang="en-US" dirty="0" smtClean="0"/>
              <a:t>Per enrollee allotments</a:t>
            </a:r>
          </a:p>
          <a:p>
            <a:pPr lvl="1"/>
            <a:r>
              <a:rPr lang="en-US" dirty="0" smtClean="0"/>
              <a:t>Calculate base per enrollee costs by state and by eligibility group</a:t>
            </a:r>
          </a:p>
          <a:p>
            <a:pPr lvl="1"/>
            <a:r>
              <a:rPr lang="en-US" dirty="0" smtClean="0"/>
              <a:t>Trend forward by medical CPI (M-CPI) for adults and children, by M-CPI + 1% for aged and persons with disabilities</a:t>
            </a:r>
          </a:p>
          <a:p>
            <a:pPr lvl="1"/>
            <a:r>
              <a:rPr lang="en-US" dirty="0" smtClean="0"/>
              <a:t>Each year, state allotment would be equal to enrollment multiplied by per enrollee costs for each group and totaled</a:t>
            </a:r>
          </a:p>
          <a:p>
            <a:r>
              <a:rPr lang="en-US" dirty="0" smtClean="0"/>
              <a:t>Block grants</a:t>
            </a:r>
          </a:p>
          <a:p>
            <a:pPr lvl="1"/>
            <a:r>
              <a:rPr lang="en-US" dirty="0" smtClean="0"/>
              <a:t>Calculate base per enrollee costs in same way as per enrollee caps</a:t>
            </a:r>
          </a:p>
          <a:p>
            <a:pPr lvl="1"/>
            <a:r>
              <a:rPr lang="en-US" dirty="0" smtClean="0"/>
              <a:t>State could put adults or children and adults in block grant</a:t>
            </a:r>
          </a:p>
          <a:p>
            <a:pPr lvl="1"/>
            <a:r>
              <a:rPr lang="en-US" dirty="0" smtClean="0"/>
              <a:t>Block grant calculated as enrollment multiplied by per enrollee costs in first year, then total amount is trended forward by CPI (no provision for enrollment)</a:t>
            </a:r>
          </a:p>
        </p:txBody>
      </p:sp>
    </p:spTree>
    <p:extLst>
      <p:ext uri="{BB962C8B-B14F-4D97-AF65-F5344CB8AC3E}">
        <p14:creationId xmlns:p14="http://schemas.microsoft.com/office/powerpoint/2010/main" val="426626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Enrollee Allotments and Block </a:t>
            </a:r>
            <a:r>
              <a:rPr lang="en-US" dirty="0"/>
              <a:t>G</a:t>
            </a:r>
            <a:r>
              <a:rPr lang="en-US" dirty="0" smtClean="0"/>
              <a:t>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All states would choose per enrollee allotments – per enrollee caps grow faster because M-CPI grows faster than CPI, and per enrollee caps account for enrollment growth</a:t>
            </a:r>
            <a:endParaRPr lang="en-US" dirty="0"/>
          </a:p>
          <a:p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Federal expenditures decrease by $65 billion from 2020-2026, but reduction is growing over time (from less than $1 billion in 2020 to $19 billion in 2026)</a:t>
            </a:r>
          </a:p>
          <a:p>
            <a:pPr lvl="1"/>
            <a:r>
              <a:rPr lang="en-US" dirty="0" smtClean="0"/>
              <a:t>Per enrollee allotments estimated to grow about 0.5% slower per year on average than projected per enrollee costs in baseline</a:t>
            </a:r>
          </a:p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No changes to enrollment</a:t>
            </a:r>
          </a:p>
        </p:txBody>
      </p:sp>
    </p:spTree>
    <p:extLst>
      <p:ext uri="{BB962C8B-B14F-4D97-AF65-F5344CB8AC3E}">
        <p14:creationId xmlns:p14="http://schemas.microsoft.com/office/powerpoint/2010/main" val="170192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Medicaid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Ends some presumptive eligibility programs</a:t>
            </a:r>
          </a:p>
          <a:p>
            <a:r>
              <a:rPr lang="en-US" dirty="0" smtClean="0"/>
              <a:t>Ends retroactive eligibility</a:t>
            </a:r>
          </a:p>
          <a:p>
            <a:r>
              <a:rPr lang="en-US" dirty="0" smtClean="0"/>
              <a:t>More frequent eligibility redeterminations</a:t>
            </a:r>
          </a:p>
          <a:p>
            <a:r>
              <a:rPr lang="en-US" dirty="0" smtClean="0"/>
              <a:t>Provides state option to put work requirements on adults</a:t>
            </a:r>
          </a:p>
          <a:p>
            <a:r>
              <a:rPr lang="en-US" dirty="0" smtClean="0"/>
              <a:t>Eliminates DSH cuts made by ACA</a:t>
            </a:r>
          </a:p>
          <a:p>
            <a:r>
              <a:rPr lang="en-US" dirty="0" smtClean="0"/>
              <a:t>Extra funding to states that did not expand Medicaid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3771</Words>
  <Application>Microsoft Office PowerPoint</Application>
  <PresentationFormat>Widescreen</PresentationFormat>
  <Paragraphs>1352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OACT Analysis of Health Reform Legislation</vt:lpstr>
      <vt:lpstr>2017 Reform Legislation</vt:lpstr>
      <vt:lpstr>Medicaid</vt:lpstr>
      <vt:lpstr>AHCA Medicaid Provisions</vt:lpstr>
      <vt:lpstr>Repeal of Medicaid Expansion</vt:lpstr>
      <vt:lpstr>Repeal of Medicaid Expansion</vt:lpstr>
      <vt:lpstr>Per Enrollee Allotments and Block Grants</vt:lpstr>
      <vt:lpstr>Per Enrollee Allotments and Block Grants</vt:lpstr>
      <vt:lpstr>Other Key Medicaid Provisions</vt:lpstr>
      <vt:lpstr>AHCA Medicaid Impacts</vt:lpstr>
      <vt:lpstr>BCRA Medicaid Provisions</vt:lpstr>
      <vt:lpstr>BCRA Medicaid Impacts</vt:lpstr>
      <vt:lpstr>Graham-Cassidy Medicaid Provisions</vt:lpstr>
      <vt:lpstr>PowerPoint Presentation</vt:lpstr>
      <vt:lpstr> Employer Market &amp; Medicare</vt:lpstr>
      <vt:lpstr>Employer Market &amp; Medicare</vt:lpstr>
      <vt:lpstr>Individual Market</vt:lpstr>
      <vt:lpstr>PowerPoint Presentation</vt:lpstr>
      <vt:lpstr>Key Findings for AHCA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 for BCRA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Shatto</dc:creator>
  <cp:lastModifiedBy>John Shatto</cp:lastModifiedBy>
  <cp:revision>92</cp:revision>
  <cp:lastPrinted>2017-11-07T16:35:29Z</cp:lastPrinted>
  <dcterms:created xsi:type="dcterms:W3CDTF">2017-05-04T20:29:40Z</dcterms:created>
  <dcterms:modified xsi:type="dcterms:W3CDTF">2017-11-07T19:49:04Z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1802370732</vt:i4>
  </property>
  <property fmtid="{D5CDD505-2E9C-101B-9397-08002B2CF9AE}" pid="3" name="_NewReviewCycle">
    <vt:lpwstr/>
  </property>
  <property fmtid="{D5CDD505-2E9C-101B-9397-08002B2CF9AE}" pid="4" name="_EmailSubject">
    <vt:lpwstr>MAAC Annual Meeting Evaluation Results</vt:lpwstr>
  </property>
  <property fmtid="{D5CDD505-2E9C-101B-9397-08002B2CF9AE}" pid="5" name="_AuthorEmail">
    <vt:lpwstr>Christian.Wolfe@cms.hhs.gov</vt:lpwstr>
  </property>
  <property fmtid="{D5CDD505-2E9C-101B-9397-08002B2CF9AE}" pid="6" name="_AuthorEmailDisplayName">
    <vt:lpwstr>Wolfe, Christian J. (CMS/OACT)</vt:lpwstr>
  </property>
  <property fmtid="{D5CDD505-2E9C-101B-9397-08002B2CF9AE}" pid="7" name="_PreviousAdHocReviewCycleID">
    <vt:i4>1708069946</vt:i4>
  </property>
</Properties>
</file>