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310" r:id="rId3"/>
    <p:sldId id="320" r:id="rId4"/>
    <p:sldId id="327" r:id="rId5"/>
    <p:sldId id="330" r:id="rId6"/>
    <p:sldId id="313" r:id="rId7"/>
    <p:sldId id="331" r:id="rId8"/>
    <p:sldId id="311" r:id="rId9"/>
    <p:sldId id="321" r:id="rId10"/>
    <p:sldId id="323" r:id="rId11"/>
    <p:sldId id="332" r:id="rId12"/>
    <p:sldId id="333" r:id="rId13"/>
    <p:sldId id="322" r:id="rId14"/>
    <p:sldId id="324" r:id="rId15"/>
    <p:sldId id="326" r:id="rId16"/>
    <p:sldId id="334" r:id="rId17"/>
    <p:sldId id="336" r:id="rId18"/>
    <p:sldId id="335" r:id="rId19"/>
    <p:sldId id="325" r:id="rId20"/>
    <p:sldId id="337" r:id="rId21"/>
    <p:sldId id="328" r:id="rId22"/>
    <p:sldId id="329" r:id="rId23"/>
  </p:sldIdLst>
  <p:sldSz cx="12188825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A0855-E56A-48EB-AAE0-A6275DCB4808}" v="36" dt="2018-11-03T20:29:39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63" y="62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Duncan" userId="b77a742f-f4bc-4eb9-8aff-380d71f881a4" providerId="ADAL" clId="{3F6A0855-E56A-48EB-AAE0-A6275DCB4808}"/>
    <pc:docChg chg="custSel addSld modSld sldOrd">
      <pc:chgData name="Philip Duncan" userId="b77a742f-f4bc-4eb9-8aff-380d71f881a4" providerId="ADAL" clId="{3F6A0855-E56A-48EB-AAE0-A6275DCB4808}" dt="2018-11-03T20:36:56.274" v="2677" actId="20577"/>
      <pc:docMkLst>
        <pc:docMk/>
      </pc:docMkLst>
      <pc:sldChg chg="ord">
        <pc:chgData name="Philip Duncan" userId="b77a742f-f4bc-4eb9-8aff-380d71f881a4" providerId="ADAL" clId="{3F6A0855-E56A-48EB-AAE0-A6275DCB4808}" dt="2018-11-03T03:07:40.566" v="375"/>
        <pc:sldMkLst>
          <pc:docMk/>
          <pc:sldMk cId="3106206852" sldId="311"/>
        </pc:sldMkLst>
      </pc:sldChg>
      <pc:sldChg chg="modSp">
        <pc:chgData name="Philip Duncan" userId="b77a742f-f4bc-4eb9-8aff-380d71f881a4" providerId="ADAL" clId="{3F6A0855-E56A-48EB-AAE0-A6275DCB4808}" dt="2018-11-03T03:24:01.542" v="561" actId="113"/>
        <pc:sldMkLst>
          <pc:docMk/>
          <pc:sldMk cId="4206988261" sldId="313"/>
        </pc:sldMkLst>
        <pc:spChg chg="mod">
          <ac:chgData name="Philip Duncan" userId="b77a742f-f4bc-4eb9-8aff-380d71f881a4" providerId="ADAL" clId="{3F6A0855-E56A-48EB-AAE0-A6275DCB4808}" dt="2018-11-03T03:24:01.542" v="561" actId="113"/>
          <ac:spMkLst>
            <pc:docMk/>
            <pc:sldMk cId="4206988261" sldId="313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02:59:30.730" v="182" actId="20577"/>
          <ac:spMkLst>
            <pc:docMk/>
            <pc:sldMk cId="4206988261" sldId="313"/>
            <ac:spMk id="3" creationId="{00000000-0000-0000-0000-000000000000}"/>
          </ac:spMkLst>
        </pc:spChg>
      </pc:sldChg>
      <pc:sldChg chg="modSp">
        <pc:chgData name="Philip Duncan" userId="b77a742f-f4bc-4eb9-8aff-380d71f881a4" providerId="ADAL" clId="{3F6A0855-E56A-48EB-AAE0-A6275DCB4808}" dt="2018-11-03T03:24:53.030" v="565" actId="20577"/>
        <pc:sldMkLst>
          <pc:docMk/>
          <pc:sldMk cId="1361983909" sldId="320"/>
        </pc:sldMkLst>
        <pc:spChg chg="mod">
          <ac:chgData name="Philip Duncan" userId="b77a742f-f4bc-4eb9-8aff-380d71f881a4" providerId="ADAL" clId="{3F6A0855-E56A-48EB-AAE0-A6275DCB4808}" dt="2018-11-03T03:24:53.030" v="565" actId="20577"/>
          <ac:spMkLst>
            <pc:docMk/>
            <pc:sldMk cId="1361983909" sldId="320"/>
            <ac:spMk id="14" creationId="{00000000-0000-0000-0000-000000000000}"/>
          </ac:spMkLst>
        </pc:spChg>
      </pc:sldChg>
      <pc:sldChg chg="modSp ord">
        <pc:chgData name="Philip Duncan" userId="b77a742f-f4bc-4eb9-8aff-380d71f881a4" providerId="ADAL" clId="{3F6A0855-E56A-48EB-AAE0-A6275DCB4808}" dt="2018-11-03T03:22:39.161" v="531" actId="20577"/>
        <pc:sldMkLst>
          <pc:docMk/>
          <pc:sldMk cId="2772294203" sldId="323"/>
        </pc:sldMkLst>
        <pc:spChg chg="mod">
          <ac:chgData name="Philip Duncan" userId="b77a742f-f4bc-4eb9-8aff-380d71f881a4" providerId="ADAL" clId="{3F6A0855-E56A-48EB-AAE0-A6275DCB4808}" dt="2018-11-03T03:22:39.161" v="531" actId="20577"/>
          <ac:spMkLst>
            <pc:docMk/>
            <pc:sldMk cId="2772294203" sldId="323"/>
            <ac:spMk id="2" creationId="{00000000-0000-0000-0000-000000000000}"/>
          </ac:spMkLst>
        </pc:spChg>
      </pc:sldChg>
      <pc:sldChg chg="addSp delSp modSp ord">
        <pc:chgData name="Philip Duncan" userId="b77a742f-f4bc-4eb9-8aff-380d71f881a4" providerId="ADAL" clId="{3F6A0855-E56A-48EB-AAE0-A6275DCB4808}" dt="2018-11-03T19:58:48.549" v="1829" actId="113"/>
        <pc:sldMkLst>
          <pc:docMk/>
          <pc:sldMk cId="2623633199" sldId="325"/>
        </pc:sldMkLst>
        <pc:spChg chg="mod">
          <ac:chgData name="Philip Duncan" userId="b77a742f-f4bc-4eb9-8aff-380d71f881a4" providerId="ADAL" clId="{3F6A0855-E56A-48EB-AAE0-A6275DCB4808}" dt="2018-11-03T19:58:48.549" v="1829" actId="113"/>
          <ac:spMkLst>
            <pc:docMk/>
            <pc:sldMk cId="2623633199" sldId="325"/>
            <ac:spMk id="4" creationId="{F96BC123-9F63-4E28-A63D-9F4FD677D1C2}"/>
          </ac:spMkLst>
        </pc:spChg>
        <pc:spChg chg="add del mod">
          <ac:chgData name="Philip Duncan" userId="b77a742f-f4bc-4eb9-8aff-380d71f881a4" providerId="ADAL" clId="{3F6A0855-E56A-48EB-AAE0-A6275DCB4808}" dt="2018-11-03T19:53:28.749" v="1446" actId="478"/>
          <ac:spMkLst>
            <pc:docMk/>
            <pc:sldMk cId="2623633199" sldId="325"/>
            <ac:spMk id="7" creationId="{B4335D26-1F7B-41EF-9E0F-0FD83EA38CB8}"/>
          </ac:spMkLst>
        </pc:spChg>
        <pc:spChg chg="add del">
          <ac:chgData name="Philip Duncan" userId="b77a742f-f4bc-4eb9-8aff-380d71f881a4" providerId="ADAL" clId="{3F6A0855-E56A-48EB-AAE0-A6275DCB4808}" dt="2018-11-03T19:53:42.372" v="1448" actId="478"/>
          <ac:spMkLst>
            <pc:docMk/>
            <pc:sldMk cId="2623633199" sldId="325"/>
            <ac:spMk id="8" creationId="{BE1D4C74-B367-42FE-A2CA-9532B00986CC}"/>
          </ac:spMkLst>
        </pc:spChg>
        <pc:spChg chg="mod">
          <ac:chgData name="Philip Duncan" userId="b77a742f-f4bc-4eb9-8aff-380d71f881a4" providerId="ADAL" clId="{3F6A0855-E56A-48EB-AAE0-A6275DCB4808}" dt="2018-11-03T19:52:31.226" v="1443" actId="27636"/>
          <ac:spMkLst>
            <pc:docMk/>
            <pc:sldMk cId="2623633199" sldId="325"/>
            <ac:spMk id="13" creationId="{00000000-0000-0000-0000-000000000000}"/>
          </ac:spMkLst>
        </pc:spChg>
        <pc:picChg chg="del">
          <ac:chgData name="Philip Duncan" userId="b77a742f-f4bc-4eb9-8aff-380d71f881a4" providerId="ADAL" clId="{3F6A0855-E56A-48EB-AAE0-A6275DCB4808}" dt="2018-11-03T19:50:16.451" v="1407" actId="478"/>
          <ac:picMkLst>
            <pc:docMk/>
            <pc:sldMk cId="2623633199" sldId="325"/>
            <ac:picMk id="3" creationId="{D7005896-80AE-479F-B23C-C90F282F83C3}"/>
          </ac:picMkLst>
        </pc:picChg>
        <pc:picChg chg="add del mod">
          <ac:chgData name="Philip Duncan" userId="b77a742f-f4bc-4eb9-8aff-380d71f881a4" providerId="ADAL" clId="{3F6A0855-E56A-48EB-AAE0-A6275DCB4808}" dt="2018-11-03T19:50:45.207" v="1411" actId="478"/>
          <ac:picMkLst>
            <pc:docMk/>
            <pc:sldMk cId="2623633199" sldId="325"/>
            <ac:picMk id="5" creationId="{01056090-1563-4D05-9A7E-5BBBDD1B4549}"/>
          </ac:picMkLst>
        </pc:picChg>
        <pc:picChg chg="add mod">
          <ac:chgData name="Philip Duncan" userId="b77a742f-f4bc-4eb9-8aff-380d71f881a4" providerId="ADAL" clId="{3F6A0855-E56A-48EB-AAE0-A6275DCB4808}" dt="2018-11-03T19:51:13.273" v="1414" actId="1076"/>
          <ac:picMkLst>
            <pc:docMk/>
            <pc:sldMk cId="2623633199" sldId="325"/>
            <ac:picMk id="6" creationId="{0211D33D-AE79-46A5-BE37-8193BF50605D}"/>
          </ac:picMkLst>
        </pc:picChg>
        <pc:picChg chg="add mod">
          <ac:chgData name="Philip Duncan" userId="b77a742f-f4bc-4eb9-8aff-380d71f881a4" providerId="ADAL" clId="{3F6A0855-E56A-48EB-AAE0-A6275DCB4808}" dt="2018-11-03T19:54:55.729" v="1455" actId="14100"/>
          <ac:picMkLst>
            <pc:docMk/>
            <pc:sldMk cId="2623633199" sldId="325"/>
            <ac:picMk id="9" creationId="{994AE703-CB79-41A1-B06E-35628CA3E8BF}"/>
          </ac:picMkLst>
        </pc:picChg>
      </pc:sldChg>
      <pc:sldChg chg="modSp">
        <pc:chgData name="Philip Duncan" userId="b77a742f-f4bc-4eb9-8aff-380d71f881a4" providerId="ADAL" clId="{3F6A0855-E56A-48EB-AAE0-A6275DCB4808}" dt="2018-11-03T19:38:09.452" v="1291" actId="20577"/>
        <pc:sldMkLst>
          <pc:docMk/>
          <pc:sldMk cId="564343808" sldId="326"/>
        </pc:sldMkLst>
        <pc:spChg chg="mod">
          <ac:chgData name="Philip Duncan" userId="b77a742f-f4bc-4eb9-8aff-380d71f881a4" providerId="ADAL" clId="{3F6A0855-E56A-48EB-AAE0-A6275DCB4808}" dt="2018-11-03T19:28:40.746" v="1035" actId="20577"/>
          <ac:spMkLst>
            <pc:docMk/>
            <pc:sldMk cId="564343808" sldId="326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19:38:09.452" v="1291" actId="20577"/>
          <ac:spMkLst>
            <pc:docMk/>
            <pc:sldMk cId="564343808" sldId="326"/>
            <ac:spMk id="3" creationId="{00000000-0000-0000-0000-000000000000}"/>
          </ac:spMkLst>
        </pc:spChg>
      </pc:sldChg>
      <pc:sldChg chg="modSp add ord">
        <pc:chgData name="Philip Duncan" userId="b77a742f-f4bc-4eb9-8aff-380d71f881a4" providerId="ADAL" clId="{3F6A0855-E56A-48EB-AAE0-A6275DCB4808}" dt="2018-11-03T03:23:57.378" v="560" actId="113"/>
        <pc:sldMkLst>
          <pc:docMk/>
          <pc:sldMk cId="675710753" sldId="330"/>
        </pc:sldMkLst>
        <pc:spChg chg="mod">
          <ac:chgData name="Philip Duncan" userId="b77a742f-f4bc-4eb9-8aff-380d71f881a4" providerId="ADAL" clId="{3F6A0855-E56A-48EB-AAE0-A6275DCB4808}" dt="2018-11-03T03:23:57.378" v="560" actId="113"/>
          <ac:spMkLst>
            <pc:docMk/>
            <pc:sldMk cId="675710753" sldId="330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03:07:01.727" v="374" actId="20577"/>
          <ac:spMkLst>
            <pc:docMk/>
            <pc:sldMk cId="675710753" sldId="330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03:24:04.995" v="562" actId="113"/>
        <pc:sldMkLst>
          <pc:docMk/>
          <pc:sldMk cId="2175488519" sldId="331"/>
        </pc:sldMkLst>
        <pc:spChg chg="mod">
          <ac:chgData name="Philip Duncan" userId="b77a742f-f4bc-4eb9-8aff-380d71f881a4" providerId="ADAL" clId="{3F6A0855-E56A-48EB-AAE0-A6275DCB4808}" dt="2018-11-03T03:24:04.995" v="562" actId="113"/>
          <ac:spMkLst>
            <pc:docMk/>
            <pc:sldMk cId="2175488519" sldId="331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03:19:46.440" v="513" actId="20577"/>
          <ac:spMkLst>
            <pc:docMk/>
            <pc:sldMk cId="2175488519" sldId="331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03:48:25.435" v="947" actId="20577"/>
        <pc:sldMkLst>
          <pc:docMk/>
          <pc:sldMk cId="392932863" sldId="332"/>
        </pc:sldMkLst>
        <pc:spChg chg="mod">
          <ac:chgData name="Philip Duncan" userId="b77a742f-f4bc-4eb9-8aff-380d71f881a4" providerId="ADAL" clId="{3F6A0855-E56A-48EB-AAE0-A6275DCB4808}" dt="2018-11-03T03:23:08.233" v="542" actId="20577"/>
          <ac:spMkLst>
            <pc:docMk/>
            <pc:sldMk cId="392932863" sldId="332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03:48:25.435" v="947" actId="20577"/>
          <ac:spMkLst>
            <pc:docMk/>
            <pc:sldMk cId="392932863" sldId="332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04:04:38.832" v="1018" actId="20577"/>
        <pc:sldMkLst>
          <pc:docMk/>
          <pc:sldMk cId="1783794528" sldId="333"/>
        </pc:sldMkLst>
        <pc:spChg chg="mod">
          <ac:chgData name="Philip Duncan" userId="b77a742f-f4bc-4eb9-8aff-380d71f881a4" providerId="ADAL" clId="{3F6A0855-E56A-48EB-AAE0-A6275DCB4808}" dt="2018-11-03T03:23:36.008" v="559" actId="20577"/>
          <ac:spMkLst>
            <pc:docMk/>
            <pc:sldMk cId="1783794528" sldId="333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04:04:38.832" v="1018" actId="20577"/>
          <ac:spMkLst>
            <pc:docMk/>
            <pc:sldMk cId="1783794528" sldId="333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19:41:44.866" v="1302" actId="20577"/>
        <pc:sldMkLst>
          <pc:docMk/>
          <pc:sldMk cId="3450882834" sldId="334"/>
        </pc:sldMkLst>
        <pc:spChg chg="mod">
          <ac:chgData name="Philip Duncan" userId="b77a742f-f4bc-4eb9-8aff-380d71f881a4" providerId="ADAL" clId="{3F6A0855-E56A-48EB-AAE0-A6275DCB4808}" dt="2018-11-03T19:28:51.531" v="1048" actId="20577"/>
          <ac:spMkLst>
            <pc:docMk/>
            <pc:sldMk cId="3450882834" sldId="334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19:41:44.866" v="1302" actId="20577"/>
          <ac:spMkLst>
            <pc:docMk/>
            <pc:sldMk cId="3450882834" sldId="334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20:27:58.470" v="2167" actId="20577"/>
        <pc:sldMkLst>
          <pc:docMk/>
          <pc:sldMk cId="2009755270" sldId="335"/>
        </pc:sldMkLst>
        <pc:spChg chg="mod">
          <ac:chgData name="Philip Duncan" userId="b77a742f-f4bc-4eb9-8aff-380d71f881a4" providerId="ADAL" clId="{3F6A0855-E56A-48EB-AAE0-A6275DCB4808}" dt="2018-11-03T19:29:02.793" v="1063" actId="20577"/>
          <ac:spMkLst>
            <pc:docMk/>
            <pc:sldMk cId="2009755270" sldId="335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20:27:58.470" v="2167" actId="20577"/>
          <ac:spMkLst>
            <pc:docMk/>
            <pc:sldMk cId="2009755270" sldId="335"/>
            <ac:spMk id="3" creationId="{00000000-0000-0000-0000-000000000000}"/>
          </ac:spMkLst>
        </pc:spChg>
      </pc:sldChg>
      <pc:sldChg chg="modSp add">
        <pc:chgData name="Philip Duncan" userId="b77a742f-f4bc-4eb9-8aff-380d71f881a4" providerId="ADAL" clId="{3F6A0855-E56A-48EB-AAE0-A6275DCB4808}" dt="2018-11-03T20:12:21.450" v="2077" actId="20577"/>
        <pc:sldMkLst>
          <pc:docMk/>
          <pc:sldMk cId="2387837749" sldId="336"/>
        </pc:sldMkLst>
        <pc:spChg chg="mod">
          <ac:chgData name="Philip Duncan" userId="b77a742f-f4bc-4eb9-8aff-380d71f881a4" providerId="ADAL" clId="{3F6A0855-E56A-48EB-AAE0-A6275DCB4808}" dt="2018-11-03T20:03:51.398" v="1846" actId="20577"/>
          <ac:spMkLst>
            <pc:docMk/>
            <pc:sldMk cId="2387837749" sldId="336"/>
            <ac:spMk id="2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20:12:21.450" v="2077" actId="20577"/>
          <ac:spMkLst>
            <pc:docMk/>
            <pc:sldMk cId="2387837749" sldId="336"/>
            <ac:spMk id="3" creationId="{00000000-0000-0000-0000-000000000000}"/>
          </ac:spMkLst>
        </pc:spChg>
      </pc:sldChg>
      <pc:sldChg chg="modSp add ord">
        <pc:chgData name="Philip Duncan" userId="b77a742f-f4bc-4eb9-8aff-380d71f881a4" providerId="ADAL" clId="{3F6A0855-E56A-48EB-AAE0-A6275DCB4808}" dt="2018-11-03T20:36:56.274" v="2677" actId="20577"/>
        <pc:sldMkLst>
          <pc:docMk/>
          <pc:sldMk cId="2091916094" sldId="337"/>
        </pc:sldMkLst>
        <pc:spChg chg="mod">
          <ac:chgData name="Philip Duncan" userId="b77a742f-f4bc-4eb9-8aff-380d71f881a4" providerId="ADAL" clId="{3F6A0855-E56A-48EB-AAE0-A6275DCB4808}" dt="2018-11-03T20:30:23.024" v="2283" actId="20577"/>
          <ac:spMkLst>
            <pc:docMk/>
            <pc:sldMk cId="2091916094" sldId="337"/>
            <ac:spMk id="13" creationId="{00000000-0000-0000-0000-000000000000}"/>
          </ac:spMkLst>
        </pc:spChg>
        <pc:spChg chg="mod">
          <ac:chgData name="Philip Duncan" userId="b77a742f-f4bc-4eb9-8aff-380d71f881a4" providerId="ADAL" clId="{3F6A0855-E56A-48EB-AAE0-A6275DCB4808}" dt="2018-11-03T20:36:56.274" v="2677" actId="20577"/>
          <ac:spMkLst>
            <pc:docMk/>
            <pc:sldMk cId="2091916094" sldId="337"/>
            <ac:spMk id="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11/2/2018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11/2/2018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phil@insureco.io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mailto:phil@insureco.io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Emerging Technology is Transforming Actuarial Science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MAAC Annual 2018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AI, Big Data and Machine Learning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AI - </a:t>
            </a:r>
            <a:r>
              <a:rPr lang="en-US" sz="1200" dirty="0"/>
              <a:t>the theory and development of computer systems able to perform tasks that normally require human intelligence, such as visual perception, speech recognition, decision-making, and translation between language</a:t>
            </a:r>
            <a:endParaRPr lang="en-US" sz="1200" b="1" dirty="0"/>
          </a:p>
          <a:p>
            <a:r>
              <a:rPr lang="en-US" b="1" dirty="0"/>
              <a:t>Big Data - </a:t>
            </a:r>
            <a:r>
              <a:rPr lang="en-US" sz="1200" dirty="0"/>
              <a:t>extremely large data sets that may be analyzed computationally to reveal patterns, trends, and associations, especially relating to human behavior and interactions.</a:t>
            </a:r>
            <a:endParaRPr lang="en-US" sz="1200" b="1" dirty="0"/>
          </a:p>
          <a:p>
            <a:r>
              <a:rPr lang="en-US" b="1" dirty="0"/>
              <a:t>Machine Learning - </a:t>
            </a:r>
            <a:r>
              <a:rPr lang="en-US" sz="1200" dirty="0"/>
              <a:t>is an application of artificial intelligence (AI) that provides systems the ability to automatically </a:t>
            </a:r>
            <a:r>
              <a:rPr lang="en-US" sz="1200" b="1" dirty="0"/>
              <a:t>learn</a:t>
            </a:r>
            <a:r>
              <a:rPr lang="en-US" sz="1200" dirty="0"/>
              <a:t> and improve from experience without being explicitly programmed.</a:t>
            </a:r>
            <a:r>
              <a:rPr lang="en-US" sz="12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863F9-9644-4C01-B9A2-08710035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2019301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AI, Big Data and Machine Learning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data and less noise</a:t>
            </a:r>
            <a:endParaRPr lang="en-US" sz="1200" b="1" dirty="0"/>
          </a:p>
          <a:p>
            <a:r>
              <a:rPr lang="en-US" b="1" dirty="0"/>
              <a:t>Better predictive abilities</a:t>
            </a:r>
            <a:endParaRPr lang="en-US" sz="1200" b="1" dirty="0"/>
          </a:p>
          <a:p>
            <a:r>
              <a:rPr lang="en-US" b="1" dirty="0"/>
              <a:t>Realtime data and IoT</a:t>
            </a:r>
          </a:p>
          <a:p>
            <a:r>
              <a:rPr lang="en-US" b="1" dirty="0"/>
              <a:t>Faster response to emerging risk and changing risk factors</a:t>
            </a:r>
          </a:p>
          <a:p>
            <a:r>
              <a:rPr lang="en-US" b="1" dirty="0"/>
              <a:t>Augments and enhances existing methods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863F9-9644-4C01-B9A2-08710035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2019301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AI, Big Data and Machine Learning – Big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b="1" dirty="0"/>
              <a:t>“As AI gets probably much smarter than humans, the relative intelligence ratio is probably similar to that between a person and a cat, maybe bigger” Elon Musk</a:t>
            </a:r>
          </a:p>
          <a:p>
            <a:r>
              <a:rPr lang="en-US" b="1" dirty="0"/>
              <a:t>AI Cameras for retail stores</a:t>
            </a:r>
            <a:endParaRPr lang="en-US" sz="1200" b="1" dirty="0"/>
          </a:p>
          <a:p>
            <a:r>
              <a:rPr lang="en-US" b="1" dirty="0"/>
              <a:t>Last year VCs invested $5 billion in 658 companies, a 61% increase over the year prior</a:t>
            </a:r>
          </a:p>
          <a:p>
            <a:r>
              <a:rPr lang="en-US" b="1" dirty="0"/>
              <a:t>Machine-learning algorithm beats 20 lawyers in NDA legal 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863F9-9644-4C01-B9A2-08710035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2019301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137160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2012 PWC Study Life insurance 2020: Competing for a 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BC123-9F63-4E28-A63D-9F4FD677D1C2}"/>
              </a:ext>
            </a:extLst>
          </p:cNvPr>
          <p:cNvSpPr txBox="1"/>
          <p:nvPr/>
        </p:nvSpPr>
        <p:spPr>
          <a:xfrm>
            <a:off x="303212" y="16764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Surge in data traffic and development of advanced analytical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AI &amp; Machine Learning </a:t>
            </a:r>
            <a:r>
              <a:rPr lang="en-US" sz="1400" b="1" dirty="0">
                <a:cs typeface="Calibri" panose="020F0502020204030204" pitchFamily="34" charset="0"/>
              </a:rPr>
              <a:t>augments customer data with public, open source information, and can make predictions about customer behavior based on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Customers demanding better value and more transparency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6AE992-96A5-48E1-B3C4-2802E40A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86" y="1600200"/>
            <a:ext cx="8578092" cy="42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F0E43A-E8A7-40B8-BB4A-385DAFB5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75" y="15766"/>
            <a:ext cx="2457450" cy="245745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Dave </a:t>
            </a:r>
            <a:r>
              <a:rPr lang="en-US" u="sng" dirty="0" err="1"/>
              <a:t>Nuernberg</a:t>
            </a:r>
            <a:r>
              <a:rPr lang="en-US" u="sng" dirty="0"/>
              <a:t> </a:t>
            </a:r>
            <a:r>
              <a:rPr lang="en-US" dirty="0"/>
              <a:t>Principal Ernst &amp; Young LLP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02281" y="1928094"/>
            <a:ext cx="9083122" cy="40917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Blockchain has the potential to evolve into a core, underlying element in the technology “stacks” of most P&amp;C carriers, supporting a diverse range of processes and part of your company’s future technology “plumbing.”</a:t>
            </a:r>
          </a:p>
        </p:txBody>
      </p:sp>
    </p:spTree>
    <p:extLst>
      <p:ext uri="{BB962C8B-B14F-4D97-AF65-F5344CB8AC3E}">
        <p14:creationId xmlns:p14="http://schemas.microsoft.com/office/powerpoint/2010/main" val="34263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Blockchain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Another way to store data that is linked to other parties </a:t>
            </a:r>
          </a:p>
          <a:p>
            <a:r>
              <a:rPr lang="en-US" b="1" dirty="0"/>
              <a:t>Decentralized, Secure &amp; Immutable</a:t>
            </a:r>
          </a:p>
          <a:p>
            <a:r>
              <a:rPr lang="en-US" b="1" dirty="0"/>
              <a:t>Single source of truth</a:t>
            </a:r>
          </a:p>
          <a:p>
            <a:r>
              <a:rPr lang="en-US" b="1" dirty="0"/>
              <a:t>Cryptocurrency is only one application of blockchain</a:t>
            </a:r>
          </a:p>
          <a:p>
            <a:r>
              <a:rPr lang="en-US" b="1" dirty="0"/>
              <a:t>Multiple Blockchains</a:t>
            </a:r>
          </a:p>
          <a:p>
            <a:r>
              <a:rPr lang="en-US" b="1" dirty="0"/>
              <a:t>Smart Contracts</a:t>
            </a:r>
          </a:p>
          <a:p>
            <a:r>
              <a:rPr lang="en-US" b="1" dirty="0"/>
              <a:t>Mining &amp; Consensus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ACED4-F213-48D0-A3C8-504590CCD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26" y="2209800"/>
            <a:ext cx="58329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Blockchain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b="1" dirty="0"/>
              <a:t>Fraud detection and risk prevention</a:t>
            </a:r>
          </a:p>
          <a:p>
            <a:pPr marL="285750" indent="-285750"/>
            <a:r>
              <a:rPr lang="en-US" b="1" dirty="0"/>
              <a:t>Claims prevention and management</a:t>
            </a:r>
          </a:p>
          <a:p>
            <a:pPr marL="285750" indent="-285750"/>
            <a:r>
              <a:rPr lang="en-US" b="1" dirty="0"/>
              <a:t>Internet of Things (IoT) and product development </a:t>
            </a:r>
          </a:p>
          <a:p>
            <a:pPr marL="285750" indent="-285750"/>
            <a:r>
              <a:rPr lang="en-US" b="1" dirty="0"/>
              <a:t>New distribution and payment models </a:t>
            </a:r>
          </a:p>
          <a:p>
            <a:pPr marL="285750" indent="-285750"/>
            <a:r>
              <a:rPr lang="en-US" b="1" dirty="0">
                <a:cs typeface="Calibri" panose="020F0502020204030204" pitchFamily="34" charset="0"/>
              </a:rPr>
              <a:t>Reinsurance</a:t>
            </a:r>
            <a:endParaRPr lang="en-US" b="1" dirty="0"/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ACED4-F213-48D0-A3C8-504590CCD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26" y="2209800"/>
            <a:ext cx="58329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Blockchain – Some current 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US" b="1" dirty="0"/>
              <a:t>Consortiums - B3i, R3, Risk Block Alliance </a:t>
            </a:r>
          </a:p>
          <a:p>
            <a:pPr marL="285750" indent="-285750"/>
            <a:r>
              <a:rPr lang="en-US" b="1" dirty="0"/>
              <a:t>Ecosystems – Galileo &amp; insurEco</a:t>
            </a:r>
          </a:p>
          <a:p>
            <a:pPr marL="285750" indent="-285750"/>
            <a:r>
              <a:rPr lang="en-US" b="1" dirty="0"/>
              <a:t>Internet of Things (IoT) and product development – </a:t>
            </a:r>
            <a:r>
              <a:rPr lang="en-US" b="1" dirty="0" err="1"/>
              <a:t>Etherisc</a:t>
            </a:r>
            <a:r>
              <a:rPr lang="en-US" b="1" dirty="0"/>
              <a:t> using Smart Contracts</a:t>
            </a:r>
          </a:p>
          <a:p>
            <a:pPr marL="285750" indent="-285750"/>
            <a:r>
              <a:rPr lang="en-US" b="1" dirty="0"/>
              <a:t>New distribution payment models  - Fizzy 100% Indemnification</a:t>
            </a:r>
          </a:p>
          <a:p>
            <a:pPr marL="285750" indent="-285750"/>
            <a:r>
              <a:rPr lang="en-US" b="1" dirty="0">
                <a:cs typeface="Calibri" panose="020F0502020204030204" pitchFamily="34" charset="0"/>
              </a:rPr>
              <a:t>Reinsurance and New methods of Risk Financing  - Asset Tokenization and Digitizing Risk</a:t>
            </a:r>
            <a:endParaRPr lang="en-US" b="1" dirty="0"/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ACED4-F213-48D0-A3C8-504590CCD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26" y="2209800"/>
            <a:ext cx="58329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Blockchain – Big News!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GDPR and Blockchain</a:t>
            </a:r>
            <a:r>
              <a:rPr lang="en-US" dirty="0"/>
              <a:t> </a:t>
            </a:r>
          </a:p>
          <a:p>
            <a:r>
              <a:rPr lang="en-US" b="1" dirty="0"/>
              <a:t>Over 20B IoT and </a:t>
            </a:r>
            <a:r>
              <a:rPr lang="en-US" b="1" dirty="0" err="1"/>
              <a:t>IDoT</a:t>
            </a:r>
            <a:r>
              <a:rPr lang="en-US" b="1" dirty="0"/>
              <a:t> by 2020</a:t>
            </a:r>
          </a:p>
          <a:p>
            <a:r>
              <a:rPr lang="en-US" b="1" dirty="0"/>
              <a:t>Two-thirds of large firms considering blockchain</a:t>
            </a:r>
          </a:p>
          <a:p>
            <a:r>
              <a:rPr lang="en-US" b="1" dirty="0"/>
              <a:t>Parametric products for low premium, high volume business</a:t>
            </a:r>
          </a:p>
          <a:p>
            <a:r>
              <a:rPr lang="en-US" b="1" dirty="0"/>
              <a:t>Don’t believe the hype! </a:t>
            </a:r>
          </a:p>
          <a:p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ACED4-F213-48D0-A3C8-504590CCD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26" y="2209800"/>
            <a:ext cx="58329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1371600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2018 IBM and Maersk - </a:t>
            </a:r>
            <a:r>
              <a:rPr lang="en-US" sz="2400" dirty="0"/>
              <a:t>A global trade platform using blockchain technology aimed at improving the cost of transportation, lack of visibility and inefficiencies with paper-based processes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BC123-9F63-4E28-A63D-9F4FD677D1C2}"/>
              </a:ext>
            </a:extLst>
          </p:cNvPr>
          <p:cNvSpPr txBox="1"/>
          <p:nvPr/>
        </p:nvSpPr>
        <p:spPr>
          <a:xfrm>
            <a:off x="303212" y="1676400"/>
            <a:ext cx="327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Fast, secure access to end-to-end supply chain information; single source of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Verifiable authenticity and immutability of digital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Trusted cross-organizational workflows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Better risk assessments and fewer unnecessary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cs typeface="Calibri" panose="020F0502020204030204" pitchFamily="34" charset="0"/>
              </a:rPr>
              <a:t>Far lower administrative expenses and elimination of costs to move physical paper across international borders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1D33D-AE79-46A5-BE37-8193BF506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1639614"/>
            <a:ext cx="7999412" cy="2242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AE703-CB79-41A1-B06E-35628CA3E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2" y="3881964"/>
            <a:ext cx="7999412" cy="231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Phil Duncan</a:t>
            </a:r>
            <a:r>
              <a:rPr lang="en-US" dirty="0"/>
              <a:t> COO of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/>
              <a:t>“Changing is hard but not changing is disastrous.”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8F11-0086-4C0D-9B4C-58F799D28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2627"/>
            <a:ext cx="2190066" cy="2921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AD1C13-0731-4757-AA9B-740FDB81B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12" y="2590800"/>
            <a:ext cx="4483226" cy="4048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47F47-6C1C-430B-BC6F-ADEC17DD6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1066800"/>
            <a:ext cx="2124075" cy="723900"/>
          </a:xfrm>
          <a:prstGeom prst="rect">
            <a:avLst/>
          </a:prstGeom>
          <a:effectLst>
            <a:glow rad="3556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D25FE-E49B-431C-AFFD-991E4115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828800"/>
            <a:ext cx="4826876" cy="482687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Transformation is Great News for Data Scientist!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Top 25 job with a 22% Growth – Business Insider 2018</a:t>
            </a:r>
          </a:p>
          <a:p>
            <a:pPr lvl="0"/>
            <a:r>
              <a:rPr lang="en-US" b="1" dirty="0"/>
              <a:t>Skills are needed across industries</a:t>
            </a:r>
          </a:p>
          <a:p>
            <a:pPr lvl="0"/>
            <a:r>
              <a:rPr lang="en-US" b="1" dirty="0"/>
              <a:t>If Data is the “New Gold” then you are the modern prospector</a:t>
            </a:r>
          </a:p>
          <a:p>
            <a:pPr lvl="0"/>
            <a:r>
              <a:rPr lang="en-US" b="1" dirty="0"/>
              <a:t>Technology is much easier to use don’t be afraid</a:t>
            </a:r>
          </a:p>
          <a:p>
            <a:pPr lvl="0"/>
            <a:r>
              <a:rPr lang="en-US" b="1" dirty="0"/>
              <a:t>You are solving real problems that have big impact</a:t>
            </a:r>
          </a:p>
          <a:p>
            <a:pPr lvl="0"/>
            <a:r>
              <a:rPr lang="en-US" b="1" dirty="0"/>
              <a:t>You are directly responsible for shaping the way</a:t>
            </a:r>
            <a:br>
              <a:rPr lang="en-US" b="1" dirty="0"/>
            </a:br>
            <a:r>
              <a:rPr lang="en-US" b="1" dirty="0"/>
              <a:t>all of this emerging technology </a:t>
            </a:r>
            <a:r>
              <a:rPr lang="en-US" b="1"/>
              <a:t>is being used</a:t>
            </a:r>
            <a:endParaRPr lang="en-US" b="1" dirty="0"/>
          </a:p>
          <a:p>
            <a:pPr lv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9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THANK YOU!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000999" cy="4876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i="1" dirty="0"/>
              <a:t>“Changing is hard but not changing is disastrous.”</a:t>
            </a:r>
          </a:p>
          <a:p>
            <a:pPr marL="0" indent="0">
              <a:buNone/>
            </a:pPr>
            <a:r>
              <a:rPr lang="en-US" b="1" i="1" dirty="0"/>
              <a:t>Tips: </a:t>
            </a:r>
          </a:p>
          <a:p>
            <a:r>
              <a:rPr lang="en-US" sz="1800" dirty="0"/>
              <a:t>Daily research and subscription to informational and transformational learning</a:t>
            </a:r>
          </a:p>
          <a:p>
            <a:r>
              <a:rPr lang="en-US" sz="1800" dirty="0"/>
              <a:t>Podcasts</a:t>
            </a:r>
          </a:p>
          <a:p>
            <a:r>
              <a:rPr lang="en-US" sz="1800" dirty="0"/>
              <a:t>Blogs</a:t>
            </a:r>
          </a:p>
          <a:p>
            <a:r>
              <a:rPr lang="en-US" sz="1800" dirty="0"/>
              <a:t>News</a:t>
            </a:r>
          </a:p>
          <a:p>
            <a:r>
              <a:rPr lang="en-US" sz="1800" dirty="0"/>
              <a:t>Prioritize this</a:t>
            </a:r>
          </a:p>
          <a:p>
            <a:r>
              <a:rPr lang="en-US" sz="1800" dirty="0"/>
              <a:t>Weekly inter-office collaboration</a:t>
            </a:r>
          </a:p>
          <a:p>
            <a:r>
              <a:rPr lang="en-US" sz="1800" dirty="0"/>
              <a:t>Monthly review reassessing the investment of your time.</a:t>
            </a:r>
          </a:p>
          <a:p>
            <a:r>
              <a:rPr lang="en-US" sz="1900" dirty="0"/>
              <a:t>Quarterly review. After three months of deep learning and commitment to this process you will be able to put your plan into action.</a:t>
            </a:r>
          </a:p>
          <a:p>
            <a:endParaRPr lang="en-US" sz="18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8F11-0086-4C0D-9B4C-58F799D28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2627"/>
            <a:ext cx="2190066" cy="292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66ED8-6B9A-415F-83A5-1E1EC1625D0D}"/>
              </a:ext>
            </a:extLst>
          </p:cNvPr>
          <p:cNvSpPr txBox="1"/>
          <p:nvPr/>
        </p:nvSpPr>
        <p:spPr>
          <a:xfrm>
            <a:off x="8835259" y="2923774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Phil Duncan</a:t>
            </a:r>
          </a:p>
          <a:p>
            <a:pPr algn="r"/>
            <a:r>
              <a:rPr lang="en-US" sz="1400" b="1" dirty="0">
                <a:cs typeface="Calibri" panose="020F0502020204030204" pitchFamily="34" charset="0"/>
                <a:hlinkClick r:id="rId3"/>
              </a:rPr>
              <a:t>phil@insureco.io</a:t>
            </a:r>
            <a:endParaRPr lang="en-US" sz="1400" b="1" dirty="0">
              <a:cs typeface="Calibri" panose="020F0502020204030204" pitchFamily="34" charset="0"/>
            </a:endParaRPr>
          </a:p>
          <a:p>
            <a:pPr algn="r"/>
            <a:r>
              <a:rPr lang="en-US" sz="1400" b="1" dirty="0">
                <a:cs typeface="Calibri" panose="020F0502020204030204" pitchFamily="34" charset="0"/>
              </a:rPr>
              <a:t>619-684-3851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0F933-7EAF-470B-995F-23DD50188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6012" y="3769922"/>
            <a:ext cx="345253" cy="345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4A2C1-06C6-4B8E-9064-B784DD4D4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60" y="3819114"/>
            <a:ext cx="298452" cy="242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99317-C722-4073-AA92-025D2B0ED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8812" y="3766288"/>
            <a:ext cx="309842" cy="312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F447D-317C-4A1F-95F8-9F5435F70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3749694"/>
            <a:ext cx="345254" cy="345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D31DB5-4E22-42BB-AD79-A3BB71CCE6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4110715"/>
            <a:ext cx="1978847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Q&amp;A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8000999" cy="487680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Are there new security risks posed by blockchain?</a:t>
            </a:r>
            <a:r>
              <a:rPr lang="en-US" sz="1800" dirty="0"/>
              <a:t> </a:t>
            </a:r>
          </a:p>
          <a:p>
            <a:r>
              <a:rPr lang="en-US" b="1" dirty="0"/>
              <a:t>How does blockchain differ from bitcoin and other cryptocurrencies?</a:t>
            </a:r>
          </a:p>
          <a:p>
            <a:r>
              <a:rPr lang="en-US" b="1" dirty="0"/>
              <a:t>What exactly is a cryptocurrency and how is it regulated?</a:t>
            </a:r>
          </a:p>
          <a:p>
            <a:r>
              <a:rPr lang="en-US" b="1" dirty="0"/>
              <a:t>What is an Initial Coin Offering (ICO) ?</a:t>
            </a:r>
          </a:p>
          <a:p>
            <a:r>
              <a:rPr lang="en-US" b="1" dirty="0"/>
              <a:t>What are the regulatory concerns with ICOs? </a:t>
            </a:r>
          </a:p>
          <a:p>
            <a:r>
              <a:rPr lang="en-US" b="1" dirty="0"/>
              <a:t>With all the fraud out there, how can we tell if a business using blockchain or having an ICO is legit?</a:t>
            </a:r>
          </a:p>
          <a:p>
            <a:r>
              <a:rPr lang="en-US" b="1" dirty="0"/>
              <a:t>Can you give examples of litigation involving blockchain or cryptos and the impact on different insurance products (e.g. D&amp;O, Crime, Cyber, etc.)?</a:t>
            </a:r>
            <a:r>
              <a:rPr lang="en-US" dirty="0"/>
              <a:t> </a:t>
            </a:r>
            <a:endParaRPr lang="en-US" sz="1800" dirty="0"/>
          </a:p>
          <a:p>
            <a:endParaRPr lang="en-US" sz="18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E8F11-0086-4C0D-9B4C-58F799D28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2" y="2627"/>
            <a:ext cx="2190066" cy="292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66ED8-6B9A-415F-83A5-1E1EC1625D0D}"/>
              </a:ext>
            </a:extLst>
          </p:cNvPr>
          <p:cNvSpPr txBox="1"/>
          <p:nvPr/>
        </p:nvSpPr>
        <p:spPr>
          <a:xfrm>
            <a:off x="8835259" y="2923774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Phil Duncan</a:t>
            </a:r>
          </a:p>
          <a:p>
            <a:pPr algn="r"/>
            <a:r>
              <a:rPr lang="en-US" sz="1400" b="1" dirty="0">
                <a:cs typeface="Calibri" panose="020F0502020204030204" pitchFamily="34" charset="0"/>
                <a:hlinkClick r:id="rId3"/>
              </a:rPr>
              <a:t>phil@insureco.io</a:t>
            </a:r>
            <a:endParaRPr lang="en-US" sz="1400" b="1" dirty="0">
              <a:cs typeface="Calibri" panose="020F0502020204030204" pitchFamily="34" charset="0"/>
            </a:endParaRPr>
          </a:p>
          <a:p>
            <a:pPr algn="r"/>
            <a:r>
              <a:rPr lang="en-US" sz="1400" b="1" dirty="0">
                <a:cs typeface="Calibri" panose="020F0502020204030204" pitchFamily="34" charset="0"/>
              </a:rPr>
              <a:t>619-684-3851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0F933-7EAF-470B-995F-23DD50188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6012" y="3769922"/>
            <a:ext cx="345253" cy="345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4A2C1-06C6-4B8E-9064-B784DD4D4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760" y="3819114"/>
            <a:ext cx="298452" cy="2426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E99317-C722-4073-AA92-025D2B0ED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8812" y="3766288"/>
            <a:ext cx="309842" cy="312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F447D-317C-4A1F-95F8-9F5435F70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3749694"/>
            <a:ext cx="345254" cy="3452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D31DB5-4E22-42BB-AD79-A3BB71CCE6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012" y="4110715"/>
            <a:ext cx="1978847" cy="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9D25FE-E49B-431C-AFFD-991E41150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828800"/>
            <a:ext cx="4826876" cy="482687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the future!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Development of new Models using emerging technology</a:t>
            </a:r>
          </a:p>
          <a:p>
            <a:pPr lvl="0"/>
            <a:r>
              <a:rPr lang="en-US" b="1" dirty="0"/>
              <a:t>Big Data, Machine Learning and AI changing the game</a:t>
            </a:r>
          </a:p>
          <a:p>
            <a:pPr lvl="0"/>
            <a:r>
              <a:rPr lang="en-US" b="1" dirty="0"/>
              <a:t>Improved Reporting, faster modeling and the potential benefits of blockchain</a:t>
            </a:r>
          </a:p>
        </p:txBody>
      </p:sp>
    </p:spTree>
    <p:extLst>
      <p:ext uri="{BB962C8B-B14F-4D97-AF65-F5344CB8AC3E}">
        <p14:creationId xmlns:p14="http://schemas.microsoft.com/office/powerpoint/2010/main" val="13619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1D688-CDEF-434E-B8D5-CC066C24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76200"/>
            <a:ext cx="1905000" cy="190500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Nick </a:t>
            </a:r>
            <a:r>
              <a:rPr lang="en-US" u="sng" dirty="0" err="1"/>
              <a:t>Leimer</a:t>
            </a:r>
            <a:r>
              <a:rPr lang="en-US" dirty="0"/>
              <a:t> Principal Program Manager, Industry Experiences Cloud + Enterprise - Microsoft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“New regulations, such as International Financial Reporting Standard 17 (IFRS 17), Solvency II, and Actuarial Guideline XLIII, are increasing the pressure by requiring significant actuarial modeling and additional compute power. </a:t>
            </a:r>
          </a:p>
          <a:p>
            <a:pPr marL="0" indent="0">
              <a:buNone/>
            </a:pPr>
            <a:r>
              <a:rPr lang="en-US" dirty="0"/>
              <a:t>With increasingly complicated risk models and new broader regulations, the demand for calculation capacity will grow as well. The cloud is the only feasible solution to meet this growing need.”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Cloud Computing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Storing and accessing data and programs over the Internet instead of your computer's hard drive</a:t>
            </a:r>
          </a:p>
          <a:p>
            <a:r>
              <a:rPr lang="en-US" b="1" dirty="0"/>
              <a:t>Clouds = Internet</a:t>
            </a:r>
          </a:p>
          <a:p>
            <a:r>
              <a:rPr lang="en-US" b="1" dirty="0"/>
              <a:t>Information is “synced” </a:t>
            </a:r>
          </a:p>
          <a:p>
            <a:r>
              <a:rPr lang="en-US" b="1" dirty="0"/>
              <a:t>Online real-time back</a:t>
            </a:r>
          </a:p>
          <a:p>
            <a:r>
              <a:rPr lang="en-US" b="1" dirty="0"/>
              <a:t>Software and processing power accessed through the internet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CF002-5EBA-40A5-A169-BE5A29CA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7" y="1905001"/>
            <a:ext cx="4991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Cloud Computing -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More time to review, evaluate, and validate results</a:t>
            </a:r>
          </a:p>
          <a:p>
            <a:r>
              <a:rPr lang="en-US" b="1" dirty="0"/>
              <a:t>Reduce the friction between systems</a:t>
            </a:r>
          </a:p>
          <a:p>
            <a:r>
              <a:rPr lang="en-US" b="1" dirty="0"/>
              <a:t>Improved data preparation and parallelization</a:t>
            </a:r>
          </a:p>
          <a:p>
            <a:r>
              <a:rPr lang="en-US" b="1" dirty="0"/>
              <a:t>Data protection retention and recovery</a:t>
            </a:r>
          </a:p>
          <a:p>
            <a:r>
              <a:rPr lang="en-US" b="1" dirty="0"/>
              <a:t>Investment in operations not hardware that depreciates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CF002-5EBA-40A5-A169-BE5A29CA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7" y="1905001"/>
            <a:ext cx="4991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Cloud Computing – Big News!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IBM pays 34B for </a:t>
            </a:r>
            <a:r>
              <a:rPr lang="en-US" b="1" dirty="0" err="1"/>
              <a:t>Redhat</a:t>
            </a:r>
            <a:endParaRPr lang="en-US" b="1" dirty="0"/>
          </a:p>
          <a:p>
            <a:r>
              <a:rPr lang="en-US" b="1" dirty="0"/>
              <a:t>Alibaba 825M revenue in a quarter</a:t>
            </a:r>
          </a:p>
          <a:p>
            <a:r>
              <a:rPr lang="en-US" b="1" dirty="0"/>
              <a:t>Hyperscale 400G data centers</a:t>
            </a:r>
          </a:p>
          <a:p>
            <a:r>
              <a:rPr lang="en-US" b="1" dirty="0"/>
              <a:t>Super-computer brings 'cloud' computing to astronauts in space</a:t>
            </a:r>
          </a:p>
          <a:p>
            <a:r>
              <a:rPr lang="en-US" b="1" dirty="0"/>
              <a:t>Underwater data centers in expanding global cloud computing platform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CF002-5EBA-40A5-A169-BE5A29CA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57" y="1905001"/>
            <a:ext cx="4991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AA4E4-9A2E-4F76-8B4E-73E4416F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3" y="1754782"/>
            <a:ext cx="8304212" cy="2817218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152400"/>
            <a:ext cx="9144001" cy="1371600"/>
          </a:xfrm>
        </p:spPr>
        <p:txBody>
          <a:bodyPr/>
          <a:lstStyle/>
          <a:p>
            <a:pPr lvl="0"/>
            <a:r>
              <a:rPr lang="en-US" b="1" dirty="0"/>
              <a:t>2014 </a:t>
            </a:r>
            <a:r>
              <a:rPr lang="en-US" b="1" dirty="0" err="1"/>
              <a:t>InsuranceERM</a:t>
            </a:r>
            <a:r>
              <a:rPr lang="en-US" b="1" dirty="0"/>
              <a:t> Study on the impact of Cloud Computing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6BC123-9F63-4E28-A63D-9F4FD677D1C2}"/>
              </a:ext>
            </a:extLst>
          </p:cNvPr>
          <p:cNvSpPr txBox="1"/>
          <p:nvPr/>
        </p:nvSpPr>
        <p:spPr>
          <a:xfrm>
            <a:off x="303212" y="1676400"/>
            <a:ext cx="327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 The production of quarterly numbers took 97.5 percent less time and required 95 percent fewer staff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Manual processes were reduced from 900 to 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Individual modeling and processing systems decreased from hundreds to one unified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Opportunities to grow business expanded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firm was better prepared for Solvency II and ICAS+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Operational risk was lowered.</a:t>
            </a:r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283787-37E1-43D4-AFAF-2662D9852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0"/>
            <a:ext cx="2119914" cy="2119914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Daniel Schreiber</a:t>
            </a:r>
            <a:r>
              <a:rPr lang="de-DE" dirty="0"/>
              <a:t> CEO of Lemonade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02281" y="1928094"/>
            <a:ext cx="9083122" cy="40917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Insurtech</a:t>
            </a:r>
            <a:r>
              <a:rPr lang="en-US" dirty="0"/>
              <a:t> 2.0 is a Delightful customer centric experience becoming a deep seeing insightful experience where bots and AI replace actuaries”</a:t>
            </a:r>
          </a:p>
        </p:txBody>
      </p:sp>
    </p:spTree>
    <p:extLst>
      <p:ext uri="{BB962C8B-B14F-4D97-AF65-F5344CB8AC3E}">
        <p14:creationId xmlns:p14="http://schemas.microsoft.com/office/powerpoint/2010/main" val="14761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1220</TotalTime>
  <Words>1148</Words>
  <Application>Microsoft Office PowerPoint</Application>
  <PresentationFormat>Custom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Digital Blue Tunnel 16x9</vt:lpstr>
      <vt:lpstr>How Emerging Technology is Transforming Actuarial Science</vt:lpstr>
      <vt:lpstr>Phil Duncan COO of</vt:lpstr>
      <vt:lpstr>Embrace the future!</vt:lpstr>
      <vt:lpstr>Nick Leimer Principal Program Manager, Industry Experiences Cloud + Enterprise - Microsoft</vt:lpstr>
      <vt:lpstr>Cloud Computing – What is it?</vt:lpstr>
      <vt:lpstr>Cloud Computing - Benefits</vt:lpstr>
      <vt:lpstr>Cloud Computing – Big News!</vt:lpstr>
      <vt:lpstr>2014 InsuranceERM Study on the impact of Cloud Computing </vt:lpstr>
      <vt:lpstr>Daniel Schreiber CEO of Lemonade</vt:lpstr>
      <vt:lpstr>AI, Big Data and Machine Learning – What is it?</vt:lpstr>
      <vt:lpstr>AI, Big Data and Machine Learning - Benefits</vt:lpstr>
      <vt:lpstr>AI, Big Data and Machine Learning – Big News!</vt:lpstr>
      <vt:lpstr>2012 PWC Study Life insurance 2020: Competing for a future</vt:lpstr>
      <vt:lpstr>Dave Nuernberg Principal Ernst &amp; Young LLP</vt:lpstr>
      <vt:lpstr>Blockchain – What is it?</vt:lpstr>
      <vt:lpstr>Blockchain - Benefits</vt:lpstr>
      <vt:lpstr>Blockchain – Some current uses </vt:lpstr>
      <vt:lpstr>Blockchain – Big News!</vt:lpstr>
      <vt:lpstr>2018 IBM and Maersk - A global trade platform using blockchain technology aimed at improving the cost of transportation, lack of visibility and inefficiencies with paper-based processes</vt:lpstr>
      <vt:lpstr>The Digital Transformation is Great News for Data Scientist!</vt:lpstr>
      <vt:lpstr>THANK YOU!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Phil Duncan</dc:creator>
  <cp:lastModifiedBy>Philip Duncan</cp:lastModifiedBy>
  <cp:revision>16</cp:revision>
  <dcterms:created xsi:type="dcterms:W3CDTF">2018-10-15T05:28:30Z</dcterms:created>
  <dcterms:modified xsi:type="dcterms:W3CDTF">2018-11-03T20:37:03Z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_AdHocReviewCycleID">
    <vt:i4>1255549098</vt:i4>
  </property>
  <property fmtid="{D5CDD505-2E9C-101B-9397-08002B2CF9AE}" pid="9" name="_NewReviewCycle">
    <vt:lpwstr/>
  </property>
  <property fmtid="{D5CDD505-2E9C-101B-9397-08002B2CF9AE}" pid="10" name="_EmailSubject">
    <vt:lpwstr/>
  </property>
  <property fmtid="{D5CDD505-2E9C-101B-9397-08002B2CF9AE}" pid="11" name="_AuthorEmail">
    <vt:lpwstr>Chelsea.A.Shudtz@ssa.gov</vt:lpwstr>
  </property>
  <property fmtid="{D5CDD505-2E9C-101B-9397-08002B2CF9AE}" pid="12" name="_AuthorEmailDisplayName">
    <vt:lpwstr>Shudtz, Chelsea A.</vt:lpwstr>
  </property>
</Properties>
</file>