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66" r:id="rId12"/>
    <p:sldId id="265" r:id="rId13"/>
    <p:sldId id="267" r:id="rId14"/>
    <p:sldId id="274" r:id="rId15"/>
    <p:sldId id="268" r:id="rId16"/>
    <p:sldId id="269" r:id="rId17"/>
    <p:sldId id="270" r:id="rId18"/>
    <p:sldId id="271" r:id="rId19"/>
    <p:sldId id="272" r:id="rId20"/>
    <p:sldId id="273" r:id="rId21"/>
    <p:sldId id="285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7C"/>
    <a:srgbClr val="E27F26"/>
    <a:srgbClr val="74C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5" autoAdjust="0"/>
    <p:restoredTop sz="94576"/>
  </p:normalViewPr>
  <p:slideViewPr>
    <p:cSldViewPr snapToGrid="0" showGuides="1">
      <p:cViewPr varScale="1">
        <p:scale>
          <a:sx n="83" d="100"/>
          <a:sy n="83" d="100"/>
        </p:scale>
        <p:origin x="1704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1" d="100"/>
          <a:sy n="71" d="100"/>
        </p:scale>
        <p:origin x="26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-ADSHARE\SHARE\SHARE\OA\OACT\PCDAG\BLAKE\Hep%20C\2015_HepC_Se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Aggregate Part D Reinsurance Payments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Sheet1!$F$9</c:f>
              <c:strCache>
                <c:ptCount val="1"/>
                <c:pt idx="0">
                  <c:v>Reinsurance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Sheet1!$E$10:$E$15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Sheet1!$F$10:$F$15</c:f>
              <c:numCache>
                <c:formatCode>General</c:formatCode>
                <c:ptCount val="6"/>
                <c:pt idx="0">
                  <c:v>11.2</c:v>
                </c:pt>
                <c:pt idx="1">
                  <c:v>13.7</c:v>
                </c:pt>
                <c:pt idx="2">
                  <c:v>15.5</c:v>
                </c:pt>
                <c:pt idx="3">
                  <c:v>19.2</c:v>
                </c:pt>
                <c:pt idx="4">
                  <c:v>27.2</c:v>
                </c:pt>
                <c:pt idx="5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A-43BD-AF8A-CC52B4629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6511000"/>
        <c:axId val="326511392"/>
      </c:barChart>
      <c:catAx>
        <c:axId val="326511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511392"/>
        <c:crosses val="autoZero"/>
        <c:auto val="1"/>
        <c:lblAlgn val="ctr"/>
        <c:lblOffset val="100"/>
        <c:noMultiLvlLbl val="0"/>
      </c:catAx>
      <c:valAx>
        <c:axId val="32651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511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24D7C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Hepatitis-C Part D Allowed Costs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'YTD Experience'!$H$6</c:f>
              <c:strCache>
                <c:ptCount val="1"/>
                <c:pt idx="0">
                  <c:v>Grand Total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'YTD Experience'!$U$7:$U$18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'YTD Experience'!$H$7:$H$18</c:f>
              <c:numCache>
                <c:formatCode>"$"#,##0</c:formatCode>
                <c:ptCount val="12"/>
                <c:pt idx="0">
                  <c:v>106023153.71000005</c:v>
                </c:pt>
                <c:pt idx="1">
                  <c:v>203696330.52000034</c:v>
                </c:pt>
                <c:pt idx="2">
                  <c:v>341054160.58999985</c:v>
                </c:pt>
                <c:pt idx="3">
                  <c:v>420104976.96999943</c:v>
                </c:pt>
                <c:pt idx="4">
                  <c:v>470788974.85999936</c:v>
                </c:pt>
                <c:pt idx="5">
                  <c:v>470509444.26999909</c:v>
                </c:pt>
                <c:pt idx="6">
                  <c:v>470946214.5899995</c:v>
                </c:pt>
                <c:pt idx="7">
                  <c:v>409291107.82999927</c:v>
                </c:pt>
                <c:pt idx="8">
                  <c:v>366082907.57999945</c:v>
                </c:pt>
                <c:pt idx="9">
                  <c:v>374775040.86999965</c:v>
                </c:pt>
                <c:pt idx="10">
                  <c:v>417151010.03000015</c:v>
                </c:pt>
                <c:pt idx="11">
                  <c:v>626375502.1600008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03-4D0A-A658-537B7C0D0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184248"/>
        <c:axId val="2788656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'YTD Experience'!$A$6</c15:sqref>
                        </c15:formulaRef>
                      </c:ext>
                    </c:extLst>
                    <c:strCache>
                      <c:ptCount val="1"/>
                      <c:pt idx="0">
                        <c:v>Year/Month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'YTD Experience'!$U$7:$U$18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'YTD Experience'!$A$7:$A$18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201401</c:v>
                      </c:pt>
                      <c:pt idx="1">
                        <c:v>201402</c:v>
                      </c:pt>
                      <c:pt idx="2">
                        <c:v>201403</c:v>
                      </c:pt>
                      <c:pt idx="3">
                        <c:v>201404</c:v>
                      </c:pt>
                      <c:pt idx="4">
                        <c:v>201405</c:v>
                      </c:pt>
                      <c:pt idx="5">
                        <c:v>201406</c:v>
                      </c:pt>
                      <c:pt idx="6">
                        <c:v>201407</c:v>
                      </c:pt>
                      <c:pt idx="7">
                        <c:v>201408</c:v>
                      </c:pt>
                      <c:pt idx="8">
                        <c:v>201409</c:v>
                      </c:pt>
                      <c:pt idx="9">
                        <c:v>201410</c:v>
                      </c:pt>
                      <c:pt idx="10">
                        <c:v>201411</c:v>
                      </c:pt>
                      <c:pt idx="11">
                        <c:v>201412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E403-4D0A-A658-537B7C0D06BC}"/>
                  </c:ext>
                </c:extLst>
              </c15:ser>
            </c15:filteredLineSeries>
          </c:ext>
        </c:extLst>
      </c:lineChart>
      <c:catAx>
        <c:axId val="32618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865640"/>
        <c:crosses val="autoZero"/>
        <c:auto val="1"/>
        <c:lblAlgn val="ctr"/>
        <c:lblOffset val="100"/>
        <c:noMultiLvlLbl val="0"/>
      </c:catAx>
      <c:valAx>
        <c:axId val="27886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18424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452559372107472E-2"/>
                <c:y val="0.3078425563487922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3FE2F-BC2C-4CBA-B84E-78B44BC3354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7C2887-2C34-4003-96D6-4C69ED26F7B7}">
      <dgm:prSet phldrT="[Text]"/>
      <dgm:spPr>
        <a:solidFill>
          <a:srgbClr val="74C4D5"/>
        </a:solidFill>
      </dgm:spPr>
      <dgm:t>
        <a:bodyPr/>
        <a:lstStyle/>
        <a:p>
          <a:r>
            <a:rPr lang="en-US" b="1" dirty="0" smtClean="0"/>
            <a:t>Innovation</a:t>
          </a:r>
          <a:endParaRPr lang="en-US" b="1" dirty="0"/>
        </a:p>
      </dgm:t>
    </dgm:pt>
    <dgm:pt modelId="{9E8C9644-9F2A-484C-ACBE-58A9FBB966BD}" type="parTrans" cxnId="{27CADFC0-2A12-4FFF-91E1-71BB016E61C4}">
      <dgm:prSet/>
      <dgm:spPr/>
      <dgm:t>
        <a:bodyPr/>
        <a:lstStyle/>
        <a:p>
          <a:endParaRPr lang="en-US"/>
        </a:p>
      </dgm:t>
    </dgm:pt>
    <dgm:pt modelId="{31CCE4A2-73B7-41BA-B19F-D84EF738BDD3}" type="sibTrans" cxnId="{27CADFC0-2A12-4FFF-91E1-71BB016E61C4}">
      <dgm:prSet/>
      <dgm:spPr/>
      <dgm:t>
        <a:bodyPr/>
        <a:lstStyle/>
        <a:p>
          <a:endParaRPr lang="en-US"/>
        </a:p>
      </dgm:t>
    </dgm:pt>
    <dgm:pt modelId="{A9870770-5C0B-4925-A254-E4400C28C5F2}">
      <dgm:prSet phldrT="[Text]"/>
      <dgm:spPr/>
      <dgm:t>
        <a:bodyPr/>
        <a:lstStyle/>
        <a:p>
          <a:r>
            <a:rPr lang="en-US" b="1" dirty="0" smtClean="0"/>
            <a:t>Patients</a:t>
          </a:r>
          <a:endParaRPr lang="en-US" b="1" dirty="0"/>
        </a:p>
      </dgm:t>
    </dgm:pt>
    <dgm:pt modelId="{F8A16718-EE8F-499F-BE35-2182DBB550DD}" type="parTrans" cxnId="{53612F50-0C67-49FA-A353-BF0943982064}">
      <dgm:prSet/>
      <dgm:spPr/>
      <dgm:t>
        <a:bodyPr/>
        <a:lstStyle/>
        <a:p>
          <a:endParaRPr lang="en-US"/>
        </a:p>
      </dgm:t>
    </dgm:pt>
    <dgm:pt modelId="{01DA2021-7B5E-46F4-9DE8-99185B0CE8EE}" type="sibTrans" cxnId="{53612F50-0C67-49FA-A353-BF0943982064}">
      <dgm:prSet/>
      <dgm:spPr/>
      <dgm:t>
        <a:bodyPr/>
        <a:lstStyle/>
        <a:p>
          <a:endParaRPr lang="en-US"/>
        </a:p>
      </dgm:t>
    </dgm:pt>
    <dgm:pt modelId="{9938D54E-8675-4107-9A76-198B3B181AEE}">
      <dgm:prSet phldrT="[Text]"/>
      <dgm:spPr/>
      <dgm:t>
        <a:bodyPr/>
        <a:lstStyle/>
        <a:p>
          <a:r>
            <a:rPr lang="en-US" b="1" dirty="0" smtClean="0"/>
            <a:t>Government</a:t>
          </a:r>
          <a:endParaRPr lang="en-US" b="1" dirty="0"/>
        </a:p>
      </dgm:t>
    </dgm:pt>
    <dgm:pt modelId="{D8DE43B2-591B-403C-8D9D-989623E71F2E}" type="parTrans" cxnId="{53011215-718B-4215-B10C-55D615641289}">
      <dgm:prSet/>
      <dgm:spPr/>
      <dgm:t>
        <a:bodyPr/>
        <a:lstStyle/>
        <a:p>
          <a:endParaRPr lang="en-US"/>
        </a:p>
      </dgm:t>
    </dgm:pt>
    <dgm:pt modelId="{9BAFBA0E-9A0B-4EB0-9F8F-756239D433B3}" type="sibTrans" cxnId="{53011215-718B-4215-B10C-55D615641289}">
      <dgm:prSet/>
      <dgm:spPr/>
      <dgm:t>
        <a:bodyPr/>
        <a:lstStyle/>
        <a:p>
          <a:endParaRPr lang="en-US"/>
        </a:p>
      </dgm:t>
    </dgm:pt>
    <dgm:pt modelId="{5219B1EE-1AF3-4AC7-94F8-83FC654C5D54}">
      <dgm:prSet phldrT="[Text]"/>
      <dgm:spPr/>
      <dgm:t>
        <a:bodyPr/>
        <a:lstStyle/>
        <a:p>
          <a:r>
            <a:rPr lang="en-US" b="1" dirty="0" smtClean="0"/>
            <a:t>Payers</a:t>
          </a:r>
          <a:endParaRPr lang="en-US" b="1" dirty="0"/>
        </a:p>
      </dgm:t>
    </dgm:pt>
    <dgm:pt modelId="{E0325C94-0F9C-4650-9AD5-62D4DBB97877}" type="parTrans" cxnId="{7502E0C7-1258-4128-A9B8-70BA3B89D7AC}">
      <dgm:prSet/>
      <dgm:spPr/>
      <dgm:t>
        <a:bodyPr/>
        <a:lstStyle/>
        <a:p>
          <a:endParaRPr lang="en-US"/>
        </a:p>
      </dgm:t>
    </dgm:pt>
    <dgm:pt modelId="{2D065691-E6E3-4004-915B-0F84E8A091CD}" type="sibTrans" cxnId="{7502E0C7-1258-4128-A9B8-70BA3B89D7AC}">
      <dgm:prSet/>
      <dgm:spPr/>
      <dgm:t>
        <a:bodyPr/>
        <a:lstStyle/>
        <a:p>
          <a:endParaRPr lang="en-US"/>
        </a:p>
      </dgm:t>
    </dgm:pt>
    <dgm:pt modelId="{86C1CB1F-948A-4573-8907-3D25086FB5DF}">
      <dgm:prSet phldrT="[Text]"/>
      <dgm:spPr/>
      <dgm:t>
        <a:bodyPr/>
        <a:lstStyle/>
        <a:p>
          <a:r>
            <a:rPr lang="en-US" b="1" dirty="0" smtClean="0"/>
            <a:t>Employers</a:t>
          </a:r>
          <a:endParaRPr lang="en-US" b="1" dirty="0"/>
        </a:p>
      </dgm:t>
    </dgm:pt>
    <dgm:pt modelId="{12D9985E-206B-4622-B47A-EDC73010104C}" type="parTrans" cxnId="{F47DBE8F-15DD-4FF3-86AF-DF6604D97AEE}">
      <dgm:prSet/>
      <dgm:spPr/>
      <dgm:t>
        <a:bodyPr/>
        <a:lstStyle/>
        <a:p>
          <a:endParaRPr lang="en-US"/>
        </a:p>
      </dgm:t>
    </dgm:pt>
    <dgm:pt modelId="{756C82B1-743D-46D4-835B-90F3FED99A2D}" type="sibTrans" cxnId="{F47DBE8F-15DD-4FF3-86AF-DF6604D97AEE}">
      <dgm:prSet/>
      <dgm:spPr/>
      <dgm:t>
        <a:bodyPr/>
        <a:lstStyle/>
        <a:p>
          <a:endParaRPr lang="en-US"/>
        </a:p>
      </dgm:t>
    </dgm:pt>
    <dgm:pt modelId="{62F953FA-8148-43EA-9044-84E777EE78B7}">
      <dgm:prSet phldrT="[Text]"/>
      <dgm:spPr/>
      <dgm:t>
        <a:bodyPr/>
        <a:lstStyle/>
        <a:p>
          <a:r>
            <a:rPr lang="en-US" b="1" dirty="0" smtClean="0"/>
            <a:t>Other Insureds</a:t>
          </a:r>
          <a:endParaRPr lang="en-US" b="1" dirty="0"/>
        </a:p>
      </dgm:t>
    </dgm:pt>
    <dgm:pt modelId="{4C0B030E-E8CF-432D-B5E6-05E4DD054783}" type="parTrans" cxnId="{3E5B214C-743D-469D-B0AA-FD65FB519D40}">
      <dgm:prSet/>
      <dgm:spPr/>
      <dgm:t>
        <a:bodyPr/>
        <a:lstStyle/>
        <a:p>
          <a:endParaRPr lang="en-US"/>
        </a:p>
      </dgm:t>
    </dgm:pt>
    <dgm:pt modelId="{4E88AB04-31D3-4769-A691-88780F8B9395}" type="sibTrans" cxnId="{3E5B214C-743D-469D-B0AA-FD65FB519D40}">
      <dgm:prSet/>
      <dgm:spPr/>
      <dgm:t>
        <a:bodyPr/>
        <a:lstStyle/>
        <a:p>
          <a:endParaRPr lang="en-US"/>
        </a:p>
      </dgm:t>
    </dgm:pt>
    <dgm:pt modelId="{740F6248-961D-4A99-8F74-1EE03D727258}" type="pres">
      <dgm:prSet presAssocID="{4783FE2F-BC2C-4CBA-B84E-78B44BC3354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FEDA916-0073-4866-983F-6F0CB89617B0}" type="pres">
      <dgm:prSet presAssocID="{087C2887-2C34-4003-96D6-4C69ED26F7B7}" presName="singleCycle" presStyleCnt="0"/>
      <dgm:spPr/>
    </dgm:pt>
    <dgm:pt modelId="{12D04053-EFD8-4732-9A99-1E807A6DDA7A}" type="pres">
      <dgm:prSet presAssocID="{087C2887-2C34-4003-96D6-4C69ED26F7B7}" presName="singleCenter" presStyleLbl="node1" presStyleIdx="0" presStyleCnt="6" custLinFactNeighborY="-6701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FB9903E-4667-4A2B-8A55-C48BF202DA26}" type="pres">
      <dgm:prSet presAssocID="{F8A16718-EE8F-499F-BE35-2182DBB550DD}" presName="Name56" presStyleLbl="parChTrans1D2" presStyleIdx="0" presStyleCnt="5"/>
      <dgm:spPr/>
      <dgm:t>
        <a:bodyPr/>
        <a:lstStyle/>
        <a:p>
          <a:endParaRPr lang="en-US"/>
        </a:p>
      </dgm:t>
    </dgm:pt>
    <dgm:pt modelId="{DCC04080-C6D8-4A57-B014-E03F446E156D}" type="pres">
      <dgm:prSet presAssocID="{A9870770-5C0B-4925-A254-E4400C28C5F2}" presName="text0" presStyleLbl="node1" presStyleIdx="1" presStyleCnt="6" custScaleX="133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93B84-8A58-47EA-9D2E-8BEB1E2E461B}" type="pres">
      <dgm:prSet presAssocID="{D8DE43B2-591B-403C-8D9D-989623E71F2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A0218336-B58D-4BF2-BE0A-B17FCE7C6BB1}" type="pres">
      <dgm:prSet presAssocID="{9938D54E-8675-4107-9A76-198B3B181AEE}" presName="text0" presStyleLbl="node1" presStyleIdx="2" presStyleCnt="6" custScaleX="143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2578C-B419-40AE-835A-C56C2674BCE1}" type="pres">
      <dgm:prSet presAssocID="{E0325C94-0F9C-4650-9AD5-62D4DBB97877}" presName="Name56" presStyleLbl="parChTrans1D2" presStyleIdx="2" presStyleCnt="5"/>
      <dgm:spPr/>
      <dgm:t>
        <a:bodyPr/>
        <a:lstStyle/>
        <a:p>
          <a:endParaRPr lang="en-US"/>
        </a:p>
      </dgm:t>
    </dgm:pt>
    <dgm:pt modelId="{14F00724-EE1B-4691-A6AE-4CA6AF850E5C}" type="pres">
      <dgm:prSet presAssocID="{5219B1EE-1AF3-4AC7-94F8-83FC654C5D54}" presName="text0" presStyleLbl="node1" presStyleIdx="3" presStyleCnt="6" custScaleX="134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C333B-F86E-4CD1-80D0-97A833D6CFBE}" type="pres">
      <dgm:prSet presAssocID="{12D9985E-206B-4622-B47A-EDC73010104C}" presName="Name56" presStyleLbl="parChTrans1D2" presStyleIdx="3" presStyleCnt="5"/>
      <dgm:spPr/>
      <dgm:t>
        <a:bodyPr/>
        <a:lstStyle/>
        <a:p>
          <a:endParaRPr lang="en-US"/>
        </a:p>
      </dgm:t>
    </dgm:pt>
    <dgm:pt modelId="{B46DDAEB-8450-4142-9BFE-31F6DE2016DE}" type="pres">
      <dgm:prSet presAssocID="{86C1CB1F-948A-4573-8907-3D25086FB5DF}" presName="text0" presStyleLbl="node1" presStyleIdx="4" presStyleCnt="6" custScaleX="158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FBD41-7FCB-40CC-985E-A7FCCE6323C9}" type="pres">
      <dgm:prSet presAssocID="{4C0B030E-E8CF-432D-B5E6-05E4DD054783}" presName="Name56" presStyleLbl="parChTrans1D2" presStyleIdx="4" presStyleCnt="5"/>
      <dgm:spPr/>
      <dgm:t>
        <a:bodyPr/>
        <a:lstStyle/>
        <a:p>
          <a:endParaRPr lang="en-US"/>
        </a:p>
      </dgm:t>
    </dgm:pt>
    <dgm:pt modelId="{A9BF07C9-D54A-40CB-A20A-76701104ED43}" type="pres">
      <dgm:prSet presAssocID="{62F953FA-8148-43EA-9044-84E777EE78B7}" presName="text0" presStyleLbl="node1" presStyleIdx="5" presStyleCnt="6" custScaleX="152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D51598-3B64-405B-98D2-FF4B4D5F5DD4}" type="presOf" srcId="{D8DE43B2-591B-403C-8D9D-989623E71F2E}" destId="{9B093B84-8A58-47EA-9D2E-8BEB1E2E461B}" srcOrd="0" destOrd="0" presId="urn:microsoft.com/office/officeart/2008/layout/RadialCluster"/>
    <dgm:cxn modelId="{4FC1DEDF-EB5E-43BE-BDF5-66E22D557F73}" type="presOf" srcId="{E0325C94-0F9C-4650-9AD5-62D4DBB97877}" destId="{0DD2578C-B419-40AE-835A-C56C2674BCE1}" srcOrd="0" destOrd="0" presId="urn:microsoft.com/office/officeart/2008/layout/RadialCluster"/>
    <dgm:cxn modelId="{252C3796-41A7-41BE-9D34-75641D19D654}" type="presOf" srcId="{F8A16718-EE8F-499F-BE35-2182DBB550DD}" destId="{DFB9903E-4667-4A2B-8A55-C48BF202DA26}" srcOrd="0" destOrd="0" presId="urn:microsoft.com/office/officeart/2008/layout/RadialCluster"/>
    <dgm:cxn modelId="{3E5B214C-743D-469D-B0AA-FD65FB519D40}" srcId="{087C2887-2C34-4003-96D6-4C69ED26F7B7}" destId="{62F953FA-8148-43EA-9044-84E777EE78B7}" srcOrd="4" destOrd="0" parTransId="{4C0B030E-E8CF-432D-B5E6-05E4DD054783}" sibTransId="{4E88AB04-31D3-4769-A691-88780F8B9395}"/>
    <dgm:cxn modelId="{A24C1F9F-2C4B-497F-91CA-253F9001DBA7}" type="presOf" srcId="{4783FE2F-BC2C-4CBA-B84E-78B44BC33541}" destId="{740F6248-961D-4A99-8F74-1EE03D727258}" srcOrd="0" destOrd="0" presId="urn:microsoft.com/office/officeart/2008/layout/RadialCluster"/>
    <dgm:cxn modelId="{89FED9B5-3635-4A54-8422-3D4CB6DBF130}" type="presOf" srcId="{12D9985E-206B-4622-B47A-EDC73010104C}" destId="{B5CC333B-F86E-4CD1-80D0-97A833D6CFBE}" srcOrd="0" destOrd="0" presId="urn:microsoft.com/office/officeart/2008/layout/RadialCluster"/>
    <dgm:cxn modelId="{53612F50-0C67-49FA-A353-BF0943982064}" srcId="{087C2887-2C34-4003-96D6-4C69ED26F7B7}" destId="{A9870770-5C0B-4925-A254-E4400C28C5F2}" srcOrd="0" destOrd="0" parTransId="{F8A16718-EE8F-499F-BE35-2182DBB550DD}" sibTransId="{01DA2021-7B5E-46F4-9DE8-99185B0CE8EE}"/>
    <dgm:cxn modelId="{53011215-718B-4215-B10C-55D615641289}" srcId="{087C2887-2C34-4003-96D6-4C69ED26F7B7}" destId="{9938D54E-8675-4107-9A76-198B3B181AEE}" srcOrd="1" destOrd="0" parTransId="{D8DE43B2-591B-403C-8D9D-989623E71F2E}" sibTransId="{9BAFBA0E-9A0B-4EB0-9F8F-756239D433B3}"/>
    <dgm:cxn modelId="{72FFE53E-BC95-4F13-B6DE-EC4335A9DAFD}" type="presOf" srcId="{4C0B030E-E8CF-432D-B5E6-05E4DD054783}" destId="{CC1FBD41-7FCB-40CC-985E-A7FCCE6323C9}" srcOrd="0" destOrd="0" presId="urn:microsoft.com/office/officeart/2008/layout/RadialCluster"/>
    <dgm:cxn modelId="{BB04B0A8-617F-41A6-A78A-C2D8B7093FA0}" type="presOf" srcId="{86C1CB1F-948A-4573-8907-3D25086FB5DF}" destId="{B46DDAEB-8450-4142-9BFE-31F6DE2016DE}" srcOrd="0" destOrd="0" presId="urn:microsoft.com/office/officeart/2008/layout/RadialCluster"/>
    <dgm:cxn modelId="{53A3D9F4-C7C1-48DC-BDDA-C2BC5F55CAD7}" type="presOf" srcId="{62F953FA-8148-43EA-9044-84E777EE78B7}" destId="{A9BF07C9-D54A-40CB-A20A-76701104ED43}" srcOrd="0" destOrd="0" presId="urn:microsoft.com/office/officeart/2008/layout/RadialCluster"/>
    <dgm:cxn modelId="{B3003708-FA03-4A39-8EDF-AC99BEDBA60C}" type="presOf" srcId="{9938D54E-8675-4107-9A76-198B3B181AEE}" destId="{A0218336-B58D-4BF2-BE0A-B17FCE7C6BB1}" srcOrd="0" destOrd="0" presId="urn:microsoft.com/office/officeart/2008/layout/RadialCluster"/>
    <dgm:cxn modelId="{33CFA4B7-5082-4388-8511-DA5BF54380C2}" type="presOf" srcId="{087C2887-2C34-4003-96D6-4C69ED26F7B7}" destId="{12D04053-EFD8-4732-9A99-1E807A6DDA7A}" srcOrd="0" destOrd="0" presId="urn:microsoft.com/office/officeart/2008/layout/RadialCluster"/>
    <dgm:cxn modelId="{27CADFC0-2A12-4FFF-91E1-71BB016E61C4}" srcId="{4783FE2F-BC2C-4CBA-B84E-78B44BC33541}" destId="{087C2887-2C34-4003-96D6-4C69ED26F7B7}" srcOrd="0" destOrd="0" parTransId="{9E8C9644-9F2A-484C-ACBE-58A9FBB966BD}" sibTransId="{31CCE4A2-73B7-41BA-B19F-D84EF738BDD3}"/>
    <dgm:cxn modelId="{7502E0C7-1258-4128-A9B8-70BA3B89D7AC}" srcId="{087C2887-2C34-4003-96D6-4C69ED26F7B7}" destId="{5219B1EE-1AF3-4AC7-94F8-83FC654C5D54}" srcOrd="2" destOrd="0" parTransId="{E0325C94-0F9C-4650-9AD5-62D4DBB97877}" sibTransId="{2D065691-E6E3-4004-915B-0F84E8A091CD}"/>
    <dgm:cxn modelId="{F47DBE8F-15DD-4FF3-86AF-DF6604D97AEE}" srcId="{087C2887-2C34-4003-96D6-4C69ED26F7B7}" destId="{86C1CB1F-948A-4573-8907-3D25086FB5DF}" srcOrd="3" destOrd="0" parTransId="{12D9985E-206B-4622-B47A-EDC73010104C}" sibTransId="{756C82B1-743D-46D4-835B-90F3FED99A2D}"/>
    <dgm:cxn modelId="{28C2EB04-B269-4BEB-9E7A-A430F11C469B}" type="presOf" srcId="{A9870770-5C0B-4925-A254-E4400C28C5F2}" destId="{DCC04080-C6D8-4A57-B014-E03F446E156D}" srcOrd="0" destOrd="0" presId="urn:microsoft.com/office/officeart/2008/layout/RadialCluster"/>
    <dgm:cxn modelId="{CEA23921-6E2D-4ED2-BA7B-73E4EA672AD8}" type="presOf" srcId="{5219B1EE-1AF3-4AC7-94F8-83FC654C5D54}" destId="{14F00724-EE1B-4691-A6AE-4CA6AF850E5C}" srcOrd="0" destOrd="0" presId="urn:microsoft.com/office/officeart/2008/layout/RadialCluster"/>
    <dgm:cxn modelId="{9F2CFA9F-4A12-4AA7-B5F0-07308BD8AF75}" type="presParOf" srcId="{740F6248-961D-4A99-8F74-1EE03D727258}" destId="{6FEDA916-0073-4866-983F-6F0CB89617B0}" srcOrd="0" destOrd="0" presId="urn:microsoft.com/office/officeart/2008/layout/RadialCluster"/>
    <dgm:cxn modelId="{70AEB126-3484-4C07-BFE6-320BED3B96AB}" type="presParOf" srcId="{6FEDA916-0073-4866-983F-6F0CB89617B0}" destId="{12D04053-EFD8-4732-9A99-1E807A6DDA7A}" srcOrd="0" destOrd="0" presId="urn:microsoft.com/office/officeart/2008/layout/RadialCluster"/>
    <dgm:cxn modelId="{A90F767D-2E59-458C-A39A-8FB263B0F2A4}" type="presParOf" srcId="{6FEDA916-0073-4866-983F-6F0CB89617B0}" destId="{DFB9903E-4667-4A2B-8A55-C48BF202DA26}" srcOrd="1" destOrd="0" presId="urn:microsoft.com/office/officeart/2008/layout/RadialCluster"/>
    <dgm:cxn modelId="{82F16113-2619-4502-BD6F-1FAD55EB967B}" type="presParOf" srcId="{6FEDA916-0073-4866-983F-6F0CB89617B0}" destId="{DCC04080-C6D8-4A57-B014-E03F446E156D}" srcOrd="2" destOrd="0" presId="urn:microsoft.com/office/officeart/2008/layout/RadialCluster"/>
    <dgm:cxn modelId="{32662412-1D08-4637-BDF1-C7F43EAA6E17}" type="presParOf" srcId="{6FEDA916-0073-4866-983F-6F0CB89617B0}" destId="{9B093B84-8A58-47EA-9D2E-8BEB1E2E461B}" srcOrd="3" destOrd="0" presId="urn:microsoft.com/office/officeart/2008/layout/RadialCluster"/>
    <dgm:cxn modelId="{A3E13D5C-FDC4-4BCF-AC56-0B819076B5F4}" type="presParOf" srcId="{6FEDA916-0073-4866-983F-6F0CB89617B0}" destId="{A0218336-B58D-4BF2-BE0A-B17FCE7C6BB1}" srcOrd="4" destOrd="0" presId="urn:microsoft.com/office/officeart/2008/layout/RadialCluster"/>
    <dgm:cxn modelId="{A1D7BB46-211B-466C-9F56-DF166DB95E28}" type="presParOf" srcId="{6FEDA916-0073-4866-983F-6F0CB89617B0}" destId="{0DD2578C-B419-40AE-835A-C56C2674BCE1}" srcOrd="5" destOrd="0" presId="urn:microsoft.com/office/officeart/2008/layout/RadialCluster"/>
    <dgm:cxn modelId="{2D9D4427-2BC4-4B8B-A045-3FA93030681F}" type="presParOf" srcId="{6FEDA916-0073-4866-983F-6F0CB89617B0}" destId="{14F00724-EE1B-4691-A6AE-4CA6AF850E5C}" srcOrd="6" destOrd="0" presId="urn:microsoft.com/office/officeart/2008/layout/RadialCluster"/>
    <dgm:cxn modelId="{48E3283F-E5CA-4D23-86B2-3E1B79034E88}" type="presParOf" srcId="{6FEDA916-0073-4866-983F-6F0CB89617B0}" destId="{B5CC333B-F86E-4CD1-80D0-97A833D6CFBE}" srcOrd="7" destOrd="0" presId="urn:microsoft.com/office/officeart/2008/layout/RadialCluster"/>
    <dgm:cxn modelId="{0E52BE40-0680-482F-811B-D77F29F8C856}" type="presParOf" srcId="{6FEDA916-0073-4866-983F-6F0CB89617B0}" destId="{B46DDAEB-8450-4142-9BFE-31F6DE2016DE}" srcOrd="8" destOrd="0" presId="urn:microsoft.com/office/officeart/2008/layout/RadialCluster"/>
    <dgm:cxn modelId="{BF3C9902-B5B9-474F-93AE-56066572169A}" type="presParOf" srcId="{6FEDA916-0073-4866-983F-6F0CB89617B0}" destId="{CC1FBD41-7FCB-40CC-985E-A7FCCE6323C9}" srcOrd="9" destOrd="0" presId="urn:microsoft.com/office/officeart/2008/layout/RadialCluster"/>
    <dgm:cxn modelId="{CE80BD87-16C2-4D87-9EBA-D7810DC80036}" type="presParOf" srcId="{6FEDA916-0073-4866-983F-6F0CB89617B0}" destId="{A9BF07C9-D54A-40CB-A20A-76701104ED43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04053-EFD8-4732-9A99-1E807A6DDA7A}">
      <dsp:nvSpPr>
        <dsp:cNvPr id="0" name=""/>
        <dsp:cNvSpPr/>
      </dsp:nvSpPr>
      <dsp:spPr>
        <a:xfrm>
          <a:off x="2857144" y="1568625"/>
          <a:ext cx="1409700" cy="1409700"/>
        </a:xfrm>
        <a:prstGeom prst="roundRect">
          <a:avLst/>
        </a:prstGeom>
        <a:solidFill>
          <a:srgbClr val="74C4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Innovation</a:t>
          </a:r>
          <a:endParaRPr lang="en-US" sz="2100" b="1" kern="1200" dirty="0"/>
        </a:p>
      </dsp:txBody>
      <dsp:txXfrm>
        <a:off x="2925960" y="1637441"/>
        <a:ext cx="1272068" cy="1272068"/>
      </dsp:txXfrm>
    </dsp:sp>
    <dsp:sp modelId="{DFB9903E-4667-4A2B-8A55-C48BF202DA26}">
      <dsp:nvSpPr>
        <dsp:cNvPr id="0" name=""/>
        <dsp:cNvSpPr/>
      </dsp:nvSpPr>
      <dsp:spPr>
        <a:xfrm rot="16200000">
          <a:off x="3296163" y="1302793"/>
          <a:ext cx="5316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166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04080-C6D8-4A57-B014-E03F446E156D}">
      <dsp:nvSpPr>
        <dsp:cNvPr id="0" name=""/>
        <dsp:cNvSpPr/>
      </dsp:nvSpPr>
      <dsp:spPr>
        <a:xfrm>
          <a:off x="2929798" y="92462"/>
          <a:ext cx="1264391" cy="94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Patients</a:t>
          </a:r>
          <a:endParaRPr lang="en-US" sz="2500" b="1" kern="1200" dirty="0"/>
        </a:p>
      </dsp:txBody>
      <dsp:txXfrm>
        <a:off x="2975905" y="138569"/>
        <a:ext cx="1172177" cy="852285"/>
      </dsp:txXfrm>
    </dsp:sp>
    <dsp:sp modelId="{9B093B84-8A58-47EA-9D2E-8BEB1E2E461B}">
      <dsp:nvSpPr>
        <dsp:cNvPr id="0" name=""/>
        <dsp:cNvSpPr/>
      </dsp:nvSpPr>
      <dsp:spPr>
        <a:xfrm rot="20974442">
          <a:off x="4262706" y="2098421"/>
          <a:ext cx="5013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131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18336-B58D-4BF2-BE0A-B17FCE7C6BB1}">
      <dsp:nvSpPr>
        <dsp:cNvPr id="0" name=""/>
        <dsp:cNvSpPr/>
      </dsp:nvSpPr>
      <dsp:spPr>
        <a:xfrm>
          <a:off x="4759881" y="1455919"/>
          <a:ext cx="1357500" cy="94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Government</a:t>
          </a:r>
          <a:endParaRPr lang="en-US" sz="1800" b="1" kern="1200" dirty="0"/>
        </a:p>
      </dsp:txBody>
      <dsp:txXfrm>
        <a:off x="4805988" y="1502026"/>
        <a:ext cx="1265286" cy="852285"/>
      </dsp:txXfrm>
    </dsp:sp>
    <dsp:sp modelId="{0DD2578C-B419-40AE-835A-C56C2674BCE1}">
      <dsp:nvSpPr>
        <dsp:cNvPr id="0" name=""/>
        <dsp:cNvSpPr/>
      </dsp:nvSpPr>
      <dsp:spPr>
        <a:xfrm rot="3483908">
          <a:off x="3811572" y="3320182"/>
          <a:ext cx="8056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564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00724-EE1B-4691-A6AE-4CA6AF850E5C}">
      <dsp:nvSpPr>
        <dsp:cNvPr id="0" name=""/>
        <dsp:cNvSpPr/>
      </dsp:nvSpPr>
      <dsp:spPr>
        <a:xfrm>
          <a:off x="4088264" y="3662039"/>
          <a:ext cx="1267111" cy="94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Payers</a:t>
          </a:r>
          <a:endParaRPr lang="en-US" sz="3100" b="1" kern="1200" dirty="0"/>
        </a:p>
      </dsp:txBody>
      <dsp:txXfrm>
        <a:off x="4134371" y="3708146"/>
        <a:ext cx="1174897" cy="852285"/>
      </dsp:txXfrm>
    </dsp:sp>
    <dsp:sp modelId="{B5CC333B-F86E-4CD1-80D0-97A833D6CFBE}">
      <dsp:nvSpPr>
        <dsp:cNvPr id="0" name=""/>
        <dsp:cNvSpPr/>
      </dsp:nvSpPr>
      <dsp:spPr>
        <a:xfrm rot="7316092">
          <a:off x="2506769" y="3320182"/>
          <a:ext cx="8056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564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DDAEB-8450-4142-9BFE-31F6DE2016DE}">
      <dsp:nvSpPr>
        <dsp:cNvPr id="0" name=""/>
        <dsp:cNvSpPr/>
      </dsp:nvSpPr>
      <dsp:spPr>
        <a:xfrm>
          <a:off x="1653582" y="3662039"/>
          <a:ext cx="1497172" cy="94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Employers</a:t>
          </a:r>
          <a:endParaRPr lang="en-US" sz="2400" b="1" kern="1200" dirty="0"/>
        </a:p>
      </dsp:txBody>
      <dsp:txXfrm>
        <a:off x="1699689" y="3708146"/>
        <a:ext cx="1404958" cy="852285"/>
      </dsp:txXfrm>
    </dsp:sp>
    <dsp:sp modelId="{CC1FBD41-7FCB-40CC-985E-A7FCCE6323C9}">
      <dsp:nvSpPr>
        <dsp:cNvPr id="0" name=""/>
        <dsp:cNvSpPr/>
      </dsp:nvSpPr>
      <dsp:spPr>
        <a:xfrm rot="11425558">
          <a:off x="2401333" y="2102194"/>
          <a:ext cx="4596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960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F07C9-D54A-40CB-A20A-76701104ED43}">
      <dsp:nvSpPr>
        <dsp:cNvPr id="0" name=""/>
        <dsp:cNvSpPr/>
      </dsp:nvSpPr>
      <dsp:spPr>
        <a:xfrm>
          <a:off x="965587" y="1455919"/>
          <a:ext cx="1439539" cy="94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Other Insureds</a:t>
          </a:r>
          <a:endParaRPr lang="en-US" sz="2500" b="1" kern="1200" dirty="0"/>
        </a:p>
      </dsp:txBody>
      <dsp:txXfrm>
        <a:off x="1011694" y="1502026"/>
        <a:ext cx="1347325" cy="85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E6BFE-3CFF-4C6C-9E53-184BBC69E5E5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1D3-7D3C-7345-81B7-83ECE6346BB3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38505-BB72-D04B-9DD4-A82E2BFC5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0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71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62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3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48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61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13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48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83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4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7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69538"/>
            <a:ext cx="1718268" cy="4884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97" y="869253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4297" y="3075409"/>
            <a:ext cx="4573032" cy="325793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Presenter/Author name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4298" y="3445499"/>
            <a:ext cx="4572710" cy="29868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 smtClean="0"/>
              <a:t>Presenter/Author Title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298" y="3798524"/>
            <a:ext cx="4572710" cy="222102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 smtClean="0"/>
              <a:t>DAY, MONTH, DATE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28650" y="1621229"/>
            <a:ext cx="7886700" cy="4213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95590"/>
            <a:ext cx="4220308" cy="4624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5"/>
            <a:ext cx="9144000" cy="11049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09" y="3667642"/>
            <a:ext cx="3429000" cy="155899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3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6"/>
            <a:ext cx="9144000" cy="110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71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0048" y="5773196"/>
            <a:ext cx="9144000" cy="110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9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84872"/>
            <a:ext cx="2190541" cy="573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85" y="2480305"/>
            <a:ext cx="3730859" cy="189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3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288576"/>
            <a:ext cx="9144000" cy="59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127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10469"/>
            <a:ext cx="7886700" cy="404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3280" y="6445078"/>
            <a:ext cx="914400" cy="29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3" r:id="rId3"/>
    <p:sldLayoutId id="2147483724" r:id="rId4"/>
    <p:sldLayoutId id="2147483728" r:id="rId5"/>
    <p:sldLayoutId id="2147483727" r:id="rId6"/>
    <p:sldLayoutId id="214748371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84514"/>
            <a:ext cx="7479173" cy="2105341"/>
          </a:xfrm>
        </p:spPr>
        <p:txBody>
          <a:bodyPr/>
          <a:lstStyle/>
          <a:p>
            <a:r>
              <a:rPr lang="en-US" dirty="0" smtClean="0"/>
              <a:t>The Cost of Pharmacy Innovation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4"/>
            <a:ext cx="7886700" cy="1059888"/>
          </a:xfrm>
          <a:solidFill>
            <a:srgbClr val="024D7C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Payers - Challenges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Products released at higher cost than originally projected</a:t>
            </a:r>
          </a:p>
          <a:p>
            <a:r>
              <a:rPr lang="en-US" dirty="0" smtClean="0"/>
              <a:t>Manufacturers setting/increasing prices at their sole discretion</a:t>
            </a:r>
          </a:p>
          <a:p>
            <a:r>
              <a:rPr lang="en-US" dirty="0" smtClean="0"/>
              <a:t>Use of preferred agents and adherence to clinical policies</a:t>
            </a:r>
          </a:p>
          <a:p>
            <a:r>
              <a:rPr lang="en-US" dirty="0" smtClean="0"/>
              <a:t>Trend relief of biosimilar launches is questionable</a:t>
            </a:r>
          </a:p>
          <a:p>
            <a:r>
              <a:rPr lang="en-US" dirty="0" smtClean="0"/>
              <a:t>Few blockbuster generics coming to help hold down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0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Cost Drugs in Medicare Part D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 D Reinsurance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268083" y="6437212"/>
            <a:ext cx="7704467" cy="265513"/>
          </a:xfrm>
        </p:spPr>
        <p:txBody>
          <a:bodyPr/>
          <a:lstStyle/>
          <a:p>
            <a:r>
              <a:rPr lang="en-US" dirty="0" smtClean="0"/>
              <a:t>Source: 2016 </a:t>
            </a:r>
            <a:r>
              <a:rPr lang="en-US" dirty="0"/>
              <a:t>Annual Report Of The Boards Of Trustees Of The Federal Hospital Insurance And Federal Supplementary Medical Insurance Trust Funds </a:t>
            </a:r>
            <a:endParaRPr lang="en-US" dirty="0" smtClean="0"/>
          </a:p>
          <a:p>
            <a:fld id="{25C4F4D4-6F9F-4101-B420-EAE9BABB75B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185436070"/>
              </p:ext>
            </p:extLst>
          </p:nvPr>
        </p:nvGraphicFramePr>
        <p:xfrm>
          <a:off x="533400" y="3545550"/>
          <a:ext cx="7981950" cy="2504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1357818"/>
            <a:ext cx="7981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 D Reinsurance pays 80% of the gross drug costs above the true out of pocket maximum, less the catastrophic portion of rebates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 cost drugs are the majority of these expenditures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Reinsurance payments have increased by double digits in each of the last 5 years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last three years have increased more than 20% each year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Revolution versus Improvement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87680" y="6437212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0184"/>
            <a:ext cx="798195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Drugs that radically alter the treatment of a condition or disease draw our attention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drugs cause sudden, dramatic spikes in cost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 the landscape for previously untreatable conditions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Hepatitis-C drugs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Kalydeco for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ystic fibrosis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Alzheimer’s? 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other drugs offer improvements over existing therapies, but take time to gain footing in the market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Substantially higher cost than existing therapies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Varying clinical gains over prior agents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Blood thinners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Prostate Cancer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</a:p>
        </p:txBody>
      </p:sp>
    </p:spTree>
    <p:extLst>
      <p:ext uri="{BB962C8B-B14F-4D97-AF65-F5344CB8AC3E}">
        <p14:creationId xmlns:p14="http://schemas.microsoft.com/office/powerpoint/2010/main" val="32423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Pipeline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87680" y="6437212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399" y="1210184"/>
            <a:ext cx="3738349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Revolutionary</a:t>
            </a:r>
          </a:p>
          <a:p>
            <a:pPr>
              <a:buClr>
                <a:schemeClr val="tx2"/>
              </a:buClr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Liver Disease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HIV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Alzheimer’s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promising, but rarely materializes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39" y="1210184"/>
            <a:ext cx="3847441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</a:p>
          <a:p>
            <a:pPr>
              <a:buClr>
                <a:schemeClr val="tx2"/>
              </a:buClr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Rheumatoid arthritis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COPD</a:t>
            </a:r>
          </a:p>
        </p:txBody>
      </p:sp>
    </p:spTree>
    <p:extLst>
      <p:ext uri="{BB962C8B-B14F-4D97-AF65-F5344CB8AC3E}">
        <p14:creationId xmlns:p14="http://schemas.microsoft.com/office/powerpoint/2010/main" val="95477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Hepatitis-C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787660" y="6437212"/>
            <a:ext cx="4184890" cy="300018"/>
          </a:xfrm>
        </p:spPr>
        <p:txBody>
          <a:bodyPr/>
          <a:lstStyle/>
          <a:p>
            <a:r>
              <a:rPr lang="en-US" dirty="0" smtClean="0"/>
              <a:t>Source: CY2014 Prescription Drug Event Data                                           </a:t>
            </a:r>
            <a:fld id="{25C4F4D4-6F9F-4101-B420-EAE9BABB75B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57818"/>
            <a:ext cx="7981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Sovaldi and Olysio take off in the market as Hepatitis-C becomes a curable disease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Impacts vary widely by plan, as a small difference in the number of members has a large effect on costs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Unclear where these costs will ultimately settle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225852802"/>
              </p:ext>
            </p:extLst>
          </p:nvPr>
        </p:nvGraphicFramePr>
        <p:xfrm>
          <a:off x="533400" y="3545549"/>
          <a:ext cx="7981950" cy="265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18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Utilization and Price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932981" y="6437212"/>
            <a:ext cx="6039569" cy="265513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CY2015 and CY2016 Prescription Drug Plan Formulary Information Files                            </a:t>
            </a:r>
            <a:fld id="{25C4F4D4-6F9F-4101-B420-EAE9BABB75B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8060"/>
            <a:ext cx="79819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 Authorization is one of the few tools available to manage utilization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criteria carefully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Formulary management to obtain the best price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Variety of clinical and price concerns when determining strategy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2"/>
          </p:nvPr>
        </p:nvPicPr>
        <p:blipFill>
          <a:blip r:embed="rId3"/>
          <a:stretch>
            <a:fillRect/>
          </a:stretch>
        </p:blipFill>
        <p:spPr>
          <a:xfrm>
            <a:off x="1765713" y="3481476"/>
            <a:ext cx="5517324" cy="269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8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Blood Thinners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234907" y="6437212"/>
            <a:ext cx="5737644" cy="24826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CY2012-CY2014 Prescription </a:t>
            </a:r>
            <a:r>
              <a:rPr lang="en-US" dirty="0"/>
              <a:t>Drug Event </a:t>
            </a:r>
            <a:r>
              <a:rPr lang="en-US" dirty="0" smtClean="0"/>
              <a:t>Data Excluding PACE Plans                         </a:t>
            </a:r>
            <a:fld id="{25C4F4D4-6F9F-4101-B420-EAE9BABB75B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8060"/>
            <a:ext cx="79819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Brand name blood thinners have increased significantly in recent years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convenient than generic agent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Safety concerns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Impacts to medical cost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Unit cost not alarming, but much higher than generic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010306"/>
              </p:ext>
            </p:extLst>
          </p:nvPr>
        </p:nvGraphicFramePr>
        <p:xfrm>
          <a:off x="533400" y="3481476"/>
          <a:ext cx="7981949" cy="2455497"/>
        </p:xfrm>
        <a:graphic>
          <a:graphicData uri="http://schemas.openxmlformats.org/drawingml/2006/table">
            <a:tbl>
              <a:tblPr/>
              <a:tblGrid>
                <a:gridCol w="4131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23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D Allowed Drug Cost PMPM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2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Eliquis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2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Pradaxa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2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Xarelto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Warfarin Sodium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0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Prostate Cancer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122762" y="6437212"/>
            <a:ext cx="5849788" cy="282765"/>
          </a:xfrm>
        </p:spPr>
        <p:txBody>
          <a:bodyPr/>
          <a:lstStyle/>
          <a:p>
            <a:r>
              <a:rPr lang="en-US" dirty="0"/>
              <a:t>Source: CY2012-CY2014 Prescription Drug Event Data Excluding PACE Plans </a:t>
            </a:r>
            <a:r>
              <a:rPr lang="en-US" dirty="0" smtClean="0"/>
              <a:t>                     </a:t>
            </a:r>
            <a:fld id="{25C4F4D4-6F9F-4101-B420-EAE9BABB75B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8060"/>
            <a:ext cx="7981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Xtandi is a newer anti-androgen drug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Launched in 2012, at a significant premium over Zytiga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Since 2012, Zytiga has increased prices to near Xtandi levels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Xtandi use has increased more quickly than Zytiga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Lower overall spend levels may not draw attention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842229"/>
              </p:ext>
            </p:extLst>
          </p:nvPr>
        </p:nvGraphicFramePr>
        <p:xfrm>
          <a:off x="533400" y="3445125"/>
          <a:ext cx="7981949" cy="2519348"/>
        </p:xfrm>
        <a:graphic>
          <a:graphicData uri="http://schemas.openxmlformats.org/drawingml/2006/table">
            <a:tbl>
              <a:tblPr/>
              <a:tblGrid>
                <a:gridCol w="4131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01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D Allowed Drug Cost PMPM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0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Zytiga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3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Xtandi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1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Insulins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87680" y="6437212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0184"/>
            <a:ext cx="798195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 of the highest cost drug classes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Dynamic marketplace is challenging to predict and manage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Biosimilar drug Basaglar approved at end of 2015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branded drugs: Tresiba and Toujeo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the biosimilar be widely used?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successful will manufacturers be at moving patients to new therapies?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combination agents in pipeline</a:t>
            </a:r>
          </a:p>
        </p:txBody>
      </p:sp>
    </p:spTree>
    <p:extLst>
      <p:ext uri="{BB962C8B-B14F-4D97-AF65-F5344CB8AC3E}">
        <p14:creationId xmlns:p14="http://schemas.microsoft.com/office/powerpoint/2010/main" val="92539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4"/>
            <a:ext cx="7886700" cy="972802"/>
          </a:xfrm>
          <a:solidFill>
            <a:srgbClr val="024D7C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Eteplirsen (DMD)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Approved 9/19/16 – under accelerated approval program</a:t>
            </a:r>
          </a:p>
          <a:p>
            <a:r>
              <a:rPr lang="en-US" dirty="0" smtClean="0"/>
              <a:t>Duchenne Muscular Dystrophy (DMD) is a rare disease primarily affecting boys</a:t>
            </a:r>
          </a:p>
          <a:p>
            <a:r>
              <a:rPr lang="en-US" dirty="0" smtClean="0"/>
              <a:t>DMD patients with exon skipping mutation of the dystrophin gene (13%) are eligible for Eteplirsen (Source:  FDA press release)</a:t>
            </a:r>
          </a:p>
          <a:p>
            <a:r>
              <a:rPr lang="en-US" dirty="0" smtClean="0"/>
              <a:t>AWP of $960 per ml, or $750K annually for a fully compliant 55-pound patient</a:t>
            </a:r>
          </a:p>
          <a:p>
            <a:r>
              <a:rPr lang="en-US" dirty="0"/>
              <a:t>No clinical benefit yet – must prove or could be </a:t>
            </a:r>
            <a:r>
              <a:rPr lang="en-US" dirty="0" smtClean="0"/>
              <a:t>withdrawn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Improvements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87680" y="6437212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0184"/>
            <a:ext cx="798195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Typical techniques still apply (clinical edits, formulary)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trickier as evidence is often mixed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impacts to medical expense as well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Value-based contracting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Outcomes or Indications?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Recent development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Oncology pathways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provider cooperation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techniques require more legwork to put in place</a:t>
            </a:r>
          </a:p>
        </p:txBody>
      </p:sp>
    </p:spTree>
    <p:extLst>
      <p:ext uri="{BB962C8B-B14F-4D97-AF65-F5344CB8AC3E}">
        <p14:creationId xmlns:p14="http://schemas.microsoft.com/office/powerpoint/2010/main" val="414727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744819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Blood Thinners Revisited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87680" y="6437212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0184"/>
            <a:ext cx="798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we have managed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Pradaxa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when it entered the market?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173063"/>
            <a:ext cx="3738349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Management</a:t>
            </a:r>
          </a:p>
          <a:p>
            <a:pPr>
              <a:buClr>
                <a:schemeClr val="tx2"/>
              </a:buClr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Place on high (non-preferred tier)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Put on a step-edit through cheaper generic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7001" y="2173063"/>
            <a:ext cx="3738349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Holistic Management</a:t>
            </a:r>
          </a:p>
          <a:p>
            <a:pPr>
              <a:buClr>
                <a:schemeClr val="tx2"/>
              </a:buClr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condition rather than drug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there impacts to medical cost?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enough data on safety?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other drugs will be entering the class?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 priorities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5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Questions</a:t>
            </a: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8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4"/>
            <a:ext cx="7981950" cy="827660"/>
          </a:xfrm>
          <a:solidFill>
            <a:srgbClr val="024D7C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b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Specialty Drug Approvals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87680" y="6437212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994" y="1908403"/>
            <a:ext cx="6504762" cy="363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33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593" y="334100"/>
            <a:ext cx="7886700" cy="943158"/>
          </a:xfrm>
          <a:solidFill>
            <a:srgbClr val="024D7C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Recent Innovation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6805" y="5287037"/>
            <a:ext cx="5475422" cy="584775"/>
          </a:xfrm>
          <a:prstGeom prst="rect">
            <a:avLst/>
          </a:prstGeom>
          <a:solidFill>
            <a:srgbClr val="74C4D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</a:rPr>
              <a:t>How do we pay for innovation?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4691" y="1611084"/>
            <a:ext cx="2111768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Cystic Fibrosis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4691" y="2598047"/>
            <a:ext cx="2111768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Hepatitis C</a:t>
            </a:r>
          </a:p>
        </p:txBody>
      </p:sp>
      <p:sp>
        <p:nvSpPr>
          <p:cNvPr id="8" name="Rectangle 7"/>
          <p:cNvSpPr/>
          <p:nvPr/>
        </p:nvSpPr>
        <p:spPr>
          <a:xfrm>
            <a:off x="5112687" y="1611082"/>
            <a:ext cx="2111768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Cancer</a:t>
            </a:r>
          </a:p>
        </p:txBody>
      </p:sp>
      <p:sp>
        <p:nvSpPr>
          <p:cNvPr id="9" name="Rectangle 8"/>
          <p:cNvSpPr/>
          <p:nvPr/>
        </p:nvSpPr>
        <p:spPr>
          <a:xfrm>
            <a:off x="1244691" y="3577763"/>
            <a:ext cx="2111768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Enzyme Replacement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12687" y="2598052"/>
            <a:ext cx="2111768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12687" y="3519708"/>
            <a:ext cx="2111768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Muscular Dystrophy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4691" y="4499420"/>
            <a:ext cx="2111768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Psoriasis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12687" y="4499420"/>
            <a:ext cx="2111768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HIV</a:t>
            </a:r>
          </a:p>
        </p:txBody>
      </p:sp>
    </p:spTree>
    <p:extLst>
      <p:ext uri="{BB962C8B-B14F-4D97-AF65-F5344CB8AC3E}">
        <p14:creationId xmlns:p14="http://schemas.microsoft.com/office/powerpoint/2010/main" val="26592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972803"/>
          </a:xfrm>
          <a:solidFill>
            <a:srgbClr val="024D7C"/>
          </a:solidFill>
          <a:ln>
            <a:solidFill>
              <a:srgbClr val="024D7C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High Cost/Clinical Effectiveness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High costs – spread out over less people vs. traditional drugs</a:t>
            </a:r>
          </a:p>
          <a:p>
            <a:r>
              <a:rPr lang="en-US" dirty="0" smtClean="0"/>
              <a:t>Orphan Drugs – being used for non-rare diseases</a:t>
            </a:r>
          </a:p>
          <a:p>
            <a:r>
              <a:rPr lang="en-US" dirty="0" smtClean="0"/>
              <a:t>Expanded indications</a:t>
            </a:r>
          </a:p>
          <a:p>
            <a:r>
              <a:rPr lang="en-US" dirty="0" smtClean="0"/>
              <a:t>High cost trends on high cost drugs</a:t>
            </a:r>
          </a:p>
          <a:p>
            <a:r>
              <a:rPr lang="en-US" dirty="0" smtClean="0"/>
              <a:t>Clinical Effectiveness – how to measure, who decides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4"/>
            <a:ext cx="7886700" cy="958288"/>
          </a:xfrm>
          <a:solidFill>
            <a:srgbClr val="024D7C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Paying for Innovation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016001" y="1396999"/>
          <a:ext cx="7082970" cy="469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801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987317"/>
          </a:xfrm>
          <a:solidFill>
            <a:srgbClr val="024D7C"/>
          </a:solidFill>
          <a:ln>
            <a:solidFill>
              <a:srgbClr val="024D7C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Patients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Aging population, increase in chronic diseases means larger percent of population eligible for treatment</a:t>
            </a:r>
          </a:p>
          <a:p>
            <a:r>
              <a:rPr lang="en-US" dirty="0" smtClean="0"/>
              <a:t>Direct-to-consumer marketing – members want the “latest and greatest”</a:t>
            </a:r>
          </a:p>
          <a:p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Coinsurance/Copay</a:t>
            </a:r>
          </a:p>
          <a:p>
            <a:pPr lvl="1"/>
            <a:r>
              <a:rPr lang="en-US" dirty="0" smtClean="0"/>
              <a:t>Deductibles and Maximum out-of-pocket</a:t>
            </a:r>
          </a:p>
          <a:p>
            <a:r>
              <a:rPr lang="en-US" dirty="0" smtClean="0"/>
              <a:t>Manufacturer copay assistance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4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987317"/>
          </a:xfrm>
          <a:solidFill>
            <a:srgbClr val="024D7C"/>
          </a:solidFill>
          <a:ln>
            <a:solidFill>
              <a:srgbClr val="024D7C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Employers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cost innovation = higher premiums</a:t>
            </a:r>
          </a:p>
          <a:p>
            <a:r>
              <a:rPr lang="en-US" smtClean="0"/>
              <a:t>Specialty </a:t>
            </a:r>
            <a:r>
              <a:rPr lang="en-US" dirty="0" smtClean="0"/>
              <a:t>cost sharing</a:t>
            </a:r>
          </a:p>
          <a:p>
            <a:r>
              <a:rPr lang="en-US" dirty="0"/>
              <a:t>Manufacturer copay assistance programs – patient benefit, not employer</a:t>
            </a:r>
            <a:endParaRPr lang="en-US" dirty="0" smtClean="0"/>
          </a:p>
          <a:p>
            <a:r>
              <a:rPr lang="en-US" dirty="0" smtClean="0"/>
              <a:t>Other benefit design considerations</a:t>
            </a:r>
          </a:p>
          <a:p>
            <a:r>
              <a:rPr lang="en-US" dirty="0" smtClean="0"/>
              <a:t>Impact of treatment and adherence on work productivity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8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4"/>
            <a:ext cx="7886700" cy="1059888"/>
          </a:xfrm>
          <a:solidFill>
            <a:srgbClr val="024D7C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Payers – Forecasting Cost Impact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will be eligible?</a:t>
            </a:r>
          </a:p>
          <a:p>
            <a:r>
              <a:rPr lang="en-US" dirty="0" smtClean="0"/>
              <a:t>How much will it cost?</a:t>
            </a:r>
          </a:p>
          <a:p>
            <a:r>
              <a:rPr lang="en-US" dirty="0" smtClean="0"/>
              <a:t>New products are reviewed to ensure appropriate clinical edits</a:t>
            </a:r>
          </a:p>
          <a:p>
            <a:r>
              <a:rPr lang="en-US" dirty="0" smtClean="0"/>
              <a:t>Channel management – specialty pharmacy, site of care</a:t>
            </a:r>
          </a:p>
          <a:p>
            <a:r>
              <a:rPr lang="en-US" dirty="0" smtClean="0"/>
              <a:t>Medical cost impact?  Extension of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14291"/>
      </p:ext>
    </p:extLst>
  </p:cSld>
  <p:clrMapOvr>
    <a:masterClrMapping/>
  </p:clrMapOvr>
</p:sld>
</file>

<file path=ppt/theme/theme1.xml><?xml version="1.0" encoding="utf-8"?>
<a:theme xmlns:a="http://schemas.openxmlformats.org/drawingml/2006/main" name="SOA_presentation_template">
  <a:themeElements>
    <a:clrScheme name="SOA Brand Colors">
      <a:dk1>
        <a:srgbClr val="000000"/>
      </a:dk1>
      <a:lt1>
        <a:sysClr val="window" lastClr="FFFFFF"/>
      </a:lt1>
      <a:dk2>
        <a:srgbClr val="024D7C"/>
      </a:dk2>
      <a:lt2>
        <a:srgbClr val="BEBBBA"/>
      </a:lt2>
      <a:accent1>
        <a:srgbClr val="024D7C"/>
      </a:accent1>
      <a:accent2>
        <a:srgbClr val="77C4D5"/>
      </a:accent2>
      <a:accent3>
        <a:srgbClr val="D23138"/>
      </a:accent3>
      <a:accent4>
        <a:srgbClr val="FDCE07"/>
      </a:accent4>
      <a:accent5>
        <a:srgbClr val="BABF33"/>
      </a:accent5>
      <a:accent6>
        <a:srgbClr val="E27F26"/>
      </a:accent6>
      <a:hlink>
        <a:srgbClr val="D23138"/>
      </a:hlink>
      <a:folHlink>
        <a:srgbClr val="77C4D5"/>
      </a:folHlink>
    </a:clrScheme>
    <a:fontScheme name="SOA Brand Fonts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AF8347F-7603-3F4F-9453-930077B532B8}" vid="{9E14EE79-FB29-7744-B999-5A52FCC7E7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bp-soa-ppt-template</Template>
  <TotalTime>405</TotalTime>
  <Words>965</Words>
  <Application>Microsoft Office PowerPoint</Application>
  <PresentationFormat>On-screen Show (4:3)</PresentationFormat>
  <Paragraphs>213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SOA_presentation_template</vt:lpstr>
      <vt:lpstr>The Cost of Pharmacy Innovation</vt:lpstr>
      <vt:lpstr>Eteplirsen (DMD)</vt:lpstr>
      <vt:lpstr>Specialty Drug Approvals</vt:lpstr>
      <vt:lpstr>Recent Innovation</vt:lpstr>
      <vt:lpstr>High Cost/Clinical Effectiveness</vt:lpstr>
      <vt:lpstr>Paying for Innovation</vt:lpstr>
      <vt:lpstr>Patients</vt:lpstr>
      <vt:lpstr>Employers</vt:lpstr>
      <vt:lpstr>Payers – Forecasting Cost Impact</vt:lpstr>
      <vt:lpstr>Payers - Challenges</vt:lpstr>
      <vt:lpstr>High Cost Drugs in Medicare Part D </vt:lpstr>
      <vt:lpstr>Part D Reinsurance</vt:lpstr>
      <vt:lpstr>Revolution versus Improvement</vt:lpstr>
      <vt:lpstr>Pipeline</vt:lpstr>
      <vt:lpstr>Hepatitis-C</vt:lpstr>
      <vt:lpstr>Managing Utilization and Price</vt:lpstr>
      <vt:lpstr>Blood Thinners</vt:lpstr>
      <vt:lpstr>Prostate Cancer</vt:lpstr>
      <vt:lpstr>Insulins</vt:lpstr>
      <vt:lpstr>Managing Improvements</vt:lpstr>
      <vt:lpstr>Blood Thinners Revisited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Wojcik</dc:creator>
  <cp:lastModifiedBy>Shudtz, Chelsea A.</cp:lastModifiedBy>
  <cp:revision>44</cp:revision>
  <cp:lastPrinted>2015-07-27T19:55:15Z</cp:lastPrinted>
  <dcterms:created xsi:type="dcterms:W3CDTF">2015-12-03T16:09:35Z</dcterms:created>
  <dcterms:modified xsi:type="dcterms:W3CDTF">2021-03-16T16:33:12Z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-316017471</vt:i4>
  </property>
  <property fmtid="{D5CDD505-2E9C-101B-9397-08002B2CF9AE}" pid="3" name="_NewReviewCycle">
    <vt:lpwstr/>
  </property>
  <property fmtid="{D5CDD505-2E9C-101B-9397-08002B2CF9AE}" pid="4" name="_EmailSubject">
    <vt:lpwstr>Fall 2016 Slides</vt:lpwstr>
  </property>
  <property fmtid="{D5CDD505-2E9C-101B-9397-08002B2CF9AE}" pid="5" name="_AuthorEmail">
    <vt:lpwstr>Christian.Wolfe@cms.hhs.gov</vt:lpwstr>
  </property>
  <property fmtid="{D5CDD505-2E9C-101B-9397-08002B2CF9AE}" pid="6" name="_AuthorEmailDisplayName">
    <vt:lpwstr>Wolfe, Christian J. (CMS/OACT)</vt:lpwstr>
  </property>
  <property fmtid="{D5CDD505-2E9C-101B-9397-08002B2CF9AE}" pid="7" name="_PreviousAdHocReviewCycleID">
    <vt:i4>205134108</vt:i4>
  </property>
</Properties>
</file>