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278" r:id="rId2"/>
    <p:sldId id="317" r:id="rId3"/>
    <p:sldId id="280" r:id="rId4"/>
    <p:sldId id="288" r:id="rId5"/>
    <p:sldId id="279" r:id="rId6"/>
    <p:sldId id="282" r:id="rId7"/>
    <p:sldId id="287" r:id="rId8"/>
    <p:sldId id="286" r:id="rId9"/>
    <p:sldId id="289" r:id="rId10"/>
    <p:sldId id="290" r:id="rId11"/>
    <p:sldId id="291" r:id="rId12"/>
    <p:sldId id="292" r:id="rId13"/>
    <p:sldId id="293" r:id="rId14"/>
    <p:sldId id="294" r:id="rId15"/>
    <p:sldId id="311" r:id="rId16"/>
    <p:sldId id="295" r:id="rId17"/>
    <p:sldId id="312" r:id="rId18"/>
    <p:sldId id="313" r:id="rId19"/>
    <p:sldId id="258" r:id="rId20"/>
    <p:sldId id="260" r:id="rId21"/>
    <p:sldId id="314" r:id="rId22"/>
    <p:sldId id="261" r:id="rId23"/>
    <p:sldId id="262" r:id="rId24"/>
    <p:sldId id="315" r:id="rId25"/>
    <p:sldId id="257" r:id="rId26"/>
    <p:sldId id="265" r:id="rId27"/>
    <p:sldId id="309" r:id="rId28"/>
    <p:sldId id="267" r:id="rId29"/>
    <p:sldId id="301" r:id="rId30"/>
    <p:sldId id="266" r:id="rId31"/>
    <p:sldId id="310" r:id="rId32"/>
    <p:sldId id="268" r:id="rId33"/>
    <p:sldId id="318" r:id="rId34"/>
    <p:sldId id="269" r:id="rId35"/>
    <p:sldId id="319" r:id="rId36"/>
    <p:sldId id="320" r:id="rId37"/>
    <p:sldId id="272" r:id="rId38"/>
    <p:sldId id="273" r:id="rId39"/>
    <p:sldId id="321" r:id="rId40"/>
    <p:sldId id="275" r:id="rId41"/>
    <p:sldId id="277" r:id="rId42"/>
    <p:sldId id="322" r:id="rId43"/>
    <p:sldId id="303" r:id="rId44"/>
    <p:sldId id="304" r:id="rId45"/>
    <p:sldId id="305" r:id="rId46"/>
    <p:sldId id="296" r:id="rId47"/>
    <p:sldId id="297" r:id="rId48"/>
    <p:sldId id="323" r:id="rId49"/>
    <p:sldId id="306" r:id="rId50"/>
    <p:sldId id="307" r:id="rId51"/>
    <p:sldId id="308" r:id="rId52"/>
    <p:sldId id="298" r:id="rId53"/>
    <p:sldId id="300" r:id="rId5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88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83488" autoAdjust="0"/>
  </p:normalViewPr>
  <p:slideViewPr>
    <p:cSldViewPr snapToGrid="0">
      <p:cViewPr varScale="1">
        <p:scale>
          <a:sx n="81" d="100"/>
          <a:sy n="81" d="100"/>
        </p:scale>
        <p:origin x="96" y="28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E:\usr\fvaks\Work\CDR\Presentation\Char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usr\fvaks\Work\CDR\Presentation\Char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DIARIES AS PERCENT OF TOTAL IN EACH SINGLE YEAR OF AGE</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strRef>
              <c:f>'Diary by Age'!$I$5</c:f>
              <c:strCache>
                <c:ptCount val="1"/>
                <c:pt idx="0">
                  <c:v>MIE</c:v>
                </c:pt>
              </c:strCache>
            </c:strRef>
          </c:tx>
          <c:spPr>
            <a:ln w="19050" cap="sq">
              <a:solidFill>
                <a:schemeClr val="accent1"/>
              </a:solidFill>
              <a:round/>
            </a:ln>
            <a:effectLst/>
          </c:spPr>
          <c:marker>
            <c:symbol val="square"/>
            <c:size val="5"/>
            <c:spPr>
              <a:solidFill>
                <a:schemeClr val="accent1"/>
              </a:solidFill>
              <a:ln w="9525">
                <a:solidFill>
                  <a:schemeClr val="accent1"/>
                </a:solidFill>
              </a:ln>
              <a:effectLst/>
            </c:spPr>
          </c:marker>
          <c:xVal>
            <c:numRef>
              <c:f>'Diary by Age'!$C$7:$C$70</c:f>
              <c:numCache>
                <c:formatCode>General</c:formatCode>
                <c:ptCount val="6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numCache>
            </c:numRef>
          </c:xVal>
          <c:yVal>
            <c:numRef>
              <c:f>'Diary by Age'!$I$7:$I$69</c:f>
              <c:numCache>
                <c:formatCode>0%</c:formatCode>
                <c:ptCount val="63"/>
                <c:pt idx="0">
                  <c:v>0.28919330289193301</c:v>
                </c:pt>
                <c:pt idx="1">
                  <c:v>0.27247042203778915</c:v>
                </c:pt>
                <c:pt idx="2">
                  <c:v>0.20115881741197444</c:v>
                </c:pt>
                <c:pt idx="3">
                  <c:v>0.16080943543076093</c:v>
                </c:pt>
                <c:pt idx="4">
                  <c:v>0.13377598538356988</c:v>
                </c:pt>
                <c:pt idx="5">
                  <c:v>0.11311548129528316</c:v>
                </c:pt>
                <c:pt idx="6">
                  <c:v>9.7751789821503773E-2</c:v>
                </c:pt>
                <c:pt idx="7">
                  <c:v>8.4343484349142142E-2</c:v>
                </c:pt>
                <c:pt idx="8">
                  <c:v>7.3194471481409382E-2</c:v>
                </c:pt>
                <c:pt idx="9">
                  <c:v>6.5095508581663825E-2</c:v>
                </c:pt>
                <c:pt idx="10">
                  <c:v>5.9584029221286361E-2</c:v>
                </c:pt>
                <c:pt idx="11">
                  <c:v>5.4218860789411488E-2</c:v>
                </c:pt>
                <c:pt idx="12">
                  <c:v>5.2385691704232774E-2</c:v>
                </c:pt>
                <c:pt idx="13">
                  <c:v>5.1013180049933229E-2</c:v>
                </c:pt>
                <c:pt idx="14">
                  <c:v>5.3645671377074482E-2</c:v>
                </c:pt>
                <c:pt idx="15">
                  <c:v>5.6261778310776084E-2</c:v>
                </c:pt>
                <c:pt idx="16">
                  <c:v>5.499574805167573E-2</c:v>
                </c:pt>
                <c:pt idx="17">
                  <c:v>6.219217769193626E-2</c:v>
                </c:pt>
                <c:pt idx="18">
                  <c:v>6.2109496564766713E-2</c:v>
                </c:pt>
                <c:pt idx="19">
                  <c:v>4.9979417734815255E-2</c:v>
                </c:pt>
                <c:pt idx="20">
                  <c:v>4.2249657064471882E-2</c:v>
                </c:pt>
                <c:pt idx="21">
                  <c:v>3.4377352114406845E-2</c:v>
                </c:pt>
                <c:pt idx="22">
                  <c:v>2.8231292517006804E-2</c:v>
                </c:pt>
                <c:pt idx="23">
                  <c:v>2.5425942588453834E-2</c:v>
                </c:pt>
                <c:pt idx="24">
                  <c:v>2.4824109152020966E-2</c:v>
                </c:pt>
                <c:pt idx="25">
                  <c:v>2.4641609531954371E-2</c:v>
                </c:pt>
                <c:pt idx="26">
                  <c:v>2.3561806950956315E-2</c:v>
                </c:pt>
                <c:pt idx="27">
                  <c:v>2.5777749731810438E-2</c:v>
                </c:pt>
                <c:pt idx="28">
                  <c:v>2.5467608911976521E-2</c:v>
                </c:pt>
                <c:pt idx="29">
                  <c:v>2.8087304114047189E-2</c:v>
                </c:pt>
                <c:pt idx="30">
                  <c:v>3.184878301398239E-2</c:v>
                </c:pt>
                <c:pt idx="31">
                  <c:v>3.625521537846025E-2</c:v>
                </c:pt>
                <c:pt idx="32">
                  <c:v>3.6846393862909159E-2</c:v>
                </c:pt>
                <c:pt idx="33">
                  <c:v>3.7260129016503531E-2</c:v>
                </c:pt>
                <c:pt idx="34">
                  <c:v>3.940131269552416E-2</c:v>
                </c:pt>
                <c:pt idx="35">
                  <c:v>4.0705534871144207E-2</c:v>
                </c:pt>
                <c:pt idx="36">
                  <c:v>4.0650576248538503E-2</c:v>
                </c:pt>
                <c:pt idx="37">
                  <c:v>3.9895810722813112E-2</c:v>
                </c:pt>
                <c:pt idx="38">
                  <c:v>4.2232408594208251E-2</c:v>
                </c:pt>
                <c:pt idx="39">
                  <c:v>4.2361832364705101E-2</c:v>
                </c:pt>
                <c:pt idx="40">
                  <c:v>4.4043768494941848E-2</c:v>
                </c:pt>
                <c:pt idx="41">
                  <c:v>4.2641052111854212E-2</c:v>
                </c:pt>
                <c:pt idx="42">
                  <c:v>4.3382417776210214E-2</c:v>
                </c:pt>
                <c:pt idx="43">
                  <c:v>4.2950081057751013E-2</c:v>
                </c:pt>
                <c:pt idx="44">
                  <c:v>4.1049571905957725E-2</c:v>
                </c:pt>
                <c:pt idx="45">
                  <c:v>4.2207385397461827E-2</c:v>
                </c:pt>
                <c:pt idx="46">
                  <c:v>4.2497153829161784E-2</c:v>
                </c:pt>
                <c:pt idx="47">
                  <c:v>4.135132897242693E-2</c:v>
                </c:pt>
                <c:pt idx="48">
                  <c:v>4.1035213718480082E-2</c:v>
                </c:pt>
                <c:pt idx="49">
                  <c:v>4.0081072745164273E-2</c:v>
                </c:pt>
                <c:pt idx="50">
                  <c:v>3.8432181260629111E-2</c:v>
                </c:pt>
                <c:pt idx="51">
                  <c:v>3.6285209807197794E-2</c:v>
                </c:pt>
                <c:pt idx="52">
                  <c:v>3.3370973812980591E-2</c:v>
                </c:pt>
                <c:pt idx="53">
                  <c:v>3.1056088019068118E-2</c:v>
                </c:pt>
                <c:pt idx="54">
                  <c:v>2.8663204972710733E-2</c:v>
                </c:pt>
                <c:pt idx="55">
                  <c:v>2.62054783686167E-2</c:v>
                </c:pt>
                <c:pt idx="56">
                  <c:v>2.2393070020305234E-2</c:v>
                </c:pt>
                <c:pt idx="57">
                  <c:v>2.1384751604844574E-2</c:v>
                </c:pt>
                <c:pt idx="58">
                  <c:v>1.9415001632516544E-2</c:v>
                </c:pt>
                <c:pt idx="59">
                  <c:v>1.710503424170054E-2</c:v>
                </c:pt>
                <c:pt idx="60">
                  <c:v>1.7174487854301035E-2</c:v>
                </c:pt>
                <c:pt idx="61">
                  <c:v>1.6386656087211508E-2</c:v>
                </c:pt>
                <c:pt idx="62">
                  <c:v>1.6917662787039951E-2</c:v>
                </c:pt>
              </c:numCache>
            </c:numRef>
          </c:yVal>
          <c:smooth val="1"/>
          <c:extLst>
            <c:ext xmlns:c16="http://schemas.microsoft.com/office/drawing/2014/chart" uri="{C3380CC4-5D6E-409C-BE32-E72D297353CC}">
              <c16:uniqueId val="{00000000-BF01-4C0E-86D8-FE12DBDB1482}"/>
            </c:ext>
          </c:extLst>
        </c:ser>
        <c:ser>
          <c:idx val="1"/>
          <c:order val="1"/>
          <c:tx>
            <c:strRef>
              <c:f>'Diary by Age'!$J$5</c:f>
              <c:strCache>
                <c:ptCount val="1"/>
                <c:pt idx="0">
                  <c:v>MIP</c:v>
                </c:pt>
              </c:strCache>
            </c:strRef>
          </c:tx>
          <c:spPr>
            <a:ln w="19050" cap="rnd">
              <a:solidFill>
                <a:srgbClr val="FF0000"/>
              </a:solidFill>
              <a:round/>
            </a:ln>
            <a:effectLst/>
          </c:spPr>
          <c:marker>
            <c:symbol val="x"/>
            <c:size val="5"/>
            <c:spPr>
              <a:noFill/>
              <a:ln w="9525">
                <a:solidFill>
                  <a:schemeClr val="accent2"/>
                </a:solidFill>
              </a:ln>
              <a:effectLst/>
            </c:spPr>
          </c:marker>
          <c:xVal>
            <c:numRef>
              <c:f>'Diary by Age'!$C$7:$C$70</c:f>
              <c:numCache>
                <c:formatCode>General</c:formatCode>
                <c:ptCount val="6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numCache>
            </c:numRef>
          </c:xVal>
          <c:yVal>
            <c:numRef>
              <c:f>'Diary by Age'!$J$7:$J$69</c:f>
              <c:numCache>
                <c:formatCode>0%</c:formatCode>
                <c:ptCount val="63"/>
                <c:pt idx="0">
                  <c:v>0.45053272450532722</c:v>
                </c:pt>
                <c:pt idx="1">
                  <c:v>0.51200776973335693</c:v>
                </c:pt>
                <c:pt idx="2">
                  <c:v>0.63175357797256471</c:v>
                </c:pt>
                <c:pt idx="3">
                  <c:v>0.69283960965096092</c:v>
                </c:pt>
                <c:pt idx="4">
                  <c:v>0.72199817294623558</c:v>
                </c:pt>
                <c:pt idx="5">
                  <c:v>0.73369806298979745</c:v>
                </c:pt>
                <c:pt idx="6">
                  <c:v>0.74417700605785742</c:v>
                </c:pt>
                <c:pt idx="7">
                  <c:v>0.75339113707407457</c:v>
                </c:pt>
                <c:pt idx="8">
                  <c:v>0.76219583414444225</c:v>
                </c:pt>
                <c:pt idx="9">
                  <c:v>0.76950350259474176</c:v>
                </c:pt>
                <c:pt idx="10">
                  <c:v>0.77650281759525153</c:v>
                </c:pt>
                <c:pt idx="11">
                  <c:v>0.78104467029071145</c:v>
                </c:pt>
                <c:pt idx="12">
                  <c:v>0.78294010889292198</c:v>
                </c:pt>
                <c:pt idx="13">
                  <c:v>0.7865877024908553</c:v>
                </c:pt>
                <c:pt idx="14">
                  <c:v>0.78739821948888045</c:v>
                </c:pt>
                <c:pt idx="15">
                  <c:v>0.79213066072754268</c:v>
                </c:pt>
                <c:pt idx="16">
                  <c:v>0.79836445604184381</c:v>
                </c:pt>
                <c:pt idx="17">
                  <c:v>0.80242636407532597</c:v>
                </c:pt>
                <c:pt idx="18">
                  <c:v>0.71787997031575423</c:v>
                </c:pt>
                <c:pt idx="19">
                  <c:v>0.55423072009538821</c:v>
                </c:pt>
                <c:pt idx="20">
                  <c:v>0.51775643956713913</c:v>
                </c:pt>
                <c:pt idx="21">
                  <c:v>0.50622878296800355</c:v>
                </c:pt>
                <c:pt idx="22">
                  <c:v>0.49955634427684115</c:v>
                </c:pt>
                <c:pt idx="23">
                  <c:v>0.49867936028792847</c:v>
                </c:pt>
                <c:pt idx="24">
                  <c:v>0.50195117782778365</c:v>
                </c:pt>
                <c:pt idx="25">
                  <c:v>0.52001043644639</c:v>
                </c:pt>
                <c:pt idx="26">
                  <c:v>0.53842375530252284</c:v>
                </c:pt>
                <c:pt idx="27">
                  <c:v>0.55400075724111819</c:v>
                </c:pt>
                <c:pt idx="28">
                  <c:v>0.56760722537990593</c:v>
                </c:pt>
                <c:pt idx="29">
                  <c:v>0.58256393929746364</c:v>
                </c:pt>
                <c:pt idx="30">
                  <c:v>0.60373973514833168</c:v>
                </c:pt>
                <c:pt idx="31">
                  <c:v>0.64221074891882113</c:v>
                </c:pt>
                <c:pt idx="32">
                  <c:v>0.646540930500626</c:v>
                </c:pt>
                <c:pt idx="33">
                  <c:v>0.64508251765328339</c:v>
                </c:pt>
                <c:pt idx="34">
                  <c:v>0.65984419408264661</c:v>
                </c:pt>
                <c:pt idx="35">
                  <c:v>0.67225492439212098</c:v>
                </c:pt>
                <c:pt idx="36">
                  <c:v>0.67502505428428261</c:v>
                </c:pt>
                <c:pt idx="37">
                  <c:v>0.68547861949207722</c:v>
                </c:pt>
                <c:pt idx="38">
                  <c:v>0.70665421129238992</c:v>
                </c:pt>
                <c:pt idx="39">
                  <c:v>0.70925684485006524</c:v>
                </c:pt>
                <c:pt idx="40">
                  <c:v>0.71880806551510568</c:v>
                </c:pt>
                <c:pt idx="41">
                  <c:v>0.72720947977916428</c:v>
                </c:pt>
                <c:pt idx="42">
                  <c:v>0.73271757340622523</c:v>
                </c:pt>
                <c:pt idx="43">
                  <c:v>0.73926774322588795</c:v>
                </c:pt>
                <c:pt idx="44">
                  <c:v>0.74646550530915701</c:v>
                </c:pt>
                <c:pt idx="45">
                  <c:v>0.74988812715914588</c:v>
                </c:pt>
                <c:pt idx="46">
                  <c:v>0.75247659343086781</c:v>
                </c:pt>
                <c:pt idx="47">
                  <c:v>0.75324997929949489</c:v>
                </c:pt>
                <c:pt idx="48">
                  <c:v>0.75154237985256434</c:v>
                </c:pt>
                <c:pt idx="49">
                  <c:v>0.75183221466652961</c:v>
                </c:pt>
                <c:pt idx="50">
                  <c:v>0.74376313992260001</c:v>
                </c:pt>
                <c:pt idx="51">
                  <c:v>0.73424816618673494</c:v>
                </c:pt>
                <c:pt idx="52">
                  <c:v>0.71745980534494813</c:v>
                </c:pt>
                <c:pt idx="53">
                  <c:v>0.69017328251184218</c:v>
                </c:pt>
                <c:pt idx="54">
                  <c:v>0.67015994542146751</c:v>
                </c:pt>
                <c:pt idx="55">
                  <c:v>0.62156723172778638</c:v>
                </c:pt>
                <c:pt idx="56">
                  <c:v>0.58046767537826682</c:v>
                </c:pt>
                <c:pt idx="57">
                  <c:v>0.54080890491098255</c:v>
                </c:pt>
                <c:pt idx="58">
                  <c:v>0.50999020490073499</c:v>
                </c:pt>
                <c:pt idx="59">
                  <c:v>0.48064908978759074</c:v>
                </c:pt>
                <c:pt idx="60">
                  <c:v>0.4577639393415211</c:v>
                </c:pt>
                <c:pt idx="61">
                  <c:v>0.43546244868389278</c:v>
                </c:pt>
                <c:pt idx="62">
                  <c:v>0.42808273041837058</c:v>
                </c:pt>
              </c:numCache>
            </c:numRef>
          </c:yVal>
          <c:smooth val="1"/>
          <c:extLst>
            <c:ext xmlns:c16="http://schemas.microsoft.com/office/drawing/2014/chart" uri="{C3380CC4-5D6E-409C-BE32-E72D297353CC}">
              <c16:uniqueId val="{00000001-BF01-4C0E-86D8-FE12DBDB1482}"/>
            </c:ext>
          </c:extLst>
        </c:ser>
        <c:ser>
          <c:idx val="2"/>
          <c:order val="2"/>
          <c:tx>
            <c:strRef>
              <c:f>'Diary by Age'!$K$5</c:f>
              <c:strCache>
                <c:ptCount val="1"/>
                <c:pt idx="0">
                  <c:v>MINE</c:v>
                </c:pt>
              </c:strCache>
            </c:strRef>
          </c:tx>
          <c:spPr>
            <a:ln w="19050" cap="rnd">
              <a:solidFill>
                <a:schemeClr val="accent6"/>
              </a:solidFill>
              <a:round/>
            </a:ln>
            <a:effectLst/>
          </c:spPr>
          <c:marker>
            <c:symbol val="circle"/>
            <c:size val="5"/>
            <c:spPr>
              <a:solidFill>
                <a:schemeClr val="accent6"/>
              </a:solidFill>
              <a:ln w="9525">
                <a:solidFill>
                  <a:schemeClr val="accent3"/>
                </a:solidFill>
              </a:ln>
              <a:effectLst/>
            </c:spPr>
          </c:marker>
          <c:xVal>
            <c:numRef>
              <c:f>'Diary by Age'!$C$7:$C$70</c:f>
              <c:numCache>
                <c:formatCode>General</c:formatCode>
                <c:ptCount val="6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numCache>
            </c:numRef>
          </c:xVal>
          <c:yVal>
            <c:numRef>
              <c:f>'Diary by Age'!$K$7:$K$69</c:f>
              <c:numCache>
                <c:formatCode>0%</c:formatCode>
                <c:ptCount val="63"/>
                <c:pt idx="0">
                  <c:v>0.26027397260273971</c:v>
                </c:pt>
                <c:pt idx="1">
                  <c:v>0.21552180822885397</c:v>
                </c:pt>
                <c:pt idx="2">
                  <c:v>0.16708760461546079</c:v>
                </c:pt>
                <c:pt idx="3">
                  <c:v>0.14635095491827815</c:v>
                </c:pt>
                <c:pt idx="4">
                  <c:v>0.1442258416701945</c:v>
                </c:pt>
                <c:pt idx="5">
                  <c:v>0.1531864557149194</c:v>
                </c:pt>
                <c:pt idx="6">
                  <c:v>0.15807120412063883</c:v>
                </c:pt>
                <c:pt idx="7">
                  <c:v>0.16226537857678328</c:v>
                </c:pt>
                <c:pt idx="8">
                  <c:v>0.16460969437414832</c:v>
                </c:pt>
                <c:pt idx="9">
                  <c:v>0.16540098882359436</c:v>
                </c:pt>
                <c:pt idx="10">
                  <c:v>0.16391315318346208</c:v>
                </c:pt>
                <c:pt idx="11">
                  <c:v>0.16473646891987709</c:v>
                </c:pt>
                <c:pt idx="12">
                  <c:v>0.16467419940284528</c:v>
                </c:pt>
                <c:pt idx="13">
                  <c:v>0.16239911745921151</c:v>
                </c:pt>
                <c:pt idx="14">
                  <c:v>0.15895610913404506</c:v>
                </c:pt>
                <c:pt idx="15">
                  <c:v>0.15160756096168124</c:v>
                </c:pt>
                <c:pt idx="16">
                  <c:v>0.14663979590648044</c:v>
                </c:pt>
                <c:pt idx="17">
                  <c:v>0.13538145823273781</c:v>
                </c:pt>
                <c:pt idx="18">
                  <c:v>0.2200105331194791</c:v>
                </c:pt>
                <c:pt idx="19">
                  <c:v>0.39578986216979661</c:v>
                </c:pt>
                <c:pt idx="20">
                  <c:v>0.43999390336838895</c:v>
                </c:pt>
                <c:pt idx="21">
                  <c:v>0.4593938649175896</c:v>
                </c:pt>
                <c:pt idx="22">
                  <c:v>0.47221236320615201</c:v>
                </c:pt>
                <c:pt idx="23">
                  <c:v>0.4758946971236177</c:v>
                </c:pt>
                <c:pt idx="24">
                  <c:v>0.47322471302019542</c:v>
                </c:pt>
                <c:pt idx="25">
                  <c:v>0.45534795402165562</c:v>
                </c:pt>
                <c:pt idx="26">
                  <c:v>0.43801443774652082</c:v>
                </c:pt>
                <c:pt idx="27">
                  <c:v>0.42022149302707135</c:v>
                </c:pt>
                <c:pt idx="28">
                  <c:v>0.4069251657081176</c:v>
                </c:pt>
                <c:pt idx="29">
                  <c:v>0.38934875658848916</c:v>
                </c:pt>
                <c:pt idx="30">
                  <c:v>0.3644114818376859</c:v>
                </c:pt>
                <c:pt idx="31">
                  <c:v>0.32153403570271866</c:v>
                </c:pt>
                <c:pt idx="32">
                  <c:v>0.31661267563646484</c:v>
                </c:pt>
                <c:pt idx="33">
                  <c:v>0.31765735333021305</c:v>
                </c:pt>
                <c:pt idx="34">
                  <c:v>0.30075449322182918</c:v>
                </c:pt>
                <c:pt idx="35">
                  <c:v>0.28703954073673482</c:v>
                </c:pt>
                <c:pt idx="36">
                  <c:v>0.28432436946717887</c:v>
                </c:pt>
                <c:pt idx="37">
                  <c:v>0.2746255697851096</c:v>
                </c:pt>
                <c:pt idx="38">
                  <c:v>0.25111338011340184</c:v>
                </c:pt>
                <c:pt idx="39">
                  <c:v>0.2483813227852297</c:v>
                </c:pt>
                <c:pt idx="40">
                  <c:v>0.2371481659899525</c:v>
                </c:pt>
                <c:pt idx="41">
                  <c:v>0.23014946810898154</c:v>
                </c:pt>
                <c:pt idx="42">
                  <c:v>0.22390000881756458</c:v>
                </c:pt>
                <c:pt idx="43">
                  <c:v>0.21778217571636102</c:v>
                </c:pt>
                <c:pt idx="44">
                  <c:v>0.21248492278488521</c:v>
                </c:pt>
                <c:pt idx="45">
                  <c:v>0.20790448744339235</c:v>
                </c:pt>
                <c:pt idx="46">
                  <c:v>0.20502625273997044</c:v>
                </c:pt>
                <c:pt idx="47">
                  <c:v>0.20539869172807818</c:v>
                </c:pt>
                <c:pt idx="48">
                  <c:v>0.20742240642895562</c:v>
                </c:pt>
                <c:pt idx="49">
                  <c:v>0.20808671258830613</c:v>
                </c:pt>
                <c:pt idx="50">
                  <c:v>0.2178046788167709</c:v>
                </c:pt>
                <c:pt idx="51">
                  <c:v>0.22946662400606729</c:v>
                </c:pt>
                <c:pt idx="52">
                  <c:v>0.2491692208420713</c:v>
                </c:pt>
                <c:pt idx="53">
                  <c:v>0.27877062946908976</c:v>
                </c:pt>
                <c:pt idx="54">
                  <c:v>0.30117684960582169</c:v>
                </c:pt>
                <c:pt idx="55">
                  <c:v>0.35222728990359686</c:v>
                </c:pt>
                <c:pt idx="56">
                  <c:v>0.3971392546014279</c:v>
                </c:pt>
                <c:pt idx="57">
                  <c:v>0.43780634348417291</c:v>
                </c:pt>
                <c:pt idx="58">
                  <c:v>0.47059479346674843</c:v>
                </c:pt>
                <c:pt idx="59">
                  <c:v>0.50224587597070869</c:v>
                </c:pt>
                <c:pt idx="60">
                  <c:v>0.52506157280417787</c:v>
                </c:pt>
                <c:pt idx="61">
                  <c:v>0.54815089522889571</c:v>
                </c:pt>
                <c:pt idx="62">
                  <c:v>0.55499960679458948</c:v>
                </c:pt>
              </c:numCache>
            </c:numRef>
          </c:yVal>
          <c:smooth val="1"/>
          <c:extLst>
            <c:ext xmlns:c16="http://schemas.microsoft.com/office/drawing/2014/chart" uri="{C3380CC4-5D6E-409C-BE32-E72D297353CC}">
              <c16:uniqueId val="{00000002-BF01-4C0E-86D8-FE12DBDB1482}"/>
            </c:ext>
          </c:extLst>
        </c:ser>
        <c:dLbls>
          <c:showLegendKey val="0"/>
          <c:showVal val="0"/>
          <c:showCatName val="0"/>
          <c:showSerName val="0"/>
          <c:showPercent val="0"/>
          <c:showBubbleSize val="0"/>
        </c:dLbls>
        <c:axId val="494691552"/>
        <c:axId val="494692208"/>
      </c:scatterChart>
      <c:valAx>
        <c:axId val="494691552"/>
        <c:scaling>
          <c:orientation val="minMax"/>
          <c:max val="63"/>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a:t>AGE AS OF OCTOBER 2017</a:t>
                </a:r>
              </a:p>
            </c:rich>
          </c:tx>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94692208"/>
        <c:crosses val="autoZero"/>
        <c:crossBetween val="midCat"/>
      </c:valAx>
      <c:valAx>
        <c:axId val="4946922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a:t>PERCENT OF TOTAL</a:t>
                </a:r>
              </a:p>
            </c:rich>
          </c:tx>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94691552"/>
        <c:crosses val="autoZero"/>
        <c:crossBetween val="midCat"/>
      </c:valAx>
      <c:spPr>
        <a:noFill/>
        <a:ln>
          <a:noFill/>
        </a:ln>
        <a:effectLst/>
      </c:spPr>
    </c:plotArea>
    <c:legend>
      <c:legendPos val="r"/>
      <c:layout>
        <c:manualLayout>
          <c:xMode val="edge"/>
          <c:yMode val="edge"/>
          <c:x val="0.90992963685085704"/>
          <c:y val="0.362100709442219"/>
          <c:w val="8.1369492985051889E-2"/>
          <c:h val="0.19170399549052242"/>
        </c:manualLayout>
      </c:layout>
      <c:overlay val="0"/>
      <c:spPr>
        <a:noFill/>
        <a:ln>
          <a:solidFill>
            <a:schemeClr val="tx1"/>
          </a:solid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t>PROFILES AS PERCENT OF TOTAL IN EACH SINGLE YEAR OF AGE</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strRef>
              <c:f>'Profile by Age'!$V$9</c:f>
              <c:strCache>
                <c:ptCount val="1"/>
                <c:pt idx="0">
                  <c:v>HI</c:v>
                </c:pt>
              </c:strCache>
            </c:strRef>
          </c:tx>
          <c:spPr>
            <a:ln w="19050" cap="rnd">
              <a:solidFill>
                <a:schemeClr val="accent1"/>
              </a:solidFill>
              <a:round/>
            </a:ln>
            <a:effectLst/>
          </c:spPr>
          <c:marker>
            <c:symbol val="square"/>
            <c:size val="5"/>
            <c:spPr>
              <a:solidFill>
                <a:schemeClr val="accent1"/>
              </a:solidFill>
              <a:ln w="9525">
                <a:solidFill>
                  <a:schemeClr val="accent1"/>
                </a:solidFill>
              </a:ln>
              <a:effectLst/>
            </c:spPr>
          </c:marker>
          <c:xVal>
            <c:numRef>
              <c:f>'Profile by Age'!$P$10:$P$74</c:f>
              <c:numCache>
                <c:formatCode>General</c:formatCode>
                <c:ptCount val="6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numCache>
            </c:numRef>
          </c:xVal>
          <c:yVal>
            <c:numRef>
              <c:f>'Profile by Age'!$V$10:$V$74</c:f>
              <c:numCache>
                <c:formatCode>0%</c:formatCode>
                <c:ptCount val="65"/>
                <c:pt idx="0">
                  <c:v>0.74809741248097417</c:v>
                </c:pt>
                <c:pt idx="1">
                  <c:v>0.80390252516334093</c:v>
                </c:pt>
                <c:pt idx="2">
                  <c:v>0.85831723864705589</c:v>
                </c:pt>
                <c:pt idx="3">
                  <c:v>0.89891037538166796</c:v>
                </c:pt>
                <c:pt idx="4">
                  <c:v>0.90289877676522357</c:v>
                </c:pt>
                <c:pt idx="5">
                  <c:v>0.89285450243974562</c:v>
                </c:pt>
                <c:pt idx="6">
                  <c:v>0.89157407107454079</c:v>
                </c:pt>
                <c:pt idx="7">
                  <c:v>0.88487814537687948</c:v>
                </c:pt>
                <c:pt idx="8">
                  <c:v>0.87297384984751147</c:v>
                </c:pt>
                <c:pt idx="9">
                  <c:v>0.8674657408202574</c:v>
                </c:pt>
                <c:pt idx="10">
                  <c:v>0.86235236161341877</c:v>
                </c:pt>
                <c:pt idx="11">
                  <c:v>0.85931221933349089</c:v>
                </c:pt>
                <c:pt idx="12">
                  <c:v>0.84934137345588667</c:v>
                </c:pt>
                <c:pt idx="13">
                  <c:v>0.84406897753004706</c:v>
                </c:pt>
                <c:pt idx="14">
                  <c:v>0.84294417763650398</c:v>
                </c:pt>
                <c:pt idx="15">
                  <c:v>0.84262463594312143</c:v>
                </c:pt>
                <c:pt idx="16">
                  <c:v>0.88213366261663739</c:v>
                </c:pt>
                <c:pt idx="17">
                  <c:v>0.91056253017865763</c:v>
                </c:pt>
                <c:pt idx="18">
                  <c:v>0.84183563545831042</c:v>
                </c:pt>
                <c:pt idx="19">
                  <c:v>0.70127326150832514</c:v>
                </c:pt>
                <c:pt idx="20">
                  <c:v>0.66351165980795612</c:v>
                </c:pt>
                <c:pt idx="21">
                  <c:v>0.63502864779342871</c:v>
                </c:pt>
                <c:pt idx="22">
                  <c:v>0.60865128660159717</c:v>
                </c:pt>
                <c:pt idx="23">
                  <c:v>0.58822163527123905</c:v>
                </c:pt>
                <c:pt idx="24">
                  <c:v>0.57720682484974506</c:v>
                </c:pt>
                <c:pt idx="25">
                  <c:v>0.56671353404165881</c:v>
                </c:pt>
                <c:pt idx="26">
                  <c:v>0.53181513730743468</c:v>
                </c:pt>
                <c:pt idx="27">
                  <c:v>0.51998801034896192</c:v>
                </c:pt>
                <c:pt idx="28">
                  <c:v>0.48380023949671958</c:v>
                </c:pt>
                <c:pt idx="29">
                  <c:v>0.4723371891471223</c:v>
                </c:pt>
                <c:pt idx="30">
                  <c:v>0.45176444477324851</c:v>
                </c:pt>
                <c:pt idx="31">
                  <c:v>0.44171159671550231</c:v>
                </c:pt>
                <c:pt idx="32">
                  <c:v>0.42647614126438382</c:v>
                </c:pt>
                <c:pt idx="33">
                  <c:v>0.39101768380781832</c:v>
                </c:pt>
                <c:pt idx="34">
                  <c:v>0.38123377021694238</c:v>
                </c:pt>
                <c:pt idx="35">
                  <c:v>0.36516421573725483</c:v>
                </c:pt>
                <c:pt idx="36">
                  <c:v>0.34439201603474195</c:v>
                </c:pt>
                <c:pt idx="37">
                  <c:v>0.31777729542001304</c:v>
                </c:pt>
                <c:pt idx="38">
                  <c:v>0.31018226847124764</c:v>
                </c:pt>
                <c:pt idx="39">
                  <c:v>0.27766114953704729</c:v>
                </c:pt>
                <c:pt idx="40">
                  <c:v>0.24978780996949052</c:v>
                </c:pt>
                <c:pt idx="41">
                  <c:v>0.23228152071457425</c:v>
                </c:pt>
                <c:pt idx="42">
                  <c:v>0.20397231284719161</c:v>
                </c:pt>
                <c:pt idx="43">
                  <c:v>0.16321030801945385</c:v>
                </c:pt>
                <c:pt idx="44">
                  <c:v>0.14389100903644236</c:v>
                </c:pt>
                <c:pt idx="45">
                  <c:v>0.11969498988669519</c:v>
                </c:pt>
                <c:pt idx="46">
                  <c:v>0.10895311889347675</c:v>
                </c:pt>
                <c:pt idx="47">
                  <c:v>9.9710192928707461E-2</c:v>
                </c:pt>
                <c:pt idx="48">
                  <c:v>9.045464612269434E-2</c:v>
                </c:pt>
                <c:pt idx="49">
                  <c:v>7.7988455946068999E-2</c:v>
                </c:pt>
                <c:pt idx="50">
                  <c:v>6.6794327570737971E-2</c:v>
                </c:pt>
                <c:pt idx="51">
                  <c:v>5.8350219820588481E-2</c:v>
                </c:pt>
                <c:pt idx="52">
                  <c:v>4.9879012743990966E-2</c:v>
                </c:pt>
                <c:pt idx="53">
                  <c:v>4.3989420011465004E-2</c:v>
                </c:pt>
                <c:pt idx="54">
                  <c:v>3.8062841115827771E-2</c:v>
                </c:pt>
                <c:pt idx="55">
                  <c:v>3.3455484959531781E-2</c:v>
                </c:pt>
                <c:pt idx="56">
                  <c:v>2.8697517521451495E-2</c:v>
                </c:pt>
                <c:pt idx="57">
                  <c:v>2.2989596179995572E-2</c:v>
                </c:pt>
                <c:pt idx="58">
                  <c:v>2.020338767091652E-2</c:v>
                </c:pt>
                <c:pt idx="59">
                  <c:v>1.9683046799626742E-2</c:v>
                </c:pt>
                <c:pt idx="60">
                  <c:v>1.5700035419807086E-2</c:v>
                </c:pt>
                <c:pt idx="61">
                  <c:v>1.444613102425225E-2</c:v>
                </c:pt>
                <c:pt idx="62">
                  <c:v>1.1216184334696445E-2</c:v>
                </c:pt>
                <c:pt idx="63">
                  <c:v>6.3897420477243925E-3</c:v>
                </c:pt>
                <c:pt idx="64">
                  <c:v>1.6192948163339421E-2</c:v>
                </c:pt>
              </c:numCache>
            </c:numRef>
          </c:yVal>
          <c:smooth val="1"/>
          <c:extLst>
            <c:ext xmlns:c16="http://schemas.microsoft.com/office/drawing/2014/chart" uri="{C3380CC4-5D6E-409C-BE32-E72D297353CC}">
              <c16:uniqueId val="{00000000-60CF-439F-8A72-47C43955E056}"/>
            </c:ext>
          </c:extLst>
        </c:ser>
        <c:ser>
          <c:idx val="1"/>
          <c:order val="1"/>
          <c:tx>
            <c:strRef>
              <c:f>'Profile by Age'!$W$9</c:f>
              <c:strCache>
                <c:ptCount val="1"/>
                <c:pt idx="0">
                  <c:v>MED</c:v>
                </c:pt>
              </c:strCache>
            </c:strRef>
          </c:tx>
          <c:spPr>
            <a:ln w="19050" cap="rnd">
              <a:solidFill>
                <a:srgbClr val="FF0000"/>
              </a:solidFill>
              <a:round/>
            </a:ln>
            <a:effectLst/>
          </c:spPr>
          <c:marker>
            <c:symbol val="circle"/>
            <c:size val="5"/>
            <c:spPr>
              <a:solidFill>
                <a:schemeClr val="accent2"/>
              </a:solidFill>
              <a:ln w="9525">
                <a:solidFill>
                  <a:srgbClr val="FF0000"/>
                </a:solidFill>
              </a:ln>
              <a:effectLst/>
            </c:spPr>
          </c:marker>
          <c:xVal>
            <c:numRef>
              <c:f>'Profile by Age'!$P$10:$P$74</c:f>
              <c:numCache>
                <c:formatCode>General</c:formatCode>
                <c:ptCount val="6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numCache>
            </c:numRef>
          </c:xVal>
          <c:yVal>
            <c:numRef>
              <c:f>'Profile by Age'!$W$10:$W$74</c:f>
              <c:numCache>
                <c:formatCode>0%</c:formatCode>
                <c:ptCount val="65"/>
                <c:pt idx="0">
                  <c:v>4.0081177067478435E-2</c:v>
                </c:pt>
                <c:pt idx="1">
                  <c:v>8.9175348755076815E-3</c:v>
                </c:pt>
                <c:pt idx="2">
                  <c:v>2.2829693458129054E-2</c:v>
                </c:pt>
                <c:pt idx="3">
                  <c:v>2.5983356283302401E-2</c:v>
                </c:pt>
                <c:pt idx="4">
                  <c:v>4.077449254695751E-2</c:v>
                </c:pt>
                <c:pt idx="5">
                  <c:v>5.5818423776430579E-2</c:v>
                </c:pt>
                <c:pt idx="6">
                  <c:v>6.3186368201107901E-2</c:v>
                </c:pt>
                <c:pt idx="7">
                  <c:v>7.1641748822472734E-2</c:v>
                </c:pt>
                <c:pt idx="8">
                  <c:v>8.4264486405814035E-2</c:v>
                </c:pt>
                <c:pt idx="9">
                  <c:v>8.8184416827176704E-2</c:v>
                </c:pt>
                <c:pt idx="10">
                  <c:v>9.2313792399101258E-2</c:v>
                </c:pt>
                <c:pt idx="11">
                  <c:v>9.4327582131883719E-2</c:v>
                </c:pt>
                <c:pt idx="12">
                  <c:v>0.10135237983724606</c:v>
                </c:pt>
                <c:pt idx="13">
                  <c:v>0.10483655576844916</c:v>
                </c:pt>
                <c:pt idx="14">
                  <c:v>0.10362897188727269</c:v>
                </c:pt>
                <c:pt idx="15">
                  <c:v>0.10322654331563018</c:v>
                </c:pt>
                <c:pt idx="16">
                  <c:v>7.4123690924128932E-2</c:v>
                </c:pt>
                <c:pt idx="17">
                  <c:v>4.9915499758570736E-2</c:v>
                </c:pt>
                <c:pt idx="18">
                  <c:v>9.3529313192732152E-2</c:v>
                </c:pt>
                <c:pt idx="19">
                  <c:v>0.19273517012306776</c:v>
                </c:pt>
                <c:pt idx="20">
                  <c:v>0.22214601432708428</c:v>
                </c:pt>
                <c:pt idx="21">
                  <c:v>0.24147094514677195</c:v>
                </c:pt>
                <c:pt idx="22">
                  <c:v>0.25894705708370302</c:v>
                </c:pt>
                <c:pt idx="23">
                  <c:v>0.28361826256058981</c:v>
                </c:pt>
                <c:pt idx="24">
                  <c:v>0.2609451106616914</c:v>
                </c:pt>
                <c:pt idx="25">
                  <c:v>0.27097073446491471</c:v>
                </c:pt>
                <c:pt idx="26">
                  <c:v>0.2982213291657364</c:v>
                </c:pt>
                <c:pt idx="27">
                  <c:v>0.26743232157506153</c:v>
                </c:pt>
                <c:pt idx="28">
                  <c:v>0.29810595199946027</c:v>
                </c:pt>
                <c:pt idx="29">
                  <c:v>0.30773992712865683</c:v>
                </c:pt>
                <c:pt idx="30">
                  <c:v>0.31789598283642823</c:v>
                </c:pt>
                <c:pt idx="31">
                  <c:v>0.33304120863419001</c:v>
                </c:pt>
                <c:pt idx="32">
                  <c:v>0.34312459009877377</c:v>
                </c:pt>
                <c:pt idx="33">
                  <c:v>0.35853971225656783</c:v>
                </c:pt>
                <c:pt idx="34">
                  <c:v>0.34921381397345985</c:v>
                </c:pt>
                <c:pt idx="35">
                  <c:v>0.36759781184350104</c:v>
                </c:pt>
                <c:pt idx="36">
                  <c:v>0.37792299983297145</c:v>
                </c:pt>
                <c:pt idx="37">
                  <c:v>0.40358150640329932</c:v>
                </c:pt>
                <c:pt idx="38">
                  <c:v>0.42795072885664009</c:v>
                </c:pt>
                <c:pt idx="39">
                  <c:v>0.45099772390780724</c:v>
                </c:pt>
                <c:pt idx="40">
                  <c:v>0.45709173491156835</c:v>
                </c:pt>
                <c:pt idx="41">
                  <c:v>0.46682974998877869</c:v>
                </c:pt>
                <c:pt idx="42">
                  <c:v>0.4899479763689269</c:v>
                </c:pt>
                <c:pt idx="43">
                  <c:v>0.5198854664505127</c:v>
                </c:pt>
                <c:pt idx="44">
                  <c:v>0.50501255610701368</c:v>
                </c:pt>
                <c:pt idx="45">
                  <c:v>0.50582633755168527</c:v>
                </c:pt>
                <c:pt idx="46">
                  <c:v>0.49278686853239539</c:v>
                </c:pt>
                <c:pt idx="47">
                  <c:v>0.47404156661422536</c:v>
                </c:pt>
                <c:pt idx="48">
                  <c:v>0.46310943778276964</c:v>
                </c:pt>
                <c:pt idx="49">
                  <c:v>0.44382921849986046</c:v>
                </c:pt>
                <c:pt idx="50">
                  <c:v>0.43583700470024239</c:v>
                </c:pt>
                <c:pt idx="51">
                  <c:v>0.37886167300650575</c:v>
                </c:pt>
                <c:pt idx="52">
                  <c:v>0.35849868258321232</c:v>
                </c:pt>
                <c:pt idx="53">
                  <c:v>0.2658171834300484</c:v>
                </c:pt>
                <c:pt idx="54">
                  <c:v>0.22550598847786538</c:v>
                </c:pt>
                <c:pt idx="55">
                  <c:v>0.19991563628694209</c:v>
                </c:pt>
                <c:pt idx="56">
                  <c:v>0.14680356324097726</c:v>
                </c:pt>
                <c:pt idx="57">
                  <c:v>0.11380166334629858</c:v>
                </c:pt>
                <c:pt idx="58">
                  <c:v>9.2519888829605088E-2</c:v>
                </c:pt>
                <c:pt idx="59">
                  <c:v>7.7498537017413452E-2</c:v>
                </c:pt>
                <c:pt idx="60">
                  <c:v>7.1218523735389325E-2</c:v>
                </c:pt>
                <c:pt idx="61">
                  <c:v>6.3407734501673169E-2</c:v>
                </c:pt>
                <c:pt idx="62">
                  <c:v>5.7506291286568104E-2</c:v>
                </c:pt>
                <c:pt idx="63">
                  <c:v>4.9861466096780431E-2</c:v>
                </c:pt>
                <c:pt idx="64">
                  <c:v>7.7268988795248933E-2</c:v>
                </c:pt>
              </c:numCache>
            </c:numRef>
          </c:yVal>
          <c:smooth val="1"/>
          <c:extLst>
            <c:ext xmlns:c16="http://schemas.microsoft.com/office/drawing/2014/chart" uri="{C3380CC4-5D6E-409C-BE32-E72D297353CC}">
              <c16:uniqueId val="{00000001-60CF-439F-8A72-47C43955E056}"/>
            </c:ext>
          </c:extLst>
        </c:ser>
        <c:ser>
          <c:idx val="2"/>
          <c:order val="2"/>
          <c:tx>
            <c:strRef>
              <c:f>'Profile by Age'!$X$9</c:f>
              <c:strCache>
                <c:ptCount val="1"/>
                <c:pt idx="0">
                  <c:v>LOW</c:v>
                </c:pt>
              </c:strCache>
            </c:strRef>
          </c:tx>
          <c:spPr>
            <a:ln w="19050" cap="rnd">
              <a:solidFill>
                <a:schemeClr val="accent6"/>
              </a:solidFill>
              <a:round/>
            </a:ln>
            <a:effectLst/>
          </c:spPr>
          <c:marker>
            <c:symbol val="x"/>
            <c:size val="5"/>
            <c:spPr>
              <a:noFill/>
              <a:ln w="9525">
                <a:solidFill>
                  <a:schemeClr val="accent6"/>
                </a:solidFill>
              </a:ln>
              <a:effectLst/>
            </c:spPr>
          </c:marker>
          <c:xVal>
            <c:numRef>
              <c:f>'Profile by Age'!$P$10:$P$74</c:f>
              <c:numCache>
                <c:formatCode>General</c:formatCode>
                <c:ptCount val="6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numCache>
            </c:numRef>
          </c:xVal>
          <c:yVal>
            <c:numRef>
              <c:f>'Profile by Age'!$X$10:$X$74</c:f>
              <c:numCache>
                <c:formatCode>0%</c:formatCode>
                <c:ptCount val="65"/>
                <c:pt idx="0">
                  <c:v>0.21182141045154743</c:v>
                </c:pt>
                <c:pt idx="1">
                  <c:v>0.18717993996115134</c:v>
                </c:pt>
                <c:pt idx="2">
                  <c:v>0.11885306789481503</c:v>
                </c:pt>
                <c:pt idx="3">
                  <c:v>7.5106268335029633E-2</c:v>
                </c:pt>
                <c:pt idx="4">
                  <c:v>5.6326730687818898E-2</c:v>
                </c:pt>
                <c:pt idx="5">
                  <c:v>5.132707378382375E-2</c:v>
                </c:pt>
                <c:pt idx="6">
                  <c:v>4.5239560724351292E-2</c:v>
                </c:pt>
                <c:pt idx="7">
                  <c:v>4.3480105800647817E-2</c:v>
                </c:pt>
                <c:pt idx="8">
                  <c:v>4.2761663746674457E-2</c:v>
                </c:pt>
                <c:pt idx="9">
                  <c:v>4.4349842352565914E-2</c:v>
                </c:pt>
                <c:pt idx="10">
                  <c:v>4.5333845987480026E-2</c:v>
                </c:pt>
                <c:pt idx="11">
                  <c:v>4.6360198534625384E-2</c:v>
                </c:pt>
                <c:pt idx="12">
                  <c:v>4.9306246706867278E-2</c:v>
                </c:pt>
                <c:pt idx="13">
                  <c:v>5.1094466701503805E-2</c:v>
                </c:pt>
                <c:pt idx="14">
                  <c:v>5.3426850476223378E-2</c:v>
                </c:pt>
                <c:pt idx="15">
                  <c:v>5.4148820741248362E-2</c:v>
                </c:pt>
                <c:pt idx="16">
                  <c:v>4.3742646459233717E-2</c:v>
                </c:pt>
                <c:pt idx="17">
                  <c:v>3.9521970062771611E-2</c:v>
                </c:pt>
                <c:pt idx="18">
                  <c:v>6.4635051348957459E-2</c:v>
                </c:pt>
                <c:pt idx="19">
                  <c:v>0.10599156836860708</c:v>
                </c:pt>
                <c:pt idx="20">
                  <c:v>0.11434232586495961</c:v>
                </c:pt>
                <c:pt idx="21">
                  <c:v>0.12350040705979939</c:v>
                </c:pt>
                <c:pt idx="22">
                  <c:v>0.1324016563146998</c:v>
                </c:pt>
                <c:pt idx="23">
                  <c:v>0.12816010216817114</c:v>
                </c:pt>
                <c:pt idx="24">
                  <c:v>0.16184806448856354</c:v>
                </c:pt>
                <c:pt idx="25">
                  <c:v>0.16231573149342648</c:v>
                </c:pt>
                <c:pt idx="26">
                  <c:v>0.16996353352682891</c:v>
                </c:pt>
                <c:pt idx="27">
                  <c:v>0.21257966807597653</c:v>
                </c:pt>
                <c:pt idx="28">
                  <c:v>0.21809380850382015</c:v>
                </c:pt>
                <c:pt idx="29">
                  <c:v>0.21992288372422089</c:v>
                </c:pt>
                <c:pt idx="30">
                  <c:v>0.23033957239032329</c:v>
                </c:pt>
                <c:pt idx="31">
                  <c:v>0.22524719465030768</c:v>
                </c:pt>
                <c:pt idx="32">
                  <c:v>0.23039926863684243</c:v>
                </c:pt>
                <c:pt idx="33">
                  <c:v>0.25044260393561385</c:v>
                </c:pt>
                <c:pt idx="34">
                  <c:v>0.26955241580959782</c:v>
                </c:pt>
                <c:pt idx="35">
                  <c:v>0.26723797241924413</c:v>
                </c:pt>
                <c:pt idx="36">
                  <c:v>0.27768498413228659</c:v>
                </c:pt>
                <c:pt idx="37">
                  <c:v>0.27864119817668764</c:v>
                </c:pt>
                <c:pt idx="38">
                  <c:v>0.26186700267211227</c:v>
                </c:pt>
                <c:pt idx="39">
                  <c:v>0.27134112655514553</c:v>
                </c:pt>
                <c:pt idx="40">
                  <c:v>0.29312045511894114</c:v>
                </c:pt>
                <c:pt idx="41">
                  <c:v>0.30088872929664706</c:v>
                </c:pt>
                <c:pt idx="42">
                  <c:v>0.30607971078388146</c:v>
                </c:pt>
                <c:pt idx="43">
                  <c:v>0.3169042255300335</c:v>
                </c:pt>
                <c:pt idx="44">
                  <c:v>0.35109643485654402</c:v>
                </c:pt>
                <c:pt idx="45">
                  <c:v>0.37447867256161954</c:v>
                </c:pt>
                <c:pt idx="46">
                  <c:v>0.39826001257412791</c:v>
                </c:pt>
                <c:pt idx="47">
                  <c:v>0.42624824045706716</c:v>
                </c:pt>
                <c:pt idx="48">
                  <c:v>0.44643591609453603</c:v>
                </c:pt>
                <c:pt idx="49">
                  <c:v>0.47818232555407053</c:v>
                </c:pt>
                <c:pt idx="50">
                  <c:v>0.49736866772901966</c:v>
                </c:pt>
                <c:pt idx="51">
                  <c:v>0.56278810717290573</c:v>
                </c:pt>
                <c:pt idx="52">
                  <c:v>0.59162230467279664</c:v>
                </c:pt>
                <c:pt idx="53">
                  <c:v>0.69019339655848666</c:v>
                </c:pt>
                <c:pt idx="54">
                  <c:v>0.7364311704063069</c:v>
                </c:pt>
                <c:pt idx="55">
                  <c:v>0.76662887875352614</c:v>
                </c:pt>
                <c:pt idx="56">
                  <c:v>0.82449891923757124</c:v>
                </c:pt>
                <c:pt idx="57">
                  <c:v>0.86320874047370588</c:v>
                </c:pt>
                <c:pt idx="58">
                  <c:v>0.88727672349947839</c:v>
                </c:pt>
                <c:pt idx="59">
                  <c:v>0.90281841618295977</c:v>
                </c:pt>
                <c:pt idx="60">
                  <c:v>0.91308144084480358</c:v>
                </c:pt>
                <c:pt idx="61">
                  <c:v>0.92214613447407456</c:v>
                </c:pt>
                <c:pt idx="62">
                  <c:v>0.93127752437873546</c:v>
                </c:pt>
                <c:pt idx="63">
                  <c:v>0.94374879185549521</c:v>
                </c:pt>
                <c:pt idx="64">
                  <c:v>0.9065380630414116</c:v>
                </c:pt>
              </c:numCache>
            </c:numRef>
          </c:yVal>
          <c:smooth val="1"/>
          <c:extLst>
            <c:ext xmlns:c16="http://schemas.microsoft.com/office/drawing/2014/chart" uri="{C3380CC4-5D6E-409C-BE32-E72D297353CC}">
              <c16:uniqueId val="{00000002-60CF-439F-8A72-47C43955E056}"/>
            </c:ext>
          </c:extLst>
        </c:ser>
        <c:dLbls>
          <c:showLegendKey val="0"/>
          <c:showVal val="0"/>
          <c:showCatName val="0"/>
          <c:showSerName val="0"/>
          <c:showPercent val="0"/>
          <c:showBubbleSize val="0"/>
        </c:dLbls>
        <c:axId val="494691552"/>
        <c:axId val="494692208"/>
      </c:scatterChart>
      <c:valAx>
        <c:axId val="494691552"/>
        <c:scaling>
          <c:orientation val="minMax"/>
          <c:max val="63"/>
          <c:min val="18"/>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a:t>AGE AS OF OCTOBER 2017</a:t>
                </a:r>
              </a:p>
            </c:rich>
          </c:tx>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94692208"/>
        <c:crosses val="autoZero"/>
        <c:crossBetween val="midCat"/>
      </c:valAx>
      <c:valAx>
        <c:axId val="4946922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a:t>PERCENT OF TOTAL</a:t>
                </a:r>
              </a:p>
            </c:rich>
          </c:tx>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94691552"/>
        <c:crosses val="autoZero"/>
        <c:crossBetween val="midCat"/>
      </c:valAx>
      <c:spPr>
        <a:noFill/>
        <a:ln>
          <a:noFill/>
        </a:ln>
        <a:effectLst/>
      </c:spPr>
    </c:plotArea>
    <c:legend>
      <c:legendPos val="r"/>
      <c:layout>
        <c:manualLayout>
          <c:xMode val="edge"/>
          <c:yMode val="edge"/>
          <c:x val="0.90815683455492346"/>
          <c:y val="0.37234729443886022"/>
          <c:w val="7.5529033887405783E-2"/>
          <c:h val="0.19547287908966479"/>
        </c:manualLayout>
      </c:layout>
      <c:overlay val="0"/>
      <c:spPr>
        <a:noFill/>
        <a:ln>
          <a:solidFill>
            <a:schemeClr val="tx1"/>
          </a:solid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315A369-1438-4439-B7A2-7D6AA6FE6CE2}" type="datetimeFigureOut">
              <a:rPr lang="en-US" smtClean="0"/>
              <a:t>11/7/2017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8D0A582-F260-4122-A2D2-9907EA008A64}" type="slidenum">
              <a:rPr lang="en-US" smtClean="0"/>
              <a:t>‹#›</a:t>
            </a:fld>
            <a:endParaRPr lang="en-US"/>
          </a:p>
        </p:txBody>
      </p:sp>
    </p:spTree>
    <p:extLst>
      <p:ext uri="{BB962C8B-B14F-4D97-AF65-F5344CB8AC3E}">
        <p14:creationId xmlns:p14="http://schemas.microsoft.com/office/powerpoint/2010/main" val="260404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599AD61-3CB9-4EDC-9AC3-818A20BBDB11}" type="datetimeFigureOut">
              <a:rPr lang="en-US" smtClean="0"/>
              <a:t>11/7/2017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A224F7C-1B81-404C-B7D7-BD8364C7A43C}" type="slidenum">
              <a:rPr lang="en-US" smtClean="0"/>
              <a:t>‹#›</a:t>
            </a:fld>
            <a:endParaRPr lang="en-US"/>
          </a:p>
        </p:txBody>
      </p:sp>
    </p:spTree>
    <p:extLst>
      <p:ext uri="{BB962C8B-B14F-4D97-AF65-F5344CB8AC3E}">
        <p14:creationId xmlns:p14="http://schemas.microsoft.com/office/powerpoint/2010/main" val="2271087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1</a:t>
            </a:fld>
            <a:endParaRPr lang="en-US"/>
          </a:p>
        </p:txBody>
      </p:sp>
    </p:spTree>
    <p:extLst>
      <p:ext uri="{BB962C8B-B14F-4D97-AF65-F5344CB8AC3E}">
        <p14:creationId xmlns:p14="http://schemas.microsoft.com/office/powerpoint/2010/main" val="1277105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11</a:t>
            </a:fld>
            <a:endParaRPr lang="en-US"/>
          </a:p>
        </p:txBody>
      </p:sp>
    </p:spTree>
    <p:extLst>
      <p:ext uri="{BB962C8B-B14F-4D97-AF65-F5344CB8AC3E}">
        <p14:creationId xmlns:p14="http://schemas.microsoft.com/office/powerpoint/2010/main" val="398020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12</a:t>
            </a:fld>
            <a:endParaRPr lang="en-US"/>
          </a:p>
        </p:txBody>
      </p:sp>
    </p:spTree>
    <p:extLst>
      <p:ext uri="{BB962C8B-B14F-4D97-AF65-F5344CB8AC3E}">
        <p14:creationId xmlns:p14="http://schemas.microsoft.com/office/powerpoint/2010/main" val="2308283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13</a:t>
            </a:fld>
            <a:endParaRPr lang="en-US"/>
          </a:p>
        </p:txBody>
      </p:sp>
    </p:spTree>
    <p:extLst>
      <p:ext uri="{BB962C8B-B14F-4D97-AF65-F5344CB8AC3E}">
        <p14:creationId xmlns:p14="http://schemas.microsoft.com/office/powerpoint/2010/main" val="4011754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14</a:t>
            </a:fld>
            <a:endParaRPr lang="en-US"/>
          </a:p>
        </p:txBody>
      </p:sp>
    </p:spTree>
    <p:extLst>
      <p:ext uri="{BB962C8B-B14F-4D97-AF65-F5344CB8AC3E}">
        <p14:creationId xmlns:p14="http://schemas.microsoft.com/office/powerpoint/2010/main" val="688150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15</a:t>
            </a:fld>
            <a:endParaRPr lang="en-US"/>
          </a:p>
        </p:txBody>
      </p:sp>
    </p:spTree>
    <p:extLst>
      <p:ext uri="{BB962C8B-B14F-4D97-AF65-F5344CB8AC3E}">
        <p14:creationId xmlns:p14="http://schemas.microsoft.com/office/powerpoint/2010/main" val="829093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16</a:t>
            </a:fld>
            <a:endParaRPr lang="en-US"/>
          </a:p>
        </p:txBody>
      </p:sp>
    </p:spTree>
    <p:extLst>
      <p:ext uri="{BB962C8B-B14F-4D97-AF65-F5344CB8AC3E}">
        <p14:creationId xmlns:p14="http://schemas.microsoft.com/office/powerpoint/2010/main" val="25851877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17</a:t>
            </a:fld>
            <a:endParaRPr lang="en-US"/>
          </a:p>
        </p:txBody>
      </p:sp>
    </p:spTree>
    <p:extLst>
      <p:ext uri="{BB962C8B-B14F-4D97-AF65-F5344CB8AC3E}">
        <p14:creationId xmlns:p14="http://schemas.microsoft.com/office/powerpoint/2010/main" val="17470899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18</a:t>
            </a:fld>
            <a:endParaRPr lang="en-US"/>
          </a:p>
        </p:txBody>
      </p:sp>
    </p:spTree>
    <p:extLst>
      <p:ext uri="{BB962C8B-B14F-4D97-AF65-F5344CB8AC3E}">
        <p14:creationId xmlns:p14="http://schemas.microsoft.com/office/powerpoint/2010/main" val="21603945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19</a:t>
            </a:fld>
            <a:endParaRPr lang="en-US"/>
          </a:p>
        </p:txBody>
      </p:sp>
    </p:spTree>
    <p:extLst>
      <p:ext uri="{BB962C8B-B14F-4D97-AF65-F5344CB8AC3E}">
        <p14:creationId xmlns:p14="http://schemas.microsoft.com/office/powerpoint/2010/main" val="1896913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20</a:t>
            </a:fld>
            <a:endParaRPr lang="en-US"/>
          </a:p>
        </p:txBody>
      </p:sp>
    </p:spTree>
    <p:extLst>
      <p:ext uri="{BB962C8B-B14F-4D97-AF65-F5344CB8AC3E}">
        <p14:creationId xmlns:p14="http://schemas.microsoft.com/office/powerpoint/2010/main" val="2774105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3</a:t>
            </a:fld>
            <a:endParaRPr lang="en-US"/>
          </a:p>
        </p:txBody>
      </p:sp>
    </p:spTree>
    <p:extLst>
      <p:ext uri="{BB962C8B-B14F-4D97-AF65-F5344CB8AC3E}">
        <p14:creationId xmlns:p14="http://schemas.microsoft.com/office/powerpoint/2010/main" val="33861838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21</a:t>
            </a:fld>
            <a:endParaRPr lang="en-US"/>
          </a:p>
        </p:txBody>
      </p:sp>
    </p:spTree>
    <p:extLst>
      <p:ext uri="{BB962C8B-B14F-4D97-AF65-F5344CB8AC3E}">
        <p14:creationId xmlns:p14="http://schemas.microsoft.com/office/powerpoint/2010/main" val="11629192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22</a:t>
            </a:fld>
            <a:endParaRPr lang="en-US"/>
          </a:p>
        </p:txBody>
      </p:sp>
    </p:spTree>
    <p:extLst>
      <p:ext uri="{BB962C8B-B14F-4D97-AF65-F5344CB8AC3E}">
        <p14:creationId xmlns:p14="http://schemas.microsoft.com/office/powerpoint/2010/main" val="367796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23</a:t>
            </a:fld>
            <a:endParaRPr lang="en-US"/>
          </a:p>
        </p:txBody>
      </p:sp>
    </p:spTree>
    <p:extLst>
      <p:ext uri="{BB962C8B-B14F-4D97-AF65-F5344CB8AC3E}">
        <p14:creationId xmlns:p14="http://schemas.microsoft.com/office/powerpoint/2010/main" val="8261412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24</a:t>
            </a:fld>
            <a:endParaRPr lang="en-US"/>
          </a:p>
        </p:txBody>
      </p:sp>
    </p:spTree>
    <p:extLst>
      <p:ext uri="{BB962C8B-B14F-4D97-AF65-F5344CB8AC3E}">
        <p14:creationId xmlns:p14="http://schemas.microsoft.com/office/powerpoint/2010/main" val="23435195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25</a:t>
            </a:fld>
            <a:endParaRPr lang="en-US"/>
          </a:p>
        </p:txBody>
      </p:sp>
    </p:spTree>
    <p:extLst>
      <p:ext uri="{BB962C8B-B14F-4D97-AF65-F5344CB8AC3E}">
        <p14:creationId xmlns:p14="http://schemas.microsoft.com/office/powerpoint/2010/main" val="25803950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26</a:t>
            </a:fld>
            <a:endParaRPr lang="en-US"/>
          </a:p>
        </p:txBody>
      </p:sp>
    </p:spTree>
    <p:extLst>
      <p:ext uri="{BB962C8B-B14F-4D97-AF65-F5344CB8AC3E}">
        <p14:creationId xmlns:p14="http://schemas.microsoft.com/office/powerpoint/2010/main" val="19003107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27</a:t>
            </a:fld>
            <a:endParaRPr lang="en-US"/>
          </a:p>
        </p:txBody>
      </p:sp>
    </p:spTree>
    <p:extLst>
      <p:ext uri="{BB962C8B-B14F-4D97-AF65-F5344CB8AC3E}">
        <p14:creationId xmlns:p14="http://schemas.microsoft.com/office/powerpoint/2010/main" val="5368366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28</a:t>
            </a:fld>
            <a:endParaRPr lang="en-US"/>
          </a:p>
        </p:txBody>
      </p:sp>
    </p:spTree>
    <p:extLst>
      <p:ext uri="{BB962C8B-B14F-4D97-AF65-F5344CB8AC3E}">
        <p14:creationId xmlns:p14="http://schemas.microsoft.com/office/powerpoint/2010/main" val="33656145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29</a:t>
            </a:fld>
            <a:endParaRPr lang="en-US"/>
          </a:p>
        </p:txBody>
      </p:sp>
    </p:spTree>
    <p:extLst>
      <p:ext uri="{BB962C8B-B14F-4D97-AF65-F5344CB8AC3E}">
        <p14:creationId xmlns:p14="http://schemas.microsoft.com/office/powerpoint/2010/main" val="36719147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30</a:t>
            </a:fld>
            <a:endParaRPr lang="en-US"/>
          </a:p>
        </p:txBody>
      </p:sp>
    </p:spTree>
    <p:extLst>
      <p:ext uri="{BB962C8B-B14F-4D97-AF65-F5344CB8AC3E}">
        <p14:creationId xmlns:p14="http://schemas.microsoft.com/office/powerpoint/2010/main" val="569768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4</a:t>
            </a:fld>
            <a:endParaRPr lang="en-US"/>
          </a:p>
        </p:txBody>
      </p:sp>
    </p:spTree>
    <p:extLst>
      <p:ext uri="{BB962C8B-B14F-4D97-AF65-F5344CB8AC3E}">
        <p14:creationId xmlns:p14="http://schemas.microsoft.com/office/powerpoint/2010/main" val="20286387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31</a:t>
            </a:fld>
            <a:endParaRPr lang="en-US"/>
          </a:p>
        </p:txBody>
      </p:sp>
    </p:spTree>
    <p:extLst>
      <p:ext uri="{BB962C8B-B14F-4D97-AF65-F5344CB8AC3E}">
        <p14:creationId xmlns:p14="http://schemas.microsoft.com/office/powerpoint/2010/main" val="25716809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32</a:t>
            </a:fld>
            <a:endParaRPr lang="en-US"/>
          </a:p>
        </p:txBody>
      </p:sp>
    </p:spTree>
    <p:extLst>
      <p:ext uri="{BB962C8B-B14F-4D97-AF65-F5344CB8AC3E}">
        <p14:creationId xmlns:p14="http://schemas.microsoft.com/office/powerpoint/2010/main" val="835198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33</a:t>
            </a:fld>
            <a:endParaRPr lang="en-US"/>
          </a:p>
        </p:txBody>
      </p:sp>
    </p:spTree>
    <p:extLst>
      <p:ext uri="{BB962C8B-B14F-4D97-AF65-F5344CB8AC3E}">
        <p14:creationId xmlns:p14="http://schemas.microsoft.com/office/powerpoint/2010/main" val="35239452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34</a:t>
            </a:fld>
            <a:endParaRPr lang="en-US"/>
          </a:p>
        </p:txBody>
      </p:sp>
    </p:spTree>
    <p:extLst>
      <p:ext uri="{BB962C8B-B14F-4D97-AF65-F5344CB8AC3E}">
        <p14:creationId xmlns:p14="http://schemas.microsoft.com/office/powerpoint/2010/main" val="39899917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35</a:t>
            </a:fld>
            <a:endParaRPr lang="en-US"/>
          </a:p>
        </p:txBody>
      </p:sp>
    </p:spTree>
    <p:extLst>
      <p:ext uri="{BB962C8B-B14F-4D97-AF65-F5344CB8AC3E}">
        <p14:creationId xmlns:p14="http://schemas.microsoft.com/office/powerpoint/2010/main" val="10570763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36</a:t>
            </a:fld>
            <a:endParaRPr lang="en-US"/>
          </a:p>
        </p:txBody>
      </p:sp>
    </p:spTree>
    <p:extLst>
      <p:ext uri="{BB962C8B-B14F-4D97-AF65-F5344CB8AC3E}">
        <p14:creationId xmlns:p14="http://schemas.microsoft.com/office/powerpoint/2010/main" val="22913358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37</a:t>
            </a:fld>
            <a:endParaRPr lang="en-US"/>
          </a:p>
        </p:txBody>
      </p:sp>
    </p:spTree>
    <p:extLst>
      <p:ext uri="{BB962C8B-B14F-4D97-AF65-F5344CB8AC3E}">
        <p14:creationId xmlns:p14="http://schemas.microsoft.com/office/powerpoint/2010/main" val="29131395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38</a:t>
            </a:fld>
            <a:endParaRPr lang="en-US"/>
          </a:p>
        </p:txBody>
      </p:sp>
    </p:spTree>
    <p:extLst>
      <p:ext uri="{BB962C8B-B14F-4D97-AF65-F5344CB8AC3E}">
        <p14:creationId xmlns:p14="http://schemas.microsoft.com/office/powerpoint/2010/main" val="41917052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39</a:t>
            </a:fld>
            <a:endParaRPr lang="en-US"/>
          </a:p>
        </p:txBody>
      </p:sp>
    </p:spTree>
    <p:extLst>
      <p:ext uri="{BB962C8B-B14F-4D97-AF65-F5344CB8AC3E}">
        <p14:creationId xmlns:p14="http://schemas.microsoft.com/office/powerpoint/2010/main" val="27520421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40</a:t>
            </a:fld>
            <a:endParaRPr lang="en-US"/>
          </a:p>
        </p:txBody>
      </p:sp>
    </p:spTree>
    <p:extLst>
      <p:ext uri="{BB962C8B-B14F-4D97-AF65-F5344CB8AC3E}">
        <p14:creationId xmlns:p14="http://schemas.microsoft.com/office/powerpoint/2010/main" val="2181253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5</a:t>
            </a:fld>
            <a:endParaRPr lang="en-US"/>
          </a:p>
        </p:txBody>
      </p:sp>
    </p:spTree>
    <p:extLst>
      <p:ext uri="{BB962C8B-B14F-4D97-AF65-F5344CB8AC3E}">
        <p14:creationId xmlns:p14="http://schemas.microsoft.com/office/powerpoint/2010/main" val="24064091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41</a:t>
            </a:fld>
            <a:endParaRPr lang="en-US"/>
          </a:p>
        </p:txBody>
      </p:sp>
    </p:spTree>
    <p:extLst>
      <p:ext uri="{BB962C8B-B14F-4D97-AF65-F5344CB8AC3E}">
        <p14:creationId xmlns:p14="http://schemas.microsoft.com/office/powerpoint/2010/main" val="39973822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42</a:t>
            </a:fld>
            <a:endParaRPr lang="en-US"/>
          </a:p>
        </p:txBody>
      </p:sp>
    </p:spTree>
    <p:extLst>
      <p:ext uri="{BB962C8B-B14F-4D97-AF65-F5344CB8AC3E}">
        <p14:creationId xmlns:p14="http://schemas.microsoft.com/office/powerpoint/2010/main" val="18900978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224F7C-1B81-404C-B7D7-BD8364C7A43C}" type="slidenum">
              <a:rPr lang="en-US" smtClean="0"/>
              <a:t>43</a:t>
            </a:fld>
            <a:endParaRPr lang="en-US"/>
          </a:p>
        </p:txBody>
      </p:sp>
    </p:spTree>
    <p:extLst>
      <p:ext uri="{BB962C8B-B14F-4D97-AF65-F5344CB8AC3E}">
        <p14:creationId xmlns:p14="http://schemas.microsoft.com/office/powerpoint/2010/main" val="427797668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44</a:t>
            </a:fld>
            <a:endParaRPr lang="en-US"/>
          </a:p>
        </p:txBody>
      </p:sp>
    </p:spTree>
    <p:extLst>
      <p:ext uri="{BB962C8B-B14F-4D97-AF65-F5344CB8AC3E}">
        <p14:creationId xmlns:p14="http://schemas.microsoft.com/office/powerpoint/2010/main" val="66608307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45</a:t>
            </a:fld>
            <a:endParaRPr lang="en-US"/>
          </a:p>
        </p:txBody>
      </p:sp>
    </p:spTree>
    <p:extLst>
      <p:ext uri="{BB962C8B-B14F-4D97-AF65-F5344CB8AC3E}">
        <p14:creationId xmlns:p14="http://schemas.microsoft.com/office/powerpoint/2010/main" val="9156619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46</a:t>
            </a:fld>
            <a:endParaRPr lang="en-US"/>
          </a:p>
        </p:txBody>
      </p:sp>
    </p:spTree>
    <p:extLst>
      <p:ext uri="{BB962C8B-B14F-4D97-AF65-F5344CB8AC3E}">
        <p14:creationId xmlns:p14="http://schemas.microsoft.com/office/powerpoint/2010/main" val="13596675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47</a:t>
            </a:fld>
            <a:endParaRPr lang="en-US"/>
          </a:p>
        </p:txBody>
      </p:sp>
    </p:spTree>
    <p:extLst>
      <p:ext uri="{BB962C8B-B14F-4D97-AF65-F5344CB8AC3E}">
        <p14:creationId xmlns:p14="http://schemas.microsoft.com/office/powerpoint/2010/main" val="27627622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48</a:t>
            </a:fld>
            <a:endParaRPr lang="en-US"/>
          </a:p>
        </p:txBody>
      </p:sp>
    </p:spTree>
    <p:extLst>
      <p:ext uri="{BB962C8B-B14F-4D97-AF65-F5344CB8AC3E}">
        <p14:creationId xmlns:p14="http://schemas.microsoft.com/office/powerpoint/2010/main" val="113909354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49</a:t>
            </a:fld>
            <a:endParaRPr lang="en-US"/>
          </a:p>
        </p:txBody>
      </p:sp>
    </p:spTree>
    <p:extLst>
      <p:ext uri="{BB962C8B-B14F-4D97-AF65-F5344CB8AC3E}">
        <p14:creationId xmlns:p14="http://schemas.microsoft.com/office/powerpoint/2010/main" val="100057674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50</a:t>
            </a:fld>
            <a:endParaRPr lang="en-US"/>
          </a:p>
        </p:txBody>
      </p:sp>
    </p:spTree>
    <p:extLst>
      <p:ext uri="{BB962C8B-B14F-4D97-AF65-F5344CB8AC3E}">
        <p14:creationId xmlns:p14="http://schemas.microsoft.com/office/powerpoint/2010/main" val="1747303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6</a:t>
            </a:fld>
            <a:endParaRPr lang="en-US"/>
          </a:p>
        </p:txBody>
      </p:sp>
    </p:spTree>
    <p:extLst>
      <p:ext uri="{BB962C8B-B14F-4D97-AF65-F5344CB8AC3E}">
        <p14:creationId xmlns:p14="http://schemas.microsoft.com/office/powerpoint/2010/main" val="38465618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51</a:t>
            </a:fld>
            <a:endParaRPr lang="en-US"/>
          </a:p>
        </p:txBody>
      </p:sp>
    </p:spTree>
    <p:extLst>
      <p:ext uri="{BB962C8B-B14F-4D97-AF65-F5344CB8AC3E}">
        <p14:creationId xmlns:p14="http://schemas.microsoft.com/office/powerpoint/2010/main" val="35878849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52</a:t>
            </a:fld>
            <a:endParaRPr lang="en-US"/>
          </a:p>
        </p:txBody>
      </p:sp>
    </p:spTree>
    <p:extLst>
      <p:ext uri="{BB962C8B-B14F-4D97-AF65-F5344CB8AC3E}">
        <p14:creationId xmlns:p14="http://schemas.microsoft.com/office/powerpoint/2010/main" val="85425113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53</a:t>
            </a:fld>
            <a:endParaRPr lang="en-US"/>
          </a:p>
        </p:txBody>
      </p:sp>
    </p:spTree>
    <p:extLst>
      <p:ext uri="{BB962C8B-B14F-4D97-AF65-F5344CB8AC3E}">
        <p14:creationId xmlns:p14="http://schemas.microsoft.com/office/powerpoint/2010/main" val="1848720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7</a:t>
            </a:fld>
            <a:endParaRPr lang="en-US"/>
          </a:p>
        </p:txBody>
      </p:sp>
    </p:spTree>
    <p:extLst>
      <p:ext uri="{BB962C8B-B14F-4D97-AF65-F5344CB8AC3E}">
        <p14:creationId xmlns:p14="http://schemas.microsoft.com/office/powerpoint/2010/main" val="2313185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8</a:t>
            </a:fld>
            <a:endParaRPr lang="en-US"/>
          </a:p>
        </p:txBody>
      </p:sp>
    </p:spTree>
    <p:extLst>
      <p:ext uri="{BB962C8B-B14F-4D97-AF65-F5344CB8AC3E}">
        <p14:creationId xmlns:p14="http://schemas.microsoft.com/office/powerpoint/2010/main" val="3736256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9</a:t>
            </a:fld>
            <a:endParaRPr lang="en-US"/>
          </a:p>
        </p:txBody>
      </p:sp>
    </p:spTree>
    <p:extLst>
      <p:ext uri="{BB962C8B-B14F-4D97-AF65-F5344CB8AC3E}">
        <p14:creationId xmlns:p14="http://schemas.microsoft.com/office/powerpoint/2010/main" val="661124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24F7C-1B81-404C-B7D7-BD8364C7A43C}" type="slidenum">
              <a:rPr lang="en-US" smtClean="0"/>
              <a:t>10</a:t>
            </a:fld>
            <a:endParaRPr lang="en-US"/>
          </a:p>
        </p:txBody>
      </p:sp>
    </p:spTree>
    <p:extLst>
      <p:ext uri="{BB962C8B-B14F-4D97-AF65-F5344CB8AC3E}">
        <p14:creationId xmlns:p14="http://schemas.microsoft.com/office/powerpoint/2010/main" val="2751802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66C3BB-AE6E-4F7E-BEF7-DDFB7691BF48}" type="datetime1">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1DD72-AF7E-468D-86FE-82407F188C1E}" type="slidenum">
              <a:rPr lang="en-US" smtClean="0"/>
              <a:t>‹#›</a:t>
            </a:fld>
            <a:endParaRPr lang="en-US"/>
          </a:p>
        </p:txBody>
      </p:sp>
    </p:spTree>
    <p:extLst>
      <p:ext uri="{BB962C8B-B14F-4D97-AF65-F5344CB8AC3E}">
        <p14:creationId xmlns:p14="http://schemas.microsoft.com/office/powerpoint/2010/main" val="2207446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F2ECF4-9AA1-486C-A0EA-05F31A699DF7}" type="datetime1">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1DD72-AF7E-468D-86FE-82407F188C1E}" type="slidenum">
              <a:rPr lang="en-US" smtClean="0"/>
              <a:t>‹#›</a:t>
            </a:fld>
            <a:endParaRPr lang="en-US"/>
          </a:p>
        </p:txBody>
      </p:sp>
    </p:spTree>
    <p:extLst>
      <p:ext uri="{BB962C8B-B14F-4D97-AF65-F5344CB8AC3E}">
        <p14:creationId xmlns:p14="http://schemas.microsoft.com/office/powerpoint/2010/main" val="2025191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A36C8-85FC-4587-BAC5-E7A020C1D74E}" type="datetime1">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1DD72-AF7E-468D-86FE-82407F188C1E}" type="slidenum">
              <a:rPr lang="en-US" smtClean="0"/>
              <a:t>‹#›</a:t>
            </a:fld>
            <a:endParaRPr lang="en-US"/>
          </a:p>
        </p:txBody>
      </p:sp>
    </p:spTree>
    <p:extLst>
      <p:ext uri="{BB962C8B-B14F-4D97-AF65-F5344CB8AC3E}">
        <p14:creationId xmlns:p14="http://schemas.microsoft.com/office/powerpoint/2010/main" val="140718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FBADA-54BE-4CC6-834A-CBC832CF893B}" type="datetime1">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1DD72-AF7E-468D-86FE-82407F188C1E}" type="slidenum">
              <a:rPr lang="en-US" smtClean="0"/>
              <a:t>‹#›</a:t>
            </a:fld>
            <a:endParaRPr lang="en-US"/>
          </a:p>
        </p:txBody>
      </p:sp>
    </p:spTree>
    <p:extLst>
      <p:ext uri="{BB962C8B-B14F-4D97-AF65-F5344CB8AC3E}">
        <p14:creationId xmlns:p14="http://schemas.microsoft.com/office/powerpoint/2010/main" val="217497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B9A23E-2E0D-4617-A543-824EA440EA85}" type="datetime1">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1DD72-AF7E-468D-86FE-82407F188C1E}" type="slidenum">
              <a:rPr lang="en-US" smtClean="0"/>
              <a:t>‹#›</a:t>
            </a:fld>
            <a:endParaRPr lang="en-US"/>
          </a:p>
        </p:txBody>
      </p:sp>
    </p:spTree>
    <p:extLst>
      <p:ext uri="{BB962C8B-B14F-4D97-AF65-F5344CB8AC3E}">
        <p14:creationId xmlns:p14="http://schemas.microsoft.com/office/powerpoint/2010/main" val="220026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1E7589-3FFB-4D56-83DB-14B6FFB8F18D}" type="datetime1">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1DD72-AF7E-468D-86FE-82407F188C1E}" type="slidenum">
              <a:rPr lang="en-US" smtClean="0"/>
              <a:t>‹#›</a:t>
            </a:fld>
            <a:endParaRPr lang="en-US"/>
          </a:p>
        </p:txBody>
      </p:sp>
    </p:spTree>
    <p:extLst>
      <p:ext uri="{BB962C8B-B14F-4D97-AF65-F5344CB8AC3E}">
        <p14:creationId xmlns:p14="http://schemas.microsoft.com/office/powerpoint/2010/main" val="3283807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8B0705-9F84-48E3-9B9A-FFAE3ACA6893}" type="datetime1">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B1DD72-AF7E-468D-86FE-82407F188C1E}" type="slidenum">
              <a:rPr lang="en-US" smtClean="0"/>
              <a:t>‹#›</a:t>
            </a:fld>
            <a:endParaRPr lang="en-US"/>
          </a:p>
        </p:txBody>
      </p:sp>
    </p:spTree>
    <p:extLst>
      <p:ext uri="{BB962C8B-B14F-4D97-AF65-F5344CB8AC3E}">
        <p14:creationId xmlns:p14="http://schemas.microsoft.com/office/powerpoint/2010/main" val="3213848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B43BF-2559-4E12-9D09-0F32535B85CF}" type="datetime1">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B1DD72-AF7E-468D-86FE-82407F188C1E}" type="slidenum">
              <a:rPr lang="en-US" smtClean="0"/>
              <a:t>‹#›</a:t>
            </a:fld>
            <a:endParaRPr lang="en-US"/>
          </a:p>
        </p:txBody>
      </p:sp>
    </p:spTree>
    <p:extLst>
      <p:ext uri="{BB962C8B-B14F-4D97-AF65-F5344CB8AC3E}">
        <p14:creationId xmlns:p14="http://schemas.microsoft.com/office/powerpoint/2010/main" val="80243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BF23C-3038-4A0A-96B1-E60455074AC6}" type="datetime1">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B1DD72-AF7E-468D-86FE-82407F188C1E}" type="slidenum">
              <a:rPr lang="en-US" smtClean="0"/>
              <a:t>‹#›</a:t>
            </a:fld>
            <a:endParaRPr lang="en-US"/>
          </a:p>
        </p:txBody>
      </p:sp>
    </p:spTree>
    <p:extLst>
      <p:ext uri="{BB962C8B-B14F-4D97-AF65-F5344CB8AC3E}">
        <p14:creationId xmlns:p14="http://schemas.microsoft.com/office/powerpoint/2010/main" val="78330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3EA1AD1-72A1-4241-8886-271DE2C33280}" type="datetime1">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1DD72-AF7E-468D-86FE-82407F188C1E}" type="slidenum">
              <a:rPr lang="en-US" smtClean="0"/>
              <a:t>‹#›</a:t>
            </a:fld>
            <a:endParaRPr lang="en-US"/>
          </a:p>
        </p:txBody>
      </p:sp>
    </p:spTree>
    <p:extLst>
      <p:ext uri="{BB962C8B-B14F-4D97-AF65-F5344CB8AC3E}">
        <p14:creationId xmlns:p14="http://schemas.microsoft.com/office/powerpoint/2010/main" val="2192112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B9FFF5-FB8A-41CA-A083-38C607ABF8C1}" type="datetime1">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1DD72-AF7E-468D-86FE-82407F188C1E}" type="slidenum">
              <a:rPr lang="en-US" smtClean="0"/>
              <a:t>‹#›</a:t>
            </a:fld>
            <a:endParaRPr lang="en-US"/>
          </a:p>
        </p:txBody>
      </p:sp>
    </p:spTree>
    <p:extLst>
      <p:ext uri="{BB962C8B-B14F-4D97-AF65-F5344CB8AC3E}">
        <p14:creationId xmlns:p14="http://schemas.microsoft.com/office/powerpoint/2010/main" val="1785018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860E6D-4E75-4C18-99C9-6F764230EA37}" type="datetime1">
              <a:rPr lang="en-US" smtClean="0"/>
              <a:t>11/7/2017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1DD72-AF7E-468D-86FE-82407F188C1E}" type="slidenum">
              <a:rPr lang="en-US" smtClean="0"/>
              <a:t>‹#›</a:t>
            </a:fld>
            <a:endParaRPr lang="en-US"/>
          </a:p>
        </p:txBody>
      </p:sp>
    </p:spTree>
    <p:extLst>
      <p:ext uri="{BB962C8B-B14F-4D97-AF65-F5344CB8AC3E}">
        <p14:creationId xmlns:p14="http://schemas.microsoft.com/office/powerpoint/2010/main" val="1206089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hyperlink" Target="https://www.ssa.gov/legislation/other.html" TargetMode="External"/><Relationship Id="rId2" Type="http://schemas.openxmlformats.org/officeDocument/2006/relationships/notesSlide" Target="../notesSlides/notesSlide52.xml"/><Relationship Id="rId1" Type="http://schemas.openxmlformats.org/officeDocument/2006/relationships/slideLayout" Target="../slideLayouts/slideLayout6.xml"/><Relationship Id="rId4" Type="http://schemas.openxmlformats.org/officeDocument/2006/relationships/hyperlink" Target="https://www.ssa.gov/OACT/ssir/index.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7587" y="1202262"/>
            <a:ext cx="4640062" cy="981645"/>
          </a:xfrm>
        </p:spPr>
        <p:txBody>
          <a:bodyPr>
            <a:noAutofit/>
          </a:bodyPr>
          <a:lstStyle/>
          <a:p>
            <a:r>
              <a:rPr lang="en-US" sz="7200" dirty="0" smtClean="0">
                <a:latin typeface="Bell MT" panose="02020503060305020303" pitchFamily="18" charset="0"/>
              </a:rPr>
              <a:t>CDR</a:t>
            </a:r>
            <a:endParaRPr lang="en-US" sz="7200" dirty="0">
              <a:latin typeface="Bell MT" panose="02020503060305020303" pitchFamily="18" charset="0"/>
            </a:endParaRPr>
          </a:p>
        </p:txBody>
      </p:sp>
      <p:sp>
        <p:nvSpPr>
          <p:cNvPr id="14" name="Slide Number Placeholder 13"/>
          <p:cNvSpPr>
            <a:spLocks noGrp="1"/>
          </p:cNvSpPr>
          <p:nvPr>
            <p:ph type="sldNum" sz="quarter" idx="12"/>
          </p:nvPr>
        </p:nvSpPr>
        <p:spPr/>
        <p:txBody>
          <a:bodyPr/>
          <a:lstStyle/>
          <a:p>
            <a:fld id="{9DB1DD72-AF7E-468D-86FE-82407F188C1E}" type="slidenum">
              <a:rPr lang="en-US" smtClean="0"/>
              <a:t>1</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9983" y="4988694"/>
            <a:ext cx="2121464" cy="150735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9983" y="3204636"/>
            <a:ext cx="1786460" cy="1290221"/>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30573" y="3204636"/>
            <a:ext cx="1103253" cy="1103253"/>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30573" y="5193759"/>
            <a:ext cx="1122303" cy="1103253"/>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68732" y="833252"/>
            <a:ext cx="2914421" cy="1938090"/>
          </a:xfrm>
          <a:prstGeom prst="rect">
            <a:avLst/>
          </a:prstGeom>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9484" y="833252"/>
            <a:ext cx="3247458" cy="1865561"/>
          </a:xfrm>
          <a:prstGeom prst="rect">
            <a:avLst/>
          </a:prstGeom>
        </p:spPr>
      </p:pic>
      <p:sp>
        <p:nvSpPr>
          <p:cNvPr id="12" name="Oval 11"/>
          <p:cNvSpPr/>
          <p:nvPr/>
        </p:nvSpPr>
        <p:spPr>
          <a:xfrm>
            <a:off x="4660777" y="985421"/>
            <a:ext cx="2894120" cy="119848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119545" y="4494857"/>
            <a:ext cx="5146168" cy="2000548"/>
          </a:xfrm>
          <a:prstGeom prst="rect">
            <a:avLst/>
          </a:prstGeom>
          <a:noFill/>
        </p:spPr>
        <p:txBody>
          <a:bodyPr wrap="square" rtlCol="0">
            <a:spAutoFit/>
          </a:bodyPr>
          <a:lstStyle/>
          <a:p>
            <a:r>
              <a:rPr lang="en-US" sz="2800" dirty="0" smtClean="0"/>
              <a:t>Felix Vaks</a:t>
            </a:r>
          </a:p>
          <a:p>
            <a:r>
              <a:rPr lang="en-US" sz="2400" dirty="0" smtClean="0"/>
              <a:t>Actuary, Office of the Chief Actuary</a:t>
            </a:r>
          </a:p>
          <a:p>
            <a:r>
              <a:rPr lang="en-US" sz="2400" dirty="0" smtClean="0"/>
              <a:t>Social Security Administration</a:t>
            </a:r>
          </a:p>
          <a:p>
            <a:endParaRPr lang="en-US" sz="2400" dirty="0" smtClean="0"/>
          </a:p>
          <a:p>
            <a:r>
              <a:rPr lang="en-US" sz="2400" dirty="0" smtClean="0"/>
              <a:t>November 9, 2017</a:t>
            </a:r>
            <a:endParaRPr lang="en-US" sz="2400" dirty="0"/>
          </a:p>
        </p:txBody>
      </p:sp>
    </p:spTree>
    <p:extLst>
      <p:ext uri="{BB962C8B-B14F-4D97-AF65-F5344CB8AC3E}">
        <p14:creationId xmlns:p14="http://schemas.microsoft.com/office/powerpoint/2010/main" val="363134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16" presetClass="entr" presetSubtype="21"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CDR Process</a:t>
            </a:r>
            <a:endParaRPr lang="en-US" dirty="0"/>
          </a:p>
        </p:txBody>
      </p:sp>
      <p:sp>
        <p:nvSpPr>
          <p:cNvPr id="8" name="Slide Number Placeholder 7"/>
          <p:cNvSpPr>
            <a:spLocks noGrp="1"/>
          </p:cNvSpPr>
          <p:nvPr>
            <p:ph type="sldNum" sz="quarter" idx="12"/>
          </p:nvPr>
        </p:nvSpPr>
        <p:spPr/>
        <p:txBody>
          <a:bodyPr/>
          <a:lstStyle/>
          <a:p>
            <a:fld id="{9DB1DD72-AF7E-468D-86FE-82407F188C1E}" type="slidenum">
              <a:rPr lang="en-US" smtClean="0"/>
              <a:t>10</a:t>
            </a:fld>
            <a:endParaRPr lang="en-US"/>
          </a:p>
        </p:txBody>
      </p:sp>
      <p:sp>
        <p:nvSpPr>
          <p:cNvPr id="3" name="TextBox 2"/>
          <p:cNvSpPr txBox="1"/>
          <p:nvPr/>
        </p:nvSpPr>
        <p:spPr>
          <a:xfrm>
            <a:off x="668009" y="1846884"/>
            <a:ext cx="10685791" cy="523220"/>
          </a:xfrm>
          <a:prstGeom prst="rect">
            <a:avLst/>
          </a:prstGeom>
          <a:noFill/>
        </p:spPr>
        <p:txBody>
          <a:bodyPr wrap="square" rtlCol="0">
            <a:spAutoFit/>
          </a:bodyPr>
          <a:lstStyle/>
          <a:p>
            <a:r>
              <a:rPr lang="en-US" sz="2800" dirty="0" smtClean="0"/>
              <a:t>In 2017 there are over 6 million SSI recipients under 65 years old.</a:t>
            </a:r>
            <a:endParaRPr lang="en-US" sz="2800" dirty="0"/>
          </a:p>
        </p:txBody>
      </p:sp>
      <p:sp>
        <p:nvSpPr>
          <p:cNvPr id="4" name="TextBox 3"/>
          <p:cNvSpPr txBox="1"/>
          <p:nvPr/>
        </p:nvSpPr>
        <p:spPr>
          <a:xfrm>
            <a:off x="668007" y="2997970"/>
            <a:ext cx="7377574" cy="523220"/>
          </a:xfrm>
          <a:prstGeom prst="rect">
            <a:avLst/>
          </a:prstGeom>
          <a:noFill/>
        </p:spPr>
        <p:txBody>
          <a:bodyPr wrap="square" rtlCol="0">
            <a:spAutoFit/>
          </a:bodyPr>
          <a:lstStyle/>
          <a:p>
            <a:r>
              <a:rPr lang="en-US" sz="2800" dirty="0" smtClean="0"/>
              <a:t>How often to do a CDR?</a:t>
            </a:r>
            <a:endParaRPr lang="en-US" sz="2800" dirty="0"/>
          </a:p>
        </p:txBody>
      </p:sp>
      <p:sp>
        <p:nvSpPr>
          <p:cNvPr id="5" name="TextBox 4"/>
          <p:cNvSpPr txBox="1"/>
          <p:nvPr/>
        </p:nvSpPr>
        <p:spPr>
          <a:xfrm>
            <a:off x="668007" y="4202828"/>
            <a:ext cx="11559833" cy="523220"/>
          </a:xfrm>
          <a:prstGeom prst="rect">
            <a:avLst/>
          </a:prstGeom>
          <a:noFill/>
        </p:spPr>
        <p:txBody>
          <a:bodyPr wrap="square" rtlCol="0">
            <a:spAutoFit/>
          </a:bodyPr>
          <a:lstStyle/>
          <a:p>
            <a:r>
              <a:rPr lang="en-US" sz="2800" dirty="0"/>
              <a:t>The frequency of review depends on the likelihood of medical improvement.</a:t>
            </a:r>
          </a:p>
        </p:txBody>
      </p:sp>
      <p:sp>
        <p:nvSpPr>
          <p:cNvPr id="7" name="TextBox 6"/>
          <p:cNvSpPr txBox="1"/>
          <p:nvPr/>
        </p:nvSpPr>
        <p:spPr>
          <a:xfrm>
            <a:off x="668007" y="5353914"/>
            <a:ext cx="9714634" cy="523220"/>
          </a:xfrm>
          <a:prstGeom prst="rect">
            <a:avLst/>
          </a:prstGeom>
          <a:noFill/>
        </p:spPr>
        <p:txBody>
          <a:bodyPr wrap="square" rtlCol="0">
            <a:spAutoFit/>
          </a:bodyPr>
          <a:lstStyle/>
          <a:p>
            <a:r>
              <a:rPr lang="en-US" sz="2800" dirty="0" smtClean="0"/>
              <a:t>DDS determines a diary (category) of when the next CDR is due.</a:t>
            </a:r>
            <a:endParaRPr lang="en-US" sz="2800" dirty="0"/>
          </a:p>
        </p:txBody>
      </p:sp>
    </p:spTree>
    <p:extLst>
      <p:ext uri="{BB962C8B-B14F-4D97-AF65-F5344CB8AC3E}">
        <p14:creationId xmlns:p14="http://schemas.microsoft.com/office/powerpoint/2010/main" val="119632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1486" y="452718"/>
            <a:ext cx="7434587" cy="1400530"/>
          </a:xfrm>
        </p:spPr>
        <p:txBody>
          <a:bodyPr/>
          <a:lstStyle/>
          <a:p>
            <a:pPr algn="ctr"/>
            <a:r>
              <a:rPr lang="en-US" dirty="0" smtClean="0"/>
              <a:t>CDR Diaries</a:t>
            </a:r>
            <a:endParaRPr lang="en-US" dirty="0"/>
          </a:p>
        </p:txBody>
      </p:sp>
      <p:sp>
        <p:nvSpPr>
          <p:cNvPr id="8" name="Slide Number Placeholder 7"/>
          <p:cNvSpPr>
            <a:spLocks noGrp="1"/>
          </p:cNvSpPr>
          <p:nvPr>
            <p:ph type="sldNum" sz="quarter" idx="12"/>
          </p:nvPr>
        </p:nvSpPr>
        <p:spPr/>
        <p:txBody>
          <a:bodyPr/>
          <a:lstStyle/>
          <a:p>
            <a:fld id="{9DB1DD72-AF7E-468D-86FE-82407F188C1E}" type="slidenum">
              <a:rPr lang="en-US" smtClean="0"/>
              <a:t>11</a:t>
            </a:fld>
            <a:endParaRPr lang="en-US"/>
          </a:p>
        </p:txBody>
      </p:sp>
      <p:sp>
        <p:nvSpPr>
          <p:cNvPr id="3" name="TextBox 2"/>
          <p:cNvSpPr txBox="1"/>
          <p:nvPr/>
        </p:nvSpPr>
        <p:spPr>
          <a:xfrm>
            <a:off x="1321486" y="1923686"/>
            <a:ext cx="1181330" cy="3108543"/>
          </a:xfrm>
          <a:prstGeom prst="rect">
            <a:avLst/>
          </a:prstGeom>
          <a:noFill/>
        </p:spPr>
        <p:txBody>
          <a:bodyPr wrap="square" rtlCol="0">
            <a:spAutoFit/>
          </a:bodyPr>
          <a:lstStyle/>
          <a:p>
            <a:r>
              <a:rPr lang="en-US" sz="2800" u="sng" dirty="0" smtClean="0"/>
              <a:t>DIARY</a:t>
            </a:r>
          </a:p>
          <a:p>
            <a:endParaRPr lang="en-US" sz="2800" dirty="0" smtClean="0"/>
          </a:p>
          <a:p>
            <a:r>
              <a:rPr lang="en-US" sz="2800" dirty="0" smtClean="0"/>
              <a:t>MIE</a:t>
            </a:r>
          </a:p>
          <a:p>
            <a:endParaRPr lang="en-US" sz="2800" dirty="0" smtClean="0"/>
          </a:p>
          <a:p>
            <a:r>
              <a:rPr lang="en-US" sz="2800" dirty="0" smtClean="0"/>
              <a:t>MIP</a:t>
            </a:r>
          </a:p>
          <a:p>
            <a:endParaRPr lang="en-US" sz="2800" dirty="0" smtClean="0"/>
          </a:p>
          <a:p>
            <a:r>
              <a:rPr lang="en-US" sz="2800" dirty="0" smtClean="0"/>
              <a:t>MINE</a:t>
            </a:r>
            <a:endParaRPr lang="en-US" sz="2800" dirty="0"/>
          </a:p>
        </p:txBody>
      </p:sp>
      <p:sp>
        <p:nvSpPr>
          <p:cNvPr id="4" name="TextBox 3"/>
          <p:cNvSpPr txBox="1"/>
          <p:nvPr/>
        </p:nvSpPr>
        <p:spPr>
          <a:xfrm>
            <a:off x="2237172" y="1923685"/>
            <a:ext cx="6418478" cy="3108543"/>
          </a:xfrm>
          <a:prstGeom prst="rect">
            <a:avLst/>
          </a:prstGeom>
          <a:noFill/>
        </p:spPr>
        <p:txBody>
          <a:bodyPr wrap="square" rtlCol="0">
            <a:spAutoFit/>
          </a:bodyPr>
          <a:lstStyle/>
          <a:p>
            <a:pPr algn="ctr"/>
            <a:r>
              <a:rPr lang="en-US" sz="2800" u="sng" dirty="0" smtClean="0"/>
              <a:t>Definition</a:t>
            </a:r>
          </a:p>
          <a:p>
            <a:endParaRPr lang="en-US" sz="2800" dirty="0" smtClean="0"/>
          </a:p>
          <a:p>
            <a:r>
              <a:rPr lang="en-US" sz="2800" dirty="0" smtClean="0"/>
              <a:t>-    Medical Improvement Expected</a:t>
            </a:r>
          </a:p>
          <a:p>
            <a:endParaRPr lang="en-US" sz="2800" dirty="0" smtClean="0"/>
          </a:p>
          <a:p>
            <a:r>
              <a:rPr lang="en-US" sz="2800" dirty="0" smtClean="0"/>
              <a:t>-    Medical Improvement Possible</a:t>
            </a:r>
          </a:p>
          <a:p>
            <a:endParaRPr lang="en-US" sz="2800" dirty="0" smtClean="0"/>
          </a:p>
          <a:p>
            <a:r>
              <a:rPr lang="en-US" sz="2800" dirty="0" smtClean="0"/>
              <a:t>-    Medical Improvement Not Expected</a:t>
            </a:r>
            <a:endParaRPr lang="en-US" sz="2800" dirty="0"/>
          </a:p>
        </p:txBody>
      </p:sp>
      <p:sp>
        <p:nvSpPr>
          <p:cNvPr id="5" name="TextBox 4"/>
          <p:cNvSpPr txBox="1"/>
          <p:nvPr/>
        </p:nvSpPr>
        <p:spPr>
          <a:xfrm>
            <a:off x="8182653" y="1923684"/>
            <a:ext cx="2432337" cy="3108543"/>
          </a:xfrm>
          <a:prstGeom prst="rect">
            <a:avLst/>
          </a:prstGeom>
          <a:noFill/>
        </p:spPr>
        <p:txBody>
          <a:bodyPr wrap="square" rtlCol="0">
            <a:spAutoFit/>
          </a:bodyPr>
          <a:lstStyle/>
          <a:p>
            <a:pPr algn="ctr"/>
            <a:r>
              <a:rPr lang="en-US" sz="2800" u="sng" dirty="0" smtClean="0"/>
              <a:t>Next Due Date</a:t>
            </a:r>
          </a:p>
          <a:p>
            <a:endParaRPr lang="en-US" sz="2800" dirty="0" smtClean="0"/>
          </a:p>
          <a:p>
            <a:r>
              <a:rPr lang="en-US" sz="2800" dirty="0" smtClean="0"/>
              <a:t>-   In 1 Year</a:t>
            </a:r>
          </a:p>
          <a:p>
            <a:endParaRPr lang="en-US" sz="2800" dirty="0" smtClean="0"/>
          </a:p>
          <a:p>
            <a:r>
              <a:rPr lang="en-US" sz="2800" dirty="0" smtClean="0"/>
              <a:t>-   In 3 Years</a:t>
            </a:r>
          </a:p>
          <a:p>
            <a:endParaRPr lang="en-US" sz="2800" dirty="0" smtClean="0"/>
          </a:p>
          <a:p>
            <a:r>
              <a:rPr lang="en-US" sz="2800" dirty="0" smtClean="0"/>
              <a:t>-   In 7 Years</a:t>
            </a:r>
            <a:endParaRPr lang="en-US" sz="2800" dirty="0"/>
          </a:p>
        </p:txBody>
      </p:sp>
      <p:sp>
        <p:nvSpPr>
          <p:cNvPr id="6" name="TextBox 5"/>
          <p:cNvSpPr txBox="1"/>
          <p:nvPr/>
        </p:nvSpPr>
        <p:spPr>
          <a:xfrm>
            <a:off x="1522835" y="5505983"/>
            <a:ext cx="8459365" cy="523220"/>
          </a:xfrm>
          <a:prstGeom prst="rect">
            <a:avLst/>
          </a:prstGeom>
          <a:noFill/>
        </p:spPr>
        <p:txBody>
          <a:bodyPr wrap="square" rtlCol="0">
            <a:spAutoFit/>
          </a:bodyPr>
          <a:lstStyle/>
          <a:p>
            <a:r>
              <a:rPr lang="en-US" sz="2800" dirty="0" smtClean="0"/>
              <a:t>|    MIE – 1 Year   |    MIP – 3 Years   |    MINE – 7 Years   | </a:t>
            </a:r>
            <a:endParaRPr lang="en-US" sz="2800" dirty="0"/>
          </a:p>
        </p:txBody>
      </p:sp>
    </p:spTree>
    <p:extLst>
      <p:ext uri="{BB962C8B-B14F-4D97-AF65-F5344CB8AC3E}">
        <p14:creationId xmlns:p14="http://schemas.microsoft.com/office/powerpoint/2010/main" val="174878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Processed vs. Not Processed</a:t>
            </a:r>
            <a:endParaRPr lang="en-US" dirty="0"/>
          </a:p>
        </p:txBody>
      </p:sp>
      <p:sp>
        <p:nvSpPr>
          <p:cNvPr id="7" name="Slide Number Placeholder 6"/>
          <p:cNvSpPr>
            <a:spLocks noGrp="1"/>
          </p:cNvSpPr>
          <p:nvPr>
            <p:ph type="sldNum" sz="quarter" idx="12"/>
          </p:nvPr>
        </p:nvSpPr>
        <p:spPr/>
        <p:txBody>
          <a:bodyPr/>
          <a:lstStyle/>
          <a:p>
            <a:fld id="{9DB1DD72-AF7E-468D-86FE-82407F188C1E}" type="slidenum">
              <a:rPr lang="en-US" smtClean="0"/>
              <a:t>12</a:t>
            </a:fld>
            <a:endParaRPr lang="en-US"/>
          </a:p>
        </p:txBody>
      </p:sp>
      <p:sp>
        <p:nvSpPr>
          <p:cNvPr id="3" name="TextBox 2"/>
          <p:cNvSpPr txBox="1"/>
          <p:nvPr/>
        </p:nvSpPr>
        <p:spPr>
          <a:xfrm>
            <a:off x="821797" y="2204264"/>
            <a:ext cx="9725802"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Even those due for a CDR in a certain year cannot always be processed in that year.</a:t>
            </a:r>
            <a:endParaRPr lang="en-US" sz="2800" dirty="0"/>
          </a:p>
        </p:txBody>
      </p:sp>
      <p:sp>
        <p:nvSpPr>
          <p:cNvPr id="4" name="TextBox 3"/>
          <p:cNvSpPr txBox="1"/>
          <p:nvPr/>
        </p:nvSpPr>
        <p:spPr>
          <a:xfrm>
            <a:off x="821797" y="3483095"/>
            <a:ext cx="9139922"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Those CDRs that are not processed that year are delayed to the following year.</a:t>
            </a:r>
            <a:endParaRPr lang="en-US" sz="2800" dirty="0"/>
          </a:p>
        </p:txBody>
      </p:sp>
      <p:sp>
        <p:nvSpPr>
          <p:cNvPr id="5" name="TextBox 4"/>
          <p:cNvSpPr txBox="1"/>
          <p:nvPr/>
        </p:nvSpPr>
        <p:spPr>
          <a:xfrm>
            <a:off x="821797" y="4761926"/>
            <a:ext cx="8034291" cy="523220"/>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BACKLOG</a:t>
            </a:r>
            <a:endParaRPr lang="en-US" sz="2800" dirty="0"/>
          </a:p>
        </p:txBody>
      </p:sp>
    </p:spTree>
    <p:extLst>
      <p:ext uri="{BB962C8B-B14F-4D97-AF65-F5344CB8AC3E}">
        <p14:creationId xmlns:p14="http://schemas.microsoft.com/office/powerpoint/2010/main" val="138542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80">
                                          <p:stCondLst>
                                            <p:cond delay="0"/>
                                          </p:stCondLst>
                                        </p:cTn>
                                        <p:tgtEl>
                                          <p:spTgt spid="5"/>
                                        </p:tgtEl>
                                      </p:cBhvr>
                                    </p:animEffect>
                                    <p:anim calcmode="lin" valueType="num">
                                      <p:cBhvr>
                                        <p:cTn id="2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5" dur="26">
                                          <p:stCondLst>
                                            <p:cond delay="650"/>
                                          </p:stCondLst>
                                        </p:cTn>
                                        <p:tgtEl>
                                          <p:spTgt spid="5"/>
                                        </p:tgtEl>
                                      </p:cBhvr>
                                      <p:to x="100000" y="60000"/>
                                    </p:animScale>
                                    <p:animScale>
                                      <p:cBhvr>
                                        <p:cTn id="26" dur="166" decel="50000">
                                          <p:stCondLst>
                                            <p:cond delay="676"/>
                                          </p:stCondLst>
                                        </p:cTn>
                                        <p:tgtEl>
                                          <p:spTgt spid="5"/>
                                        </p:tgtEl>
                                      </p:cBhvr>
                                      <p:to x="100000" y="100000"/>
                                    </p:animScale>
                                    <p:animScale>
                                      <p:cBhvr>
                                        <p:cTn id="27" dur="26">
                                          <p:stCondLst>
                                            <p:cond delay="1312"/>
                                          </p:stCondLst>
                                        </p:cTn>
                                        <p:tgtEl>
                                          <p:spTgt spid="5"/>
                                        </p:tgtEl>
                                      </p:cBhvr>
                                      <p:to x="100000" y="80000"/>
                                    </p:animScale>
                                    <p:animScale>
                                      <p:cBhvr>
                                        <p:cTn id="28" dur="166" decel="50000">
                                          <p:stCondLst>
                                            <p:cond delay="1338"/>
                                          </p:stCondLst>
                                        </p:cTn>
                                        <p:tgtEl>
                                          <p:spTgt spid="5"/>
                                        </p:tgtEl>
                                      </p:cBhvr>
                                      <p:to x="100000" y="100000"/>
                                    </p:animScale>
                                    <p:animScale>
                                      <p:cBhvr>
                                        <p:cTn id="29" dur="26">
                                          <p:stCondLst>
                                            <p:cond delay="1642"/>
                                          </p:stCondLst>
                                        </p:cTn>
                                        <p:tgtEl>
                                          <p:spTgt spid="5"/>
                                        </p:tgtEl>
                                      </p:cBhvr>
                                      <p:to x="100000" y="90000"/>
                                    </p:animScale>
                                    <p:animScale>
                                      <p:cBhvr>
                                        <p:cTn id="30" dur="166" decel="50000">
                                          <p:stCondLst>
                                            <p:cond delay="1668"/>
                                          </p:stCondLst>
                                        </p:cTn>
                                        <p:tgtEl>
                                          <p:spTgt spid="5"/>
                                        </p:tgtEl>
                                      </p:cBhvr>
                                      <p:to x="100000" y="100000"/>
                                    </p:animScale>
                                    <p:animScale>
                                      <p:cBhvr>
                                        <p:cTn id="31" dur="26">
                                          <p:stCondLst>
                                            <p:cond delay="1808"/>
                                          </p:stCondLst>
                                        </p:cTn>
                                        <p:tgtEl>
                                          <p:spTgt spid="5"/>
                                        </p:tgtEl>
                                      </p:cBhvr>
                                      <p:to x="100000" y="95000"/>
                                    </p:animScale>
                                    <p:animScale>
                                      <p:cBhvr>
                                        <p:cTn id="32"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Categories of SSI Reviews</a:t>
            </a:r>
            <a:endParaRPr lang="en-US" dirty="0"/>
          </a:p>
        </p:txBody>
      </p:sp>
      <p:sp>
        <p:nvSpPr>
          <p:cNvPr id="4" name="Slide Number Placeholder 3"/>
          <p:cNvSpPr>
            <a:spLocks noGrp="1"/>
          </p:cNvSpPr>
          <p:nvPr>
            <p:ph type="sldNum" sz="quarter" idx="12"/>
          </p:nvPr>
        </p:nvSpPr>
        <p:spPr/>
        <p:txBody>
          <a:bodyPr/>
          <a:lstStyle/>
          <a:p>
            <a:fld id="{9DB1DD72-AF7E-468D-86FE-82407F188C1E}" type="slidenum">
              <a:rPr lang="en-US" smtClean="0"/>
              <a:t>13</a:t>
            </a:fld>
            <a:endParaRPr lang="en-US"/>
          </a:p>
        </p:txBody>
      </p:sp>
      <p:sp>
        <p:nvSpPr>
          <p:cNvPr id="5" name="TextBox 4"/>
          <p:cNvSpPr txBox="1"/>
          <p:nvPr/>
        </p:nvSpPr>
        <p:spPr>
          <a:xfrm>
            <a:off x="1113183" y="5159204"/>
            <a:ext cx="870313" cy="523220"/>
          </a:xfrm>
          <a:prstGeom prst="rect">
            <a:avLst/>
          </a:prstGeom>
          <a:noFill/>
          <a:ln>
            <a:solidFill>
              <a:schemeClr val="tx1"/>
            </a:solidFill>
          </a:ln>
        </p:spPr>
        <p:txBody>
          <a:bodyPr wrap="square" rtlCol="0">
            <a:spAutoFit/>
          </a:bodyPr>
          <a:lstStyle/>
          <a:p>
            <a:pPr algn="ctr"/>
            <a:r>
              <a:rPr lang="en-US" sz="2800" dirty="0" smtClean="0"/>
              <a:t>LBW</a:t>
            </a:r>
            <a:endParaRPr lang="en-US" sz="2800" dirty="0"/>
          </a:p>
        </p:txBody>
      </p:sp>
      <p:sp>
        <p:nvSpPr>
          <p:cNvPr id="6" name="TextBox 5"/>
          <p:cNvSpPr txBox="1"/>
          <p:nvPr/>
        </p:nvSpPr>
        <p:spPr>
          <a:xfrm>
            <a:off x="2812774" y="5159204"/>
            <a:ext cx="1454425" cy="523220"/>
          </a:xfrm>
          <a:prstGeom prst="rect">
            <a:avLst/>
          </a:prstGeom>
          <a:noFill/>
          <a:ln>
            <a:solidFill>
              <a:schemeClr val="tx1"/>
            </a:solidFill>
          </a:ln>
        </p:spPr>
        <p:txBody>
          <a:bodyPr wrap="square" rtlCol="0">
            <a:spAutoFit/>
          </a:bodyPr>
          <a:lstStyle/>
          <a:p>
            <a:pPr algn="ctr"/>
            <a:r>
              <a:rPr lang="en-US" sz="2800" dirty="0" smtClean="0"/>
              <a:t>Children</a:t>
            </a:r>
            <a:endParaRPr lang="en-US" sz="2800" dirty="0"/>
          </a:p>
        </p:txBody>
      </p:sp>
      <p:sp>
        <p:nvSpPr>
          <p:cNvPr id="7" name="TextBox 6"/>
          <p:cNvSpPr txBox="1"/>
          <p:nvPr/>
        </p:nvSpPr>
        <p:spPr>
          <a:xfrm>
            <a:off x="8320176" y="5159204"/>
            <a:ext cx="1290963" cy="523220"/>
          </a:xfrm>
          <a:prstGeom prst="rect">
            <a:avLst/>
          </a:prstGeom>
          <a:noFill/>
          <a:ln>
            <a:solidFill>
              <a:schemeClr val="tx1"/>
            </a:solidFill>
          </a:ln>
        </p:spPr>
        <p:txBody>
          <a:bodyPr wrap="square" rtlCol="0">
            <a:spAutoFit/>
          </a:bodyPr>
          <a:lstStyle/>
          <a:p>
            <a:pPr algn="ctr"/>
            <a:r>
              <a:rPr lang="en-US" sz="2800" dirty="0" smtClean="0"/>
              <a:t>Adults</a:t>
            </a:r>
            <a:endParaRPr lang="en-US" sz="2800" dirty="0"/>
          </a:p>
        </p:txBody>
      </p:sp>
      <p:sp>
        <p:nvSpPr>
          <p:cNvPr id="8" name="TextBox 7"/>
          <p:cNvSpPr txBox="1"/>
          <p:nvPr/>
        </p:nvSpPr>
        <p:spPr>
          <a:xfrm>
            <a:off x="4936997" y="5038678"/>
            <a:ext cx="2713381" cy="954107"/>
          </a:xfrm>
          <a:prstGeom prst="rect">
            <a:avLst/>
          </a:prstGeom>
          <a:noFill/>
          <a:ln>
            <a:solidFill>
              <a:schemeClr val="tx1"/>
            </a:solidFill>
          </a:ln>
        </p:spPr>
        <p:txBody>
          <a:bodyPr wrap="square" rtlCol="0">
            <a:spAutoFit/>
          </a:bodyPr>
          <a:lstStyle/>
          <a:p>
            <a:pPr algn="ctr"/>
            <a:r>
              <a:rPr lang="en-US" sz="2800" dirty="0" smtClean="0"/>
              <a:t>Age 18 Redetermination</a:t>
            </a:r>
            <a:endParaRPr lang="en-US" sz="2800" dirty="0"/>
          </a:p>
        </p:txBody>
      </p:sp>
      <p:sp>
        <p:nvSpPr>
          <p:cNvPr id="16" name="TextBox 15"/>
          <p:cNvSpPr txBox="1"/>
          <p:nvPr/>
        </p:nvSpPr>
        <p:spPr>
          <a:xfrm>
            <a:off x="838199" y="2002636"/>
            <a:ext cx="9885218" cy="954107"/>
          </a:xfrm>
          <a:prstGeom prst="rect">
            <a:avLst/>
          </a:prstGeom>
          <a:noFill/>
        </p:spPr>
        <p:txBody>
          <a:bodyPr wrap="square" rtlCol="0">
            <a:spAutoFit/>
          </a:bodyPr>
          <a:lstStyle/>
          <a:p>
            <a:r>
              <a:rPr lang="en-US" sz="2800" dirty="0" smtClean="0"/>
              <a:t>1) Low Birth Weights (LBW</a:t>
            </a:r>
            <a:r>
              <a:rPr lang="en-US" sz="2800" dirty="0"/>
              <a:t>) -  Children that are born prematurely or with low birth </a:t>
            </a:r>
            <a:r>
              <a:rPr lang="en-US" sz="2800" dirty="0" smtClean="0"/>
              <a:t>weight</a:t>
            </a:r>
            <a:endParaRPr lang="en-US" sz="2800" dirty="0"/>
          </a:p>
        </p:txBody>
      </p:sp>
      <p:sp>
        <p:nvSpPr>
          <p:cNvPr id="17" name="TextBox 16"/>
          <p:cNvSpPr txBox="1"/>
          <p:nvPr/>
        </p:nvSpPr>
        <p:spPr>
          <a:xfrm>
            <a:off x="841629" y="3157785"/>
            <a:ext cx="8938705" cy="523220"/>
          </a:xfrm>
          <a:prstGeom prst="rect">
            <a:avLst/>
          </a:prstGeom>
          <a:noFill/>
        </p:spPr>
        <p:txBody>
          <a:bodyPr wrap="square" rtlCol="0">
            <a:spAutoFit/>
          </a:bodyPr>
          <a:lstStyle/>
          <a:p>
            <a:r>
              <a:rPr lang="en-US" sz="2800" dirty="0"/>
              <a:t>2) Other </a:t>
            </a:r>
            <a:r>
              <a:rPr lang="en-US" sz="2800" dirty="0" smtClean="0"/>
              <a:t>Children </a:t>
            </a:r>
            <a:r>
              <a:rPr lang="en-US" sz="2800" dirty="0"/>
              <a:t>-  Children that are not low birth </a:t>
            </a:r>
            <a:r>
              <a:rPr lang="en-US" sz="2800" dirty="0" smtClean="0"/>
              <a:t>weight</a:t>
            </a:r>
            <a:endParaRPr lang="en-US" sz="2800" dirty="0"/>
          </a:p>
        </p:txBody>
      </p:sp>
      <p:sp>
        <p:nvSpPr>
          <p:cNvPr id="18" name="TextBox 17"/>
          <p:cNvSpPr txBox="1"/>
          <p:nvPr/>
        </p:nvSpPr>
        <p:spPr>
          <a:xfrm>
            <a:off x="841629" y="4052806"/>
            <a:ext cx="8938705" cy="523220"/>
          </a:xfrm>
          <a:prstGeom prst="rect">
            <a:avLst/>
          </a:prstGeom>
          <a:noFill/>
        </p:spPr>
        <p:txBody>
          <a:bodyPr wrap="square" rtlCol="0">
            <a:spAutoFit/>
          </a:bodyPr>
          <a:lstStyle/>
          <a:p>
            <a:r>
              <a:rPr lang="en-US" sz="2800" dirty="0"/>
              <a:t>3) </a:t>
            </a:r>
            <a:r>
              <a:rPr lang="en-US" sz="2800" dirty="0" smtClean="0"/>
              <a:t>Adults </a:t>
            </a:r>
            <a:r>
              <a:rPr lang="en-US" sz="2800" dirty="0"/>
              <a:t>-  Recipients that are over 18 years of </a:t>
            </a:r>
            <a:r>
              <a:rPr lang="en-US" sz="2800" dirty="0" smtClean="0"/>
              <a:t>age</a:t>
            </a:r>
            <a:endParaRPr lang="en-US" sz="2800" dirty="0"/>
          </a:p>
        </p:txBody>
      </p:sp>
    </p:spTree>
    <p:extLst>
      <p:ext uri="{BB962C8B-B14F-4D97-AF65-F5344CB8AC3E}">
        <p14:creationId xmlns:p14="http://schemas.microsoft.com/office/powerpoint/2010/main" val="300227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anim calcmode="lin" valueType="num">
                                      <p:cBhvr>
                                        <p:cTn id="28" dur="2000" fill="hold"/>
                                        <p:tgtEl>
                                          <p:spTgt spid="8"/>
                                        </p:tgtEl>
                                        <p:attrNameLst>
                                          <p:attrName>ppt_w</p:attrName>
                                        </p:attrNameLst>
                                      </p:cBhvr>
                                      <p:tavLst>
                                        <p:tav tm="0" fmla="#ppt_w*sin(2.5*pi*$)">
                                          <p:val>
                                            <p:fltVal val="0"/>
                                          </p:val>
                                        </p:tav>
                                        <p:tav tm="100000">
                                          <p:val>
                                            <p:fltVal val="1"/>
                                          </p:val>
                                        </p:tav>
                                      </p:tavLst>
                                    </p:anim>
                                    <p:anim calcmode="lin" valueType="num">
                                      <p:cBhvr>
                                        <p:cTn id="29"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6" grpId="0"/>
      <p:bldP spid="17"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 18 Redetermination</a:t>
            </a:r>
            <a:endParaRPr lang="en-US" dirty="0"/>
          </a:p>
        </p:txBody>
      </p:sp>
      <p:sp>
        <p:nvSpPr>
          <p:cNvPr id="4" name="Slide Number Placeholder 3"/>
          <p:cNvSpPr>
            <a:spLocks noGrp="1"/>
          </p:cNvSpPr>
          <p:nvPr>
            <p:ph type="sldNum" sz="quarter" idx="12"/>
          </p:nvPr>
        </p:nvSpPr>
        <p:spPr/>
        <p:txBody>
          <a:bodyPr/>
          <a:lstStyle/>
          <a:p>
            <a:fld id="{9DB1DD72-AF7E-468D-86FE-82407F188C1E}" type="slidenum">
              <a:rPr lang="en-US" smtClean="0"/>
              <a:t>14</a:t>
            </a:fld>
            <a:endParaRPr lang="en-US"/>
          </a:p>
        </p:txBody>
      </p:sp>
      <p:sp>
        <p:nvSpPr>
          <p:cNvPr id="17" name="TextBox 16"/>
          <p:cNvSpPr txBox="1"/>
          <p:nvPr/>
        </p:nvSpPr>
        <p:spPr>
          <a:xfrm>
            <a:off x="2176049" y="1536463"/>
            <a:ext cx="3792245" cy="523220"/>
          </a:xfrm>
          <a:prstGeom prst="rect">
            <a:avLst/>
          </a:prstGeom>
          <a:noFill/>
        </p:spPr>
        <p:txBody>
          <a:bodyPr wrap="square" rtlCol="0">
            <a:spAutoFit/>
          </a:bodyPr>
          <a:lstStyle/>
          <a:p>
            <a:r>
              <a:rPr lang="en-US" sz="2800" u="sng" dirty="0" smtClean="0"/>
              <a:t>Definition of Disability</a:t>
            </a:r>
            <a:endParaRPr lang="en-US" sz="2800" dirty="0"/>
          </a:p>
        </p:txBody>
      </p:sp>
      <p:sp>
        <p:nvSpPr>
          <p:cNvPr id="18" name="TextBox 17"/>
          <p:cNvSpPr txBox="1"/>
          <p:nvPr/>
        </p:nvSpPr>
        <p:spPr>
          <a:xfrm>
            <a:off x="951755" y="2299598"/>
            <a:ext cx="9772568" cy="954107"/>
          </a:xfrm>
          <a:prstGeom prst="rect">
            <a:avLst/>
          </a:prstGeom>
          <a:noFill/>
        </p:spPr>
        <p:txBody>
          <a:bodyPr wrap="square" rtlCol="0">
            <a:spAutoFit/>
          </a:bodyPr>
          <a:lstStyle/>
          <a:p>
            <a:r>
              <a:rPr lang="en-US" sz="2800" u="sng" dirty="0" smtClean="0"/>
              <a:t>Adult</a:t>
            </a:r>
            <a:r>
              <a:rPr lang="en-US" sz="2800" dirty="0" smtClean="0"/>
              <a:t>: </a:t>
            </a:r>
            <a:r>
              <a:rPr lang="en-US" sz="2800" dirty="0"/>
              <a:t>physical or mental impairment that results in the inability to do any substantial gainful </a:t>
            </a:r>
            <a:r>
              <a:rPr lang="en-US" sz="2800" dirty="0" smtClean="0"/>
              <a:t>activity </a:t>
            </a:r>
            <a:r>
              <a:rPr lang="en-US" sz="2800" dirty="0"/>
              <a:t>(SGA) (at least 12 months</a:t>
            </a:r>
            <a:r>
              <a:rPr lang="en-US" sz="2800" dirty="0" smtClean="0"/>
              <a:t>) </a:t>
            </a:r>
            <a:endParaRPr lang="en-US" sz="2800" dirty="0"/>
          </a:p>
        </p:txBody>
      </p:sp>
      <p:sp>
        <p:nvSpPr>
          <p:cNvPr id="19" name="TextBox 18"/>
          <p:cNvSpPr txBox="1"/>
          <p:nvPr/>
        </p:nvSpPr>
        <p:spPr>
          <a:xfrm>
            <a:off x="951755" y="3862615"/>
            <a:ext cx="9414758" cy="1384995"/>
          </a:xfrm>
          <a:prstGeom prst="rect">
            <a:avLst/>
          </a:prstGeom>
          <a:noFill/>
        </p:spPr>
        <p:txBody>
          <a:bodyPr wrap="square" rtlCol="0">
            <a:spAutoFit/>
          </a:bodyPr>
          <a:lstStyle/>
          <a:p>
            <a:r>
              <a:rPr lang="en-US" sz="2800" u="sng" dirty="0" smtClean="0"/>
              <a:t>Child</a:t>
            </a:r>
            <a:r>
              <a:rPr lang="en-US" sz="2800" dirty="0" smtClean="0"/>
              <a:t>: </a:t>
            </a:r>
            <a:r>
              <a:rPr lang="en-US" sz="2800" dirty="0"/>
              <a:t>physical </a:t>
            </a:r>
            <a:r>
              <a:rPr lang="en-US" sz="2800" dirty="0" smtClean="0"/>
              <a:t>or </a:t>
            </a:r>
            <a:r>
              <a:rPr lang="en-US" sz="2800" dirty="0"/>
              <a:t>mental impairment that results in marked and severe </a:t>
            </a:r>
            <a:r>
              <a:rPr lang="en-US" sz="2800" u="sng" dirty="0"/>
              <a:t>functional </a:t>
            </a:r>
            <a:r>
              <a:rPr lang="en-US" sz="2800" u="sng" dirty="0" smtClean="0"/>
              <a:t>limitation </a:t>
            </a:r>
            <a:r>
              <a:rPr lang="en-US" sz="2800" dirty="0" smtClean="0"/>
              <a:t>(at </a:t>
            </a:r>
            <a:r>
              <a:rPr lang="en-US" sz="2800" dirty="0"/>
              <a:t>least 12 months)</a:t>
            </a:r>
          </a:p>
          <a:p>
            <a:r>
              <a:rPr lang="en-US" sz="2800" dirty="0" smtClean="0"/>
              <a:t>  </a:t>
            </a:r>
            <a:endParaRPr lang="en-US" sz="2800" dirty="0"/>
          </a:p>
        </p:txBody>
      </p:sp>
    </p:spTree>
    <p:extLst>
      <p:ext uri="{BB962C8B-B14F-4D97-AF65-F5344CB8AC3E}">
        <p14:creationId xmlns:p14="http://schemas.microsoft.com/office/powerpoint/2010/main" val="127963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 18 Illustration</a:t>
            </a:r>
            <a:endParaRPr lang="en-US" dirty="0"/>
          </a:p>
        </p:txBody>
      </p:sp>
      <p:sp>
        <p:nvSpPr>
          <p:cNvPr id="4" name="Slide Number Placeholder 3"/>
          <p:cNvSpPr>
            <a:spLocks noGrp="1"/>
          </p:cNvSpPr>
          <p:nvPr>
            <p:ph type="sldNum" sz="quarter" idx="12"/>
          </p:nvPr>
        </p:nvSpPr>
        <p:spPr/>
        <p:txBody>
          <a:bodyPr/>
          <a:lstStyle/>
          <a:p>
            <a:fld id="{9DB1DD72-AF7E-468D-86FE-82407F188C1E}" type="slidenum">
              <a:rPr lang="en-US" smtClean="0"/>
              <a:t>15</a:t>
            </a:fld>
            <a:endParaRPr lang="en-US"/>
          </a:p>
        </p:txBody>
      </p:sp>
      <p:sp>
        <p:nvSpPr>
          <p:cNvPr id="6" name="TextBox 5"/>
          <p:cNvSpPr txBox="1"/>
          <p:nvPr/>
        </p:nvSpPr>
        <p:spPr>
          <a:xfrm>
            <a:off x="2262390" y="2286666"/>
            <a:ext cx="1139430" cy="523220"/>
          </a:xfrm>
          <a:prstGeom prst="rect">
            <a:avLst/>
          </a:prstGeom>
          <a:noFill/>
          <a:ln>
            <a:solidFill>
              <a:schemeClr val="tx1"/>
            </a:solidFill>
          </a:ln>
        </p:spPr>
        <p:txBody>
          <a:bodyPr wrap="square" rtlCol="0">
            <a:spAutoFit/>
          </a:bodyPr>
          <a:lstStyle/>
          <a:p>
            <a:pPr algn="ctr"/>
            <a:r>
              <a:rPr lang="en-US" sz="2800" dirty="0" smtClean="0"/>
              <a:t>Child</a:t>
            </a:r>
            <a:endParaRPr lang="en-US" sz="2800" dirty="0"/>
          </a:p>
        </p:txBody>
      </p:sp>
      <p:sp>
        <p:nvSpPr>
          <p:cNvPr id="7" name="TextBox 6"/>
          <p:cNvSpPr txBox="1"/>
          <p:nvPr/>
        </p:nvSpPr>
        <p:spPr>
          <a:xfrm>
            <a:off x="7563678" y="2242107"/>
            <a:ext cx="1136254" cy="523220"/>
          </a:xfrm>
          <a:prstGeom prst="rect">
            <a:avLst/>
          </a:prstGeom>
          <a:noFill/>
          <a:ln>
            <a:solidFill>
              <a:schemeClr val="tx1"/>
            </a:solidFill>
          </a:ln>
        </p:spPr>
        <p:txBody>
          <a:bodyPr wrap="square" rtlCol="0">
            <a:spAutoFit/>
          </a:bodyPr>
          <a:lstStyle/>
          <a:p>
            <a:pPr algn="ctr"/>
            <a:r>
              <a:rPr lang="en-US" sz="2800" dirty="0" smtClean="0"/>
              <a:t>Adult</a:t>
            </a:r>
            <a:endParaRPr lang="en-US" sz="2800" dirty="0"/>
          </a:p>
        </p:txBody>
      </p:sp>
      <p:sp>
        <p:nvSpPr>
          <p:cNvPr id="8" name="TextBox 7"/>
          <p:cNvSpPr txBox="1"/>
          <p:nvPr/>
        </p:nvSpPr>
        <p:spPr>
          <a:xfrm>
            <a:off x="4376829" y="4256643"/>
            <a:ext cx="2730162" cy="954107"/>
          </a:xfrm>
          <a:prstGeom prst="rect">
            <a:avLst/>
          </a:prstGeom>
          <a:noFill/>
          <a:ln>
            <a:solidFill>
              <a:schemeClr val="tx1"/>
            </a:solidFill>
          </a:ln>
        </p:spPr>
        <p:txBody>
          <a:bodyPr wrap="square" rtlCol="0">
            <a:spAutoFit/>
          </a:bodyPr>
          <a:lstStyle/>
          <a:p>
            <a:pPr algn="ctr"/>
            <a:r>
              <a:rPr lang="en-US" sz="2800" dirty="0" smtClean="0"/>
              <a:t>Age 18 Redetermination</a:t>
            </a:r>
            <a:endParaRPr lang="en-US" sz="2800" dirty="0"/>
          </a:p>
        </p:txBody>
      </p:sp>
      <p:sp>
        <p:nvSpPr>
          <p:cNvPr id="9" name="Right Arrow 8"/>
          <p:cNvSpPr/>
          <p:nvPr/>
        </p:nvSpPr>
        <p:spPr>
          <a:xfrm>
            <a:off x="3746154" y="2404320"/>
            <a:ext cx="1261351" cy="182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0" name="Right Arrow 9"/>
          <p:cNvSpPr/>
          <p:nvPr/>
        </p:nvSpPr>
        <p:spPr>
          <a:xfrm>
            <a:off x="6186039" y="2396008"/>
            <a:ext cx="1092047" cy="1907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2" name="Multiply 11"/>
          <p:cNvSpPr/>
          <p:nvPr/>
        </p:nvSpPr>
        <p:spPr>
          <a:xfrm>
            <a:off x="5266589" y="2148911"/>
            <a:ext cx="776654" cy="709612"/>
          </a:xfrm>
          <a:prstGeom prst="mathMultiply">
            <a:avLst>
              <a:gd name="adj1" fmla="val 617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5" name="Right Arrow 14"/>
          <p:cNvSpPr/>
          <p:nvPr/>
        </p:nvSpPr>
        <p:spPr>
          <a:xfrm rot="2270242">
            <a:off x="3312125" y="3334594"/>
            <a:ext cx="1600193" cy="2560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6" name="Right Arrow 15"/>
          <p:cNvSpPr/>
          <p:nvPr/>
        </p:nvSpPr>
        <p:spPr>
          <a:xfrm rot="19283046">
            <a:off x="6585075" y="3351304"/>
            <a:ext cx="1455927" cy="2689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4" name="TextBox 13"/>
          <p:cNvSpPr txBox="1"/>
          <p:nvPr/>
        </p:nvSpPr>
        <p:spPr>
          <a:xfrm rot="2289539">
            <a:off x="2945893" y="3432100"/>
            <a:ext cx="1216044" cy="954107"/>
          </a:xfrm>
          <a:prstGeom prst="rect">
            <a:avLst/>
          </a:prstGeom>
          <a:noFill/>
          <a:ln>
            <a:noFill/>
          </a:ln>
        </p:spPr>
        <p:txBody>
          <a:bodyPr wrap="square" rtlCol="0">
            <a:spAutoFit/>
          </a:bodyPr>
          <a:lstStyle/>
          <a:p>
            <a:pPr algn="ctr"/>
            <a:r>
              <a:rPr lang="en-US" sz="2800" dirty="0" smtClean="0"/>
              <a:t>at age 18</a:t>
            </a:r>
            <a:endParaRPr lang="en-US" sz="2800" dirty="0"/>
          </a:p>
        </p:txBody>
      </p:sp>
    </p:spTree>
    <p:extLst>
      <p:ext uri="{BB962C8B-B14F-4D97-AF65-F5344CB8AC3E}">
        <p14:creationId xmlns:p14="http://schemas.microsoft.com/office/powerpoint/2010/main" val="256996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0-#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randombar(horizontal)">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9"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0-#ppt_w/2"/>
                                          </p:val>
                                        </p:tav>
                                        <p:tav tm="100000">
                                          <p:val>
                                            <p:strVal val="#ppt_x"/>
                                          </p:val>
                                        </p:tav>
                                      </p:tavLst>
                                    </p:anim>
                                    <p:anim calcmode="lin" valueType="num">
                                      <p:cBhvr additive="base">
                                        <p:cTn id="33" dur="500" fill="hold"/>
                                        <p:tgtEl>
                                          <p:spTgt spid="15"/>
                                        </p:tgtEl>
                                        <p:attrNameLst>
                                          <p:attrName>ppt_y</p:attrName>
                                        </p:attrNameLst>
                                      </p:cBhvr>
                                      <p:tavLst>
                                        <p:tav tm="0">
                                          <p:val>
                                            <p:strVal val="0-#ppt_h/2"/>
                                          </p:val>
                                        </p:tav>
                                        <p:tav tm="100000">
                                          <p:val>
                                            <p:strVal val="#ppt_y"/>
                                          </p:val>
                                        </p:tav>
                                      </p:tavLst>
                                    </p:anim>
                                  </p:childTnLst>
                                </p:cTn>
                              </p:par>
                              <p:par>
                                <p:cTn id="34" presetID="1"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500" fill="hold"/>
                                        <p:tgtEl>
                                          <p:spTgt spid="16"/>
                                        </p:tgtEl>
                                        <p:attrNameLst>
                                          <p:attrName>ppt_x</p:attrName>
                                        </p:attrNameLst>
                                      </p:cBhvr>
                                      <p:tavLst>
                                        <p:tav tm="0">
                                          <p:val>
                                            <p:strVal val="#ppt_x"/>
                                          </p:val>
                                        </p:tav>
                                        <p:tav tm="100000">
                                          <p:val>
                                            <p:strVal val="#ppt_x"/>
                                          </p:val>
                                        </p:tav>
                                      </p:tavLst>
                                    </p:anim>
                                    <p:anim calcmode="lin" valueType="num">
                                      <p:cBhvr additive="base">
                                        <p:cTn id="4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5" grpId="0" animBg="1"/>
      <p:bldP spid="16" grpId="0" animBg="1"/>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Determining How Many CDRs Are There in Any Given Year</a:t>
            </a:r>
            <a:endParaRPr lang="en-US" dirty="0"/>
          </a:p>
        </p:txBody>
      </p:sp>
      <p:sp>
        <p:nvSpPr>
          <p:cNvPr id="7" name="Slide Number Placeholder 6"/>
          <p:cNvSpPr>
            <a:spLocks noGrp="1"/>
          </p:cNvSpPr>
          <p:nvPr>
            <p:ph type="sldNum" sz="quarter" idx="12"/>
          </p:nvPr>
        </p:nvSpPr>
        <p:spPr/>
        <p:txBody>
          <a:bodyPr/>
          <a:lstStyle/>
          <a:p>
            <a:fld id="{9DB1DD72-AF7E-468D-86FE-82407F188C1E}" type="slidenum">
              <a:rPr lang="en-US" smtClean="0"/>
              <a:t>16</a:t>
            </a:fld>
            <a:endParaRPr lang="en-US"/>
          </a:p>
        </p:txBody>
      </p:sp>
      <p:sp>
        <p:nvSpPr>
          <p:cNvPr id="3" name="TextBox 2"/>
          <p:cNvSpPr txBox="1"/>
          <p:nvPr/>
        </p:nvSpPr>
        <p:spPr>
          <a:xfrm>
            <a:off x="560257" y="2236520"/>
            <a:ext cx="11138100" cy="954107"/>
          </a:xfrm>
          <a:prstGeom prst="rect">
            <a:avLst/>
          </a:prstGeom>
          <a:noFill/>
        </p:spPr>
        <p:txBody>
          <a:bodyPr wrap="square" rtlCol="0">
            <a:spAutoFit/>
          </a:bodyPr>
          <a:lstStyle/>
          <a:p>
            <a:r>
              <a:rPr lang="en-US" sz="2800" dirty="0" smtClean="0"/>
              <a:t>We are going to go through the CDR process by each category and see how it flows.</a:t>
            </a:r>
            <a:endParaRPr lang="en-US" sz="28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9297" y="3190627"/>
            <a:ext cx="3808341" cy="3040768"/>
          </a:xfrm>
          <a:prstGeom prst="rect">
            <a:avLst/>
          </a:prstGeom>
        </p:spPr>
      </p:pic>
    </p:spTree>
    <p:extLst>
      <p:ext uri="{BB962C8B-B14F-4D97-AF65-F5344CB8AC3E}">
        <p14:creationId xmlns:p14="http://schemas.microsoft.com/office/powerpoint/2010/main" val="344098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anim calcmode="lin" valueType="num">
                                      <p:cBhvr>
                                        <p:cTn id="12" dur="2000" fill="hold"/>
                                        <p:tgtEl>
                                          <p:spTgt spid="5"/>
                                        </p:tgtEl>
                                        <p:attrNameLst>
                                          <p:attrName>ppt_w</p:attrName>
                                        </p:attrNameLst>
                                      </p:cBhvr>
                                      <p:tavLst>
                                        <p:tav tm="0" fmla="#ppt_w*sin(2.5*pi*$)">
                                          <p:val>
                                            <p:fltVal val="0"/>
                                          </p:val>
                                        </p:tav>
                                        <p:tav tm="100000">
                                          <p:val>
                                            <p:fltVal val="1"/>
                                          </p:val>
                                        </p:tav>
                                      </p:tavLst>
                                    </p:anim>
                                    <p:anim calcmode="lin" valueType="num">
                                      <p:cBhvr>
                                        <p:cTn id="13"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860795" y="212486"/>
            <a:ext cx="1561189" cy="8448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993767" y="301825"/>
            <a:ext cx="1382486" cy="751156"/>
          </a:xfrm>
        </p:spPr>
        <p:txBody>
          <a:bodyPr>
            <a:normAutofit/>
          </a:bodyPr>
          <a:lstStyle/>
          <a:p>
            <a:r>
              <a:rPr lang="en-US" sz="4800" dirty="0" smtClean="0"/>
              <a:t>LBW</a:t>
            </a:r>
            <a:endParaRPr lang="en-US" sz="4800" dirty="0"/>
          </a:p>
        </p:txBody>
      </p:sp>
      <p:sp>
        <p:nvSpPr>
          <p:cNvPr id="5" name="Slide Number Placeholder 4"/>
          <p:cNvSpPr>
            <a:spLocks noGrp="1"/>
          </p:cNvSpPr>
          <p:nvPr>
            <p:ph type="sldNum" sz="quarter" idx="12"/>
          </p:nvPr>
        </p:nvSpPr>
        <p:spPr/>
        <p:txBody>
          <a:bodyPr/>
          <a:lstStyle/>
          <a:p>
            <a:fld id="{9DB1DD72-AF7E-468D-86FE-82407F188C1E}" type="slidenum">
              <a:rPr lang="en-US" smtClean="0"/>
              <a:t>17</a:t>
            </a:fld>
            <a:endParaRPr lang="en-US"/>
          </a:p>
        </p:txBody>
      </p:sp>
      <p:sp>
        <p:nvSpPr>
          <p:cNvPr id="6" name="TextBox 5"/>
          <p:cNvSpPr txBox="1"/>
          <p:nvPr/>
        </p:nvSpPr>
        <p:spPr>
          <a:xfrm>
            <a:off x="2811055" y="1738256"/>
            <a:ext cx="2543053" cy="954107"/>
          </a:xfrm>
          <a:prstGeom prst="rect">
            <a:avLst/>
          </a:prstGeom>
          <a:noFill/>
        </p:spPr>
        <p:txBody>
          <a:bodyPr wrap="square" rtlCol="0">
            <a:spAutoFit/>
          </a:bodyPr>
          <a:lstStyle/>
          <a:p>
            <a:pPr algn="ctr"/>
            <a:r>
              <a:rPr lang="en-US" sz="2800" dirty="0" smtClean="0"/>
              <a:t>Did not Process CDR in that Year</a:t>
            </a:r>
            <a:endParaRPr lang="en-US" sz="2800" dirty="0"/>
          </a:p>
        </p:txBody>
      </p:sp>
      <p:cxnSp>
        <p:nvCxnSpPr>
          <p:cNvPr id="8" name="Straight Arrow Connector 7"/>
          <p:cNvCxnSpPr/>
          <p:nvPr/>
        </p:nvCxnSpPr>
        <p:spPr>
          <a:xfrm flipH="1">
            <a:off x="4414577" y="1194043"/>
            <a:ext cx="866631" cy="4956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181297" y="1195073"/>
            <a:ext cx="816904" cy="401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396909" y="1738256"/>
            <a:ext cx="2631005" cy="954107"/>
          </a:xfrm>
          <a:prstGeom prst="rect">
            <a:avLst/>
          </a:prstGeom>
          <a:noFill/>
        </p:spPr>
        <p:txBody>
          <a:bodyPr wrap="square" rtlCol="0">
            <a:spAutoFit/>
          </a:bodyPr>
          <a:lstStyle/>
          <a:p>
            <a:pPr algn="ctr"/>
            <a:r>
              <a:rPr lang="en-US" sz="2800" dirty="0" smtClean="0"/>
              <a:t>Processed CDR in that Year</a:t>
            </a:r>
            <a:endParaRPr lang="en-US" sz="2800" dirty="0"/>
          </a:p>
        </p:txBody>
      </p:sp>
      <p:sp>
        <p:nvSpPr>
          <p:cNvPr id="19" name="TextBox 18"/>
          <p:cNvSpPr txBox="1"/>
          <p:nvPr/>
        </p:nvSpPr>
        <p:spPr>
          <a:xfrm>
            <a:off x="2811055" y="3111697"/>
            <a:ext cx="2635896" cy="954107"/>
          </a:xfrm>
          <a:prstGeom prst="rect">
            <a:avLst/>
          </a:prstGeom>
          <a:noFill/>
        </p:spPr>
        <p:txBody>
          <a:bodyPr wrap="square" rtlCol="0">
            <a:spAutoFit/>
          </a:bodyPr>
          <a:lstStyle/>
          <a:p>
            <a:pPr algn="ctr"/>
            <a:r>
              <a:rPr lang="en-US" sz="2800" dirty="0" smtClean="0"/>
              <a:t>Postpone to Following Year</a:t>
            </a:r>
            <a:endParaRPr lang="en-US" sz="2800" dirty="0"/>
          </a:p>
        </p:txBody>
      </p:sp>
      <p:sp>
        <p:nvSpPr>
          <p:cNvPr id="57" name="TextBox 56"/>
          <p:cNvSpPr txBox="1"/>
          <p:nvPr/>
        </p:nvSpPr>
        <p:spPr>
          <a:xfrm>
            <a:off x="3269676" y="4223528"/>
            <a:ext cx="1578216" cy="52322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solidFill>
              <a:schemeClr val="accent1"/>
            </a:solidFill>
            <a:round/>
          </a:ln>
        </p:spPr>
        <p:txBody>
          <a:bodyPr wrap="square" rtlCol="0">
            <a:spAutoFit/>
          </a:bodyPr>
          <a:lstStyle/>
          <a:p>
            <a:pPr algn="ctr"/>
            <a:r>
              <a:rPr lang="en-US" sz="2800" dirty="0" smtClean="0"/>
              <a:t>Backlog</a:t>
            </a:r>
            <a:endParaRPr lang="en-US" sz="2800" dirty="0"/>
          </a:p>
        </p:txBody>
      </p:sp>
      <p:cxnSp>
        <p:nvCxnSpPr>
          <p:cNvPr id="28" name="Straight Arrow Connector 27"/>
          <p:cNvCxnSpPr>
            <a:stCxn id="6" idx="2"/>
          </p:cNvCxnSpPr>
          <p:nvPr/>
        </p:nvCxnSpPr>
        <p:spPr>
          <a:xfrm flipH="1">
            <a:off x="4082581" y="2692363"/>
            <a:ext cx="1" cy="419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1628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2" presetClass="entr" presetSubtype="4"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6" grpId="0"/>
      <p:bldP spid="19" grpId="0"/>
      <p:bldP spid="5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860795" y="212486"/>
            <a:ext cx="1561189" cy="8448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993767" y="301825"/>
            <a:ext cx="1382486" cy="751156"/>
          </a:xfrm>
        </p:spPr>
        <p:txBody>
          <a:bodyPr>
            <a:normAutofit/>
          </a:bodyPr>
          <a:lstStyle/>
          <a:p>
            <a:r>
              <a:rPr lang="en-US" sz="4800" dirty="0" smtClean="0"/>
              <a:t>LBW</a:t>
            </a:r>
            <a:endParaRPr lang="en-US" sz="4800" dirty="0"/>
          </a:p>
        </p:txBody>
      </p:sp>
      <p:sp>
        <p:nvSpPr>
          <p:cNvPr id="5" name="Slide Number Placeholder 4"/>
          <p:cNvSpPr>
            <a:spLocks noGrp="1"/>
          </p:cNvSpPr>
          <p:nvPr>
            <p:ph type="sldNum" sz="quarter" idx="12"/>
          </p:nvPr>
        </p:nvSpPr>
        <p:spPr/>
        <p:txBody>
          <a:bodyPr/>
          <a:lstStyle/>
          <a:p>
            <a:fld id="{9DB1DD72-AF7E-468D-86FE-82407F188C1E}" type="slidenum">
              <a:rPr lang="en-US" smtClean="0"/>
              <a:t>18</a:t>
            </a:fld>
            <a:endParaRPr lang="en-US"/>
          </a:p>
        </p:txBody>
      </p:sp>
      <p:sp>
        <p:nvSpPr>
          <p:cNvPr id="16" name="TextBox 15"/>
          <p:cNvSpPr txBox="1"/>
          <p:nvPr/>
        </p:nvSpPr>
        <p:spPr>
          <a:xfrm>
            <a:off x="4325886" y="1231360"/>
            <a:ext cx="2631005" cy="954107"/>
          </a:xfrm>
          <a:prstGeom prst="rect">
            <a:avLst/>
          </a:prstGeom>
          <a:noFill/>
        </p:spPr>
        <p:txBody>
          <a:bodyPr wrap="square" rtlCol="0">
            <a:spAutoFit/>
          </a:bodyPr>
          <a:lstStyle/>
          <a:p>
            <a:pPr algn="ctr"/>
            <a:r>
              <a:rPr lang="en-US" sz="2800" dirty="0" smtClean="0"/>
              <a:t>Processed CDR in that Year</a:t>
            </a:r>
            <a:endParaRPr lang="en-US" sz="2800" dirty="0"/>
          </a:p>
        </p:txBody>
      </p:sp>
      <p:sp>
        <p:nvSpPr>
          <p:cNvPr id="13" name="TextBox 12"/>
          <p:cNvSpPr txBox="1"/>
          <p:nvPr/>
        </p:nvSpPr>
        <p:spPr>
          <a:xfrm>
            <a:off x="1371739" y="2995041"/>
            <a:ext cx="3408983" cy="523220"/>
          </a:xfrm>
          <a:prstGeom prst="rect">
            <a:avLst/>
          </a:prstGeom>
          <a:noFill/>
          <a:ln>
            <a:solidFill>
              <a:schemeClr val="tx1"/>
            </a:solidFill>
          </a:ln>
        </p:spPr>
        <p:txBody>
          <a:bodyPr wrap="square" rtlCol="0">
            <a:spAutoFit/>
          </a:bodyPr>
          <a:lstStyle/>
          <a:p>
            <a:pPr algn="ctr"/>
            <a:r>
              <a:rPr lang="en-US" sz="2800" dirty="0" smtClean="0"/>
              <a:t>MIE	MIP	MINE</a:t>
            </a:r>
            <a:endParaRPr lang="en-US" sz="2800" dirty="0"/>
          </a:p>
        </p:txBody>
      </p:sp>
      <p:cxnSp>
        <p:nvCxnSpPr>
          <p:cNvPr id="14" name="Straight Arrow Connector 13"/>
          <p:cNvCxnSpPr/>
          <p:nvPr/>
        </p:nvCxnSpPr>
        <p:spPr>
          <a:xfrm flipH="1">
            <a:off x="3318804" y="1661763"/>
            <a:ext cx="1037252" cy="46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4107" y="2861343"/>
            <a:ext cx="1218497" cy="954107"/>
          </a:xfrm>
          <a:prstGeom prst="rect">
            <a:avLst/>
          </a:prstGeom>
          <a:noFill/>
        </p:spPr>
        <p:txBody>
          <a:bodyPr wrap="square" rtlCol="0">
            <a:spAutoFit/>
          </a:bodyPr>
          <a:lstStyle/>
          <a:p>
            <a:r>
              <a:rPr lang="en-US" sz="2800" dirty="0" smtClean="0"/>
              <a:t>CDR in 2017</a:t>
            </a:r>
            <a:endParaRPr lang="en-US" sz="2800" dirty="0"/>
          </a:p>
        </p:txBody>
      </p:sp>
      <p:cxnSp>
        <p:nvCxnSpPr>
          <p:cNvPr id="17" name="Straight Arrow Connector 16"/>
          <p:cNvCxnSpPr/>
          <p:nvPr/>
        </p:nvCxnSpPr>
        <p:spPr>
          <a:xfrm>
            <a:off x="1978928" y="3579531"/>
            <a:ext cx="1" cy="410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05070" y="4024744"/>
            <a:ext cx="2072169" cy="954107"/>
          </a:xfrm>
          <a:prstGeom prst="rect">
            <a:avLst/>
          </a:prstGeom>
          <a:noFill/>
        </p:spPr>
        <p:txBody>
          <a:bodyPr wrap="square" rtlCol="0">
            <a:spAutoFit/>
          </a:bodyPr>
          <a:lstStyle/>
          <a:p>
            <a:r>
              <a:rPr lang="en-US" sz="2800" dirty="0" smtClean="0"/>
              <a:t> Next CDR Due in 2018</a:t>
            </a:r>
            <a:endParaRPr lang="en-US" sz="2800" dirty="0"/>
          </a:p>
        </p:txBody>
      </p:sp>
      <p:cxnSp>
        <p:nvCxnSpPr>
          <p:cNvPr id="20" name="Straight Arrow Connector 19"/>
          <p:cNvCxnSpPr/>
          <p:nvPr/>
        </p:nvCxnSpPr>
        <p:spPr>
          <a:xfrm flipH="1">
            <a:off x="2877239" y="3621236"/>
            <a:ext cx="4618" cy="1256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959023" y="4958517"/>
            <a:ext cx="2072169" cy="954107"/>
          </a:xfrm>
          <a:prstGeom prst="rect">
            <a:avLst/>
          </a:prstGeom>
          <a:noFill/>
        </p:spPr>
        <p:txBody>
          <a:bodyPr wrap="square" rtlCol="0">
            <a:spAutoFit/>
          </a:bodyPr>
          <a:lstStyle/>
          <a:p>
            <a:r>
              <a:rPr lang="en-US" sz="2800" dirty="0" smtClean="0"/>
              <a:t>Next CDR Due in 2020</a:t>
            </a:r>
            <a:endParaRPr lang="en-US" sz="2800" dirty="0"/>
          </a:p>
        </p:txBody>
      </p:sp>
      <p:cxnSp>
        <p:nvCxnSpPr>
          <p:cNvPr id="22" name="Straight Arrow Connector 21"/>
          <p:cNvCxnSpPr/>
          <p:nvPr/>
        </p:nvCxnSpPr>
        <p:spPr>
          <a:xfrm>
            <a:off x="4130611" y="3645383"/>
            <a:ext cx="4067" cy="2267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441244" y="6009711"/>
            <a:ext cx="3678588" cy="523220"/>
          </a:xfrm>
          <a:prstGeom prst="rect">
            <a:avLst/>
          </a:prstGeom>
          <a:noFill/>
        </p:spPr>
        <p:txBody>
          <a:bodyPr wrap="square" rtlCol="0">
            <a:spAutoFit/>
          </a:bodyPr>
          <a:lstStyle/>
          <a:p>
            <a:r>
              <a:rPr lang="en-US" sz="2800" dirty="0" smtClean="0"/>
              <a:t>Next CDR Due in 2024</a:t>
            </a:r>
            <a:endParaRPr lang="en-US" sz="2800" dirty="0"/>
          </a:p>
        </p:txBody>
      </p:sp>
      <p:sp>
        <p:nvSpPr>
          <p:cNvPr id="24" name="TextBox 23"/>
          <p:cNvSpPr txBox="1"/>
          <p:nvPr/>
        </p:nvSpPr>
        <p:spPr>
          <a:xfrm>
            <a:off x="1159284" y="1456773"/>
            <a:ext cx="2159520" cy="523220"/>
          </a:xfrm>
          <a:prstGeom prst="rect">
            <a:avLst/>
          </a:prstGeom>
          <a:noFill/>
        </p:spPr>
        <p:txBody>
          <a:bodyPr wrap="square" rtlCol="0">
            <a:spAutoFit/>
          </a:bodyPr>
          <a:lstStyle/>
          <a:p>
            <a:r>
              <a:rPr lang="en-US" sz="2800" dirty="0" smtClean="0"/>
              <a:t>Continuance</a:t>
            </a:r>
            <a:endParaRPr lang="en-US" sz="2800" dirty="0"/>
          </a:p>
        </p:txBody>
      </p:sp>
      <p:sp>
        <p:nvSpPr>
          <p:cNvPr id="25" name="TextBox 24"/>
          <p:cNvSpPr txBox="1"/>
          <p:nvPr/>
        </p:nvSpPr>
        <p:spPr>
          <a:xfrm>
            <a:off x="8610600" y="1473754"/>
            <a:ext cx="1747363" cy="523220"/>
          </a:xfrm>
          <a:prstGeom prst="rect">
            <a:avLst/>
          </a:prstGeom>
          <a:noFill/>
        </p:spPr>
        <p:txBody>
          <a:bodyPr wrap="square" rtlCol="0">
            <a:spAutoFit/>
          </a:bodyPr>
          <a:lstStyle/>
          <a:p>
            <a:r>
              <a:rPr lang="en-US" sz="2800" dirty="0" smtClean="0"/>
              <a:t>Cessation</a:t>
            </a:r>
            <a:endParaRPr lang="en-US" sz="2800" dirty="0"/>
          </a:p>
        </p:txBody>
      </p:sp>
      <p:cxnSp>
        <p:nvCxnSpPr>
          <p:cNvPr id="26" name="Straight Arrow Connector 25"/>
          <p:cNvCxnSpPr/>
          <p:nvPr/>
        </p:nvCxnSpPr>
        <p:spPr>
          <a:xfrm>
            <a:off x="6956891" y="1667371"/>
            <a:ext cx="1310793" cy="510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9385887" y="1996974"/>
            <a:ext cx="28333" cy="4992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873730" y="2539286"/>
            <a:ext cx="1484233" cy="523220"/>
          </a:xfrm>
          <a:prstGeom prst="rect">
            <a:avLst/>
          </a:prstGeom>
          <a:noFill/>
        </p:spPr>
        <p:txBody>
          <a:bodyPr wrap="square" rtlCol="0">
            <a:spAutoFit/>
          </a:bodyPr>
          <a:lstStyle/>
          <a:p>
            <a:r>
              <a:rPr lang="en-US" sz="2800" dirty="0" smtClean="0"/>
              <a:t>Done*</a:t>
            </a:r>
            <a:endParaRPr lang="en-US" sz="2800" dirty="0"/>
          </a:p>
        </p:txBody>
      </p:sp>
      <p:cxnSp>
        <p:nvCxnSpPr>
          <p:cNvPr id="30" name="Straight Arrow Connector 29"/>
          <p:cNvCxnSpPr/>
          <p:nvPr/>
        </p:nvCxnSpPr>
        <p:spPr>
          <a:xfrm>
            <a:off x="2365513" y="1958894"/>
            <a:ext cx="0" cy="909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004295" y="2995041"/>
            <a:ext cx="1417689" cy="52322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solidFill>
              <a:schemeClr val="accent1"/>
            </a:solidFill>
            <a:round/>
          </a:ln>
        </p:spPr>
        <p:txBody>
          <a:bodyPr wrap="square" rtlCol="0">
            <a:spAutoFit/>
          </a:bodyPr>
          <a:lstStyle/>
          <a:p>
            <a:pPr algn="ctr"/>
            <a:r>
              <a:rPr lang="en-US" sz="2800" dirty="0" err="1" smtClean="0"/>
              <a:t>Rediary</a:t>
            </a:r>
            <a:endParaRPr lang="en-US" sz="2800" dirty="0"/>
          </a:p>
        </p:txBody>
      </p:sp>
    </p:spTree>
    <p:extLst>
      <p:ext uri="{BB962C8B-B14F-4D97-AF65-F5344CB8AC3E}">
        <p14:creationId xmlns:p14="http://schemas.microsoft.com/office/powerpoint/2010/main" val="2197053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ppt_x"/>
                                          </p:val>
                                        </p:tav>
                                        <p:tav tm="100000">
                                          <p:val>
                                            <p:strVal val="#ppt_x"/>
                                          </p:val>
                                        </p:tav>
                                      </p:tavLst>
                                    </p:anim>
                                    <p:anim calcmode="lin" valueType="num">
                                      <p:cBhvr additive="base">
                                        <p:cTn id="24" dur="500" fill="hold"/>
                                        <p:tgtEl>
                                          <p:spTgt spid="2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ppt_x"/>
                                          </p:val>
                                        </p:tav>
                                        <p:tav tm="100000">
                                          <p:val>
                                            <p:strVal val="#ppt_x"/>
                                          </p:val>
                                        </p:tav>
                                      </p:tavLst>
                                    </p:anim>
                                    <p:anim calcmode="lin" valueType="num">
                                      <p:cBhvr additive="base">
                                        <p:cTn id="2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wipe(down)">
                                      <p:cBhvr>
                                        <p:cTn id="53" dur="500"/>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17"/>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20"/>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22"/>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23"/>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p:bldP spid="13" grpId="0" animBg="1"/>
      <p:bldP spid="15" grpId="0"/>
      <p:bldP spid="18" grpId="0"/>
      <p:bldP spid="21" grpId="0"/>
      <p:bldP spid="23" grpId="0"/>
      <p:bldP spid="24" grpId="0"/>
      <p:bldP spid="25" grpId="0"/>
      <p:bldP spid="29" grpId="0"/>
      <p:bldP spid="3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49342" y="218653"/>
            <a:ext cx="1561189" cy="8448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028045" y="279252"/>
            <a:ext cx="1382486" cy="751156"/>
          </a:xfrm>
        </p:spPr>
        <p:txBody>
          <a:bodyPr/>
          <a:lstStyle/>
          <a:p>
            <a:r>
              <a:rPr lang="en-US" dirty="0" smtClean="0"/>
              <a:t>KIDS</a:t>
            </a:r>
            <a:endParaRPr lang="en-US" dirty="0"/>
          </a:p>
        </p:txBody>
      </p:sp>
      <p:sp>
        <p:nvSpPr>
          <p:cNvPr id="4" name="Slide Number Placeholder 3"/>
          <p:cNvSpPr>
            <a:spLocks noGrp="1"/>
          </p:cNvSpPr>
          <p:nvPr>
            <p:ph type="sldNum" sz="quarter" idx="12"/>
          </p:nvPr>
        </p:nvSpPr>
        <p:spPr/>
        <p:txBody>
          <a:bodyPr/>
          <a:lstStyle/>
          <a:p>
            <a:fld id="{9DB1DD72-AF7E-468D-86FE-82407F188C1E}" type="slidenum">
              <a:rPr lang="en-US" smtClean="0"/>
              <a:t>19</a:t>
            </a:fld>
            <a:endParaRPr lang="en-US"/>
          </a:p>
        </p:txBody>
      </p:sp>
      <p:sp>
        <p:nvSpPr>
          <p:cNvPr id="6" name="TextBox 5"/>
          <p:cNvSpPr txBox="1"/>
          <p:nvPr/>
        </p:nvSpPr>
        <p:spPr>
          <a:xfrm>
            <a:off x="1918252" y="1633835"/>
            <a:ext cx="2604052" cy="954107"/>
          </a:xfrm>
          <a:prstGeom prst="rect">
            <a:avLst/>
          </a:prstGeom>
          <a:noFill/>
        </p:spPr>
        <p:txBody>
          <a:bodyPr wrap="square" rtlCol="0">
            <a:spAutoFit/>
          </a:bodyPr>
          <a:lstStyle/>
          <a:p>
            <a:pPr algn="ctr"/>
            <a:r>
              <a:rPr lang="en-US" sz="2800" dirty="0" smtClean="0"/>
              <a:t>Did not Process CDR in that Year</a:t>
            </a:r>
            <a:endParaRPr lang="en-US" sz="2800" dirty="0"/>
          </a:p>
        </p:txBody>
      </p:sp>
      <p:cxnSp>
        <p:nvCxnSpPr>
          <p:cNvPr id="8" name="Straight Arrow Connector 7"/>
          <p:cNvCxnSpPr/>
          <p:nvPr/>
        </p:nvCxnSpPr>
        <p:spPr>
          <a:xfrm flipH="1">
            <a:off x="3425555" y="1145720"/>
            <a:ext cx="887510" cy="4336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745917" y="1121135"/>
            <a:ext cx="829935" cy="4581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154516" y="1729528"/>
            <a:ext cx="2389283" cy="954107"/>
          </a:xfrm>
          <a:prstGeom prst="rect">
            <a:avLst/>
          </a:prstGeom>
          <a:noFill/>
        </p:spPr>
        <p:txBody>
          <a:bodyPr wrap="square" rtlCol="0">
            <a:spAutoFit/>
          </a:bodyPr>
          <a:lstStyle/>
          <a:p>
            <a:pPr algn="ctr"/>
            <a:r>
              <a:rPr lang="en-US" sz="2800" dirty="0" smtClean="0"/>
              <a:t>Processed CDR in that Year</a:t>
            </a:r>
            <a:endParaRPr lang="en-US" sz="2800" dirty="0"/>
          </a:p>
        </p:txBody>
      </p:sp>
    </p:spTree>
    <p:extLst>
      <p:ext uri="{BB962C8B-B14F-4D97-AF65-F5344CB8AC3E}">
        <p14:creationId xmlns:p14="http://schemas.microsoft.com/office/powerpoint/2010/main" val="261552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46802"/>
          </a:xfrm>
        </p:spPr>
        <p:txBody>
          <a:bodyPr>
            <a:normAutofit fontScale="90000"/>
          </a:bodyPr>
          <a:lstStyle/>
          <a:p>
            <a:r>
              <a:rPr lang="en-US" dirty="0" smtClean="0"/>
              <a:t>Disclaimer</a:t>
            </a:r>
            <a:endParaRPr lang="en-US" dirty="0"/>
          </a:p>
        </p:txBody>
      </p:sp>
      <p:sp>
        <p:nvSpPr>
          <p:cNvPr id="4" name="Slide Number Placeholder 3"/>
          <p:cNvSpPr>
            <a:spLocks noGrp="1"/>
          </p:cNvSpPr>
          <p:nvPr>
            <p:ph type="sldNum" sz="quarter" idx="12"/>
          </p:nvPr>
        </p:nvSpPr>
        <p:spPr/>
        <p:txBody>
          <a:bodyPr/>
          <a:lstStyle/>
          <a:p>
            <a:fld id="{9DB1DD72-AF7E-468D-86FE-82407F188C1E}" type="slidenum">
              <a:rPr lang="en-US" smtClean="0"/>
              <a:t>2</a:t>
            </a:fld>
            <a:endParaRPr lang="en-US"/>
          </a:p>
        </p:txBody>
      </p:sp>
      <p:sp>
        <p:nvSpPr>
          <p:cNvPr id="5" name="TextBox 4"/>
          <p:cNvSpPr txBox="1"/>
          <p:nvPr/>
        </p:nvSpPr>
        <p:spPr>
          <a:xfrm>
            <a:off x="1262265" y="2236305"/>
            <a:ext cx="8994913"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The views presented here are mine and do not represent the Social Security Administration or the Office of the Chief Actuary within SSA.</a:t>
            </a:r>
            <a:endParaRPr lang="en-US" sz="2800" dirty="0"/>
          </a:p>
        </p:txBody>
      </p:sp>
    </p:spTree>
    <p:extLst>
      <p:ext uri="{BB962C8B-B14F-4D97-AF65-F5344CB8AC3E}">
        <p14:creationId xmlns:p14="http://schemas.microsoft.com/office/powerpoint/2010/main" val="304622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8044" y="279252"/>
            <a:ext cx="4797904" cy="751156"/>
          </a:xfrm>
        </p:spPr>
        <p:txBody>
          <a:bodyPr>
            <a:normAutofit/>
          </a:bodyPr>
          <a:lstStyle/>
          <a:p>
            <a:r>
              <a:rPr lang="en-US" dirty="0" smtClean="0"/>
              <a:t>KIDS-Not Processed</a:t>
            </a:r>
            <a:endParaRPr lang="en-US" dirty="0"/>
          </a:p>
        </p:txBody>
      </p:sp>
      <p:sp>
        <p:nvSpPr>
          <p:cNvPr id="5" name="Slide Number Placeholder 4"/>
          <p:cNvSpPr>
            <a:spLocks noGrp="1"/>
          </p:cNvSpPr>
          <p:nvPr>
            <p:ph type="sldNum" sz="quarter" idx="12"/>
          </p:nvPr>
        </p:nvSpPr>
        <p:spPr/>
        <p:txBody>
          <a:bodyPr/>
          <a:lstStyle/>
          <a:p>
            <a:fld id="{9DB1DD72-AF7E-468D-86FE-82407F188C1E}" type="slidenum">
              <a:rPr lang="en-US" smtClean="0"/>
              <a:t>20</a:t>
            </a:fld>
            <a:endParaRPr lang="en-US"/>
          </a:p>
        </p:txBody>
      </p:sp>
      <p:sp>
        <p:nvSpPr>
          <p:cNvPr id="34" name="TextBox 33"/>
          <p:cNvSpPr txBox="1"/>
          <p:nvPr/>
        </p:nvSpPr>
        <p:spPr>
          <a:xfrm>
            <a:off x="1412966" y="1869691"/>
            <a:ext cx="2119959" cy="954107"/>
          </a:xfrm>
          <a:prstGeom prst="rect">
            <a:avLst/>
          </a:prstGeom>
          <a:noFill/>
        </p:spPr>
        <p:txBody>
          <a:bodyPr wrap="square" rtlCol="0">
            <a:spAutoFit/>
          </a:bodyPr>
          <a:lstStyle/>
          <a:p>
            <a:pPr algn="ctr"/>
            <a:r>
              <a:rPr lang="en-US" sz="2800" dirty="0" smtClean="0"/>
              <a:t>Current Age Less than 17</a:t>
            </a:r>
            <a:endParaRPr lang="en-US" sz="2800" dirty="0"/>
          </a:p>
        </p:txBody>
      </p:sp>
      <p:sp>
        <p:nvSpPr>
          <p:cNvPr id="35" name="TextBox 34"/>
          <p:cNvSpPr txBox="1"/>
          <p:nvPr/>
        </p:nvSpPr>
        <p:spPr>
          <a:xfrm>
            <a:off x="5734878" y="1869690"/>
            <a:ext cx="1522866" cy="954107"/>
          </a:xfrm>
          <a:prstGeom prst="rect">
            <a:avLst/>
          </a:prstGeom>
          <a:noFill/>
        </p:spPr>
        <p:txBody>
          <a:bodyPr wrap="square" rtlCol="0">
            <a:spAutoFit/>
          </a:bodyPr>
          <a:lstStyle/>
          <a:p>
            <a:r>
              <a:rPr lang="en-US" sz="2800" dirty="0" smtClean="0"/>
              <a:t>Current Age is 17</a:t>
            </a:r>
            <a:endParaRPr lang="en-US" sz="2800" dirty="0"/>
          </a:p>
        </p:txBody>
      </p:sp>
      <p:cxnSp>
        <p:nvCxnSpPr>
          <p:cNvPr id="55" name="Straight Arrow Connector 54"/>
          <p:cNvCxnSpPr/>
          <p:nvPr/>
        </p:nvCxnSpPr>
        <p:spPr>
          <a:xfrm flipH="1">
            <a:off x="2365513" y="2968212"/>
            <a:ext cx="13974" cy="1343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610140" y="4532615"/>
            <a:ext cx="1340000" cy="52322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solidFill>
              <a:schemeClr val="accent1"/>
            </a:solidFill>
            <a:round/>
          </a:ln>
        </p:spPr>
        <p:txBody>
          <a:bodyPr wrap="square" rtlCol="0">
            <a:spAutoFit/>
          </a:bodyPr>
          <a:lstStyle/>
          <a:p>
            <a:pPr algn="ctr"/>
            <a:r>
              <a:rPr lang="en-US" sz="2800" dirty="0" smtClean="0"/>
              <a:t>Backlog</a:t>
            </a:r>
            <a:endParaRPr lang="en-US" sz="2800" dirty="0"/>
          </a:p>
        </p:txBody>
      </p:sp>
      <p:sp>
        <p:nvSpPr>
          <p:cNvPr id="37" name="TextBox 36"/>
          <p:cNvSpPr txBox="1"/>
          <p:nvPr/>
        </p:nvSpPr>
        <p:spPr>
          <a:xfrm>
            <a:off x="5096488" y="4532615"/>
            <a:ext cx="2661016" cy="954107"/>
          </a:xfrm>
          <a:prstGeom prst="rect">
            <a:avLst/>
          </a:prstGeom>
          <a:noFill/>
          <a:ln>
            <a:solidFill>
              <a:schemeClr val="tx1"/>
            </a:solidFill>
          </a:ln>
        </p:spPr>
        <p:txBody>
          <a:bodyPr wrap="square" rtlCol="0">
            <a:spAutoFit/>
          </a:bodyPr>
          <a:lstStyle/>
          <a:p>
            <a:pPr algn="ctr"/>
            <a:r>
              <a:rPr lang="en-US" sz="2800" dirty="0" smtClean="0"/>
              <a:t>AGE 18 Redetermination</a:t>
            </a:r>
            <a:endParaRPr lang="en-US" sz="2800" dirty="0"/>
          </a:p>
        </p:txBody>
      </p:sp>
      <p:sp>
        <p:nvSpPr>
          <p:cNvPr id="38" name="TextBox 37"/>
          <p:cNvSpPr txBox="1"/>
          <p:nvPr/>
        </p:nvSpPr>
        <p:spPr>
          <a:xfrm>
            <a:off x="3250096" y="3373428"/>
            <a:ext cx="2307648" cy="523220"/>
          </a:xfrm>
          <a:prstGeom prst="rect">
            <a:avLst/>
          </a:prstGeom>
          <a:noFill/>
        </p:spPr>
        <p:txBody>
          <a:bodyPr wrap="square" rtlCol="0">
            <a:spAutoFit/>
          </a:bodyPr>
          <a:lstStyle/>
          <a:p>
            <a:r>
              <a:rPr lang="en-US" sz="2800" dirty="0" smtClean="0"/>
              <a:t>Following Year</a:t>
            </a:r>
            <a:endParaRPr lang="en-US" sz="2800" dirty="0"/>
          </a:p>
        </p:txBody>
      </p:sp>
      <p:cxnSp>
        <p:nvCxnSpPr>
          <p:cNvPr id="17" name="Straight Arrow Connector 16"/>
          <p:cNvCxnSpPr/>
          <p:nvPr/>
        </p:nvCxnSpPr>
        <p:spPr>
          <a:xfrm flipH="1">
            <a:off x="6426996" y="2968212"/>
            <a:ext cx="1" cy="1255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178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ppt_x"/>
                                          </p:val>
                                        </p:tav>
                                        <p:tav tm="100000">
                                          <p:val>
                                            <p:strVal val="#ppt_x"/>
                                          </p:val>
                                        </p:tav>
                                      </p:tavLst>
                                    </p:anim>
                                    <p:anim calcmode="lin" valueType="num">
                                      <p:cBhvr additive="base">
                                        <p:cTn id="8" dur="500" fill="hold"/>
                                        <p:tgtEl>
                                          <p:spTgt spid="3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additive="base">
                                        <p:cTn id="31" dur="500" fill="hold"/>
                                        <p:tgtEl>
                                          <p:spTgt spid="37"/>
                                        </p:tgtEl>
                                        <p:attrNameLst>
                                          <p:attrName>ppt_x</p:attrName>
                                        </p:attrNameLst>
                                      </p:cBhvr>
                                      <p:tavLst>
                                        <p:tav tm="0">
                                          <p:val>
                                            <p:strVal val="#ppt_x"/>
                                          </p:val>
                                        </p:tav>
                                        <p:tav tm="100000">
                                          <p:val>
                                            <p:strVal val="#ppt_x"/>
                                          </p:val>
                                        </p:tav>
                                      </p:tavLst>
                                    </p:anim>
                                    <p:anim calcmode="lin" valueType="num">
                                      <p:cBhvr additive="base">
                                        <p:cTn id="32"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57" grpId="0" animBg="1"/>
      <p:bldP spid="37" grpId="0" animBg="1"/>
      <p:bldP spid="3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860795" y="212486"/>
            <a:ext cx="1561189" cy="8448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993767" y="301825"/>
            <a:ext cx="1382486" cy="751156"/>
          </a:xfrm>
        </p:spPr>
        <p:txBody>
          <a:bodyPr>
            <a:normAutofit/>
          </a:bodyPr>
          <a:lstStyle/>
          <a:p>
            <a:r>
              <a:rPr lang="en-US" sz="4800" dirty="0" smtClean="0"/>
              <a:t>KIDS</a:t>
            </a:r>
            <a:endParaRPr lang="en-US" sz="4800" dirty="0"/>
          </a:p>
        </p:txBody>
      </p:sp>
      <p:sp>
        <p:nvSpPr>
          <p:cNvPr id="5" name="Slide Number Placeholder 4"/>
          <p:cNvSpPr>
            <a:spLocks noGrp="1"/>
          </p:cNvSpPr>
          <p:nvPr>
            <p:ph type="sldNum" sz="quarter" idx="12"/>
          </p:nvPr>
        </p:nvSpPr>
        <p:spPr/>
        <p:txBody>
          <a:bodyPr/>
          <a:lstStyle/>
          <a:p>
            <a:fld id="{9DB1DD72-AF7E-468D-86FE-82407F188C1E}" type="slidenum">
              <a:rPr lang="en-US" smtClean="0"/>
              <a:t>21</a:t>
            </a:fld>
            <a:endParaRPr lang="en-US"/>
          </a:p>
        </p:txBody>
      </p:sp>
      <p:sp>
        <p:nvSpPr>
          <p:cNvPr id="16" name="TextBox 15"/>
          <p:cNvSpPr txBox="1"/>
          <p:nvPr/>
        </p:nvSpPr>
        <p:spPr>
          <a:xfrm>
            <a:off x="4325886" y="1231360"/>
            <a:ext cx="2631005" cy="954107"/>
          </a:xfrm>
          <a:prstGeom prst="rect">
            <a:avLst/>
          </a:prstGeom>
          <a:noFill/>
        </p:spPr>
        <p:txBody>
          <a:bodyPr wrap="square" rtlCol="0">
            <a:spAutoFit/>
          </a:bodyPr>
          <a:lstStyle/>
          <a:p>
            <a:pPr algn="ctr"/>
            <a:r>
              <a:rPr lang="en-US" sz="2800" dirty="0" smtClean="0"/>
              <a:t>Processed CDR in that Year</a:t>
            </a:r>
            <a:endParaRPr lang="en-US" sz="2800" dirty="0"/>
          </a:p>
        </p:txBody>
      </p:sp>
      <p:cxnSp>
        <p:nvCxnSpPr>
          <p:cNvPr id="14" name="Straight Arrow Connector 13"/>
          <p:cNvCxnSpPr/>
          <p:nvPr/>
        </p:nvCxnSpPr>
        <p:spPr>
          <a:xfrm flipH="1">
            <a:off x="3318804" y="1661763"/>
            <a:ext cx="1037252" cy="46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159284" y="1456773"/>
            <a:ext cx="2159520" cy="523220"/>
          </a:xfrm>
          <a:prstGeom prst="rect">
            <a:avLst/>
          </a:prstGeom>
          <a:noFill/>
        </p:spPr>
        <p:txBody>
          <a:bodyPr wrap="square" rtlCol="0">
            <a:spAutoFit/>
          </a:bodyPr>
          <a:lstStyle/>
          <a:p>
            <a:r>
              <a:rPr lang="en-US" sz="2800" dirty="0" smtClean="0"/>
              <a:t>Continuance</a:t>
            </a:r>
            <a:endParaRPr lang="en-US" sz="2800" dirty="0"/>
          </a:p>
        </p:txBody>
      </p:sp>
      <p:sp>
        <p:nvSpPr>
          <p:cNvPr id="25" name="TextBox 24"/>
          <p:cNvSpPr txBox="1"/>
          <p:nvPr/>
        </p:nvSpPr>
        <p:spPr>
          <a:xfrm>
            <a:off x="8610600" y="1473754"/>
            <a:ext cx="1747363" cy="523220"/>
          </a:xfrm>
          <a:prstGeom prst="rect">
            <a:avLst/>
          </a:prstGeom>
          <a:noFill/>
        </p:spPr>
        <p:txBody>
          <a:bodyPr wrap="square" rtlCol="0">
            <a:spAutoFit/>
          </a:bodyPr>
          <a:lstStyle/>
          <a:p>
            <a:r>
              <a:rPr lang="en-US" sz="2800" dirty="0" smtClean="0"/>
              <a:t>Cessation</a:t>
            </a:r>
            <a:endParaRPr lang="en-US" sz="2800" dirty="0"/>
          </a:p>
        </p:txBody>
      </p:sp>
      <p:cxnSp>
        <p:nvCxnSpPr>
          <p:cNvPr id="26" name="Straight Arrow Connector 25"/>
          <p:cNvCxnSpPr/>
          <p:nvPr/>
        </p:nvCxnSpPr>
        <p:spPr>
          <a:xfrm>
            <a:off x="6956891" y="1667371"/>
            <a:ext cx="1310793" cy="510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9385887" y="1996974"/>
            <a:ext cx="28333" cy="4992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873730" y="2539286"/>
            <a:ext cx="1484233" cy="523220"/>
          </a:xfrm>
          <a:prstGeom prst="rect">
            <a:avLst/>
          </a:prstGeom>
          <a:noFill/>
        </p:spPr>
        <p:txBody>
          <a:bodyPr wrap="square" rtlCol="0">
            <a:spAutoFit/>
          </a:bodyPr>
          <a:lstStyle/>
          <a:p>
            <a:r>
              <a:rPr lang="en-US" sz="2800" dirty="0" smtClean="0"/>
              <a:t>Done*</a:t>
            </a:r>
            <a:endParaRPr lang="en-US" sz="2800" dirty="0"/>
          </a:p>
        </p:txBody>
      </p:sp>
      <p:cxnSp>
        <p:nvCxnSpPr>
          <p:cNvPr id="30" name="Straight Arrow Connector 29"/>
          <p:cNvCxnSpPr/>
          <p:nvPr/>
        </p:nvCxnSpPr>
        <p:spPr>
          <a:xfrm>
            <a:off x="2365513" y="1958894"/>
            <a:ext cx="0" cy="909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656668" y="3062506"/>
            <a:ext cx="1417689" cy="52322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solidFill>
              <a:schemeClr val="accent1"/>
            </a:solidFill>
            <a:round/>
          </a:ln>
        </p:spPr>
        <p:txBody>
          <a:bodyPr wrap="square" rtlCol="0">
            <a:spAutoFit/>
          </a:bodyPr>
          <a:lstStyle/>
          <a:p>
            <a:pPr algn="ctr"/>
            <a:r>
              <a:rPr lang="en-US" sz="2800" dirty="0" err="1" smtClean="0"/>
              <a:t>Rediary</a:t>
            </a:r>
            <a:endParaRPr lang="en-US" sz="2800" dirty="0"/>
          </a:p>
        </p:txBody>
      </p:sp>
    </p:spTree>
    <p:extLst>
      <p:ext uri="{BB962C8B-B14F-4D97-AF65-F5344CB8AC3E}">
        <p14:creationId xmlns:p14="http://schemas.microsoft.com/office/powerpoint/2010/main" val="243683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ppt_x"/>
                                          </p:val>
                                        </p:tav>
                                        <p:tav tm="100000">
                                          <p:val>
                                            <p:strVal val="#ppt_x"/>
                                          </p:val>
                                        </p:tav>
                                      </p:tavLst>
                                    </p:anim>
                                    <p:anim calcmode="lin" valueType="num">
                                      <p:cBhvr additive="base">
                                        <p:cTn id="24" dur="500" fill="hold"/>
                                        <p:tgtEl>
                                          <p:spTgt spid="2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ppt_x"/>
                                          </p:val>
                                        </p:tav>
                                        <p:tav tm="100000">
                                          <p:val>
                                            <p:strVal val="#ppt_x"/>
                                          </p:val>
                                        </p:tav>
                                      </p:tavLst>
                                    </p:anim>
                                    <p:anim calcmode="lin" valueType="num">
                                      <p:cBhvr additive="base">
                                        <p:cTn id="2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p:bldP spid="24" grpId="0"/>
      <p:bldP spid="25" grpId="0"/>
      <p:bldP spid="29" grpId="0"/>
      <p:bldP spid="3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8045" y="279252"/>
            <a:ext cx="1382486" cy="751156"/>
          </a:xfrm>
        </p:spPr>
        <p:txBody>
          <a:bodyPr/>
          <a:lstStyle/>
          <a:p>
            <a:r>
              <a:rPr lang="en-US" dirty="0" smtClean="0"/>
              <a:t>KIDS</a:t>
            </a:r>
            <a:endParaRPr lang="en-US" dirty="0"/>
          </a:p>
        </p:txBody>
      </p:sp>
      <p:sp>
        <p:nvSpPr>
          <p:cNvPr id="5" name="Slide Number Placeholder 4"/>
          <p:cNvSpPr>
            <a:spLocks noGrp="1"/>
          </p:cNvSpPr>
          <p:nvPr>
            <p:ph type="sldNum" sz="quarter" idx="12"/>
          </p:nvPr>
        </p:nvSpPr>
        <p:spPr/>
        <p:txBody>
          <a:bodyPr/>
          <a:lstStyle/>
          <a:p>
            <a:fld id="{9DB1DD72-AF7E-468D-86FE-82407F188C1E}" type="slidenum">
              <a:rPr lang="en-US" smtClean="0"/>
              <a:t>22</a:t>
            </a:fld>
            <a:endParaRPr lang="en-US"/>
          </a:p>
        </p:txBody>
      </p:sp>
      <p:sp>
        <p:nvSpPr>
          <p:cNvPr id="4" name="Down Arrow 3"/>
          <p:cNvSpPr/>
          <p:nvPr/>
        </p:nvSpPr>
        <p:spPr>
          <a:xfrm>
            <a:off x="3146672" y="4062512"/>
            <a:ext cx="478972" cy="5509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itle 1"/>
          <p:cNvSpPr txBox="1">
            <a:spLocks/>
          </p:cNvSpPr>
          <p:nvPr/>
        </p:nvSpPr>
        <p:spPr>
          <a:xfrm>
            <a:off x="2890966" y="4785713"/>
            <a:ext cx="1132428" cy="935822"/>
          </a:xfrm>
          <a:prstGeom prst="rect">
            <a:avLst/>
          </a:prstGeom>
          <a:ln>
            <a:solidFill>
              <a:schemeClr val="tx1"/>
            </a:solidFill>
          </a:ln>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KIDS CDR</a:t>
            </a:r>
            <a:endParaRPr lang="en-US" dirty="0"/>
          </a:p>
        </p:txBody>
      </p:sp>
      <p:sp>
        <p:nvSpPr>
          <p:cNvPr id="29" name="TextBox 28"/>
          <p:cNvSpPr txBox="1"/>
          <p:nvPr/>
        </p:nvSpPr>
        <p:spPr>
          <a:xfrm>
            <a:off x="4158674" y="1015787"/>
            <a:ext cx="1119004" cy="369332"/>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solidFill>
              <a:schemeClr val="accent1"/>
            </a:solidFill>
            <a:round/>
          </a:ln>
        </p:spPr>
        <p:txBody>
          <a:bodyPr wrap="square" rtlCol="0">
            <a:spAutoFit/>
          </a:bodyPr>
          <a:lstStyle/>
          <a:p>
            <a:pPr algn="ctr"/>
            <a:r>
              <a:rPr lang="en-US" dirty="0" err="1" smtClean="0"/>
              <a:t>Rediary</a:t>
            </a:r>
            <a:endParaRPr lang="en-US" dirty="0"/>
          </a:p>
        </p:txBody>
      </p:sp>
      <p:sp>
        <p:nvSpPr>
          <p:cNvPr id="31" name="TextBox 30"/>
          <p:cNvSpPr txBox="1"/>
          <p:nvPr/>
        </p:nvSpPr>
        <p:spPr>
          <a:xfrm>
            <a:off x="1151464" y="4973745"/>
            <a:ext cx="1803147" cy="523220"/>
          </a:xfrm>
          <a:prstGeom prst="rect">
            <a:avLst/>
          </a:prstGeom>
          <a:noFill/>
        </p:spPr>
        <p:txBody>
          <a:bodyPr wrap="square" rtlCol="0">
            <a:spAutoFit/>
          </a:bodyPr>
          <a:lstStyle/>
          <a:p>
            <a:pPr algn="ctr"/>
            <a:r>
              <a:rPr lang="en-US" sz="2400" dirty="0" smtClean="0"/>
              <a:t>2</a:t>
            </a:r>
            <a:r>
              <a:rPr lang="en-US" sz="2400" baseline="30000" dirty="0" smtClean="0"/>
              <a:t>nd</a:t>
            </a:r>
            <a:r>
              <a:rPr lang="en-US" sz="2400" dirty="0" smtClean="0"/>
              <a:t> </a:t>
            </a:r>
            <a:r>
              <a:rPr lang="en-US" sz="2800" dirty="0" smtClean="0"/>
              <a:t>CDR</a:t>
            </a:r>
            <a:endParaRPr lang="en-US" sz="2400" dirty="0"/>
          </a:p>
        </p:txBody>
      </p:sp>
      <p:sp>
        <p:nvSpPr>
          <p:cNvPr id="46" name="TextBox 45"/>
          <p:cNvSpPr txBox="1"/>
          <p:nvPr/>
        </p:nvSpPr>
        <p:spPr>
          <a:xfrm>
            <a:off x="2954611" y="3360385"/>
            <a:ext cx="990384" cy="369332"/>
          </a:xfrm>
          <a:prstGeom prst="rect">
            <a:avLst/>
          </a:prstGeom>
          <a:noFill/>
          <a:ln>
            <a:solidFill>
              <a:schemeClr val="tx1"/>
            </a:solidFill>
          </a:ln>
        </p:spPr>
        <p:txBody>
          <a:bodyPr wrap="square" rtlCol="0">
            <a:spAutoFit/>
          </a:bodyPr>
          <a:lstStyle/>
          <a:p>
            <a:pPr algn="ctr"/>
            <a:r>
              <a:rPr lang="en-US" dirty="0" smtClean="0"/>
              <a:t>NO</a:t>
            </a:r>
            <a:endParaRPr lang="en-US" dirty="0"/>
          </a:p>
        </p:txBody>
      </p:sp>
      <p:sp>
        <p:nvSpPr>
          <p:cNvPr id="47" name="TextBox 46"/>
          <p:cNvSpPr txBox="1"/>
          <p:nvPr/>
        </p:nvSpPr>
        <p:spPr>
          <a:xfrm>
            <a:off x="4991231" y="3372474"/>
            <a:ext cx="834993" cy="380495"/>
          </a:xfrm>
          <a:prstGeom prst="rect">
            <a:avLst/>
          </a:prstGeom>
          <a:noFill/>
          <a:ln>
            <a:solidFill>
              <a:schemeClr val="tx1"/>
            </a:solidFill>
          </a:ln>
        </p:spPr>
        <p:txBody>
          <a:bodyPr wrap="square" rtlCol="0">
            <a:spAutoFit/>
          </a:bodyPr>
          <a:lstStyle/>
          <a:p>
            <a:pPr algn="ctr"/>
            <a:r>
              <a:rPr lang="en-US" dirty="0" smtClean="0"/>
              <a:t>YES</a:t>
            </a:r>
            <a:endParaRPr lang="en-US" dirty="0"/>
          </a:p>
        </p:txBody>
      </p:sp>
      <p:cxnSp>
        <p:nvCxnSpPr>
          <p:cNvPr id="48" name="Straight Arrow Connector 47"/>
          <p:cNvCxnSpPr/>
          <p:nvPr/>
        </p:nvCxnSpPr>
        <p:spPr>
          <a:xfrm>
            <a:off x="4633481" y="2674674"/>
            <a:ext cx="775246" cy="437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3532688" y="2673567"/>
            <a:ext cx="871239" cy="4711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Title 1"/>
          <p:cNvSpPr txBox="1">
            <a:spLocks/>
          </p:cNvSpPr>
          <p:nvPr/>
        </p:nvSpPr>
        <p:spPr>
          <a:xfrm>
            <a:off x="4661420" y="4785713"/>
            <a:ext cx="1411445" cy="899285"/>
          </a:xfrm>
          <a:prstGeom prst="rect">
            <a:avLst/>
          </a:prstGeom>
          <a:ln>
            <a:solidFill>
              <a:schemeClr val="tx1"/>
            </a:solidFill>
          </a:ln>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AGE 18 </a:t>
            </a:r>
            <a:r>
              <a:rPr lang="en-US" dirty="0" err="1" smtClean="0"/>
              <a:t>Redet</a:t>
            </a:r>
            <a:r>
              <a:rPr lang="en-US" dirty="0" smtClean="0"/>
              <a:t>.</a:t>
            </a:r>
            <a:endParaRPr lang="en-US" dirty="0"/>
          </a:p>
        </p:txBody>
      </p:sp>
      <p:sp>
        <p:nvSpPr>
          <p:cNvPr id="51" name="Down Arrow 50"/>
          <p:cNvSpPr/>
          <p:nvPr/>
        </p:nvSpPr>
        <p:spPr>
          <a:xfrm>
            <a:off x="5169241" y="4002983"/>
            <a:ext cx="478972" cy="5509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532688" y="1855019"/>
            <a:ext cx="2410912" cy="646331"/>
          </a:xfrm>
          <a:prstGeom prst="rect">
            <a:avLst/>
          </a:prstGeom>
          <a:noFill/>
          <a:ln>
            <a:solidFill>
              <a:schemeClr val="tx1"/>
            </a:solidFill>
          </a:ln>
        </p:spPr>
        <p:txBody>
          <a:bodyPr wrap="square" rtlCol="0">
            <a:spAutoFit/>
          </a:bodyPr>
          <a:lstStyle/>
          <a:p>
            <a:pPr algn="ctr"/>
            <a:r>
              <a:rPr lang="en-US" dirty="0" smtClean="0"/>
              <a:t>Turning Age 18 Before Diary is Due?</a:t>
            </a:r>
            <a:endParaRPr lang="en-US" dirty="0"/>
          </a:p>
        </p:txBody>
      </p:sp>
      <p:sp>
        <p:nvSpPr>
          <p:cNvPr id="33" name="TextBox 32"/>
          <p:cNvSpPr txBox="1"/>
          <p:nvPr/>
        </p:nvSpPr>
        <p:spPr>
          <a:xfrm>
            <a:off x="2355527" y="353430"/>
            <a:ext cx="1803147" cy="523220"/>
          </a:xfrm>
          <a:prstGeom prst="rect">
            <a:avLst/>
          </a:prstGeom>
          <a:noFill/>
        </p:spPr>
        <p:txBody>
          <a:bodyPr wrap="square" rtlCol="0">
            <a:spAutoFit/>
          </a:bodyPr>
          <a:lstStyle/>
          <a:p>
            <a:pPr algn="ctr"/>
            <a:r>
              <a:rPr lang="en-US" sz="2400" dirty="0" smtClean="0"/>
              <a:t>1</a:t>
            </a:r>
            <a:r>
              <a:rPr lang="en-US" sz="2400" baseline="30000" dirty="0" smtClean="0"/>
              <a:t>st</a:t>
            </a:r>
            <a:r>
              <a:rPr lang="en-US" sz="2400" dirty="0" smtClean="0"/>
              <a:t> </a:t>
            </a:r>
            <a:r>
              <a:rPr lang="en-US" sz="2800" dirty="0" smtClean="0"/>
              <a:t>CDR</a:t>
            </a:r>
            <a:endParaRPr lang="en-US" sz="2400" dirty="0"/>
          </a:p>
        </p:txBody>
      </p:sp>
    </p:spTree>
    <p:extLst>
      <p:ext uri="{BB962C8B-B14F-4D97-AF65-F5344CB8AC3E}">
        <p14:creationId xmlns:p14="http://schemas.microsoft.com/office/powerpoint/2010/main" val="1797247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anim calcmode="lin" valueType="num">
                                      <p:cBhvr additive="base">
                                        <p:cTn id="19" dur="500" fill="hold"/>
                                        <p:tgtEl>
                                          <p:spTgt spid="46"/>
                                        </p:tgtEl>
                                        <p:attrNameLst>
                                          <p:attrName>ppt_x</p:attrName>
                                        </p:attrNameLst>
                                      </p:cBhvr>
                                      <p:tavLst>
                                        <p:tav tm="0">
                                          <p:val>
                                            <p:strVal val="#ppt_x"/>
                                          </p:val>
                                        </p:tav>
                                        <p:tav tm="100000">
                                          <p:val>
                                            <p:strVal val="#ppt_x"/>
                                          </p:val>
                                        </p:tav>
                                      </p:tavLst>
                                    </p:anim>
                                    <p:anim calcmode="lin" valueType="num">
                                      <p:cBhvr additive="base">
                                        <p:cTn id="20" dur="500" fill="hold"/>
                                        <p:tgtEl>
                                          <p:spTgt spid="4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7"/>
                                        </p:tgtEl>
                                        <p:attrNameLst>
                                          <p:attrName>style.visibility</p:attrName>
                                        </p:attrNameLst>
                                      </p:cBhvr>
                                      <p:to>
                                        <p:strVal val="visible"/>
                                      </p:to>
                                    </p:set>
                                    <p:anim calcmode="lin" valueType="num">
                                      <p:cBhvr additive="base">
                                        <p:cTn id="23" dur="500" fill="hold"/>
                                        <p:tgtEl>
                                          <p:spTgt spid="47"/>
                                        </p:tgtEl>
                                        <p:attrNameLst>
                                          <p:attrName>ppt_x</p:attrName>
                                        </p:attrNameLst>
                                      </p:cBhvr>
                                      <p:tavLst>
                                        <p:tav tm="0">
                                          <p:val>
                                            <p:strVal val="#ppt_x"/>
                                          </p:val>
                                        </p:tav>
                                        <p:tav tm="100000">
                                          <p:val>
                                            <p:strVal val="#ppt_x"/>
                                          </p:val>
                                        </p:tav>
                                      </p:tavLst>
                                    </p:anim>
                                    <p:anim calcmode="lin" valueType="num">
                                      <p:cBhvr additive="base">
                                        <p:cTn id="24"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down)">
                                      <p:cBhvr>
                                        <p:cTn id="34" dur="500"/>
                                        <p:tgtEl>
                                          <p:spTgt spid="31"/>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additive="base">
                                        <p:cTn id="39" dur="500" fill="hold"/>
                                        <p:tgtEl>
                                          <p:spTgt spid="28"/>
                                        </p:tgtEl>
                                        <p:attrNameLst>
                                          <p:attrName>ppt_x</p:attrName>
                                        </p:attrNameLst>
                                      </p:cBhvr>
                                      <p:tavLst>
                                        <p:tav tm="0">
                                          <p:val>
                                            <p:strVal val="#ppt_x"/>
                                          </p:val>
                                        </p:tav>
                                        <p:tav tm="100000">
                                          <p:val>
                                            <p:strVal val="#ppt_x"/>
                                          </p:val>
                                        </p:tav>
                                      </p:tavLst>
                                    </p:anim>
                                    <p:anim calcmode="lin" valueType="num">
                                      <p:cBhvr additive="base">
                                        <p:cTn id="4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fade">
                                      <p:cBhvr>
                                        <p:cTn id="45" dur="500"/>
                                        <p:tgtEl>
                                          <p:spTgt spid="51"/>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50"/>
                                        </p:tgtEl>
                                        <p:attrNameLst>
                                          <p:attrName>style.visibility</p:attrName>
                                        </p:attrNameLst>
                                      </p:cBhvr>
                                      <p:to>
                                        <p:strVal val="visible"/>
                                      </p:to>
                                    </p:set>
                                    <p:anim calcmode="lin" valueType="num">
                                      <p:cBhvr additive="base">
                                        <p:cTn id="50" dur="500" fill="hold"/>
                                        <p:tgtEl>
                                          <p:spTgt spid="50"/>
                                        </p:tgtEl>
                                        <p:attrNameLst>
                                          <p:attrName>ppt_x</p:attrName>
                                        </p:attrNameLst>
                                      </p:cBhvr>
                                      <p:tavLst>
                                        <p:tav tm="0">
                                          <p:val>
                                            <p:strVal val="#ppt_x"/>
                                          </p:val>
                                        </p:tav>
                                        <p:tav tm="100000">
                                          <p:val>
                                            <p:strVal val="#ppt_x"/>
                                          </p:val>
                                        </p:tav>
                                      </p:tavLst>
                                    </p:anim>
                                    <p:anim calcmode="lin" valueType="num">
                                      <p:cBhvr additive="base">
                                        <p:cTn id="51"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P spid="31" grpId="0"/>
      <p:bldP spid="46" grpId="0" animBg="1"/>
      <p:bldP spid="47" grpId="0" animBg="1"/>
      <p:bldP spid="50" grpId="0" animBg="1"/>
      <p:bldP spid="51" grpId="0" animBg="1"/>
      <p:bldP spid="3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3758" y="280068"/>
            <a:ext cx="3843268" cy="751156"/>
          </a:xfrm>
        </p:spPr>
        <p:txBody>
          <a:bodyPr>
            <a:normAutofit/>
          </a:bodyPr>
          <a:lstStyle/>
          <a:p>
            <a:r>
              <a:rPr lang="en-US" dirty="0" smtClean="0"/>
              <a:t>KIDS-Scenario 1</a:t>
            </a:r>
            <a:endParaRPr lang="en-US" dirty="0"/>
          </a:p>
        </p:txBody>
      </p:sp>
      <p:sp>
        <p:nvSpPr>
          <p:cNvPr id="5" name="Slide Number Placeholder 4"/>
          <p:cNvSpPr>
            <a:spLocks noGrp="1"/>
          </p:cNvSpPr>
          <p:nvPr>
            <p:ph type="sldNum" sz="quarter" idx="12"/>
          </p:nvPr>
        </p:nvSpPr>
        <p:spPr/>
        <p:txBody>
          <a:bodyPr/>
          <a:lstStyle/>
          <a:p>
            <a:fld id="{9DB1DD72-AF7E-468D-86FE-82407F188C1E}" type="slidenum">
              <a:rPr lang="en-US" smtClean="0"/>
              <a:t>23</a:t>
            </a:fld>
            <a:endParaRPr lang="en-US"/>
          </a:p>
        </p:txBody>
      </p:sp>
      <p:sp>
        <p:nvSpPr>
          <p:cNvPr id="20" name="TextBox 19"/>
          <p:cNvSpPr txBox="1"/>
          <p:nvPr/>
        </p:nvSpPr>
        <p:spPr>
          <a:xfrm>
            <a:off x="3669188" y="1707644"/>
            <a:ext cx="2842710" cy="523220"/>
          </a:xfrm>
          <a:prstGeom prst="rect">
            <a:avLst/>
          </a:prstGeom>
          <a:noFill/>
          <a:ln>
            <a:solidFill>
              <a:schemeClr val="tx1"/>
            </a:solidFill>
          </a:ln>
        </p:spPr>
        <p:txBody>
          <a:bodyPr wrap="square" rtlCol="0">
            <a:spAutoFit/>
          </a:bodyPr>
          <a:lstStyle/>
          <a:p>
            <a:pPr algn="ctr"/>
            <a:r>
              <a:rPr lang="en-US" sz="2800" dirty="0" smtClean="0"/>
              <a:t>MIE	MIP	MINE</a:t>
            </a:r>
            <a:endParaRPr lang="en-US" sz="2800" dirty="0"/>
          </a:p>
        </p:txBody>
      </p:sp>
      <p:sp>
        <p:nvSpPr>
          <p:cNvPr id="3" name="TextBox 2"/>
          <p:cNvSpPr txBox="1"/>
          <p:nvPr/>
        </p:nvSpPr>
        <p:spPr>
          <a:xfrm>
            <a:off x="1616421" y="1707644"/>
            <a:ext cx="1945906" cy="523220"/>
          </a:xfrm>
          <a:prstGeom prst="rect">
            <a:avLst/>
          </a:prstGeom>
          <a:noFill/>
        </p:spPr>
        <p:txBody>
          <a:bodyPr wrap="square" rtlCol="0">
            <a:spAutoFit/>
          </a:bodyPr>
          <a:lstStyle/>
          <a:p>
            <a:r>
              <a:rPr lang="en-US" sz="2800" dirty="0" smtClean="0"/>
              <a:t>CDR in 2017</a:t>
            </a:r>
            <a:endParaRPr lang="en-US" sz="2800" dirty="0"/>
          </a:p>
        </p:txBody>
      </p:sp>
      <p:cxnSp>
        <p:nvCxnSpPr>
          <p:cNvPr id="13" name="Straight Arrow Connector 12"/>
          <p:cNvCxnSpPr/>
          <p:nvPr/>
        </p:nvCxnSpPr>
        <p:spPr>
          <a:xfrm>
            <a:off x="4153666" y="2259786"/>
            <a:ext cx="7850"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434985" y="2731158"/>
            <a:ext cx="3453665" cy="523220"/>
          </a:xfrm>
          <a:prstGeom prst="rect">
            <a:avLst/>
          </a:prstGeom>
          <a:noFill/>
        </p:spPr>
        <p:txBody>
          <a:bodyPr wrap="square" rtlCol="0">
            <a:spAutoFit/>
          </a:bodyPr>
          <a:lstStyle/>
          <a:p>
            <a:r>
              <a:rPr lang="en-US" sz="2800" dirty="0" smtClean="0"/>
              <a:t> Next CDR Due in 2018</a:t>
            </a:r>
            <a:endParaRPr lang="en-US" sz="2800" dirty="0"/>
          </a:p>
        </p:txBody>
      </p:sp>
      <p:cxnSp>
        <p:nvCxnSpPr>
          <p:cNvPr id="17" name="Straight Arrow Connector 16"/>
          <p:cNvCxnSpPr/>
          <p:nvPr/>
        </p:nvCxnSpPr>
        <p:spPr>
          <a:xfrm>
            <a:off x="5090544" y="2304001"/>
            <a:ext cx="4848" cy="1106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589374" y="3410777"/>
            <a:ext cx="3395677" cy="523220"/>
          </a:xfrm>
          <a:prstGeom prst="rect">
            <a:avLst/>
          </a:prstGeom>
          <a:noFill/>
        </p:spPr>
        <p:txBody>
          <a:bodyPr wrap="square" rtlCol="0">
            <a:spAutoFit/>
          </a:bodyPr>
          <a:lstStyle/>
          <a:p>
            <a:r>
              <a:rPr lang="en-US" sz="2800" dirty="0" smtClean="0"/>
              <a:t>Next CDR Due in 2020</a:t>
            </a:r>
            <a:endParaRPr lang="en-US" sz="2800" dirty="0"/>
          </a:p>
        </p:txBody>
      </p:sp>
      <p:cxnSp>
        <p:nvCxnSpPr>
          <p:cNvPr id="22" name="Straight Arrow Connector 21"/>
          <p:cNvCxnSpPr/>
          <p:nvPr/>
        </p:nvCxnSpPr>
        <p:spPr>
          <a:xfrm>
            <a:off x="6019455" y="2267275"/>
            <a:ext cx="40244" cy="17779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041374" y="4124973"/>
            <a:ext cx="3713793" cy="523220"/>
          </a:xfrm>
          <a:prstGeom prst="rect">
            <a:avLst/>
          </a:prstGeom>
          <a:noFill/>
        </p:spPr>
        <p:txBody>
          <a:bodyPr wrap="square" rtlCol="0">
            <a:spAutoFit/>
          </a:bodyPr>
          <a:lstStyle/>
          <a:p>
            <a:r>
              <a:rPr lang="en-US" sz="2800" dirty="0" smtClean="0"/>
              <a:t>Next CDR Due in 2024</a:t>
            </a:r>
            <a:endParaRPr lang="en-US" sz="2800" dirty="0"/>
          </a:p>
        </p:txBody>
      </p:sp>
      <p:sp>
        <p:nvSpPr>
          <p:cNvPr id="25" name="TextBox 24"/>
          <p:cNvSpPr txBox="1"/>
          <p:nvPr/>
        </p:nvSpPr>
        <p:spPr>
          <a:xfrm>
            <a:off x="3886803" y="993448"/>
            <a:ext cx="1470388" cy="52322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solidFill>
              <a:schemeClr val="accent1"/>
            </a:solidFill>
            <a:round/>
          </a:ln>
        </p:spPr>
        <p:txBody>
          <a:bodyPr wrap="square" rtlCol="0">
            <a:spAutoFit/>
          </a:bodyPr>
          <a:lstStyle/>
          <a:p>
            <a:pPr algn="ctr"/>
            <a:r>
              <a:rPr lang="en-US" sz="2800" dirty="0" err="1" smtClean="0"/>
              <a:t>Rediary</a:t>
            </a:r>
            <a:endParaRPr lang="en-US" sz="2800" dirty="0"/>
          </a:p>
        </p:txBody>
      </p:sp>
      <p:sp>
        <p:nvSpPr>
          <p:cNvPr id="24" name="TextBox 23"/>
          <p:cNvSpPr txBox="1"/>
          <p:nvPr/>
        </p:nvSpPr>
        <p:spPr>
          <a:xfrm>
            <a:off x="7277383" y="1780781"/>
            <a:ext cx="1628077" cy="523220"/>
          </a:xfrm>
          <a:prstGeom prst="rect">
            <a:avLst/>
          </a:prstGeom>
          <a:noFill/>
        </p:spPr>
        <p:txBody>
          <a:bodyPr wrap="square" rtlCol="0">
            <a:spAutoFit/>
          </a:bodyPr>
          <a:lstStyle/>
          <a:p>
            <a:r>
              <a:rPr lang="en-US" sz="2800" dirty="0" smtClean="0"/>
              <a:t>2017	   9</a:t>
            </a:r>
            <a:endParaRPr lang="en-US" sz="2800" dirty="0"/>
          </a:p>
        </p:txBody>
      </p:sp>
      <p:sp>
        <p:nvSpPr>
          <p:cNvPr id="26" name="TextBox 25"/>
          <p:cNvSpPr txBox="1"/>
          <p:nvPr/>
        </p:nvSpPr>
        <p:spPr>
          <a:xfrm>
            <a:off x="7036901" y="872767"/>
            <a:ext cx="1164248" cy="954107"/>
          </a:xfrm>
          <a:prstGeom prst="rect">
            <a:avLst/>
          </a:prstGeom>
          <a:noFill/>
        </p:spPr>
        <p:txBody>
          <a:bodyPr wrap="square" rtlCol="0">
            <a:spAutoFit/>
          </a:bodyPr>
          <a:lstStyle/>
          <a:p>
            <a:pPr algn="ctr"/>
            <a:r>
              <a:rPr lang="en-US" sz="2800" u="sng" dirty="0" smtClean="0"/>
              <a:t>YEAR of CDR</a:t>
            </a:r>
            <a:endParaRPr lang="en-US" sz="2800" u="sng" dirty="0"/>
          </a:p>
        </p:txBody>
      </p:sp>
      <p:sp>
        <p:nvSpPr>
          <p:cNvPr id="27" name="TextBox 26"/>
          <p:cNvSpPr txBox="1"/>
          <p:nvPr/>
        </p:nvSpPr>
        <p:spPr>
          <a:xfrm>
            <a:off x="7277383" y="2731158"/>
            <a:ext cx="1753739" cy="523220"/>
          </a:xfrm>
          <a:prstGeom prst="rect">
            <a:avLst/>
          </a:prstGeom>
          <a:noFill/>
        </p:spPr>
        <p:txBody>
          <a:bodyPr wrap="square" rtlCol="0">
            <a:spAutoFit/>
          </a:bodyPr>
          <a:lstStyle/>
          <a:p>
            <a:r>
              <a:rPr lang="en-US" sz="2800" dirty="0" smtClean="0"/>
              <a:t>2018	  10</a:t>
            </a:r>
            <a:endParaRPr lang="en-US" sz="2800" dirty="0"/>
          </a:p>
        </p:txBody>
      </p:sp>
      <p:sp>
        <p:nvSpPr>
          <p:cNvPr id="28" name="TextBox 27"/>
          <p:cNvSpPr txBox="1"/>
          <p:nvPr/>
        </p:nvSpPr>
        <p:spPr>
          <a:xfrm>
            <a:off x="7277385" y="3410777"/>
            <a:ext cx="1753737" cy="523220"/>
          </a:xfrm>
          <a:prstGeom prst="rect">
            <a:avLst/>
          </a:prstGeom>
          <a:noFill/>
        </p:spPr>
        <p:txBody>
          <a:bodyPr wrap="square" rtlCol="0">
            <a:spAutoFit/>
          </a:bodyPr>
          <a:lstStyle/>
          <a:p>
            <a:r>
              <a:rPr lang="en-US" sz="2800" dirty="0" smtClean="0"/>
              <a:t>2020	  12</a:t>
            </a:r>
            <a:endParaRPr lang="en-US" sz="2800" dirty="0"/>
          </a:p>
        </p:txBody>
      </p:sp>
      <p:sp>
        <p:nvSpPr>
          <p:cNvPr id="29" name="TextBox 28"/>
          <p:cNvSpPr txBox="1"/>
          <p:nvPr/>
        </p:nvSpPr>
        <p:spPr>
          <a:xfrm>
            <a:off x="7277384" y="4124973"/>
            <a:ext cx="1753738" cy="523220"/>
          </a:xfrm>
          <a:prstGeom prst="rect">
            <a:avLst/>
          </a:prstGeom>
          <a:noFill/>
        </p:spPr>
        <p:txBody>
          <a:bodyPr wrap="square" rtlCol="0">
            <a:spAutoFit/>
          </a:bodyPr>
          <a:lstStyle/>
          <a:p>
            <a:r>
              <a:rPr lang="en-US" sz="2800" dirty="0" smtClean="0"/>
              <a:t>2024	  16</a:t>
            </a:r>
            <a:endParaRPr lang="en-US" sz="2800" dirty="0"/>
          </a:p>
        </p:txBody>
      </p:sp>
      <p:sp>
        <p:nvSpPr>
          <p:cNvPr id="30" name="TextBox 29"/>
          <p:cNvSpPr txBox="1"/>
          <p:nvPr/>
        </p:nvSpPr>
        <p:spPr>
          <a:xfrm>
            <a:off x="8118499" y="872767"/>
            <a:ext cx="1164248" cy="954107"/>
          </a:xfrm>
          <a:prstGeom prst="rect">
            <a:avLst/>
          </a:prstGeom>
          <a:noFill/>
        </p:spPr>
        <p:txBody>
          <a:bodyPr wrap="square" rtlCol="0">
            <a:spAutoFit/>
          </a:bodyPr>
          <a:lstStyle/>
          <a:p>
            <a:pPr algn="ctr"/>
            <a:r>
              <a:rPr lang="en-US" sz="2800" u="sng" dirty="0" smtClean="0"/>
              <a:t>AGE at CDR</a:t>
            </a:r>
            <a:endParaRPr lang="en-US" sz="2800" u="sng" dirty="0"/>
          </a:p>
        </p:txBody>
      </p:sp>
      <p:sp>
        <p:nvSpPr>
          <p:cNvPr id="31" name="TextBox 30"/>
          <p:cNvSpPr txBox="1"/>
          <p:nvPr/>
        </p:nvSpPr>
        <p:spPr>
          <a:xfrm>
            <a:off x="3041375" y="5112076"/>
            <a:ext cx="3835048" cy="954107"/>
          </a:xfrm>
          <a:prstGeom prst="rect">
            <a:avLst/>
          </a:prstGeom>
          <a:noFill/>
        </p:spPr>
        <p:txBody>
          <a:bodyPr wrap="square" rtlCol="0">
            <a:spAutoFit/>
          </a:bodyPr>
          <a:lstStyle/>
          <a:p>
            <a:r>
              <a:rPr lang="en-US" sz="2800" dirty="0" smtClean="0"/>
              <a:t>Not going to turn Age 18 before any Diary is due.</a:t>
            </a:r>
            <a:endParaRPr lang="en-US" sz="2800" dirty="0"/>
          </a:p>
        </p:txBody>
      </p:sp>
    </p:spTree>
    <p:extLst>
      <p:ext uri="{BB962C8B-B14F-4D97-AF65-F5344CB8AC3E}">
        <p14:creationId xmlns:p14="http://schemas.microsoft.com/office/powerpoint/2010/main" val="183617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wipe(down)">
                                      <p:cBhvr>
                                        <p:cTn id="10" dur="5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wipe(down)">
                                      <p:cBhvr>
                                        <p:cTn id="28" dur="500"/>
                                        <p:tgtEl>
                                          <p:spTgt spid="27"/>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down)">
                                      <p:cBhvr>
                                        <p:cTn id="41" dur="500"/>
                                        <p:tgtEl>
                                          <p:spTgt spid="28"/>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3"/>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wipe(down)">
                                      <p:cBhvr>
                                        <p:cTn id="54" dur="500"/>
                                        <p:tgtEl>
                                          <p:spTgt spid="29"/>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23" grpId="0"/>
      <p:bldP spid="24" grpId="0"/>
      <p:bldP spid="26" grpId="0"/>
      <p:bldP spid="27" grpId="0"/>
      <p:bldP spid="28" grpId="0"/>
      <p:bldP spid="29" grpId="0"/>
      <p:bldP spid="30" grpId="0"/>
      <p:bldP spid="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3758" y="280068"/>
            <a:ext cx="3843268" cy="751156"/>
          </a:xfrm>
        </p:spPr>
        <p:txBody>
          <a:bodyPr>
            <a:normAutofit/>
          </a:bodyPr>
          <a:lstStyle/>
          <a:p>
            <a:r>
              <a:rPr lang="en-US" dirty="0" smtClean="0"/>
              <a:t>KIDS-Scenario 2</a:t>
            </a:r>
            <a:endParaRPr lang="en-US" dirty="0"/>
          </a:p>
        </p:txBody>
      </p:sp>
      <p:sp>
        <p:nvSpPr>
          <p:cNvPr id="5" name="Slide Number Placeholder 4"/>
          <p:cNvSpPr>
            <a:spLocks noGrp="1"/>
          </p:cNvSpPr>
          <p:nvPr>
            <p:ph type="sldNum" sz="quarter" idx="12"/>
          </p:nvPr>
        </p:nvSpPr>
        <p:spPr/>
        <p:txBody>
          <a:bodyPr/>
          <a:lstStyle/>
          <a:p>
            <a:fld id="{9DB1DD72-AF7E-468D-86FE-82407F188C1E}" type="slidenum">
              <a:rPr lang="en-US" smtClean="0"/>
              <a:t>24</a:t>
            </a:fld>
            <a:endParaRPr lang="en-US"/>
          </a:p>
        </p:txBody>
      </p:sp>
      <p:sp>
        <p:nvSpPr>
          <p:cNvPr id="20" name="TextBox 19"/>
          <p:cNvSpPr txBox="1"/>
          <p:nvPr/>
        </p:nvSpPr>
        <p:spPr>
          <a:xfrm>
            <a:off x="3669188" y="1707644"/>
            <a:ext cx="2842710" cy="523220"/>
          </a:xfrm>
          <a:prstGeom prst="rect">
            <a:avLst/>
          </a:prstGeom>
          <a:noFill/>
          <a:ln>
            <a:solidFill>
              <a:schemeClr val="tx1"/>
            </a:solidFill>
          </a:ln>
        </p:spPr>
        <p:txBody>
          <a:bodyPr wrap="square" rtlCol="0">
            <a:spAutoFit/>
          </a:bodyPr>
          <a:lstStyle/>
          <a:p>
            <a:pPr algn="ctr"/>
            <a:r>
              <a:rPr lang="en-US" sz="2800" dirty="0" smtClean="0"/>
              <a:t>MIE	MIP	MINE</a:t>
            </a:r>
            <a:endParaRPr lang="en-US" sz="2800" dirty="0"/>
          </a:p>
        </p:txBody>
      </p:sp>
      <p:sp>
        <p:nvSpPr>
          <p:cNvPr id="3" name="TextBox 2"/>
          <p:cNvSpPr txBox="1"/>
          <p:nvPr/>
        </p:nvSpPr>
        <p:spPr>
          <a:xfrm>
            <a:off x="1616421" y="1707644"/>
            <a:ext cx="1945906" cy="523220"/>
          </a:xfrm>
          <a:prstGeom prst="rect">
            <a:avLst/>
          </a:prstGeom>
          <a:noFill/>
        </p:spPr>
        <p:txBody>
          <a:bodyPr wrap="square" rtlCol="0">
            <a:spAutoFit/>
          </a:bodyPr>
          <a:lstStyle/>
          <a:p>
            <a:r>
              <a:rPr lang="en-US" sz="2800" dirty="0" smtClean="0"/>
              <a:t>CDR in 2017</a:t>
            </a:r>
            <a:endParaRPr lang="en-US" sz="2800" dirty="0"/>
          </a:p>
        </p:txBody>
      </p:sp>
      <p:cxnSp>
        <p:nvCxnSpPr>
          <p:cNvPr id="13" name="Straight Arrow Connector 12"/>
          <p:cNvCxnSpPr/>
          <p:nvPr/>
        </p:nvCxnSpPr>
        <p:spPr>
          <a:xfrm>
            <a:off x="4153666" y="2259786"/>
            <a:ext cx="7850" cy="459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434985" y="2731158"/>
            <a:ext cx="3453665" cy="523220"/>
          </a:xfrm>
          <a:prstGeom prst="rect">
            <a:avLst/>
          </a:prstGeom>
          <a:noFill/>
        </p:spPr>
        <p:txBody>
          <a:bodyPr wrap="square" rtlCol="0">
            <a:spAutoFit/>
          </a:bodyPr>
          <a:lstStyle/>
          <a:p>
            <a:r>
              <a:rPr lang="en-US" sz="2800" dirty="0" smtClean="0"/>
              <a:t> Next CDR Due in 2018</a:t>
            </a:r>
            <a:endParaRPr lang="en-US" sz="2800" dirty="0"/>
          </a:p>
        </p:txBody>
      </p:sp>
      <p:cxnSp>
        <p:nvCxnSpPr>
          <p:cNvPr id="17" name="Straight Arrow Connector 16"/>
          <p:cNvCxnSpPr/>
          <p:nvPr/>
        </p:nvCxnSpPr>
        <p:spPr>
          <a:xfrm>
            <a:off x="5090544" y="2304001"/>
            <a:ext cx="4848" cy="1106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589374" y="3410777"/>
            <a:ext cx="3395677" cy="523220"/>
          </a:xfrm>
          <a:prstGeom prst="rect">
            <a:avLst/>
          </a:prstGeom>
          <a:noFill/>
        </p:spPr>
        <p:txBody>
          <a:bodyPr wrap="square" rtlCol="0">
            <a:spAutoFit/>
          </a:bodyPr>
          <a:lstStyle/>
          <a:p>
            <a:r>
              <a:rPr lang="en-US" sz="2800" dirty="0" smtClean="0"/>
              <a:t>Next CDR Due in 2020</a:t>
            </a:r>
            <a:endParaRPr lang="en-US" sz="2800" dirty="0"/>
          </a:p>
        </p:txBody>
      </p:sp>
      <p:cxnSp>
        <p:nvCxnSpPr>
          <p:cNvPr id="22" name="Straight Arrow Connector 21"/>
          <p:cNvCxnSpPr/>
          <p:nvPr/>
        </p:nvCxnSpPr>
        <p:spPr>
          <a:xfrm>
            <a:off x="6019455" y="2267275"/>
            <a:ext cx="40244" cy="17779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041374" y="4124973"/>
            <a:ext cx="3713793" cy="523220"/>
          </a:xfrm>
          <a:prstGeom prst="rect">
            <a:avLst/>
          </a:prstGeom>
          <a:noFill/>
        </p:spPr>
        <p:txBody>
          <a:bodyPr wrap="square" rtlCol="0">
            <a:spAutoFit/>
          </a:bodyPr>
          <a:lstStyle/>
          <a:p>
            <a:r>
              <a:rPr lang="en-US" sz="2800" dirty="0" smtClean="0"/>
              <a:t>Next CDR Due in 2024</a:t>
            </a:r>
            <a:endParaRPr lang="en-US" sz="2800" dirty="0"/>
          </a:p>
        </p:txBody>
      </p:sp>
      <p:sp>
        <p:nvSpPr>
          <p:cNvPr id="25" name="TextBox 24"/>
          <p:cNvSpPr txBox="1"/>
          <p:nvPr/>
        </p:nvSpPr>
        <p:spPr>
          <a:xfrm>
            <a:off x="3886803" y="993448"/>
            <a:ext cx="1470388" cy="52322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solidFill>
              <a:schemeClr val="accent1"/>
            </a:solidFill>
            <a:round/>
          </a:ln>
        </p:spPr>
        <p:txBody>
          <a:bodyPr wrap="square" rtlCol="0">
            <a:spAutoFit/>
          </a:bodyPr>
          <a:lstStyle/>
          <a:p>
            <a:pPr algn="ctr"/>
            <a:r>
              <a:rPr lang="en-US" sz="2800" dirty="0" err="1" smtClean="0"/>
              <a:t>Rediary</a:t>
            </a:r>
            <a:endParaRPr lang="en-US" sz="2800" dirty="0"/>
          </a:p>
        </p:txBody>
      </p:sp>
      <p:sp>
        <p:nvSpPr>
          <p:cNvPr id="24" name="TextBox 23"/>
          <p:cNvSpPr txBox="1"/>
          <p:nvPr/>
        </p:nvSpPr>
        <p:spPr>
          <a:xfrm>
            <a:off x="7277383" y="1780781"/>
            <a:ext cx="1753739" cy="523220"/>
          </a:xfrm>
          <a:prstGeom prst="rect">
            <a:avLst/>
          </a:prstGeom>
          <a:noFill/>
        </p:spPr>
        <p:txBody>
          <a:bodyPr wrap="square" rtlCol="0">
            <a:spAutoFit/>
          </a:bodyPr>
          <a:lstStyle/>
          <a:p>
            <a:r>
              <a:rPr lang="en-US" sz="2800" dirty="0" smtClean="0"/>
              <a:t>2017    13</a:t>
            </a:r>
            <a:endParaRPr lang="en-US" sz="2800" dirty="0"/>
          </a:p>
        </p:txBody>
      </p:sp>
      <p:sp>
        <p:nvSpPr>
          <p:cNvPr id="26" name="TextBox 25"/>
          <p:cNvSpPr txBox="1"/>
          <p:nvPr/>
        </p:nvSpPr>
        <p:spPr>
          <a:xfrm>
            <a:off x="7036901" y="872767"/>
            <a:ext cx="1164248" cy="954107"/>
          </a:xfrm>
          <a:prstGeom prst="rect">
            <a:avLst/>
          </a:prstGeom>
          <a:noFill/>
        </p:spPr>
        <p:txBody>
          <a:bodyPr wrap="square" rtlCol="0">
            <a:spAutoFit/>
          </a:bodyPr>
          <a:lstStyle/>
          <a:p>
            <a:pPr algn="ctr"/>
            <a:r>
              <a:rPr lang="en-US" sz="2800" u="sng" dirty="0" smtClean="0"/>
              <a:t>YEAR of CDR</a:t>
            </a:r>
            <a:endParaRPr lang="en-US" sz="2800" u="sng" dirty="0"/>
          </a:p>
        </p:txBody>
      </p:sp>
      <p:sp>
        <p:nvSpPr>
          <p:cNvPr id="27" name="TextBox 26"/>
          <p:cNvSpPr txBox="1"/>
          <p:nvPr/>
        </p:nvSpPr>
        <p:spPr>
          <a:xfrm>
            <a:off x="7277383" y="2731158"/>
            <a:ext cx="1753739" cy="523220"/>
          </a:xfrm>
          <a:prstGeom prst="rect">
            <a:avLst/>
          </a:prstGeom>
          <a:noFill/>
        </p:spPr>
        <p:txBody>
          <a:bodyPr wrap="square" rtlCol="0">
            <a:spAutoFit/>
          </a:bodyPr>
          <a:lstStyle/>
          <a:p>
            <a:r>
              <a:rPr lang="en-US" sz="2800" dirty="0" smtClean="0"/>
              <a:t>2018	  14</a:t>
            </a:r>
            <a:endParaRPr lang="en-US" sz="2800" dirty="0"/>
          </a:p>
        </p:txBody>
      </p:sp>
      <p:sp>
        <p:nvSpPr>
          <p:cNvPr id="28" name="TextBox 27"/>
          <p:cNvSpPr txBox="1"/>
          <p:nvPr/>
        </p:nvSpPr>
        <p:spPr>
          <a:xfrm>
            <a:off x="7277385" y="3410777"/>
            <a:ext cx="1753737" cy="523220"/>
          </a:xfrm>
          <a:prstGeom prst="rect">
            <a:avLst/>
          </a:prstGeom>
          <a:noFill/>
        </p:spPr>
        <p:txBody>
          <a:bodyPr wrap="square" rtlCol="0">
            <a:spAutoFit/>
          </a:bodyPr>
          <a:lstStyle/>
          <a:p>
            <a:r>
              <a:rPr lang="en-US" sz="2800" dirty="0" smtClean="0"/>
              <a:t>2020	  16</a:t>
            </a:r>
            <a:endParaRPr lang="en-US" sz="2800" dirty="0"/>
          </a:p>
        </p:txBody>
      </p:sp>
      <p:sp>
        <p:nvSpPr>
          <p:cNvPr id="29" name="TextBox 28"/>
          <p:cNvSpPr txBox="1"/>
          <p:nvPr/>
        </p:nvSpPr>
        <p:spPr>
          <a:xfrm>
            <a:off x="7277384" y="4124973"/>
            <a:ext cx="1753738" cy="523220"/>
          </a:xfrm>
          <a:prstGeom prst="rect">
            <a:avLst/>
          </a:prstGeom>
          <a:noFill/>
        </p:spPr>
        <p:txBody>
          <a:bodyPr wrap="square" rtlCol="0">
            <a:spAutoFit/>
          </a:bodyPr>
          <a:lstStyle/>
          <a:p>
            <a:r>
              <a:rPr lang="en-US" sz="2800" dirty="0" smtClean="0"/>
              <a:t>2024	  20</a:t>
            </a:r>
            <a:endParaRPr lang="en-US" sz="2800" dirty="0"/>
          </a:p>
        </p:txBody>
      </p:sp>
      <p:sp>
        <p:nvSpPr>
          <p:cNvPr id="30" name="TextBox 29"/>
          <p:cNvSpPr txBox="1"/>
          <p:nvPr/>
        </p:nvSpPr>
        <p:spPr>
          <a:xfrm>
            <a:off x="8118499" y="872767"/>
            <a:ext cx="1164248" cy="954107"/>
          </a:xfrm>
          <a:prstGeom prst="rect">
            <a:avLst/>
          </a:prstGeom>
          <a:noFill/>
        </p:spPr>
        <p:txBody>
          <a:bodyPr wrap="square" rtlCol="0">
            <a:spAutoFit/>
          </a:bodyPr>
          <a:lstStyle/>
          <a:p>
            <a:pPr algn="ctr"/>
            <a:r>
              <a:rPr lang="en-US" sz="2800" u="sng" dirty="0" smtClean="0"/>
              <a:t>AGE at CDR</a:t>
            </a:r>
            <a:endParaRPr lang="en-US" sz="2800" u="sng" dirty="0"/>
          </a:p>
        </p:txBody>
      </p:sp>
      <p:sp>
        <p:nvSpPr>
          <p:cNvPr id="21" name="TextBox 20"/>
          <p:cNvSpPr txBox="1"/>
          <p:nvPr/>
        </p:nvSpPr>
        <p:spPr>
          <a:xfrm>
            <a:off x="2156792" y="5225139"/>
            <a:ext cx="5309435" cy="954107"/>
          </a:xfrm>
          <a:prstGeom prst="rect">
            <a:avLst/>
          </a:prstGeom>
          <a:noFill/>
        </p:spPr>
        <p:txBody>
          <a:bodyPr wrap="square" rtlCol="0">
            <a:spAutoFit/>
          </a:bodyPr>
          <a:lstStyle/>
          <a:p>
            <a:r>
              <a:rPr lang="en-US" sz="2800" dirty="0" smtClean="0"/>
              <a:t>MINE diary would be due in 2022, two years earlier than its due date.</a:t>
            </a:r>
            <a:endParaRPr lang="en-US" sz="2800" dirty="0"/>
          </a:p>
        </p:txBody>
      </p:sp>
    </p:spTree>
    <p:extLst>
      <p:ext uri="{BB962C8B-B14F-4D97-AF65-F5344CB8AC3E}">
        <p14:creationId xmlns:p14="http://schemas.microsoft.com/office/powerpoint/2010/main" val="229414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wipe(down)">
                                      <p:cBhvr>
                                        <p:cTn id="10" dur="5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wipe(down)">
                                      <p:cBhvr>
                                        <p:cTn id="28" dur="500"/>
                                        <p:tgtEl>
                                          <p:spTgt spid="27"/>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down)">
                                      <p:cBhvr>
                                        <p:cTn id="41" dur="500"/>
                                        <p:tgtEl>
                                          <p:spTgt spid="28"/>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3"/>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wipe(down)">
                                      <p:cBhvr>
                                        <p:cTn id="54" dur="500"/>
                                        <p:tgtEl>
                                          <p:spTgt spid="29"/>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23" grpId="0"/>
      <p:bldP spid="24" grpId="0"/>
      <p:bldP spid="26" grpId="0"/>
      <p:bldP spid="27" grpId="0"/>
      <p:bldP spid="28" grpId="0"/>
      <p:bldP spid="29" grpId="0"/>
      <p:bldP spid="30" grpId="0"/>
      <p:bldP spid="2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ADULT CDR</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858972416"/>
              </p:ext>
            </p:extLst>
          </p:nvPr>
        </p:nvGraphicFramePr>
        <p:xfrm>
          <a:off x="1600198" y="2477286"/>
          <a:ext cx="4895604" cy="3947264"/>
        </p:xfrm>
        <a:graphic>
          <a:graphicData uri="http://schemas.openxmlformats.org/drawingml/2006/table">
            <a:tbl>
              <a:tblPr/>
              <a:tblGrid>
                <a:gridCol w="815934">
                  <a:extLst>
                    <a:ext uri="{9D8B030D-6E8A-4147-A177-3AD203B41FA5}">
                      <a16:colId xmlns:a16="http://schemas.microsoft.com/office/drawing/2014/main" val="2134303790"/>
                    </a:ext>
                  </a:extLst>
                </a:gridCol>
                <a:gridCol w="815934">
                  <a:extLst>
                    <a:ext uri="{9D8B030D-6E8A-4147-A177-3AD203B41FA5}">
                      <a16:colId xmlns:a16="http://schemas.microsoft.com/office/drawing/2014/main" val="2056240921"/>
                    </a:ext>
                  </a:extLst>
                </a:gridCol>
                <a:gridCol w="815934">
                  <a:extLst>
                    <a:ext uri="{9D8B030D-6E8A-4147-A177-3AD203B41FA5}">
                      <a16:colId xmlns:a16="http://schemas.microsoft.com/office/drawing/2014/main" val="2069964960"/>
                    </a:ext>
                  </a:extLst>
                </a:gridCol>
                <a:gridCol w="815934">
                  <a:extLst>
                    <a:ext uri="{9D8B030D-6E8A-4147-A177-3AD203B41FA5}">
                      <a16:colId xmlns:a16="http://schemas.microsoft.com/office/drawing/2014/main" val="2844698858"/>
                    </a:ext>
                  </a:extLst>
                </a:gridCol>
                <a:gridCol w="815934">
                  <a:extLst>
                    <a:ext uri="{9D8B030D-6E8A-4147-A177-3AD203B41FA5}">
                      <a16:colId xmlns:a16="http://schemas.microsoft.com/office/drawing/2014/main" val="4221229776"/>
                    </a:ext>
                  </a:extLst>
                </a:gridCol>
                <a:gridCol w="815934">
                  <a:extLst>
                    <a:ext uri="{9D8B030D-6E8A-4147-A177-3AD203B41FA5}">
                      <a16:colId xmlns:a16="http://schemas.microsoft.com/office/drawing/2014/main" val="2868877503"/>
                    </a:ext>
                  </a:extLst>
                </a:gridCol>
              </a:tblGrid>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90310083"/>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gridSpan="5">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extLst>
                  <a:ext uri="{0D108BD9-81ED-4DB2-BD59-A6C34878D82A}">
                    <a16:rowId xmlns:a16="http://schemas.microsoft.com/office/drawing/2014/main" val="2624009050"/>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237319508"/>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81248341"/>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181942620"/>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0626210"/>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30058855"/>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827354018"/>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491802347"/>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800897503"/>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78929324"/>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84699427"/>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vMerge="1">
                  <a:txBody>
                    <a:bodyPr/>
                    <a:lstStyle/>
                    <a:p>
                      <a:endParaRPr lang="en-US"/>
                    </a:p>
                  </a:txBody>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755222625"/>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gridSpan="3">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605559634"/>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26781458"/>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92599018"/>
                  </a:ext>
                </a:extLst>
              </a:tr>
            </a:tbl>
          </a:graphicData>
        </a:graphic>
      </p:graphicFrame>
      <p:graphicFrame>
        <p:nvGraphicFramePr>
          <p:cNvPr id="18" name="Content Placeholder 17"/>
          <p:cNvGraphicFramePr>
            <a:graphicFrameLocks noGrp="1"/>
          </p:cNvGraphicFramePr>
          <p:nvPr>
            <p:ph sz="half" idx="2"/>
          </p:nvPr>
        </p:nvGraphicFramePr>
        <p:xfrm>
          <a:off x="6934200" y="2477294"/>
          <a:ext cx="3657600" cy="3048000"/>
        </p:xfrm>
        <a:graphic>
          <a:graphicData uri="http://schemas.openxmlformats.org/drawingml/2006/table">
            <a:tbl>
              <a:tblPr/>
              <a:tblGrid>
                <a:gridCol w="609600">
                  <a:extLst>
                    <a:ext uri="{9D8B030D-6E8A-4147-A177-3AD203B41FA5}">
                      <a16:colId xmlns:a16="http://schemas.microsoft.com/office/drawing/2014/main" val="1985197920"/>
                    </a:ext>
                  </a:extLst>
                </a:gridCol>
                <a:gridCol w="609600">
                  <a:extLst>
                    <a:ext uri="{9D8B030D-6E8A-4147-A177-3AD203B41FA5}">
                      <a16:colId xmlns:a16="http://schemas.microsoft.com/office/drawing/2014/main" val="3611069139"/>
                    </a:ext>
                  </a:extLst>
                </a:gridCol>
                <a:gridCol w="609600">
                  <a:extLst>
                    <a:ext uri="{9D8B030D-6E8A-4147-A177-3AD203B41FA5}">
                      <a16:colId xmlns:a16="http://schemas.microsoft.com/office/drawing/2014/main" val="498478393"/>
                    </a:ext>
                  </a:extLst>
                </a:gridCol>
                <a:gridCol w="609600">
                  <a:extLst>
                    <a:ext uri="{9D8B030D-6E8A-4147-A177-3AD203B41FA5}">
                      <a16:colId xmlns:a16="http://schemas.microsoft.com/office/drawing/2014/main" val="828016970"/>
                    </a:ext>
                  </a:extLst>
                </a:gridCol>
                <a:gridCol w="609600">
                  <a:extLst>
                    <a:ext uri="{9D8B030D-6E8A-4147-A177-3AD203B41FA5}">
                      <a16:colId xmlns:a16="http://schemas.microsoft.com/office/drawing/2014/main" val="2595751800"/>
                    </a:ext>
                  </a:extLst>
                </a:gridCol>
                <a:gridCol w="609600">
                  <a:extLst>
                    <a:ext uri="{9D8B030D-6E8A-4147-A177-3AD203B41FA5}">
                      <a16:colId xmlns:a16="http://schemas.microsoft.com/office/drawing/2014/main" val="1310386348"/>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0090655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gridSpan="5">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extLst>
                  <a:ext uri="{0D108BD9-81ED-4DB2-BD59-A6C34878D82A}">
                    <a16:rowId xmlns:a16="http://schemas.microsoft.com/office/drawing/2014/main" val="40249913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44035821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73962643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92760504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0352144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87837922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74185405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04283036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43406685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31462892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34368595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20749764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gridSpan="3">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254313938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46860873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470639595"/>
                  </a:ext>
                </a:extLst>
              </a:tr>
            </a:tbl>
          </a:graphicData>
        </a:graphic>
      </p:graphicFrame>
      <p:sp>
        <p:nvSpPr>
          <p:cNvPr id="34" name="Slide Number Placeholder 33"/>
          <p:cNvSpPr>
            <a:spLocks noGrp="1"/>
          </p:cNvSpPr>
          <p:nvPr>
            <p:ph type="sldNum" sz="quarter" idx="12"/>
          </p:nvPr>
        </p:nvSpPr>
        <p:spPr/>
        <p:txBody>
          <a:bodyPr/>
          <a:lstStyle/>
          <a:p>
            <a:fld id="{9DB1DD72-AF7E-468D-86FE-82407F188C1E}" type="slidenum">
              <a:rPr lang="en-US" smtClean="0"/>
              <a:t>25</a:t>
            </a:fld>
            <a:endParaRPr lang="en-US"/>
          </a:p>
        </p:txBody>
      </p:sp>
      <p:sp>
        <p:nvSpPr>
          <p:cNvPr id="6" name="TextBox 2"/>
          <p:cNvSpPr txBox="1"/>
          <p:nvPr/>
        </p:nvSpPr>
        <p:spPr>
          <a:xfrm>
            <a:off x="2295525" y="46778863"/>
            <a:ext cx="2562225" cy="33337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LBW</a:t>
            </a:r>
          </a:p>
        </p:txBody>
      </p:sp>
      <p:sp>
        <p:nvSpPr>
          <p:cNvPr id="7" name="TextBox 10"/>
          <p:cNvSpPr txBox="1"/>
          <p:nvPr/>
        </p:nvSpPr>
        <p:spPr>
          <a:xfrm>
            <a:off x="3733800" y="47502763"/>
            <a:ext cx="1104900"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Processed</a:t>
            </a:r>
          </a:p>
        </p:txBody>
      </p:sp>
      <p:sp>
        <p:nvSpPr>
          <p:cNvPr id="8" name="TextBox 11"/>
          <p:cNvSpPr txBox="1"/>
          <p:nvPr/>
        </p:nvSpPr>
        <p:spPr>
          <a:xfrm>
            <a:off x="2216150" y="47493238"/>
            <a:ext cx="1470025" cy="3016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Not Processed</a:t>
            </a:r>
          </a:p>
        </p:txBody>
      </p:sp>
      <p:sp>
        <p:nvSpPr>
          <p:cNvPr id="9" name="TextBox 12"/>
          <p:cNvSpPr txBox="1"/>
          <p:nvPr/>
        </p:nvSpPr>
        <p:spPr>
          <a:xfrm>
            <a:off x="2257425" y="48255238"/>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Backlog</a:t>
            </a:r>
          </a:p>
        </p:txBody>
      </p:sp>
      <p:sp>
        <p:nvSpPr>
          <p:cNvPr id="10" name="Down Arrow 9"/>
          <p:cNvSpPr/>
          <p:nvPr/>
        </p:nvSpPr>
        <p:spPr>
          <a:xfrm>
            <a:off x="2771775" y="47874238"/>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11" name="Straight Arrow Connector 10"/>
          <p:cNvCxnSpPr/>
          <p:nvPr/>
        </p:nvCxnSpPr>
        <p:spPr>
          <a:xfrm>
            <a:off x="3876675" y="47150338"/>
            <a:ext cx="228600"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028950" y="47178913"/>
            <a:ext cx="228600" cy="247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34"/>
          <p:cNvSpPr txBox="1"/>
          <p:nvPr/>
        </p:nvSpPr>
        <p:spPr>
          <a:xfrm>
            <a:off x="3733800" y="48264763"/>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Rediary</a:t>
            </a:r>
          </a:p>
        </p:txBody>
      </p:sp>
      <p:sp>
        <p:nvSpPr>
          <p:cNvPr id="14" name="Down Arrow 13"/>
          <p:cNvSpPr/>
          <p:nvPr/>
        </p:nvSpPr>
        <p:spPr>
          <a:xfrm>
            <a:off x="4210050" y="4788376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5" name="U-Turn Arrow 14"/>
          <p:cNvSpPr/>
          <p:nvPr/>
        </p:nvSpPr>
        <p:spPr>
          <a:xfrm rot="16200000">
            <a:off x="1346200" y="47604363"/>
            <a:ext cx="1362075" cy="225425"/>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6" name="TextBox 62"/>
          <p:cNvSpPr txBox="1"/>
          <p:nvPr/>
        </p:nvSpPr>
        <p:spPr>
          <a:xfrm>
            <a:off x="3638550" y="49055338"/>
            <a:ext cx="1571625" cy="3143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2nd + CDR - Kids</a:t>
            </a:r>
          </a:p>
        </p:txBody>
      </p:sp>
      <p:sp>
        <p:nvSpPr>
          <p:cNvPr id="17" name="Down Arrow 16"/>
          <p:cNvSpPr/>
          <p:nvPr/>
        </p:nvSpPr>
        <p:spPr>
          <a:xfrm>
            <a:off x="4219575" y="4866481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9" name="TextBox 2"/>
          <p:cNvSpPr txBox="1"/>
          <p:nvPr/>
        </p:nvSpPr>
        <p:spPr>
          <a:xfrm>
            <a:off x="7629525" y="46778863"/>
            <a:ext cx="2562225" cy="33337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LBW</a:t>
            </a:r>
          </a:p>
        </p:txBody>
      </p:sp>
      <p:sp>
        <p:nvSpPr>
          <p:cNvPr id="20" name="TextBox 10"/>
          <p:cNvSpPr txBox="1"/>
          <p:nvPr/>
        </p:nvSpPr>
        <p:spPr>
          <a:xfrm>
            <a:off x="9067800" y="47502763"/>
            <a:ext cx="1104900"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Processed</a:t>
            </a:r>
          </a:p>
        </p:txBody>
      </p:sp>
      <p:sp>
        <p:nvSpPr>
          <p:cNvPr id="21" name="TextBox 11"/>
          <p:cNvSpPr txBox="1"/>
          <p:nvPr/>
        </p:nvSpPr>
        <p:spPr>
          <a:xfrm>
            <a:off x="7550150" y="47493238"/>
            <a:ext cx="1470025" cy="3016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Not Processed</a:t>
            </a:r>
          </a:p>
        </p:txBody>
      </p:sp>
      <p:sp>
        <p:nvSpPr>
          <p:cNvPr id="22" name="TextBox 12"/>
          <p:cNvSpPr txBox="1"/>
          <p:nvPr/>
        </p:nvSpPr>
        <p:spPr>
          <a:xfrm>
            <a:off x="7591425" y="48255238"/>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Backlog</a:t>
            </a:r>
          </a:p>
        </p:txBody>
      </p:sp>
      <p:sp>
        <p:nvSpPr>
          <p:cNvPr id="23" name="Down Arrow 22"/>
          <p:cNvSpPr/>
          <p:nvPr/>
        </p:nvSpPr>
        <p:spPr>
          <a:xfrm>
            <a:off x="8105775" y="47874238"/>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24" name="Straight Arrow Connector 23"/>
          <p:cNvCxnSpPr/>
          <p:nvPr/>
        </p:nvCxnSpPr>
        <p:spPr>
          <a:xfrm>
            <a:off x="9210675" y="47150338"/>
            <a:ext cx="228600"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8362950" y="47178913"/>
            <a:ext cx="228600" cy="247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34"/>
          <p:cNvSpPr txBox="1"/>
          <p:nvPr/>
        </p:nvSpPr>
        <p:spPr>
          <a:xfrm>
            <a:off x="9067800" y="48264763"/>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Rediary</a:t>
            </a:r>
          </a:p>
        </p:txBody>
      </p:sp>
      <p:sp>
        <p:nvSpPr>
          <p:cNvPr id="27" name="Down Arrow 26"/>
          <p:cNvSpPr/>
          <p:nvPr/>
        </p:nvSpPr>
        <p:spPr>
          <a:xfrm>
            <a:off x="9544050" y="4788376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28" name="U-Turn Arrow 27"/>
          <p:cNvSpPr/>
          <p:nvPr/>
        </p:nvSpPr>
        <p:spPr>
          <a:xfrm rot="16200000">
            <a:off x="6680200" y="47604363"/>
            <a:ext cx="1362075" cy="225425"/>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29" name="TextBox 62"/>
          <p:cNvSpPr txBox="1"/>
          <p:nvPr/>
        </p:nvSpPr>
        <p:spPr>
          <a:xfrm>
            <a:off x="8972550" y="49055338"/>
            <a:ext cx="1571625" cy="3143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2nd + CDR - Kids</a:t>
            </a:r>
          </a:p>
        </p:txBody>
      </p:sp>
      <p:sp>
        <p:nvSpPr>
          <p:cNvPr id="30" name="Down Arrow 29"/>
          <p:cNvSpPr/>
          <p:nvPr/>
        </p:nvSpPr>
        <p:spPr>
          <a:xfrm>
            <a:off x="9553575" y="4866481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 name="TextBox 2"/>
          <p:cNvSpPr txBox="1"/>
          <p:nvPr/>
        </p:nvSpPr>
        <p:spPr>
          <a:xfrm>
            <a:off x="1238342" y="1366818"/>
            <a:ext cx="8152894"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Over 1 Million Adults CDRs are processed every year.</a:t>
            </a:r>
          </a:p>
        </p:txBody>
      </p:sp>
      <p:sp>
        <p:nvSpPr>
          <p:cNvPr id="31" name="TextBox 30"/>
          <p:cNvSpPr txBox="1"/>
          <p:nvPr/>
        </p:nvSpPr>
        <p:spPr>
          <a:xfrm>
            <a:off x="1269947" y="3812529"/>
            <a:ext cx="8121289"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Total cost for Adults CDR would then be $1.7 Billion. </a:t>
            </a:r>
          </a:p>
        </p:txBody>
      </p:sp>
      <p:sp>
        <p:nvSpPr>
          <p:cNvPr id="32" name="TextBox 31"/>
          <p:cNvSpPr txBox="1"/>
          <p:nvPr/>
        </p:nvSpPr>
        <p:spPr>
          <a:xfrm>
            <a:off x="1238342" y="4541280"/>
            <a:ext cx="6784253"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Adult Cessation rate is around 5%</a:t>
            </a:r>
          </a:p>
        </p:txBody>
      </p:sp>
      <p:sp>
        <p:nvSpPr>
          <p:cNvPr id="33" name="TextBox 32"/>
          <p:cNvSpPr txBox="1"/>
          <p:nvPr/>
        </p:nvSpPr>
        <p:spPr>
          <a:xfrm>
            <a:off x="1238342" y="5183890"/>
            <a:ext cx="8810119"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1.6 Million Adult CDR would not get a cessation</a:t>
            </a:r>
          </a:p>
          <a:p>
            <a:pPr marL="457200" indent="-457200">
              <a:buFont typeface="Arial" panose="020B0604020202020204" pitchFamily="34" charset="0"/>
              <a:buChar char="•"/>
            </a:pPr>
            <a:r>
              <a:rPr lang="en-US" sz="2800" dirty="0" smtClean="0"/>
              <a:t>$1.6 Billion of spending would not result in a cessation</a:t>
            </a:r>
          </a:p>
        </p:txBody>
      </p:sp>
      <p:sp>
        <p:nvSpPr>
          <p:cNvPr id="35" name="TextBox 34"/>
          <p:cNvSpPr txBox="1"/>
          <p:nvPr/>
        </p:nvSpPr>
        <p:spPr>
          <a:xfrm>
            <a:off x="1269947" y="3221653"/>
            <a:ext cx="7749814"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Each full CDR costs around $1,000 to process.</a:t>
            </a:r>
          </a:p>
        </p:txBody>
      </p:sp>
      <p:sp>
        <p:nvSpPr>
          <p:cNvPr id="36" name="TextBox 35"/>
          <p:cNvSpPr txBox="1"/>
          <p:nvPr/>
        </p:nvSpPr>
        <p:spPr>
          <a:xfrm>
            <a:off x="1238342" y="2298968"/>
            <a:ext cx="8422493"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In 2016 there were 1.7 Million Adults CDR processed.</a:t>
            </a:r>
          </a:p>
        </p:txBody>
      </p:sp>
    </p:spTree>
    <p:extLst>
      <p:ext uri="{BB962C8B-B14F-4D97-AF65-F5344CB8AC3E}">
        <p14:creationId xmlns:p14="http://schemas.microsoft.com/office/powerpoint/2010/main" val="24732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circle(in)">
                                      <p:cBhvr>
                                        <p:cTn id="10" dur="2000"/>
                                        <p:tgtEl>
                                          <p:spTgt spid="3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p:cTn id="15" dur="1000" fill="hold"/>
                                        <p:tgtEl>
                                          <p:spTgt spid="35"/>
                                        </p:tgtEl>
                                        <p:attrNameLst>
                                          <p:attrName>ppt_w</p:attrName>
                                        </p:attrNameLst>
                                      </p:cBhvr>
                                      <p:tavLst>
                                        <p:tav tm="0">
                                          <p:val>
                                            <p:fltVal val="0"/>
                                          </p:val>
                                        </p:tav>
                                        <p:tav tm="100000">
                                          <p:val>
                                            <p:strVal val="#ppt_w"/>
                                          </p:val>
                                        </p:tav>
                                      </p:tavLst>
                                    </p:anim>
                                    <p:anim calcmode="lin" valueType="num">
                                      <p:cBhvr>
                                        <p:cTn id="16" dur="1000" fill="hold"/>
                                        <p:tgtEl>
                                          <p:spTgt spid="35"/>
                                        </p:tgtEl>
                                        <p:attrNameLst>
                                          <p:attrName>ppt_h</p:attrName>
                                        </p:attrNameLst>
                                      </p:cBhvr>
                                      <p:tavLst>
                                        <p:tav tm="0">
                                          <p:val>
                                            <p:fltVal val="0"/>
                                          </p:val>
                                        </p:tav>
                                        <p:tav tm="100000">
                                          <p:val>
                                            <p:strVal val="#ppt_h"/>
                                          </p:val>
                                        </p:tav>
                                      </p:tavLst>
                                    </p:anim>
                                    <p:anim calcmode="lin" valueType="num">
                                      <p:cBhvr>
                                        <p:cTn id="17" dur="1000" fill="hold"/>
                                        <p:tgtEl>
                                          <p:spTgt spid="35"/>
                                        </p:tgtEl>
                                        <p:attrNameLst>
                                          <p:attrName>style.rotation</p:attrName>
                                        </p:attrNameLst>
                                      </p:cBhvr>
                                      <p:tavLst>
                                        <p:tav tm="0">
                                          <p:val>
                                            <p:fltVal val="90"/>
                                          </p:val>
                                        </p:tav>
                                        <p:tav tm="100000">
                                          <p:val>
                                            <p:fltVal val="0"/>
                                          </p:val>
                                        </p:tav>
                                      </p:tavLst>
                                    </p:anim>
                                    <p:animEffect transition="in" filter="fade">
                                      <p:cBhvr>
                                        <p:cTn id="18" dur="1000"/>
                                        <p:tgtEl>
                                          <p:spTgt spid="35"/>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p:cTn id="21" dur="1000" fill="hold"/>
                                        <p:tgtEl>
                                          <p:spTgt spid="31"/>
                                        </p:tgtEl>
                                        <p:attrNameLst>
                                          <p:attrName>ppt_w</p:attrName>
                                        </p:attrNameLst>
                                      </p:cBhvr>
                                      <p:tavLst>
                                        <p:tav tm="0">
                                          <p:val>
                                            <p:fltVal val="0"/>
                                          </p:val>
                                        </p:tav>
                                        <p:tav tm="100000">
                                          <p:val>
                                            <p:strVal val="#ppt_w"/>
                                          </p:val>
                                        </p:tav>
                                      </p:tavLst>
                                    </p:anim>
                                    <p:anim calcmode="lin" valueType="num">
                                      <p:cBhvr>
                                        <p:cTn id="22" dur="1000" fill="hold"/>
                                        <p:tgtEl>
                                          <p:spTgt spid="31"/>
                                        </p:tgtEl>
                                        <p:attrNameLst>
                                          <p:attrName>ppt_h</p:attrName>
                                        </p:attrNameLst>
                                      </p:cBhvr>
                                      <p:tavLst>
                                        <p:tav tm="0">
                                          <p:val>
                                            <p:fltVal val="0"/>
                                          </p:val>
                                        </p:tav>
                                        <p:tav tm="100000">
                                          <p:val>
                                            <p:strVal val="#ppt_h"/>
                                          </p:val>
                                        </p:tav>
                                      </p:tavLst>
                                    </p:anim>
                                    <p:anim calcmode="lin" valueType="num">
                                      <p:cBhvr>
                                        <p:cTn id="23" dur="1000" fill="hold"/>
                                        <p:tgtEl>
                                          <p:spTgt spid="31"/>
                                        </p:tgtEl>
                                        <p:attrNameLst>
                                          <p:attrName>style.rotation</p:attrName>
                                        </p:attrNameLst>
                                      </p:cBhvr>
                                      <p:tavLst>
                                        <p:tav tm="0">
                                          <p:val>
                                            <p:fltVal val="90"/>
                                          </p:val>
                                        </p:tav>
                                        <p:tav tm="100000">
                                          <p:val>
                                            <p:fltVal val="0"/>
                                          </p:val>
                                        </p:tav>
                                      </p:tavLst>
                                    </p:anim>
                                    <p:animEffect transition="in" filter="fade">
                                      <p:cBhvr>
                                        <p:cTn id="24" dur="1000"/>
                                        <p:tgtEl>
                                          <p:spTgt spid="31"/>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p:cTn id="29" dur="1000" fill="hold"/>
                                        <p:tgtEl>
                                          <p:spTgt spid="32"/>
                                        </p:tgtEl>
                                        <p:attrNameLst>
                                          <p:attrName>ppt_w</p:attrName>
                                        </p:attrNameLst>
                                      </p:cBhvr>
                                      <p:tavLst>
                                        <p:tav tm="0">
                                          <p:val>
                                            <p:fltVal val="0"/>
                                          </p:val>
                                        </p:tav>
                                        <p:tav tm="100000">
                                          <p:val>
                                            <p:strVal val="#ppt_w"/>
                                          </p:val>
                                        </p:tav>
                                      </p:tavLst>
                                    </p:anim>
                                    <p:anim calcmode="lin" valueType="num">
                                      <p:cBhvr>
                                        <p:cTn id="30" dur="1000" fill="hold"/>
                                        <p:tgtEl>
                                          <p:spTgt spid="32"/>
                                        </p:tgtEl>
                                        <p:attrNameLst>
                                          <p:attrName>ppt_h</p:attrName>
                                        </p:attrNameLst>
                                      </p:cBhvr>
                                      <p:tavLst>
                                        <p:tav tm="0">
                                          <p:val>
                                            <p:fltVal val="0"/>
                                          </p:val>
                                        </p:tav>
                                        <p:tav tm="100000">
                                          <p:val>
                                            <p:strVal val="#ppt_h"/>
                                          </p:val>
                                        </p:tav>
                                      </p:tavLst>
                                    </p:anim>
                                    <p:anim calcmode="lin" valueType="num">
                                      <p:cBhvr>
                                        <p:cTn id="31" dur="1000" fill="hold"/>
                                        <p:tgtEl>
                                          <p:spTgt spid="32"/>
                                        </p:tgtEl>
                                        <p:attrNameLst>
                                          <p:attrName>style.rotation</p:attrName>
                                        </p:attrNameLst>
                                      </p:cBhvr>
                                      <p:tavLst>
                                        <p:tav tm="0">
                                          <p:val>
                                            <p:fltVal val="90"/>
                                          </p:val>
                                        </p:tav>
                                        <p:tav tm="100000">
                                          <p:val>
                                            <p:fltVal val="0"/>
                                          </p:val>
                                        </p:tav>
                                      </p:tavLst>
                                    </p:anim>
                                    <p:animEffect transition="in" filter="fade">
                                      <p:cBhvr>
                                        <p:cTn id="32" dur="1000"/>
                                        <p:tgtEl>
                                          <p:spTgt spid="32"/>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1000" fill="hold"/>
                                        <p:tgtEl>
                                          <p:spTgt spid="33"/>
                                        </p:tgtEl>
                                        <p:attrNameLst>
                                          <p:attrName>ppt_w</p:attrName>
                                        </p:attrNameLst>
                                      </p:cBhvr>
                                      <p:tavLst>
                                        <p:tav tm="0">
                                          <p:val>
                                            <p:fltVal val="0"/>
                                          </p:val>
                                        </p:tav>
                                        <p:tav tm="100000">
                                          <p:val>
                                            <p:strVal val="#ppt_w"/>
                                          </p:val>
                                        </p:tav>
                                      </p:tavLst>
                                    </p:anim>
                                    <p:anim calcmode="lin" valueType="num">
                                      <p:cBhvr>
                                        <p:cTn id="36" dur="1000" fill="hold"/>
                                        <p:tgtEl>
                                          <p:spTgt spid="33"/>
                                        </p:tgtEl>
                                        <p:attrNameLst>
                                          <p:attrName>ppt_h</p:attrName>
                                        </p:attrNameLst>
                                      </p:cBhvr>
                                      <p:tavLst>
                                        <p:tav tm="0">
                                          <p:val>
                                            <p:fltVal val="0"/>
                                          </p:val>
                                        </p:tav>
                                        <p:tav tm="100000">
                                          <p:val>
                                            <p:strVal val="#ppt_h"/>
                                          </p:val>
                                        </p:tav>
                                      </p:tavLst>
                                    </p:anim>
                                    <p:anim calcmode="lin" valueType="num">
                                      <p:cBhvr>
                                        <p:cTn id="37" dur="1000" fill="hold"/>
                                        <p:tgtEl>
                                          <p:spTgt spid="33"/>
                                        </p:tgtEl>
                                        <p:attrNameLst>
                                          <p:attrName>style.rotation</p:attrName>
                                        </p:attrNameLst>
                                      </p:cBhvr>
                                      <p:tavLst>
                                        <p:tav tm="0">
                                          <p:val>
                                            <p:fltVal val="90"/>
                                          </p:val>
                                        </p:tav>
                                        <p:tav tm="100000">
                                          <p:val>
                                            <p:fltVal val="0"/>
                                          </p:val>
                                        </p:tav>
                                      </p:tavLst>
                                    </p:anim>
                                    <p:animEffect transition="in" filter="fade">
                                      <p:cBhvr>
                                        <p:cTn id="38"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1" grpId="0"/>
      <p:bldP spid="32" grpId="0"/>
      <p:bldP spid="33" grpId="0"/>
      <p:bldP spid="35" grpId="0"/>
      <p:bldP spid="3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ADULT Mailers</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229287274"/>
              </p:ext>
            </p:extLst>
          </p:nvPr>
        </p:nvGraphicFramePr>
        <p:xfrm>
          <a:off x="1600198" y="2477286"/>
          <a:ext cx="4895604" cy="3868200"/>
        </p:xfrm>
        <a:graphic>
          <a:graphicData uri="http://schemas.openxmlformats.org/drawingml/2006/table">
            <a:tbl>
              <a:tblPr/>
              <a:tblGrid>
                <a:gridCol w="815934">
                  <a:extLst>
                    <a:ext uri="{9D8B030D-6E8A-4147-A177-3AD203B41FA5}">
                      <a16:colId xmlns:a16="http://schemas.microsoft.com/office/drawing/2014/main" val="2134303790"/>
                    </a:ext>
                  </a:extLst>
                </a:gridCol>
                <a:gridCol w="815934">
                  <a:extLst>
                    <a:ext uri="{9D8B030D-6E8A-4147-A177-3AD203B41FA5}">
                      <a16:colId xmlns:a16="http://schemas.microsoft.com/office/drawing/2014/main" val="2056240921"/>
                    </a:ext>
                  </a:extLst>
                </a:gridCol>
                <a:gridCol w="815934">
                  <a:extLst>
                    <a:ext uri="{9D8B030D-6E8A-4147-A177-3AD203B41FA5}">
                      <a16:colId xmlns:a16="http://schemas.microsoft.com/office/drawing/2014/main" val="2069964960"/>
                    </a:ext>
                  </a:extLst>
                </a:gridCol>
                <a:gridCol w="815934">
                  <a:extLst>
                    <a:ext uri="{9D8B030D-6E8A-4147-A177-3AD203B41FA5}">
                      <a16:colId xmlns:a16="http://schemas.microsoft.com/office/drawing/2014/main" val="2844698858"/>
                    </a:ext>
                  </a:extLst>
                </a:gridCol>
                <a:gridCol w="815934">
                  <a:extLst>
                    <a:ext uri="{9D8B030D-6E8A-4147-A177-3AD203B41FA5}">
                      <a16:colId xmlns:a16="http://schemas.microsoft.com/office/drawing/2014/main" val="4221229776"/>
                    </a:ext>
                  </a:extLst>
                </a:gridCol>
                <a:gridCol w="815934">
                  <a:extLst>
                    <a:ext uri="{9D8B030D-6E8A-4147-A177-3AD203B41FA5}">
                      <a16:colId xmlns:a16="http://schemas.microsoft.com/office/drawing/2014/main" val="2868877503"/>
                    </a:ext>
                  </a:extLst>
                </a:gridCol>
              </a:tblGrid>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90310083"/>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gridSpan="5">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extLst>
                  <a:ext uri="{0D108BD9-81ED-4DB2-BD59-A6C34878D82A}">
                    <a16:rowId xmlns:a16="http://schemas.microsoft.com/office/drawing/2014/main" val="2624009050"/>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237319508"/>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81248341"/>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181942620"/>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0626210"/>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30058855"/>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827354018"/>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491802347"/>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800897503"/>
                  </a:ext>
                </a:extLst>
              </a:tr>
              <a:tr h="107965">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78929324"/>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84699427"/>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755222625"/>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gridSpan="3">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605559634"/>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26781458"/>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92599018"/>
                  </a:ext>
                </a:extLst>
              </a:tr>
            </a:tbl>
          </a:graphicData>
        </a:graphic>
      </p:graphicFrame>
      <p:sp>
        <p:nvSpPr>
          <p:cNvPr id="37" name="Slide Number Placeholder 36"/>
          <p:cNvSpPr>
            <a:spLocks noGrp="1"/>
          </p:cNvSpPr>
          <p:nvPr>
            <p:ph type="sldNum" sz="quarter" idx="12"/>
          </p:nvPr>
        </p:nvSpPr>
        <p:spPr/>
        <p:txBody>
          <a:bodyPr/>
          <a:lstStyle/>
          <a:p>
            <a:fld id="{9DB1DD72-AF7E-468D-86FE-82407F188C1E}" type="slidenum">
              <a:rPr lang="en-US" smtClean="0"/>
              <a:t>26</a:t>
            </a:fld>
            <a:endParaRPr lang="en-US"/>
          </a:p>
        </p:txBody>
      </p:sp>
      <p:sp>
        <p:nvSpPr>
          <p:cNvPr id="6" name="TextBox 2"/>
          <p:cNvSpPr txBox="1"/>
          <p:nvPr/>
        </p:nvSpPr>
        <p:spPr>
          <a:xfrm>
            <a:off x="2295525" y="46778863"/>
            <a:ext cx="2562225" cy="33337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LBW</a:t>
            </a:r>
          </a:p>
        </p:txBody>
      </p:sp>
      <p:sp>
        <p:nvSpPr>
          <p:cNvPr id="7" name="TextBox 10"/>
          <p:cNvSpPr txBox="1"/>
          <p:nvPr/>
        </p:nvSpPr>
        <p:spPr>
          <a:xfrm>
            <a:off x="3733800" y="47502763"/>
            <a:ext cx="1104900"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Processed</a:t>
            </a:r>
          </a:p>
        </p:txBody>
      </p:sp>
      <p:sp>
        <p:nvSpPr>
          <p:cNvPr id="8" name="TextBox 11"/>
          <p:cNvSpPr txBox="1"/>
          <p:nvPr/>
        </p:nvSpPr>
        <p:spPr>
          <a:xfrm>
            <a:off x="2216150" y="47493238"/>
            <a:ext cx="1470025" cy="3016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Not Processed</a:t>
            </a:r>
          </a:p>
        </p:txBody>
      </p:sp>
      <p:sp>
        <p:nvSpPr>
          <p:cNvPr id="9" name="TextBox 12"/>
          <p:cNvSpPr txBox="1"/>
          <p:nvPr/>
        </p:nvSpPr>
        <p:spPr>
          <a:xfrm>
            <a:off x="2257425" y="48255238"/>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Backlog</a:t>
            </a:r>
          </a:p>
        </p:txBody>
      </p:sp>
      <p:sp>
        <p:nvSpPr>
          <p:cNvPr id="10" name="Down Arrow 9"/>
          <p:cNvSpPr/>
          <p:nvPr/>
        </p:nvSpPr>
        <p:spPr>
          <a:xfrm>
            <a:off x="2771775" y="47874238"/>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11" name="Straight Arrow Connector 10"/>
          <p:cNvCxnSpPr/>
          <p:nvPr/>
        </p:nvCxnSpPr>
        <p:spPr>
          <a:xfrm>
            <a:off x="3876675" y="47150338"/>
            <a:ext cx="228600"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028950" y="47178913"/>
            <a:ext cx="228600" cy="247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34"/>
          <p:cNvSpPr txBox="1"/>
          <p:nvPr/>
        </p:nvSpPr>
        <p:spPr>
          <a:xfrm>
            <a:off x="3733800" y="48264763"/>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Rediary</a:t>
            </a:r>
          </a:p>
        </p:txBody>
      </p:sp>
      <p:sp>
        <p:nvSpPr>
          <p:cNvPr id="14" name="Down Arrow 13"/>
          <p:cNvSpPr/>
          <p:nvPr/>
        </p:nvSpPr>
        <p:spPr>
          <a:xfrm>
            <a:off x="4210050" y="4788376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5" name="U-Turn Arrow 14"/>
          <p:cNvSpPr/>
          <p:nvPr/>
        </p:nvSpPr>
        <p:spPr>
          <a:xfrm rot="16200000">
            <a:off x="1346200" y="47604363"/>
            <a:ext cx="1362075" cy="225425"/>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6" name="TextBox 62"/>
          <p:cNvSpPr txBox="1"/>
          <p:nvPr/>
        </p:nvSpPr>
        <p:spPr>
          <a:xfrm>
            <a:off x="3638550" y="49055338"/>
            <a:ext cx="1571625" cy="3143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2nd + CDR - Kids</a:t>
            </a:r>
          </a:p>
        </p:txBody>
      </p:sp>
      <p:sp>
        <p:nvSpPr>
          <p:cNvPr id="17" name="Down Arrow 16"/>
          <p:cNvSpPr/>
          <p:nvPr/>
        </p:nvSpPr>
        <p:spPr>
          <a:xfrm>
            <a:off x="4219575" y="4866481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9" name="TextBox 2"/>
          <p:cNvSpPr txBox="1"/>
          <p:nvPr/>
        </p:nvSpPr>
        <p:spPr>
          <a:xfrm>
            <a:off x="7629525" y="46778863"/>
            <a:ext cx="2562225" cy="33337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LBW</a:t>
            </a:r>
          </a:p>
        </p:txBody>
      </p:sp>
      <p:sp>
        <p:nvSpPr>
          <p:cNvPr id="20" name="TextBox 10"/>
          <p:cNvSpPr txBox="1"/>
          <p:nvPr/>
        </p:nvSpPr>
        <p:spPr>
          <a:xfrm>
            <a:off x="9067800" y="47502763"/>
            <a:ext cx="1104900"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Processed</a:t>
            </a:r>
          </a:p>
        </p:txBody>
      </p:sp>
      <p:sp>
        <p:nvSpPr>
          <p:cNvPr id="21" name="TextBox 11"/>
          <p:cNvSpPr txBox="1"/>
          <p:nvPr/>
        </p:nvSpPr>
        <p:spPr>
          <a:xfrm>
            <a:off x="7550150" y="47493238"/>
            <a:ext cx="1470025" cy="3016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Not Processed</a:t>
            </a:r>
          </a:p>
        </p:txBody>
      </p:sp>
      <p:sp>
        <p:nvSpPr>
          <p:cNvPr id="22" name="TextBox 12"/>
          <p:cNvSpPr txBox="1"/>
          <p:nvPr/>
        </p:nvSpPr>
        <p:spPr>
          <a:xfrm>
            <a:off x="7591425" y="48255238"/>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Backlog</a:t>
            </a:r>
          </a:p>
        </p:txBody>
      </p:sp>
      <p:sp>
        <p:nvSpPr>
          <p:cNvPr id="23" name="Down Arrow 22"/>
          <p:cNvSpPr/>
          <p:nvPr/>
        </p:nvSpPr>
        <p:spPr>
          <a:xfrm>
            <a:off x="8105775" y="47874238"/>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24" name="Straight Arrow Connector 23"/>
          <p:cNvCxnSpPr/>
          <p:nvPr/>
        </p:nvCxnSpPr>
        <p:spPr>
          <a:xfrm>
            <a:off x="9210675" y="47150338"/>
            <a:ext cx="228600"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8362950" y="47178913"/>
            <a:ext cx="228600" cy="247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34"/>
          <p:cNvSpPr txBox="1"/>
          <p:nvPr/>
        </p:nvSpPr>
        <p:spPr>
          <a:xfrm>
            <a:off x="9067800" y="48264763"/>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Rediary</a:t>
            </a:r>
          </a:p>
        </p:txBody>
      </p:sp>
      <p:sp>
        <p:nvSpPr>
          <p:cNvPr id="27" name="Down Arrow 26"/>
          <p:cNvSpPr/>
          <p:nvPr/>
        </p:nvSpPr>
        <p:spPr>
          <a:xfrm>
            <a:off x="9544050" y="4788376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28" name="U-Turn Arrow 27"/>
          <p:cNvSpPr/>
          <p:nvPr/>
        </p:nvSpPr>
        <p:spPr>
          <a:xfrm rot="16200000">
            <a:off x="6680200" y="47604363"/>
            <a:ext cx="1362075" cy="225425"/>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29" name="TextBox 62"/>
          <p:cNvSpPr txBox="1"/>
          <p:nvPr/>
        </p:nvSpPr>
        <p:spPr>
          <a:xfrm>
            <a:off x="8972550" y="49055338"/>
            <a:ext cx="1571625" cy="3143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2nd + CDR - Kids</a:t>
            </a:r>
          </a:p>
        </p:txBody>
      </p:sp>
      <p:sp>
        <p:nvSpPr>
          <p:cNvPr id="30" name="Down Arrow 29"/>
          <p:cNvSpPr/>
          <p:nvPr/>
        </p:nvSpPr>
        <p:spPr>
          <a:xfrm>
            <a:off x="9553575" y="4866481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 name="TextBox 2"/>
          <p:cNvSpPr txBox="1"/>
          <p:nvPr/>
        </p:nvSpPr>
        <p:spPr>
          <a:xfrm>
            <a:off x="1321519" y="1493600"/>
            <a:ext cx="6784253"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In mid 1990’s SSA started a mailer system.</a:t>
            </a:r>
          </a:p>
        </p:txBody>
      </p:sp>
      <p:sp>
        <p:nvSpPr>
          <p:cNvPr id="31" name="TextBox 30"/>
          <p:cNvSpPr txBox="1"/>
          <p:nvPr/>
        </p:nvSpPr>
        <p:spPr>
          <a:xfrm>
            <a:off x="1321518" y="3043392"/>
            <a:ext cx="7555782"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Adults that have a high chance of medical improvement get a FMR (Full Medical Review).</a:t>
            </a:r>
          </a:p>
        </p:txBody>
      </p:sp>
      <p:sp>
        <p:nvSpPr>
          <p:cNvPr id="32" name="TextBox 31"/>
          <p:cNvSpPr txBox="1"/>
          <p:nvPr/>
        </p:nvSpPr>
        <p:spPr>
          <a:xfrm>
            <a:off x="1321517" y="4192762"/>
            <a:ext cx="6947838"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Adults that have a low chance of medical improvement get a mailer.</a:t>
            </a:r>
          </a:p>
        </p:txBody>
      </p:sp>
      <p:sp>
        <p:nvSpPr>
          <p:cNvPr id="39" name="TextBox 38"/>
          <p:cNvSpPr txBox="1"/>
          <p:nvPr/>
        </p:nvSpPr>
        <p:spPr>
          <a:xfrm>
            <a:off x="1321517" y="5391379"/>
            <a:ext cx="6784253"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Purpose was to save on administrative cost without losing efficiency in the program.</a:t>
            </a:r>
          </a:p>
        </p:txBody>
      </p:sp>
      <p:sp>
        <p:nvSpPr>
          <p:cNvPr id="40" name="TextBox 39"/>
          <p:cNvSpPr txBox="1"/>
          <p:nvPr/>
        </p:nvSpPr>
        <p:spPr>
          <a:xfrm>
            <a:off x="1321517" y="2253004"/>
            <a:ext cx="9591648"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Goal is to do a CDR on only the most likely cases of cessation.</a:t>
            </a:r>
          </a:p>
        </p:txBody>
      </p:sp>
    </p:spTree>
    <p:extLst>
      <p:ext uri="{BB962C8B-B14F-4D97-AF65-F5344CB8AC3E}">
        <p14:creationId xmlns:p14="http://schemas.microsoft.com/office/powerpoint/2010/main" val="32954107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circle(in)">
                                      <p:cBhvr>
                                        <p:cTn id="12" dur="20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randombar(horizontal)">
                                      <p:cBhvr>
                                        <p:cTn id="17" dur="500"/>
                                        <p:tgtEl>
                                          <p:spTgt spid="31"/>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randombar(horizontal)">
                                      <p:cBhvr>
                                        <p:cTn id="20" dur="500"/>
                                        <p:tgtEl>
                                          <p:spTgt spid="32"/>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circle(in)">
                                      <p:cBhvr>
                                        <p:cTn id="25"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1" grpId="0"/>
      <p:bldP spid="32" grpId="0"/>
      <p:bldP spid="39" grpId="0"/>
      <p:bldP spid="4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Mailers Process</a:t>
            </a:r>
            <a:endParaRPr lang="en-US" dirty="0"/>
          </a:p>
        </p:txBody>
      </p:sp>
      <p:graphicFrame>
        <p:nvGraphicFramePr>
          <p:cNvPr id="5" name="Content Placeholder 4"/>
          <p:cNvGraphicFramePr>
            <a:graphicFrameLocks noGrp="1"/>
          </p:cNvGraphicFramePr>
          <p:nvPr>
            <p:ph sz="half" idx="1"/>
            <p:extLst/>
          </p:nvPr>
        </p:nvGraphicFramePr>
        <p:xfrm>
          <a:off x="1600198" y="2477286"/>
          <a:ext cx="4895604" cy="3868200"/>
        </p:xfrm>
        <a:graphic>
          <a:graphicData uri="http://schemas.openxmlformats.org/drawingml/2006/table">
            <a:tbl>
              <a:tblPr/>
              <a:tblGrid>
                <a:gridCol w="815934">
                  <a:extLst>
                    <a:ext uri="{9D8B030D-6E8A-4147-A177-3AD203B41FA5}">
                      <a16:colId xmlns:a16="http://schemas.microsoft.com/office/drawing/2014/main" val="2134303790"/>
                    </a:ext>
                  </a:extLst>
                </a:gridCol>
                <a:gridCol w="815934">
                  <a:extLst>
                    <a:ext uri="{9D8B030D-6E8A-4147-A177-3AD203B41FA5}">
                      <a16:colId xmlns:a16="http://schemas.microsoft.com/office/drawing/2014/main" val="2056240921"/>
                    </a:ext>
                  </a:extLst>
                </a:gridCol>
                <a:gridCol w="815934">
                  <a:extLst>
                    <a:ext uri="{9D8B030D-6E8A-4147-A177-3AD203B41FA5}">
                      <a16:colId xmlns:a16="http://schemas.microsoft.com/office/drawing/2014/main" val="2069964960"/>
                    </a:ext>
                  </a:extLst>
                </a:gridCol>
                <a:gridCol w="815934">
                  <a:extLst>
                    <a:ext uri="{9D8B030D-6E8A-4147-A177-3AD203B41FA5}">
                      <a16:colId xmlns:a16="http://schemas.microsoft.com/office/drawing/2014/main" val="2844698858"/>
                    </a:ext>
                  </a:extLst>
                </a:gridCol>
                <a:gridCol w="815934">
                  <a:extLst>
                    <a:ext uri="{9D8B030D-6E8A-4147-A177-3AD203B41FA5}">
                      <a16:colId xmlns:a16="http://schemas.microsoft.com/office/drawing/2014/main" val="4221229776"/>
                    </a:ext>
                  </a:extLst>
                </a:gridCol>
                <a:gridCol w="815934">
                  <a:extLst>
                    <a:ext uri="{9D8B030D-6E8A-4147-A177-3AD203B41FA5}">
                      <a16:colId xmlns:a16="http://schemas.microsoft.com/office/drawing/2014/main" val="2868877503"/>
                    </a:ext>
                  </a:extLst>
                </a:gridCol>
              </a:tblGrid>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90310083"/>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gridSpan="5">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extLst>
                  <a:ext uri="{0D108BD9-81ED-4DB2-BD59-A6C34878D82A}">
                    <a16:rowId xmlns:a16="http://schemas.microsoft.com/office/drawing/2014/main" val="2624009050"/>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237319508"/>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81248341"/>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181942620"/>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0626210"/>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30058855"/>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827354018"/>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491802347"/>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800897503"/>
                  </a:ext>
                </a:extLst>
              </a:tr>
              <a:tr h="107965">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78929324"/>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84699427"/>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755222625"/>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gridSpan="3">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605559634"/>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26781458"/>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92599018"/>
                  </a:ext>
                </a:extLst>
              </a:tr>
            </a:tbl>
          </a:graphicData>
        </a:graphic>
      </p:graphicFrame>
      <p:sp>
        <p:nvSpPr>
          <p:cNvPr id="37" name="Slide Number Placeholder 36"/>
          <p:cNvSpPr>
            <a:spLocks noGrp="1"/>
          </p:cNvSpPr>
          <p:nvPr>
            <p:ph type="sldNum" sz="quarter" idx="12"/>
          </p:nvPr>
        </p:nvSpPr>
        <p:spPr/>
        <p:txBody>
          <a:bodyPr/>
          <a:lstStyle/>
          <a:p>
            <a:fld id="{9DB1DD72-AF7E-468D-86FE-82407F188C1E}" type="slidenum">
              <a:rPr lang="en-US" smtClean="0"/>
              <a:t>27</a:t>
            </a:fld>
            <a:endParaRPr lang="en-US"/>
          </a:p>
        </p:txBody>
      </p:sp>
      <p:sp>
        <p:nvSpPr>
          <p:cNvPr id="6" name="TextBox 2"/>
          <p:cNvSpPr txBox="1"/>
          <p:nvPr/>
        </p:nvSpPr>
        <p:spPr>
          <a:xfrm>
            <a:off x="2295525" y="46778863"/>
            <a:ext cx="2562225" cy="33337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LBW</a:t>
            </a:r>
          </a:p>
        </p:txBody>
      </p:sp>
      <p:sp>
        <p:nvSpPr>
          <p:cNvPr id="7" name="TextBox 10"/>
          <p:cNvSpPr txBox="1"/>
          <p:nvPr/>
        </p:nvSpPr>
        <p:spPr>
          <a:xfrm>
            <a:off x="3733800" y="47502763"/>
            <a:ext cx="1104900"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Processed</a:t>
            </a:r>
          </a:p>
        </p:txBody>
      </p:sp>
      <p:sp>
        <p:nvSpPr>
          <p:cNvPr id="8" name="TextBox 11"/>
          <p:cNvSpPr txBox="1"/>
          <p:nvPr/>
        </p:nvSpPr>
        <p:spPr>
          <a:xfrm>
            <a:off x="2216150" y="47493238"/>
            <a:ext cx="1470025" cy="3016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Not Processed</a:t>
            </a:r>
          </a:p>
        </p:txBody>
      </p:sp>
      <p:sp>
        <p:nvSpPr>
          <p:cNvPr id="9" name="TextBox 12"/>
          <p:cNvSpPr txBox="1"/>
          <p:nvPr/>
        </p:nvSpPr>
        <p:spPr>
          <a:xfrm>
            <a:off x="2257425" y="48255238"/>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Backlog</a:t>
            </a:r>
          </a:p>
        </p:txBody>
      </p:sp>
      <p:sp>
        <p:nvSpPr>
          <p:cNvPr id="10" name="Down Arrow 9"/>
          <p:cNvSpPr/>
          <p:nvPr/>
        </p:nvSpPr>
        <p:spPr>
          <a:xfrm>
            <a:off x="2771775" y="47874238"/>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11" name="Straight Arrow Connector 10"/>
          <p:cNvCxnSpPr/>
          <p:nvPr/>
        </p:nvCxnSpPr>
        <p:spPr>
          <a:xfrm>
            <a:off x="3876675" y="47150338"/>
            <a:ext cx="228600"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028950" y="47178913"/>
            <a:ext cx="228600" cy="247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34"/>
          <p:cNvSpPr txBox="1"/>
          <p:nvPr/>
        </p:nvSpPr>
        <p:spPr>
          <a:xfrm>
            <a:off x="3733800" y="48264763"/>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Rediary</a:t>
            </a:r>
          </a:p>
        </p:txBody>
      </p:sp>
      <p:sp>
        <p:nvSpPr>
          <p:cNvPr id="14" name="Down Arrow 13"/>
          <p:cNvSpPr/>
          <p:nvPr/>
        </p:nvSpPr>
        <p:spPr>
          <a:xfrm>
            <a:off x="4210050" y="4788376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5" name="U-Turn Arrow 14"/>
          <p:cNvSpPr/>
          <p:nvPr/>
        </p:nvSpPr>
        <p:spPr>
          <a:xfrm rot="16200000">
            <a:off x="1346200" y="47604363"/>
            <a:ext cx="1362075" cy="225425"/>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6" name="TextBox 62"/>
          <p:cNvSpPr txBox="1"/>
          <p:nvPr/>
        </p:nvSpPr>
        <p:spPr>
          <a:xfrm>
            <a:off x="3638550" y="49055338"/>
            <a:ext cx="1571625" cy="3143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2nd + CDR - Kids</a:t>
            </a:r>
          </a:p>
        </p:txBody>
      </p:sp>
      <p:sp>
        <p:nvSpPr>
          <p:cNvPr id="17" name="Down Arrow 16"/>
          <p:cNvSpPr/>
          <p:nvPr/>
        </p:nvSpPr>
        <p:spPr>
          <a:xfrm>
            <a:off x="4219575" y="4866481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9" name="TextBox 2"/>
          <p:cNvSpPr txBox="1"/>
          <p:nvPr/>
        </p:nvSpPr>
        <p:spPr>
          <a:xfrm>
            <a:off x="7629525" y="46778863"/>
            <a:ext cx="2562225" cy="33337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LBW</a:t>
            </a:r>
          </a:p>
        </p:txBody>
      </p:sp>
      <p:sp>
        <p:nvSpPr>
          <p:cNvPr id="20" name="TextBox 10"/>
          <p:cNvSpPr txBox="1"/>
          <p:nvPr/>
        </p:nvSpPr>
        <p:spPr>
          <a:xfrm>
            <a:off x="9067800" y="47502763"/>
            <a:ext cx="1104900"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Processed</a:t>
            </a:r>
          </a:p>
        </p:txBody>
      </p:sp>
      <p:sp>
        <p:nvSpPr>
          <p:cNvPr id="21" name="TextBox 11"/>
          <p:cNvSpPr txBox="1"/>
          <p:nvPr/>
        </p:nvSpPr>
        <p:spPr>
          <a:xfrm>
            <a:off x="7550150" y="47493238"/>
            <a:ext cx="1470025" cy="3016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Not Processed</a:t>
            </a:r>
          </a:p>
        </p:txBody>
      </p:sp>
      <p:sp>
        <p:nvSpPr>
          <p:cNvPr id="22" name="TextBox 12"/>
          <p:cNvSpPr txBox="1"/>
          <p:nvPr/>
        </p:nvSpPr>
        <p:spPr>
          <a:xfrm>
            <a:off x="7591425" y="48255238"/>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Backlog</a:t>
            </a:r>
          </a:p>
        </p:txBody>
      </p:sp>
      <p:sp>
        <p:nvSpPr>
          <p:cNvPr id="23" name="Down Arrow 22"/>
          <p:cNvSpPr/>
          <p:nvPr/>
        </p:nvSpPr>
        <p:spPr>
          <a:xfrm>
            <a:off x="8105775" y="47874238"/>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24" name="Straight Arrow Connector 23"/>
          <p:cNvCxnSpPr/>
          <p:nvPr/>
        </p:nvCxnSpPr>
        <p:spPr>
          <a:xfrm>
            <a:off x="9210675" y="47150338"/>
            <a:ext cx="228600"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8362950" y="47178913"/>
            <a:ext cx="228600" cy="247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34"/>
          <p:cNvSpPr txBox="1"/>
          <p:nvPr/>
        </p:nvSpPr>
        <p:spPr>
          <a:xfrm>
            <a:off x="9067800" y="48264763"/>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Rediary</a:t>
            </a:r>
          </a:p>
        </p:txBody>
      </p:sp>
      <p:sp>
        <p:nvSpPr>
          <p:cNvPr id="27" name="Down Arrow 26"/>
          <p:cNvSpPr/>
          <p:nvPr/>
        </p:nvSpPr>
        <p:spPr>
          <a:xfrm>
            <a:off x="9544050" y="4788376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28" name="U-Turn Arrow 27"/>
          <p:cNvSpPr/>
          <p:nvPr/>
        </p:nvSpPr>
        <p:spPr>
          <a:xfrm rot="16200000">
            <a:off x="6680200" y="47604363"/>
            <a:ext cx="1362075" cy="225425"/>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29" name="TextBox 62"/>
          <p:cNvSpPr txBox="1"/>
          <p:nvPr/>
        </p:nvSpPr>
        <p:spPr>
          <a:xfrm>
            <a:off x="8972550" y="49055338"/>
            <a:ext cx="1571625" cy="3143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2nd + CDR - Kids</a:t>
            </a:r>
          </a:p>
        </p:txBody>
      </p:sp>
      <p:sp>
        <p:nvSpPr>
          <p:cNvPr id="30" name="Down Arrow 29"/>
          <p:cNvSpPr/>
          <p:nvPr/>
        </p:nvSpPr>
        <p:spPr>
          <a:xfrm>
            <a:off x="9553575" y="4866481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2" name="TextBox 31"/>
          <p:cNvSpPr txBox="1"/>
          <p:nvPr/>
        </p:nvSpPr>
        <p:spPr>
          <a:xfrm>
            <a:off x="1312389" y="1524328"/>
            <a:ext cx="8606862"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A mailer is sent out to be filled out by the recipient.</a:t>
            </a:r>
          </a:p>
        </p:txBody>
      </p:sp>
      <p:sp>
        <p:nvSpPr>
          <p:cNvPr id="33" name="TextBox 32"/>
          <p:cNvSpPr txBox="1"/>
          <p:nvPr/>
        </p:nvSpPr>
        <p:spPr>
          <a:xfrm>
            <a:off x="1312388" y="2306162"/>
            <a:ext cx="10315175" cy="1815882"/>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Mailer contains 6 questions about the disability of the person.</a:t>
            </a:r>
            <a:br>
              <a:rPr lang="en-US" sz="2800" dirty="0" smtClean="0"/>
            </a:br>
            <a:endParaRPr lang="en-US" sz="2800" dirty="0" smtClean="0"/>
          </a:p>
          <a:p>
            <a:pPr marL="285750" indent="-285750">
              <a:buFont typeface="Arial" panose="020B0604020202020204" pitchFamily="34" charset="0"/>
              <a:buChar char="•"/>
            </a:pPr>
            <a:r>
              <a:rPr lang="en-US" sz="2800" dirty="0" smtClean="0"/>
              <a:t>Based on the answers SSA determines if the individual needs a full medical review or defer individual’s diary until next CDR.</a:t>
            </a:r>
          </a:p>
        </p:txBody>
      </p:sp>
      <p:sp>
        <p:nvSpPr>
          <p:cNvPr id="34" name="TextBox 33"/>
          <p:cNvSpPr txBox="1"/>
          <p:nvPr/>
        </p:nvSpPr>
        <p:spPr>
          <a:xfrm>
            <a:off x="1312388" y="4434762"/>
            <a:ext cx="9238789"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If the person needs a full medical review after a mailer is processed he is referred by SSA as a “Do-CDR” </a:t>
            </a:r>
          </a:p>
        </p:txBody>
      </p:sp>
    </p:spTree>
    <p:extLst>
      <p:ext uri="{BB962C8B-B14F-4D97-AF65-F5344CB8AC3E}">
        <p14:creationId xmlns:p14="http://schemas.microsoft.com/office/powerpoint/2010/main" val="6929562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randombar(horizontal)">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p:cTn id="12" dur="1000" fill="hold"/>
                                        <p:tgtEl>
                                          <p:spTgt spid="33"/>
                                        </p:tgtEl>
                                        <p:attrNameLst>
                                          <p:attrName>ppt_w</p:attrName>
                                        </p:attrNameLst>
                                      </p:cBhvr>
                                      <p:tavLst>
                                        <p:tav tm="0">
                                          <p:val>
                                            <p:fltVal val="0"/>
                                          </p:val>
                                        </p:tav>
                                        <p:tav tm="100000">
                                          <p:val>
                                            <p:strVal val="#ppt_w"/>
                                          </p:val>
                                        </p:tav>
                                      </p:tavLst>
                                    </p:anim>
                                    <p:anim calcmode="lin" valueType="num">
                                      <p:cBhvr>
                                        <p:cTn id="13" dur="1000" fill="hold"/>
                                        <p:tgtEl>
                                          <p:spTgt spid="33"/>
                                        </p:tgtEl>
                                        <p:attrNameLst>
                                          <p:attrName>ppt_h</p:attrName>
                                        </p:attrNameLst>
                                      </p:cBhvr>
                                      <p:tavLst>
                                        <p:tav tm="0">
                                          <p:val>
                                            <p:fltVal val="0"/>
                                          </p:val>
                                        </p:tav>
                                        <p:tav tm="100000">
                                          <p:val>
                                            <p:strVal val="#ppt_h"/>
                                          </p:val>
                                        </p:tav>
                                      </p:tavLst>
                                    </p:anim>
                                    <p:anim calcmode="lin" valueType="num">
                                      <p:cBhvr>
                                        <p:cTn id="14" dur="1000" fill="hold"/>
                                        <p:tgtEl>
                                          <p:spTgt spid="33"/>
                                        </p:tgtEl>
                                        <p:attrNameLst>
                                          <p:attrName>style.rotation</p:attrName>
                                        </p:attrNameLst>
                                      </p:cBhvr>
                                      <p:tavLst>
                                        <p:tav tm="0">
                                          <p:val>
                                            <p:fltVal val="90"/>
                                          </p:val>
                                        </p:tav>
                                        <p:tav tm="100000">
                                          <p:val>
                                            <p:fltVal val="0"/>
                                          </p:val>
                                        </p:tav>
                                      </p:tavLst>
                                    </p:anim>
                                    <p:animEffect transition="in" filter="fade">
                                      <p:cBhvr>
                                        <p:cTn id="15" dur="1000"/>
                                        <p:tgtEl>
                                          <p:spTgt spid="33"/>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4"/>
                                        </p:tgtEl>
                                        <p:attrNameLst>
                                          <p:attrName>style.visibility</p:attrName>
                                        </p:attrNameLst>
                                      </p:cBhvr>
                                      <p:to>
                                        <p:strVal val="visible"/>
                                      </p:to>
                                    </p:set>
                                    <p:anim calcmode="lin" valueType="num">
                                      <p:cBhvr>
                                        <p:cTn id="20" dur="1000" fill="hold"/>
                                        <p:tgtEl>
                                          <p:spTgt spid="34"/>
                                        </p:tgtEl>
                                        <p:attrNameLst>
                                          <p:attrName>ppt_w</p:attrName>
                                        </p:attrNameLst>
                                      </p:cBhvr>
                                      <p:tavLst>
                                        <p:tav tm="0">
                                          <p:val>
                                            <p:fltVal val="0"/>
                                          </p:val>
                                        </p:tav>
                                        <p:tav tm="100000">
                                          <p:val>
                                            <p:strVal val="#ppt_w"/>
                                          </p:val>
                                        </p:tav>
                                      </p:tavLst>
                                    </p:anim>
                                    <p:anim calcmode="lin" valueType="num">
                                      <p:cBhvr>
                                        <p:cTn id="21" dur="1000" fill="hold"/>
                                        <p:tgtEl>
                                          <p:spTgt spid="34"/>
                                        </p:tgtEl>
                                        <p:attrNameLst>
                                          <p:attrName>ppt_h</p:attrName>
                                        </p:attrNameLst>
                                      </p:cBhvr>
                                      <p:tavLst>
                                        <p:tav tm="0">
                                          <p:val>
                                            <p:fltVal val="0"/>
                                          </p:val>
                                        </p:tav>
                                        <p:tav tm="100000">
                                          <p:val>
                                            <p:strVal val="#ppt_h"/>
                                          </p:val>
                                        </p:tav>
                                      </p:tavLst>
                                    </p:anim>
                                    <p:anim calcmode="lin" valueType="num">
                                      <p:cBhvr>
                                        <p:cTn id="22" dur="1000" fill="hold"/>
                                        <p:tgtEl>
                                          <p:spTgt spid="34"/>
                                        </p:tgtEl>
                                        <p:attrNameLst>
                                          <p:attrName>style.rotation</p:attrName>
                                        </p:attrNameLst>
                                      </p:cBhvr>
                                      <p:tavLst>
                                        <p:tav tm="0">
                                          <p:val>
                                            <p:fltVal val="90"/>
                                          </p:val>
                                        </p:tav>
                                        <p:tav tm="100000">
                                          <p:val>
                                            <p:fltVal val="0"/>
                                          </p:val>
                                        </p:tav>
                                      </p:tavLst>
                                    </p:anim>
                                    <p:animEffect transition="in" filter="fade">
                                      <p:cBhvr>
                                        <p:cTn id="23"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Mailer’s Profile Model</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426845747"/>
              </p:ext>
            </p:extLst>
          </p:nvPr>
        </p:nvGraphicFramePr>
        <p:xfrm>
          <a:off x="1600198" y="2477286"/>
          <a:ext cx="6097332" cy="3947264"/>
        </p:xfrm>
        <a:graphic>
          <a:graphicData uri="http://schemas.openxmlformats.org/drawingml/2006/table">
            <a:tbl>
              <a:tblPr/>
              <a:tblGrid>
                <a:gridCol w="1016222">
                  <a:extLst>
                    <a:ext uri="{9D8B030D-6E8A-4147-A177-3AD203B41FA5}">
                      <a16:colId xmlns:a16="http://schemas.microsoft.com/office/drawing/2014/main" val="2134303790"/>
                    </a:ext>
                  </a:extLst>
                </a:gridCol>
                <a:gridCol w="1016222">
                  <a:extLst>
                    <a:ext uri="{9D8B030D-6E8A-4147-A177-3AD203B41FA5}">
                      <a16:colId xmlns:a16="http://schemas.microsoft.com/office/drawing/2014/main" val="2056240921"/>
                    </a:ext>
                  </a:extLst>
                </a:gridCol>
                <a:gridCol w="1016222">
                  <a:extLst>
                    <a:ext uri="{9D8B030D-6E8A-4147-A177-3AD203B41FA5}">
                      <a16:colId xmlns:a16="http://schemas.microsoft.com/office/drawing/2014/main" val="2069964960"/>
                    </a:ext>
                  </a:extLst>
                </a:gridCol>
                <a:gridCol w="1016222">
                  <a:extLst>
                    <a:ext uri="{9D8B030D-6E8A-4147-A177-3AD203B41FA5}">
                      <a16:colId xmlns:a16="http://schemas.microsoft.com/office/drawing/2014/main" val="2844698858"/>
                    </a:ext>
                  </a:extLst>
                </a:gridCol>
                <a:gridCol w="1016222">
                  <a:extLst>
                    <a:ext uri="{9D8B030D-6E8A-4147-A177-3AD203B41FA5}">
                      <a16:colId xmlns:a16="http://schemas.microsoft.com/office/drawing/2014/main" val="4221229776"/>
                    </a:ext>
                  </a:extLst>
                </a:gridCol>
                <a:gridCol w="1016222">
                  <a:extLst>
                    <a:ext uri="{9D8B030D-6E8A-4147-A177-3AD203B41FA5}">
                      <a16:colId xmlns:a16="http://schemas.microsoft.com/office/drawing/2014/main" val="2868877503"/>
                    </a:ext>
                  </a:extLst>
                </a:gridCol>
              </a:tblGrid>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90310083"/>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gridSpan="5">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extLst>
                  <a:ext uri="{0D108BD9-81ED-4DB2-BD59-A6C34878D82A}">
                    <a16:rowId xmlns:a16="http://schemas.microsoft.com/office/drawing/2014/main" val="2624009050"/>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237319508"/>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81248341"/>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181942620"/>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0626210"/>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30058855"/>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827354018"/>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491802347"/>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800897503"/>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78929324"/>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84699427"/>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755222625"/>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gridSpan="3">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605559634"/>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26781458"/>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92599018"/>
                  </a:ext>
                </a:extLst>
              </a:tr>
            </a:tbl>
          </a:graphicData>
        </a:graphic>
      </p:graphicFrame>
      <p:graphicFrame>
        <p:nvGraphicFramePr>
          <p:cNvPr id="18" name="Content Placeholder 17"/>
          <p:cNvGraphicFramePr>
            <a:graphicFrameLocks noGrp="1"/>
          </p:cNvGraphicFramePr>
          <p:nvPr>
            <p:ph sz="half" idx="2"/>
            <p:extLst>
              <p:ext uri="{D42A27DB-BD31-4B8C-83A1-F6EECF244321}">
                <p14:modId xmlns:p14="http://schemas.microsoft.com/office/powerpoint/2010/main" val="4145090221"/>
              </p:ext>
            </p:extLst>
          </p:nvPr>
        </p:nvGraphicFramePr>
        <p:xfrm>
          <a:off x="6934200" y="2477294"/>
          <a:ext cx="4555434" cy="3048000"/>
        </p:xfrm>
        <a:graphic>
          <a:graphicData uri="http://schemas.openxmlformats.org/drawingml/2006/table">
            <a:tbl>
              <a:tblPr/>
              <a:tblGrid>
                <a:gridCol w="759239">
                  <a:extLst>
                    <a:ext uri="{9D8B030D-6E8A-4147-A177-3AD203B41FA5}">
                      <a16:colId xmlns:a16="http://schemas.microsoft.com/office/drawing/2014/main" val="1985197920"/>
                    </a:ext>
                  </a:extLst>
                </a:gridCol>
                <a:gridCol w="759239">
                  <a:extLst>
                    <a:ext uri="{9D8B030D-6E8A-4147-A177-3AD203B41FA5}">
                      <a16:colId xmlns:a16="http://schemas.microsoft.com/office/drawing/2014/main" val="3611069139"/>
                    </a:ext>
                  </a:extLst>
                </a:gridCol>
                <a:gridCol w="759239">
                  <a:extLst>
                    <a:ext uri="{9D8B030D-6E8A-4147-A177-3AD203B41FA5}">
                      <a16:colId xmlns:a16="http://schemas.microsoft.com/office/drawing/2014/main" val="498478393"/>
                    </a:ext>
                  </a:extLst>
                </a:gridCol>
                <a:gridCol w="759239">
                  <a:extLst>
                    <a:ext uri="{9D8B030D-6E8A-4147-A177-3AD203B41FA5}">
                      <a16:colId xmlns:a16="http://schemas.microsoft.com/office/drawing/2014/main" val="828016970"/>
                    </a:ext>
                  </a:extLst>
                </a:gridCol>
                <a:gridCol w="759239">
                  <a:extLst>
                    <a:ext uri="{9D8B030D-6E8A-4147-A177-3AD203B41FA5}">
                      <a16:colId xmlns:a16="http://schemas.microsoft.com/office/drawing/2014/main" val="2595751800"/>
                    </a:ext>
                  </a:extLst>
                </a:gridCol>
                <a:gridCol w="759239">
                  <a:extLst>
                    <a:ext uri="{9D8B030D-6E8A-4147-A177-3AD203B41FA5}">
                      <a16:colId xmlns:a16="http://schemas.microsoft.com/office/drawing/2014/main" val="1310386348"/>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0090655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gridSpan="5">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extLst>
                  <a:ext uri="{0D108BD9-81ED-4DB2-BD59-A6C34878D82A}">
                    <a16:rowId xmlns:a16="http://schemas.microsoft.com/office/drawing/2014/main" val="40249913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44035821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73962643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92760504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03521448"/>
                  </a:ext>
                </a:extLst>
              </a:tr>
              <a:tr h="190500">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87837922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74185405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04283036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43406685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31462892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34368595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20749764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gridSpan="3">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254313938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46860873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470639595"/>
                  </a:ext>
                </a:extLst>
              </a:tr>
            </a:tbl>
          </a:graphicData>
        </a:graphic>
      </p:graphicFrame>
      <p:sp>
        <p:nvSpPr>
          <p:cNvPr id="36" name="Slide Number Placeholder 35"/>
          <p:cNvSpPr>
            <a:spLocks noGrp="1"/>
          </p:cNvSpPr>
          <p:nvPr>
            <p:ph type="sldNum" sz="quarter" idx="12"/>
          </p:nvPr>
        </p:nvSpPr>
        <p:spPr/>
        <p:txBody>
          <a:bodyPr/>
          <a:lstStyle/>
          <a:p>
            <a:fld id="{9DB1DD72-AF7E-468D-86FE-82407F188C1E}" type="slidenum">
              <a:rPr lang="en-US" smtClean="0"/>
              <a:t>28</a:t>
            </a:fld>
            <a:endParaRPr lang="en-US"/>
          </a:p>
        </p:txBody>
      </p:sp>
      <p:sp>
        <p:nvSpPr>
          <p:cNvPr id="6" name="TextBox 2"/>
          <p:cNvSpPr txBox="1"/>
          <p:nvPr/>
        </p:nvSpPr>
        <p:spPr>
          <a:xfrm>
            <a:off x="2295525" y="46778863"/>
            <a:ext cx="2562225" cy="33337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LBW</a:t>
            </a:r>
          </a:p>
        </p:txBody>
      </p:sp>
      <p:sp>
        <p:nvSpPr>
          <p:cNvPr id="7" name="TextBox 10"/>
          <p:cNvSpPr txBox="1"/>
          <p:nvPr/>
        </p:nvSpPr>
        <p:spPr>
          <a:xfrm>
            <a:off x="3733800" y="47502763"/>
            <a:ext cx="1104900"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Processed</a:t>
            </a:r>
          </a:p>
        </p:txBody>
      </p:sp>
      <p:sp>
        <p:nvSpPr>
          <p:cNvPr id="8" name="TextBox 11"/>
          <p:cNvSpPr txBox="1"/>
          <p:nvPr/>
        </p:nvSpPr>
        <p:spPr>
          <a:xfrm>
            <a:off x="2216150" y="47493238"/>
            <a:ext cx="1470025" cy="3016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Not Processed</a:t>
            </a:r>
          </a:p>
        </p:txBody>
      </p:sp>
      <p:sp>
        <p:nvSpPr>
          <p:cNvPr id="9" name="TextBox 12"/>
          <p:cNvSpPr txBox="1"/>
          <p:nvPr/>
        </p:nvSpPr>
        <p:spPr>
          <a:xfrm>
            <a:off x="2257425" y="48255238"/>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Backlog</a:t>
            </a:r>
          </a:p>
        </p:txBody>
      </p:sp>
      <p:sp>
        <p:nvSpPr>
          <p:cNvPr id="10" name="Down Arrow 9"/>
          <p:cNvSpPr/>
          <p:nvPr/>
        </p:nvSpPr>
        <p:spPr>
          <a:xfrm>
            <a:off x="2771775" y="47874238"/>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11" name="Straight Arrow Connector 10"/>
          <p:cNvCxnSpPr/>
          <p:nvPr/>
        </p:nvCxnSpPr>
        <p:spPr>
          <a:xfrm>
            <a:off x="3876675" y="47150338"/>
            <a:ext cx="228600"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028950" y="47178913"/>
            <a:ext cx="228600" cy="247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34"/>
          <p:cNvSpPr txBox="1"/>
          <p:nvPr/>
        </p:nvSpPr>
        <p:spPr>
          <a:xfrm>
            <a:off x="3733800" y="48264763"/>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Rediary</a:t>
            </a:r>
          </a:p>
        </p:txBody>
      </p:sp>
      <p:sp>
        <p:nvSpPr>
          <p:cNvPr id="14" name="Down Arrow 13"/>
          <p:cNvSpPr/>
          <p:nvPr/>
        </p:nvSpPr>
        <p:spPr>
          <a:xfrm>
            <a:off x="4210050" y="4788376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5" name="U-Turn Arrow 14"/>
          <p:cNvSpPr/>
          <p:nvPr/>
        </p:nvSpPr>
        <p:spPr>
          <a:xfrm rot="16200000">
            <a:off x="1346200" y="47604363"/>
            <a:ext cx="1362075" cy="225425"/>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6" name="TextBox 62"/>
          <p:cNvSpPr txBox="1"/>
          <p:nvPr/>
        </p:nvSpPr>
        <p:spPr>
          <a:xfrm>
            <a:off x="3638550" y="49055338"/>
            <a:ext cx="1571625" cy="3143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2nd + CDR - Kids</a:t>
            </a:r>
          </a:p>
        </p:txBody>
      </p:sp>
      <p:sp>
        <p:nvSpPr>
          <p:cNvPr id="17" name="Down Arrow 16"/>
          <p:cNvSpPr/>
          <p:nvPr/>
        </p:nvSpPr>
        <p:spPr>
          <a:xfrm>
            <a:off x="4219575" y="4866481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9" name="TextBox 2"/>
          <p:cNvSpPr txBox="1"/>
          <p:nvPr/>
        </p:nvSpPr>
        <p:spPr>
          <a:xfrm>
            <a:off x="7629525" y="46778863"/>
            <a:ext cx="2562225" cy="33337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LBW</a:t>
            </a:r>
          </a:p>
        </p:txBody>
      </p:sp>
      <p:sp>
        <p:nvSpPr>
          <p:cNvPr id="20" name="TextBox 10"/>
          <p:cNvSpPr txBox="1"/>
          <p:nvPr/>
        </p:nvSpPr>
        <p:spPr>
          <a:xfrm>
            <a:off x="9067800" y="47502763"/>
            <a:ext cx="1104900"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Processed</a:t>
            </a:r>
          </a:p>
        </p:txBody>
      </p:sp>
      <p:sp>
        <p:nvSpPr>
          <p:cNvPr id="21" name="TextBox 11"/>
          <p:cNvSpPr txBox="1"/>
          <p:nvPr/>
        </p:nvSpPr>
        <p:spPr>
          <a:xfrm>
            <a:off x="7550150" y="47493238"/>
            <a:ext cx="1470025" cy="3016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Not Processed</a:t>
            </a:r>
          </a:p>
        </p:txBody>
      </p:sp>
      <p:sp>
        <p:nvSpPr>
          <p:cNvPr id="22" name="TextBox 12"/>
          <p:cNvSpPr txBox="1"/>
          <p:nvPr/>
        </p:nvSpPr>
        <p:spPr>
          <a:xfrm>
            <a:off x="7591425" y="48255238"/>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Backlog</a:t>
            </a:r>
          </a:p>
        </p:txBody>
      </p:sp>
      <p:sp>
        <p:nvSpPr>
          <p:cNvPr id="23" name="Down Arrow 22"/>
          <p:cNvSpPr/>
          <p:nvPr/>
        </p:nvSpPr>
        <p:spPr>
          <a:xfrm>
            <a:off x="8105775" y="47874238"/>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24" name="Straight Arrow Connector 23"/>
          <p:cNvCxnSpPr/>
          <p:nvPr/>
        </p:nvCxnSpPr>
        <p:spPr>
          <a:xfrm>
            <a:off x="9210675" y="47150338"/>
            <a:ext cx="228600"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8362950" y="47178913"/>
            <a:ext cx="228600" cy="247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34"/>
          <p:cNvSpPr txBox="1"/>
          <p:nvPr/>
        </p:nvSpPr>
        <p:spPr>
          <a:xfrm>
            <a:off x="9067800" y="48264763"/>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Rediary</a:t>
            </a:r>
          </a:p>
        </p:txBody>
      </p:sp>
      <p:sp>
        <p:nvSpPr>
          <p:cNvPr id="27" name="Down Arrow 26"/>
          <p:cNvSpPr/>
          <p:nvPr/>
        </p:nvSpPr>
        <p:spPr>
          <a:xfrm>
            <a:off x="9544050" y="4788376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28" name="U-Turn Arrow 27"/>
          <p:cNvSpPr/>
          <p:nvPr/>
        </p:nvSpPr>
        <p:spPr>
          <a:xfrm rot="16200000">
            <a:off x="6680200" y="47604363"/>
            <a:ext cx="1362075" cy="225425"/>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29" name="TextBox 62"/>
          <p:cNvSpPr txBox="1"/>
          <p:nvPr/>
        </p:nvSpPr>
        <p:spPr>
          <a:xfrm>
            <a:off x="8972550" y="49055338"/>
            <a:ext cx="1571625" cy="3143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2nd + CDR - Kids</a:t>
            </a:r>
          </a:p>
        </p:txBody>
      </p:sp>
      <p:sp>
        <p:nvSpPr>
          <p:cNvPr id="30" name="Down Arrow 29"/>
          <p:cNvSpPr/>
          <p:nvPr/>
        </p:nvSpPr>
        <p:spPr>
          <a:xfrm>
            <a:off x="9553575" y="4866481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 name="TextBox 2"/>
          <p:cNvSpPr txBox="1"/>
          <p:nvPr/>
        </p:nvSpPr>
        <p:spPr>
          <a:xfrm>
            <a:off x="1303906" y="1962132"/>
            <a:ext cx="10373996"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Based on different inputs the model determines if the individual has a “High”, “Medium”, and “Low” chance of cessation.</a:t>
            </a:r>
          </a:p>
        </p:txBody>
      </p:sp>
      <p:sp>
        <p:nvSpPr>
          <p:cNvPr id="32" name="TextBox 31"/>
          <p:cNvSpPr txBox="1"/>
          <p:nvPr/>
        </p:nvSpPr>
        <p:spPr>
          <a:xfrm>
            <a:off x="1303906" y="3058186"/>
            <a:ext cx="10571015"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Model has many inputs including age, how long they have been on SSI, whether they previously had a CDR and many more.</a:t>
            </a:r>
          </a:p>
        </p:txBody>
      </p:sp>
      <p:sp>
        <p:nvSpPr>
          <p:cNvPr id="33" name="TextBox 32"/>
          <p:cNvSpPr txBox="1"/>
          <p:nvPr/>
        </p:nvSpPr>
        <p:spPr>
          <a:xfrm>
            <a:off x="1303906" y="4998353"/>
            <a:ext cx="10874263" cy="1815882"/>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The model is tested every year by having 60,000 individuals sampled from the DI and SSI population that is due for a CDR.  Those individuals get a mailer and a FMR (regardless of profile scores) and results are compared to the model.</a:t>
            </a:r>
          </a:p>
        </p:txBody>
      </p:sp>
      <p:sp>
        <p:nvSpPr>
          <p:cNvPr id="34" name="TextBox 33"/>
          <p:cNvSpPr txBox="1"/>
          <p:nvPr/>
        </p:nvSpPr>
        <p:spPr>
          <a:xfrm>
            <a:off x="1303906" y="1389179"/>
            <a:ext cx="10595028"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To determine who gets a mailer, SSA developed a profile model.</a:t>
            </a:r>
          </a:p>
        </p:txBody>
      </p:sp>
      <p:sp>
        <p:nvSpPr>
          <p:cNvPr id="35" name="TextBox 34"/>
          <p:cNvSpPr txBox="1"/>
          <p:nvPr/>
        </p:nvSpPr>
        <p:spPr>
          <a:xfrm>
            <a:off x="1303906" y="4088473"/>
            <a:ext cx="8914409"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The inputs of every individual is updated and the profile is rescored at the beginning of every year.</a:t>
            </a:r>
          </a:p>
        </p:txBody>
      </p:sp>
    </p:spTree>
    <p:extLst>
      <p:ext uri="{BB962C8B-B14F-4D97-AF65-F5344CB8AC3E}">
        <p14:creationId xmlns:p14="http://schemas.microsoft.com/office/powerpoint/2010/main" val="4154054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circle(in)">
                                      <p:cBhvr>
                                        <p:cTn id="7" dur="20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35"/>
                                        </p:tgtEl>
                                        <p:attrNameLst>
                                          <p:attrName>style.visibility</p:attrName>
                                        </p:attrNameLst>
                                      </p:cBhvr>
                                      <p:to>
                                        <p:strVal val="visible"/>
                                      </p:to>
                                    </p:set>
                                    <p:anim calcmode="lin" valueType="num">
                                      <p:cBhvr>
                                        <p:cTn id="18" dur="1000" fill="hold"/>
                                        <p:tgtEl>
                                          <p:spTgt spid="35"/>
                                        </p:tgtEl>
                                        <p:attrNameLst>
                                          <p:attrName>ppt_w</p:attrName>
                                        </p:attrNameLst>
                                      </p:cBhvr>
                                      <p:tavLst>
                                        <p:tav tm="0">
                                          <p:val>
                                            <p:fltVal val="0"/>
                                          </p:val>
                                        </p:tav>
                                        <p:tav tm="100000">
                                          <p:val>
                                            <p:strVal val="#ppt_w"/>
                                          </p:val>
                                        </p:tav>
                                      </p:tavLst>
                                    </p:anim>
                                    <p:anim calcmode="lin" valueType="num">
                                      <p:cBhvr>
                                        <p:cTn id="19" dur="1000" fill="hold"/>
                                        <p:tgtEl>
                                          <p:spTgt spid="35"/>
                                        </p:tgtEl>
                                        <p:attrNameLst>
                                          <p:attrName>ppt_h</p:attrName>
                                        </p:attrNameLst>
                                      </p:cBhvr>
                                      <p:tavLst>
                                        <p:tav tm="0">
                                          <p:val>
                                            <p:fltVal val="0"/>
                                          </p:val>
                                        </p:tav>
                                        <p:tav tm="100000">
                                          <p:val>
                                            <p:strVal val="#ppt_h"/>
                                          </p:val>
                                        </p:tav>
                                      </p:tavLst>
                                    </p:anim>
                                    <p:anim calcmode="lin" valueType="num">
                                      <p:cBhvr>
                                        <p:cTn id="20" dur="1000" fill="hold"/>
                                        <p:tgtEl>
                                          <p:spTgt spid="35"/>
                                        </p:tgtEl>
                                        <p:attrNameLst>
                                          <p:attrName>style.rotation</p:attrName>
                                        </p:attrNameLst>
                                      </p:cBhvr>
                                      <p:tavLst>
                                        <p:tav tm="0">
                                          <p:val>
                                            <p:fltVal val="90"/>
                                          </p:val>
                                        </p:tav>
                                        <p:tav tm="100000">
                                          <p:val>
                                            <p:fltVal val="0"/>
                                          </p:val>
                                        </p:tav>
                                      </p:tavLst>
                                    </p:anim>
                                    <p:animEffect transition="in" filter="fade">
                                      <p:cBhvr>
                                        <p:cTn id="21" dur="1000"/>
                                        <p:tgtEl>
                                          <p:spTgt spid="35"/>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33"/>
                                        </p:tgtEl>
                                        <p:attrNameLst>
                                          <p:attrName>style.visibility</p:attrName>
                                        </p:attrNameLst>
                                      </p:cBhvr>
                                      <p:to>
                                        <p:strVal val="visible"/>
                                      </p:to>
                                    </p:set>
                                    <p:anim calcmode="lin" valueType="num">
                                      <p:cBhvr>
                                        <p:cTn id="24" dur="1000" fill="hold"/>
                                        <p:tgtEl>
                                          <p:spTgt spid="33"/>
                                        </p:tgtEl>
                                        <p:attrNameLst>
                                          <p:attrName>ppt_w</p:attrName>
                                        </p:attrNameLst>
                                      </p:cBhvr>
                                      <p:tavLst>
                                        <p:tav tm="0">
                                          <p:val>
                                            <p:fltVal val="0"/>
                                          </p:val>
                                        </p:tav>
                                        <p:tav tm="100000">
                                          <p:val>
                                            <p:strVal val="#ppt_w"/>
                                          </p:val>
                                        </p:tav>
                                      </p:tavLst>
                                    </p:anim>
                                    <p:anim calcmode="lin" valueType="num">
                                      <p:cBhvr>
                                        <p:cTn id="25" dur="1000" fill="hold"/>
                                        <p:tgtEl>
                                          <p:spTgt spid="33"/>
                                        </p:tgtEl>
                                        <p:attrNameLst>
                                          <p:attrName>ppt_h</p:attrName>
                                        </p:attrNameLst>
                                      </p:cBhvr>
                                      <p:tavLst>
                                        <p:tav tm="0">
                                          <p:val>
                                            <p:fltVal val="0"/>
                                          </p:val>
                                        </p:tav>
                                        <p:tav tm="100000">
                                          <p:val>
                                            <p:strVal val="#ppt_h"/>
                                          </p:val>
                                        </p:tav>
                                      </p:tavLst>
                                    </p:anim>
                                    <p:anim calcmode="lin" valueType="num">
                                      <p:cBhvr>
                                        <p:cTn id="26" dur="1000" fill="hold"/>
                                        <p:tgtEl>
                                          <p:spTgt spid="33"/>
                                        </p:tgtEl>
                                        <p:attrNameLst>
                                          <p:attrName>style.rotation</p:attrName>
                                        </p:attrNameLst>
                                      </p:cBhvr>
                                      <p:tavLst>
                                        <p:tav tm="0">
                                          <p:val>
                                            <p:fltVal val="90"/>
                                          </p:val>
                                        </p:tav>
                                        <p:tav tm="100000">
                                          <p:val>
                                            <p:fltVal val="0"/>
                                          </p:val>
                                        </p:tav>
                                      </p:tavLst>
                                    </p:anim>
                                    <p:animEffect transition="in" filter="fade">
                                      <p:cBhvr>
                                        <p:cTn id="27"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2" grpId="0"/>
      <p:bldP spid="33" grpId="0"/>
      <p:bldP spid="34" grpId="0"/>
      <p:bldP spid="3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Profile Score for Mailer</a:t>
            </a:r>
            <a:endParaRPr lang="en-US" dirty="0"/>
          </a:p>
        </p:txBody>
      </p:sp>
      <p:sp>
        <p:nvSpPr>
          <p:cNvPr id="8" name="Slide Number Placeholder 7"/>
          <p:cNvSpPr>
            <a:spLocks noGrp="1"/>
          </p:cNvSpPr>
          <p:nvPr>
            <p:ph type="sldNum" sz="quarter" idx="12"/>
          </p:nvPr>
        </p:nvSpPr>
        <p:spPr/>
        <p:txBody>
          <a:bodyPr/>
          <a:lstStyle/>
          <a:p>
            <a:fld id="{9DB1DD72-AF7E-468D-86FE-82407F188C1E}" type="slidenum">
              <a:rPr lang="en-US" smtClean="0"/>
              <a:t>29</a:t>
            </a:fld>
            <a:endParaRPr lang="en-US"/>
          </a:p>
        </p:txBody>
      </p:sp>
      <p:sp>
        <p:nvSpPr>
          <p:cNvPr id="3" name="TextBox 2"/>
          <p:cNvSpPr txBox="1"/>
          <p:nvPr/>
        </p:nvSpPr>
        <p:spPr>
          <a:xfrm>
            <a:off x="1331651" y="2715672"/>
            <a:ext cx="9901057"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Profile score alone will not determine who gets a mailer.</a:t>
            </a:r>
            <a:endParaRPr lang="en-US" sz="2800" dirty="0"/>
          </a:p>
        </p:txBody>
      </p:sp>
      <p:sp>
        <p:nvSpPr>
          <p:cNvPr id="4" name="TextBox 3"/>
          <p:cNvSpPr txBox="1"/>
          <p:nvPr/>
        </p:nvSpPr>
        <p:spPr>
          <a:xfrm>
            <a:off x="1331651" y="1983451"/>
            <a:ext cx="9039638"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“High” chance of cessation is all relative.</a:t>
            </a:r>
            <a:endParaRPr lang="en-US" sz="2800" dirty="0"/>
          </a:p>
        </p:txBody>
      </p:sp>
      <p:sp>
        <p:nvSpPr>
          <p:cNvPr id="5" name="TextBox 4"/>
          <p:cNvSpPr txBox="1"/>
          <p:nvPr/>
        </p:nvSpPr>
        <p:spPr>
          <a:xfrm>
            <a:off x="1331651" y="3447893"/>
            <a:ext cx="9725303"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Not all “High” will be Full Medical Review (FMR) and not all “Low” will be Mailers.</a:t>
            </a:r>
            <a:endParaRPr lang="en-US" sz="2800" dirty="0"/>
          </a:p>
        </p:txBody>
      </p:sp>
      <p:sp>
        <p:nvSpPr>
          <p:cNvPr id="6" name="TextBox 5"/>
          <p:cNvSpPr txBox="1"/>
          <p:nvPr/>
        </p:nvSpPr>
        <p:spPr>
          <a:xfrm>
            <a:off x="1331651" y="4611001"/>
            <a:ext cx="8993851"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SSA uses a mixture of Profile score and Diary to determine who gets a Mailer or a FMR.</a:t>
            </a:r>
            <a:endParaRPr lang="en-US" sz="2800" dirty="0"/>
          </a:p>
        </p:txBody>
      </p:sp>
    </p:spTree>
    <p:extLst>
      <p:ext uri="{BB962C8B-B14F-4D97-AF65-F5344CB8AC3E}">
        <p14:creationId xmlns:p14="http://schemas.microsoft.com/office/powerpoint/2010/main" val="183488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86122"/>
          </a:xfrm>
        </p:spPr>
        <p:txBody>
          <a:bodyPr>
            <a:normAutofit/>
          </a:bodyPr>
          <a:lstStyle/>
          <a:p>
            <a:pPr algn="ctr"/>
            <a:r>
              <a:rPr lang="en-US" sz="7200" dirty="0" smtClean="0"/>
              <a:t>CDR</a:t>
            </a:r>
            <a:endParaRPr lang="en-US" sz="7200" dirty="0"/>
          </a:p>
        </p:txBody>
      </p:sp>
      <p:sp>
        <p:nvSpPr>
          <p:cNvPr id="7" name="Slide Number Placeholder 6"/>
          <p:cNvSpPr>
            <a:spLocks noGrp="1"/>
          </p:cNvSpPr>
          <p:nvPr>
            <p:ph type="sldNum" sz="quarter" idx="12"/>
          </p:nvPr>
        </p:nvSpPr>
        <p:spPr/>
        <p:txBody>
          <a:bodyPr/>
          <a:lstStyle/>
          <a:p>
            <a:fld id="{9DB1DD72-AF7E-468D-86FE-82407F188C1E}" type="slidenum">
              <a:rPr lang="en-US" smtClean="0"/>
              <a:t>3</a:t>
            </a:fld>
            <a:endParaRPr lang="en-US"/>
          </a:p>
        </p:txBody>
      </p:sp>
      <p:sp>
        <p:nvSpPr>
          <p:cNvPr id="3" name="TextBox 2"/>
          <p:cNvSpPr txBox="1"/>
          <p:nvPr/>
        </p:nvSpPr>
        <p:spPr>
          <a:xfrm>
            <a:off x="2032986" y="1803505"/>
            <a:ext cx="5761608" cy="584775"/>
          </a:xfrm>
          <a:prstGeom prst="rect">
            <a:avLst/>
          </a:prstGeom>
          <a:noFill/>
        </p:spPr>
        <p:txBody>
          <a:bodyPr wrap="square" rtlCol="0">
            <a:spAutoFit/>
          </a:bodyPr>
          <a:lstStyle/>
          <a:p>
            <a:r>
              <a:rPr lang="en-US" sz="3200" dirty="0" smtClean="0"/>
              <a:t>Continuing Disability Review</a:t>
            </a:r>
            <a:endParaRPr lang="en-US" sz="3200" dirty="0"/>
          </a:p>
        </p:txBody>
      </p:sp>
      <p:sp>
        <p:nvSpPr>
          <p:cNvPr id="4" name="TextBox 3"/>
          <p:cNvSpPr txBox="1"/>
          <p:nvPr/>
        </p:nvSpPr>
        <p:spPr>
          <a:xfrm>
            <a:off x="2032986" y="2540537"/>
            <a:ext cx="9078962" cy="2677656"/>
          </a:xfrm>
          <a:prstGeom prst="rect">
            <a:avLst/>
          </a:prstGeom>
          <a:noFill/>
        </p:spPr>
        <p:txBody>
          <a:bodyPr wrap="square" rtlCol="0">
            <a:spAutoFit/>
          </a:bodyPr>
          <a:lstStyle/>
          <a:p>
            <a:r>
              <a:rPr lang="en-US" sz="2800" dirty="0"/>
              <a:t>A </a:t>
            </a:r>
            <a:r>
              <a:rPr lang="en-US" sz="2800" b="1" dirty="0"/>
              <a:t>Continuing</a:t>
            </a:r>
            <a:r>
              <a:rPr lang="en-US" sz="2800" dirty="0"/>
              <a:t> </a:t>
            </a:r>
            <a:r>
              <a:rPr lang="en-US" sz="2800" b="1" dirty="0"/>
              <a:t>Disability</a:t>
            </a:r>
            <a:r>
              <a:rPr lang="en-US" sz="2800" dirty="0"/>
              <a:t> </a:t>
            </a:r>
            <a:r>
              <a:rPr lang="en-US" sz="2800" b="1" dirty="0"/>
              <a:t>Review</a:t>
            </a:r>
            <a:r>
              <a:rPr lang="en-US" sz="2800" dirty="0"/>
              <a:t> (CDR) is a routine </a:t>
            </a:r>
            <a:r>
              <a:rPr lang="en-US" sz="2800" dirty="0" smtClean="0"/>
              <a:t>medical </a:t>
            </a:r>
            <a:r>
              <a:rPr lang="en-US" sz="2800" b="1" dirty="0" smtClean="0"/>
              <a:t>review</a:t>
            </a:r>
            <a:r>
              <a:rPr lang="en-US" sz="2800" dirty="0" smtClean="0"/>
              <a:t> </a:t>
            </a:r>
            <a:r>
              <a:rPr lang="en-US" sz="2800" dirty="0"/>
              <a:t>done by the Social Security Administration (SSA). </a:t>
            </a:r>
            <a:r>
              <a:rPr lang="en-US" sz="2800" dirty="0" smtClean="0"/>
              <a:t> CDRs </a:t>
            </a:r>
            <a:r>
              <a:rPr lang="en-US" sz="2800" dirty="0"/>
              <a:t>are done to make sure that people receiving Social Security </a:t>
            </a:r>
            <a:r>
              <a:rPr lang="en-US" sz="2800" dirty="0" smtClean="0"/>
              <a:t>(OASDI) </a:t>
            </a:r>
            <a:r>
              <a:rPr lang="en-US" sz="2800" dirty="0"/>
              <a:t>and Supplemental Security Income (SSI) </a:t>
            </a:r>
            <a:r>
              <a:rPr lang="en-US" sz="2800" b="1" dirty="0"/>
              <a:t>disability</a:t>
            </a:r>
            <a:r>
              <a:rPr lang="en-US" sz="2800" dirty="0"/>
              <a:t> benefits are still disabled and entitled to those benefits.</a:t>
            </a:r>
          </a:p>
        </p:txBody>
      </p:sp>
      <p:sp>
        <p:nvSpPr>
          <p:cNvPr id="5" name="TextBox 4"/>
          <p:cNvSpPr txBox="1"/>
          <p:nvPr/>
        </p:nvSpPr>
        <p:spPr>
          <a:xfrm>
            <a:off x="2032986" y="5469154"/>
            <a:ext cx="6489577" cy="523220"/>
          </a:xfrm>
          <a:prstGeom prst="rect">
            <a:avLst/>
          </a:prstGeom>
          <a:noFill/>
        </p:spPr>
        <p:txBody>
          <a:bodyPr wrap="square" rtlCol="0">
            <a:spAutoFit/>
          </a:bodyPr>
          <a:lstStyle/>
          <a:p>
            <a:r>
              <a:rPr lang="en-US" sz="2800" dirty="0" smtClean="0"/>
              <a:t>CDR is part of SSA’s Program Integrity</a:t>
            </a:r>
            <a:endParaRPr lang="en-US" sz="2800" dirty="0"/>
          </a:p>
        </p:txBody>
      </p:sp>
    </p:spTree>
    <p:extLst>
      <p:ext uri="{BB962C8B-B14F-4D97-AF65-F5344CB8AC3E}">
        <p14:creationId xmlns:p14="http://schemas.microsoft.com/office/powerpoint/2010/main" val="270651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up)">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Mailers Administrative Savings</a:t>
            </a:r>
            <a:endParaRPr lang="en-US" dirty="0"/>
          </a:p>
        </p:txBody>
      </p:sp>
      <p:graphicFrame>
        <p:nvGraphicFramePr>
          <p:cNvPr id="5" name="Content Placeholder 4"/>
          <p:cNvGraphicFramePr>
            <a:graphicFrameLocks noGrp="1"/>
          </p:cNvGraphicFramePr>
          <p:nvPr>
            <p:ph sz="half" idx="1"/>
            <p:extLst/>
          </p:nvPr>
        </p:nvGraphicFramePr>
        <p:xfrm>
          <a:off x="1600198" y="2477286"/>
          <a:ext cx="4895604" cy="3947264"/>
        </p:xfrm>
        <a:graphic>
          <a:graphicData uri="http://schemas.openxmlformats.org/drawingml/2006/table">
            <a:tbl>
              <a:tblPr/>
              <a:tblGrid>
                <a:gridCol w="815934">
                  <a:extLst>
                    <a:ext uri="{9D8B030D-6E8A-4147-A177-3AD203B41FA5}">
                      <a16:colId xmlns:a16="http://schemas.microsoft.com/office/drawing/2014/main" val="2134303790"/>
                    </a:ext>
                  </a:extLst>
                </a:gridCol>
                <a:gridCol w="815934">
                  <a:extLst>
                    <a:ext uri="{9D8B030D-6E8A-4147-A177-3AD203B41FA5}">
                      <a16:colId xmlns:a16="http://schemas.microsoft.com/office/drawing/2014/main" val="2056240921"/>
                    </a:ext>
                  </a:extLst>
                </a:gridCol>
                <a:gridCol w="815934">
                  <a:extLst>
                    <a:ext uri="{9D8B030D-6E8A-4147-A177-3AD203B41FA5}">
                      <a16:colId xmlns:a16="http://schemas.microsoft.com/office/drawing/2014/main" val="2069964960"/>
                    </a:ext>
                  </a:extLst>
                </a:gridCol>
                <a:gridCol w="815934">
                  <a:extLst>
                    <a:ext uri="{9D8B030D-6E8A-4147-A177-3AD203B41FA5}">
                      <a16:colId xmlns:a16="http://schemas.microsoft.com/office/drawing/2014/main" val="2844698858"/>
                    </a:ext>
                  </a:extLst>
                </a:gridCol>
                <a:gridCol w="815934">
                  <a:extLst>
                    <a:ext uri="{9D8B030D-6E8A-4147-A177-3AD203B41FA5}">
                      <a16:colId xmlns:a16="http://schemas.microsoft.com/office/drawing/2014/main" val="4221229776"/>
                    </a:ext>
                  </a:extLst>
                </a:gridCol>
                <a:gridCol w="815934">
                  <a:extLst>
                    <a:ext uri="{9D8B030D-6E8A-4147-A177-3AD203B41FA5}">
                      <a16:colId xmlns:a16="http://schemas.microsoft.com/office/drawing/2014/main" val="2868877503"/>
                    </a:ext>
                  </a:extLst>
                </a:gridCol>
              </a:tblGrid>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90310083"/>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gridSpan="5">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extLst>
                  <a:ext uri="{0D108BD9-81ED-4DB2-BD59-A6C34878D82A}">
                    <a16:rowId xmlns:a16="http://schemas.microsoft.com/office/drawing/2014/main" val="2624009050"/>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237319508"/>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81248341"/>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181942620"/>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0626210"/>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30058855"/>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827354018"/>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491802347"/>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800897503"/>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78929324"/>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84699427"/>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755222625"/>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gridSpan="3">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605559634"/>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26781458"/>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92599018"/>
                  </a:ext>
                </a:extLst>
              </a:tr>
            </a:tbl>
          </a:graphicData>
        </a:graphic>
      </p:graphicFrame>
      <p:graphicFrame>
        <p:nvGraphicFramePr>
          <p:cNvPr id="18" name="Content Placeholder 17"/>
          <p:cNvGraphicFramePr>
            <a:graphicFrameLocks noGrp="1"/>
          </p:cNvGraphicFramePr>
          <p:nvPr>
            <p:ph sz="half" idx="2"/>
          </p:nvPr>
        </p:nvGraphicFramePr>
        <p:xfrm>
          <a:off x="6934200" y="2477294"/>
          <a:ext cx="3657600" cy="3048000"/>
        </p:xfrm>
        <a:graphic>
          <a:graphicData uri="http://schemas.openxmlformats.org/drawingml/2006/table">
            <a:tbl>
              <a:tblPr/>
              <a:tblGrid>
                <a:gridCol w="609600">
                  <a:extLst>
                    <a:ext uri="{9D8B030D-6E8A-4147-A177-3AD203B41FA5}">
                      <a16:colId xmlns:a16="http://schemas.microsoft.com/office/drawing/2014/main" val="1985197920"/>
                    </a:ext>
                  </a:extLst>
                </a:gridCol>
                <a:gridCol w="609600">
                  <a:extLst>
                    <a:ext uri="{9D8B030D-6E8A-4147-A177-3AD203B41FA5}">
                      <a16:colId xmlns:a16="http://schemas.microsoft.com/office/drawing/2014/main" val="3611069139"/>
                    </a:ext>
                  </a:extLst>
                </a:gridCol>
                <a:gridCol w="609600">
                  <a:extLst>
                    <a:ext uri="{9D8B030D-6E8A-4147-A177-3AD203B41FA5}">
                      <a16:colId xmlns:a16="http://schemas.microsoft.com/office/drawing/2014/main" val="498478393"/>
                    </a:ext>
                  </a:extLst>
                </a:gridCol>
                <a:gridCol w="609600">
                  <a:extLst>
                    <a:ext uri="{9D8B030D-6E8A-4147-A177-3AD203B41FA5}">
                      <a16:colId xmlns:a16="http://schemas.microsoft.com/office/drawing/2014/main" val="828016970"/>
                    </a:ext>
                  </a:extLst>
                </a:gridCol>
                <a:gridCol w="609600">
                  <a:extLst>
                    <a:ext uri="{9D8B030D-6E8A-4147-A177-3AD203B41FA5}">
                      <a16:colId xmlns:a16="http://schemas.microsoft.com/office/drawing/2014/main" val="2595751800"/>
                    </a:ext>
                  </a:extLst>
                </a:gridCol>
                <a:gridCol w="609600">
                  <a:extLst>
                    <a:ext uri="{9D8B030D-6E8A-4147-A177-3AD203B41FA5}">
                      <a16:colId xmlns:a16="http://schemas.microsoft.com/office/drawing/2014/main" val="1310386348"/>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0090655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gridSpan="5">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extLst>
                  <a:ext uri="{0D108BD9-81ED-4DB2-BD59-A6C34878D82A}">
                    <a16:rowId xmlns:a16="http://schemas.microsoft.com/office/drawing/2014/main" val="40249913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44035821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73962643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92760504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03521448"/>
                  </a:ext>
                </a:extLst>
              </a:tr>
              <a:tr h="190500">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87837922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74185405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04283036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43406685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31462892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34368595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20749764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gridSpan="3">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254313938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46860873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470639595"/>
                  </a:ext>
                </a:extLst>
              </a:tr>
            </a:tbl>
          </a:graphicData>
        </a:graphic>
      </p:graphicFrame>
      <p:sp>
        <p:nvSpPr>
          <p:cNvPr id="37" name="Slide Number Placeholder 36"/>
          <p:cNvSpPr>
            <a:spLocks noGrp="1"/>
          </p:cNvSpPr>
          <p:nvPr>
            <p:ph type="sldNum" sz="quarter" idx="12"/>
          </p:nvPr>
        </p:nvSpPr>
        <p:spPr/>
        <p:txBody>
          <a:bodyPr/>
          <a:lstStyle/>
          <a:p>
            <a:fld id="{9DB1DD72-AF7E-468D-86FE-82407F188C1E}" type="slidenum">
              <a:rPr lang="en-US" smtClean="0"/>
              <a:t>30</a:t>
            </a:fld>
            <a:endParaRPr lang="en-US"/>
          </a:p>
        </p:txBody>
      </p:sp>
      <p:sp>
        <p:nvSpPr>
          <p:cNvPr id="6" name="TextBox 2"/>
          <p:cNvSpPr txBox="1"/>
          <p:nvPr/>
        </p:nvSpPr>
        <p:spPr>
          <a:xfrm>
            <a:off x="2295525" y="46778863"/>
            <a:ext cx="2562225" cy="33337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LBW</a:t>
            </a:r>
          </a:p>
        </p:txBody>
      </p:sp>
      <p:sp>
        <p:nvSpPr>
          <p:cNvPr id="7" name="TextBox 10"/>
          <p:cNvSpPr txBox="1"/>
          <p:nvPr/>
        </p:nvSpPr>
        <p:spPr>
          <a:xfrm>
            <a:off x="3733800" y="47502763"/>
            <a:ext cx="1104900"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Processed</a:t>
            </a:r>
          </a:p>
        </p:txBody>
      </p:sp>
      <p:sp>
        <p:nvSpPr>
          <p:cNvPr id="8" name="TextBox 11"/>
          <p:cNvSpPr txBox="1"/>
          <p:nvPr/>
        </p:nvSpPr>
        <p:spPr>
          <a:xfrm>
            <a:off x="2216150" y="47493238"/>
            <a:ext cx="1470025" cy="3016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Not Processed</a:t>
            </a:r>
          </a:p>
        </p:txBody>
      </p:sp>
      <p:sp>
        <p:nvSpPr>
          <p:cNvPr id="9" name="TextBox 12"/>
          <p:cNvSpPr txBox="1"/>
          <p:nvPr/>
        </p:nvSpPr>
        <p:spPr>
          <a:xfrm>
            <a:off x="2257425" y="48255238"/>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Backlog</a:t>
            </a:r>
          </a:p>
        </p:txBody>
      </p:sp>
      <p:sp>
        <p:nvSpPr>
          <p:cNvPr id="10" name="Down Arrow 9"/>
          <p:cNvSpPr/>
          <p:nvPr/>
        </p:nvSpPr>
        <p:spPr>
          <a:xfrm>
            <a:off x="2771775" y="47874238"/>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11" name="Straight Arrow Connector 10"/>
          <p:cNvCxnSpPr/>
          <p:nvPr/>
        </p:nvCxnSpPr>
        <p:spPr>
          <a:xfrm>
            <a:off x="3876675" y="47150338"/>
            <a:ext cx="228600"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028950" y="47178913"/>
            <a:ext cx="228600" cy="247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34"/>
          <p:cNvSpPr txBox="1"/>
          <p:nvPr/>
        </p:nvSpPr>
        <p:spPr>
          <a:xfrm>
            <a:off x="3733800" y="48264763"/>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Rediary</a:t>
            </a:r>
          </a:p>
        </p:txBody>
      </p:sp>
      <p:sp>
        <p:nvSpPr>
          <p:cNvPr id="14" name="Down Arrow 13"/>
          <p:cNvSpPr/>
          <p:nvPr/>
        </p:nvSpPr>
        <p:spPr>
          <a:xfrm>
            <a:off x="4210050" y="4788376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5" name="U-Turn Arrow 14"/>
          <p:cNvSpPr/>
          <p:nvPr/>
        </p:nvSpPr>
        <p:spPr>
          <a:xfrm rot="16200000">
            <a:off x="1346200" y="47604363"/>
            <a:ext cx="1362075" cy="225425"/>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6" name="TextBox 62"/>
          <p:cNvSpPr txBox="1"/>
          <p:nvPr/>
        </p:nvSpPr>
        <p:spPr>
          <a:xfrm>
            <a:off x="3638550" y="49055338"/>
            <a:ext cx="1571625" cy="3143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2nd + CDR - Kids</a:t>
            </a:r>
          </a:p>
        </p:txBody>
      </p:sp>
      <p:sp>
        <p:nvSpPr>
          <p:cNvPr id="17" name="Down Arrow 16"/>
          <p:cNvSpPr/>
          <p:nvPr/>
        </p:nvSpPr>
        <p:spPr>
          <a:xfrm>
            <a:off x="4219575" y="4866481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9" name="TextBox 2"/>
          <p:cNvSpPr txBox="1"/>
          <p:nvPr/>
        </p:nvSpPr>
        <p:spPr>
          <a:xfrm>
            <a:off x="7629525" y="46778863"/>
            <a:ext cx="2562225" cy="33337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LBW</a:t>
            </a:r>
          </a:p>
        </p:txBody>
      </p:sp>
      <p:sp>
        <p:nvSpPr>
          <p:cNvPr id="20" name="TextBox 10"/>
          <p:cNvSpPr txBox="1"/>
          <p:nvPr/>
        </p:nvSpPr>
        <p:spPr>
          <a:xfrm>
            <a:off x="9067800" y="47502763"/>
            <a:ext cx="1104900"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Processed</a:t>
            </a:r>
          </a:p>
        </p:txBody>
      </p:sp>
      <p:sp>
        <p:nvSpPr>
          <p:cNvPr id="21" name="TextBox 11"/>
          <p:cNvSpPr txBox="1"/>
          <p:nvPr/>
        </p:nvSpPr>
        <p:spPr>
          <a:xfrm>
            <a:off x="7550150" y="47493238"/>
            <a:ext cx="1470025" cy="3016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Not Processed</a:t>
            </a:r>
          </a:p>
        </p:txBody>
      </p:sp>
      <p:sp>
        <p:nvSpPr>
          <p:cNvPr id="22" name="TextBox 12"/>
          <p:cNvSpPr txBox="1"/>
          <p:nvPr/>
        </p:nvSpPr>
        <p:spPr>
          <a:xfrm>
            <a:off x="7591425" y="48255238"/>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Backlog</a:t>
            </a:r>
          </a:p>
        </p:txBody>
      </p:sp>
      <p:sp>
        <p:nvSpPr>
          <p:cNvPr id="23" name="Down Arrow 22"/>
          <p:cNvSpPr/>
          <p:nvPr/>
        </p:nvSpPr>
        <p:spPr>
          <a:xfrm>
            <a:off x="8105775" y="47874238"/>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24" name="Straight Arrow Connector 23"/>
          <p:cNvCxnSpPr/>
          <p:nvPr/>
        </p:nvCxnSpPr>
        <p:spPr>
          <a:xfrm>
            <a:off x="9210675" y="47150338"/>
            <a:ext cx="228600"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8362950" y="47178913"/>
            <a:ext cx="228600" cy="247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34"/>
          <p:cNvSpPr txBox="1"/>
          <p:nvPr/>
        </p:nvSpPr>
        <p:spPr>
          <a:xfrm>
            <a:off x="9067800" y="48264763"/>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Rediary</a:t>
            </a:r>
          </a:p>
        </p:txBody>
      </p:sp>
      <p:sp>
        <p:nvSpPr>
          <p:cNvPr id="27" name="Down Arrow 26"/>
          <p:cNvSpPr/>
          <p:nvPr/>
        </p:nvSpPr>
        <p:spPr>
          <a:xfrm>
            <a:off x="9544050" y="4788376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28" name="U-Turn Arrow 27"/>
          <p:cNvSpPr/>
          <p:nvPr/>
        </p:nvSpPr>
        <p:spPr>
          <a:xfrm rot="16200000">
            <a:off x="6680200" y="47604363"/>
            <a:ext cx="1362075" cy="225425"/>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29" name="TextBox 62"/>
          <p:cNvSpPr txBox="1"/>
          <p:nvPr/>
        </p:nvSpPr>
        <p:spPr>
          <a:xfrm>
            <a:off x="8972550" y="49055338"/>
            <a:ext cx="1571625" cy="3143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2nd + CDR - Kids</a:t>
            </a:r>
          </a:p>
        </p:txBody>
      </p:sp>
      <p:sp>
        <p:nvSpPr>
          <p:cNvPr id="30" name="Down Arrow 29"/>
          <p:cNvSpPr/>
          <p:nvPr/>
        </p:nvSpPr>
        <p:spPr>
          <a:xfrm>
            <a:off x="9553575" y="4866481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 name="TextBox 2"/>
          <p:cNvSpPr txBox="1"/>
          <p:nvPr/>
        </p:nvSpPr>
        <p:spPr>
          <a:xfrm>
            <a:off x="1310339" y="1487279"/>
            <a:ext cx="8684586"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1.7 Million Adults CDR were processed in 2016.</a:t>
            </a:r>
          </a:p>
        </p:txBody>
      </p:sp>
      <p:sp>
        <p:nvSpPr>
          <p:cNvPr id="31" name="TextBox 30"/>
          <p:cNvSpPr txBox="1"/>
          <p:nvPr/>
        </p:nvSpPr>
        <p:spPr>
          <a:xfrm>
            <a:off x="1297614" y="2521744"/>
            <a:ext cx="8684586"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t>Each full CDR costs around $1,000 to </a:t>
            </a:r>
            <a:r>
              <a:rPr lang="en-US" sz="2800" dirty="0" smtClean="0"/>
              <a:t>process</a:t>
            </a:r>
          </a:p>
          <a:p>
            <a:pPr marL="285750" indent="-285750">
              <a:buFont typeface="Arial" panose="020B0604020202020204" pitchFamily="34" charset="0"/>
              <a:buChar char="•"/>
            </a:pPr>
            <a:r>
              <a:rPr lang="en-US" sz="2800" dirty="0" smtClean="0"/>
              <a:t>Each mailer costs around $20 to process</a:t>
            </a:r>
            <a:endParaRPr lang="en-US" sz="2800" dirty="0"/>
          </a:p>
        </p:txBody>
      </p:sp>
      <p:sp>
        <p:nvSpPr>
          <p:cNvPr id="32" name="TextBox 31"/>
          <p:cNvSpPr txBox="1"/>
          <p:nvPr/>
        </p:nvSpPr>
        <p:spPr>
          <a:xfrm>
            <a:off x="1598725" y="3558927"/>
            <a:ext cx="9794153" cy="954107"/>
          </a:xfrm>
          <a:prstGeom prst="rect">
            <a:avLst/>
          </a:prstGeom>
          <a:noFill/>
        </p:spPr>
        <p:txBody>
          <a:bodyPr wrap="square" rtlCol="0">
            <a:spAutoFit/>
          </a:bodyPr>
          <a:lstStyle/>
          <a:p>
            <a:r>
              <a:rPr lang="en-US" sz="2800" u="sng" dirty="0" smtClean="0"/>
              <a:t>Using Mailers</a:t>
            </a:r>
          </a:p>
          <a:p>
            <a:r>
              <a:rPr lang="en-US" sz="2800" dirty="0" smtClean="0"/>
              <a:t>1.2 Million Mailers x $20 = $24 Million</a:t>
            </a:r>
          </a:p>
        </p:txBody>
      </p:sp>
      <p:pic>
        <p:nvPicPr>
          <p:cNvPr id="4" name="Picture 3" descr="... , después del segundo culín, siempre exclaman &lt;strong&gt;Wow&lt;/strong&gt;! Por algo será"/>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5800" y="5502136"/>
            <a:ext cx="1845643" cy="879137"/>
          </a:xfrm>
          <a:prstGeom prst="rect">
            <a:avLst/>
          </a:prstGeom>
        </p:spPr>
      </p:pic>
      <p:sp>
        <p:nvSpPr>
          <p:cNvPr id="33" name="TextBox 32"/>
          <p:cNvSpPr txBox="1"/>
          <p:nvPr/>
        </p:nvSpPr>
        <p:spPr>
          <a:xfrm>
            <a:off x="1310339" y="1917342"/>
            <a:ext cx="8911285"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Out of those 1.7 million, 1.2 million were mailers.</a:t>
            </a:r>
          </a:p>
        </p:txBody>
      </p:sp>
      <p:sp>
        <p:nvSpPr>
          <p:cNvPr id="34" name="TextBox 33"/>
          <p:cNvSpPr txBox="1"/>
          <p:nvPr/>
        </p:nvSpPr>
        <p:spPr>
          <a:xfrm>
            <a:off x="875344" y="5706914"/>
            <a:ext cx="6002661" cy="954107"/>
          </a:xfrm>
          <a:prstGeom prst="rect">
            <a:avLst/>
          </a:prstGeom>
          <a:noFill/>
        </p:spPr>
        <p:txBody>
          <a:bodyPr wrap="square" rtlCol="0">
            <a:spAutoFit/>
          </a:bodyPr>
          <a:lstStyle/>
          <a:p>
            <a:r>
              <a:rPr lang="en-US" sz="2800" dirty="0" smtClean="0"/>
              <a:t>Mailers process saved over $1 Billion.</a:t>
            </a:r>
            <a:endParaRPr lang="en-US" sz="2800" dirty="0"/>
          </a:p>
          <a:p>
            <a:endParaRPr lang="en-US" sz="2800" dirty="0"/>
          </a:p>
        </p:txBody>
      </p:sp>
      <p:sp>
        <p:nvSpPr>
          <p:cNvPr id="35" name="TextBox 34"/>
          <p:cNvSpPr txBox="1"/>
          <p:nvPr/>
        </p:nvSpPr>
        <p:spPr>
          <a:xfrm>
            <a:off x="1598724" y="4516336"/>
            <a:ext cx="9794153" cy="954107"/>
          </a:xfrm>
          <a:prstGeom prst="rect">
            <a:avLst/>
          </a:prstGeom>
          <a:noFill/>
        </p:spPr>
        <p:txBody>
          <a:bodyPr wrap="square" rtlCol="0">
            <a:spAutoFit/>
          </a:bodyPr>
          <a:lstStyle/>
          <a:p>
            <a:r>
              <a:rPr lang="en-US" sz="2800" u="sng" dirty="0" smtClean="0"/>
              <a:t>Without Using Mailers</a:t>
            </a:r>
          </a:p>
          <a:p>
            <a:r>
              <a:rPr lang="en-US" sz="2800" dirty="0" smtClean="0"/>
              <a:t>1.2 Million FMR x $1,000 = $1.2 Billion</a:t>
            </a:r>
          </a:p>
        </p:txBody>
      </p:sp>
    </p:spTree>
    <p:extLst>
      <p:ext uri="{BB962C8B-B14F-4D97-AF65-F5344CB8AC3E}">
        <p14:creationId xmlns:p14="http://schemas.microsoft.com/office/powerpoint/2010/main" val="353305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circle(in)">
                                      <p:cBhvr>
                                        <p:cTn id="10" dur="20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p:cTn id="15" dur="1000" fill="hold"/>
                                        <p:tgtEl>
                                          <p:spTgt spid="31"/>
                                        </p:tgtEl>
                                        <p:attrNameLst>
                                          <p:attrName>ppt_w</p:attrName>
                                        </p:attrNameLst>
                                      </p:cBhvr>
                                      <p:tavLst>
                                        <p:tav tm="0">
                                          <p:val>
                                            <p:fltVal val="0"/>
                                          </p:val>
                                        </p:tav>
                                        <p:tav tm="100000">
                                          <p:val>
                                            <p:strVal val="#ppt_w"/>
                                          </p:val>
                                        </p:tav>
                                      </p:tavLst>
                                    </p:anim>
                                    <p:anim calcmode="lin" valueType="num">
                                      <p:cBhvr>
                                        <p:cTn id="16" dur="1000" fill="hold"/>
                                        <p:tgtEl>
                                          <p:spTgt spid="31"/>
                                        </p:tgtEl>
                                        <p:attrNameLst>
                                          <p:attrName>ppt_h</p:attrName>
                                        </p:attrNameLst>
                                      </p:cBhvr>
                                      <p:tavLst>
                                        <p:tav tm="0">
                                          <p:val>
                                            <p:fltVal val="0"/>
                                          </p:val>
                                        </p:tav>
                                        <p:tav tm="100000">
                                          <p:val>
                                            <p:strVal val="#ppt_h"/>
                                          </p:val>
                                        </p:tav>
                                      </p:tavLst>
                                    </p:anim>
                                    <p:anim calcmode="lin" valueType="num">
                                      <p:cBhvr>
                                        <p:cTn id="17" dur="1000" fill="hold"/>
                                        <p:tgtEl>
                                          <p:spTgt spid="31"/>
                                        </p:tgtEl>
                                        <p:attrNameLst>
                                          <p:attrName>style.rotation</p:attrName>
                                        </p:attrNameLst>
                                      </p:cBhvr>
                                      <p:tavLst>
                                        <p:tav tm="0">
                                          <p:val>
                                            <p:fltVal val="90"/>
                                          </p:val>
                                        </p:tav>
                                        <p:tav tm="100000">
                                          <p:val>
                                            <p:fltVal val="0"/>
                                          </p:val>
                                        </p:tav>
                                      </p:tavLst>
                                    </p:anim>
                                    <p:animEffect transition="in" filter="fade">
                                      <p:cBhvr>
                                        <p:cTn id="18" dur="1000"/>
                                        <p:tgtEl>
                                          <p:spTgt spid="31"/>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p:cTn id="23" dur="1000" fill="hold"/>
                                        <p:tgtEl>
                                          <p:spTgt spid="32"/>
                                        </p:tgtEl>
                                        <p:attrNameLst>
                                          <p:attrName>ppt_w</p:attrName>
                                        </p:attrNameLst>
                                      </p:cBhvr>
                                      <p:tavLst>
                                        <p:tav tm="0">
                                          <p:val>
                                            <p:fltVal val="0"/>
                                          </p:val>
                                        </p:tav>
                                        <p:tav tm="100000">
                                          <p:val>
                                            <p:strVal val="#ppt_w"/>
                                          </p:val>
                                        </p:tav>
                                      </p:tavLst>
                                    </p:anim>
                                    <p:anim calcmode="lin" valueType="num">
                                      <p:cBhvr>
                                        <p:cTn id="24" dur="1000" fill="hold"/>
                                        <p:tgtEl>
                                          <p:spTgt spid="32"/>
                                        </p:tgtEl>
                                        <p:attrNameLst>
                                          <p:attrName>ppt_h</p:attrName>
                                        </p:attrNameLst>
                                      </p:cBhvr>
                                      <p:tavLst>
                                        <p:tav tm="0">
                                          <p:val>
                                            <p:fltVal val="0"/>
                                          </p:val>
                                        </p:tav>
                                        <p:tav tm="100000">
                                          <p:val>
                                            <p:strVal val="#ppt_h"/>
                                          </p:val>
                                        </p:tav>
                                      </p:tavLst>
                                    </p:anim>
                                    <p:anim calcmode="lin" valueType="num">
                                      <p:cBhvr>
                                        <p:cTn id="25" dur="1000" fill="hold"/>
                                        <p:tgtEl>
                                          <p:spTgt spid="32"/>
                                        </p:tgtEl>
                                        <p:attrNameLst>
                                          <p:attrName>style.rotation</p:attrName>
                                        </p:attrNameLst>
                                      </p:cBhvr>
                                      <p:tavLst>
                                        <p:tav tm="0">
                                          <p:val>
                                            <p:fltVal val="90"/>
                                          </p:val>
                                        </p:tav>
                                        <p:tav tm="100000">
                                          <p:val>
                                            <p:fltVal val="0"/>
                                          </p:val>
                                        </p:tav>
                                      </p:tavLst>
                                    </p:anim>
                                    <p:animEffect transition="in" filter="fade">
                                      <p:cBhvr>
                                        <p:cTn id="26" dur="1000"/>
                                        <p:tgtEl>
                                          <p:spTgt spid="32"/>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p:cTn id="29" dur="1000" fill="hold"/>
                                        <p:tgtEl>
                                          <p:spTgt spid="35"/>
                                        </p:tgtEl>
                                        <p:attrNameLst>
                                          <p:attrName>ppt_w</p:attrName>
                                        </p:attrNameLst>
                                      </p:cBhvr>
                                      <p:tavLst>
                                        <p:tav tm="0">
                                          <p:val>
                                            <p:fltVal val="0"/>
                                          </p:val>
                                        </p:tav>
                                        <p:tav tm="100000">
                                          <p:val>
                                            <p:strVal val="#ppt_w"/>
                                          </p:val>
                                        </p:tav>
                                      </p:tavLst>
                                    </p:anim>
                                    <p:anim calcmode="lin" valueType="num">
                                      <p:cBhvr>
                                        <p:cTn id="30" dur="1000" fill="hold"/>
                                        <p:tgtEl>
                                          <p:spTgt spid="35"/>
                                        </p:tgtEl>
                                        <p:attrNameLst>
                                          <p:attrName>ppt_h</p:attrName>
                                        </p:attrNameLst>
                                      </p:cBhvr>
                                      <p:tavLst>
                                        <p:tav tm="0">
                                          <p:val>
                                            <p:fltVal val="0"/>
                                          </p:val>
                                        </p:tav>
                                        <p:tav tm="100000">
                                          <p:val>
                                            <p:strVal val="#ppt_h"/>
                                          </p:val>
                                        </p:tav>
                                      </p:tavLst>
                                    </p:anim>
                                    <p:anim calcmode="lin" valueType="num">
                                      <p:cBhvr>
                                        <p:cTn id="31" dur="1000" fill="hold"/>
                                        <p:tgtEl>
                                          <p:spTgt spid="35"/>
                                        </p:tgtEl>
                                        <p:attrNameLst>
                                          <p:attrName>style.rotation</p:attrName>
                                        </p:attrNameLst>
                                      </p:cBhvr>
                                      <p:tavLst>
                                        <p:tav tm="0">
                                          <p:val>
                                            <p:fltVal val="90"/>
                                          </p:val>
                                        </p:tav>
                                        <p:tav tm="100000">
                                          <p:val>
                                            <p:fltVal val="0"/>
                                          </p:val>
                                        </p:tav>
                                      </p:tavLst>
                                    </p:anim>
                                    <p:animEffect transition="in" filter="fade">
                                      <p:cBhvr>
                                        <p:cTn id="32" dur="1000"/>
                                        <p:tgtEl>
                                          <p:spTgt spid="35"/>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p:cTn id="37" dur="1000" fill="hold"/>
                                        <p:tgtEl>
                                          <p:spTgt spid="34"/>
                                        </p:tgtEl>
                                        <p:attrNameLst>
                                          <p:attrName>ppt_w</p:attrName>
                                        </p:attrNameLst>
                                      </p:cBhvr>
                                      <p:tavLst>
                                        <p:tav tm="0">
                                          <p:val>
                                            <p:fltVal val="0"/>
                                          </p:val>
                                        </p:tav>
                                        <p:tav tm="100000">
                                          <p:val>
                                            <p:strVal val="#ppt_w"/>
                                          </p:val>
                                        </p:tav>
                                      </p:tavLst>
                                    </p:anim>
                                    <p:anim calcmode="lin" valueType="num">
                                      <p:cBhvr>
                                        <p:cTn id="38" dur="1000" fill="hold"/>
                                        <p:tgtEl>
                                          <p:spTgt spid="34"/>
                                        </p:tgtEl>
                                        <p:attrNameLst>
                                          <p:attrName>ppt_h</p:attrName>
                                        </p:attrNameLst>
                                      </p:cBhvr>
                                      <p:tavLst>
                                        <p:tav tm="0">
                                          <p:val>
                                            <p:fltVal val="0"/>
                                          </p:val>
                                        </p:tav>
                                        <p:tav tm="100000">
                                          <p:val>
                                            <p:strVal val="#ppt_h"/>
                                          </p:val>
                                        </p:tav>
                                      </p:tavLst>
                                    </p:anim>
                                    <p:anim calcmode="lin" valueType="num">
                                      <p:cBhvr>
                                        <p:cTn id="39" dur="1000" fill="hold"/>
                                        <p:tgtEl>
                                          <p:spTgt spid="34"/>
                                        </p:tgtEl>
                                        <p:attrNameLst>
                                          <p:attrName>style.rotation</p:attrName>
                                        </p:attrNameLst>
                                      </p:cBhvr>
                                      <p:tavLst>
                                        <p:tav tm="0">
                                          <p:val>
                                            <p:fltVal val="90"/>
                                          </p:val>
                                        </p:tav>
                                        <p:tav tm="100000">
                                          <p:val>
                                            <p:fltVal val="0"/>
                                          </p:val>
                                        </p:tav>
                                      </p:tavLst>
                                    </p:anim>
                                    <p:animEffect transition="in" filter="fade">
                                      <p:cBhvr>
                                        <p:cTn id="40" dur="1000"/>
                                        <p:tgtEl>
                                          <p:spTgt spid="34"/>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p:cTn id="45" dur="1000" fill="hold"/>
                                        <p:tgtEl>
                                          <p:spTgt spid="4"/>
                                        </p:tgtEl>
                                        <p:attrNameLst>
                                          <p:attrName>ppt_w</p:attrName>
                                        </p:attrNameLst>
                                      </p:cBhvr>
                                      <p:tavLst>
                                        <p:tav tm="0">
                                          <p:val>
                                            <p:fltVal val="0"/>
                                          </p:val>
                                        </p:tav>
                                        <p:tav tm="100000">
                                          <p:val>
                                            <p:strVal val="#ppt_w"/>
                                          </p:val>
                                        </p:tav>
                                      </p:tavLst>
                                    </p:anim>
                                    <p:anim calcmode="lin" valueType="num">
                                      <p:cBhvr>
                                        <p:cTn id="46" dur="1000" fill="hold"/>
                                        <p:tgtEl>
                                          <p:spTgt spid="4"/>
                                        </p:tgtEl>
                                        <p:attrNameLst>
                                          <p:attrName>ppt_h</p:attrName>
                                        </p:attrNameLst>
                                      </p:cBhvr>
                                      <p:tavLst>
                                        <p:tav tm="0">
                                          <p:val>
                                            <p:fltVal val="0"/>
                                          </p:val>
                                        </p:tav>
                                        <p:tav tm="100000">
                                          <p:val>
                                            <p:strVal val="#ppt_h"/>
                                          </p:val>
                                        </p:tav>
                                      </p:tavLst>
                                    </p:anim>
                                    <p:anim calcmode="lin" valueType="num">
                                      <p:cBhvr>
                                        <p:cTn id="47" dur="1000" fill="hold"/>
                                        <p:tgtEl>
                                          <p:spTgt spid="4"/>
                                        </p:tgtEl>
                                        <p:attrNameLst>
                                          <p:attrName>style.rotation</p:attrName>
                                        </p:attrNameLst>
                                      </p:cBhvr>
                                      <p:tavLst>
                                        <p:tav tm="0">
                                          <p:val>
                                            <p:fltVal val="90"/>
                                          </p:val>
                                        </p:tav>
                                        <p:tav tm="100000">
                                          <p:val>
                                            <p:fltVal val="0"/>
                                          </p:val>
                                        </p:tav>
                                      </p:tavLst>
                                    </p:anim>
                                    <p:animEffect transition="in" filter="fade">
                                      <p:cBhvr>
                                        <p:cTn id="4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1" grpId="0"/>
      <p:bldP spid="32" grpId="0"/>
      <p:bldP spid="33" grpId="0"/>
      <p:bldP spid="34" grpId="0"/>
      <p:bldP spid="3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ADULT CDR PROCESS</a:t>
            </a:r>
            <a:endParaRPr lang="en-US" dirty="0"/>
          </a:p>
        </p:txBody>
      </p:sp>
      <p:graphicFrame>
        <p:nvGraphicFramePr>
          <p:cNvPr id="5" name="Content Placeholder 4"/>
          <p:cNvGraphicFramePr>
            <a:graphicFrameLocks noGrp="1"/>
          </p:cNvGraphicFramePr>
          <p:nvPr>
            <p:ph sz="half" idx="1"/>
            <p:extLst/>
          </p:nvPr>
        </p:nvGraphicFramePr>
        <p:xfrm>
          <a:off x="1600198" y="2477286"/>
          <a:ext cx="4895604" cy="3868200"/>
        </p:xfrm>
        <a:graphic>
          <a:graphicData uri="http://schemas.openxmlformats.org/drawingml/2006/table">
            <a:tbl>
              <a:tblPr/>
              <a:tblGrid>
                <a:gridCol w="815934">
                  <a:extLst>
                    <a:ext uri="{9D8B030D-6E8A-4147-A177-3AD203B41FA5}">
                      <a16:colId xmlns:a16="http://schemas.microsoft.com/office/drawing/2014/main" val="2134303790"/>
                    </a:ext>
                  </a:extLst>
                </a:gridCol>
                <a:gridCol w="815934">
                  <a:extLst>
                    <a:ext uri="{9D8B030D-6E8A-4147-A177-3AD203B41FA5}">
                      <a16:colId xmlns:a16="http://schemas.microsoft.com/office/drawing/2014/main" val="2056240921"/>
                    </a:ext>
                  </a:extLst>
                </a:gridCol>
                <a:gridCol w="815934">
                  <a:extLst>
                    <a:ext uri="{9D8B030D-6E8A-4147-A177-3AD203B41FA5}">
                      <a16:colId xmlns:a16="http://schemas.microsoft.com/office/drawing/2014/main" val="2069964960"/>
                    </a:ext>
                  </a:extLst>
                </a:gridCol>
                <a:gridCol w="815934">
                  <a:extLst>
                    <a:ext uri="{9D8B030D-6E8A-4147-A177-3AD203B41FA5}">
                      <a16:colId xmlns:a16="http://schemas.microsoft.com/office/drawing/2014/main" val="2844698858"/>
                    </a:ext>
                  </a:extLst>
                </a:gridCol>
                <a:gridCol w="815934">
                  <a:extLst>
                    <a:ext uri="{9D8B030D-6E8A-4147-A177-3AD203B41FA5}">
                      <a16:colId xmlns:a16="http://schemas.microsoft.com/office/drawing/2014/main" val="4221229776"/>
                    </a:ext>
                  </a:extLst>
                </a:gridCol>
                <a:gridCol w="815934">
                  <a:extLst>
                    <a:ext uri="{9D8B030D-6E8A-4147-A177-3AD203B41FA5}">
                      <a16:colId xmlns:a16="http://schemas.microsoft.com/office/drawing/2014/main" val="2868877503"/>
                    </a:ext>
                  </a:extLst>
                </a:gridCol>
              </a:tblGrid>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90310083"/>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gridSpan="5">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tc rowSpan="10" hMerge="1">
                  <a:txBody>
                    <a:bodyPr/>
                    <a:lstStyle/>
                    <a:p>
                      <a:endParaRPr lang="en-US"/>
                    </a:p>
                  </a:txBody>
                  <a:tcPr/>
                </a:tc>
                <a:extLst>
                  <a:ext uri="{0D108BD9-81ED-4DB2-BD59-A6C34878D82A}">
                    <a16:rowId xmlns:a16="http://schemas.microsoft.com/office/drawing/2014/main" val="2624009050"/>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237319508"/>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81248341"/>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181942620"/>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0626210"/>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30058855"/>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827354018"/>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491802347"/>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800897503"/>
                  </a:ext>
                </a:extLst>
              </a:tr>
              <a:tr h="107965">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78929324"/>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84699427"/>
                  </a:ext>
                </a:extLst>
              </a:tr>
              <a:tr h="246704">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755222625"/>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gridSpan="3">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605559634"/>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26781458"/>
                  </a:ext>
                </a:extLst>
              </a:tr>
              <a:tr h="246704">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92599018"/>
                  </a:ext>
                </a:extLst>
              </a:tr>
            </a:tbl>
          </a:graphicData>
        </a:graphic>
      </p:graphicFrame>
      <p:sp>
        <p:nvSpPr>
          <p:cNvPr id="37" name="Slide Number Placeholder 36"/>
          <p:cNvSpPr>
            <a:spLocks noGrp="1"/>
          </p:cNvSpPr>
          <p:nvPr>
            <p:ph type="sldNum" sz="quarter" idx="12"/>
          </p:nvPr>
        </p:nvSpPr>
        <p:spPr/>
        <p:txBody>
          <a:bodyPr/>
          <a:lstStyle/>
          <a:p>
            <a:fld id="{9DB1DD72-AF7E-468D-86FE-82407F188C1E}" type="slidenum">
              <a:rPr lang="en-US" smtClean="0"/>
              <a:t>31</a:t>
            </a:fld>
            <a:endParaRPr lang="en-US"/>
          </a:p>
        </p:txBody>
      </p:sp>
      <p:sp>
        <p:nvSpPr>
          <p:cNvPr id="6" name="TextBox 2"/>
          <p:cNvSpPr txBox="1"/>
          <p:nvPr/>
        </p:nvSpPr>
        <p:spPr>
          <a:xfrm>
            <a:off x="2295525" y="46778863"/>
            <a:ext cx="2562225" cy="33337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LBW</a:t>
            </a:r>
          </a:p>
        </p:txBody>
      </p:sp>
      <p:sp>
        <p:nvSpPr>
          <p:cNvPr id="7" name="TextBox 10"/>
          <p:cNvSpPr txBox="1"/>
          <p:nvPr/>
        </p:nvSpPr>
        <p:spPr>
          <a:xfrm>
            <a:off x="3733800" y="47502763"/>
            <a:ext cx="1104900"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Processed</a:t>
            </a:r>
          </a:p>
        </p:txBody>
      </p:sp>
      <p:sp>
        <p:nvSpPr>
          <p:cNvPr id="8" name="TextBox 11"/>
          <p:cNvSpPr txBox="1"/>
          <p:nvPr/>
        </p:nvSpPr>
        <p:spPr>
          <a:xfrm>
            <a:off x="2216150" y="47493238"/>
            <a:ext cx="1470025" cy="3016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Not Processed</a:t>
            </a:r>
          </a:p>
        </p:txBody>
      </p:sp>
      <p:sp>
        <p:nvSpPr>
          <p:cNvPr id="9" name="TextBox 12"/>
          <p:cNvSpPr txBox="1"/>
          <p:nvPr/>
        </p:nvSpPr>
        <p:spPr>
          <a:xfrm>
            <a:off x="2257425" y="48255238"/>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Backlog</a:t>
            </a:r>
          </a:p>
        </p:txBody>
      </p:sp>
      <p:sp>
        <p:nvSpPr>
          <p:cNvPr id="10" name="Down Arrow 9"/>
          <p:cNvSpPr/>
          <p:nvPr/>
        </p:nvSpPr>
        <p:spPr>
          <a:xfrm>
            <a:off x="2771775" y="47874238"/>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11" name="Straight Arrow Connector 10"/>
          <p:cNvCxnSpPr/>
          <p:nvPr/>
        </p:nvCxnSpPr>
        <p:spPr>
          <a:xfrm>
            <a:off x="3876675" y="47150338"/>
            <a:ext cx="228600"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028950" y="47178913"/>
            <a:ext cx="228600" cy="247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34"/>
          <p:cNvSpPr txBox="1"/>
          <p:nvPr/>
        </p:nvSpPr>
        <p:spPr>
          <a:xfrm>
            <a:off x="3733800" y="48264763"/>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Rediary</a:t>
            </a:r>
          </a:p>
        </p:txBody>
      </p:sp>
      <p:sp>
        <p:nvSpPr>
          <p:cNvPr id="14" name="Down Arrow 13"/>
          <p:cNvSpPr/>
          <p:nvPr/>
        </p:nvSpPr>
        <p:spPr>
          <a:xfrm>
            <a:off x="4210050" y="4788376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5" name="U-Turn Arrow 14"/>
          <p:cNvSpPr/>
          <p:nvPr/>
        </p:nvSpPr>
        <p:spPr>
          <a:xfrm rot="16200000">
            <a:off x="1346200" y="47604363"/>
            <a:ext cx="1362075" cy="225425"/>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6" name="TextBox 62"/>
          <p:cNvSpPr txBox="1"/>
          <p:nvPr/>
        </p:nvSpPr>
        <p:spPr>
          <a:xfrm>
            <a:off x="3638550" y="49055338"/>
            <a:ext cx="1571625" cy="3143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2nd + CDR - Kids</a:t>
            </a:r>
          </a:p>
        </p:txBody>
      </p:sp>
      <p:sp>
        <p:nvSpPr>
          <p:cNvPr id="17" name="Down Arrow 16"/>
          <p:cNvSpPr/>
          <p:nvPr/>
        </p:nvSpPr>
        <p:spPr>
          <a:xfrm>
            <a:off x="4219575" y="4866481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9" name="TextBox 2"/>
          <p:cNvSpPr txBox="1"/>
          <p:nvPr/>
        </p:nvSpPr>
        <p:spPr>
          <a:xfrm>
            <a:off x="7629525" y="46778863"/>
            <a:ext cx="2562225" cy="33337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LBW</a:t>
            </a:r>
          </a:p>
        </p:txBody>
      </p:sp>
      <p:sp>
        <p:nvSpPr>
          <p:cNvPr id="20" name="TextBox 10"/>
          <p:cNvSpPr txBox="1"/>
          <p:nvPr/>
        </p:nvSpPr>
        <p:spPr>
          <a:xfrm>
            <a:off x="9067800" y="47502763"/>
            <a:ext cx="1104900"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Processed</a:t>
            </a:r>
          </a:p>
        </p:txBody>
      </p:sp>
      <p:sp>
        <p:nvSpPr>
          <p:cNvPr id="21" name="TextBox 11"/>
          <p:cNvSpPr txBox="1"/>
          <p:nvPr/>
        </p:nvSpPr>
        <p:spPr>
          <a:xfrm>
            <a:off x="7550150" y="47493238"/>
            <a:ext cx="1470025" cy="3016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a:t>Not Processed</a:t>
            </a:r>
          </a:p>
        </p:txBody>
      </p:sp>
      <p:sp>
        <p:nvSpPr>
          <p:cNvPr id="22" name="TextBox 12"/>
          <p:cNvSpPr txBox="1"/>
          <p:nvPr/>
        </p:nvSpPr>
        <p:spPr>
          <a:xfrm>
            <a:off x="7591425" y="48255238"/>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Backlog</a:t>
            </a:r>
          </a:p>
        </p:txBody>
      </p:sp>
      <p:sp>
        <p:nvSpPr>
          <p:cNvPr id="23" name="Down Arrow 22"/>
          <p:cNvSpPr/>
          <p:nvPr/>
        </p:nvSpPr>
        <p:spPr>
          <a:xfrm>
            <a:off x="8105775" y="47874238"/>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24" name="Straight Arrow Connector 23"/>
          <p:cNvCxnSpPr/>
          <p:nvPr/>
        </p:nvCxnSpPr>
        <p:spPr>
          <a:xfrm>
            <a:off x="9210675" y="47150338"/>
            <a:ext cx="228600"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8362950" y="47178913"/>
            <a:ext cx="228600" cy="247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34"/>
          <p:cNvSpPr txBox="1"/>
          <p:nvPr/>
        </p:nvSpPr>
        <p:spPr>
          <a:xfrm>
            <a:off x="9067800" y="48264763"/>
            <a:ext cx="1285875" cy="285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LBW Rediary</a:t>
            </a:r>
          </a:p>
        </p:txBody>
      </p:sp>
      <p:sp>
        <p:nvSpPr>
          <p:cNvPr id="27" name="Down Arrow 26"/>
          <p:cNvSpPr/>
          <p:nvPr/>
        </p:nvSpPr>
        <p:spPr>
          <a:xfrm>
            <a:off x="9544050" y="4788376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28" name="U-Turn Arrow 27"/>
          <p:cNvSpPr/>
          <p:nvPr/>
        </p:nvSpPr>
        <p:spPr>
          <a:xfrm rot="16200000">
            <a:off x="6680200" y="47604363"/>
            <a:ext cx="1362075" cy="225425"/>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29" name="TextBox 62"/>
          <p:cNvSpPr txBox="1"/>
          <p:nvPr/>
        </p:nvSpPr>
        <p:spPr>
          <a:xfrm>
            <a:off x="8972550" y="49055338"/>
            <a:ext cx="1571625" cy="3143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a:t>2nd + CDR - Kids</a:t>
            </a:r>
          </a:p>
        </p:txBody>
      </p:sp>
      <p:sp>
        <p:nvSpPr>
          <p:cNvPr id="30" name="Down Arrow 29"/>
          <p:cNvSpPr/>
          <p:nvPr/>
        </p:nvSpPr>
        <p:spPr>
          <a:xfrm>
            <a:off x="9553575" y="48664813"/>
            <a:ext cx="2571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 name="TextBox 3"/>
          <p:cNvSpPr txBox="1"/>
          <p:nvPr/>
        </p:nvSpPr>
        <p:spPr>
          <a:xfrm>
            <a:off x="1296140" y="2728476"/>
            <a:ext cx="1931548" cy="830997"/>
          </a:xfrm>
          <a:prstGeom prst="rect">
            <a:avLst/>
          </a:prstGeom>
          <a:noFill/>
          <a:ln>
            <a:solidFill>
              <a:schemeClr val="tx1"/>
            </a:solidFill>
          </a:ln>
        </p:spPr>
        <p:txBody>
          <a:bodyPr wrap="square" rtlCol="0">
            <a:spAutoFit/>
          </a:bodyPr>
          <a:lstStyle/>
          <a:p>
            <a:pPr algn="ctr"/>
            <a:r>
              <a:rPr lang="en-US" sz="2400" dirty="0" smtClean="0"/>
              <a:t>Full Medical Review (FMR)</a:t>
            </a:r>
            <a:endParaRPr lang="en-US" sz="2400" dirty="0"/>
          </a:p>
        </p:txBody>
      </p:sp>
      <p:sp>
        <p:nvSpPr>
          <p:cNvPr id="35" name="TextBox 34"/>
          <p:cNvSpPr txBox="1"/>
          <p:nvPr/>
        </p:nvSpPr>
        <p:spPr>
          <a:xfrm>
            <a:off x="4170862" y="2866975"/>
            <a:ext cx="1458931" cy="461665"/>
          </a:xfrm>
          <a:prstGeom prst="rect">
            <a:avLst/>
          </a:prstGeom>
          <a:noFill/>
          <a:ln>
            <a:solidFill>
              <a:schemeClr val="tx1"/>
            </a:solidFill>
          </a:ln>
        </p:spPr>
        <p:txBody>
          <a:bodyPr wrap="square" rtlCol="0">
            <a:spAutoFit/>
          </a:bodyPr>
          <a:lstStyle/>
          <a:p>
            <a:pPr algn="ctr"/>
            <a:r>
              <a:rPr lang="en-US" sz="2400" dirty="0" smtClean="0"/>
              <a:t>Mailers</a:t>
            </a:r>
            <a:endParaRPr lang="en-US" sz="2400" dirty="0"/>
          </a:p>
        </p:txBody>
      </p:sp>
      <p:sp>
        <p:nvSpPr>
          <p:cNvPr id="36" name="TextBox 35"/>
          <p:cNvSpPr txBox="1"/>
          <p:nvPr/>
        </p:nvSpPr>
        <p:spPr>
          <a:xfrm>
            <a:off x="6580687" y="2866975"/>
            <a:ext cx="1458931" cy="461665"/>
          </a:xfrm>
          <a:prstGeom prst="rect">
            <a:avLst/>
          </a:prstGeom>
          <a:noFill/>
          <a:ln>
            <a:solidFill>
              <a:schemeClr val="tx1"/>
            </a:solidFill>
          </a:ln>
        </p:spPr>
        <p:txBody>
          <a:bodyPr wrap="square" rtlCol="0">
            <a:spAutoFit/>
          </a:bodyPr>
          <a:lstStyle/>
          <a:p>
            <a:pPr algn="ctr"/>
            <a:r>
              <a:rPr lang="en-US" sz="2400" dirty="0" smtClean="0"/>
              <a:t>Do-CDR</a:t>
            </a:r>
            <a:endParaRPr lang="en-US" sz="2400" dirty="0"/>
          </a:p>
        </p:txBody>
      </p:sp>
      <p:sp>
        <p:nvSpPr>
          <p:cNvPr id="38" name="TextBox 37"/>
          <p:cNvSpPr txBox="1"/>
          <p:nvPr/>
        </p:nvSpPr>
        <p:spPr>
          <a:xfrm>
            <a:off x="1559600" y="1898769"/>
            <a:ext cx="7508199" cy="461665"/>
          </a:xfrm>
          <a:prstGeom prst="rect">
            <a:avLst/>
          </a:prstGeom>
          <a:noFill/>
        </p:spPr>
        <p:txBody>
          <a:bodyPr wrap="square" rtlCol="0">
            <a:spAutoFit/>
          </a:bodyPr>
          <a:lstStyle/>
          <a:p>
            <a:r>
              <a:rPr lang="en-US" sz="2400" u="sng" dirty="0" smtClean="0"/>
              <a:t>Adult in the CDR process can be in any of the three groups:</a:t>
            </a:r>
            <a:endParaRPr lang="en-US" sz="2400" u="sng" dirty="0"/>
          </a:p>
        </p:txBody>
      </p:sp>
      <p:sp>
        <p:nvSpPr>
          <p:cNvPr id="39" name="Down Arrow 38"/>
          <p:cNvSpPr/>
          <p:nvPr/>
        </p:nvSpPr>
        <p:spPr>
          <a:xfrm>
            <a:off x="1976664" y="3625997"/>
            <a:ext cx="523172" cy="5509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TextBox 39"/>
          <p:cNvSpPr txBox="1"/>
          <p:nvPr/>
        </p:nvSpPr>
        <p:spPr>
          <a:xfrm>
            <a:off x="1373243" y="4400721"/>
            <a:ext cx="1931548" cy="830997"/>
          </a:xfrm>
          <a:prstGeom prst="rect">
            <a:avLst/>
          </a:prstGeom>
          <a:noFill/>
          <a:ln>
            <a:solidFill>
              <a:schemeClr val="tx1"/>
            </a:solidFill>
          </a:ln>
        </p:spPr>
        <p:txBody>
          <a:bodyPr wrap="square" rtlCol="0">
            <a:spAutoFit/>
          </a:bodyPr>
          <a:lstStyle/>
          <a:p>
            <a:pPr algn="ctr"/>
            <a:r>
              <a:rPr lang="en-US" sz="2400" dirty="0" smtClean="0"/>
              <a:t>Immediately get a FMR</a:t>
            </a:r>
            <a:endParaRPr lang="en-US" sz="2400" dirty="0"/>
          </a:p>
        </p:txBody>
      </p:sp>
      <p:sp>
        <p:nvSpPr>
          <p:cNvPr id="41" name="Down Arrow 40"/>
          <p:cNvSpPr/>
          <p:nvPr/>
        </p:nvSpPr>
        <p:spPr>
          <a:xfrm>
            <a:off x="4618264" y="3625996"/>
            <a:ext cx="523172" cy="5509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TextBox 41"/>
          <p:cNvSpPr txBox="1"/>
          <p:nvPr/>
        </p:nvSpPr>
        <p:spPr>
          <a:xfrm>
            <a:off x="3990975" y="4386164"/>
            <a:ext cx="1931548" cy="830997"/>
          </a:xfrm>
          <a:prstGeom prst="rect">
            <a:avLst/>
          </a:prstGeom>
          <a:noFill/>
          <a:ln>
            <a:solidFill>
              <a:schemeClr val="tx1"/>
            </a:solidFill>
          </a:ln>
        </p:spPr>
        <p:txBody>
          <a:bodyPr wrap="square" rtlCol="0">
            <a:spAutoFit/>
          </a:bodyPr>
          <a:lstStyle/>
          <a:p>
            <a:pPr algn="ctr"/>
            <a:r>
              <a:rPr lang="en-US" sz="2400" dirty="0" smtClean="0"/>
              <a:t>Immediately get a Mailer</a:t>
            </a:r>
            <a:endParaRPr lang="en-US" sz="2400" dirty="0"/>
          </a:p>
        </p:txBody>
      </p:sp>
      <p:sp>
        <p:nvSpPr>
          <p:cNvPr id="43" name="Down Arrow 42"/>
          <p:cNvSpPr/>
          <p:nvPr/>
        </p:nvSpPr>
        <p:spPr>
          <a:xfrm>
            <a:off x="7071178" y="3625996"/>
            <a:ext cx="523172" cy="5509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4" name="TextBox 43"/>
          <p:cNvSpPr txBox="1"/>
          <p:nvPr/>
        </p:nvSpPr>
        <p:spPr>
          <a:xfrm>
            <a:off x="6426482" y="4400720"/>
            <a:ext cx="1931548" cy="1569660"/>
          </a:xfrm>
          <a:prstGeom prst="rect">
            <a:avLst/>
          </a:prstGeom>
          <a:noFill/>
          <a:ln>
            <a:solidFill>
              <a:schemeClr val="tx1"/>
            </a:solidFill>
          </a:ln>
        </p:spPr>
        <p:txBody>
          <a:bodyPr wrap="square" rtlCol="0">
            <a:spAutoFit/>
          </a:bodyPr>
          <a:lstStyle/>
          <a:p>
            <a:pPr algn="ctr"/>
            <a:r>
              <a:rPr lang="en-US" sz="2400" dirty="0" smtClean="0"/>
              <a:t>Get a FMR after Mailer is returned and processed</a:t>
            </a:r>
            <a:endParaRPr lang="en-US" sz="2400" dirty="0"/>
          </a:p>
        </p:txBody>
      </p:sp>
    </p:spTree>
    <p:extLst>
      <p:ext uri="{BB962C8B-B14F-4D97-AF65-F5344CB8AC3E}">
        <p14:creationId xmlns:p14="http://schemas.microsoft.com/office/powerpoint/2010/main" val="18244281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circle(in)">
                                      <p:cBhvr>
                                        <p:cTn id="7" dur="2000"/>
                                        <p:tgtEl>
                                          <p:spTgt spid="38"/>
                                        </p:tgtEl>
                                      </p:cBhvr>
                                    </p:animEffect>
                                  </p:childTnLst>
                                </p:cTn>
                              </p:par>
                              <p:par>
                                <p:cTn id="8" presetID="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ppt_x"/>
                                          </p:val>
                                        </p:tav>
                                        <p:tav tm="100000">
                                          <p:val>
                                            <p:strVal val="#ppt_x"/>
                                          </p:val>
                                        </p:tav>
                                      </p:tavLst>
                                    </p:anim>
                                    <p:anim calcmode="lin" valueType="num">
                                      <p:cBhvr additive="base">
                                        <p:cTn id="11" dur="500" fill="hold"/>
                                        <p:tgtEl>
                                          <p:spTgt spid="4"/>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35"/>
                                        </p:tgtEl>
                                        <p:attrNameLst>
                                          <p:attrName>style.visibility</p:attrName>
                                        </p:attrNameLst>
                                      </p:cBhvr>
                                      <p:to>
                                        <p:strVal val="visible"/>
                                      </p:to>
                                    </p:set>
                                    <p:anim calcmode="lin" valueType="num">
                                      <p:cBhvr additive="base">
                                        <p:cTn id="14" dur="500" fill="hold"/>
                                        <p:tgtEl>
                                          <p:spTgt spid="35"/>
                                        </p:tgtEl>
                                        <p:attrNameLst>
                                          <p:attrName>ppt_x</p:attrName>
                                        </p:attrNameLst>
                                      </p:cBhvr>
                                      <p:tavLst>
                                        <p:tav tm="0">
                                          <p:val>
                                            <p:strVal val="#ppt_x"/>
                                          </p:val>
                                        </p:tav>
                                        <p:tav tm="100000">
                                          <p:val>
                                            <p:strVal val="#ppt_x"/>
                                          </p:val>
                                        </p:tav>
                                      </p:tavLst>
                                    </p:anim>
                                    <p:anim calcmode="lin" valueType="num">
                                      <p:cBhvr additive="base">
                                        <p:cTn id="15" dur="500" fill="hold"/>
                                        <p:tgtEl>
                                          <p:spTgt spid="35"/>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6"/>
                                        </p:tgtEl>
                                        <p:attrNameLst>
                                          <p:attrName>style.visibility</p:attrName>
                                        </p:attrNameLst>
                                      </p:cBhvr>
                                      <p:to>
                                        <p:strVal val="visible"/>
                                      </p:to>
                                    </p:set>
                                    <p:anim calcmode="lin" valueType="num">
                                      <p:cBhvr additive="base">
                                        <p:cTn id="18" dur="500" fill="hold"/>
                                        <p:tgtEl>
                                          <p:spTgt spid="36"/>
                                        </p:tgtEl>
                                        <p:attrNameLst>
                                          <p:attrName>ppt_x</p:attrName>
                                        </p:attrNameLst>
                                      </p:cBhvr>
                                      <p:tavLst>
                                        <p:tav tm="0">
                                          <p:val>
                                            <p:strVal val="#ppt_x"/>
                                          </p:val>
                                        </p:tav>
                                        <p:tav tm="100000">
                                          <p:val>
                                            <p:strVal val="#ppt_x"/>
                                          </p:val>
                                        </p:tav>
                                      </p:tavLst>
                                    </p:anim>
                                    <p:anim calcmode="lin" valueType="num">
                                      <p:cBhvr additive="base">
                                        <p:cTn id="19"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500"/>
                                        <p:tgtEl>
                                          <p:spTgt spid="39"/>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additive="base">
                                        <p:cTn id="29" dur="500" fill="hold"/>
                                        <p:tgtEl>
                                          <p:spTgt spid="40"/>
                                        </p:tgtEl>
                                        <p:attrNameLst>
                                          <p:attrName>ppt_x</p:attrName>
                                        </p:attrNameLst>
                                      </p:cBhvr>
                                      <p:tavLst>
                                        <p:tav tm="0">
                                          <p:val>
                                            <p:strVal val="#ppt_x"/>
                                          </p:val>
                                        </p:tav>
                                        <p:tav tm="100000">
                                          <p:val>
                                            <p:strVal val="#ppt_x"/>
                                          </p:val>
                                        </p:tav>
                                      </p:tavLst>
                                    </p:anim>
                                    <p:anim calcmode="lin" valueType="num">
                                      <p:cBhvr additive="base">
                                        <p:cTn id="30"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additive="base">
                                        <p:cTn id="40" dur="500" fill="hold"/>
                                        <p:tgtEl>
                                          <p:spTgt spid="42"/>
                                        </p:tgtEl>
                                        <p:attrNameLst>
                                          <p:attrName>ppt_x</p:attrName>
                                        </p:attrNameLst>
                                      </p:cBhvr>
                                      <p:tavLst>
                                        <p:tav tm="0">
                                          <p:val>
                                            <p:strVal val="#ppt_x"/>
                                          </p:val>
                                        </p:tav>
                                        <p:tav tm="100000">
                                          <p:val>
                                            <p:strVal val="#ppt_x"/>
                                          </p:val>
                                        </p:tav>
                                      </p:tavLst>
                                    </p:anim>
                                    <p:anim calcmode="lin" valueType="num">
                                      <p:cBhvr additive="base">
                                        <p:cTn id="41"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fade">
                                      <p:cBhvr>
                                        <p:cTn id="46" dur="500"/>
                                        <p:tgtEl>
                                          <p:spTgt spid="43"/>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44"/>
                                        </p:tgtEl>
                                        <p:attrNameLst>
                                          <p:attrName>style.visibility</p:attrName>
                                        </p:attrNameLst>
                                      </p:cBhvr>
                                      <p:to>
                                        <p:strVal val="visible"/>
                                      </p:to>
                                    </p:set>
                                    <p:anim calcmode="lin" valueType="num">
                                      <p:cBhvr additive="base">
                                        <p:cTn id="51" dur="500" fill="hold"/>
                                        <p:tgtEl>
                                          <p:spTgt spid="44"/>
                                        </p:tgtEl>
                                        <p:attrNameLst>
                                          <p:attrName>ppt_x</p:attrName>
                                        </p:attrNameLst>
                                      </p:cBhvr>
                                      <p:tavLst>
                                        <p:tav tm="0">
                                          <p:val>
                                            <p:strVal val="#ppt_x"/>
                                          </p:val>
                                        </p:tav>
                                        <p:tav tm="100000">
                                          <p:val>
                                            <p:strVal val="#ppt_x"/>
                                          </p:val>
                                        </p:tav>
                                      </p:tavLst>
                                    </p:anim>
                                    <p:anim calcmode="lin" valueType="num">
                                      <p:cBhvr additive="base">
                                        <p:cTn id="52"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5" grpId="0" animBg="1"/>
      <p:bldP spid="36" grpId="0" animBg="1"/>
      <p:bldP spid="38" grpId="0"/>
      <p:bldP spid="39" grpId="0" animBg="1"/>
      <p:bldP spid="40" grpId="0" animBg="1"/>
      <p:bldP spid="41" grpId="0" animBg="1"/>
      <p:bldP spid="42" grpId="0" animBg="1"/>
      <p:bldP spid="43" grpId="0" animBg="1"/>
      <p:bldP spid="4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7346" y="376567"/>
            <a:ext cx="2647464" cy="751156"/>
          </a:xfrm>
        </p:spPr>
        <p:txBody>
          <a:bodyPr>
            <a:normAutofit/>
          </a:bodyPr>
          <a:lstStyle/>
          <a:p>
            <a:pPr algn="ctr"/>
            <a:r>
              <a:rPr lang="en-US" dirty="0" smtClean="0"/>
              <a:t>Adult CDR</a:t>
            </a:r>
            <a:endParaRPr lang="en-US" dirty="0"/>
          </a:p>
        </p:txBody>
      </p:sp>
      <p:sp>
        <p:nvSpPr>
          <p:cNvPr id="4" name="Slide Number Placeholder 3"/>
          <p:cNvSpPr>
            <a:spLocks noGrp="1"/>
          </p:cNvSpPr>
          <p:nvPr>
            <p:ph type="sldNum" sz="quarter" idx="12"/>
          </p:nvPr>
        </p:nvSpPr>
        <p:spPr/>
        <p:txBody>
          <a:bodyPr/>
          <a:lstStyle/>
          <a:p>
            <a:fld id="{9DB1DD72-AF7E-468D-86FE-82407F188C1E}" type="slidenum">
              <a:rPr lang="en-US" smtClean="0"/>
              <a:t>32</a:t>
            </a:fld>
            <a:endParaRPr lang="en-US"/>
          </a:p>
        </p:txBody>
      </p:sp>
      <p:sp>
        <p:nvSpPr>
          <p:cNvPr id="26" name="Title 1"/>
          <p:cNvSpPr txBox="1">
            <a:spLocks/>
          </p:cNvSpPr>
          <p:nvPr/>
        </p:nvSpPr>
        <p:spPr>
          <a:xfrm>
            <a:off x="9899073" y="552452"/>
            <a:ext cx="1382486" cy="75115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sp>
        <p:nvSpPr>
          <p:cNvPr id="46" name="TextBox 45"/>
          <p:cNvSpPr txBox="1"/>
          <p:nvPr/>
        </p:nvSpPr>
        <p:spPr>
          <a:xfrm>
            <a:off x="2586049" y="1733707"/>
            <a:ext cx="1774475" cy="523220"/>
          </a:xfrm>
          <a:prstGeom prst="rect">
            <a:avLst/>
          </a:prstGeom>
          <a:solidFill>
            <a:srgbClr val="FFC000"/>
          </a:solidFill>
          <a:ln>
            <a:solidFill>
              <a:schemeClr val="accent1"/>
            </a:solidFill>
            <a:round/>
          </a:ln>
        </p:spPr>
        <p:txBody>
          <a:bodyPr wrap="square" rtlCol="0">
            <a:spAutoFit/>
          </a:bodyPr>
          <a:lstStyle>
            <a:defPPr>
              <a:defRPr lang="en-US"/>
            </a:defPPr>
            <a:lvl1pPr algn="ctr"/>
          </a:lstStyle>
          <a:p>
            <a:r>
              <a:rPr lang="en-US" sz="2800" dirty="0"/>
              <a:t>FMR</a:t>
            </a:r>
          </a:p>
        </p:txBody>
      </p:sp>
      <p:sp>
        <p:nvSpPr>
          <p:cNvPr id="47" name="TextBox 46"/>
          <p:cNvSpPr txBox="1"/>
          <p:nvPr/>
        </p:nvSpPr>
        <p:spPr>
          <a:xfrm>
            <a:off x="6866260" y="1733707"/>
            <a:ext cx="1413719" cy="523220"/>
          </a:xfrm>
          <a:prstGeom prst="rect">
            <a:avLst/>
          </a:prstGeom>
          <a:solidFill>
            <a:srgbClr val="FFC000"/>
          </a:solidFill>
          <a:ln>
            <a:solidFill>
              <a:schemeClr val="accent1"/>
            </a:solidFill>
            <a:round/>
          </a:ln>
        </p:spPr>
        <p:txBody>
          <a:bodyPr wrap="square" rtlCol="0">
            <a:spAutoFit/>
          </a:bodyPr>
          <a:lstStyle>
            <a:defPPr>
              <a:defRPr lang="en-US"/>
            </a:defPPr>
            <a:lvl1pPr algn="ctr"/>
          </a:lstStyle>
          <a:p>
            <a:r>
              <a:rPr lang="en-US" sz="2800" dirty="0"/>
              <a:t>Mailers</a:t>
            </a:r>
          </a:p>
        </p:txBody>
      </p:sp>
      <p:cxnSp>
        <p:nvCxnSpPr>
          <p:cNvPr id="48" name="Straight Arrow Connector 47"/>
          <p:cNvCxnSpPr/>
          <p:nvPr/>
        </p:nvCxnSpPr>
        <p:spPr>
          <a:xfrm>
            <a:off x="5658655" y="1205319"/>
            <a:ext cx="1493564" cy="4166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3599538" y="1241231"/>
            <a:ext cx="1201062" cy="3807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Title 1"/>
          <p:cNvSpPr txBox="1">
            <a:spLocks/>
          </p:cNvSpPr>
          <p:nvPr/>
        </p:nvSpPr>
        <p:spPr>
          <a:xfrm>
            <a:off x="6106613" y="2904585"/>
            <a:ext cx="1567054" cy="523220"/>
          </a:xfrm>
          <a:prstGeom prst="rect">
            <a:avLst/>
          </a:prstGeom>
          <a:solidFill>
            <a:srgbClr val="FFC000"/>
          </a:solidFill>
          <a:ln>
            <a:solidFill>
              <a:schemeClr val="accent1"/>
            </a:solidFill>
            <a:round/>
          </a:ln>
        </p:spPr>
        <p:txBody>
          <a:bodyPr wrap="square" rtlCol="0">
            <a:spAutoFit/>
          </a:bodyPr>
          <a:lstStyle>
            <a:defPPr>
              <a:defRPr lang="en-US"/>
            </a:defPPr>
            <a:lvl1pPr algn="ctr"/>
          </a:lstStyle>
          <a:p>
            <a:r>
              <a:rPr lang="en-US" sz="2800" dirty="0"/>
              <a:t>Do-CDR</a:t>
            </a:r>
          </a:p>
        </p:txBody>
      </p:sp>
      <p:cxnSp>
        <p:nvCxnSpPr>
          <p:cNvPr id="33" name="Straight Arrow Connector 32"/>
          <p:cNvCxnSpPr/>
          <p:nvPr/>
        </p:nvCxnSpPr>
        <p:spPr>
          <a:xfrm>
            <a:off x="3510782" y="2296719"/>
            <a:ext cx="542141" cy="320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2538921" y="2272527"/>
            <a:ext cx="692844" cy="3449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290834" y="2667705"/>
            <a:ext cx="2143698" cy="523220"/>
          </a:xfrm>
          <a:prstGeom prst="rect">
            <a:avLst/>
          </a:prstGeom>
          <a:noFill/>
        </p:spPr>
        <p:txBody>
          <a:bodyPr wrap="square" rtlCol="0">
            <a:spAutoFit/>
          </a:bodyPr>
          <a:lstStyle/>
          <a:p>
            <a:pPr algn="ctr"/>
            <a:r>
              <a:rPr lang="en-US" sz="2800" dirty="0" smtClean="0"/>
              <a:t>Continuance</a:t>
            </a:r>
            <a:endParaRPr lang="en-US" sz="2800" dirty="0"/>
          </a:p>
        </p:txBody>
      </p:sp>
      <p:sp>
        <p:nvSpPr>
          <p:cNvPr id="16" name="TextBox 15"/>
          <p:cNvSpPr txBox="1"/>
          <p:nvPr/>
        </p:nvSpPr>
        <p:spPr>
          <a:xfrm>
            <a:off x="3625219" y="2671961"/>
            <a:ext cx="1778241" cy="523220"/>
          </a:xfrm>
          <a:prstGeom prst="rect">
            <a:avLst/>
          </a:prstGeom>
          <a:noFill/>
        </p:spPr>
        <p:txBody>
          <a:bodyPr wrap="square" rtlCol="0">
            <a:spAutoFit/>
          </a:bodyPr>
          <a:lstStyle/>
          <a:p>
            <a:pPr algn="ctr"/>
            <a:r>
              <a:rPr lang="en-US" sz="2800" dirty="0" smtClean="0"/>
              <a:t>Cessation</a:t>
            </a:r>
            <a:endParaRPr lang="en-US" sz="2800" dirty="0"/>
          </a:p>
        </p:txBody>
      </p:sp>
      <p:cxnSp>
        <p:nvCxnSpPr>
          <p:cNvPr id="18" name="Straight Arrow Connector 17"/>
          <p:cNvCxnSpPr>
            <a:stCxn id="15" idx="2"/>
          </p:cNvCxnSpPr>
          <p:nvPr/>
        </p:nvCxnSpPr>
        <p:spPr>
          <a:xfrm flipH="1">
            <a:off x="2185357" y="3190925"/>
            <a:ext cx="177326" cy="5789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441738" y="3866532"/>
            <a:ext cx="1561463" cy="52322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solidFill>
              <a:schemeClr val="accent1"/>
            </a:solidFill>
            <a:round/>
          </a:ln>
        </p:spPr>
        <p:txBody>
          <a:bodyPr wrap="square" rtlCol="0">
            <a:spAutoFit/>
          </a:bodyPr>
          <a:lstStyle>
            <a:defPPr>
              <a:defRPr lang="en-US"/>
            </a:defPPr>
            <a:lvl1pPr algn="ctr"/>
          </a:lstStyle>
          <a:p>
            <a:r>
              <a:rPr lang="en-US" sz="2800" dirty="0" err="1"/>
              <a:t>Rediary</a:t>
            </a:r>
            <a:endParaRPr lang="en-US" sz="2800" dirty="0"/>
          </a:p>
        </p:txBody>
      </p:sp>
      <p:sp>
        <p:nvSpPr>
          <p:cNvPr id="20" name="TextBox 19"/>
          <p:cNvSpPr txBox="1"/>
          <p:nvPr/>
        </p:nvSpPr>
        <p:spPr>
          <a:xfrm>
            <a:off x="8190707" y="2947804"/>
            <a:ext cx="1778241" cy="523220"/>
          </a:xfrm>
          <a:prstGeom prst="rect">
            <a:avLst/>
          </a:prstGeom>
          <a:noFill/>
        </p:spPr>
        <p:txBody>
          <a:bodyPr wrap="square" rtlCol="0">
            <a:spAutoFit/>
          </a:bodyPr>
          <a:lstStyle/>
          <a:p>
            <a:pPr algn="ctr"/>
            <a:r>
              <a:rPr lang="en-US" sz="2800" dirty="0" smtClean="0"/>
              <a:t>Deferral</a:t>
            </a:r>
            <a:endParaRPr lang="en-US" sz="2800" dirty="0"/>
          </a:p>
        </p:txBody>
      </p:sp>
      <p:sp>
        <p:nvSpPr>
          <p:cNvPr id="21" name="TextBox 20"/>
          <p:cNvSpPr txBox="1"/>
          <p:nvPr/>
        </p:nvSpPr>
        <p:spPr>
          <a:xfrm>
            <a:off x="7012918" y="3866532"/>
            <a:ext cx="1778241" cy="523220"/>
          </a:xfrm>
          <a:prstGeom prst="rect">
            <a:avLst/>
          </a:prstGeom>
          <a:noFill/>
        </p:spPr>
        <p:txBody>
          <a:bodyPr wrap="square" rtlCol="0">
            <a:spAutoFit/>
          </a:bodyPr>
          <a:lstStyle/>
          <a:p>
            <a:pPr algn="ctr"/>
            <a:r>
              <a:rPr lang="en-US" sz="2800" dirty="0" smtClean="0"/>
              <a:t>Cessation</a:t>
            </a:r>
            <a:endParaRPr lang="en-US" sz="2800" dirty="0"/>
          </a:p>
        </p:txBody>
      </p:sp>
      <p:cxnSp>
        <p:nvCxnSpPr>
          <p:cNvPr id="22" name="Straight Arrow Connector 21"/>
          <p:cNvCxnSpPr/>
          <p:nvPr/>
        </p:nvCxnSpPr>
        <p:spPr>
          <a:xfrm>
            <a:off x="7788521" y="2298307"/>
            <a:ext cx="1040450" cy="5133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6720078" y="2299071"/>
            <a:ext cx="647875" cy="4410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9273421" y="3927324"/>
            <a:ext cx="1417558" cy="52322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solidFill>
              <a:schemeClr val="accent1"/>
            </a:solidFill>
            <a:round/>
          </a:ln>
        </p:spPr>
        <p:txBody>
          <a:bodyPr wrap="square" rtlCol="0">
            <a:spAutoFit/>
          </a:bodyPr>
          <a:lstStyle>
            <a:defPPr>
              <a:defRPr lang="en-US"/>
            </a:defPPr>
            <a:lvl1pPr algn="ctr"/>
          </a:lstStyle>
          <a:p>
            <a:r>
              <a:rPr lang="en-US" sz="2800" dirty="0" err="1"/>
              <a:t>Rediary</a:t>
            </a:r>
            <a:endParaRPr lang="en-US" sz="2800" dirty="0"/>
          </a:p>
        </p:txBody>
      </p:sp>
      <p:cxnSp>
        <p:nvCxnSpPr>
          <p:cNvPr id="34" name="Straight Arrow Connector 33"/>
          <p:cNvCxnSpPr/>
          <p:nvPr/>
        </p:nvCxnSpPr>
        <p:spPr>
          <a:xfrm>
            <a:off x="9362661" y="3471024"/>
            <a:ext cx="402526" cy="3589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116638" y="3500182"/>
            <a:ext cx="557029" cy="3994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5836923" y="3508869"/>
            <a:ext cx="733530" cy="4268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647451" y="3866532"/>
            <a:ext cx="2065116" cy="523220"/>
          </a:xfrm>
          <a:prstGeom prst="rect">
            <a:avLst/>
          </a:prstGeom>
          <a:noFill/>
        </p:spPr>
        <p:txBody>
          <a:bodyPr wrap="square" rtlCol="0">
            <a:spAutoFit/>
          </a:bodyPr>
          <a:lstStyle/>
          <a:p>
            <a:pPr algn="ctr"/>
            <a:r>
              <a:rPr lang="en-US" sz="2800" dirty="0"/>
              <a:t>Continuance</a:t>
            </a:r>
          </a:p>
        </p:txBody>
      </p:sp>
      <p:cxnSp>
        <p:nvCxnSpPr>
          <p:cNvPr id="42" name="Straight Arrow Connector 41"/>
          <p:cNvCxnSpPr>
            <a:stCxn id="41" idx="2"/>
          </p:cNvCxnSpPr>
          <p:nvPr/>
        </p:nvCxnSpPr>
        <p:spPr>
          <a:xfrm flipH="1">
            <a:off x="5509291" y="4389752"/>
            <a:ext cx="170718" cy="5889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898328" y="5111691"/>
            <a:ext cx="1359617" cy="52322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solidFill>
              <a:schemeClr val="accent1"/>
            </a:solidFill>
            <a:round/>
          </a:ln>
        </p:spPr>
        <p:txBody>
          <a:bodyPr wrap="square" rtlCol="0">
            <a:spAutoFit/>
          </a:bodyPr>
          <a:lstStyle>
            <a:defPPr>
              <a:defRPr lang="en-US"/>
            </a:defPPr>
            <a:lvl1pPr algn="ctr"/>
          </a:lstStyle>
          <a:p>
            <a:r>
              <a:rPr lang="en-US" sz="2800" dirty="0" err="1"/>
              <a:t>Rediary</a:t>
            </a:r>
            <a:endParaRPr lang="en-US" sz="2800" dirty="0"/>
          </a:p>
        </p:txBody>
      </p:sp>
    </p:spTree>
    <p:extLst>
      <p:ext uri="{BB962C8B-B14F-4D97-AF65-F5344CB8AC3E}">
        <p14:creationId xmlns:p14="http://schemas.microsoft.com/office/powerpoint/2010/main" val="285847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par>
                                <p:cTn id="9" presetID="2" presetClass="entr" presetSubtype="4"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500" fill="hold"/>
                                        <p:tgtEl>
                                          <p:spTgt spid="46"/>
                                        </p:tgtEl>
                                        <p:attrNameLst>
                                          <p:attrName>ppt_x</p:attrName>
                                        </p:attrNameLst>
                                      </p:cBhvr>
                                      <p:tavLst>
                                        <p:tav tm="0">
                                          <p:val>
                                            <p:strVal val="#ppt_x"/>
                                          </p:val>
                                        </p:tav>
                                        <p:tav tm="100000">
                                          <p:val>
                                            <p:strVal val="#ppt_x"/>
                                          </p:val>
                                        </p:tav>
                                      </p:tavLst>
                                    </p:anim>
                                    <p:anim calcmode="lin" valueType="num">
                                      <p:cBhvr additive="base">
                                        <p:cTn id="12" dur="500" fill="hold"/>
                                        <p:tgtEl>
                                          <p:spTgt spid="4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anim calcmode="lin" valueType="num">
                                      <p:cBhvr additive="base">
                                        <p:cTn id="15" dur="500" fill="hold"/>
                                        <p:tgtEl>
                                          <p:spTgt spid="47"/>
                                        </p:tgtEl>
                                        <p:attrNameLst>
                                          <p:attrName>ppt_x</p:attrName>
                                        </p:attrNameLst>
                                      </p:cBhvr>
                                      <p:tavLst>
                                        <p:tav tm="0">
                                          <p:val>
                                            <p:strVal val="#ppt_x"/>
                                          </p:val>
                                        </p:tav>
                                        <p:tav tm="100000">
                                          <p:val>
                                            <p:strVal val="#ppt_x"/>
                                          </p:val>
                                        </p:tav>
                                      </p:tavLst>
                                    </p:anim>
                                    <p:anim calcmode="lin" valueType="num">
                                      <p:cBhvr additive="base">
                                        <p:cTn id="1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2" presetClass="entr" presetSubtype="4"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0"/>
                                        </p:tgtEl>
                                        <p:attrNameLst>
                                          <p:attrName>style.visibility</p:attrName>
                                        </p:attrNameLst>
                                      </p:cBhvr>
                                      <p:to>
                                        <p:strVal val="visible"/>
                                      </p:to>
                                    </p:set>
                                    <p:anim calcmode="lin" valueType="num">
                                      <p:cBhvr additive="base">
                                        <p:cTn id="51" dur="500" fill="hold"/>
                                        <p:tgtEl>
                                          <p:spTgt spid="50"/>
                                        </p:tgtEl>
                                        <p:attrNameLst>
                                          <p:attrName>ppt_x</p:attrName>
                                        </p:attrNameLst>
                                      </p:cBhvr>
                                      <p:tavLst>
                                        <p:tav tm="0">
                                          <p:val>
                                            <p:strVal val="#ppt_x"/>
                                          </p:val>
                                        </p:tav>
                                        <p:tav tm="100000">
                                          <p:val>
                                            <p:strVal val="#ppt_x"/>
                                          </p:val>
                                        </p:tav>
                                      </p:tavLst>
                                    </p:anim>
                                    <p:anim calcmode="lin" valueType="num">
                                      <p:cBhvr additive="base">
                                        <p:cTn id="52" dur="500" fill="hold"/>
                                        <p:tgtEl>
                                          <p:spTgt spid="50"/>
                                        </p:tgtEl>
                                        <p:attrNameLst>
                                          <p:attrName>ppt_y</p:attrName>
                                        </p:attrNameLst>
                                      </p:cBhvr>
                                      <p:tavLst>
                                        <p:tav tm="0">
                                          <p:val>
                                            <p:strVal val="1+#ppt_h/2"/>
                                          </p:val>
                                        </p:tav>
                                        <p:tav tm="100000">
                                          <p:val>
                                            <p:strVal val="#ppt_y"/>
                                          </p:val>
                                        </p:tav>
                                      </p:tavLst>
                                    </p:anim>
                                  </p:childTnLst>
                                </p:cTn>
                              </p:par>
                              <p:par>
                                <p:cTn id="53" presetID="1" presetClass="entr" presetSubtype="0" fill="hold" nodeType="with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additive="base">
                                        <p:cTn id="73" dur="500" fill="hold"/>
                                        <p:tgtEl>
                                          <p:spTgt spid="21"/>
                                        </p:tgtEl>
                                        <p:attrNameLst>
                                          <p:attrName>ppt_x</p:attrName>
                                        </p:attrNameLst>
                                      </p:cBhvr>
                                      <p:tavLst>
                                        <p:tav tm="0">
                                          <p:val>
                                            <p:strVal val="#ppt_x"/>
                                          </p:val>
                                        </p:tav>
                                        <p:tav tm="100000">
                                          <p:val>
                                            <p:strVal val="#ppt_x"/>
                                          </p:val>
                                        </p:tav>
                                      </p:tavLst>
                                    </p:anim>
                                    <p:anim calcmode="lin" valueType="num">
                                      <p:cBhvr additive="base">
                                        <p:cTn id="74" dur="500" fill="hold"/>
                                        <p:tgtEl>
                                          <p:spTgt spid="21"/>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1"/>
                                        </p:tgtEl>
                                        <p:attrNameLst>
                                          <p:attrName>style.visibility</p:attrName>
                                        </p:attrNameLst>
                                      </p:cBhvr>
                                      <p:to>
                                        <p:strVal val="visible"/>
                                      </p:to>
                                    </p:set>
                                    <p:anim calcmode="lin" valueType="num">
                                      <p:cBhvr additive="base">
                                        <p:cTn id="77" dur="500" fill="hold"/>
                                        <p:tgtEl>
                                          <p:spTgt spid="41"/>
                                        </p:tgtEl>
                                        <p:attrNameLst>
                                          <p:attrName>ppt_x</p:attrName>
                                        </p:attrNameLst>
                                      </p:cBhvr>
                                      <p:tavLst>
                                        <p:tav tm="0">
                                          <p:val>
                                            <p:strVal val="#ppt_x"/>
                                          </p:val>
                                        </p:tav>
                                        <p:tav tm="100000">
                                          <p:val>
                                            <p:strVal val="#ppt_x"/>
                                          </p:val>
                                        </p:tav>
                                      </p:tavLst>
                                    </p:anim>
                                    <p:anim calcmode="lin" valueType="num">
                                      <p:cBhvr additive="base">
                                        <p:cTn id="78"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50" grpId="0" animBg="1"/>
      <p:bldP spid="15" grpId="0"/>
      <p:bldP spid="16" grpId="0"/>
      <p:bldP spid="19" grpId="0" animBg="1"/>
      <p:bldP spid="20" grpId="0"/>
      <p:bldP spid="21" grpId="0"/>
      <p:bldP spid="24" grpId="0" animBg="1"/>
      <p:bldP spid="41" grpId="0"/>
      <p:bldP spid="4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1972" y="279252"/>
            <a:ext cx="4846102" cy="751156"/>
          </a:xfrm>
        </p:spPr>
        <p:txBody>
          <a:bodyPr>
            <a:normAutofit/>
          </a:bodyPr>
          <a:lstStyle/>
          <a:p>
            <a:r>
              <a:rPr lang="en-US" dirty="0" err="1" smtClean="0"/>
              <a:t>Rediary</a:t>
            </a:r>
            <a:r>
              <a:rPr lang="en-US" dirty="0" smtClean="0"/>
              <a:t> Transitions</a:t>
            </a:r>
            <a:endParaRPr lang="en-US" dirty="0"/>
          </a:p>
        </p:txBody>
      </p:sp>
      <p:sp>
        <p:nvSpPr>
          <p:cNvPr id="26" name="Title 1"/>
          <p:cNvSpPr txBox="1">
            <a:spLocks/>
          </p:cNvSpPr>
          <p:nvPr/>
        </p:nvSpPr>
        <p:spPr>
          <a:xfrm>
            <a:off x="397530" y="1978714"/>
            <a:ext cx="1295399" cy="751156"/>
          </a:xfrm>
          <a:prstGeom prst="rect">
            <a:avLst/>
          </a:prstGeom>
          <a:ln>
            <a:solidFill>
              <a:schemeClr val="tx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smtClean="0"/>
              <a:t>LBW</a:t>
            </a:r>
            <a:endParaRPr lang="en-US" sz="4800" dirty="0"/>
          </a:p>
        </p:txBody>
      </p:sp>
      <p:sp>
        <p:nvSpPr>
          <p:cNvPr id="28" name="Title 1"/>
          <p:cNvSpPr txBox="1">
            <a:spLocks/>
          </p:cNvSpPr>
          <p:nvPr/>
        </p:nvSpPr>
        <p:spPr>
          <a:xfrm>
            <a:off x="2621748" y="3622286"/>
            <a:ext cx="1167268" cy="740869"/>
          </a:xfrm>
          <a:prstGeom prst="rect">
            <a:avLst/>
          </a:prstGeom>
          <a:ln>
            <a:solidFill>
              <a:schemeClr val="tx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KIDS</a:t>
            </a:r>
            <a:endParaRPr lang="en-US" dirty="0"/>
          </a:p>
        </p:txBody>
      </p:sp>
      <p:cxnSp>
        <p:nvCxnSpPr>
          <p:cNvPr id="48" name="Straight Arrow Connector 47"/>
          <p:cNvCxnSpPr/>
          <p:nvPr/>
        </p:nvCxnSpPr>
        <p:spPr>
          <a:xfrm flipV="1">
            <a:off x="3952654" y="2335183"/>
            <a:ext cx="659574" cy="10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3205382" y="2835955"/>
            <a:ext cx="6362" cy="6108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2628110" y="1983858"/>
            <a:ext cx="1167268" cy="740869"/>
          </a:xfrm>
          <a:prstGeom prst="rect">
            <a:avLst/>
          </a:prstGeom>
          <a:ln>
            <a:solidFill>
              <a:schemeClr val="tx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KIDS</a:t>
            </a:r>
            <a:endParaRPr lang="en-US" dirty="0"/>
          </a:p>
        </p:txBody>
      </p:sp>
      <p:sp>
        <p:nvSpPr>
          <p:cNvPr id="39" name="Title 1"/>
          <p:cNvSpPr txBox="1">
            <a:spLocks/>
          </p:cNvSpPr>
          <p:nvPr/>
        </p:nvSpPr>
        <p:spPr>
          <a:xfrm>
            <a:off x="4766209" y="1983858"/>
            <a:ext cx="1167268" cy="740869"/>
          </a:xfrm>
          <a:prstGeom prst="rect">
            <a:avLst/>
          </a:prstGeom>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smtClean="0"/>
              <a:t>Age 18 </a:t>
            </a:r>
            <a:r>
              <a:rPr lang="en-US" sz="2800" b="1" dirty="0" err="1" smtClean="0"/>
              <a:t>Redet</a:t>
            </a:r>
            <a:r>
              <a:rPr lang="en-US" sz="2800" b="1" dirty="0" smtClean="0"/>
              <a:t>.</a:t>
            </a:r>
            <a:endParaRPr lang="en-US" sz="2800" b="1" dirty="0"/>
          </a:p>
        </p:txBody>
      </p:sp>
      <p:sp>
        <p:nvSpPr>
          <p:cNvPr id="40" name="Title 1"/>
          <p:cNvSpPr txBox="1">
            <a:spLocks/>
          </p:cNvSpPr>
          <p:nvPr/>
        </p:nvSpPr>
        <p:spPr>
          <a:xfrm>
            <a:off x="7086026" y="1608257"/>
            <a:ext cx="1167268" cy="740869"/>
          </a:xfrm>
          <a:prstGeom prst="rect">
            <a:avLst/>
          </a:prstGeom>
          <a:ln>
            <a:solidFill>
              <a:schemeClr val="tx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FMR</a:t>
            </a:r>
            <a:endParaRPr lang="en-US" dirty="0"/>
          </a:p>
        </p:txBody>
      </p:sp>
      <p:sp>
        <p:nvSpPr>
          <p:cNvPr id="41" name="Title 1"/>
          <p:cNvSpPr txBox="1">
            <a:spLocks/>
          </p:cNvSpPr>
          <p:nvPr/>
        </p:nvSpPr>
        <p:spPr>
          <a:xfrm>
            <a:off x="7078472" y="2627868"/>
            <a:ext cx="1605138" cy="740869"/>
          </a:xfrm>
          <a:prstGeom prst="rect">
            <a:avLst/>
          </a:prstGeom>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100" dirty="0" smtClean="0"/>
              <a:t>Mailer</a:t>
            </a:r>
            <a:endParaRPr lang="en-US" sz="4100" dirty="0"/>
          </a:p>
        </p:txBody>
      </p:sp>
      <p:cxnSp>
        <p:nvCxnSpPr>
          <p:cNvPr id="42" name="Straight Arrow Connector 41"/>
          <p:cNvCxnSpPr/>
          <p:nvPr/>
        </p:nvCxnSpPr>
        <p:spPr>
          <a:xfrm flipV="1">
            <a:off x="6054950" y="1978713"/>
            <a:ext cx="740177" cy="3489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6087458" y="2456749"/>
            <a:ext cx="741714" cy="541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1929027" y="2345520"/>
            <a:ext cx="515999" cy="51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itle 1"/>
          <p:cNvSpPr txBox="1">
            <a:spLocks/>
          </p:cNvSpPr>
          <p:nvPr/>
        </p:nvSpPr>
        <p:spPr>
          <a:xfrm>
            <a:off x="10186532" y="1613423"/>
            <a:ext cx="1167268" cy="740869"/>
          </a:xfrm>
          <a:prstGeom prst="rect">
            <a:avLst/>
          </a:prstGeom>
          <a:ln>
            <a:solidFill>
              <a:schemeClr val="tx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FMR</a:t>
            </a:r>
            <a:endParaRPr lang="en-US" dirty="0"/>
          </a:p>
        </p:txBody>
      </p:sp>
      <p:sp>
        <p:nvSpPr>
          <p:cNvPr id="52" name="Title 1"/>
          <p:cNvSpPr txBox="1">
            <a:spLocks/>
          </p:cNvSpPr>
          <p:nvPr/>
        </p:nvSpPr>
        <p:spPr>
          <a:xfrm>
            <a:off x="10186532" y="2629739"/>
            <a:ext cx="1619794" cy="740869"/>
          </a:xfrm>
          <a:prstGeom prst="rect">
            <a:avLst/>
          </a:prstGeom>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100" dirty="0" smtClean="0"/>
              <a:t>Mailer</a:t>
            </a:r>
            <a:endParaRPr lang="en-US" sz="4100" dirty="0"/>
          </a:p>
        </p:txBody>
      </p:sp>
      <p:cxnSp>
        <p:nvCxnSpPr>
          <p:cNvPr id="53" name="Straight Arrow Connector 52"/>
          <p:cNvCxnSpPr/>
          <p:nvPr/>
        </p:nvCxnSpPr>
        <p:spPr>
          <a:xfrm>
            <a:off x="8516510" y="1916901"/>
            <a:ext cx="1431343" cy="66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8526450" y="1916899"/>
            <a:ext cx="1559325" cy="10595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8932910" y="2186609"/>
            <a:ext cx="1014943" cy="789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8924311" y="2987873"/>
            <a:ext cx="1023542" cy="104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H="1">
            <a:off x="7753818" y="3460223"/>
            <a:ext cx="25352" cy="3636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Title 1"/>
          <p:cNvSpPr txBox="1">
            <a:spLocks/>
          </p:cNvSpPr>
          <p:nvPr/>
        </p:nvSpPr>
        <p:spPr>
          <a:xfrm>
            <a:off x="7078472" y="3948356"/>
            <a:ext cx="1831968" cy="740869"/>
          </a:xfrm>
          <a:prstGeom prst="rect">
            <a:avLst/>
          </a:prstGeom>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100" dirty="0" smtClean="0"/>
              <a:t>Do-CDR</a:t>
            </a:r>
            <a:endParaRPr lang="en-US" sz="4100" dirty="0"/>
          </a:p>
        </p:txBody>
      </p:sp>
      <p:cxnSp>
        <p:nvCxnSpPr>
          <p:cNvPr id="69" name="Straight Arrow Connector 68"/>
          <p:cNvCxnSpPr/>
          <p:nvPr/>
        </p:nvCxnSpPr>
        <p:spPr>
          <a:xfrm flipV="1">
            <a:off x="9053115" y="2354292"/>
            <a:ext cx="918594" cy="1942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9044516" y="3141363"/>
            <a:ext cx="1027950" cy="1166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9DB1DD72-AF7E-468D-86FE-82407F188C1E}" type="slidenum">
              <a:rPr lang="en-US" smtClean="0"/>
              <a:t>33</a:t>
            </a:fld>
            <a:endParaRPr lang="en-US"/>
          </a:p>
        </p:txBody>
      </p:sp>
    </p:spTree>
    <p:extLst>
      <p:ext uri="{BB962C8B-B14F-4D97-AF65-F5344CB8AC3E}">
        <p14:creationId xmlns:p14="http://schemas.microsoft.com/office/powerpoint/2010/main" val="328716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9"/>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animBg="1"/>
      <p:bldP spid="33" grpId="0" animBg="1"/>
      <p:bldP spid="39" grpId="0" animBg="1"/>
      <p:bldP spid="40" grpId="0" animBg="1"/>
      <p:bldP spid="41" grpId="0" animBg="1"/>
      <p:bldP spid="45" grpId="0" animBg="1"/>
      <p:bldP spid="52" grpId="0" animBg="1"/>
      <p:bldP spid="6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7053" y="599143"/>
            <a:ext cx="9144000" cy="494001"/>
          </a:xfrm>
        </p:spPr>
        <p:txBody>
          <a:bodyPr>
            <a:noAutofit/>
          </a:bodyPr>
          <a:lstStyle/>
          <a:p>
            <a:r>
              <a:rPr lang="en-US" sz="4000" dirty="0" smtClean="0"/>
              <a:t>Kids </a:t>
            </a:r>
            <a:r>
              <a:rPr lang="en-US" sz="4000" dirty="0" err="1" smtClean="0"/>
              <a:t>Rediary</a:t>
            </a:r>
            <a:endParaRPr lang="en-US" sz="4000" dirty="0"/>
          </a:p>
        </p:txBody>
      </p:sp>
      <p:sp>
        <p:nvSpPr>
          <p:cNvPr id="4" name="TextBox 3"/>
          <p:cNvSpPr txBox="1"/>
          <p:nvPr/>
        </p:nvSpPr>
        <p:spPr>
          <a:xfrm>
            <a:off x="1283855" y="1985818"/>
            <a:ext cx="870401" cy="523220"/>
          </a:xfrm>
          <a:prstGeom prst="rect">
            <a:avLst/>
          </a:prstGeom>
          <a:noFill/>
        </p:spPr>
        <p:txBody>
          <a:bodyPr wrap="square" rtlCol="0">
            <a:spAutoFit/>
          </a:bodyPr>
          <a:lstStyle/>
          <a:p>
            <a:r>
              <a:rPr lang="en-US" sz="2800" dirty="0" smtClean="0"/>
              <a:t>MIE</a:t>
            </a:r>
            <a:endParaRPr lang="en-US" sz="2800" dirty="0"/>
          </a:p>
        </p:txBody>
      </p:sp>
      <p:sp>
        <p:nvSpPr>
          <p:cNvPr id="5" name="TextBox 4"/>
          <p:cNvSpPr txBox="1"/>
          <p:nvPr/>
        </p:nvSpPr>
        <p:spPr>
          <a:xfrm>
            <a:off x="2836342" y="1985818"/>
            <a:ext cx="870401" cy="523220"/>
          </a:xfrm>
          <a:prstGeom prst="rect">
            <a:avLst/>
          </a:prstGeom>
          <a:noFill/>
        </p:spPr>
        <p:txBody>
          <a:bodyPr wrap="square" rtlCol="0">
            <a:spAutoFit/>
          </a:bodyPr>
          <a:lstStyle/>
          <a:p>
            <a:r>
              <a:rPr lang="en-US" sz="2800" dirty="0" smtClean="0"/>
              <a:t>MIE</a:t>
            </a:r>
            <a:endParaRPr lang="en-US" sz="2800" dirty="0"/>
          </a:p>
        </p:txBody>
      </p:sp>
      <p:sp>
        <p:nvSpPr>
          <p:cNvPr id="6" name="TextBox 5"/>
          <p:cNvSpPr txBox="1"/>
          <p:nvPr/>
        </p:nvSpPr>
        <p:spPr>
          <a:xfrm>
            <a:off x="4210573" y="1985818"/>
            <a:ext cx="870401" cy="523220"/>
          </a:xfrm>
          <a:prstGeom prst="rect">
            <a:avLst/>
          </a:prstGeom>
          <a:noFill/>
        </p:spPr>
        <p:txBody>
          <a:bodyPr wrap="square" rtlCol="0">
            <a:spAutoFit/>
          </a:bodyPr>
          <a:lstStyle/>
          <a:p>
            <a:r>
              <a:rPr lang="en-US" sz="2800" dirty="0" smtClean="0"/>
              <a:t>MIP</a:t>
            </a:r>
            <a:endParaRPr lang="en-US" sz="2800" dirty="0"/>
          </a:p>
        </p:txBody>
      </p:sp>
      <p:sp>
        <p:nvSpPr>
          <p:cNvPr id="7" name="TextBox 6"/>
          <p:cNvSpPr txBox="1"/>
          <p:nvPr/>
        </p:nvSpPr>
        <p:spPr>
          <a:xfrm>
            <a:off x="5584804" y="1985818"/>
            <a:ext cx="1037785" cy="523220"/>
          </a:xfrm>
          <a:prstGeom prst="rect">
            <a:avLst/>
          </a:prstGeom>
          <a:noFill/>
        </p:spPr>
        <p:txBody>
          <a:bodyPr wrap="square" rtlCol="0">
            <a:spAutoFit/>
          </a:bodyPr>
          <a:lstStyle/>
          <a:p>
            <a:r>
              <a:rPr lang="en-US" sz="2800" dirty="0" smtClean="0"/>
              <a:t>MINE</a:t>
            </a:r>
            <a:endParaRPr lang="en-US" sz="2800" dirty="0"/>
          </a:p>
        </p:txBody>
      </p:sp>
      <p:sp>
        <p:nvSpPr>
          <p:cNvPr id="8" name="U-Turn Arrow 7"/>
          <p:cNvSpPr/>
          <p:nvPr/>
        </p:nvSpPr>
        <p:spPr>
          <a:xfrm>
            <a:off x="1487053" y="1616364"/>
            <a:ext cx="1821151" cy="36945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9" name="U-Turn Arrow 8"/>
          <p:cNvSpPr/>
          <p:nvPr/>
        </p:nvSpPr>
        <p:spPr>
          <a:xfrm>
            <a:off x="1491670" y="1616364"/>
            <a:ext cx="3260661"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10" name="U-Turn Arrow 9"/>
          <p:cNvSpPr/>
          <p:nvPr/>
        </p:nvSpPr>
        <p:spPr>
          <a:xfrm>
            <a:off x="1487053" y="1616364"/>
            <a:ext cx="4700171"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cxnSp>
        <p:nvCxnSpPr>
          <p:cNvPr id="12" name="Straight Arrow Connector 11"/>
          <p:cNvCxnSpPr/>
          <p:nvPr/>
        </p:nvCxnSpPr>
        <p:spPr>
          <a:xfrm flipV="1">
            <a:off x="1629603" y="2509038"/>
            <a:ext cx="1" cy="2848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206252" y="2909270"/>
            <a:ext cx="1258735" cy="523220"/>
          </a:xfrm>
          <a:prstGeom prst="rect">
            <a:avLst/>
          </a:prstGeom>
          <a:noFill/>
        </p:spPr>
        <p:txBody>
          <a:bodyPr wrap="square" rtlCol="0">
            <a:spAutoFit/>
          </a:bodyPr>
          <a:lstStyle/>
          <a:p>
            <a:r>
              <a:rPr lang="en-US" sz="2800" dirty="0" smtClean="0"/>
              <a:t>1</a:t>
            </a:r>
            <a:r>
              <a:rPr lang="en-US" sz="2800" baseline="30000" dirty="0" smtClean="0"/>
              <a:t>st</a:t>
            </a:r>
            <a:r>
              <a:rPr lang="en-US" sz="2800" dirty="0" smtClean="0"/>
              <a:t> CDR</a:t>
            </a:r>
            <a:endParaRPr lang="en-US" sz="2800" dirty="0"/>
          </a:p>
        </p:txBody>
      </p:sp>
      <p:sp>
        <p:nvSpPr>
          <p:cNvPr id="16" name="TextBox 15"/>
          <p:cNvSpPr txBox="1"/>
          <p:nvPr/>
        </p:nvSpPr>
        <p:spPr>
          <a:xfrm>
            <a:off x="4098426" y="2909270"/>
            <a:ext cx="1486378" cy="523220"/>
          </a:xfrm>
          <a:prstGeom prst="rect">
            <a:avLst/>
          </a:prstGeom>
          <a:noFill/>
        </p:spPr>
        <p:txBody>
          <a:bodyPr wrap="square" rtlCol="0">
            <a:spAutoFit/>
          </a:bodyPr>
          <a:lstStyle/>
          <a:p>
            <a:r>
              <a:rPr lang="en-US" sz="2800" dirty="0" smtClean="0"/>
              <a:t>2</a:t>
            </a:r>
            <a:r>
              <a:rPr lang="en-US" sz="2800" baseline="30000" dirty="0" smtClean="0"/>
              <a:t>nd</a:t>
            </a:r>
            <a:r>
              <a:rPr lang="en-US" sz="2800" dirty="0" smtClean="0"/>
              <a:t> CDR</a:t>
            </a:r>
            <a:endParaRPr lang="en-US" sz="2800" dirty="0"/>
          </a:p>
        </p:txBody>
      </p:sp>
      <p:sp>
        <p:nvSpPr>
          <p:cNvPr id="17" name="Right Brace 16"/>
          <p:cNvSpPr/>
          <p:nvPr/>
        </p:nvSpPr>
        <p:spPr>
          <a:xfrm rot="5400000">
            <a:off x="4325392" y="569385"/>
            <a:ext cx="374443" cy="4074544"/>
          </a:xfrm>
          <a:prstGeom prst="rightBrace">
            <a:avLst>
              <a:gd name="adj1" fmla="val 29248"/>
              <a:gd name="adj2" fmla="val 449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21" name="Straight Connector 20"/>
          <p:cNvCxnSpPr/>
          <p:nvPr/>
        </p:nvCxnSpPr>
        <p:spPr>
          <a:xfrm>
            <a:off x="2109399" y="2078212"/>
            <a:ext cx="14806" cy="43082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9DB1DD72-AF7E-468D-86FE-82407F188C1E}" type="slidenum">
              <a:rPr lang="en-US" smtClean="0"/>
              <a:t>34</a:t>
            </a:fld>
            <a:endParaRPr lang="en-US"/>
          </a:p>
        </p:txBody>
      </p:sp>
    </p:spTree>
    <p:extLst>
      <p:ext uri="{BB962C8B-B14F-4D97-AF65-F5344CB8AC3E}">
        <p14:creationId xmlns:p14="http://schemas.microsoft.com/office/powerpoint/2010/main" val="371796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animBg="1"/>
      <p:bldP spid="9" grpId="0" animBg="1"/>
      <p:bldP spid="10" grpId="0" animBg="1"/>
      <p:bldP spid="15" grpId="0"/>
      <p:bldP spid="16" grpId="0"/>
      <p:bldP spid="1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7053" y="599143"/>
            <a:ext cx="9144000" cy="494001"/>
          </a:xfrm>
        </p:spPr>
        <p:txBody>
          <a:bodyPr>
            <a:noAutofit/>
          </a:bodyPr>
          <a:lstStyle/>
          <a:p>
            <a:r>
              <a:rPr lang="en-US" sz="4000" dirty="0" smtClean="0"/>
              <a:t>Kids </a:t>
            </a:r>
            <a:r>
              <a:rPr lang="en-US" sz="4000" dirty="0" err="1" smtClean="0"/>
              <a:t>Rediary</a:t>
            </a:r>
            <a:endParaRPr lang="en-US" sz="4000" dirty="0"/>
          </a:p>
        </p:txBody>
      </p:sp>
      <p:sp>
        <p:nvSpPr>
          <p:cNvPr id="4" name="TextBox 3"/>
          <p:cNvSpPr txBox="1"/>
          <p:nvPr/>
        </p:nvSpPr>
        <p:spPr>
          <a:xfrm>
            <a:off x="1283855" y="1985818"/>
            <a:ext cx="870401" cy="523220"/>
          </a:xfrm>
          <a:prstGeom prst="rect">
            <a:avLst/>
          </a:prstGeom>
          <a:noFill/>
        </p:spPr>
        <p:txBody>
          <a:bodyPr wrap="square" rtlCol="0">
            <a:spAutoFit/>
          </a:bodyPr>
          <a:lstStyle/>
          <a:p>
            <a:r>
              <a:rPr lang="en-US" sz="2800" dirty="0" smtClean="0"/>
              <a:t>MIE</a:t>
            </a:r>
            <a:endParaRPr lang="en-US" sz="2800" dirty="0"/>
          </a:p>
        </p:txBody>
      </p:sp>
      <p:sp>
        <p:nvSpPr>
          <p:cNvPr id="5" name="TextBox 4"/>
          <p:cNvSpPr txBox="1"/>
          <p:nvPr/>
        </p:nvSpPr>
        <p:spPr>
          <a:xfrm>
            <a:off x="2836342" y="1985818"/>
            <a:ext cx="870401" cy="523220"/>
          </a:xfrm>
          <a:prstGeom prst="rect">
            <a:avLst/>
          </a:prstGeom>
          <a:noFill/>
        </p:spPr>
        <p:txBody>
          <a:bodyPr wrap="square" rtlCol="0">
            <a:spAutoFit/>
          </a:bodyPr>
          <a:lstStyle/>
          <a:p>
            <a:r>
              <a:rPr lang="en-US" sz="2800" dirty="0" smtClean="0"/>
              <a:t>MIE</a:t>
            </a:r>
            <a:endParaRPr lang="en-US" sz="2800" dirty="0"/>
          </a:p>
        </p:txBody>
      </p:sp>
      <p:sp>
        <p:nvSpPr>
          <p:cNvPr id="6" name="TextBox 5"/>
          <p:cNvSpPr txBox="1"/>
          <p:nvPr/>
        </p:nvSpPr>
        <p:spPr>
          <a:xfrm>
            <a:off x="4210573" y="1985818"/>
            <a:ext cx="870401" cy="523220"/>
          </a:xfrm>
          <a:prstGeom prst="rect">
            <a:avLst/>
          </a:prstGeom>
          <a:noFill/>
        </p:spPr>
        <p:txBody>
          <a:bodyPr wrap="square" rtlCol="0">
            <a:spAutoFit/>
          </a:bodyPr>
          <a:lstStyle/>
          <a:p>
            <a:r>
              <a:rPr lang="en-US" sz="2800" dirty="0" smtClean="0"/>
              <a:t>MIP</a:t>
            </a:r>
            <a:endParaRPr lang="en-US" sz="2800" dirty="0"/>
          </a:p>
        </p:txBody>
      </p:sp>
      <p:sp>
        <p:nvSpPr>
          <p:cNvPr id="7" name="TextBox 6"/>
          <p:cNvSpPr txBox="1"/>
          <p:nvPr/>
        </p:nvSpPr>
        <p:spPr>
          <a:xfrm>
            <a:off x="5584804" y="1985818"/>
            <a:ext cx="1037785" cy="523220"/>
          </a:xfrm>
          <a:prstGeom prst="rect">
            <a:avLst/>
          </a:prstGeom>
          <a:noFill/>
        </p:spPr>
        <p:txBody>
          <a:bodyPr wrap="square" rtlCol="0">
            <a:spAutoFit/>
          </a:bodyPr>
          <a:lstStyle/>
          <a:p>
            <a:r>
              <a:rPr lang="en-US" sz="2800" dirty="0" smtClean="0"/>
              <a:t>MINE</a:t>
            </a:r>
            <a:endParaRPr lang="en-US" sz="2800" dirty="0"/>
          </a:p>
        </p:txBody>
      </p:sp>
      <p:cxnSp>
        <p:nvCxnSpPr>
          <p:cNvPr id="12" name="Straight Arrow Connector 11"/>
          <p:cNvCxnSpPr/>
          <p:nvPr/>
        </p:nvCxnSpPr>
        <p:spPr>
          <a:xfrm flipH="1" flipV="1">
            <a:off x="1609727" y="3683480"/>
            <a:ext cx="8932" cy="587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166496" y="4270932"/>
            <a:ext cx="1258735" cy="523220"/>
          </a:xfrm>
          <a:prstGeom prst="rect">
            <a:avLst/>
          </a:prstGeom>
          <a:noFill/>
        </p:spPr>
        <p:txBody>
          <a:bodyPr wrap="square" rtlCol="0">
            <a:spAutoFit/>
          </a:bodyPr>
          <a:lstStyle/>
          <a:p>
            <a:r>
              <a:rPr lang="en-US" sz="2800" dirty="0" smtClean="0"/>
              <a:t>1</a:t>
            </a:r>
            <a:r>
              <a:rPr lang="en-US" sz="2800" baseline="30000" dirty="0" smtClean="0"/>
              <a:t>st</a:t>
            </a:r>
            <a:r>
              <a:rPr lang="en-US" sz="2800" dirty="0" smtClean="0"/>
              <a:t> CDR</a:t>
            </a:r>
            <a:endParaRPr lang="en-US" sz="2800" dirty="0"/>
          </a:p>
        </p:txBody>
      </p:sp>
      <p:sp>
        <p:nvSpPr>
          <p:cNvPr id="16" name="TextBox 15"/>
          <p:cNvSpPr txBox="1"/>
          <p:nvPr/>
        </p:nvSpPr>
        <p:spPr>
          <a:xfrm>
            <a:off x="4058670" y="4270932"/>
            <a:ext cx="1486378" cy="523220"/>
          </a:xfrm>
          <a:prstGeom prst="rect">
            <a:avLst/>
          </a:prstGeom>
          <a:noFill/>
        </p:spPr>
        <p:txBody>
          <a:bodyPr wrap="square" rtlCol="0">
            <a:spAutoFit/>
          </a:bodyPr>
          <a:lstStyle/>
          <a:p>
            <a:r>
              <a:rPr lang="en-US" sz="2800" dirty="0" smtClean="0"/>
              <a:t>2</a:t>
            </a:r>
            <a:r>
              <a:rPr lang="en-US" sz="2800" baseline="30000" dirty="0" smtClean="0"/>
              <a:t>nd</a:t>
            </a:r>
            <a:r>
              <a:rPr lang="en-US" sz="2800" dirty="0" smtClean="0"/>
              <a:t> CDR</a:t>
            </a:r>
            <a:endParaRPr lang="en-US" sz="2800" dirty="0"/>
          </a:p>
        </p:txBody>
      </p:sp>
      <p:sp>
        <p:nvSpPr>
          <p:cNvPr id="17" name="Right Brace 16"/>
          <p:cNvSpPr/>
          <p:nvPr/>
        </p:nvSpPr>
        <p:spPr>
          <a:xfrm rot="5400000">
            <a:off x="4285636" y="1931047"/>
            <a:ext cx="374443" cy="4074544"/>
          </a:xfrm>
          <a:prstGeom prst="rightBrace">
            <a:avLst>
              <a:gd name="adj1" fmla="val 29248"/>
              <a:gd name="adj2" fmla="val 449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21" name="Straight Connector 20"/>
          <p:cNvCxnSpPr/>
          <p:nvPr/>
        </p:nvCxnSpPr>
        <p:spPr>
          <a:xfrm flipH="1">
            <a:off x="2107096" y="2078212"/>
            <a:ext cx="2304" cy="155951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9DB1DD72-AF7E-468D-86FE-82407F188C1E}" type="slidenum">
              <a:rPr lang="en-US" smtClean="0"/>
              <a:t>35</a:t>
            </a:fld>
            <a:endParaRPr lang="en-US"/>
          </a:p>
        </p:txBody>
      </p:sp>
      <p:sp>
        <p:nvSpPr>
          <p:cNvPr id="18" name="TextBox 17"/>
          <p:cNvSpPr txBox="1"/>
          <p:nvPr/>
        </p:nvSpPr>
        <p:spPr>
          <a:xfrm>
            <a:off x="1283855" y="2972837"/>
            <a:ext cx="870401" cy="523220"/>
          </a:xfrm>
          <a:prstGeom prst="rect">
            <a:avLst/>
          </a:prstGeom>
          <a:noFill/>
        </p:spPr>
        <p:txBody>
          <a:bodyPr wrap="square" rtlCol="0">
            <a:spAutoFit/>
          </a:bodyPr>
          <a:lstStyle/>
          <a:p>
            <a:r>
              <a:rPr lang="en-US" sz="2800" dirty="0" smtClean="0"/>
              <a:t>MIP</a:t>
            </a:r>
            <a:endParaRPr lang="en-US" sz="2800" dirty="0"/>
          </a:p>
        </p:txBody>
      </p:sp>
      <p:sp>
        <p:nvSpPr>
          <p:cNvPr id="22" name="TextBox 21"/>
          <p:cNvSpPr txBox="1"/>
          <p:nvPr/>
        </p:nvSpPr>
        <p:spPr>
          <a:xfrm>
            <a:off x="2873003" y="2993182"/>
            <a:ext cx="870401" cy="523220"/>
          </a:xfrm>
          <a:prstGeom prst="rect">
            <a:avLst/>
          </a:prstGeom>
          <a:noFill/>
        </p:spPr>
        <p:txBody>
          <a:bodyPr wrap="square" rtlCol="0">
            <a:spAutoFit/>
          </a:bodyPr>
          <a:lstStyle/>
          <a:p>
            <a:r>
              <a:rPr lang="en-US" sz="2800" dirty="0" smtClean="0"/>
              <a:t>MIE</a:t>
            </a:r>
            <a:endParaRPr lang="en-US" sz="2800" dirty="0"/>
          </a:p>
        </p:txBody>
      </p:sp>
      <p:sp>
        <p:nvSpPr>
          <p:cNvPr id="23" name="TextBox 22"/>
          <p:cNvSpPr txBox="1"/>
          <p:nvPr/>
        </p:nvSpPr>
        <p:spPr>
          <a:xfrm>
            <a:off x="4247234" y="2993182"/>
            <a:ext cx="870401" cy="523220"/>
          </a:xfrm>
          <a:prstGeom prst="rect">
            <a:avLst/>
          </a:prstGeom>
          <a:noFill/>
        </p:spPr>
        <p:txBody>
          <a:bodyPr wrap="square" rtlCol="0">
            <a:spAutoFit/>
          </a:bodyPr>
          <a:lstStyle/>
          <a:p>
            <a:r>
              <a:rPr lang="en-US" sz="2800" dirty="0" smtClean="0"/>
              <a:t>MIP</a:t>
            </a:r>
            <a:endParaRPr lang="en-US" sz="2800" dirty="0"/>
          </a:p>
        </p:txBody>
      </p:sp>
      <p:sp>
        <p:nvSpPr>
          <p:cNvPr id="24" name="TextBox 23"/>
          <p:cNvSpPr txBox="1"/>
          <p:nvPr/>
        </p:nvSpPr>
        <p:spPr>
          <a:xfrm>
            <a:off x="5621465" y="2993182"/>
            <a:ext cx="1037785" cy="523220"/>
          </a:xfrm>
          <a:prstGeom prst="rect">
            <a:avLst/>
          </a:prstGeom>
          <a:noFill/>
        </p:spPr>
        <p:txBody>
          <a:bodyPr wrap="square" rtlCol="0">
            <a:spAutoFit/>
          </a:bodyPr>
          <a:lstStyle/>
          <a:p>
            <a:r>
              <a:rPr lang="en-US" sz="2800" dirty="0" smtClean="0"/>
              <a:t>MINE</a:t>
            </a:r>
            <a:endParaRPr lang="en-US" sz="2800" dirty="0"/>
          </a:p>
        </p:txBody>
      </p:sp>
      <p:sp>
        <p:nvSpPr>
          <p:cNvPr id="25" name="U-Turn Arrow 24"/>
          <p:cNvSpPr/>
          <p:nvPr/>
        </p:nvSpPr>
        <p:spPr>
          <a:xfrm>
            <a:off x="1523714" y="2623728"/>
            <a:ext cx="1821151" cy="36945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26" name="U-Turn Arrow 25"/>
          <p:cNvSpPr/>
          <p:nvPr/>
        </p:nvSpPr>
        <p:spPr>
          <a:xfrm>
            <a:off x="1528331" y="2623728"/>
            <a:ext cx="3260661"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27" name="U-Turn Arrow 26"/>
          <p:cNvSpPr/>
          <p:nvPr/>
        </p:nvSpPr>
        <p:spPr>
          <a:xfrm>
            <a:off x="1523714" y="2623728"/>
            <a:ext cx="4700171"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Tree>
    <p:extLst>
      <p:ext uri="{BB962C8B-B14F-4D97-AF65-F5344CB8AC3E}">
        <p14:creationId xmlns:p14="http://schemas.microsoft.com/office/powerpoint/2010/main" val="138841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22" grpId="0"/>
      <p:bldP spid="23" grpId="0"/>
      <p:bldP spid="24" grpId="0"/>
      <p:bldP spid="25" grpId="0" animBg="1"/>
      <p:bldP spid="26" grpId="0" animBg="1"/>
      <p:bldP spid="2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7053" y="599143"/>
            <a:ext cx="9144000" cy="494001"/>
          </a:xfrm>
        </p:spPr>
        <p:txBody>
          <a:bodyPr>
            <a:noAutofit/>
          </a:bodyPr>
          <a:lstStyle/>
          <a:p>
            <a:r>
              <a:rPr lang="en-US" sz="4000" dirty="0" smtClean="0"/>
              <a:t>Kids </a:t>
            </a:r>
            <a:r>
              <a:rPr lang="en-US" sz="4000" dirty="0" err="1" smtClean="0"/>
              <a:t>Rediary</a:t>
            </a:r>
            <a:endParaRPr lang="en-US" sz="4000" dirty="0"/>
          </a:p>
        </p:txBody>
      </p:sp>
      <p:sp>
        <p:nvSpPr>
          <p:cNvPr id="4" name="TextBox 3"/>
          <p:cNvSpPr txBox="1"/>
          <p:nvPr/>
        </p:nvSpPr>
        <p:spPr>
          <a:xfrm>
            <a:off x="1303733" y="2959853"/>
            <a:ext cx="870401" cy="523220"/>
          </a:xfrm>
          <a:prstGeom prst="rect">
            <a:avLst/>
          </a:prstGeom>
          <a:noFill/>
        </p:spPr>
        <p:txBody>
          <a:bodyPr wrap="square" rtlCol="0">
            <a:spAutoFit/>
          </a:bodyPr>
          <a:lstStyle/>
          <a:p>
            <a:r>
              <a:rPr lang="en-US" sz="2800" dirty="0" smtClean="0"/>
              <a:t>MIP</a:t>
            </a:r>
            <a:endParaRPr lang="en-US" sz="2800" dirty="0"/>
          </a:p>
        </p:txBody>
      </p:sp>
      <p:sp>
        <p:nvSpPr>
          <p:cNvPr id="5" name="TextBox 4"/>
          <p:cNvSpPr txBox="1"/>
          <p:nvPr/>
        </p:nvSpPr>
        <p:spPr>
          <a:xfrm>
            <a:off x="2856220" y="2959853"/>
            <a:ext cx="870401" cy="523220"/>
          </a:xfrm>
          <a:prstGeom prst="rect">
            <a:avLst/>
          </a:prstGeom>
          <a:noFill/>
        </p:spPr>
        <p:txBody>
          <a:bodyPr wrap="square" rtlCol="0">
            <a:spAutoFit/>
          </a:bodyPr>
          <a:lstStyle/>
          <a:p>
            <a:r>
              <a:rPr lang="en-US" sz="2800" dirty="0" smtClean="0"/>
              <a:t>MIE</a:t>
            </a:r>
            <a:endParaRPr lang="en-US" sz="2800" dirty="0"/>
          </a:p>
        </p:txBody>
      </p:sp>
      <p:sp>
        <p:nvSpPr>
          <p:cNvPr id="6" name="TextBox 5"/>
          <p:cNvSpPr txBox="1"/>
          <p:nvPr/>
        </p:nvSpPr>
        <p:spPr>
          <a:xfrm>
            <a:off x="4230451" y="2959853"/>
            <a:ext cx="870401" cy="523220"/>
          </a:xfrm>
          <a:prstGeom prst="rect">
            <a:avLst/>
          </a:prstGeom>
          <a:noFill/>
        </p:spPr>
        <p:txBody>
          <a:bodyPr wrap="square" rtlCol="0">
            <a:spAutoFit/>
          </a:bodyPr>
          <a:lstStyle/>
          <a:p>
            <a:r>
              <a:rPr lang="en-US" sz="2800" dirty="0" smtClean="0"/>
              <a:t>MIP</a:t>
            </a:r>
            <a:endParaRPr lang="en-US" sz="2800" dirty="0"/>
          </a:p>
        </p:txBody>
      </p:sp>
      <p:sp>
        <p:nvSpPr>
          <p:cNvPr id="7" name="TextBox 6"/>
          <p:cNvSpPr txBox="1"/>
          <p:nvPr/>
        </p:nvSpPr>
        <p:spPr>
          <a:xfrm>
            <a:off x="5604682" y="2959853"/>
            <a:ext cx="1037785" cy="523220"/>
          </a:xfrm>
          <a:prstGeom prst="rect">
            <a:avLst/>
          </a:prstGeom>
          <a:noFill/>
        </p:spPr>
        <p:txBody>
          <a:bodyPr wrap="square" rtlCol="0">
            <a:spAutoFit/>
          </a:bodyPr>
          <a:lstStyle/>
          <a:p>
            <a:r>
              <a:rPr lang="en-US" sz="2800" dirty="0" smtClean="0"/>
              <a:t>MINE</a:t>
            </a:r>
            <a:endParaRPr lang="en-US" sz="2800" dirty="0"/>
          </a:p>
        </p:txBody>
      </p:sp>
      <p:cxnSp>
        <p:nvCxnSpPr>
          <p:cNvPr id="12" name="Straight Arrow Connector 11"/>
          <p:cNvCxnSpPr/>
          <p:nvPr/>
        </p:nvCxnSpPr>
        <p:spPr>
          <a:xfrm flipH="1" flipV="1">
            <a:off x="1629605" y="4657515"/>
            <a:ext cx="8932" cy="587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186374" y="5244967"/>
            <a:ext cx="1258735" cy="523220"/>
          </a:xfrm>
          <a:prstGeom prst="rect">
            <a:avLst/>
          </a:prstGeom>
          <a:noFill/>
        </p:spPr>
        <p:txBody>
          <a:bodyPr wrap="square" rtlCol="0">
            <a:spAutoFit/>
          </a:bodyPr>
          <a:lstStyle/>
          <a:p>
            <a:r>
              <a:rPr lang="en-US" sz="2800" dirty="0" smtClean="0"/>
              <a:t>1</a:t>
            </a:r>
            <a:r>
              <a:rPr lang="en-US" sz="2800" baseline="30000" dirty="0" smtClean="0"/>
              <a:t>st</a:t>
            </a:r>
            <a:r>
              <a:rPr lang="en-US" sz="2800" dirty="0" smtClean="0"/>
              <a:t> CDR</a:t>
            </a:r>
            <a:endParaRPr lang="en-US" sz="2800" dirty="0"/>
          </a:p>
        </p:txBody>
      </p:sp>
      <p:sp>
        <p:nvSpPr>
          <p:cNvPr id="16" name="TextBox 15"/>
          <p:cNvSpPr txBox="1"/>
          <p:nvPr/>
        </p:nvSpPr>
        <p:spPr>
          <a:xfrm>
            <a:off x="4078548" y="5244967"/>
            <a:ext cx="1486378" cy="523220"/>
          </a:xfrm>
          <a:prstGeom prst="rect">
            <a:avLst/>
          </a:prstGeom>
          <a:noFill/>
        </p:spPr>
        <p:txBody>
          <a:bodyPr wrap="square" rtlCol="0">
            <a:spAutoFit/>
          </a:bodyPr>
          <a:lstStyle/>
          <a:p>
            <a:r>
              <a:rPr lang="en-US" sz="2800" dirty="0" smtClean="0"/>
              <a:t>2</a:t>
            </a:r>
            <a:r>
              <a:rPr lang="en-US" sz="2800" baseline="30000" dirty="0" smtClean="0"/>
              <a:t>nd</a:t>
            </a:r>
            <a:r>
              <a:rPr lang="en-US" sz="2800" dirty="0" smtClean="0"/>
              <a:t> CDR</a:t>
            </a:r>
            <a:endParaRPr lang="en-US" sz="2800" dirty="0"/>
          </a:p>
        </p:txBody>
      </p:sp>
      <p:sp>
        <p:nvSpPr>
          <p:cNvPr id="17" name="Right Brace 16"/>
          <p:cNvSpPr/>
          <p:nvPr/>
        </p:nvSpPr>
        <p:spPr>
          <a:xfrm rot="5400000">
            <a:off x="4305514" y="2905082"/>
            <a:ext cx="374443" cy="4074544"/>
          </a:xfrm>
          <a:prstGeom prst="rightBrace">
            <a:avLst>
              <a:gd name="adj1" fmla="val 29248"/>
              <a:gd name="adj2" fmla="val 449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21" name="Straight Connector 20"/>
          <p:cNvCxnSpPr/>
          <p:nvPr/>
        </p:nvCxnSpPr>
        <p:spPr>
          <a:xfrm flipH="1">
            <a:off x="2174134" y="2266827"/>
            <a:ext cx="46369" cy="228784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9DB1DD72-AF7E-468D-86FE-82407F188C1E}" type="slidenum">
              <a:rPr lang="en-US" smtClean="0"/>
              <a:t>36</a:t>
            </a:fld>
            <a:endParaRPr lang="en-US"/>
          </a:p>
        </p:txBody>
      </p:sp>
      <p:sp>
        <p:nvSpPr>
          <p:cNvPr id="18" name="TextBox 17"/>
          <p:cNvSpPr txBox="1"/>
          <p:nvPr/>
        </p:nvSpPr>
        <p:spPr>
          <a:xfrm>
            <a:off x="1108227" y="3946872"/>
            <a:ext cx="1065907" cy="523220"/>
          </a:xfrm>
          <a:prstGeom prst="rect">
            <a:avLst/>
          </a:prstGeom>
          <a:noFill/>
        </p:spPr>
        <p:txBody>
          <a:bodyPr wrap="square" rtlCol="0">
            <a:spAutoFit/>
          </a:bodyPr>
          <a:lstStyle/>
          <a:p>
            <a:r>
              <a:rPr lang="en-US" sz="2800" dirty="0" smtClean="0"/>
              <a:t>MINE</a:t>
            </a:r>
            <a:endParaRPr lang="en-US" sz="2800" dirty="0"/>
          </a:p>
        </p:txBody>
      </p:sp>
      <p:sp>
        <p:nvSpPr>
          <p:cNvPr id="22" name="TextBox 21"/>
          <p:cNvSpPr txBox="1"/>
          <p:nvPr/>
        </p:nvSpPr>
        <p:spPr>
          <a:xfrm>
            <a:off x="2892881" y="3967217"/>
            <a:ext cx="870401" cy="523220"/>
          </a:xfrm>
          <a:prstGeom prst="rect">
            <a:avLst/>
          </a:prstGeom>
          <a:noFill/>
        </p:spPr>
        <p:txBody>
          <a:bodyPr wrap="square" rtlCol="0">
            <a:spAutoFit/>
          </a:bodyPr>
          <a:lstStyle/>
          <a:p>
            <a:r>
              <a:rPr lang="en-US" sz="2800" dirty="0" smtClean="0"/>
              <a:t>MIE</a:t>
            </a:r>
            <a:endParaRPr lang="en-US" sz="2800" dirty="0"/>
          </a:p>
        </p:txBody>
      </p:sp>
      <p:sp>
        <p:nvSpPr>
          <p:cNvPr id="23" name="TextBox 22"/>
          <p:cNvSpPr txBox="1"/>
          <p:nvPr/>
        </p:nvSpPr>
        <p:spPr>
          <a:xfrm>
            <a:off x="4267112" y="3967217"/>
            <a:ext cx="870401" cy="523220"/>
          </a:xfrm>
          <a:prstGeom prst="rect">
            <a:avLst/>
          </a:prstGeom>
          <a:noFill/>
        </p:spPr>
        <p:txBody>
          <a:bodyPr wrap="square" rtlCol="0">
            <a:spAutoFit/>
          </a:bodyPr>
          <a:lstStyle/>
          <a:p>
            <a:r>
              <a:rPr lang="en-US" sz="2800" dirty="0" smtClean="0"/>
              <a:t>MIP</a:t>
            </a:r>
            <a:endParaRPr lang="en-US" sz="2800" dirty="0"/>
          </a:p>
        </p:txBody>
      </p:sp>
      <p:sp>
        <p:nvSpPr>
          <p:cNvPr id="24" name="TextBox 23"/>
          <p:cNvSpPr txBox="1"/>
          <p:nvPr/>
        </p:nvSpPr>
        <p:spPr>
          <a:xfrm>
            <a:off x="5641343" y="3967217"/>
            <a:ext cx="1037785" cy="523220"/>
          </a:xfrm>
          <a:prstGeom prst="rect">
            <a:avLst/>
          </a:prstGeom>
          <a:noFill/>
        </p:spPr>
        <p:txBody>
          <a:bodyPr wrap="square" rtlCol="0">
            <a:spAutoFit/>
          </a:bodyPr>
          <a:lstStyle/>
          <a:p>
            <a:r>
              <a:rPr lang="en-US" sz="2800" dirty="0" smtClean="0"/>
              <a:t>MINE</a:t>
            </a:r>
            <a:endParaRPr lang="en-US" sz="2800" dirty="0"/>
          </a:p>
        </p:txBody>
      </p:sp>
      <p:sp>
        <p:nvSpPr>
          <p:cNvPr id="25" name="U-Turn Arrow 24"/>
          <p:cNvSpPr/>
          <p:nvPr/>
        </p:nvSpPr>
        <p:spPr>
          <a:xfrm>
            <a:off x="1543592" y="3597763"/>
            <a:ext cx="1821151" cy="36945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26" name="U-Turn Arrow 25"/>
          <p:cNvSpPr/>
          <p:nvPr/>
        </p:nvSpPr>
        <p:spPr>
          <a:xfrm>
            <a:off x="1548209" y="3597763"/>
            <a:ext cx="3260661"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27" name="U-Turn Arrow 26"/>
          <p:cNvSpPr/>
          <p:nvPr/>
        </p:nvSpPr>
        <p:spPr>
          <a:xfrm>
            <a:off x="1543592" y="3597763"/>
            <a:ext cx="4700171"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20" name="TextBox 19"/>
          <p:cNvSpPr txBox="1"/>
          <p:nvPr/>
        </p:nvSpPr>
        <p:spPr>
          <a:xfrm>
            <a:off x="1340394" y="2092863"/>
            <a:ext cx="870401" cy="523220"/>
          </a:xfrm>
          <a:prstGeom prst="rect">
            <a:avLst/>
          </a:prstGeom>
          <a:noFill/>
        </p:spPr>
        <p:txBody>
          <a:bodyPr wrap="square" rtlCol="0">
            <a:spAutoFit/>
          </a:bodyPr>
          <a:lstStyle/>
          <a:p>
            <a:r>
              <a:rPr lang="en-US" sz="2800" dirty="0" smtClean="0"/>
              <a:t>MIE</a:t>
            </a:r>
            <a:endParaRPr lang="en-US" sz="2800" dirty="0"/>
          </a:p>
        </p:txBody>
      </p:sp>
      <p:sp>
        <p:nvSpPr>
          <p:cNvPr id="28" name="TextBox 27"/>
          <p:cNvSpPr txBox="1"/>
          <p:nvPr/>
        </p:nvSpPr>
        <p:spPr>
          <a:xfrm>
            <a:off x="2892881" y="2092863"/>
            <a:ext cx="870401" cy="523220"/>
          </a:xfrm>
          <a:prstGeom prst="rect">
            <a:avLst/>
          </a:prstGeom>
          <a:noFill/>
        </p:spPr>
        <p:txBody>
          <a:bodyPr wrap="square" rtlCol="0">
            <a:spAutoFit/>
          </a:bodyPr>
          <a:lstStyle/>
          <a:p>
            <a:r>
              <a:rPr lang="en-US" sz="2800" dirty="0" smtClean="0"/>
              <a:t>MIE</a:t>
            </a:r>
            <a:endParaRPr lang="en-US" sz="2800" dirty="0"/>
          </a:p>
        </p:txBody>
      </p:sp>
      <p:sp>
        <p:nvSpPr>
          <p:cNvPr id="29" name="TextBox 28"/>
          <p:cNvSpPr txBox="1"/>
          <p:nvPr/>
        </p:nvSpPr>
        <p:spPr>
          <a:xfrm>
            <a:off x="4267112" y="2092863"/>
            <a:ext cx="870401" cy="523220"/>
          </a:xfrm>
          <a:prstGeom prst="rect">
            <a:avLst/>
          </a:prstGeom>
          <a:noFill/>
        </p:spPr>
        <p:txBody>
          <a:bodyPr wrap="square" rtlCol="0">
            <a:spAutoFit/>
          </a:bodyPr>
          <a:lstStyle/>
          <a:p>
            <a:r>
              <a:rPr lang="en-US" sz="2800" dirty="0" smtClean="0"/>
              <a:t>MIP</a:t>
            </a:r>
            <a:endParaRPr lang="en-US" sz="2800" dirty="0"/>
          </a:p>
        </p:txBody>
      </p:sp>
      <p:sp>
        <p:nvSpPr>
          <p:cNvPr id="30" name="TextBox 29"/>
          <p:cNvSpPr txBox="1"/>
          <p:nvPr/>
        </p:nvSpPr>
        <p:spPr>
          <a:xfrm>
            <a:off x="5641343" y="2092863"/>
            <a:ext cx="1037785" cy="523220"/>
          </a:xfrm>
          <a:prstGeom prst="rect">
            <a:avLst/>
          </a:prstGeom>
          <a:noFill/>
        </p:spPr>
        <p:txBody>
          <a:bodyPr wrap="square" rtlCol="0">
            <a:spAutoFit/>
          </a:bodyPr>
          <a:lstStyle/>
          <a:p>
            <a:r>
              <a:rPr lang="en-US" sz="2800" dirty="0" smtClean="0"/>
              <a:t>MINE</a:t>
            </a:r>
            <a:endParaRPr lang="en-US" sz="2800" dirty="0"/>
          </a:p>
        </p:txBody>
      </p:sp>
    </p:spTree>
    <p:extLst>
      <p:ext uri="{BB962C8B-B14F-4D97-AF65-F5344CB8AC3E}">
        <p14:creationId xmlns:p14="http://schemas.microsoft.com/office/powerpoint/2010/main" val="71947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22" grpId="0"/>
      <p:bldP spid="23" grpId="0"/>
      <p:bldP spid="24" grpId="0"/>
      <p:bldP spid="25" grpId="0" animBg="1"/>
      <p:bldP spid="26" grpId="0" animBg="1"/>
      <p:bldP spid="2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8491" y="373366"/>
            <a:ext cx="9144000" cy="494001"/>
          </a:xfrm>
        </p:spPr>
        <p:txBody>
          <a:bodyPr>
            <a:normAutofit/>
          </a:bodyPr>
          <a:lstStyle/>
          <a:p>
            <a:r>
              <a:rPr lang="en-US" sz="2800" dirty="0" smtClean="0"/>
              <a:t>Kids </a:t>
            </a:r>
            <a:r>
              <a:rPr lang="en-US" sz="2800" dirty="0" err="1" smtClean="0"/>
              <a:t>Rediary</a:t>
            </a:r>
            <a:endParaRPr lang="en-US" sz="2800" dirty="0"/>
          </a:p>
        </p:txBody>
      </p:sp>
      <p:sp>
        <p:nvSpPr>
          <p:cNvPr id="4" name="TextBox 3"/>
          <p:cNvSpPr txBox="1"/>
          <p:nvPr/>
        </p:nvSpPr>
        <p:spPr>
          <a:xfrm>
            <a:off x="1283855" y="1985818"/>
            <a:ext cx="895409" cy="523220"/>
          </a:xfrm>
          <a:prstGeom prst="rect">
            <a:avLst/>
          </a:prstGeom>
          <a:noFill/>
        </p:spPr>
        <p:txBody>
          <a:bodyPr wrap="square" rtlCol="0">
            <a:spAutoFit/>
          </a:bodyPr>
          <a:lstStyle/>
          <a:p>
            <a:r>
              <a:rPr lang="en-US" sz="2800" dirty="0" smtClean="0"/>
              <a:t>MIE</a:t>
            </a:r>
            <a:endParaRPr lang="en-US" sz="2800" dirty="0"/>
          </a:p>
        </p:txBody>
      </p:sp>
      <p:sp>
        <p:nvSpPr>
          <p:cNvPr id="5" name="TextBox 4"/>
          <p:cNvSpPr txBox="1"/>
          <p:nvPr/>
        </p:nvSpPr>
        <p:spPr>
          <a:xfrm>
            <a:off x="2378364" y="1985818"/>
            <a:ext cx="895409" cy="523220"/>
          </a:xfrm>
          <a:prstGeom prst="rect">
            <a:avLst/>
          </a:prstGeom>
          <a:noFill/>
        </p:spPr>
        <p:txBody>
          <a:bodyPr wrap="square" rtlCol="0">
            <a:spAutoFit/>
          </a:bodyPr>
          <a:lstStyle/>
          <a:p>
            <a:r>
              <a:rPr lang="en-US" sz="2800" dirty="0" smtClean="0"/>
              <a:t>MIE</a:t>
            </a:r>
            <a:endParaRPr lang="en-US" sz="2800" dirty="0"/>
          </a:p>
        </p:txBody>
      </p:sp>
      <p:sp>
        <p:nvSpPr>
          <p:cNvPr id="6" name="TextBox 5"/>
          <p:cNvSpPr txBox="1"/>
          <p:nvPr/>
        </p:nvSpPr>
        <p:spPr>
          <a:xfrm>
            <a:off x="3375892" y="1985818"/>
            <a:ext cx="895409" cy="523220"/>
          </a:xfrm>
          <a:prstGeom prst="rect">
            <a:avLst/>
          </a:prstGeom>
          <a:noFill/>
        </p:spPr>
        <p:txBody>
          <a:bodyPr wrap="square" rtlCol="0">
            <a:spAutoFit/>
          </a:bodyPr>
          <a:lstStyle/>
          <a:p>
            <a:r>
              <a:rPr lang="en-US" sz="2800" dirty="0" smtClean="0"/>
              <a:t>MIP</a:t>
            </a:r>
            <a:endParaRPr lang="en-US" sz="2800" dirty="0"/>
          </a:p>
        </p:txBody>
      </p:sp>
      <p:sp>
        <p:nvSpPr>
          <p:cNvPr id="7" name="TextBox 6"/>
          <p:cNvSpPr txBox="1"/>
          <p:nvPr/>
        </p:nvSpPr>
        <p:spPr>
          <a:xfrm>
            <a:off x="4299528" y="1985818"/>
            <a:ext cx="1067602" cy="523220"/>
          </a:xfrm>
          <a:prstGeom prst="rect">
            <a:avLst/>
          </a:prstGeom>
          <a:noFill/>
        </p:spPr>
        <p:txBody>
          <a:bodyPr wrap="square" rtlCol="0">
            <a:spAutoFit/>
          </a:bodyPr>
          <a:lstStyle/>
          <a:p>
            <a:r>
              <a:rPr lang="en-US" sz="2800" dirty="0" smtClean="0"/>
              <a:t>MINE</a:t>
            </a:r>
            <a:endParaRPr lang="en-US" sz="2800" dirty="0"/>
          </a:p>
        </p:txBody>
      </p:sp>
      <p:sp>
        <p:nvSpPr>
          <p:cNvPr id="11" name="TextBox 10"/>
          <p:cNvSpPr txBox="1"/>
          <p:nvPr/>
        </p:nvSpPr>
        <p:spPr>
          <a:xfrm>
            <a:off x="1283855" y="3329708"/>
            <a:ext cx="895409" cy="523220"/>
          </a:xfrm>
          <a:prstGeom prst="rect">
            <a:avLst/>
          </a:prstGeom>
          <a:noFill/>
        </p:spPr>
        <p:txBody>
          <a:bodyPr wrap="square" rtlCol="0">
            <a:spAutoFit/>
          </a:bodyPr>
          <a:lstStyle/>
          <a:p>
            <a:r>
              <a:rPr lang="en-US" sz="2800" dirty="0" smtClean="0"/>
              <a:t>MIP</a:t>
            </a:r>
            <a:endParaRPr lang="en-US" sz="2800" dirty="0"/>
          </a:p>
        </p:txBody>
      </p:sp>
      <p:sp>
        <p:nvSpPr>
          <p:cNvPr id="12" name="TextBox 11"/>
          <p:cNvSpPr txBox="1"/>
          <p:nvPr/>
        </p:nvSpPr>
        <p:spPr>
          <a:xfrm>
            <a:off x="2378364" y="3329708"/>
            <a:ext cx="895409" cy="523220"/>
          </a:xfrm>
          <a:prstGeom prst="rect">
            <a:avLst/>
          </a:prstGeom>
          <a:noFill/>
        </p:spPr>
        <p:txBody>
          <a:bodyPr wrap="square" rtlCol="0">
            <a:spAutoFit/>
          </a:bodyPr>
          <a:lstStyle/>
          <a:p>
            <a:r>
              <a:rPr lang="en-US" sz="2800" dirty="0" smtClean="0"/>
              <a:t>MIE</a:t>
            </a:r>
            <a:endParaRPr lang="en-US" sz="2800" dirty="0"/>
          </a:p>
        </p:txBody>
      </p:sp>
      <p:sp>
        <p:nvSpPr>
          <p:cNvPr id="13" name="TextBox 12"/>
          <p:cNvSpPr txBox="1"/>
          <p:nvPr/>
        </p:nvSpPr>
        <p:spPr>
          <a:xfrm>
            <a:off x="3375892" y="3329708"/>
            <a:ext cx="895409" cy="523220"/>
          </a:xfrm>
          <a:prstGeom prst="rect">
            <a:avLst/>
          </a:prstGeom>
          <a:noFill/>
        </p:spPr>
        <p:txBody>
          <a:bodyPr wrap="square" rtlCol="0">
            <a:spAutoFit/>
          </a:bodyPr>
          <a:lstStyle/>
          <a:p>
            <a:r>
              <a:rPr lang="en-US" sz="2800" dirty="0" smtClean="0"/>
              <a:t>MIP</a:t>
            </a:r>
            <a:endParaRPr lang="en-US" sz="2800" dirty="0"/>
          </a:p>
        </p:txBody>
      </p:sp>
      <p:sp>
        <p:nvSpPr>
          <p:cNvPr id="14" name="TextBox 13"/>
          <p:cNvSpPr txBox="1"/>
          <p:nvPr/>
        </p:nvSpPr>
        <p:spPr>
          <a:xfrm>
            <a:off x="4299528" y="3329708"/>
            <a:ext cx="1067602" cy="523220"/>
          </a:xfrm>
          <a:prstGeom prst="rect">
            <a:avLst/>
          </a:prstGeom>
          <a:noFill/>
        </p:spPr>
        <p:txBody>
          <a:bodyPr wrap="square" rtlCol="0">
            <a:spAutoFit/>
          </a:bodyPr>
          <a:lstStyle/>
          <a:p>
            <a:r>
              <a:rPr lang="en-US" sz="2800" dirty="0" smtClean="0"/>
              <a:t>MINE</a:t>
            </a:r>
            <a:endParaRPr lang="en-US" sz="2800" dirty="0"/>
          </a:p>
        </p:txBody>
      </p:sp>
      <p:sp>
        <p:nvSpPr>
          <p:cNvPr id="22" name="TextBox 21"/>
          <p:cNvSpPr txBox="1"/>
          <p:nvPr/>
        </p:nvSpPr>
        <p:spPr>
          <a:xfrm>
            <a:off x="1074773" y="4772949"/>
            <a:ext cx="1040051" cy="523220"/>
          </a:xfrm>
          <a:prstGeom prst="rect">
            <a:avLst/>
          </a:prstGeom>
          <a:noFill/>
        </p:spPr>
        <p:txBody>
          <a:bodyPr wrap="square" rtlCol="0">
            <a:spAutoFit/>
          </a:bodyPr>
          <a:lstStyle/>
          <a:p>
            <a:r>
              <a:rPr lang="en-US" sz="2800" dirty="0" smtClean="0"/>
              <a:t>MINE</a:t>
            </a:r>
            <a:endParaRPr lang="en-US" sz="2800" dirty="0"/>
          </a:p>
        </p:txBody>
      </p:sp>
      <p:sp>
        <p:nvSpPr>
          <p:cNvPr id="23" name="TextBox 22"/>
          <p:cNvSpPr txBox="1"/>
          <p:nvPr/>
        </p:nvSpPr>
        <p:spPr>
          <a:xfrm>
            <a:off x="2378364" y="4772949"/>
            <a:ext cx="895409" cy="523220"/>
          </a:xfrm>
          <a:prstGeom prst="rect">
            <a:avLst/>
          </a:prstGeom>
          <a:noFill/>
        </p:spPr>
        <p:txBody>
          <a:bodyPr wrap="square" rtlCol="0">
            <a:spAutoFit/>
          </a:bodyPr>
          <a:lstStyle/>
          <a:p>
            <a:r>
              <a:rPr lang="en-US" sz="2800" dirty="0" smtClean="0"/>
              <a:t>MIE</a:t>
            </a:r>
            <a:endParaRPr lang="en-US" sz="2800" dirty="0"/>
          </a:p>
        </p:txBody>
      </p:sp>
      <p:sp>
        <p:nvSpPr>
          <p:cNvPr id="24" name="TextBox 23"/>
          <p:cNvSpPr txBox="1"/>
          <p:nvPr/>
        </p:nvSpPr>
        <p:spPr>
          <a:xfrm>
            <a:off x="3375892" y="4772949"/>
            <a:ext cx="895409" cy="523220"/>
          </a:xfrm>
          <a:prstGeom prst="rect">
            <a:avLst/>
          </a:prstGeom>
          <a:noFill/>
        </p:spPr>
        <p:txBody>
          <a:bodyPr wrap="square" rtlCol="0">
            <a:spAutoFit/>
          </a:bodyPr>
          <a:lstStyle/>
          <a:p>
            <a:r>
              <a:rPr lang="en-US" sz="2800" dirty="0" smtClean="0"/>
              <a:t>MIP</a:t>
            </a:r>
            <a:endParaRPr lang="en-US" sz="2800" dirty="0"/>
          </a:p>
        </p:txBody>
      </p:sp>
      <p:sp>
        <p:nvSpPr>
          <p:cNvPr id="25" name="TextBox 24"/>
          <p:cNvSpPr txBox="1"/>
          <p:nvPr/>
        </p:nvSpPr>
        <p:spPr>
          <a:xfrm>
            <a:off x="4299528" y="4772949"/>
            <a:ext cx="1067602" cy="523220"/>
          </a:xfrm>
          <a:prstGeom prst="rect">
            <a:avLst/>
          </a:prstGeom>
          <a:noFill/>
        </p:spPr>
        <p:txBody>
          <a:bodyPr wrap="square" rtlCol="0">
            <a:spAutoFit/>
          </a:bodyPr>
          <a:lstStyle/>
          <a:p>
            <a:r>
              <a:rPr lang="en-US" sz="2800" dirty="0" smtClean="0"/>
              <a:t>MINE</a:t>
            </a:r>
            <a:endParaRPr lang="en-US" sz="2800" dirty="0"/>
          </a:p>
        </p:txBody>
      </p:sp>
      <p:sp>
        <p:nvSpPr>
          <p:cNvPr id="29" name="TextBox 28"/>
          <p:cNvSpPr txBox="1"/>
          <p:nvPr/>
        </p:nvSpPr>
        <p:spPr>
          <a:xfrm>
            <a:off x="7204028" y="2247428"/>
            <a:ext cx="895409" cy="523220"/>
          </a:xfrm>
          <a:prstGeom prst="rect">
            <a:avLst/>
          </a:prstGeom>
          <a:noFill/>
        </p:spPr>
        <p:txBody>
          <a:bodyPr wrap="square" rtlCol="0">
            <a:spAutoFit/>
          </a:bodyPr>
          <a:lstStyle/>
          <a:p>
            <a:r>
              <a:rPr lang="en-US" sz="2800" dirty="0" smtClean="0"/>
              <a:t>MIE</a:t>
            </a:r>
            <a:endParaRPr lang="en-US" sz="2800" dirty="0"/>
          </a:p>
        </p:txBody>
      </p:sp>
      <p:sp>
        <p:nvSpPr>
          <p:cNvPr id="30" name="TextBox 29"/>
          <p:cNvSpPr txBox="1"/>
          <p:nvPr/>
        </p:nvSpPr>
        <p:spPr>
          <a:xfrm>
            <a:off x="7134782" y="3256078"/>
            <a:ext cx="895409" cy="523220"/>
          </a:xfrm>
          <a:prstGeom prst="rect">
            <a:avLst/>
          </a:prstGeom>
          <a:noFill/>
        </p:spPr>
        <p:txBody>
          <a:bodyPr wrap="square" rtlCol="0">
            <a:spAutoFit/>
          </a:bodyPr>
          <a:lstStyle/>
          <a:p>
            <a:r>
              <a:rPr lang="en-US" sz="2800" dirty="0" smtClean="0"/>
              <a:t>MIP</a:t>
            </a:r>
            <a:endParaRPr lang="en-US" sz="2800" dirty="0"/>
          </a:p>
        </p:txBody>
      </p:sp>
      <p:sp>
        <p:nvSpPr>
          <p:cNvPr id="31" name="TextBox 30"/>
          <p:cNvSpPr txBox="1"/>
          <p:nvPr/>
        </p:nvSpPr>
        <p:spPr>
          <a:xfrm>
            <a:off x="6983796" y="4403617"/>
            <a:ext cx="1040051" cy="523220"/>
          </a:xfrm>
          <a:prstGeom prst="rect">
            <a:avLst/>
          </a:prstGeom>
          <a:noFill/>
        </p:spPr>
        <p:txBody>
          <a:bodyPr wrap="square" rtlCol="0">
            <a:spAutoFit/>
          </a:bodyPr>
          <a:lstStyle/>
          <a:p>
            <a:r>
              <a:rPr lang="en-US" sz="2800" dirty="0" smtClean="0"/>
              <a:t>MINE</a:t>
            </a:r>
            <a:endParaRPr lang="en-US" sz="2800" dirty="0"/>
          </a:p>
        </p:txBody>
      </p:sp>
      <p:sp>
        <p:nvSpPr>
          <p:cNvPr id="32" name="TextBox 31"/>
          <p:cNvSpPr txBox="1"/>
          <p:nvPr/>
        </p:nvSpPr>
        <p:spPr>
          <a:xfrm>
            <a:off x="8195109" y="1538502"/>
            <a:ext cx="895409" cy="523220"/>
          </a:xfrm>
          <a:prstGeom prst="rect">
            <a:avLst/>
          </a:prstGeom>
          <a:noFill/>
        </p:spPr>
        <p:txBody>
          <a:bodyPr wrap="square" rtlCol="0">
            <a:spAutoFit/>
          </a:bodyPr>
          <a:lstStyle/>
          <a:p>
            <a:r>
              <a:rPr lang="en-US" sz="2800" dirty="0" smtClean="0"/>
              <a:t>MIE</a:t>
            </a:r>
            <a:endParaRPr lang="en-US" sz="2800" dirty="0"/>
          </a:p>
        </p:txBody>
      </p:sp>
      <p:sp>
        <p:nvSpPr>
          <p:cNvPr id="33" name="TextBox 32"/>
          <p:cNvSpPr txBox="1"/>
          <p:nvPr/>
        </p:nvSpPr>
        <p:spPr>
          <a:xfrm>
            <a:off x="9186082" y="1538502"/>
            <a:ext cx="895409" cy="523220"/>
          </a:xfrm>
          <a:prstGeom prst="rect">
            <a:avLst/>
          </a:prstGeom>
          <a:noFill/>
        </p:spPr>
        <p:txBody>
          <a:bodyPr wrap="square" rtlCol="0">
            <a:spAutoFit/>
          </a:bodyPr>
          <a:lstStyle/>
          <a:p>
            <a:r>
              <a:rPr lang="en-US" sz="2800" dirty="0" smtClean="0"/>
              <a:t>MIP</a:t>
            </a:r>
            <a:endParaRPr lang="en-US" sz="2800" dirty="0"/>
          </a:p>
        </p:txBody>
      </p:sp>
      <p:sp>
        <p:nvSpPr>
          <p:cNvPr id="34" name="TextBox 33"/>
          <p:cNvSpPr txBox="1"/>
          <p:nvPr/>
        </p:nvSpPr>
        <p:spPr>
          <a:xfrm>
            <a:off x="10109718" y="1538502"/>
            <a:ext cx="1067602" cy="523220"/>
          </a:xfrm>
          <a:prstGeom prst="rect">
            <a:avLst/>
          </a:prstGeom>
          <a:noFill/>
        </p:spPr>
        <p:txBody>
          <a:bodyPr wrap="square" rtlCol="0">
            <a:spAutoFit/>
          </a:bodyPr>
          <a:lstStyle/>
          <a:p>
            <a:r>
              <a:rPr lang="en-US" sz="2800" dirty="0" smtClean="0"/>
              <a:t>MINE</a:t>
            </a:r>
            <a:endParaRPr lang="en-US" sz="2800" dirty="0"/>
          </a:p>
        </p:txBody>
      </p:sp>
      <p:sp>
        <p:nvSpPr>
          <p:cNvPr id="3" name="Left Bracket 2"/>
          <p:cNvSpPr/>
          <p:nvPr/>
        </p:nvSpPr>
        <p:spPr>
          <a:xfrm>
            <a:off x="7989454" y="1985818"/>
            <a:ext cx="220410" cy="3306618"/>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5" name="Left Bracket 34"/>
          <p:cNvSpPr/>
          <p:nvPr/>
        </p:nvSpPr>
        <p:spPr>
          <a:xfrm flipH="1">
            <a:off x="10866581" y="1985818"/>
            <a:ext cx="406379" cy="3306618"/>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6" name="TextBox 35"/>
          <p:cNvSpPr txBox="1"/>
          <p:nvPr/>
        </p:nvSpPr>
        <p:spPr>
          <a:xfrm>
            <a:off x="8783782" y="1057260"/>
            <a:ext cx="2146566" cy="523220"/>
          </a:xfrm>
          <a:prstGeom prst="rect">
            <a:avLst/>
          </a:prstGeom>
          <a:noFill/>
        </p:spPr>
        <p:txBody>
          <a:bodyPr wrap="square" rtlCol="0">
            <a:spAutoFit/>
          </a:bodyPr>
          <a:lstStyle/>
          <a:p>
            <a:r>
              <a:rPr lang="en-US" sz="2800" dirty="0" smtClean="0"/>
              <a:t>3 x 3 Matrix</a:t>
            </a:r>
            <a:endParaRPr lang="en-US" sz="2800" dirty="0"/>
          </a:p>
        </p:txBody>
      </p:sp>
      <p:cxnSp>
        <p:nvCxnSpPr>
          <p:cNvPr id="37" name="Straight Connector 36"/>
          <p:cNvCxnSpPr/>
          <p:nvPr/>
        </p:nvCxnSpPr>
        <p:spPr>
          <a:xfrm>
            <a:off x="2017336" y="1985818"/>
            <a:ext cx="47134" cy="31564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1587871" y="1501339"/>
            <a:ext cx="13856" cy="4529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172685" y="1053776"/>
            <a:ext cx="1294900" cy="523220"/>
          </a:xfrm>
          <a:prstGeom prst="rect">
            <a:avLst/>
          </a:prstGeom>
          <a:noFill/>
        </p:spPr>
        <p:txBody>
          <a:bodyPr wrap="square" rtlCol="0">
            <a:spAutoFit/>
          </a:bodyPr>
          <a:lstStyle/>
          <a:p>
            <a:r>
              <a:rPr lang="en-US" sz="2800" dirty="0" smtClean="0"/>
              <a:t>1</a:t>
            </a:r>
            <a:r>
              <a:rPr lang="en-US" sz="2800" baseline="30000" dirty="0" smtClean="0"/>
              <a:t>st</a:t>
            </a:r>
            <a:r>
              <a:rPr lang="en-US" sz="2800" dirty="0" smtClean="0"/>
              <a:t> CDR</a:t>
            </a:r>
            <a:endParaRPr lang="en-US" sz="2800" dirty="0"/>
          </a:p>
        </p:txBody>
      </p:sp>
      <p:sp>
        <p:nvSpPr>
          <p:cNvPr id="40" name="TextBox 39"/>
          <p:cNvSpPr txBox="1"/>
          <p:nvPr/>
        </p:nvSpPr>
        <p:spPr>
          <a:xfrm>
            <a:off x="3398591" y="944605"/>
            <a:ext cx="1523557" cy="523220"/>
          </a:xfrm>
          <a:prstGeom prst="rect">
            <a:avLst/>
          </a:prstGeom>
          <a:noFill/>
        </p:spPr>
        <p:txBody>
          <a:bodyPr wrap="square" rtlCol="0">
            <a:spAutoFit/>
          </a:bodyPr>
          <a:lstStyle/>
          <a:p>
            <a:r>
              <a:rPr lang="en-US" sz="2800" dirty="0" smtClean="0"/>
              <a:t>2</a:t>
            </a:r>
            <a:r>
              <a:rPr lang="en-US" sz="2800" baseline="30000" dirty="0" smtClean="0"/>
              <a:t>nd</a:t>
            </a:r>
            <a:r>
              <a:rPr lang="en-US" sz="2800" dirty="0" smtClean="0"/>
              <a:t> CDR</a:t>
            </a:r>
            <a:endParaRPr lang="en-US" sz="2800" dirty="0"/>
          </a:p>
        </p:txBody>
      </p:sp>
      <p:sp>
        <p:nvSpPr>
          <p:cNvPr id="41" name="Right Brace 40"/>
          <p:cNvSpPr/>
          <p:nvPr/>
        </p:nvSpPr>
        <p:spPr>
          <a:xfrm rot="5400000" flipH="1">
            <a:off x="3667964" y="162018"/>
            <a:ext cx="374072" cy="3163409"/>
          </a:xfrm>
          <a:prstGeom prst="rightBrace">
            <a:avLst>
              <a:gd name="adj1" fmla="val 29248"/>
              <a:gd name="adj2" fmla="val 449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9" name="Slide Number Placeholder 8"/>
          <p:cNvSpPr>
            <a:spLocks noGrp="1"/>
          </p:cNvSpPr>
          <p:nvPr>
            <p:ph type="sldNum" sz="quarter" idx="12"/>
          </p:nvPr>
        </p:nvSpPr>
        <p:spPr/>
        <p:txBody>
          <a:bodyPr/>
          <a:lstStyle/>
          <a:p>
            <a:fld id="{9DB1DD72-AF7E-468D-86FE-82407F188C1E}" type="slidenum">
              <a:rPr lang="en-US" smtClean="0"/>
              <a:t>37</a:t>
            </a:fld>
            <a:endParaRPr lang="en-US"/>
          </a:p>
        </p:txBody>
      </p:sp>
    </p:spTree>
    <p:extLst>
      <p:ext uri="{BB962C8B-B14F-4D97-AF65-F5344CB8AC3E}">
        <p14:creationId xmlns:p14="http://schemas.microsoft.com/office/powerpoint/2010/main" val="262153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p:cTn id="25" dur="500" fill="hold"/>
                                        <p:tgtEl>
                                          <p:spTgt spid="36"/>
                                        </p:tgtEl>
                                        <p:attrNameLst>
                                          <p:attrName>ppt_w</p:attrName>
                                        </p:attrNameLst>
                                      </p:cBhvr>
                                      <p:tavLst>
                                        <p:tav tm="0">
                                          <p:val>
                                            <p:fltVal val="0"/>
                                          </p:val>
                                        </p:tav>
                                        <p:tav tm="100000">
                                          <p:val>
                                            <p:strVal val="#ppt_w"/>
                                          </p:val>
                                        </p:tav>
                                      </p:tavLst>
                                    </p:anim>
                                    <p:anim calcmode="lin" valueType="num">
                                      <p:cBhvr>
                                        <p:cTn id="26" dur="500" fill="hold"/>
                                        <p:tgtEl>
                                          <p:spTgt spid="36"/>
                                        </p:tgtEl>
                                        <p:attrNameLst>
                                          <p:attrName>ppt_h</p:attrName>
                                        </p:attrNameLst>
                                      </p:cBhvr>
                                      <p:tavLst>
                                        <p:tav tm="0">
                                          <p:val>
                                            <p:fltVal val="0"/>
                                          </p:val>
                                        </p:tav>
                                        <p:tav tm="100000">
                                          <p:val>
                                            <p:strVal val="#ppt_h"/>
                                          </p:val>
                                        </p:tav>
                                      </p:tavLst>
                                    </p:anim>
                                    <p:animEffect transition="in" filter="fade">
                                      <p:cBhvr>
                                        <p:cTn id="2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P spid="34" grpId="0"/>
      <p:bldP spid="3" grpId="0" animBg="1"/>
      <p:bldP spid="35" grpId="0" animBg="1"/>
      <p:bldP spid="3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5309" y="245362"/>
            <a:ext cx="9144000" cy="494001"/>
          </a:xfrm>
        </p:spPr>
        <p:txBody>
          <a:bodyPr>
            <a:normAutofit/>
          </a:bodyPr>
          <a:lstStyle/>
          <a:p>
            <a:r>
              <a:rPr lang="en-US" sz="2800" dirty="0" smtClean="0"/>
              <a:t>Adults </a:t>
            </a:r>
            <a:r>
              <a:rPr lang="en-US" sz="2800" dirty="0" err="1" smtClean="0"/>
              <a:t>Rediary</a:t>
            </a:r>
            <a:endParaRPr lang="en-US" sz="2800" dirty="0"/>
          </a:p>
        </p:txBody>
      </p:sp>
      <p:sp>
        <p:nvSpPr>
          <p:cNvPr id="4" name="TextBox 3"/>
          <p:cNvSpPr txBox="1"/>
          <p:nvPr/>
        </p:nvSpPr>
        <p:spPr>
          <a:xfrm>
            <a:off x="753816" y="1985376"/>
            <a:ext cx="1372691" cy="954107"/>
          </a:xfrm>
          <a:prstGeom prst="rect">
            <a:avLst/>
          </a:prstGeom>
          <a:noFill/>
        </p:spPr>
        <p:txBody>
          <a:bodyPr wrap="square" rtlCol="0">
            <a:spAutoFit/>
          </a:bodyPr>
          <a:lstStyle/>
          <a:p>
            <a:r>
              <a:rPr lang="en-US" sz="2800" dirty="0" smtClean="0"/>
              <a:t>High MIE</a:t>
            </a:r>
            <a:endParaRPr lang="en-US" sz="2800" dirty="0"/>
          </a:p>
        </p:txBody>
      </p:sp>
      <p:sp>
        <p:nvSpPr>
          <p:cNvPr id="5" name="TextBox 4"/>
          <p:cNvSpPr txBox="1"/>
          <p:nvPr/>
        </p:nvSpPr>
        <p:spPr>
          <a:xfrm>
            <a:off x="2256433" y="1976460"/>
            <a:ext cx="784578" cy="523220"/>
          </a:xfrm>
          <a:prstGeom prst="rect">
            <a:avLst/>
          </a:prstGeom>
          <a:noFill/>
        </p:spPr>
        <p:txBody>
          <a:bodyPr wrap="square" rtlCol="0">
            <a:spAutoFit/>
          </a:bodyPr>
          <a:lstStyle/>
          <a:p>
            <a:r>
              <a:rPr lang="en-US" sz="2800" dirty="0" smtClean="0"/>
              <a:t>MIE</a:t>
            </a:r>
            <a:endParaRPr lang="en-US" sz="2800" dirty="0"/>
          </a:p>
        </p:txBody>
      </p:sp>
      <p:sp>
        <p:nvSpPr>
          <p:cNvPr id="6" name="TextBox 5"/>
          <p:cNvSpPr txBox="1"/>
          <p:nvPr/>
        </p:nvSpPr>
        <p:spPr>
          <a:xfrm>
            <a:off x="3295324" y="1985818"/>
            <a:ext cx="773130" cy="523220"/>
          </a:xfrm>
          <a:prstGeom prst="rect">
            <a:avLst/>
          </a:prstGeom>
          <a:noFill/>
        </p:spPr>
        <p:txBody>
          <a:bodyPr wrap="square" rtlCol="0">
            <a:spAutoFit/>
          </a:bodyPr>
          <a:lstStyle/>
          <a:p>
            <a:r>
              <a:rPr lang="en-US" sz="2800" dirty="0" smtClean="0"/>
              <a:t>MIP</a:t>
            </a:r>
            <a:endParaRPr lang="en-US" sz="2800" dirty="0"/>
          </a:p>
        </p:txBody>
      </p:sp>
      <p:sp>
        <p:nvSpPr>
          <p:cNvPr id="7" name="TextBox 6"/>
          <p:cNvSpPr txBox="1"/>
          <p:nvPr/>
        </p:nvSpPr>
        <p:spPr>
          <a:xfrm>
            <a:off x="4140604" y="1985818"/>
            <a:ext cx="984671" cy="523220"/>
          </a:xfrm>
          <a:prstGeom prst="rect">
            <a:avLst/>
          </a:prstGeom>
          <a:noFill/>
        </p:spPr>
        <p:txBody>
          <a:bodyPr wrap="square" rtlCol="0">
            <a:spAutoFit/>
          </a:bodyPr>
          <a:lstStyle/>
          <a:p>
            <a:r>
              <a:rPr lang="en-US" sz="2800" dirty="0" smtClean="0"/>
              <a:t>MINE</a:t>
            </a:r>
            <a:endParaRPr lang="en-US" sz="2800" dirty="0"/>
          </a:p>
        </p:txBody>
      </p:sp>
      <p:sp>
        <p:nvSpPr>
          <p:cNvPr id="8" name="U-Turn Arrow 7"/>
          <p:cNvSpPr/>
          <p:nvPr/>
        </p:nvSpPr>
        <p:spPr>
          <a:xfrm>
            <a:off x="1114620" y="1616364"/>
            <a:ext cx="1597898" cy="36945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9" name="U-Turn Arrow 8"/>
          <p:cNvSpPr/>
          <p:nvPr/>
        </p:nvSpPr>
        <p:spPr>
          <a:xfrm>
            <a:off x="1115613" y="1616364"/>
            <a:ext cx="2610997"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10" name="U-Turn Arrow 9"/>
          <p:cNvSpPr/>
          <p:nvPr/>
        </p:nvSpPr>
        <p:spPr>
          <a:xfrm>
            <a:off x="1106425" y="1616364"/>
            <a:ext cx="3714566"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cxnSp>
        <p:nvCxnSpPr>
          <p:cNvPr id="12" name="Straight Arrow Connector 11"/>
          <p:cNvCxnSpPr/>
          <p:nvPr/>
        </p:nvCxnSpPr>
        <p:spPr>
          <a:xfrm flipH="1" flipV="1">
            <a:off x="1117600" y="2949283"/>
            <a:ext cx="27709" cy="4755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52262" y="3586257"/>
            <a:ext cx="1372406" cy="523220"/>
          </a:xfrm>
          <a:prstGeom prst="rect">
            <a:avLst/>
          </a:prstGeom>
          <a:noFill/>
        </p:spPr>
        <p:txBody>
          <a:bodyPr wrap="square" rtlCol="0">
            <a:spAutoFit/>
          </a:bodyPr>
          <a:lstStyle/>
          <a:p>
            <a:r>
              <a:rPr lang="en-US" sz="2800" dirty="0" smtClean="0"/>
              <a:t>1</a:t>
            </a:r>
            <a:r>
              <a:rPr lang="en-US" sz="2800" baseline="30000" dirty="0" smtClean="0"/>
              <a:t>st</a:t>
            </a:r>
            <a:r>
              <a:rPr lang="en-US" sz="2800" dirty="0" smtClean="0"/>
              <a:t> CDR</a:t>
            </a:r>
            <a:endParaRPr lang="en-US" sz="2800" dirty="0"/>
          </a:p>
        </p:txBody>
      </p:sp>
      <p:sp>
        <p:nvSpPr>
          <p:cNvPr id="16" name="TextBox 15"/>
          <p:cNvSpPr txBox="1"/>
          <p:nvPr/>
        </p:nvSpPr>
        <p:spPr>
          <a:xfrm>
            <a:off x="3339491" y="730967"/>
            <a:ext cx="1182684" cy="523220"/>
          </a:xfrm>
          <a:prstGeom prst="rect">
            <a:avLst/>
          </a:prstGeom>
          <a:noFill/>
        </p:spPr>
        <p:txBody>
          <a:bodyPr wrap="square" rtlCol="0">
            <a:spAutoFit/>
          </a:bodyPr>
          <a:lstStyle/>
          <a:p>
            <a:r>
              <a:rPr lang="en-US" sz="2800" dirty="0" smtClean="0"/>
              <a:t>High</a:t>
            </a:r>
            <a:endParaRPr lang="en-US" sz="2800" dirty="0"/>
          </a:p>
        </p:txBody>
      </p:sp>
      <p:sp>
        <p:nvSpPr>
          <p:cNvPr id="17" name="Right Brace 16"/>
          <p:cNvSpPr/>
          <p:nvPr/>
        </p:nvSpPr>
        <p:spPr>
          <a:xfrm rot="5400000" flipH="1">
            <a:off x="3456639" y="58367"/>
            <a:ext cx="265020" cy="2599778"/>
          </a:xfrm>
          <a:prstGeom prst="rightBrace">
            <a:avLst>
              <a:gd name="adj1" fmla="val 29248"/>
              <a:gd name="adj2" fmla="val 453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21" name="Straight Connector 20"/>
          <p:cNvCxnSpPr/>
          <p:nvPr/>
        </p:nvCxnSpPr>
        <p:spPr>
          <a:xfrm>
            <a:off x="1866720" y="2058093"/>
            <a:ext cx="0" cy="78601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256698" y="1983810"/>
            <a:ext cx="824570" cy="523220"/>
          </a:xfrm>
          <a:prstGeom prst="rect">
            <a:avLst/>
          </a:prstGeom>
          <a:noFill/>
        </p:spPr>
        <p:txBody>
          <a:bodyPr wrap="square" rtlCol="0">
            <a:spAutoFit/>
          </a:bodyPr>
          <a:lstStyle/>
          <a:p>
            <a:r>
              <a:rPr lang="en-US" sz="2800" dirty="0" smtClean="0"/>
              <a:t>MIE</a:t>
            </a:r>
            <a:endParaRPr lang="en-US" sz="2800" dirty="0"/>
          </a:p>
        </p:txBody>
      </p:sp>
      <p:sp>
        <p:nvSpPr>
          <p:cNvPr id="19" name="TextBox 18"/>
          <p:cNvSpPr txBox="1"/>
          <p:nvPr/>
        </p:nvSpPr>
        <p:spPr>
          <a:xfrm>
            <a:off x="6105239" y="1981200"/>
            <a:ext cx="892627" cy="523220"/>
          </a:xfrm>
          <a:prstGeom prst="rect">
            <a:avLst/>
          </a:prstGeom>
          <a:noFill/>
        </p:spPr>
        <p:txBody>
          <a:bodyPr wrap="square" rtlCol="0">
            <a:spAutoFit/>
          </a:bodyPr>
          <a:lstStyle/>
          <a:p>
            <a:r>
              <a:rPr lang="en-US" sz="2800" dirty="0" smtClean="0"/>
              <a:t>MIP</a:t>
            </a:r>
            <a:endParaRPr lang="en-US" sz="2800" dirty="0"/>
          </a:p>
        </p:txBody>
      </p:sp>
      <p:sp>
        <p:nvSpPr>
          <p:cNvPr id="20" name="U-Turn Arrow 19"/>
          <p:cNvSpPr/>
          <p:nvPr/>
        </p:nvSpPr>
        <p:spPr>
          <a:xfrm>
            <a:off x="1116606" y="1611746"/>
            <a:ext cx="4574639" cy="36945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22" name="U-Turn Arrow 21"/>
          <p:cNvSpPr/>
          <p:nvPr/>
        </p:nvSpPr>
        <p:spPr>
          <a:xfrm>
            <a:off x="1100852" y="1611685"/>
            <a:ext cx="5410117"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23" name="U-Turn Arrow 22"/>
          <p:cNvSpPr/>
          <p:nvPr/>
        </p:nvSpPr>
        <p:spPr>
          <a:xfrm>
            <a:off x="1117599" y="1607006"/>
            <a:ext cx="6532848"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25" name="TextBox 24"/>
          <p:cNvSpPr txBox="1"/>
          <p:nvPr/>
        </p:nvSpPr>
        <p:spPr>
          <a:xfrm>
            <a:off x="6998859" y="1981200"/>
            <a:ext cx="1064286" cy="523220"/>
          </a:xfrm>
          <a:prstGeom prst="rect">
            <a:avLst/>
          </a:prstGeom>
          <a:noFill/>
        </p:spPr>
        <p:txBody>
          <a:bodyPr wrap="square" rtlCol="0">
            <a:spAutoFit/>
          </a:bodyPr>
          <a:lstStyle/>
          <a:p>
            <a:r>
              <a:rPr lang="en-US" sz="2800" dirty="0" smtClean="0"/>
              <a:t>MINE</a:t>
            </a:r>
            <a:endParaRPr lang="en-US" sz="2800" dirty="0"/>
          </a:p>
        </p:txBody>
      </p:sp>
      <p:sp>
        <p:nvSpPr>
          <p:cNvPr id="32" name="TextBox 31"/>
          <p:cNvSpPr txBox="1"/>
          <p:nvPr/>
        </p:nvSpPr>
        <p:spPr>
          <a:xfrm>
            <a:off x="8057572" y="1976460"/>
            <a:ext cx="892627" cy="523220"/>
          </a:xfrm>
          <a:prstGeom prst="rect">
            <a:avLst/>
          </a:prstGeom>
          <a:noFill/>
        </p:spPr>
        <p:txBody>
          <a:bodyPr wrap="square" rtlCol="0">
            <a:spAutoFit/>
          </a:bodyPr>
          <a:lstStyle/>
          <a:p>
            <a:r>
              <a:rPr lang="en-US" sz="2800" dirty="0" smtClean="0"/>
              <a:t>MIE</a:t>
            </a:r>
            <a:endParaRPr lang="en-US" sz="2800" dirty="0"/>
          </a:p>
        </p:txBody>
      </p:sp>
      <p:sp>
        <p:nvSpPr>
          <p:cNvPr id="33" name="TextBox 32"/>
          <p:cNvSpPr txBox="1"/>
          <p:nvPr/>
        </p:nvSpPr>
        <p:spPr>
          <a:xfrm>
            <a:off x="9034185" y="1976460"/>
            <a:ext cx="892627" cy="523220"/>
          </a:xfrm>
          <a:prstGeom prst="rect">
            <a:avLst/>
          </a:prstGeom>
          <a:noFill/>
        </p:spPr>
        <p:txBody>
          <a:bodyPr wrap="square" rtlCol="0">
            <a:spAutoFit/>
          </a:bodyPr>
          <a:lstStyle/>
          <a:p>
            <a:r>
              <a:rPr lang="en-US" sz="2800" dirty="0" smtClean="0"/>
              <a:t>MIP</a:t>
            </a:r>
            <a:endParaRPr lang="en-US" sz="2800" dirty="0"/>
          </a:p>
        </p:txBody>
      </p:sp>
      <p:sp>
        <p:nvSpPr>
          <p:cNvPr id="34" name="U-Turn Arrow 33"/>
          <p:cNvSpPr/>
          <p:nvPr/>
        </p:nvSpPr>
        <p:spPr>
          <a:xfrm>
            <a:off x="1117599" y="1607006"/>
            <a:ext cx="7480879" cy="36945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35" name="U-Turn Arrow 34"/>
          <p:cNvSpPr/>
          <p:nvPr/>
        </p:nvSpPr>
        <p:spPr>
          <a:xfrm>
            <a:off x="1117601" y="1607006"/>
            <a:ext cx="8354392"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36" name="U-Turn Arrow 35"/>
          <p:cNvSpPr/>
          <p:nvPr/>
        </p:nvSpPr>
        <p:spPr>
          <a:xfrm>
            <a:off x="1117600" y="1607006"/>
            <a:ext cx="9398000"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37" name="TextBox 36"/>
          <p:cNvSpPr txBox="1"/>
          <p:nvPr/>
        </p:nvSpPr>
        <p:spPr>
          <a:xfrm>
            <a:off x="9879116" y="1972444"/>
            <a:ext cx="1064286" cy="523220"/>
          </a:xfrm>
          <a:prstGeom prst="rect">
            <a:avLst/>
          </a:prstGeom>
          <a:noFill/>
        </p:spPr>
        <p:txBody>
          <a:bodyPr wrap="square" rtlCol="0">
            <a:spAutoFit/>
          </a:bodyPr>
          <a:lstStyle/>
          <a:p>
            <a:r>
              <a:rPr lang="en-US" sz="2800" dirty="0" smtClean="0"/>
              <a:t>MINE</a:t>
            </a:r>
            <a:endParaRPr lang="en-US" sz="2800" dirty="0"/>
          </a:p>
        </p:txBody>
      </p:sp>
      <p:sp>
        <p:nvSpPr>
          <p:cNvPr id="38" name="TextBox 37"/>
          <p:cNvSpPr txBox="1"/>
          <p:nvPr/>
        </p:nvSpPr>
        <p:spPr>
          <a:xfrm>
            <a:off x="6007016" y="709167"/>
            <a:ext cx="1418682" cy="523220"/>
          </a:xfrm>
          <a:prstGeom prst="rect">
            <a:avLst/>
          </a:prstGeom>
          <a:noFill/>
        </p:spPr>
        <p:txBody>
          <a:bodyPr wrap="square" rtlCol="0">
            <a:spAutoFit/>
          </a:bodyPr>
          <a:lstStyle/>
          <a:p>
            <a:r>
              <a:rPr lang="en-US" sz="2800" dirty="0" smtClean="0"/>
              <a:t>Medium</a:t>
            </a:r>
            <a:endParaRPr lang="en-US" sz="2800" dirty="0"/>
          </a:p>
        </p:txBody>
      </p:sp>
      <p:sp>
        <p:nvSpPr>
          <p:cNvPr id="39" name="Right Brace 38"/>
          <p:cNvSpPr/>
          <p:nvPr/>
        </p:nvSpPr>
        <p:spPr>
          <a:xfrm rot="5400000" flipH="1">
            <a:off x="6308938" y="30978"/>
            <a:ext cx="265020" cy="2599778"/>
          </a:xfrm>
          <a:prstGeom prst="rightBrace">
            <a:avLst>
              <a:gd name="adj1" fmla="val 29248"/>
              <a:gd name="adj2" fmla="val 453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40" name="TextBox 39"/>
          <p:cNvSpPr txBox="1"/>
          <p:nvPr/>
        </p:nvSpPr>
        <p:spPr>
          <a:xfrm>
            <a:off x="8989471" y="674459"/>
            <a:ext cx="1182684" cy="523220"/>
          </a:xfrm>
          <a:prstGeom prst="rect">
            <a:avLst/>
          </a:prstGeom>
          <a:noFill/>
        </p:spPr>
        <p:txBody>
          <a:bodyPr wrap="square" rtlCol="0">
            <a:spAutoFit/>
          </a:bodyPr>
          <a:lstStyle/>
          <a:p>
            <a:r>
              <a:rPr lang="en-US" sz="2800" dirty="0" smtClean="0"/>
              <a:t>Low</a:t>
            </a:r>
            <a:endParaRPr lang="en-US" sz="2800" dirty="0"/>
          </a:p>
        </p:txBody>
      </p:sp>
      <p:sp>
        <p:nvSpPr>
          <p:cNvPr id="41" name="Right Brace 40"/>
          <p:cNvSpPr/>
          <p:nvPr/>
        </p:nvSpPr>
        <p:spPr>
          <a:xfrm rot="5400000" flipH="1">
            <a:off x="9174843" y="-22099"/>
            <a:ext cx="265020" cy="2599778"/>
          </a:xfrm>
          <a:prstGeom prst="rightBrace">
            <a:avLst>
              <a:gd name="adj1" fmla="val 29248"/>
              <a:gd name="adj2" fmla="val 453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1" name="Slide Number Placeholder 10"/>
          <p:cNvSpPr>
            <a:spLocks noGrp="1"/>
          </p:cNvSpPr>
          <p:nvPr>
            <p:ph type="sldNum" sz="quarter" idx="12"/>
          </p:nvPr>
        </p:nvSpPr>
        <p:spPr/>
        <p:txBody>
          <a:bodyPr/>
          <a:lstStyle/>
          <a:p>
            <a:fld id="{9DB1DD72-AF7E-468D-86FE-82407F188C1E}" type="slidenum">
              <a:rPr lang="en-US" smtClean="0"/>
              <a:t>38</a:t>
            </a:fld>
            <a:endParaRPr lang="en-US"/>
          </a:p>
        </p:txBody>
      </p:sp>
      <p:cxnSp>
        <p:nvCxnSpPr>
          <p:cNvPr id="42" name="Straight Connector 41"/>
          <p:cNvCxnSpPr/>
          <p:nvPr/>
        </p:nvCxnSpPr>
        <p:spPr>
          <a:xfrm flipH="1">
            <a:off x="5141559" y="1987965"/>
            <a:ext cx="21355" cy="50769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28820" y="1981139"/>
            <a:ext cx="17578" cy="52328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677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animBg="1"/>
      <p:bldP spid="9" grpId="0" animBg="1"/>
      <p:bldP spid="10" grpId="0" animBg="1"/>
      <p:bldP spid="15" grpId="0"/>
      <p:bldP spid="16" grpId="0"/>
      <p:bldP spid="17" grpId="0" animBg="1"/>
      <p:bldP spid="18" grpId="0"/>
      <p:bldP spid="19" grpId="0"/>
      <p:bldP spid="20" grpId="0" animBg="1"/>
      <p:bldP spid="22" grpId="0" animBg="1"/>
      <p:bldP spid="23" grpId="0" animBg="1"/>
      <p:bldP spid="25" grpId="0"/>
      <p:bldP spid="32" grpId="0"/>
      <p:bldP spid="33" grpId="0"/>
      <p:bldP spid="34" grpId="0" animBg="1"/>
      <p:bldP spid="35" grpId="0" animBg="1"/>
      <p:bldP spid="36" grpId="0" animBg="1"/>
      <p:bldP spid="37" grpId="0"/>
      <p:bldP spid="38" grpId="0"/>
      <p:bldP spid="39" grpId="0" animBg="1"/>
      <p:bldP spid="40" grpId="0"/>
      <p:bldP spid="4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5309" y="245362"/>
            <a:ext cx="9144000" cy="494001"/>
          </a:xfrm>
        </p:spPr>
        <p:txBody>
          <a:bodyPr>
            <a:normAutofit/>
          </a:bodyPr>
          <a:lstStyle/>
          <a:p>
            <a:r>
              <a:rPr lang="en-US" sz="2800" dirty="0" smtClean="0"/>
              <a:t>Adults </a:t>
            </a:r>
            <a:r>
              <a:rPr lang="en-US" sz="2800" dirty="0" err="1" smtClean="0"/>
              <a:t>Rediary</a:t>
            </a:r>
            <a:endParaRPr lang="en-US" sz="2800" dirty="0"/>
          </a:p>
        </p:txBody>
      </p:sp>
      <p:sp>
        <p:nvSpPr>
          <p:cNvPr id="4" name="TextBox 3"/>
          <p:cNvSpPr txBox="1"/>
          <p:nvPr/>
        </p:nvSpPr>
        <p:spPr>
          <a:xfrm>
            <a:off x="807903" y="2045665"/>
            <a:ext cx="1372691" cy="954107"/>
          </a:xfrm>
          <a:prstGeom prst="rect">
            <a:avLst/>
          </a:prstGeom>
          <a:noFill/>
        </p:spPr>
        <p:txBody>
          <a:bodyPr wrap="square" rtlCol="0">
            <a:spAutoFit/>
          </a:bodyPr>
          <a:lstStyle/>
          <a:p>
            <a:r>
              <a:rPr lang="en-US" sz="2800" dirty="0" smtClean="0"/>
              <a:t>High MIE</a:t>
            </a:r>
            <a:endParaRPr lang="en-US" sz="2800" dirty="0"/>
          </a:p>
        </p:txBody>
      </p:sp>
      <p:sp>
        <p:nvSpPr>
          <p:cNvPr id="5" name="TextBox 4"/>
          <p:cNvSpPr txBox="1"/>
          <p:nvPr/>
        </p:nvSpPr>
        <p:spPr>
          <a:xfrm>
            <a:off x="2256433" y="1976460"/>
            <a:ext cx="784578" cy="523220"/>
          </a:xfrm>
          <a:prstGeom prst="rect">
            <a:avLst/>
          </a:prstGeom>
          <a:noFill/>
        </p:spPr>
        <p:txBody>
          <a:bodyPr wrap="square" rtlCol="0">
            <a:spAutoFit/>
          </a:bodyPr>
          <a:lstStyle/>
          <a:p>
            <a:r>
              <a:rPr lang="en-US" sz="2800" dirty="0" smtClean="0"/>
              <a:t>MIE</a:t>
            </a:r>
            <a:endParaRPr lang="en-US" sz="2800" dirty="0"/>
          </a:p>
        </p:txBody>
      </p:sp>
      <p:sp>
        <p:nvSpPr>
          <p:cNvPr id="6" name="TextBox 5"/>
          <p:cNvSpPr txBox="1"/>
          <p:nvPr/>
        </p:nvSpPr>
        <p:spPr>
          <a:xfrm>
            <a:off x="3295324" y="1985818"/>
            <a:ext cx="773130" cy="523220"/>
          </a:xfrm>
          <a:prstGeom prst="rect">
            <a:avLst/>
          </a:prstGeom>
          <a:noFill/>
        </p:spPr>
        <p:txBody>
          <a:bodyPr wrap="square" rtlCol="0">
            <a:spAutoFit/>
          </a:bodyPr>
          <a:lstStyle/>
          <a:p>
            <a:r>
              <a:rPr lang="en-US" sz="2800" dirty="0" smtClean="0"/>
              <a:t>MIP</a:t>
            </a:r>
            <a:endParaRPr lang="en-US" sz="2800" dirty="0"/>
          </a:p>
        </p:txBody>
      </p:sp>
      <p:sp>
        <p:nvSpPr>
          <p:cNvPr id="7" name="TextBox 6"/>
          <p:cNvSpPr txBox="1"/>
          <p:nvPr/>
        </p:nvSpPr>
        <p:spPr>
          <a:xfrm>
            <a:off x="4140604" y="1985818"/>
            <a:ext cx="984671" cy="523220"/>
          </a:xfrm>
          <a:prstGeom prst="rect">
            <a:avLst/>
          </a:prstGeom>
          <a:noFill/>
        </p:spPr>
        <p:txBody>
          <a:bodyPr wrap="square" rtlCol="0">
            <a:spAutoFit/>
          </a:bodyPr>
          <a:lstStyle/>
          <a:p>
            <a:r>
              <a:rPr lang="en-US" sz="2800" dirty="0" smtClean="0"/>
              <a:t>MINE</a:t>
            </a:r>
            <a:endParaRPr lang="en-US" sz="2800" dirty="0"/>
          </a:p>
        </p:txBody>
      </p:sp>
      <p:cxnSp>
        <p:nvCxnSpPr>
          <p:cNvPr id="12" name="Straight Arrow Connector 11"/>
          <p:cNvCxnSpPr/>
          <p:nvPr/>
        </p:nvCxnSpPr>
        <p:spPr>
          <a:xfrm flipH="1" flipV="1">
            <a:off x="1267327" y="4574006"/>
            <a:ext cx="27709" cy="4755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11285" y="5137915"/>
            <a:ext cx="1372406" cy="523220"/>
          </a:xfrm>
          <a:prstGeom prst="rect">
            <a:avLst/>
          </a:prstGeom>
          <a:noFill/>
        </p:spPr>
        <p:txBody>
          <a:bodyPr wrap="square" rtlCol="0">
            <a:spAutoFit/>
          </a:bodyPr>
          <a:lstStyle/>
          <a:p>
            <a:r>
              <a:rPr lang="en-US" sz="2800" dirty="0" smtClean="0"/>
              <a:t>1</a:t>
            </a:r>
            <a:r>
              <a:rPr lang="en-US" sz="2800" baseline="30000" dirty="0" smtClean="0"/>
              <a:t>st</a:t>
            </a:r>
            <a:r>
              <a:rPr lang="en-US" sz="2800" dirty="0" smtClean="0"/>
              <a:t> CDR</a:t>
            </a:r>
            <a:endParaRPr lang="en-US" sz="2800" dirty="0"/>
          </a:p>
        </p:txBody>
      </p:sp>
      <p:sp>
        <p:nvSpPr>
          <p:cNvPr id="16" name="TextBox 15"/>
          <p:cNvSpPr txBox="1"/>
          <p:nvPr/>
        </p:nvSpPr>
        <p:spPr>
          <a:xfrm>
            <a:off x="3339491" y="730967"/>
            <a:ext cx="1182684" cy="523220"/>
          </a:xfrm>
          <a:prstGeom prst="rect">
            <a:avLst/>
          </a:prstGeom>
          <a:noFill/>
        </p:spPr>
        <p:txBody>
          <a:bodyPr wrap="square" rtlCol="0">
            <a:spAutoFit/>
          </a:bodyPr>
          <a:lstStyle/>
          <a:p>
            <a:r>
              <a:rPr lang="en-US" sz="2800" dirty="0" smtClean="0"/>
              <a:t>High</a:t>
            </a:r>
            <a:endParaRPr lang="en-US" sz="2800" dirty="0"/>
          </a:p>
        </p:txBody>
      </p:sp>
      <p:sp>
        <p:nvSpPr>
          <p:cNvPr id="17" name="Right Brace 16"/>
          <p:cNvSpPr/>
          <p:nvPr/>
        </p:nvSpPr>
        <p:spPr>
          <a:xfrm rot="5400000" flipH="1">
            <a:off x="3456639" y="58367"/>
            <a:ext cx="265020" cy="2599778"/>
          </a:xfrm>
          <a:prstGeom prst="rightBrace">
            <a:avLst>
              <a:gd name="adj1" fmla="val 29248"/>
              <a:gd name="adj2" fmla="val 453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21" name="Straight Connector 20"/>
          <p:cNvCxnSpPr/>
          <p:nvPr/>
        </p:nvCxnSpPr>
        <p:spPr>
          <a:xfrm flipH="1">
            <a:off x="1858617" y="2058093"/>
            <a:ext cx="8103" cy="210831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256698" y="1983810"/>
            <a:ext cx="824570" cy="523220"/>
          </a:xfrm>
          <a:prstGeom prst="rect">
            <a:avLst/>
          </a:prstGeom>
          <a:noFill/>
        </p:spPr>
        <p:txBody>
          <a:bodyPr wrap="square" rtlCol="0">
            <a:spAutoFit/>
          </a:bodyPr>
          <a:lstStyle/>
          <a:p>
            <a:r>
              <a:rPr lang="en-US" sz="2800" dirty="0" smtClean="0"/>
              <a:t>MIE</a:t>
            </a:r>
            <a:endParaRPr lang="en-US" sz="2800" dirty="0"/>
          </a:p>
        </p:txBody>
      </p:sp>
      <p:sp>
        <p:nvSpPr>
          <p:cNvPr id="19" name="TextBox 18"/>
          <p:cNvSpPr txBox="1"/>
          <p:nvPr/>
        </p:nvSpPr>
        <p:spPr>
          <a:xfrm>
            <a:off x="6105239" y="1981200"/>
            <a:ext cx="892627" cy="523220"/>
          </a:xfrm>
          <a:prstGeom prst="rect">
            <a:avLst/>
          </a:prstGeom>
          <a:noFill/>
        </p:spPr>
        <p:txBody>
          <a:bodyPr wrap="square" rtlCol="0">
            <a:spAutoFit/>
          </a:bodyPr>
          <a:lstStyle/>
          <a:p>
            <a:r>
              <a:rPr lang="en-US" sz="2800" dirty="0" smtClean="0"/>
              <a:t>MIP</a:t>
            </a:r>
            <a:endParaRPr lang="en-US" sz="2800" dirty="0"/>
          </a:p>
        </p:txBody>
      </p:sp>
      <p:sp>
        <p:nvSpPr>
          <p:cNvPr id="25" name="TextBox 24"/>
          <p:cNvSpPr txBox="1"/>
          <p:nvPr/>
        </p:nvSpPr>
        <p:spPr>
          <a:xfrm>
            <a:off x="6998859" y="1981200"/>
            <a:ext cx="1064286" cy="523220"/>
          </a:xfrm>
          <a:prstGeom prst="rect">
            <a:avLst/>
          </a:prstGeom>
          <a:noFill/>
        </p:spPr>
        <p:txBody>
          <a:bodyPr wrap="square" rtlCol="0">
            <a:spAutoFit/>
          </a:bodyPr>
          <a:lstStyle/>
          <a:p>
            <a:r>
              <a:rPr lang="en-US" sz="2800" dirty="0" smtClean="0"/>
              <a:t>MINE</a:t>
            </a:r>
            <a:endParaRPr lang="en-US" sz="2800" dirty="0"/>
          </a:p>
        </p:txBody>
      </p:sp>
      <p:sp>
        <p:nvSpPr>
          <p:cNvPr id="32" name="TextBox 31"/>
          <p:cNvSpPr txBox="1"/>
          <p:nvPr/>
        </p:nvSpPr>
        <p:spPr>
          <a:xfrm>
            <a:off x="8057572" y="1976460"/>
            <a:ext cx="892627" cy="523220"/>
          </a:xfrm>
          <a:prstGeom prst="rect">
            <a:avLst/>
          </a:prstGeom>
          <a:noFill/>
        </p:spPr>
        <p:txBody>
          <a:bodyPr wrap="square" rtlCol="0">
            <a:spAutoFit/>
          </a:bodyPr>
          <a:lstStyle/>
          <a:p>
            <a:r>
              <a:rPr lang="en-US" sz="2800" dirty="0" smtClean="0"/>
              <a:t>MIE</a:t>
            </a:r>
            <a:endParaRPr lang="en-US" sz="2800" dirty="0"/>
          </a:p>
        </p:txBody>
      </p:sp>
      <p:sp>
        <p:nvSpPr>
          <p:cNvPr id="33" name="TextBox 32"/>
          <p:cNvSpPr txBox="1"/>
          <p:nvPr/>
        </p:nvSpPr>
        <p:spPr>
          <a:xfrm>
            <a:off x="9034185" y="1976460"/>
            <a:ext cx="892627" cy="523220"/>
          </a:xfrm>
          <a:prstGeom prst="rect">
            <a:avLst/>
          </a:prstGeom>
          <a:noFill/>
        </p:spPr>
        <p:txBody>
          <a:bodyPr wrap="square" rtlCol="0">
            <a:spAutoFit/>
          </a:bodyPr>
          <a:lstStyle/>
          <a:p>
            <a:r>
              <a:rPr lang="en-US" sz="2800" dirty="0" smtClean="0"/>
              <a:t>MIP</a:t>
            </a:r>
            <a:endParaRPr lang="en-US" sz="2800" dirty="0"/>
          </a:p>
        </p:txBody>
      </p:sp>
      <p:sp>
        <p:nvSpPr>
          <p:cNvPr id="37" name="TextBox 36"/>
          <p:cNvSpPr txBox="1"/>
          <p:nvPr/>
        </p:nvSpPr>
        <p:spPr>
          <a:xfrm>
            <a:off x="9879116" y="1972444"/>
            <a:ext cx="1064286" cy="523220"/>
          </a:xfrm>
          <a:prstGeom prst="rect">
            <a:avLst/>
          </a:prstGeom>
          <a:noFill/>
        </p:spPr>
        <p:txBody>
          <a:bodyPr wrap="square" rtlCol="0">
            <a:spAutoFit/>
          </a:bodyPr>
          <a:lstStyle/>
          <a:p>
            <a:r>
              <a:rPr lang="en-US" sz="2800" dirty="0" smtClean="0"/>
              <a:t>MINE</a:t>
            </a:r>
            <a:endParaRPr lang="en-US" sz="2800" dirty="0"/>
          </a:p>
        </p:txBody>
      </p:sp>
      <p:sp>
        <p:nvSpPr>
          <p:cNvPr id="38" name="TextBox 37"/>
          <p:cNvSpPr txBox="1"/>
          <p:nvPr/>
        </p:nvSpPr>
        <p:spPr>
          <a:xfrm>
            <a:off x="6007016" y="709167"/>
            <a:ext cx="1418682" cy="523220"/>
          </a:xfrm>
          <a:prstGeom prst="rect">
            <a:avLst/>
          </a:prstGeom>
          <a:noFill/>
        </p:spPr>
        <p:txBody>
          <a:bodyPr wrap="square" rtlCol="0">
            <a:spAutoFit/>
          </a:bodyPr>
          <a:lstStyle/>
          <a:p>
            <a:r>
              <a:rPr lang="en-US" sz="2800" dirty="0" smtClean="0"/>
              <a:t>Medium</a:t>
            </a:r>
            <a:endParaRPr lang="en-US" sz="2800" dirty="0"/>
          </a:p>
        </p:txBody>
      </p:sp>
      <p:sp>
        <p:nvSpPr>
          <p:cNvPr id="39" name="Right Brace 38"/>
          <p:cNvSpPr/>
          <p:nvPr/>
        </p:nvSpPr>
        <p:spPr>
          <a:xfrm rot="5400000" flipH="1">
            <a:off x="6308938" y="30978"/>
            <a:ext cx="265020" cy="2599778"/>
          </a:xfrm>
          <a:prstGeom prst="rightBrace">
            <a:avLst>
              <a:gd name="adj1" fmla="val 29248"/>
              <a:gd name="adj2" fmla="val 453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40" name="TextBox 39"/>
          <p:cNvSpPr txBox="1"/>
          <p:nvPr/>
        </p:nvSpPr>
        <p:spPr>
          <a:xfrm>
            <a:off x="8989471" y="674459"/>
            <a:ext cx="1182684" cy="523220"/>
          </a:xfrm>
          <a:prstGeom prst="rect">
            <a:avLst/>
          </a:prstGeom>
          <a:noFill/>
        </p:spPr>
        <p:txBody>
          <a:bodyPr wrap="square" rtlCol="0">
            <a:spAutoFit/>
          </a:bodyPr>
          <a:lstStyle/>
          <a:p>
            <a:r>
              <a:rPr lang="en-US" sz="2800" dirty="0" smtClean="0"/>
              <a:t>Low</a:t>
            </a:r>
            <a:endParaRPr lang="en-US" sz="2800" dirty="0"/>
          </a:p>
        </p:txBody>
      </p:sp>
      <p:sp>
        <p:nvSpPr>
          <p:cNvPr id="41" name="Right Brace 40"/>
          <p:cNvSpPr/>
          <p:nvPr/>
        </p:nvSpPr>
        <p:spPr>
          <a:xfrm rot="5400000" flipH="1">
            <a:off x="9174843" y="-22099"/>
            <a:ext cx="265020" cy="2599778"/>
          </a:xfrm>
          <a:prstGeom prst="rightBrace">
            <a:avLst>
              <a:gd name="adj1" fmla="val 29248"/>
              <a:gd name="adj2" fmla="val 453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1" name="Slide Number Placeholder 10"/>
          <p:cNvSpPr>
            <a:spLocks noGrp="1"/>
          </p:cNvSpPr>
          <p:nvPr>
            <p:ph type="sldNum" sz="quarter" idx="12"/>
          </p:nvPr>
        </p:nvSpPr>
        <p:spPr/>
        <p:txBody>
          <a:bodyPr/>
          <a:lstStyle/>
          <a:p>
            <a:fld id="{9DB1DD72-AF7E-468D-86FE-82407F188C1E}" type="slidenum">
              <a:rPr lang="en-US" smtClean="0"/>
              <a:t>39</a:t>
            </a:fld>
            <a:endParaRPr lang="en-US"/>
          </a:p>
        </p:txBody>
      </p:sp>
      <p:cxnSp>
        <p:nvCxnSpPr>
          <p:cNvPr id="42" name="Straight Connector 41"/>
          <p:cNvCxnSpPr/>
          <p:nvPr/>
        </p:nvCxnSpPr>
        <p:spPr>
          <a:xfrm flipH="1">
            <a:off x="5141559" y="1987965"/>
            <a:ext cx="21358" cy="217843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28821" y="1981139"/>
            <a:ext cx="22291" cy="218526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916569" y="3494229"/>
            <a:ext cx="1372691" cy="954107"/>
          </a:xfrm>
          <a:prstGeom prst="rect">
            <a:avLst/>
          </a:prstGeom>
          <a:noFill/>
        </p:spPr>
        <p:txBody>
          <a:bodyPr wrap="square" rtlCol="0">
            <a:spAutoFit/>
          </a:bodyPr>
          <a:lstStyle/>
          <a:p>
            <a:r>
              <a:rPr lang="en-US" sz="2800" dirty="0" smtClean="0"/>
              <a:t>High MIP</a:t>
            </a:r>
            <a:endParaRPr lang="en-US" sz="2800" dirty="0"/>
          </a:p>
        </p:txBody>
      </p:sp>
      <p:sp>
        <p:nvSpPr>
          <p:cNvPr id="45" name="TextBox 44"/>
          <p:cNvSpPr txBox="1"/>
          <p:nvPr/>
        </p:nvSpPr>
        <p:spPr>
          <a:xfrm>
            <a:off x="2249973" y="3366887"/>
            <a:ext cx="784578" cy="523220"/>
          </a:xfrm>
          <a:prstGeom prst="rect">
            <a:avLst/>
          </a:prstGeom>
          <a:noFill/>
        </p:spPr>
        <p:txBody>
          <a:bodyPr wrap="square" rtlCol="0">
            <a:spAutoFit/>
          </a:bodyPr>
          <a:lstStyle/>
          <a:p>
            <a:r>
              <a:rPr lang="en-US" sz="2800" dirty="0" smtClean="0"/>
              <a:t>MIE</a:t>
            </a:r>
            <a:endParaRPr lang="en-US" sz="2800" dirty="0"/>
          </a:p>
        </p:txBody>
      </p:sp>
      <p:sp>
        <p:nvSpPr>
          <p:cNvPr id="46" name="TextBox 45"/>
          <p:cNvSpPr txBox="1"/>
          <p:nvPr/>
        </p:nvSpPr>
        <p:spPr>
          <a:xfrm>
            <a:off x="3288864" y="3376245"/>
            <a:ext cx="773130" cy="523220"/>
          </a:xfrm>
          <a:prstGeom prst="rect">
            <a:avLst/>
          </a:prstGeom>
          <a:noFill/>
        </p:spPr>
        <p:txBody>
          <a:bodyPr wrap="square" rtlCol="0">
            <a:spAutoFit/>
          </a:bodyPr>
          <a:lstStyle/>
          <a:p>
            <a:r>
              <a:rPr lang="en-US" sz="2800" dirty="0" smtClean="0"/>
              <a:t>MIP</a:t>
            </a:r>
            <a:endParaRPr lang="en-US" sz="2800" dirty="0"/>
          </a:p>
        </p:txBody>
      </p:sp>
      <p:sp>
        <p:nvSpPr>
          <p:cNvPr id="47" name="TextBox 46"/>
          <p:cNvSpPr txBox="1"/>
          <p:nvPr/>
        </p:nvSpPr>
        <p:spPr>
          <a:xfrm>
            <a:off x="4134144" y="3376245"/>
            <a:ext cx="984671" cy="523220"/>
          </a:xfrm>
          <a:prstGeom prst="rect">
            <a:avLst/>
          </a:prstGeom>
          <a:noFill/>
        </p:spPr>
        <p:txBody>
          <a:bodyPr wrap="square" rtlCol="0">
            <a:spAutoFit/>
          </a:bodyPr>
          <a:lstStyle/>
          <a:p>
            <a:r>
              <a:rPr lang="en-US" sz="2800" dirty="0" smtClean="0"/>
              <a:t>MINE</a:t>
            </a:r>
            <a:endParaRPr lang="en-US" sz="2800" dirty="0"/>
          </a:p>
        </p:txBody>
      </p:sp>
      <p:sp>
        <p:nvSpPr>
          <p:cNvPr id="48" name="U-Turn Arrow 47"/>
          <p:cNvSpPr/>
          <p:nvPr/>
        </p:nvSpPr>
        <p:spPr>
          <a:xfrm>
            <a:off x="1292058" y="3006791"/>
            <a:ext cx="1414000" cy="36945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49" name="U-Turn Arrow 48"/>
          <p:cNvSpPr/>
          <p:nvPr/>
        </p:nvSpPr>
        <p:spPr>
          <a:xfrm>
            <a:off x="1279464" y="3006791"/>
            <a:ext cx="2440687"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50" name="U-Turn Arrow 49"/>
          <p:cNvSpPr/>
          <p:nvPr/>
        </p:nvSpPr>
        <p:spPr>
          <a:xfrm>
            <a:off x="1294043" y="3006791"/>
            <a:ext cx="3520488"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51" name="TextBox 50"/>
          <p:cNvSpPr txBox="1"/>
          <p:nvPr/>
        </p:nvSpPr>
        <p:spPr>
          <a:xfrm>
            <a:off x="5250238" y="3374237"/>
            <a:ext cx="824570" cy="523220"/>
          </a:xfrm>
          <a:prstGeom prst="rect">
            <a:avLst/>
          </a:prstGeom>
          <a:noFill/>
        </p:spPr>
        <p:txBody>
          <a:bodyPr wrap="square" rtlCol="0">
            <a:spAutoFit/>
          </a:bodyPr>
          <a:lstStyle/>
          <a:p>
            <a:r>
              <a:rPr lang="en-US" sz="2800" dirty="0" smtClean="0"/>
              <a:t>MIE</a:t>
            </a:r>
            <a:endParaRPr lang="en-US" sz="2800" dirty="0"/>
          </a:p>
        </p:txBody>
      </p:sp>
      <p:sp>
        <p:nvSpPr>
          <p:cNvPr id="52" name="TextBox 51"/>
          <p:cNvSpPr txBox="1"/>
          <p:nvPr/>
        </p:nvSpPr>
        <p:spPr>
          <a:xfrm>
            <a:off x="6098779" y="3371627"/>
            <a:ext cx="892627" cy="523220"/>
          </a:xfrm>
          <a:prstGeom prst="rect">
            <a:avLst/>
          </a:prstGeom>
          <a:noFill/>
        </p:spPr>
        <p:txBody>
          <a:bodyPr wrap="square" rtlCol="0">
            <a:spAutoFit/>
          </a:bodyPr>
          <a:lstStyle/>
          <a:p>
            <a:r>
              <a:rPr lang="en-US" sz="2800" dirty="0" smtClean="0"/>
              <a:t>MIP</a:t>
            </a:r>
            <a:endParaRPr lang="en-US" sz="2800" dirty="0"/>
          </a:p>
        </p:txBody>
      </p:sp>
      <p:sp>
        <p:nvSpPr>
          <p:cNvPr id="53" name="U-Turn Arrow 52"/>
          <p:cNvSpPr/>
          <p:nvPr/>
        </p:nvSpPr>
        <p:spPr>
          <a:xfrm>
            <a:off x="1295036" y="3002173"/>
            <a:ext cx="4389750" cy="36945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54" name="U-Turn Arrow 53"/>
          <p:cNvSpPr/>
          <p:nvPr/>
        </p:nvSpPr>
        <p:spPr>
          <a:xfrm>
            <a:off x="1295036" y="3002112"/>
            <a:ext cx="5209474"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55" name="U-Turn Arrow 54"/>
          <p:cNvSpPr/>
          <p:nvPr/>
        </p:nvSpPr>
        <p:spPr>
          <a:xfrm>
            <a:off x="1295037" y="2997433"/>
            <a:ext cx="6348950"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56" name="TextBox 55"/>
          <p:cNvSpPr txBox="1"/>
          <p:nvPr/>
        </p:nvSpPr>
        <p:spPr>
          <a:xfrm>
            <a:off x="6992399" y="3371627"/>
            <a:ext cx="1064286" cy="523220"/>
          </a:xfrm>
          <a:prstGeom prst="rect">
            <a:avLst/>
          </a:prstGeom>
          <a:noFill/>
        </p:spPr>
        <p:txBody>
          <a:bodyPr wrap="square" rtlCol="0">
            <a:spAutoFit/>
          </a:bodyPr>
          <a:lstStyle/>
          <a:p>
            <a:r>
              <a:rPr lang="en-US" sz="2800" dirty="0" smtClean="0"/>
              <a:t>MINE</a:t>
            </a:r>
            <a:endParaRPr lang="en-US" sz="2800" dirty="0"/>
          </a:p>
        </p:txBody>
      </p:sp>
      <p:sp>
        <p:nvSpPr>
          <p:cNvPr id="57" name="TextBox 56"/>
          <p:cNvSpPr txBox="1"/>
          <p:nvPr/>
        </p:nvSpPr>
        <p:spPr>
          <a:xfrm>
            <a:off x="8051112" y="3366887"/>
            <a:ext cx="892627" cy="523220"/>
          </a:xfrm>
          <a:prstGeom prst="rect">
            <a:avLst/>
          </a:prstGeom>
          <a:noFill/>
        </p:spPr>
        <p:txBody>
          <a:bodyPr wrap="square" rtlCol="0">
            <a:spAutoFit/>
          </a:bodyPr>
          <a:lstStyle/>
          <a:p>
            <a:r>
              <a:rPr lang="en-US" sz="2800" dirty="0" smtClean="0"/>
              <a:t>MIE</a:t>
            </a:r>
            <a:endParaRPr lang="en-US" sz="2800" dirty="0"/>
          </a:p>
        </p:txBody>
      </p:sp>
      <p:sp>
        <p:nvSpPr>
          <p:cNvPr id="58" name="TextBox 57"/>
          <p:cNvSpPr txBox="1"/>
          <p:nvPr/>
        </p:nvSpPr>
        <p:spPr>
          <a:xfrm>
            <a:off x="9027725" y="3366887"/>
            <a:ext cx="892627" cy="523220"/>
          </a:xfrm>
          <a:prstGeom prst="rect">
            <a:avLst/>
          </a:prstGeom>
          <a:noFill/>
        </p:spPr>
        <p:txBody>
          <a:bodyPr wrap="square" rtlCol="0">
            <a:spAutoFit/>
          </a:bodyPr>
          <a:lstStyle/>
          <a:p>
            <a:r>
              <a:rPr lang="en-US" sz="2800" dirty="0" smtClean="0"/>
              <a:t>MIP</a:t>
            </a:r>
            <a:endParaRPr lang="en-US" sz="2800" dirty="0"/>
          </a:p>
        </p:txBody>
      </p:sp>
      <p:sp>
        <p:nvSpPr>
          <p:cNvPr id="59" name="U-Turn Arrow 58"/>
          <p:cNvSpPr/>
          <p:nvPr/>
        </p:nvSpPr>
        <p:spPr>
          <a:xfrm>
            <a:off x="1295036" y="2997433"/>
            <a:ext cx="7296982" cy="36945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60" name="U-Turn Arrow 59"/>
          <p:cNvSpPr/>
          <p:nvPr/>
        </p:nvSpPr>
        <p:spPr>
          <a:xfrm>
            <a:off x="1295036" y="2997433"/>
            <a:ext cx="8170495"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61" name="U-Turn Arrow 60"/>
          <p:cNvSpPr/>
          <p:nvPr/>
        </p:nvSpPr>
        <p:spPr>
          <a:xfrm>
            <a:off x="1267327" y="2997433"/>
            <a:ext cx="9241813" cy="369454"/>
          </a:xfrm>
          <a:prstGeom prst="uturnArrow">
            <a:avLst>
              <a:gd name="adj1" fmla="val 25000"/>
              <a:gd name="adj2" fmla="val 25000"/>
              <a:gd name="adj3" fmla="val 25000"/>
              <a:gd name="adj4" fmla="val 43750"/>
              <a:gd name="adj5" fmla="val 8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62" name="TextBox 61"/>
          <p:cNvSpPr txBox="1"/>
          <p:nvPr/>
        </p:nvSpPr>
        <p:spPr>
          <a:xfrm>
            <a:off x="9872656" y="3362871"/>
            <a:ext cx="1064286" cy="523220"/>
          </a:xfrm>
          <a:prstGeom prst="rect">
            <a:avLst/>
          </a:prstGeom>
          <a:noFill/>
        </p:spPr>
        <p:txBody>
          <a:bodyPr wrap="square" rtlCol="0">
            <a:spAutoFit/>
          </a:bodyPr>
          <a:lstStyle/>
          <a:p>
            <a:r>
              <a:rPr lang="en-US" sz="2800" dirty="0" smtClean="0"/>
              <a:t>MINE</a:t>
            </a:r>
            <a:endParaRPr lang="en-US" sz="2800" dirty="0"/>
          </a:p>
        </p:txBody>
      </p:sp>
    </p:spTree>
    <p:extLst>
      <p:ext uri="{BB962C8B-B14F-4D97-AF65-F5344CB8AC3E}">
        <p14:creationId xmlns:p14="http://schemas.microsoft.com/office/powerpoint/2010/main" val="269273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animBg="1"/>
      <p:bldP spid="49" grpId="0" animBg="1"/>
      <p:bldP spid="50" grpId="0" animBg="1"/>
      <p:bldP spid="51" grpId="0"/>
      <p:bldP spid="52" grpId="0"/>
      <p:bldP spid="53" grpId="0" animBg="1"/>
      <p:bldP spid="54" grpId="0" animBg="1"/>
      <p:bldP spid="55" grpId="0" animBg="1"/>
      <p:bldP spid="56" grpId="0"/>
      <p:bldP spid="57" grpId="0"/>
      <p:bldP spid="58" grpId="0"/>
      <p:bldP spid="59" grpId="0" animBg="1"/>
      <p:bldP spid="60" grpId="0" animBg="1"/>
      <p:bldP spid="61" grpId="0" animBg="1"/>
      <p:bldP spid="6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5707" y="452718"/>
            <a:ext cx="8345127" cy="970003"/>
          </a:xfrm>
        </p:spPr>
        <p:txBody>
          <a:bodyPr/>
          <a:lstStyle/>
          <a:p>
            <a:pPr algn="ctr"/>
            <a:r>
              <a:rPr lang="en-US" dirty="0" smtClean="0"/>
              <a:t>CDR Cost and Program Savings</a:t>
            </a:r>
            <a:endParaRPr lang="en-US" dirty="0"/>
          </a:p>
        </p:txBody>
      </p:sp>
      <p:sp>
        <p:nvSpPr>
          <p:cNvPr id="9" name="Slide Number Placeholder 8"/>
          <p:cNvSpPr>
            <a:spLocks noGrp="1"/>
          </p:cNvSpPr>
          <p:nvPr>
            <p:ph type="sldNum" sz="quarter" idx="12"/>
          </p:nvPr>
        </p:nvSpPr>
        <p:spPr/>
        <p:txBody>
          <a:bodyPr/>
          <a:lstStyle/>
          <a:p>
            <a:fld id="{9DB1DD72-AF7E-468D-86FE-82407F188C1E}" type="slidenum">
              <a:rPr lang="en-US" smtClean="0"/>
              <a:t>4</a:t>
            </a:fld>
            <a:endParaRPr lang="en-US"/>
          </a:p>
        </p:txBody>
      </p:sp>
      <p:sp>
        <p:nvSpPr>
          <p:cNvPr id="5" name="TextBox 4"/>
          <p:cNvSpPr txBox="1"/>
          <p:nvPr/>
        </p:nvSpPr>
        <p:spPr>
          <a:xfrm>
            <a:off x="433344" y="3161632"/>
            <a:ext cx="11373647"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We estimate that the CDRs will save a present value of more than ten times that amount in Federal benefits over the next 40 years.</a:t>
            </a:r>
            <a:endParaRPr lang="en-US" sz="2800" dirty="0"/>
          </a:p>
        </p:txBody>
      </p:sp>
      <p:sp>
        <p:nvSpPr>
          <p:cNvPr id="10" name="TextBox 9"/>
          <p:cNvSpPr txBox="1"/>
          <p:nvPr/>
        </p:nvSpPr>
        <p:spPr>
          <a:xfrm>
            <a:off x="433344" y="1815123"/>
            <a:ext cx="11483673"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In 2018 SSA will spend around $900 Million to conduct nearly 900 thousand </a:t>
            </a:r>
            <a:r>
              <a:rPr lang="en-US" sz="2800" dirty="0" err="1" smtClean="0"/>
              <a:t>CDRs.</a:t>
            </a:r>
            <a:endParaRPr lang="en-US" sz="2800" dirty="0"/>
          </a:p>
        </p:txBody>
      </p:sp>
    </p:spTree>
    <p:extLst>
      <p:ext uri="{BB962C8B-B14F-4D97-AF65-F5344CB8AC3E}">
        <p14:creationId xmlns:p14="http://schemas.microsoft.com/office/powerpoint/2010/main" val="23408619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5309" y="245362"/>
            <a:ext cx="9144000" cy="494001"/>
          </a:xfrm>
        </p:spPr>
        <p:txBody>
          <a:bodyPr>
            <a:normAutofit/>
          </a:bodyPr>
          <a:lstStyle/>
          <a:p>
            <a:r>
              <a:rPr lang="en-US" sz="2800" dirty="0" smtClean="0"/>
              <a:t>Adults </a:t>
            </a:r>
            <a:r>
              <a:rPr lang="en-US" sz="2800" dirty="0" err="1" smtClean="0"/>
              <a:t>Rediary</a:t>
            </a:r>
            <a:endParaRPr lang="en-US" sz="2800" dirty="0"/>
          </a:p>
        </p:txBody>
      </p:sp>
      <p:sp>
        <p:nvSpPr>
          <p:cNvPr id="5" name="TextBox 4"/>
          <p:cNvSpPr txBox="1"/>
          <p:nvPr/>
        </p:nvSpPr>
        <p:spPr>
          <a:xfrm>
            <a:off x="2423756" y="2327734"/>
            <a:ext cx="895659" cy="523220"/>
          </a:xfrm>
          <a:prstGeom prst="rect">
            <a:avLst/>
          </a:prstGeom>
          <a:noFill/>
        </p:spPr>
        <p:txBody>
          <a:bodyPr wrap="square" rtlCol="0">
            <a:spAutoFit/>
          </a:bodyPr>
          <a:lstStyle/>
          <a:p>
            <a:r>
              <a:rPr lang="en-US" sz="2800" dirty="0" smtClean="0"/>
              <a:t>MIE</a:t>
            </a:r>
            <a:endParaRPr lang="en-US" sz="2800" dirty="0"/>
          </a:p>
        </p:txBody>
      </p:sp>
      <p:sp>
        <p:nvSpPr>
          <p:cNvPr id="6" name="TextBox 5"/>
          <p:cNvSpPr txBox="1"/>
          <p:nvPr/>
        </p:nvSpPr>
        <p:spPr>
          <a:xfrm>
            <a:off x="3173033" y="2327734"/>
            <a:ext cx="895659" cy="523220"/>
          </a:xfrm>
          <a:prstGeom prst="rect">
            <a:avLst/>
          </a:prstGeom>
          <a:noFill/>
        </p:spPr>
        <p:txBody>
          <a:bodyPr wrap="square" rtlCol="0">
            <a:spAutoFit/>
          </a:bodyPr>
          <a:lstStyle/>
          <a:p>
            <a:r>
              <a:rPr lang="en-US" sz="2800" dirty="0" smtClean="0"/>
              <a:t>MIP</a:t>
            </a:r>
            <a:endParaRPr lang="en-US" sz="2800" dirty="0"/>
          </a:p>
        </p:txBody>
      </p:sp>
      <p:sp>
        <p:nvSpPr>
          <p:cNvPr id="7" name="TextBox 6"/>
          <p:cNvSpPr txBox="1"/>
          <p:nvPr/>
        </p:nvSpPr>
        <p:spPr>
          <a:xfrm>
            <a:off x="3846612" y="2327734"/>
            <a:ext cx="1067900" cy="523220"/>
          </a:xfrm>
          <a:prstGeom prst="rect">
            <a:avLst/>
          </a:prstGeom>
          <a:noFill/>
        </p:spPr>
        <p:txBody>
          <a:bodyPr wrap="square" rtlCol="0">
            <a:spAutoFit/>
          </a:bodyPr>
          <a:lstStyle/>
          <a:p>
            <a:r>
              <a:rPr lang="en-US" sz="2800" dirty="0" smtClean="0"/>
              <a:t>MINE</a:t>
            </a:r>
            <a:endParaRPr lang="en-US" sz="2800" dirty="0"/>
          </a:p>
        </p:txBody>
      </p:sp>
      <p:sp>
        <p:nvSpPr>
          <p:cNvPr id="16" name="TextBox 15"/>
          <p:cNvSpPr txBox="1"/>
          <p:nvPr/>
        </p:nvSpPr>
        <p:spPr>
          <a:xfrm>
            <a:off x="3295218" y="1433319"/>
            <a:ext cx="1025236" cy="523220"/>
          </a:xfrm>
          <a:prstGeom prst="rect">
            <a:avLst/>
          </a:prstGeom>
          <a:noFill/>
        </p:spPr>
        <p:txBody>
          <a:bodyPr wrap="square" rtlCol="0">
            <a:spAutoFit/>
          </a:bodyPr>
          <a:lstStyle/>
          <a:p>
            <a:r>
              <a:rPr lang="en-US" sz="2800" dirty="0" smtClean="0"/>
              <a:t>High</a:t>
            </a:r>
            <a:endParaRPr lang="en-US" sz="2800" dirty="0"/>
          </a:p>
        </p:txBody>
      </p:sp>
      <p:sp>
        <p:nvSpPr>
          <p:cNvPr id="17" name="Right Brace 16"/>
          <p:cNvSpPr/>
          <p:nvPr/>
        </p:nvSpPr>
        <p:spPr>
          <a:xfrm rot="5400000" flipH="1">
            <a:off x="3435347" y="1022246"/>
            <a:ext cx="265020" cy="2253673"/>
          </a:xfrm>
          <a:prstGeom prst="rightBrace">
            <a:avLst>
              <a:gd name="adj1" fmla="val 29248"/>
              <a:gd name="adj2" fmla="val 453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8" name="TextBox 17"/>
          <p:cNvSpPr txBox="1"/>
          <p:nvPr/>
        </p:nvSpPr>
        <p:spPr>
          <a:xfrm>
            <a:off x="4897059" y="2356162"/>
            <a:ext cx="895659" cy="523220"/>
          </a:xfrm>
          <a:prstGeom prst="rect">
            <a:avLst/>
          </a:prstGeom>
          <a:noFill/>
        </p:spPr>
        <p:txBody>
          <a:bodyPr wrap="square" rtlCol="0">
            <a:spAutoFit/>
          </a:bodyPr>
          <a:lstStyle/>
          <a:p>
            <a:r>
              <a:rPr lang="en-US" sz="2800" dirty="0" smtClean="0"/>
              <a:t>MIE</a:t>
            </a:r>
            <a:endParaRPr lang="en-US" sz="2800" dirty="0"/>
          </a:p>
        </p:txBody>
      </p:sp>
      <p:sp>
        <p:nvSpPr>
          <p:cNvPr id="19" name="TextBox 18"/>
          <p:cNvSpPr txBox="1"/>
          <p:nvPr/>
        </p:nvSpPr>
        <p:spPr>
          <a:xfrm>
            <a:off x="5650142" y="2356162"/>
            <a:ext cx="895659" cy="523220"/>
          </a:xfrm>
          <a:prstGeom prst="rect">
            <a:avLst/>
          </a:prstGeom>
          <a:noFill/>
        </p:spPr>
        <p:txBody>
          <a:bodyPr wrap="square" rtlCol="0">
            <a:spAutoFit/>
          </a:bodyPr>
          <a:lstStyle/>
          <a:p>
            <a:r>
              <a:rPr lang="en-US" sz="2800" dirty="0" smtClean="0"/>
              <a:t>MIP</a:t>
            </a:r>
            <a:endParaRPr lang="en-US" sz="2800" dirty="0"/>
          </a:p>
        </p:txBody>
      </p:sp>
      <p:sp>
        <p:nvSpPr>
          <p:cNvPr id="25" name="TextBox 24"/>
          <p:cNvSpPr txBox="1"/>
          <p:nvPr/>
        </p:nvSpPr>
        <p:spPr>
          <a:xfrm>
            <a:off x="6342726" y="2356162"/>
            <a:ext cx="1067900" cy="523220"/>
          </a:xfrm>
          <a:prstGeom prst="rect">
            <a:avLst/>
          </a:prstGeom>
          <a:noFill/>
        </p:spPr>
        <p:txBody>
          <a:bodyPr wrap="square" rtlCol="0">
            <a:spAutoFit/>
          </a:bodyPr>
          <a:lstStyle/>
          <a:p>
            <a:r>
              <a:rPr lang="en-US" sz="2800" dirty="0" smtClean="0"/>
              <a:t>MINE</a:t>
            </a:r>
            <a:endParaRPr lang="en-US" sz="2800" dirty="0"/>
          </a:p>
        </p:txBody>
      </p:sp>
      <p:sp>
        <p:nvSpPr>
          <p:cNvPr id="32" name="TextBox 31"/>
          <p:cNvSpPr txBox="1"/>
          <p:nvPr/>
        </p:nvSpPr>
        <p:spPr>
          <a:xfrm>
            <a:off x="7580705" y="2356162"/>
            <a:ext cx="895659" cy="523220"/>
          </a:xfrm>
          <a:prstGeom prst="rect">
            <a:avLst/>
          </a:prstGeom>
          <a:noFill/>
        </p:spPr>
        <p:txBody>
          <a:bodyPr wrap="square" rtlCol="0">
            <a:spAutoFit/>
          </a:bodyPr>
          <a:lstStyle/>
          <a:p>
            <a:r>
              <a:rPr lang="en-US" sz="2800" dirty="0" smtClean="0"/>
              <a:t>MIE</a:t>
            </a:r>
            <a:endParaRPr lang="en-US" sz="2800" dirty="0"/>
          </a:p>
        </p:txBody>
      </p:sp>
      <p:sp>
        <p:nvSpPr>
          <p:cNvPr id="33" name="TextBox 32"/>
          <p:cNvSpPr txBox="1"/>
          <p:nvPr/>
        </p:nvSpPr>
        <p:spPr>
          <a:xfrm>
            <a:off x="8313949" y="2358048"/>
            <a:ext cx="895659" cy="523220"/>
          </a:xfrm>
          <a:prstGeom prst="rect">
            <a:avLst/>
          </a:prstGeom>
          <a:noFill/>
        </p:spPr>
        <p:txBody>
          <a:bodyPr wrap="square" rtlCol="0">
            <a:spAutoFit/>
          </a:bodyPr>
          <a:lstStyle/>
          <a:p>
            <a:r>
              <a:rPr lang="en-US" sz="2800" dirty="0" smtClean="0"/>
              <a:t>MIP</a:t>
            </a:r>
            <a:endParaRPr lang="en-US" sz="2800" dirty="0"/>
          </a:p>
        </p:txBody>
      </p:sp>
      <p:sp>
        <p:nvSpPr>
          <p:cNvPr id="37" name="TextBox 36"/>
          <p:cNvSpPr txBox="1"/>
          <p:nvPr/>
        </p:nvSpPr>
        <p:spPr>
          <a:xfrm>
            <a:off x="9008593" y="2356162"/>
            <a:ext cx="1067900" cy="523220"/>
          </a:xfrm>
          <a:prstGeom prst="rect">
            <a:avLst/>
          </a:prstGeom>
          <a:noFill/>
        </p:spPr>
        <p:txBody>
          <a:bodyPr wrap="square" rtlCol="0">
            <a:spAutoFit/>
          </a:bodyPr>
          <a:lstStyle/>
          <a:p>
            <a:r>
              <a:rPr lang="en-US" sz="2800" dirty="0" smtClean="0"/>
              <a:t>MINE</a:t>
            </a:r>
            <a:endParaRPr lang="en-US" sz="2800" dirty="0"/>
          </a:p>
        </p:txBody>
      </p:sp>
      <p:sp>
        <p:nvSpPr>
          <p:cNvPr id="38" name="TextBox 37"/>
          <p:cNvSpPr txBox="1"/>
          <p:nvPr/>
        </p:nvSpPr>
        <p:spPr>
          <a:xfrm>
            <a:off x="5590363" y="1422120"/>
            <a:ext cx="1483666" cy="523220"/>
          </a:xfrm>
          <a:prstGeom prst="rect">
            <a:avLst/>
          </a:prstGeom>
          <a:noFill/>
        </p:spPr>
        <p:txBody>
          <a:bodyPr wrap="square" rtlCol="0">
            <a:spAutoFit/>
          </a:bodyPr>
          <a:lstStyle/>
          <a:p>
            <a:r>
              <a:rPr lang="en-US" sz="2800" dirty="0" smtClean="0"/>
              <a:t>Medium</a:t>
            </a:r>
            <a:endParaRPr lang="en-US" sz="2800" dirty="0"/>
          </a:p>
        </p:txBody>
      </p:sp>
      <p:sp>
        <p:nvSpPr>
          <p:cNvPr id="39" name="Right Brace 38"/>
          <p:cNvSpPr/>
          <p:nvPr/>
        </p:nvSpPr>
        <p:spPr>
          <a:xfrm rot="5400000" flipH="1">
            <a:off x="5986584" y="997112"/>
            <a:ext cx="265020" cy="2253673"/>
          </a:xfrm>
          <a:prstGeom prst="rightBrace">
            <a:avLst>
              <a:gd name="adj1" fmla="val 29248"/>
              <a:gd name="adj2" fmla="val 453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40" name="TextBox 39"/>
          <p:cNvSpPr txBox="1"/>
          <p:nvPr/>
        </p:nvSpPr>
        <p:spPr>
          <a:xfrm>
            <a:off x="8476364" y="1385003"/>
            <a:ext cx="1025236" cy="523220"/>
          </a:xfrm>
          <a:prstGeom prst="rect">
            <a:avLst/>
          </a:prstGeom>
          <a:noFill/>
        </p:spPr>
        <p:txBody>
          <a:bodyPr wrap="square" rtlCol="0">
            <a:spAutoFit/>
          </a:bodyPr>
          <a:lstStyle/>
          <a:p>
            <a:r>
              <a:rPr lang="en-US" sz="2800" dirty="0" smtClean="0"/>
              <a:t>Low</a:t>
            </a:r>
            <a:endParaRPr lang="en-US" sz="2800" dirty="0"/>
          </a:p>
        </p:txBody>
      </p:sp>
      <p:sp>
        <p:nvSpPr>
          <p:cNvPr id="41" name="Right Brace 40"/>
          <p:cNvSpPr/>
          <p:nvPr/>
        </p:nvSpPr>
        <p:spPr>
          <a:xfrm rot="5400000" flipH="1">
            <a:off x="8597355" y="991870"/>
            <a:ext cx="265020" cy="2253673"/>
          </a:xfrm>
          <a:prstGeom prst="rightBrace">
            <a:avLst>
              <a:gd name="adj1" fmla="val 29248"/>
              <a:gd name="adj2" fmla="val 453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1" name="TextBox 30"/>
          <p:cNvSpPr txBox="1"/>
          <p:nvPr/>
        </p:nvSpPr>
        <p:spPr>
          <a:xfrm>
            <a:off x="1620983" y="2956560"/>
            <a:ext cx="862063" cy="523220"/>
          </a:xfrm>
          <a:prstGeom prst="rect">
            <a:avLst/>
          </a:prstGeom>
          <a:noFill/>
        </p:spPr>
        <p:txBody>
          <a:bodyPr wrap="square" rtlCol="0">
            <a:spAutoFit/>
          </a:bodyPr>
          <a:lstStyle/>
          <a:p>
            <a:r>
              <a:rPr lang="en-US" sz="2800" dirty="0" smtClean="0"/>
              <a:t>MIE</a:t>
            </a:r>
            <a:endParaRPr lang="en-US" sz="2800" dirty="0"/>
          </a:p>
        </p:txBody>
      </p:sp>
      <p:sp>
        <p:nvSpPr>
          <p:cNvPr id="42" name="TextBox 41"/>
          <p:cNvSpPr txBox="1"/>
          <p:nvPr/>
        </p:nvSpPr>
        <p:spPr>
          <a:xfrm>
            <a:off x="1620983" y="3356929"/>
            <a:ext cx="862063" cy="523220"/>
          </a:xfrm>
          <a:prstGeom prst="rect">
            <a:avLst/>
          </a:prstGeom>
          <a:noFill/>
        </p:spPr>
        <p:txBody>
          <a:bodyPr wrap="square" rtlCol="0">
            <a:spAutoFit/>
          </a:bodyPr>
          <a:lstStyle/>
          <a:p>
            <a:r>
              <a:rPr lang="en-US" sz="2800" dirty="0" smtClean="0"/>
              <a:t>MIP</a:t>
            </a:r>
            <a:endParaRPr lang="en-US" sz="2800" dirty="0"/>
          </a:p>
        </p:txBody>
      </p:sp>
      <p:sp>
        <p:nvSpPr>
          <p:cNvPr id="43" name="TextBox 42"/>
          <p:cNvSpPr txBox="1"/>
          <p:nvPr/>
        </p:nvSpPr>
        <p:spPr>
          <a:xfrm>
            <a:off x="1556331" y="3773367"/>
            <a:ext cx="1027844" cy="523220"/>
          </a:xfrm>
          <a:prstGeom prst="rect">
            <a:avLst/>
          </a:prstGeom>
          <a:noFill/>
        </p:spPr>
        <p:txBody>
          <a:bodyPr wrap="square" rtlCol="0">
            <a:spAutoFit/>
          </a:bodyPr>
          <a:lstStyle/>
          <a:p>
            <a:r>
              <a:rPr lang="en-US" sz="2800" dirty="0" smtClean="0"/>
              <a:t>MINE</a:t>
            </a:r>
            <a:endParaRPr lang="en-US" sz="2800" dirty="0"/>
          </a:p>
        </p:txBody>
      </p:sp>
      <p:sp>
        <p:nvSpPr>
          <p:cNvPr id="52" name="TextBox 51"/>
          <p:cNvSpPr txBox="1"/>
          <p:nvPr/>
        </p:nvSpPr>
        <p:spPr>
          <a:xfrm>
            <a:off x="1597892" y="4173736"/>
            <a:ext cx="810577" cy="523220"/>
          </a:xfrm>
          <a:prstGeom prst="rect">
            <a:avLst/>
          </a:prstGeom>
          <a:noFill/>
        </p:spPr>
        <p:txBody>
          <a:bodyPr wrap="square" rtlCol="0">
            <a:spAutoFit/>
          </a:bodyPr>
          <a:lstStyle/>
          <a:p>
            <a:r>
              <a:rPr lang="en-US" sz="2800" dirty="0" smtClean="0"/>
              <a:t>MIE</a:t>
            </a:r>
            <a:endParaRPr lang="en-US" sz="2800" dirty="0"/>
          </a:p>
        </p:txBody>
      </p:sp>
      <p:sp>
        <p:nvSpPr>
          <p:cNvPr id="53" name="TextBox 52"/>
          <p:cNvSpPr txBox="1"/>
          <p:nvPr/>
        </p:nvSpPr>
        <p:spPr>
          <a:xfrm>
            <a:off x="1597892" y="4576441"/>
            <a:ext cx="862063" cy="523220"/>
          </a:xfrm>
          <a:prstGeom prst="rect">
            <a:avLst/>
          </a:prstGeom>
          <a:noFill/>
        </p:spPr>
        <p:txBody>
          <a:bodyPr wrap="square" rtlCol="0">
            <a:spAutoFit/>
          </a:bodyPr>
          <a:lstStyle/>
          <a:p>
            <a:r>
              <a:rPr lang="en-US" sz="2800" dirty="0" smtClean="0"/>
              <a:t>MIP</a:t>
            </a:r>
            <a:endParaRPr lang="en-US" sz="2800" dirty="0"/>
          </a:p>
        </p:txBody>
      </p:sp>
      <p:sp>
        <p:nvSpPr>
          <p:cNvPr id="54" name="TextBox 53"/>
          <p:cNvSpPr txBox="1"/>
          <p:nvPr/>
        </p:nvSpPr>
        <p:spPr>
          <a:xfrm>
            <a:off x="1533239" y="4990543"/>
            <a:ext cx="1050936" cy="523220"/>
          </a:xfrm>
          <a:prstGeom prst="rect">
            <a:avLst/>
          </a:prstGeom>
          <a:noFill/>
        </p:spPr>
        <p:txBody>
          <a:bodyPr wrap="square" rtlCol="0">
            <a:spAutoFit/>
          </a:bodyPr>
          <a:lstStyle/>
          <a:p>
            <a:r>
              <a:rPr lang="en-US" sz="2800" dirty="0" smtClean="0"/>
              <a:t>MINE</a:t>
            </a:r>
            <a:endParaRPr lang="en-US" sz="2800" dirty="0"/>
          </a:p>
        </p:txBody>
      </p:sp>
      <p:sp>
        <p:nvSpPr>
          <p:cNvPr id="55" name="TextBox 54"/>
          <p:cNvSpPr txBox="1"/>
          <p:nvPr/>
        </p:nvSpPr>
        <p:spPr>
          <a:xfrm>
            <a:off x="1579420" y="5425453"/>
            <a:ext cx="862063" cy="523220"/>
          </a:xfrm>
          <a:prstGeom prst="rect">
            <a:avLst/>
          </a:prstGeom>
          <a:noFill/>
        </p:spPr>
        <p:txBody>
          <a:bodyPr wrap="square" rtlCol="0">
            <a:spAutoFit/>
          </a:bodyPr>
          <a:lstStyle/>
          <a:p>
            <a:r>
              <a:rPr lang="en-US" sz="2800" dirty="0" smtClean="0"/>
              <a:t>MIE</a:t>
            </a:r>
            <a:endParaRPr lang="en-US" sz="2800" dirty="0"/>
          </a:p>
        </p:txBody>
      </p:sp>
      <p:sp>
        <p:nvSpPr>
          <p:cNvPr id="56" name="TextBox 55"/>
          <p:cNvSpPr txBox="1"/>
          <p:nvPr/>
        </p:nvSpPr>
        <p:spPr>
          <a:xfrm>
            <a:off x="1579420" y="5825822"/>
            <a:ext cx="963192" cy="523220"/>
          </a:xfrm>
          <a:prstGeom prst="rect">
            <a:avLst/>
          </a:prstGeom>
          <a:noFill/>
        </p:spPr>
        <p:txBody>
          <a:bodyPr wrap="square" rtlCol="0">
            <a:spAutoFit/>
          </a:bodyPr>
          <a:lstStyle/>
          <a:p>
            <a:r>
              <a:rPr lang="en-US" sz="2800" dirty="0" smtClean="0"/>
              <a:t>MIP</a:t>
            </a:r>
            <a:endParaRPr lang="en-US" sz="2800" dirty="0"/>
          </a:p>
        </p:txBody>
      </p:sp>
      <p:sp>
        <p:nvSpPr>
          <p:cNvPr id="57" name="TextBox 56"/>
          <p:cNvSpPr txBox="1"/>
          <p:nvPr/>
        </p:nvSpPr>
        <p:spPr>
          <a:xfrm>
            <a:off x="1514768" y="6242260"/>
            <a:ext cx="1027844" cy="523220"/>
          </a:xfrm>
          <a:prstGeom prst="rect">
            <a:avLst/>
          </a:prstGeom>
          <a:noFill/>
        </p:spPr>
        <p:txBody>
          <a:bodyPr wrap="square" rtlCol="0">
            <a:spAutoFit/>
          </a:bodyPr>
          <a:lstStyle/>
          <a:p>
            <a:r>
              <a:rPr lang="en-US" sz="2800" dirty="0" smtClean="0"/>
              <a:t>MINE</a:t>
            </a:r>
            <a:endParaRPr lang="en-US" sz="2800" dirty="0"/>
          </a:p>
        </p:txBody>
      </p:sp>
      <p:sp>
        <p:nvSpPr>
          <p:cNvPr id="58" name="Right Brace 57"/>
          <p:cNvSpPr/>
          <p:nvPr/>
        </p:nvSpPr>
        <p:spPr>
          <a:xfrm flipH="1">
            <a:off x="1218408" y="3051141"/>
            <a:ext cx="247779" cy="1016219"/>
          </a:xfrm>
          <a:prstGeom prst="rightBrace">
            <a:avLst>
              <a:gd name="adj1" fmla="val 29248"/>
              <a:gd name="adj2" fmla="val 4629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59" name="Right Brace 58"/>
          <p:cNvSpPr/>
          <p:nvPr/>
        </p:nvSpPr>
        <p:spPr>
          <a:xfrm flipH="1">
            <a:off x="1218408" y="4251829"/>
            <a:ext cx="247780" cy="1016219"/>
          </a:xfrm>
          <a:prstGeom prst="rightBrace">
            <a:avLst>
              <a:gd name="adj1" fmla="val 29248"/>
              <a:gd name="adj2" fmla="val 453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60" name="Right Brace 59"/>
          <p:cNvSpPr/>
          <p:nvPr/>
        </p:nvSpPr>
        <p:spPr>
          <a:xfrm flipH="1">
            <a:off x="1145308" y="5502378"/>
            <a:ext cx="320879" cy="1016219"/>
          </a:xfrm>
          <a:prstGeom prst="rightBrace">
            <a:avLst>
              <a:gd name="adj1" fmla="val 29248"/>
              <a:gd name="adj2" fmla="val 4531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61" name="TextBox 60"/>
          <p:cNvSpPr txBox="1"/>
          <p:nvPr/>
        </p:nvSpPr>
        <p:spPr>
          <a:xfrm>
            <a:off x="186248" y="3297346"/>
            <a:ext cx="1025236" cy="523220"/>
          </a:xfrm>
          <a:prstGeom prst="rect">
            <a:avLst/>
          </a:prstGeom>
          <a:noFill/>
        </p:spPr>
        <p:txBody>
          <a:bodyPr wrap="square" rtlCol="0">
            <a:spAutoFit/>
          </a:bodyPr>
          <a:lstStyle/>
          <a:p>
            <a:r>
              <a:rPr lang="en-US" sz="2800" dirty="0" smtClean="0"/>
              <a:t>High</a:t>
            </a:r>
            <a:endParaRPr lang="en-US" sz="2800" dirty="0"/>
          </a:p>
        </p:txBody>
      </p:sp>
      <p:sp>
        <p:nvSpPr>
          <p:cNvPr id="62" name="TextBox 61"/>
          <p:cNvSpPr txBox="1"/>
          <p:nvPr/>
        </p:nvSpPr>
        <p:spPr>
          <a:xfrm>
            <a:off x="13686" y="4466123"/>
            <a:ext cx="1501082" cy="461665"/>
          </a:xfrm>
          <a:prstGeom prst="rect">
            <a:avLst/>
          </a:prstGeom>
          <a:noFill/>
        </p:spPr>
        <p:txBody>
          <a:bodyPr wrap="square" rtlCol="0">
            <a:spAutoFit/>
          </a:bodyPr>
          <a:lstStyle/>
          <a:p>
            <a:r>
              <a:rPr lang="en-US" sz="2400" dirty="0" smtClean="0"/>
              <a:t>Medium</a:t>
            </a:r>
            <a:endParaRPr lang="en-US" sz="2400" dirty="0"/>
          </a:p>
        </p:txBody>
      </p:sp>
      <p:sp>
        <p:nvSpPr>
          <p:cNvPr id="63" name="TextBox 62"/>
          <p:cNvSpPr txBox="1"/>
          <p:nvPr/>
        </p:nvSpPr>
        <p:spPr>
          <a:xfrm>
            <a:off x="186248" y="5719040"/>
            <a:ext cx="1025236" cy="523220"/>
          </a:xfrm>
          <a:prstGeom prst="rect">
            <a:avLst/>
          </a:prstGeom>
          <a:noFill/>
        </p:spPr>
        <p:txBody>
          <a:bodyPr wrap="square" rtlCol="0">
            <a:spAutoFit/>
          </a:bodyPr>
          <a:lstStyle/>
          <a:p>
            <a:r>
              <a:rPr lang="en-US" sz="2800" dirty="0" smtClean="0"/>
              <a:t>Low</a:t>
            </a:r>
            <a:endParaRPr lang="en-US" sz="2800" dirty="0"/>
          </a:p>
        </p:txBody>
      </p:sp>
      <p:sp>
        <p:nvSpPr>
          <p:cNvPr id="64" name="Left Bracket 63"/>
          <p:cNvSpPr/>
          <p:nvPr/>
        </p:nvSpPr>
        <p:spPr>
          <a:xfrm>
            <a:off x="2466880" y="2981841"/>
            <a:ext cx="115454" cy="3645674"/>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65" name="Left Bracket 64"/>
          <p:cNvSpPr/>
          <p:nvPr/>
        </p:nvSpPr>
        <p:spPr>
          <a:xfrm flipH="1">
            <a:off x="10076493" y="2952307"/>
            <a:ext cx="136239" cy="3645674"/>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66" name="TextBox 65"/>
          <p:cNvSpPr txBox="1"/>
          <p:nvPr/>
        </p:nvSpPr>
        <p:spPr>
          <a:xfrm>
            <a:off x="4714420" y="898900"/>
            <a:ext cx="2375241" cy="523220"/>
          </a:xfrm>
          <a:prstGeom prst="rect">
            <a:avLst/>
          </a:prstGeom>
          <a:noFill/>
        </p:spPr>
        <p:txBody>
          <a:bodyPr wrap="square" rtlCol="0">
            <a:spAutoFit/>
          </a:bodyPr>
          <a:lstStyle/>
          <a:p>
            <a:r>
              <a:rPr lang="en-US" sz="2800" dirty="0" smtClean="0"/>
              <a:t>9 x 9 Matrix</a:t>
            </a:r>
            <a:endParaRPr lang="en-US" sz="2800" dirty="0"/>
          </a:p>
        </p:txBody>
      </p:sp>
      <p:sp>
        <p:nvSpPr>
          <p:cNvPr id="4" name="Slide Number Placeholder 3"/>
          <p:cNvSpPr>
            <a:spLocks noGrp="1"/>
          </p:cNvSpPr>
          <p:nvPr>
            <p:ph type="sldNum" sz="quarter" idx="12"/>
          </p:nvPr>
        </p:nvSpPr>
        <p:spPr/>
        <p:txBody>
          <a:bodyPr/>
          <a:lstStyle/>
          <a:p>
            <a:fld id="{9DB1DD72-AF7E-468D-86FE-82407F188C1E}" type="slidenum">
              <a:rPr lang="en-US" smtClean="0"/>
              <a:t>40</a:t>
            </a:fld>
            <a:endParaRPr lang="en-US"/>
          </a:p>
        </p:txBody>
      </p:sp>
    </p:spTree>
    <p:extLst>
      <p:ext uri="{BB962C8B-B14F-4D97-AF65-F5344CB8AC3E}">
        <p14:creationId xmlns:p14="http://schemas.microsoft.com/office/powerpoint/2010/main" val="38851223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901" y="126701"/>
            <a:ext cx="10515600" cy="1325563"/>
          </a:xfrm>
        </p:spPr>
        <p:txBody>
          <a:bodyPr/>
          <a:lstStyle/>
          <a:p>
            <a:r>
              <a:rPr lang="en-US" dirty="0" smtClean="0"/>
              <a:t>How many CDRs will be processed in 2021?</a:t>
            </a:r>
            <a:endParaRPr lang="en-US" dirty="0"/>
          </a:p>
        </p:txBody>
      </p:sp>
      <p:sp>
        <p:nvSpPr>
          <p:cNvPr id="3" name="TextBox 2"/>
          <p:cNvSpPr txBox="1"/>
          <p:nvPr/>
        </p:nvSpPr>
        <p:spPr>
          <a:xfrm>
            <a:off x="172600" y="1992474"/>
            <a:ext cx="1089514" cy="4062651"/>
          </a:xfrm>
          <a:prstGeom prst="rect">
            <a:avLst/>
          </a:prstGeom>
          <a:noFill/>
        </p:spPr>
        <p:txBody>
          <a:bodyPr wrap="square" rtlCol="0">
            <a:spAutoFit/>
          </a:bodyPr>
          <a:lstStyle/>
          <a:p>
            <a:r>
              <a:rPr lang="en-US" sz="2400" u="sng" dirty="0" smtClean="0"/>
              <a:t>Year</a:t>
            </a:r>
          </a:p>
          <a:p>
            <a:endParaRPr lang="en-US" dirty="0" smtClean="0"/>
          </a:p>
          <a:p>
            <a:r>
              <a:rPr lang="en-US" sz="2400" dirty="0" smtClean="0"/>
              <a:t>2017</a:t>
            </a:r>
          </a:p>
          <a:p>
            <a:endParaRPr lang="en-US" sz="2400" dirty="0"/>
          </a:p>
          <a:p>
            <a:r>
              <a:rPr lang="en-US" sz="2400" dirty="0" smtClean="0"/>
              <a:t>2018</a:t>
            </a:r>
          </a:p>
          <a:p>
            <a:endParaRPr lang="en-US" sz="2400" dirty="0"/>
          </a:p>
          <a:p>
            <a:r>
              <a:rPr lang="en-US" sz="2400" dirty="0" smtClean="0"/>
              <a:t>2019</a:t>
            </a:r>
          </a:p>
          <a:p>
            <a:endParaRPr lang="en-US" sz="2400" dirty="0"/>
          </a:p>
          <a:p>
            <a:r>
              <a:rPr lang="en-US" sz="2400" dirty="0" smtClean="0"/>
              <a:t>2020</a:t>
            </a:r>
          </a:p>
          <a:p>
            <a:endParaRPr lang="en-US" sz="2400" dirty="0"/>
          </a:p>
          <a:p>
            <a:r>
              <a:rPr lang="en-US" sz="2400" dirty="0" smtClean="0"/>
              <a:t>2021</a:t>
            </a:r>
            <a:endParaRPr lang="en-US" sz="2400" dirty="0"/>
          </a:p>
        </p:txBody>
      </p:sp>
      <p:sp>
        <p:nvSpPr>
          <p:cNvPr id="5" name="Curved Left Arrow 4"/>
          <p:cNvSpPr/>
          <p:nvPr/>
        </p:nvSpPr>
        <p:spPr>
          <a:xfrm>
            <a:off x="3603664" y="2851243"/>
            <a:ext cx="261927" cy="646196"/>
          </a:xfrm>
          <a:prstGeom prst="curvedLeftArrow">
            <a:avLst>
              <a:gd name="adj1" fmla="val 25000"/>
              <a:gd name="adj2" fmla="val 61475"/>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6" name="Curved Left Arrow 5"/>
          <p:cNvSpPr/>
          <p:nvPr/>
        </p:nvSpPr>
        <p:spPr>
          <a:xfrm>
            <a:off x="3546888" y="3519489"/>
            <a:ext cx="268968" cy="71207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7" name="Curved Left Arrow 6"/>
          <p:cNvSpPr/>
          <p:nvPr/>
        </p:nvSpPr>
        <p:spPr>
          <a:xfrm>
            <a:off x="3573580" y="4284431"/>
            <a:ext cx="268968" cy="69688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8" name="Curved Left Arrow 7"/>
          <p:cNvSpPr/>
          <p:nvPr/>
        </p:nvSpPr>
        <p:spPr>
          <a:xfrm>
            <a:off x="3537623" y="5061404"/>
            <a:ext cx="268968" cy="73112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9" name="TextBox 8"/>
          <p:cNvSpPr txBox="1"/>
          <p:nvPr/>
        </p:nvSpPr>
        <p:spPr>
          <a:xfrm>
            <a:off x="3923206" y="2937070"/>
            <a:ext cx="892540" cy="523220"/>
          </a:xfrm>
          <a:prstGeom prst="rect">
            <a:avLst/>
          </a:prstGeom>
          <a:noFill/>
        </p:spPr>
        <p:txBody>
          <a:bodyPr wrap="square" rtlCol="0">
            <a:spAutoFit/>
          </a:bodyPr>
          <a:lstStyle/>
          <a:p>
            <a:r>
              <a:rPr lang="en-US" sz="2800" dirty="0" smtClean="0"/>
              <a:t>MIE</a:t>
            </a:r>
            <a:endParaRPr lang="en-US" sz="2800" dirty="0"/>
          </a:p>
        </p:txBody>
      </p:sp>
      <p:sp>
        <p:nvSpPr>
          <p:cNvPr id="10" name="TextBox 9"/>
          <p:cNvSpPr txBox="1"/>
          <p:nvPr/>
        </p:nvSpPr>
        <p:spPr>
          <a:xfrm>
            <a:off x="3923206" y="3655877"/>
            <a:ext cx="892540" cy="523220"/>
          </a:xfrm>
          <a:prstGeom prst="rect">
            <a:avLst/>
          </a:prstGeom>
          <a:noFill/>
        </p:spPr>
        <p:txBody>
          <a:bodyPr wrap="square" rtlCol="0">
            <a:spAutoFit/>
          </a:bodyPr>
          <a:lstStyle/>
          <a:p>
            <a:r>
              <a:rPr lang="en-US" sz="2800" dirty="0" smtClean="0"/>
              <a:t>MIE</a:t>
            </a:r>
            <a:endParaRPr lang="en-US" sz="2800" dirty="0"/>
          </a:p>
        </p:txBody>
      </p:sp>
      <p:sp>
        <p:nvSpPr>
          <p:cNvPr id="11" name="TextBox 10"/>
          <p:cNvSpPr txBox="1"/>
          <p:nvPr/>
        </p:nvSpPr>
        <p:spPr>
          <a:xfrm>
            <a:off x="3898328" y="4381927"/>
            <a:ext cx="833383" cy="523220"/>
          </a:xfrm>
          <a:prstGeom prst="rect">
            <a:avLst/>
          </a:prstGeom>
          <a:noFill/>
        </p:spPr>
        <p:txBody>
          <a:bodyPr wrap="square" rtlCol="0">
            <a:spAutoFit/>
          </a:bodyPr>
          <a:lstStyle/>
          <a:p>
            <a:r>
              <a:rPr lang="en-US" sz="2800" dirty="0" smtClean="0"/>
              <a:t>MIE</a:t>
            </a:r>
            <a:endParaRPr lang="en-US" sz="2800" dirty="0"/>
          </a:p>
        </p:txBody>
      </p:sp>
      <p:sp>
        <p:nvSpPr>
          <p:cNvPr id="12" name="TextBox 11"/>
          <p:cNvSpPr txBox="1"/>
          <p:nvPr/>
        </p:nvSpPr>
        <p:spPr>
          <a:xfrm>
            <a:off x="3847919" y="5183964"/>
            <a:ext cx="967332" cy="523220"/>
          </a:xfrm>
          <a:prstGeom prst="rect">
            <a:avLst/>
          </a:prstGeom>
          <a:noFill/>
        </p:spPr>
        <p:txBody>
          <a:bodyPr wrap="square" rtlCol="0">
            <a:spAutoFit/>
          </a:bodyPr>
          <a:lstStyle/>
          <a:p>
            <a:r>
              <a:rPr lang="en-US" sz="2800" dirty="0" smtClean="0"/>
              <a:t>MIE</a:t>
            </a:r>
            <a:endParaRPr lang="en-US" sz="2800" dirty="0"/>
          </a:p>
        </p:txBody>
      </p:sp>
      <p:sp>
        <p:nvSpPr>
          <p:cNvPr id="13" name="TextBox 12"/>
          <p:cNvSpPr txBox="1"/>
          <p:nvPr/>
        </p:nvSpPr>
        <p:spPr>
          <a:xfrm>
            <a:off x="3399904" y="1986270"/>
            <a:ext cx="2068354" cy="523220"/>
          </a:xfrm>
          <a:prstGeom prst="rect">
            <a:avLst/>
          </a:prstGeom>
          <a:noFill/>
        </p:spPr>
        <p:txBody>
          <a:bodyPr wrap="square" rtlCol="0">
            <a:spAutoFit/>
          </a:bodyPr>
          <a:lstStyle/>
          <a:p>
            <a:r>
              <a:rPr lang="en-US" sz="2800" u="sng" dirty="0" smtClean="0"/>
              <a:t>Variation 1</a:t>
            </a:r>
            <a:endParaRPr lang="en-US" sz="2800" u="sng" dirty="0"/>
          </a:p>
        </p:txBody>
      </p:sp>
      <p:sp>
        <p:nvSpPr>
          <p:cNvPr id="23" name="Curved Left Arrow 22"/>
          <p:cNvSpPr/>
          <p:nvPr/>
        </p:nvSpPr>
        <p:spPr>
          <a:xfrm>
            <a:off x="5565029" y="2825500"/>
            <a:ext cx="268968" cy="70207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26" name="Curved Left Arrow 25"/>
          <p:cNvSpPr/>
          <p:nvPr/>
        </p:nvSpPr>
        <p:spPr>
          <a:xfrm>
            <a:off x="5565029" y="3567005"/>
            <a:ext cx="378868" cy="2225521"/>
          </a:xfrm>
          <a:prstGeom prst="curvedLeftArrow">
            <a:avLst>
              <a:gd name="adj1" fmla="val 16937"/>
              <a:gd name="adj2" fmla="val 68398"/>
              <a:gd name="adj3" fmla="val 565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27" name="TextBox 26"/>
          <p:cNvSpPr txBox="1"/>
          <p:nvPr/>
        </p:nvSpPr>
        <p:spPr>
          <a:xfrm>
            <a:off x="6080902" y="2892129"/>
            <a:ext cx="781665" cy="523220"/>
          </a:xfrm>
          <a:prstGeom prst="rect">
            <a:avLst/>
          </a:prstGeom>
          <a:noFill/>
        </p:spPr>
        <p:txBody>
          <a:bodyPr wrap="square" rtlCol="0">
            <a:spAutoFit/>
          </a:bodyPr>
          <a:lstStyle/>
          <a:p>
            <a:r>
              <a:rPr lang="en-US" sz="2800" dirty="0" smtClean="0"/>
              <a:t>MIE</a:t>
            </a:r>
            <a:endParaRPr lang="en-US" sz="2800" dirty="0"/>
          </a:p>
        </p:txBody>
      </p:sp>
      <p:sp>
        <p:nvSpPr>
          <p:cNvPr id="29" name="TextBox 28"/>
          <p:cNvSpPr txBox="1"/>
          <p:nvPr/>
        </p:nvSpPr>
        <p:spPr>
          <a:xfrm>
            <a:off x="6009728" y="4450359"/>
            <a:ext cx="831676" cy="523220"/>
          </a:xfrm>
          <a:prstGeom prst="rect">
            <a:avLst/>
          </a:prstGeom>
          <a:noFill/>
        </p:spPr>
        <p:txBody>
          <a:bodyPr wrap="square" rtlCol="0">
            <a:spAutoFit/>
          </a:bodyPr>
          <a:lstStyle/>
          <a:p>
            <a:r>
              <a:rPr lang="en-US" sz="2800" dirty="0" smtClean="0"/>
              <a:t>MIP</a:t>
            </a:r>
            <a:endParaRPr lang="en-US" sz="2800" dirty="0"/>
          </a:p>
        </p:txBody>
      </p:sp>
      <p:sp>
        <p:nvSpPr>
          <p:cNvPr id="31" name="TextBox 30"/>
          <p:cNvSpPr txBox="1"/>
          <p:nvPr/>
        </p:nvSpPr>
        <p:spPr>
          <a:xfrm>
            <a:off x="5397642" y="1989489"/>
            <a:ext cx="1942778" cy="523220"/>
          </a:xfrm>
          <a:prstGeom prst="rect">
            <a:avLst/>
          </a:prstGeom>
          <a:noFill/>
        </p:spPr>
        <p:txBody>
          <a:bodyPr wrap="square" rtlCol="0">
            <a:spAutoFit/>
          </a:bodyPr>
          <a:lstStyle/>
          <a:p>
            <a:r>
              <a:rPr lang="en-US" sz="2800" u="sng" dirty="0" smtClean="0"/>
              <a:t>Variation 2</a:t>
            </a:r>
            <a:endParaRPr lang="en-US" sz="2800" u="sng" dirty="0"/>
          </a:p>
        </p:txBody>
      </p:sp>
      <p:sp>
        <p:nvSpPr>
          <p:cNvPr id="32" name="Curved Left Arrow 31"/>
          <p:cNvSpPr/>
          <p:nvPr/>
        </p:nvSpPr>
        <p:spPr>
          <a:xfrm>
            <a:off x="7553786" y="2830669"/>
            <a:ext cx="476914" cy="2227349"/>
          </a:xfrm>
          <a:prstGeom prst="curvedLeftArrow">
            <a:avLst>
              <a:gd name="adj1" fmla="val 20162"/>
              <a:gd name="adj2" fmla="val 45798"/>
              <a:gd name="adj3" fmla="val 416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33" name="Curved Left Arrow 32"/>
          <p:cNvSpPr/>
          <p:nvPr/>
        </p:nvSpPr>
        <p:spPr>
          <a:xfrm>
            <a:off x="7553989" y="5047232"/>
            <a:ext cx="268968" cy="69612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34" name="TextBox 33"/>
          <p:cNvSpPr txBox="1"/>
          <p:nvPr/>
        </p:nvSpPr>
        <p:spPr>
          <a:xfrm>
            <a:off x="8082638" y="5183964"/>
            <a:ext cx="912274" cy="523220"/>
          </a:xfrm>
          <a:prstGeom prst="rect">
            <a:avLst/>
          </a:prstGeom>
          <a:noFill/>
        </p:spPr>
        <p:txBody>
          <a:bodyPr wrap="square" rtlCol="0">
            <a:spAutoFit/>
          </a:bodyPr>
          <a:lstStyle/>
          <a:p>
            <a:r>
              <a:rPr lang="en-US" sz="2800" dirty="0" smtClean="0"/>
              <a:t>MIE</a:t>
            </a:r>
            <a:endParaRPr lang="en-US" sz="2800" dirty="0"/>
          </a:p>
        </p:txBody>
      </p:sp>
      <p:sp>
        <p:nvSpPr>
          <p:cNvPr id="35" name="TextBox 34"/>
          <p:cNvSpPr txBox="1"/>
          <p:nvPr/>
        </p:nvSpPr>
        <p:spPr>
          <a:xfrm>
            <a:off x="8138050" y="3666496"/>
            <a:ext cx="945100" cy="523220"/>
          </a:xfrm>
          <a:prstGeom prst="rect">
            <a:avLst/>
          </a:prstGeom>
          <a:noFill/>
        </p:spPr>
        <p:txBody>
          <a:bodyPr wrap="square" rtlCol="0">
            <a:spAutoFit/>
          </a:bodyPr>
          <a:lstStyle/>
          <a:p>
            <a:r>
              <a:rPr lang="en-US" sz="2800" dirty="0" smtClean="0"/>
              <a:t>MIP</a:t>
            </a:r>
            <a:endParaRPr lang="en-US" sz="2800" dirty="0"/>
          </a:p>
        </p:txBody>
      </p:sp>
      <p:sp>
        <p:nvSpPr>
          <p:cNvPr id="36" name="TextBox 35"/>
          <p:cNvSpPr txBox="1"/>
          <p:nvPr/>
        </p:nvSpPr>
        <p:spPr>
          <a:xfrm>
            <a:off x="7367925" y="1994502"/>
            <a:ext cx="1942778" cy="523220"/>
          </a:xfrm>
          <a:prstGeom prst="rect">
            <a:avLst/>
          </a:prstGeom>
          <a:noFill/>
        </p:spPr>
        <p:txBody>
          <a:bodyPr wrap="square" rtlCol="0">
            <a:spAutoFit/>
          </a:bodyPr>
          <a:lstStyle/>
          <a:p>
            <a:r>
              <a:rPr lang="en-US" sz="2800" u="sng" dirty="0" smtClean="0"/>
              <a:t>Variation 3</a:t>
            </a:r>
            <a:endParaRPr lang="en-US" sz="2800" u="sng" dirty="0"/>
          </a:p>
        </p:txBody>
      </p:sp>
      <p:cxnSp>
        <p:nvCxnSpPr>
          <p:cNvPr id="38" name="Straight Connector 37"/>
          <p:cNvCxnSpPr/>
          <p:nvPr/>
        </p:nvCxnSpPr>
        <p:spPr>
          <a:xfrm flipV="1">
            <a:off x="1090112" y="2830669"/>
            <a:ext cx="9823053" cy="2249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1090112" y="3551084"/>
            <a:ext cx="9823053" cy="1415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1090386" y="4251300"/>
            <a:ext cx="9822779" cy="4571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1106292" y="5020749"/>
            <a:ext cx="9806873" cy="5858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1106292" y="5764669"/>
            <a:ext cx="9806873" cy="3839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462336" y="1246092"/>
            <a:ext cx="1586276" cy="523220"/>
          </a:xfrm>
          <a:prstGeom prst="rect">
            <a:avLst/>
          </a:prstGeom>
          <a:noFill/>
        </p:spPr>
        <p:txBody>
          <a:bodyPr wrap="square" rtlCol="0">
            <a:spAutoFit/>
          </a:bodyPr>
          <a:lstStyle/>
          <a:p>
            <a:r>
              <a:rPr lang="en-US" sz="2800" dirty="0" err="1" smtClean="0"/>
              <a:t>Rediaries</a:t>
            </a:r>
            <a:endParaRPr lang="en-US" sz="2800" dirty="0"/>
          </a:p>
        </p:txBody>
      </p:sp>
      <p:sp>
        <p:nvSpPr>
          <p:cNvPr id="14" name="Left Brace 13"/>
          <p:cNvSpPr/>
          <p:nvPr/>
        </p:nvSpPr>
        <p:spPr>
          <a:xfrm rot="5400000">
            <a:off x="6119834" y="-836801"/>
            <a:ext cx="271281" cy="5478875"/>
          </a:xfrm>
          <a:prstGeom prst="leftBrace">
            <a:avLst>
              <a:gd name="adj1" fmla="val 47290"/>
              <a:gd name="adj2" fmla="val 5139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7" name="TextBox 36"/>
          <p:cNvSpPr txBox="1"/>
          <p:nvPr/>
        </p:nvSpPr>
        <p:spPr>
          <a:xfrm>
            <a:off x="9435723" y="1994502"/>
            <a:ext cx="1942778" cy="523220"/>
          </a:xfrm>
          <a:prstGeom prst="rect">
            <a:avLst/>
          </a:prstGeom>
          <a:noFill/>
        </p:spPr>
        <p:txBody>
          <a:bodyPr wrap="square" rtlCol="0">
            <a:spAutoFit/>
          </a:bodyPr>
          <a:lstStyle/>
          <a:p>
            <a:pPr algn="ctr"/>
            <a:r>
              <a:rPr lang="en-US" sz="2800" u="sng" dirty="0" smtClean="0"/>
              <a:t>Backlog</a:t>
            </a:r>
            <a:endParaRPr lang="en-US" sz="2800" u="sng" dirty="0"/>
          </a:p>
        </p:txBody>
      </p:sp>
      <p:sp>
        <p:nvSpPr>
          <p:cNvPr id="43" name="Curved Left Arrow 42"/>
          <p:cNvSpPr/>
          <p:nvPr/>
        </p:nvSpPr>
        <p:spPr>
          <a:xfrm>
            <a:off x="10331529" y="2830579"/>
            <a:ext cx="268968" cy="71607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44" name="Curved Left Arrow 43"/>
          <p:cNvSpPr/>
          <p:nvPr/>
        </p:nvSpPr>
        <p:spPr>
          <a:xfrm>
            <a:off x="10331529" y="3577941"/>
            <a:ext cx="268968" cy="6819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45" name="Curved Left Arrow 44"/>
          <p:cNvSpPr/>
          <p:nvPr/>
        </p:nvSpPr>
        <p:spPr>
          <a:xfrm>
            <a:off x="10331529" y="4268822"/>
            <a:ext cx="268968" cy="80207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46" name="Curved Left Arrow 45"/>
          <p:cNvSpPr/>
          <p:nvPr/>
        </p:nvSpPr>
        <p:spPr>
          <a:xfrm>
            <a:off x="10331529" y="5030844"/>
            <a:ext cx="268968" cy="7530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49" name="TextBox 48"/>
          <p:cNvSpPr txBox="1"/>
          <p:nvPr/>
        </p:nvSpPr>
        <p:spPr>
          <a:xfrm>
            <a:off x="965397" y="1545900"/>
            <a:ext cx="2041845" cy="954107"/>
          </a:xfrm>
          <a:prstGeom prst="rect">
            <a:avLst/>
          </a:prstGeom>
          <a:noFill/>
        </p:spPr>
        <p:txBody>
          <a:bodyPr wrap="square" rtlCol="0">
            <a:spAutoFit/>
          </a:bodyPr>
          <a:lstStyle/>
          <a:p>
            <a:pPr algn="ctr"/>
            <a:r>
              <a:rPr lang="en-US" sz="2800" u="sng" dirty="0" smtClean="0"/>
              <a:t>CDRs Coming Due</a:t>
            </a:r>
            <a:endParaRPr lang="en-US" sz="2800" u="sng" dirty="0"/>
          </a:p>
        </p:txBody>
      </p:sp>
      <p:sp>
        <p:nvSpPr>
          <p:cNvPr id="4" name="Down Arrow 3"/>
          <p:cNvSpPr/>
          <p:nvPr/>
        </p:nvSpPr>
        <p:spPr>
          <a:xfrm>
            <a:off x="1111762" y="2544311"/>
            <a:ext cx="236538" cy="2398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50" name="Down Arrow 49"/>
          <p:cNvSpPr/>
          <p:nvPr/>
        </p:nvSpPr>
        <p:spPr>
          <a:xfrm>
            <a:off x="1448608" y="2531822"/>
            <a:ext cx="223307" cy="9744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51" name="Down Arrow 50"/>
          <p:cNvSpPr/>
          <p:nvPr/>
        </p:nvSpPr>
        <p:spPr>
          <a:xfrm>
            <a:off x="1745782" y="2544311"/>
            <a:ext cx="239673" cy="16621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52" name="Down Arrow 51"/>
          <p:cNvSpPr/>
          <p:nvPr/>
        </p:nvSpPr>
        <p:spPr>
          <a:xfrm>
            <a:off x="2085764" y="2531821"/>
            <a:ext cx="238877" cy="24441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53" name="Down Arrow 52"/>
          <p:cNvSpPr/>
          <p:nvPr/>
        </p:nvSpPr>
        <p:spPr>
          <a:xfrm>
            <a:off x="2479916" y="2544311"/>
            <a:ext cx="292713" cy="32203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0" name="Slide Number Placeholder 29"/>
          <p:cNvSpPr>
            <a:spLocks noGrp="1"/>
          </p:cNvSpPr>
          <p:nvPr>
            <p:ph type="sldNum" sz="quarter" idx="12"/>
          </p:nvPr>
        </p:nvSpPr>
        <p:spPr/>
        <p:txBody>
          <a:bodyPr/>
          <a:lstStyle/>
          <a:p>
            <a:fld id="{9DB1DD72-AF7E-468D-86FE-82407F188C1E}" type="slidenum">
              <a:rPr lang="en-US" smtClean="0"/>
              <a:t>41</a:t>
            </a:fld>
            <a:endParaRPr lang="en-US"/>
          </a:p>
        </p:txBody>
      </p:sp>
    </p:spTree>
    <p:extLst>
      <p:ext uri="{BB962C8B-B14F-4D97-AF65-F5344CB8AC3E}">
        <p14:creationId xmlns:p14="http://schemas.microsoft.com/office/powerpoint/2010/main" val="145916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ppt_x"/>
                                          </p:val>
                                        </p:tav>
                                        <p:tav tm="100000">
                                          <p:val>
                                            <p:strVal val="#ppt_x"/>
                                          </p:val>
                                        </p:tav>
                                      </p:tavLst>
                                    </p:anim>
                                    <p:anim calcmode="lin" valueType="num">
                                      <p:cBhvr additive="base">
                                        <p:cTn id="12" dur="500" fill="hold"/>
                                        <p:tgtEl>
                                          <p:spTgt spid="3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ppt_x"/>
                                          </p:val>
                                        </p:tav>
                                        <p:tav tm="100000">
                                          <p:val>
                                            <p:strVal val="#ppt_x"/>
                                          </p:val>
                                        </p:tav>
                                      </p:tavLst>
                                    </p:anim>
                                    <p:anim calcmode="lin" valueType="num">
                                      <p:cBhvr additive="base">
                                        <p:cTn id="16" dur="500" fill="hold"/>
                                        <p:tgtEl>
                                          <p:spTgt spid="39"/>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500" fill="hold"/>
                                        <p:tgtEl>
                                          <p:spTgt spid="40"/>
                                        </p:tgtEl>
                                        <p:attrNameLst>
                                          <p:attrName>ppt_x</p:attrName>
                                        </p:attrNameLst>
                                      </p:cBhvr>
                                      <p:tavLst>
                                        <p:tav tm="0">
                                          <p:val>
                                            <p:strVal val="#ppt_x"/>
                                          </p:val>
                                        </p:tav>
                                        <p:tav tm="100000">
                                          <p:val>
                                            <p:strVal val="#ppt_x"/>
                                          </p:val>
                                        </p:tav>
                                      </p:tavLst>
                                    </p:anim>
                                    <p:anim calcmode="lin" valueType="num">
                                      <p:cBhvr additive="base">
                                        <p:cTn id="20" dur="500" fill="hold"/>
                                        <p:tgtEl>
                                          <p:spTgt spid="40"/>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additive="base">
                                        <p:cTn id="23" dur="500" fill="hold"/>
                                        <p:tgtEl>
                                          <p:spTgt spid="41"/>
                                        </p:tgtEl>
                                        <p:attrNameLst>
                                          <p:attrName>ppt_x</p:attrName>
                                        </p:attrNameLst>
                                      </p:cBhvr>
                                      <p:tavLst>
                                        <p:tav tm="0">
                                          <p:val>
                                            <p:strVal val="#ppt_x"/>
                                          </p:val>
                                        </p:tav>
                                        <p:tav tm="100000">
                                          <p:val>
                                            <p:strVal val="#ppt_x"/>
                                          </p:val>
                                        </p:tav>
                                      </p:tavLst>
                                    </p:anim>
                                    <p:anim calcmode="lin" valueType="num">
                                      <p:cBhvr additive="base">
                                        <p:cTn id="24" dur="500" fill="hold"/>
                                        <p:tgtEl>
                                          <p:spTgt spid="4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2"/>
                                        </p:tgtEl>
                                        <p:attrNameLst>
                                          <p:attrName>style.visibility</p:attrName>
                                        </p:attrNameLst>
                                      </p:cBhvr>
                                      <p:to>
                                        <p:strVal val="visible"/>
                                      </p:to>
                                    </p:set>
                                    <p:anim calcmode="lin" valueType="num">
                                      <p:cBhvr additive="base">
                                        <p:cTn id="27" dur="500" fill="hold"/>
                                        <p:tgtEl>
                                          <p:spTgt spid="42"/>
                                        </p:tgtEl>
                                        <p:attrNameLst>
                                          <p:attrName>ppt_x</p:attrName>
                                        </p:attrNameLst>
                                      </p:cBhvr>
                                      <p:tavLst>
                                        <p:tav tm="0">
                                          <p:val>
                                            <p:strVal val="#ppt_x"/>
                                          </p:val>
                                        </p:tav>
                                        <p:tav tm="100000">
                                          <p:val>
                                            <p:strVal val="#ppt_x"/>
                                          </p:val>
                                        </p:tav>
                                      </p:tavLst>
                                    </p:anim>
                                    <p:anim calcmode="lin" valueType="num">
                                      <p:cBhvr additive="base">
                                        <p:cTn id="28"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barn(inVertical)">
                                      <p:cBhvr>
                                        <p:cTn id="33" dur="500"/>
                                        <p:tgtEl>
                                          <p:spTgt spid="49"/>
                                        </p:tgtEl>
                                      </p:cBhvr>
                                    </p:animEffect>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1000"/>
                                        <p:tgtEl>
                                          <p:spTgt spid="4"/>
                                        </p:tgtEl>
                                      </p:cBhvr>
                                    </p:animEffect>
                                    <p:anim calcmode="lin" valueType="num">
                                      <p:cBhvr>
                                        <p:cTn id="39" dur="1000" fill="hold"/>
                                        <p:tgtEl>
                                          <p:spTgt spid="4"/>
                                        </p:tgtEl>
                                        <p:attrNameLst>
                                          <p:attrName>ppt_x</p:attrName>
                                        </p:attrNameLst>
                                      </p:cBhvr>
                                      <p:tavLst>
                                        <p:tav tm="0">
                                          <p:val>
                                            <p:strVal val="#ppt_x"/>
                                          </p:val>
                                        </p:tav>
                                        <p:tav tm="100000">
                                          <p:val>
                                            <p:strVal val="#ppt_x"/>
                                          </p:val>
                                        </p:tav>
                                      </p:tavLst>
                                    </p:anim>
                                    <p:anim calcmode="lin" valueType="num">
                                      <p:cBhvr>
                                        <p:cTn id="4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fade">
                                      <p:cBhvr>
                                        <p:cTn id="45" dur="1000"/>
                                        <p:tgtEl>
                                          <p:spTgt spid="50"/>
                                        </p:tgtEl>
                                      </p:cBhvr>
                                    </p:animEffect>
                                    <p:anim calcmode="lin" valueType="num">
                                      <p:cBhvr>
                                        <p:cTn id="46" dur="1000" fill="hold"/>
                                        <p:tgtEl>
                                          <p:spTgt spid="50"/>
                                        </p:tgtEl>
                                        <p:attrNameLst>
                                          <p:attrName>ppt_x</p:attrName>
                                        </p:attrNameLst>
                                      </p:cBhvr>
                                      <p:tavLst>
                                        <p:tav tm="0">
                                          <p:val>
                                            <p:strVal val="#ppt_x"/>
                                          </p:val>
                                        </p:tav>
                                        <p:tav tm="100000">
                                          <p:val>
                                            <p:strVal val="#ppt_x"/>
                                          </p:val>
                                        </p:tav>
                                      </p:tavLst>
                                    </p:anim>
                                    <p:anim calcmode="lin" valueType="num">
                                      <p:cBhvr>
                                        <p:cTn id="47"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51"/>
                                        </p:tgtEl>
                                        <p:attrNameLst>
                                          <p:attrName>style.visibility</p:attrName>
                                        </p:attrNameLst>
                                      </p:cBhvr>
                                      <p:to>
                                        <p:strVal val="visible"/>
                                      </p:to>
                                    </p:set>
                                    <p:animEffect transition="in" filter="fade">
                                      <p:cBhvr>
                                        <p:cTn id="52" dur="1000"/>
                                        <p:tgtEl>
                                          <p:spTgt spid="51"/>
                                        </p:tgtEl>
                                      </p:cBhvr>
                                    </p:animEffect>
                                    <p:anim calcmode="lin" valueType="num">
                                      <p:cBhvr>
                                        <p:cTn id="53" dur="1000" fill="hold"/>
                                        <p:tgtEl>
                                          <p:spTgt spid="51"/>
                                        </p:tgtEl>
                                        <p:attrNameLst>
                                          <p:attrName>ppt_x</p:attrName>
                                        </p:attrNameLst>
                                      </p:cBhvr>
                                      <p:tavLst>
                                        <p:tav tm="0">
                                          <p:val>
                                            <p:strVal val="#ppt_x"/>
                                          </p:val>
                                        </p:tav>
                                        <p:tav tm="100000">
                                          <p:val>
                                            <p:strVal val="#ppt_x"/>
                                          </p:val>
                                        </p:tav>
                                      </p:tavLst>
                                    </p:anim>
                                    <p:anim calcmode="lin" valueType="num">
                                      <p:cBhvr>
                                        <p:cTn id="5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fade">
                                      <p:cBhvr>
                                        <p:cTn id="59" dur="1000"/>
                                        <p:tgtEl>
                                          <p:spTgt spid="52"/>
                                        </p:tgtEl>
                                      </p:cBhvr>
                                    </p:animEffect>
                                    <p:anim calcmode="lin" valueType="num">
                                      <p:cBhvr>
                                        <p:cTn id="60" dur="1000" fill="hold"/>
                                        <p:tgtEl>
                                          <p:spTgt spid="52"/>
                                        </p:tgtEl>
                                        <p:attrNameLst>
                                          <p:attrName>ppt_x</p:attrName>
                                        </p:attrNameLst>
                                      </p:cBhvr>
                                      <p:tavLst>
                                        <p:tav tm="0">
                                          <p:val>
                                            <p:strVal val="#ppt_x"/>
                                          </p:val>
                                        </p:tav>
                                        <p:tav tm="100000">
                                          <p:val>
                                            <p:strVal val="#ppt_x"/>
                                          </p:val>
                                        </p:tav>
                                      </p:tavLst>
                                    </p:anim>
                                    <p:anim calcmode="lin" valueType="num">
                                      <p:cBhvr>
                                        <p:cTn id="61"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53"/>
                                        </p:tgtEl>
                                        <p:attrNameLst>
                                          <p:attrName>style.visibility</p:attrName>
                                        </p:attrNameLst>
                                      </p:cBhvr>
                                      <p:to>
                                        <p:strVal val="visible"/>
                                      </p:to>
                                    </p:set>
                                    <p:animEffect transition="in" filter="fade">
                                      <p:cBhvr>
                                        <p:cTn id="66" dur="1000"/>
                                        <p:tgtEl>
                                          <p:spTgt spid="53"/>
                                        </p:tgtEl>
                                      </p:cBhvr>
                                    </p:animEffect>
                                    <p:anim calcmode="lin" valueType="num">
                                      <p:cBhvr>
                                        <p:cTn id="67" dur="1000" fill="hold"/>
                                        <p:tgtEl>
                                          <p:spTgt spid="53"/>
                                        </p:tgtEl>
                                        <p:attrNameLst>
                                          <p:attrName>ppt_x</p:attrName>
                                        </p:attrNameLst>
                                      </p:cBhvr>
                                      <p:tavLst>
                                        <p:tav tm="0">
                                          <p:val>
                                            <p:strVal val="#ppt_x"/>
                                          </p:val>
                                        </p:tav>
                                        <p:tav tm="100000">
                                          <p:val>
                                            <p:strVal val="#ppt_x"/>
                                          </p:val>
                                        </p:tav>
                                      </p:tavLst>
                                    </p:anim>
                                    <p:anim calcmode="lin" valueType="num">
                                      <p:cBhvr>
                                        <p:cTn id="68"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barn(inVertical)">
                                      <p:cBhvr>
                                        <p:cTn id="73" dur="500"/>
                                        <p:tgtEl>
                                          <p:spTgt spid="28"/>
                                        </p:tgtEl>
                                      </p:cBhvr>
                                    </p:animEffect>
                                  </p:childTnLst>
                                </p:cTn>
                              </p:par>
                              <p:par>
                                <p:cTn id="74" presetID="1" presetClass="entr" presetSubtype="0" fill="hold" grpId="0" nodeType="withEffect">
                                  <p:stCondLst>
                                    <p:cond delay="0"/>
                                  </p:stCondLst>
                                  <p:childTnLst>
                                    <p:set>
                                      <p:cBhvr>
                                        <p:cTn id="75" dur="1" fill="hold">
                                          <p:stCondLst>
                                            <p:cond delay="0"/>
                                          </p:stCondLst>
                                        </p:cTn>
                                        <p:tgtEl>
                                          <p:spTgt spid="14"/>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grpId="0" nodeType="clickEffect">
                                  <p:stCondLst>
                                    <p:cond delay="0"/>
                                  </p:stCondLst>
                                  <p:childTnLst>
                                    <p:set>
                                      <p:cBhvr>
                                        <p:cTn id="79" dur="1" fill="hold">
                                          <p:stCondLst>
                                            <p:cond delay="0"/>
                                          </p:stCondLst>
                                        </p:cTn>
                                        <p:tgtEl>
                                          <p:spTgt spid="13"/>
                                        </p:tgtEl>
                                        <p:attrNameLst>
                                          <p:attrName>style.visibility</p:attrName>
                                        </p:attrNameLst>
                                      </p:cBhvr>
                                      <p:to>
                                        <p:strVal val="visible"/>
                                      </p:to>
                                    </p:set>
                                    <p:animEffect transition="in" filter="barn(inVertical)">
                                      <p:cBhvr>
                                        <p:cTn id="80" dur="500"/>
                                        <p:tgtEl>
                                          <p:spTgt spid="13"/>
                                        </p:tgtEl>
                                      </p:cBhvr>
                                    </p:animEffect>
                                  </p:childTnLst>
                                </p:cTn>
                              </p:par>
                              <p:par>
                                <p:cTn id="81" presetID="16" presetClass="entr" presetSubtype="21" fill="hold" grpId="0" nodeType="with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barn(inVertical)">
                                      <p:cBhvr>
                                        <p:cTn id="83" dur="500"/>
                                        <p:tgtEl>
                                          <p:spTgt spid="31"/>
                                        </p:tgtEl>
                                      </p:cBhvr>
                                    </p:animEffect>
                                  </p:childTnLst>
                                </p:cTn>
                              </p:par>
                              <p:par>
                                <p:cTn id="84" presetID="16" presetClass="entr" presetSubtype="21" fill="hold" grpId="0" nodeType="withEffect">
                                  <p:stCondLst>
                                    <p:cond delay="0"/>
                                  </p:stCondLst>
                                  <p:childTnLst>
                                    <p:set>
                                      <p:cBhvr>
                                        <p:cTn id="85" dur="1" fill="hold">
                                          <p:stCondLst>
                                            <p:cond delay="0"/>
                                          </p:stCondLst>
                                        </p:cTn>
                                        <p:tgtEl>
                                          <p:spTgt spid="36"/>
                                        </p:tgtEl>
                                        <p:attrNameLst>
                                          <p:attrName>style.visibility</p:attrName>
                                        </p:attrNameLst>
                                      </p:cBhvr>
                                      <p:to>
                                        <p:strVal val="visible"/>
                                      </p:to>
                                    </p:set>
                                    <p:animEffect transition="in" filter="barn(inVertical)">
                                      <p:cBhvr>
                                        <p:cTn id="86" dur="500"/>
                                        <p:tgtEl>
                                          <p:spTgt spid="36"/>
                                        </p:tgtEl>
                                      </p:cBhvr>
                                    </p:animEffect>
                                  </p:childTnLst>
                                </p:cTn>
                              </p:par>
                            </p:childTnLst>
                          </p:cTn>
                        </p:par>
                      </p:childTnLst>
                    </p:cTn>
                  </p:par>
                  <p:par>
                    <p:cTn id="87" fill="hold">
                      <p:stCondLst>
                        <p:cond delay="indefinite"/>
                      </p:stCondLst>
                      <p:childTnLst>
                        <p:par>
                          <p:cTn id="88" fill="hold">
                            <p:stCondLst>
                              <p:cond delay="0"/>
                            </p:stCondLst>
                            <p:childTnLst>
                              <p:par>
                                <p:cTn id="89" presetID="21" presetClass="entr" presetSubtype="1" fill="hold" grpId="0" nodeType="clickEffect">
                                  <p:stCondLst>
                                    <p:cond delay="0"/>
                                  </p:stCondLst>
                                  <p:childTnLst>
                                    <p:set>
                                      <p:cBhvr>
                                        <p:cTn id="90" dur="1" fill="hold">
                                          <p:stCondLst>
                                            <p:cond delay="0"/>
                                          </p:stCondLst>
                                        </p:cTn>
                                        <p:tgtEl>
                                          <p:spTgt spid="5"/>
                                        </p:tgtEl>
                                        <p:attrNameLst>
                                          <p:attrName>style.visibility</p:attrName>
                                        </p:attrNameLst>
                                      </p:cBhvr>
                                      <p:to>
                                        <p:strVal val="visible"/>
                                      </p:to>
                                    </p:set>
                                    <p:animEffect transition="in" filter="wheel(1)">
                                      <p:cBhvr>
                                        <p:cTn id="91" dur="2000"/>
                                        <p:tgtEl>
                                          <p:spTgt spid="5"/>
                                        </p:tgtEl>
                                      </p:cBhvr>
                                    </p:animEffect>
                                  </p:childTnLst>
                                </p:cTn>
                              </p:par>
                              <p:par>
                                <p:cTn id="92" presetID="1" presetClass="entr" presetSubtype="0" fill="hold" grpId="0" nodeType="withEffect">
                                  <p:stCondLst>
                                    <p:cond delay="0"/>
                                  </p:stCondLst>
                                  <p:childTnLst>
                                    <p:set>
                                      <p:cBhvr>
                                        <p:cTn id="93" dur="1" fill="hold">
                                          <p:stCondLst>
                                            <p:cond delay="0"/>
                                          </p:stCondLst>
                                        </p:cTn>
                                        <p:tgtEl>
                                          <p:spTgt spid="9"/>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21" presetClass="entr" presetSubtype="1" fill="hold" grpId="0" nodeType="clickEffect">
                                  <p:stCondLst>
                                    <p:cond delay="0"/>
                                  </p:stCondLst>
                                  <p:childTnLst>
                                    <p:set>
                                      <p:cBhvr>
                                        <p:cTn id="97" dur="1" fill="hold">
                                          <p:stCondLst>
                                            <p:cond delay="0"/>
                                          </p:stCondLst>
                                        </p:cTn>
                                        <p:tgtEl>
                                          <p:spTgt spid="6"/>
                                        </p:tgtEl>
                                        <p:attrNameLst>
                                          <p:attrName>style.visibility</p:attrName>
                                        </p:attrNameLst>
                                      </p:cBhvr>
                                      <p:to>
                                        <p:strVal val="visible"/>
                                      </p:to>
                                    </p:set>
                                    <p:animEffect transition="in" filter="wheel(1)">
                                      <p:cBhvr>
                                        <p:cTn id="98" dur="2000"/>
                                        <p:tgtEl>
                                          <p:spTgt spid="6"/>
                                        </p:tgtEl>
                                      </p:cBhvr>
                                    </p:animEffect>
                                  </p:childTnLst>
                                </p:cTn>
                              </p:par>
                              <p:par>
                                <p:cTn id="99" presetID="1" presetClass="entr" presetSubtype="0" fill="hold" grpId="0" nodeType="withEffect">
                                  <p:stCondLst>
                                    <p:cond delay="0"/>
                                  </p:stCondLst>
                                  <p:childTnLst>
                                    <p:set>
                                      <p:cBhvr>
                                        <p:cTn id="100" dur="1" fill="hold">
                                          <p:stCondLst>
                                            <p:cond delay="0"/>
                                          </p:stCondLst>
                                        </p:cTn>
                                        <p:tgtEl>
                                          <p:spTgt spid="10"/>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21" presetClass="entr" presetSubtype="1" fill="hold" grpId="0" nodeType="clickEffect">
                                  <p:stCondLst>
                                    <p:cond delay="0"/>
                                  </p:stCondLst>
                                  <p:childTnLst>
                                    <p:set>
                                      <p:cBhvr>
                                        <p:cTn id="104" dur="1" fill="hold">
                                          <p:stCondLst>
                                            <p:cond delay="0"/>
                                          </p:stCondLst>
                                        </p:cTn>
                                        <p:tgtEl>
                                          <p:spTgt spid="7"/>
                                        </p:tgtEl>
                                        <p:attrNameLst>
                                          <p:attrName>style.visibility</p:attrName>
                                        </p:attrNameLst>
                                      </p:cBhvr>
                                      <p:to>
                                        <p:strVal val="visible"/>
                                      </p:to>
                                    </p:set>
                                    <p:animEffect transition="in" filter="wheel(1)">
                                      <p:cBhvr>
                                        <p:cTn id="105" dur="2000"/>
                                        <p:tgtEl>
                                          <p:spTgt spid="7"/>
                                        </p:tgtEl>
                                      </p:cBhvr>
                                    </p:animEffect>
                                  </p:childTnLst>
                                </p:cTn>
                              </p:par>
                              <p:par>
                                <p:cTn id="106" presetID="1" presetClass="entr" presetSubtype="0" fill="hold" grpId="0" nodeType="withEffect">
                                  <p:stCondLst>
                                    <p:cond delay="0"/>
                                  </p:stCondLst>
                                  <p:childTnLst>
                                    <p:set>
                                      <p:cBhvr>
                                        <p:cTn id="107" dur="1" fill="hold">
                                          <p:stCondLst>
                                            <p:cond delay="0"/>
                                          </p:stCondLst>
                                        </p:cTn>
                                        <p:tgtEl>
                                          <p:spTgt spid="11"/>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21" presetClass="entr" presetSubtype="1" fill="hold" grpId="0" nodeType="clickEffect">
                                  <p:stCondLst>
                                    <p:cond delay="0"/>
                                  </p:stCondLst>
                                  <p:childTnLst>
                                    <p:set>
                                      <p:cBhvr>
                                        <p:cTn id="111" dur="1" fill="hold">
                                          <p:stCondLst>
                                            <p:cond delay="0"/>
                                          </p:stCondLst>
                                        </p:cTn>
                                        <p:tgtEl>
                                          <p:spTgt spid="8"/>
                                        </p:tgtEl>
                                        <p:attrNameLst>
                                          <p:attrName>style.visibility</p:attrName>
                                        </p:attrNameLst>
                                      </p:cBhvr>
                                      <p:to>
                                        <p:strVal val="visible"/>
                                      </p:to>
                                    </p:set>
                                    <p:animEffect transition="in" filter="wheel(1)">
                                      <p:cBhvr>
                                        <p:cTn id="112" dur="2000"/>
                                        <p:tgtEl>
                                          <p:spTgt spid="8"/>
                                        </p:tgtEl>
                                      </p:cBhvr>
                                    </p:animEffect>
                                  </p:childTnLst>
                                </p:cTn>
                              </p:par>
                              <p:par>
                                <p:cTn id="113" presetID="1" presetClass="entr" presetSubtype="0" fill="hold" grpId="0" nodeType="withEffect">
                                  <p:stCondLst>
                                    <p:cond delay="0"/>
                                  </p:stCondLst>
                                  <p:childTnLst>
                                    <p:set>
                                      <p:cBhvr>
                                        <p:cTn id="114" dur="1" fill="hold">
                                          <p:stCondLst>
                                            <p:cond delay="0"/>
                                          </p:stCondLst>
                                        </p:cTn>
                                        <p:tgtEl>
                                          <p:spTgt spid="12"/>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21" presetClass="entr" presetSubtype="1" fill="hold" grpId="0" nodeType="click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wheel(1)">
                                      <p:cBhvr>
                                        <p:cTn id="119" dur="2000"/>
                                        <p:tgtEl>
                                          <p:spTgt spid="23"/>
                                        </p:tgtEl>
                                      </p:cBhvr>
                                    </p:animEffect>
                                  </p:childTnLst>
                                </p:cTn>
                              </p:par>
                              <p:par>
                                <p:cTn id="120" presetID="1" presetClass="entr" presetSubtype="0" fill="hold" grpId="0" nodeType="withEffect">
                                  <p:stCondLst>
                                    <p:cond delay="0"/>
                                  </p:stCondLst>
                                  <p:childTnLst>
                                    <p:set>
                                      <p:cBhvr>
                                        <p:cTn id="121" dur="1" fill="hold">
                                          <p:stCondLst>
                                            <p:cond delay="0"/>
                                          </p:stCondLst>
                                        </p:cTn>
                                        <p:tgtEl>
                                          <p:spTgt spid="27"/>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21" presetClass="entr" presetSubtype="1" fill="hold" grpId="0" nodeType="clickEffect">
                                  <p:stCondLst>
                                    <p:cond delay="0"/>
                                  </p:stCondLst>
                                  <p:childTnLst>
                                    <p:set>
                                      <p:cBhvr>
                                        <p:cTn id="125" dur="1" fill="hold">
                                          <p:stCondLst>
                                            <p:cond delay="0"/>
                                          </p:stCondLst>
                                        </p:cTn>
                                        <p:tgtEl>
                                          <p:spTgt spid="26"/>
                                        </p:tgtEl>
                                        <p:attrNameLst>
                                          <p:attrName>style.visibility</p:attrName>
                                        </p:attrNameLst>
                                      </p:cBhvr>
                                      <p:to>
                                        <p:strVal val="visible"/>
                                      </p:to>
                                    </p:set>
                                    <p:animEffect transition="in" filter="wheel(1)">
                                      <p:cBhvr>
                                        <p:cTn id="126" dur="2000"/>
                                        <p:tgtEl>
                                          <p:spTgt spid="26"/>
                                        </p:tgtEl>
                                      </p:cBhvr>
                                    </p:animEffect>
                                  </p:childTnLst>
                                </p:cTn>
                              </p:par>
                              <p:par>
                                <p:cTn id="127" presetID="1" presetClass="entr" presetSubtype="0" fill="hold" grpId="0" nodeType="withEffect">
                                  <p:stCondLst>
                                    <p:cond delay="0"/>
                                  </p:stCondLst>
                                  <p:childTnLst>
                                    <p:set>
                                      <p:cBhvr>
                                        <p:cTn id="128" dur="1" fill="hold">
                                          <p:stCondLst>
                                            <p:cond delay="0"/>
                                          </p:stCondLst>
                                        </p:cTn>
                                        <p:tgtEl>
                                          <p:spTgt spid="29"/>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21" presetClass="entr" presetSubtype="1" fill="hold" grpId="0" nodeType="clickEffect">
                                  <p:stCondLst>
                                    <p:cond delay="0"/>
                                  </p:stCondLst>
                                  <p:childTnLst>
                                    <p:set>
                                      <p:cBhvr>
                                        <p:cTn id="132" dur="1" fill="hold">
                                          <p:stCondLst>
                                            <p:cond delay="0"/>
                                          </p:stCondLst>
                                        </p:cTn>
                                        <p:tgtEl>
                                          <p:spTgt spid="32"/>
                                        </p:tgtEl>
                                        <p:attrNameLst>
                                          <p:attrName>style.visibility</p:attrName>
                                        </p:attrNameLst>
                                      </p:cBhvr>
                                      <p:to>
                                        <p:strVal val="visible"/>
                                      </p:to>
                                    </p:set>
                                    <p:animEffect transition="in" filter="wheel(1)">
                                      <p:cBhvr>
                                        <p:cTn id="133" dur="2000"/>
                                        <p:tgtEl>
                                          <p:spTgt spid="32"/>
                                        </p:tgtEl>
                                      </p:cBhvr>
                                    </p:animEffect>
                                  </p:childTnLst>
                                </p:cTn>
                              </p:par>
                              <p:par>
                                <p:cTn id="134" presetID="1" presetClass="entr" presetSubtype="0" fill="hold" grpId="0" nodeType="withEffect">
                                  <p:stCondLst>
                                    <p:cond delay="0"/>
                                  </p:stCondLst>
                                  <p:childTnLst>
                                    <p:set>
                                      <p:cBhvr>
                                        <p:cTn id="135" dur="1" fill="hold">
                                          <p:stCondLst>
                                            <p:cond delay="0"/>
                                          </p:stCondLst>
                                        </p:cTn>
                                        <p:tgtEl>
                                          <p:spTgt spid="35"/>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21" presetClass="entr" presetSubtype="1" fill="hold" grpId="0" nodeType="clickEffect">
                                  <p:stCondLst>
                                    <p:cond delay="0"/>
                                  </p:stCondLst>
                                  <p:childTnLst>
                                    <p:set>
                                      <p:cBhvr>
                                        <p:cTn id="139" dur="1" fill="hold">
                                          <p:stCondLst>
                                            <p:cond delay="0"/>
                                          </p:stCondLst>
                                        </p:cTn>
                                        <p:tgtEl>
                                          <p:spTgt spid="33"/>
                                        </p:tgtEl>
                                        <p:attrNameLst>
                                          <p:attrName>style.visibility</p:attrName>
                                        </p:attrNameLst>
                                      </p:cBhvr>
                                      <p:to>
                                        <p:strVal val="visible"/>
                                      </p:to>
                                    </p:set>
                                    <p:animEffect transition="in" filter="wheel(1)">
                                      <p:cBhvr>
                                        <p:cTn id="140" dur="2000"/>
                                        <p:tgtEl>
                                          <p:spTgt spid="33"/>
                                        </p:tgtEl>
                                      </p:cBhvr>
                                    </p:animEffect>
                                  </p:childTnLst>
                                </p:cTn>
                              </p:par>
                              <p:par>
                                <p:cTn id="141" presetID="1" presetClass="entr" presetSubtype="0" fill="hold" grpId="0" nodeType="withEffect">
                                  <p:stCondLst>
                                    <p:cond delay="0"/>
                                  </p:stCondLst>
                                  <p:childTnLst>
                                    <p:set>
                                      <p:cBhvr>
                                        <p:cTn id="142" dur="1" fill="hold">
                                          <p:stCondLst>
                                            <p:cond delay="0"/>
                                          </p:stCondLst>
                                        </p:cTn>
                                        <p:tgtEl>
                                          <p:spTgt spid="34"/>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6" presetClass="entr" presetSubtype="21" fill="hold" grpId="0" nodeType="clickEffect">
                                  <p:stCondLst>
                                    <p:cond delay="0"/>
                                  </p:stCondLst>
                                  <p:childTnLst>
                                    <p:set>
                                      <p:cBhvr>
                                        <p:cTn id="146" dur="1" fill="hold">
                                          <p:stCondLst>
                                            <p:cond delay="0"/>
                                          </p:stCondLst>
                                        </p:cTn>
                                        <p:tgtEl>
                                          <p:spTgt spid="37"/>
                                        </p:tgtEl>
                                        <p:attrNameLst>
                                          <p:attrName>style.visibility</p:attrName>
                                        </p:attrNameLst>
                                      </p:cBhvr>
                                      <p:to>
                                        <p:strVal val="visible"/>
                                      </p:to>
                                    </p:set>
                                    <p:animEffect transition="in" filter="barn(inVertical)">
                                      <p:cBhvr>
                                        <p:cTn id="147" dur="500"/>
                                        <p:tgtEl>
                                          <p:spTgt spid="37"/>
                                        </p:tgtEl>
                                      </p:cBhvr>
                                    </p:animEffect>
                                  </p:childTnLst>
                                </p:cTn>
                              </p:par>
                            </p:childTnLst>
                          </p:cTn>
                        </p:par>
                      </p:childTnLst>
                    </p:cTn>
                  </p:par>
                  <p:par>
                    <p:cTn id="148" fill="hold">
                      <p:stCondLst>
                        <p:cond delay="indefinite"/>
                      </p:stCondLst>
                      <p:childTnLst>
                        <p:par>
                          <p:cTn id="149" fill="hold">
                            <p:stCondLst>
                              <p:cond delay="0"/>
                            </p:stCondLst>
                            <p:childTnLst>
                              <p:par>
                                <p:cTn id="150" presetID="21" presetClass="entr" presetSubtype="1" fill="hold" grpId="0" nodeType="clickEffect">
                                  <p:stCondLst>
                                    <p:cond delay="0"/>
                                  </p:stCondLst>
                                  <p:childTnLst>
                                    <p:set>
                                      <p:cBhvr>
                                        <p:cTn id="151" dur="1" fill="hold">
                                          <p:stCondLst>
                                            <p:cond delay="0"/>
                                          </p:stCondLst>
                                        </p:cTn>
                                        <p:tgtEl>
                                          <p:spTgt spid="43"/>
                                        </p:tgtEl>
                                        <p:attrNameLst>
                                          <p:attrName>style.visibility</p:attrName>
                                        </p:attrNameLst>
                                      </p:cBhvr>
                                      <p:to>
                                        <p:strVal val="visible"/>
                                      </p:to>
                                    </p:set>
                                    <p:animEffect transition="in" filter="wheel(1)">
                                      <p:cBhvr>
                                        <p:cTn id="152" dur="2000"/>
                                        <p:tgtEl>
                                          <p:spTgt spid="43"/>
                                        </p:tgtEl>
                                      </p:cBhvr>
                                    </p:animEffect>
                                  </p:childTnLst>
                                </p:cTn>
                              </p:par>
                              <p:par>
                                <p:cTn id="153" presetID="21" presetClass="entr" presetSubtype="1" fill="hold" grpId="0" nodeType="withEffect">
                                  <p:stCondLst>
                                    <p:cond delay="0"/>
                                  </p:stCondLst>
                                  <p:childTnLst>
                                    <p:set>
                                      <p:cBhvr>
                                        <p:cTn id="154" dur="1" fill="hold">
                                          <p:stCondLst>
                                            <p:cond delay="0"/>
                                          </p:stCondLst>
                                        </p:cTn>
                                        <p:tgtEl>
                                          <p:spTgt spid="44"/>
                                        </p:tgtEl>
                                        <p:attrNameLst>
                                          <p:attrName>style.visibility</p:attrName>
                                        </p:attrNameLst>
                                      </p:cBhvr>
                                      <p:to>
                                        <p:strVal val="visible"/>
                                      </p:to>
                                    </p:set>
                                    <p:animEffect transition="in" filter="wheel(1)">
                                      <p:cBhvr>
                                        <p:cTn id="155" dur="2000"/>
                                        <p:tgtEl>
                                          <p:spTgt spid="44"/>
                                        </p:tgtEl>
                                      </p:cBhvr>
                                    </p:animEffect>
                                  </p:childTnLst>
                                </p:cTn>
                              </p:par>
                              <p:par>
                                <p:cTn id="156" presetID="21" presetClass="entr" presetSubtype="1" fill="hold" grpId="0" nodeType="withEffect">
                                  <p:stCondLst>
                                    <p:cond delay="0"/>
                                  </p:stCondLst>
                                  <p:childTnLst>
                                    <p:set>
                                      <p:cBhvr>
                                        <p:cTn id="157" dur="1" fill="hold">
                                          <p:stCondLst>
                                            <p:cond delay="0"/>
                                          </p:stCondLst>
                                        </p:cTn>
                                        <p:tgtEl>
                                          <p:spTgt spid="45"/>
                                        </p:tgtEl>
                                        <p:attrNameLst>
                                          <p:attrName>style.visibility</p:attrName>
                                        </p:attrNameLst>
                                      </p:cBhvr>
                                      <p:to>
                                        <p:strVal val="visible"/>
                                      </p:to>
                                    </p:set>
                                    <p:animEffect transition="in" filter="wheel(1)">
                                      <p:cBhvr>
                                        <p:cTn id="158" dur="2000"/>
                                        <p:tgtEl>
                                          <p:spTgt spid="45"/>
                                        </p:tgtEl>
                                      </p:cBhvr>
                                    </p:animEffect>
                                  </p:childTnLst>
                                </p:cTn>
                              </p:par>
                              <p:par>
                                <p:cTn id="159" presetID="21" presetClass="entr" presetSubtype="1" fill="hold" grpId="0" nodeType="withEffect">
                                  <p:stCondLst>
                                    <p:cond delay="0"/>
                                  </p:stCondLst>
                                  <p:childTnLst>
                                    <p:set>
                                      <p:cBhvr>
                                        <p:cTn id="160" dur="1" fill="hold">
                                          <p:stCondLst>
                                            <p:cond delay="0"/>
                                          </p:stCondLst>
                                        </p:cTn>
                                        <p:tgtEl>
                                          <p:spTgt spid="46"/>
                                        </p:tgtEl>
                                        <p:attrNameLst>
                                          <p:attrName>style.visibility</p:attrName>
                                        </p:attrNameLst>
                                      </p:cBhvr>
                                      <p:to>
                                        <p:strVal val="visible"/>
                                      </p:to>
                                    </p:set>
                                    <p:animEffect transition="in" filter="wheel(1)">
                                      <p:cBhvr>
                                        <p:cTn id="161" dur="2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p:bldP spid="10" grpId="0"/>
      <p:bldP spid="11" grpId="0"/>
      <p:bldP spid="12" grpId="0"/>
      <p:bldP spid="13" grpId="0"/>
      <p:bldP spid="23" grpId="0" animBg="1"/>
      <p:bldP spid="26" grpId="0" animBg="1"/>
      <p:bldP spid="27" grpId="0"/>
      <p:bldP spid="29" grpId="0"/>
      <p:bldP spid="31" grpId="0"/>
      <p:bldP spid="32" grpId="0" animBg="1"/>
      <p:bldP spid="33" grpId="0" animBg="1"/>
      <p:bldP spid="34" grpId="0"/>
      <p:bldP spid="35" grpId="0"/>
      <p:bldP spid="36" grpId="0"/>
      <p:bldP spid="28" grpId="0"/>
      <p:bldP spid="14" grpId="0" animBg="1"/>
      <p:bldP spid="37" grpId="0"/>
      <p:bldP spid="43" grpId="0" animBg="1"/>
      <p:bldP spid="44" grpId="0" animBg="1"/>
      <p:bldP spid="45" grpId="0" animBg="1"/>
      <p:bldP spid="46" grpId="0" animBg="1"/>
      <p:bldP spid="49" grpId="0"/>
      <p:bldP spid="4" grpId="0" animBg="1"/>
      <p:bldP spid="50" grpId="0" animBg="1"/>
      <p:bldP spid="51" grpId="0" animBg="1"/>
      <p:bldP spid="52" grpId="0" animBg="1"/>
      <p:bldP spid="5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Factors in the Model</a:t>
            </a:r>
            <a:endParaRPr lang="en-US" dirty="0"/>
          </a:p>
        </p:txBody>
      </p:sp>
      <p:sp>
        <p:nvSpPr>
          <p:cNvPr id="21" name="TextBox 20"/>
          <p:cNvSpPr txBox="1"/>
          <p:nvPr/>
        </p:nvSpPr>
        <p:spPr>
          <a:xfrm>
            <a:off x="1226179" y="1993199"/>
            <a:ext cx="9140334" cy="523220"/>
          </a:xfrm>
          <a:prstGeom prst="rect">
            <a:avLst/>
          </a:prstGeom>
          <a:noFill/>
        </p:spPr>
        <p:txBody>
          <a:bodyPr wrap="square" rtlCol="0">
            <a:spAutoFit/>
          </a:bodyPr>
          <a:lstStyle/>
          <a:p>
            <a:r>
              <a:rPr lang="en-US" sz="2800" dirty="0" smtClean="0"/>
              <a:t>1) Attrition (due to death, too much income or resource etc.)</a:t>
            </a:r>
          </a:p>
        </p:txBody>
      </p:sp>
      <p:sp>
        <p:nvSpPr>
          <p:cNvPr id="47" name="TextBox 46"/>
          <p:cNvSpPr txBox="1"/>
          <p:nvPr/>
        </p:nvSpPr>
        <p:spPr>
          <a:xfrm>
            <a:off x="1226179" y="2747456"/>
            <a:ext cx="8256233" cy="523220"/>
          </a:xfrm>
          <a:prstGeom prst="rect">
            <a:avLst/>
          </a:prstGeom>
          <a:noFill/>
        </p:spPr>
        <p:txBody>
          <a:bodyPr wrap="square" rtlCol="0">
            <a:spAutoFit/>
          </a:bodyPr>
          <a:lstStyle/>
          <a:p>
            <a:r>
              <a:rPr lang="en-US" sz="2800" dirty="0" smtClean="0"/>
              <a:t>2) Cessations from CDR (by category)</a:t>
            </a:r>
          </a:p>
        </p:txBody>
      </p:sp>
      <p:sp>
        <p:nvSpPr>
          <p:cNvPr id="48" name="TextBox 47"/>
          <p:cNvSpPr txBox="1"/>
          <p:nvPr/>
        </p:nvSpPr>
        <p:spPr>
          <a:xfrm>
            <a:off x="1226179" y="3501713"/>
            <a:ext cx="8256233" cy="523220"/>
          </a:xfrm>
          <a:prstGeom prst="rect">
            <a:avLst/>
          </a:prstGeom>
          <a:noFill/>
        </p:spPr>
        <p:txBody>
          <a:bodyPr wrap="square" rtlCol="0">
            <a:spAutoFit/>
          </a:bodyPr>
          <a:lstStyle/>
          <a:p>
            <a:r>
              <a:rPr lang="en-US" sz="2800" dirty="0" smtClean="0"/>
              <a:t>3) Aging Out of CDR process</a:t>
            </a:r>
          </a:p>
        </p:txBody>
      </p:sp>
      <p:sp>
        <p:nvSpPr>
          <p:cNvPr id="30" name="Slide Number Placeholder 29"/>
          <p:cNvSpPr>
            <a:spLocks noGrp="1"/>
          </p:cNvSpPr>
          <p:nvPr>
            <p:ph type="sldNum" sz="quarter" idx="12"/>
          </p:nvPr>
        </p:nvSpPr>
        <p:spPr/>
        <p:txBody>
          <a:bodyPr/>
          <a:lstStyle/>
          <a:p>
            <a:fld id="{9DB1DD72-AF7E-468D-86FE-82407F188C1E}" type="slidenum">
              <a:rPr lang="en-US" smtClean="0"/>
              <a:t>42</a:t>
            </a:fld>
            <a:endParaRPr lang="en-US"/>
          </a:p>
        </p:txBody>
      </p:sp>
    </p:spTree>
    <p:extLst>
      <p:ext uri="{BB962C8B-B14F-4D97-AF65-F5344CB8AC3E}">
        <p14:creationId xmlns:p14="http://schemas.microsoft.com/office/powerpoint/2010/main" val="390739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7"/>
                                        </p:tgtEl>
                                        <p:attrNameLst>
                                          <p:attrName>style.visibility</p:attrName>
                                        </p:attrNameLst>
                                      </p:cBhvr>
                                      <p:to>
                                        <p:strVal val="visible"/>
                                      </p:to>
                                    </p:set>
                                    <p:anim calcmode="lin" valueType="num">
                                      <p:cBhvr additive="base">
                                        <p:cTn id="13" dur="500" fill="hold"/>
                                        <p:tgtEl>
                                          <p:spTgt spid="47"/>
                                        </p:tgtEl>
                                        <p:attrNameLst>
                                          <p:attrName>ppt_x</p:attrName>
                                        </p:attrNameLst>
                                      </p:cBhvr>
                                      <p:tavLst>
                                        <p:tav tm="0">
                                          <p:val>
                                            <p:strVal val="#ppt_x"/>
                                          </p:val>
                                        </p:tav>
                                        <p:tav tm="100000">
                                          <p:val>
                                            <p:strVal val="#ppt_x"/>
                                          </p:val>
                                        </p:tav>
                                      </p:tavLst>
                                    </p:anim>
                                    <p:anim calcmode="lin" valueType="num">
                                      <p:cBhvr additive="base">
                                        <p:cTn id="14"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additive="base">
                                        <p:cTn id="19" dur="500" fill="hold"/>
                                        <p:tgtEl>
                                          <p:spTgt spid="48"/>
                                        </p:tgtEl>
                                        <p:attrNameLst>
                                          <p:attrName>ppt_x</p:attrName>
                                        </p:attrNameLst>
                                      </p:cBhvr>
                                      <p:tavLst>
                                        <p:tav tm="0">
                                          <p:val>
                                            <p:strVal val="#ppt_x"/>
                                          </p:val>
                                        </p:tav>
                                        <p:tav tm="100000">
                                          <p:val>
                                            <p:strVal val="#ppt_x"/>
                                          </p:val>
                                        </p:tav>
                                      </p:tavLst>
                                    </p:anim>
                                    <p:anim calcmode="lin" valueType="num">
                                      <p:cBhvr additive="base">
                                        <p:cTn id="20"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47" grpId="0"/>
      <p:bldP spid="4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a:t>
            </a:r>
            <a:endParaRPr lang="en-US" dirty="0"/>
          </a:p>
        </p:txBody>
      </p:sp>
      <p:sp>
        <p:nvSpPr>
          <p:cNvPr id="3" name="TextBox 2"/>
          <p:cNvSpPr txBox="1"/>
          <p:nvPr/>
        </p:nvSpPr>
        <p:spPr>
          <a:xfrm>
            <a:off x="838200" y="1554066"/>
            <a:ext cx="7206482" cy="523220"/>
          </a:xfrm>
          <a:prstGeom prst="rect">
            <a:avLst/>
          </a:prstGeom>
          <a:noFill/>
        </p:spPr>
        <p:txBody>
          <a:bodyPr wrap="square" rtlCol="0">
            <a:spAutoFit/>
          </a:bodyPr>
          <a:lstStyle/>
          <a:p>
            <a:r>
              <a:rPr lang="en-US" sz="2800" dirty="0" smtClean="0"/>
              <a:t>Age is an important factor in the CDR model.</a:t>
            </a:r>
            <a:endParaRPr lang="en-US" sz="2800" dirty="0"/>
          </a:p>
        </p:txBody>
      </p:sp>
      <p:sp>
        <p:nvSpPr>
          <p:cNvPr id="4" name="TextBox 3"/>
          <p:cNvSpPr txBox="1"/>
          <p:nvPr/>
        </p:nvSpPr>
        <p:spPr>
          <a:xfrm>
            <a:off x="1559831" y="2077286"/>
            <a:ext cx="7206482"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Children to Adult transition</a:t>
            </a:r>
          </a:p>
          <a:p>
            <a:pPr marL="285750" indent="-285750">
              <a:buFont typeface="Arial" panose="020B0604020202020204" pitchFamily="34" charset="0"/>
              <a:buChar char="•"/>
            </a:pPr>
            <a:r>
              <a:rPr lang="en-US" sz="2800" dirty="0" smtClean="0"/>
              <a:t>Aging Out Adults</a:t>
            </a:r>
          </a:p>
          <a:p>
            <a:pPr marL="285750" indent="-285750">
              <a:buFont typeface="Arial" panose="020B0604020202020204" pitchFamily="34" charset="0"/>
              <a:buChar char="•"/>
            </a:pPr>
            <a:r>
              <a:rPr lang="en-US" sz="2800" dirty="0" smtClean="0"/>
              <a:t>Assumptions</a:t>
            </a:r>
            <a:endParaRPr lang="en-US" sz="2800" dirty="0"/>
          </a:p>
        </p:txBody>
      </p:sp>
      <p:sp>
        <p:nvSpPr>
          <p:cNvPr id="5" name="TextBox 4"/>
          <p:cNvSpPr txBox="1"/>
          <p:nvPr/>
        </p:nvSpPr>
        <p:spPr>
          <a:xfrm>
            <a:off x="1559831" y="3769898"/>
            <a:ext cx="7206482" cy="1384995"/>
          </a:xfrm>
          <a:prstGeom prst="rect">
            <a:avLst/>
          </a:prstGeom>
          <a:noFill/>
        </p:spPr>
        <p:txBody>
          <a:bodyPr wrap="square" rtlCol="0">
            <a:spAutoFit/>
          </a:bodyPr>
          <a:lstStyle/>
          <a:p>
            <a:r>
              <a:rPr lang="en-US" sz="2800" dirty="0" smtClean="0"/>
              <a:t>      </a:t>
            </a:r>
            <a:r>
              <a:rPr lang="en-US" sz="2800" u="sng" dirty="0" smtClean="0"/>
              <a:t>Assumptions</a:t>
            </a:r>
          </a:p>
          <a:p>
            <a:pPr marL="285750" indent="-285750">
              <a:buFont typeface="Arial" panose="020B0604020202020204" pitchFamily="34" charset="0"/>
              <a:buChar char="•"/>
            </a:pPr>
            <a:r>
              <a:rPr lang="en-US" sz="2800" dirty="0" smtClean="0"/>
              <a:t>Setting assumptions by age</a:t>
            </a:r>
          </a:p>
          <a:p>
            <a:pPr marL="285750" indent="-285750">
              <a:buFont typeface="Arial" panose="020B0604020202020204" pitchFamily="34" charset="0"/>
              <a:buChar char="•"/>
            </a:pPr>
            <a:r>
              <a:rPr lang="en-US" sz="2800" dirty="0" smtClean="0"/>
              <a:t>Applying the assumptions by age</a:t>
            </a:r>
          </a:p>
        </p:txBody>
      </p:sp>
      <p:sp>
        <p:nvSpPr>
          <p:cNvPr id="7" name="Slide Number Placeholder 6"/>
          <p:cNvSpPr>
            <a:spLocks noGrp="1"/>
          </p:cNvSpPr>
          <p:nvPr>
            <p:ph type="sldNum" sz="quarter" idx="12"/>
          </p:nvPr>
        </p:nvSpPr>
        <p:spPr/>
        <p:txBody>
          <a:bodyPr/>
          <a:lstStyle/>
          <a:p>
            <a:fld id="{9DB1DD72-AF7E-468D-86FE-82407F188C1E}" type="slidenum">
              <a:rPr lang="en-US" smtClean="0"/>
              <a:t>43</a:t>
            </a:fld>
            <a:endParaRPr lang="en-US"/>
          </a:p>
        </p:txBody>
      </p:sp>
    </p:spTree>
    <p:extLst>
      <p:ext uri="{BB962C8B-B14F-4D97-AF65-F5344CB8AC3E}">
        <p14:creationId xmlns:p14="http://schemas.microsoft.com/office/powerpoint/2010/main" val="29449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512"/>
            <a:ext cx="10515600" cy="475703"/>
          </a:xfrm>
        </p:spPr>
        <p:txBody>
          <a:bodyPr>
            <a:normAutofit fontScale="90000"/>
          </a:bodyPr>
          <a:lstStyle/>
          <a:p>
            <a:pPr algn="ctr"/>
            <a:r>
              <a:rPr lang="en-US" dirty="0" smtClean="0"/>
              <a:t>Assumptions with Age - Diaries</a:t>
            </a:r>
            <a:endParaRPr lang="en-US" dirty="0"/>
          </a:p>
        </p:txBody>
      </p:sp>
      <p:sp>
        <p:nvSpPr>
          <p:cNvPr id="10" name="Slide Number Placeholder 9"/>
          <p:cNvSpPr>
            <a:spLocks noGrp="1"/>
          </p:cNvSpPr>
          <p:nvPr>
            <p:ph type="sldNum" sz="quarter" idx="12"/>
          </p:nvPr>
        </p:nvSpPr>
        <p:spPr/>
        <p:txBody>
          <a:bodyPr/>
          <a:lstStyle/>
          <a:p>
            <a:fld id="{9DB1DD72-AF7E-468D-86FE-82407F188C1E}" type="slidenum">
              <a:rPr lang="en-US" smtClean="0"/>
              <a:t>44</a:t>
            </a:fld>
            <a:endParaRPr lang="en-US"/>
          </a:p>
        </p:txBody>
      </p:sp>
      <p:graphicFrame>
        <p:nvGraphicFramePr>
          <p:cNvPr id="5" name="Chart 4"/>
          <p:cNvGraphicFramePr>
            <a:graphicFrameLocks/>
          </p:cNvGraphicFramePr>
          <p:nvPr>
            <p:extLst>
              <p:ext uri="{D42A27DB-BD31-4B8C-83A1-F6EECF244321}">
                <p14:modId xmlns:p14="http://schemas.microsoft.com/office/powerpoint/2010/main" val="2929583644"/>
              </p:ext>
            </p:extLst>
          </p:nvPr>
        </p:nvGraphicFramePr>
        <p:xfrm>
          <a:off x="262758" y="725215"/>
          <a:ext cx="11676993" cy="59962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18460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4104"/>
            <a:ext cx="10515600" cy="496723"/>
          </a:xfrm>
        </p:spPr>
        <p:txBody>
          <a:bodyPr>
            <a:normAutofit fontScale="90000"/>
          </a:bodyPr>
          <a:lstStyle/>
          <a:p>
            <a:pPr algn="ctr"/>
            <a:r>
              <a:rPr lang="en-US" dirty="0"/>
              <a:t>Assumptions with Age - </a:t>
            </a:r>
            <a:r>
              <a:rPr lang="en-US" dirty="0" smtClean="0"/>
              <a:t>Profiles</a:t>
            </a:r>
            <a:endParaRPr lang="en-US" dirty="0"/>
          </a:p>
        </p:txBody>
      </p:sp>
      <p:sp>
        <p:nvSpPr>
          <p:cNvPr id="5" name="Slide Number Placeholder 4"/>
          <p:cNvSpPr>
            <a:spLocks noGrp="1"/>
          </p:cNvSpPr>
          <p:nvPr>
            <p:ph type="sldNum" sz="quarter" idx="12"/>
          </p:nvPr>
        </p:nvSpPr>
        <p:spPr/>
        <p:txBody>
          <a:bodyPr/>
          <a:lstStyle/>
          <a:p>
            <a:fld id="{9DB1DD72-AF7E-468D-86FE-82407F188C1E}" type="slidenum">
              <a:rPr lang="en-US" smtClean="0"/>
              <a:t>45</a:t>
            </a:fld>
            <a:endParaRPr lang="en-US"/>
          </a:p>
        </p:txBody>
      </p:sp>
      <p:graphicFrame>
        <p:nvGraphicFramePr>
          <p:cNvPr id="6" name="Chart 5"/>
          <p:cNvGraphicFramePr>
            <a:graphicFrameLocks/>
          </p:cNvGraphicFramePr>
          <p:nvPr>
            <p:extLst>
              <p:ext uri="{D42A27DB-BD31-4B8C-83A1-F6EECF244321}">
                <p14:modId xmlns:p14="http://schemas.microsoft.com/office/powerpoint/2010/main" val="3541667641"/>
              </p:ext>
            </p:extLst>
          </p:nvPr>
        </p:nvGraphicFramePr>
        <p:xfrm>
          <a:off x="189186" y="840827"/>
          <a:ext cx="11676993" cy="58806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408365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401355" y="1758489"/>
            <a:ext cx="2191717" cy="16265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 name="Title 1"/>
          <p:cNvSpPr>
            <a:spLocks noGrp="1"/>
          </p:cNvSpPr>
          <p:nvPr>
            <p:ph type="title"/>
          </p:nvPr>
        </p:nvSpPr>
        <p:spPr/>
        <p:txBody>
          <a:bodyPr/>
          <a:lstStyle/>
          <a:p>
            <a:pPr algn="ctr"/>
            <a:r>
              <a:rPr lang="en-US" dirty="0" smtClean="0"/>
              <a:t>How Much - CDR Program Savings</a:t>
            </a:r>
            <a:endParaRPr lang="en-US" dirty="0"/>
          </a:p>
        </p:txBody>
      </p:sp>
      <p:sp>
        <p:nvSpPr>
          <p:cNvPr id="3" name="TextBox 2"/>
          <p:cNvSpPr txBox="1"/>
          <p:nvPr/>
        </p:nvSpPr>
        <p:spPr>
          <a:xfrm>
            <a:off x="2286001" y="1767254"/>
            <a:ext cx="1868870" cy="523220"/>
          </a:xfrm>
          <a:prstGeom prst="rect">
            <a:avLst/>
          </a:prstGeom>
          <a:noFill/>
        </p:spPr>
        <p:txBody>
          <a:bodyPr wrap="square" rtlCol="0">
            <a:spAutoFit/>
          </a:bodyPr>
          <a:lstStyle/>
          <a:p>
            <a:r>
              <a:rPr lang="en-US" sz="2800" u="sng" dirty="0" smtClean="0"/>
              <a:t>Cessations</a:t>
            </a:r>
            <a:endParaRPr lang="en-US" sz="2800" u="sng" dirty="0"/>
          </a:p>
        </p:txBody>
      </p:sp>
      <p:sp>
        <p:nvSpPr>
          <p:cNvPr id="4" name="TextBox 3"/>
          <p:cNvSpPr txBox="1"/>
          <p:nvPr/>
        </p:nvSpPr>
        <p:spPr>
          <a:xfrm>
            <a:off x="2286000" y="2213152"/>
            <a:ext cx="4324320"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How many cessations</a:t>
            </a:r>
          </a:p>
          <a:p>
            <a:pPr marL="285750" indent="-285750">
              <a:buFont typeface="Arial" panose="020B0604020202020204" pitchFamily="34" charset="0"/>
              <a:buChar char="•"/>
            </a:pPr>
            <a:r>
              <a:rPr lang="en-US" sz="2800" dirty="0" smtClean="0"/>
              <a:t>When are they final</a:t>
            </a:r>
            <a:endParaRPr lang="en-US" sz="2800" dirty="0"/>
          </a:p>
        </p:txBody>
      </p:sp>
      <p:sp>
        <p:nvSpPr>
          <p:cNvPr id="5" name="TextBox 4"/>
          <p:cNvSpPr txBox="1"/>
          <p:nvPr/>
        </p:nvSpPr>
        <p:spPr>
          <a:xfrm>
            <a:off x="6562896" y="1847057"/>
            <a:ext cx="2302808" cy="523220"/>
          </a:xfrm>
          <a:prstGeom prst="rect">
            <a:avLst/>
          </a:prstGeom>
          <a:noFill/>
        </p:spPr>
        <p:txBody>
          <a:bodyPr wrap="square" rtlCol="0">
            <a:spAutoFit/>
          </a:bodyPr>
          <a:lstStyle/>
          <a:p>
            <a:r>
              <a:rPr lang="en-US" sz="2800" dirty="0" smtClean="0"/>
              <a:t>Cessation</a:t>
            </a:r>
            <a:endParaRPr lang="en-US" sz="2800" dirty="0"/>
          </a:p>
        </p:txBody>
      </p:sp>
      <p:cxnSp>
        <p:nvCxnSpPr>
          <p:cNvPr id="7" name="Straight Arrow Connector 6"/>
          <p:cNvCxnSpPr/>
          <p:nvPr/>
        </p:nvCxnSpPr>
        <p:spPr>
          <a:xfrm>
            <a:off x="7276636" y="2352962"/>
            <a:ext cx="28333" cy="4992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718052" y="2870968"/>
            <a:ext cx="2302808" cy="523220"/>
          </a:xfrm>
          <a:prstGeom prst="rect">
            <a:avLst/>
          </a:prstGeom>
          <a:noFill/>
        </p:spPr>
        <p:txBody>
          <a:bodyPr wrap="square" rtlCol="0">
            <a:spAutoFit/>
          </a:bodyPr>
          <a:lstStyle/>
          <a:p>
            <a:r>
              <a:rPr lang="en-US" sz="2800" dirty="0" smtClean="0"/>
              <a:t>Done*</a:t>
            </a:r>
            <a:endParaRPr lang="en-US" sz="2800" dirty="0"/>
          </a:p>
        </p:txBody>
      </p:sp>
      <p:sp>
        <p:nvSpPr>
          <p:cNvPr id="10" name="TextBox 9"/>
          <p:cNvSpPr txBox="1"/>
          <p:nvPr/>
        </p:nvSpPr>
        <p:spPr>
          <a:xfrm>
            <a:off x="2183423" y="3552513"/>
            <a:ext cx="1391906" cy="523220"/>
          </a:xfrm>
          <a:prstGeom prst="rect">
            <a:avLst/>
          </a:prstGeom>
          <a:noFill/>
        </p:spPr>
        <p:txBody>
          <a:bodyPr wrap="square" rtlCol="0">
            <a:spAutoFit/>
          </a:bodyPr>
          <a:lstStyle/>
          <a:p>
            <a:r>
              <a:rPr lang="en-US" sz="2800" u="sng" dirty="0" smtClean="0"/>
              <a:t>Appeal</a:t>
            </a:r>
            <a:endParaRPr lang="en-US" sz="2800" u="sng" dirty="0"/>
          </a:p>
        </p:txBody>
      </p:sp>
      <p:sp>
        <p:nvSpPr>
          <p:cNvPr id="11" name="TextBox 10"/>
          <p:cNvSpPr txBox="1"/>
          <p:nvPr/>
        </p:nvSpPr>
        <p:spPr>
          <a:xfrm>
            <a:off x="2183422" y="3921845"/>
            <a:ext cx="8603167" cy="523220"/>
          </a:xfrm>
          <a:prstGeom prst="rect">
            <a:avLst/>
          </a:prstGeom>
          <a:noFill/>
        </p:spPr>
        <p:txBody>
          <a:bodyPr wrap="square" rtlCol="0">
            <a:spAutoFit/>
          </a:bodyPr>
          <a:lstStyle/>
          <a:p>
            <a:r>
              <a:rPr lang="en-US" sz="2800" dirty="0" smtClean="0"/>
              <a:t>Claimant has 60 days to appeal his/her denial of benefits.</a:t>
            </a:r>
            <a:endParaRPr lang="en-US" sz="2800" dirty="0"/>
          </a:p>
        </p:txBody>
      </p:sp>
      <p:sp>
        <p:nvSpPr>
          <p:cNvPr id="12" name="Slide Number Placeholder 11"/>
          <p:cNvSpPr>
            <a:spLocks noGrp="1"/>
          </p:cNvSpPr>
          <p:nvPr>
            <p:ph type="sldNum" sz="quarter" idx="12"/>
          </p:nvPr>
        </p:nvSpPr>
        <p:spPr/>
        <p:txBody>
          <a:bodyPr/>
          <a:lstStyle/>
          <a:p>
            <a:fld id="{9DB1DD72-AF7E-468D-86FE-82407F188C1E}" type="slidenum">
              <a:rPr lang="en-US" smtClean="0"/>
              <a:t>46</a:t>
            </a:fld>
            <a:endParaRPr lang="en-US"/>
          </a:p>
        </p:txBody>
      </p:sp>
    </p:spTree>
    <p:extLst>
      <p:ext uri="{BB962C8B-B14F-4D97-AF65-F5344CB8AC3E}">
        <p14:creationId xmlns:p14="http://schemas.microsoft.com/office/powerpoint/2010/main" val="215794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42"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1000"/>
                                        <p:tgtEl>
                                          <p:spTgt spid="4"/>
                                        </p:tgtEl>
                                      </p:cBhvr>
                                    </p:animEffect>
                                    <p:anim calcmode="lin" valueType="num">
                                      <p:cBhvr>
                                        <p:cTn id="10" dur="1000" fill="hold"/>
                                        <p:tgtEl>
                                          <p:spTgt spid="4"/>
                                        </p:tgtEl>
                                        <p:attrNameLst>
                                          <p:attrName>ppt_x</p:attrName>
                                        </p:attrNameLst>
                                      </p:cBhvr>
                                      <p:tavLst>
                                        <p:tav tm="0">
                                          <p:val>
                                            <p:strVal val="#ppt_x"/>
                                          </p:val>
                                        </p:tav>
                                        <p:tav tm="100000">
                                          <p:val>
                                            <p:strVal val="#ppt_x"/>
                                          </p:val>
                                        </p:tav>
                                      </p:tavLst>
                                    </p:anim>
                                    <p:anim calcmode="lin" valueType="num">
                                      <p:cBhvr>
                                        <p:cTn id="1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par>
                                <p:cTn id="18" presetID="1"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childTnLst>
                                </p:cTn>
                              </p:par>
                              <p:par>
                                <p:cTn id="20" presetID="2" presetClass="entr" presetSubtype="4"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par>
                                <p:cTn id="24" presetID="1"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heel(1)">
                                      <p:cBhvr>
                                        <p:cTn id="30" dur="2000"/>
                                        <p:tgtEl>
                                          <p:spTgt spid="10"/>
                                        </p:tgtEl>
                                      </p:cBhvr>
                                    </p:animEffect>
                                  </p:childTnLst>
                                </p:cTn>
                              </p:par>
                              <p:par>
                                <p:cTn id="31" presetID="42"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p:bldP spid="4" grpId="0"/>
      <p:bldP spid="5" grpId="0"/>
      <p:bldP spid="8" grpId="0"/>
      <p:bldP spid="10" grpId="0"/>
      <p:bldP spid="1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CDR Appeals Process</a:t>
            </a:r>
            <a:endParaRPr lang="en-US" dirty="0"/>
          </a:p>
        </p:txBody>
      </p:sp>
      <p:sp>
        <p:nvSpPr>
          <p:cNvPr id="5" name="TextBox 4"/>
          <p:cNvSpPr txBox="1"/>
          <p:nvPr/>
        </p:nvSpPr>
        <p:spPr>
          <a:xfrm>
            <a:off x="1928445" y="1506022"/>
            <a:ext cx="6162007" cy="523220"/>
          </a:xfrm>
          <a:prstGeom prst="rect">
            <a:avLst/>
          </a:prstGeom>
          <a:noFill/>
        </p:spPr>
        <p:txBody>
          <a:bodyPr wrap="square" rtlCol="0">
            <a:spAutoFit/>
          </a:bodyPr>
          <a:lstStyle/>
          <a:p>
            <a:r>
              <a:rPr lang="en-US" sz="2800" u="sng" dirty="0" smtClean="0"/>
              <a:t>There are four level of appeals</a:t>
            </a:r>
            <a:endParaRPr lang="en-US" sz="2800" u="sng" dirty="0"/>
          </a:p>
        </p:txBody>
      </p:sp>
      <p:sp>
        <p:nvSpPr>
          <p:cNvPr id="6" name="TextBox 5"/>
          <p:cNvSpPr txBox="1"/>
          <p:nvPr/>
        </p:nvSpPr>
        <p:spPr>
          <a:xfrm>
            <a:off x="1987393" y="2090869"/>
            <a:ext cx="6162007" cy="1815882"/>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Reconsideration</a:t>
            </a:r>
          </a:p>
          <a:p>
            <a:pPr marL="285750" indent="-285750">
              <a:buFont typeface="Arial" panose="020B0604020202020204" pitchFamily="34" charset="0"/>
              <a:buChar char="•"/>
            </a:pPr>
            <a:r>
              <a:rPr lang="en-US" sz="2800" dirty="0" smtClean="0"/>
              <a:t>Hearing by an administrative law judge</a:t>
            </a:r>
          </a:p>
          <a:p>
            <a:pPr marL="285750" indent="-285750">
              <a:buFont typeface="Arial" panose="020B0604020202020204" pitchFamily="34" charset="0"/>
              <a:buChar char="•"/>
            </a:pPr>
            <a:r>
              <a:rPr lang="en-US" sz="2800" dirty="0" smtClean="0"/>
              <a:t>Review by the Appeals Council; and</a:t>
            </a:r>
          </a:p>
          <a:p>
            <a:pPr marL="285750" indent="-285750">
              <a:buFont typeface="Arial" panose="020B0604020202020204" pitchFamily="34" charset="0"/>
              <a:buChar char="•"/>
            </a:pPr>
            <a:r>
              <a:rPr lang="en-US" sz="2800" dirty="0" smtClean="0"/>
              <a:t>Federal Court review</a:t>
            </a:r>
            <a:endParaRPr lang="en-US" sz="2800" dirty="0"/>
          </a:p>
        </p:txBody>
      </p:sp>
      <p:sp>
        <p:nvSpPr>
          <p:cNvPr id="7" name="Title 1"/>
          <p:cNvSpPr txBox="1">
            <a:spLocks/>
          </p:cNvSpPr>
          <p:nvPr/>
        </p:nvSpPr>
        <p:spPr>
          <a:xfrm>
            <a:off x="2934796" y="4657526"/>
            <a:ext cx="1260130" cy="751156"/>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smtClean="0"/>
              <a:t>Recon</a:t>
            </a:r>
            <a:endParaRPr lang="en-US" sz="2800" dirty="0"/>
          </a:p>
        </p:txBody>
      </p:sp>
      <p:cxnSp>
        <p:nvCxnSpPr>
          <p:cNvPr id="8" name="Straight Arrow Connector 7"/>
          <p:cNvCxnSpPr/>
          <p:nvPr/>
        </p:nvCxnSpPr>
        <p:spPr>
          <a:xfrm flipV="1">
            <a:off x="6367800" y="4977446"/>
            <a:ext cx="732965" cy="15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5068397" y="4651938"/>
            <a:ext cx="1297150" cy="740869"/>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smtClean="0"/>
              <a:t>ALJ</a:t>
            </a:r>
            <a:endParaRPr lang="en-US" sz="2800" dirty="0"/>
          </a:p>
        </p:txBody>
      </p:sp>
      <p:sp>
        <p:nvSpPr>
          <p:cNvPr id="10" name="Title 1"/>
          <p:cNvSpPr txBox="1">
            <a:spLocks/>
          </p:cNvSpPr>
          <p:nvPr/>
        </p:nvSpPr>
        <p:spPr>
          <a:xfrm>
            <a:off x="7291511" y="4662670"/>
            <a:ext cx="1473978" cy="740869"/>
          </a:xfrm>
          <a:prstGeom prst="rect">
            <a:avLst/>
          </a:prstGeom>
          <a:ln>
            <a:solidFill>
              <a:schemeClr val="tx1"/>
            </a:solidFill>
          </a:ln>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smtClean="0"/>
              <a:t>Appeals Council</a:t>
            </a:r>
            <a:endParaRPr lang="en-US" sz="2800" dirty="0"/>
          </a:p>
        </p:txBody>
      </p:sp>
      <p:cxnSp>
        <p:nvCxnSpPr>
          <p:cNvPr id="11" name="Straight Arrow Connector 10"/>
          <p:cNvCxnSpPr/>
          <p:nvPr/>
        </p:nvCxnSpPr>
        <p:spPr>
          <a:xfrm flipV="1">
            <a:off x="4317193" y="4999140"/>
            <a:ext cx="509899" cy="7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8798606" y="5001723"/>
            <a:ext cx="732965" cy="15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9689548" y="4646795"/>
            <a:ext cx="1662586" cy="740869"/>
          </a:xfrm>
          <a:prstGeom prst="rect">
            <a:avLst/>
          </a:prstGeom>
          <a:ln>
            <a:solidFill>
              <a:schemeClr val="tx1"/>
            </a:solidFill>
          </a:ln>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smtClean="0"/>
              <a:t>Federal Court</a:t>
            </a:r>
            <a:endParaRPr lang="en-US" sz="2800" dirty="0"/>
          </a:p>
        </p:txBody>
      </p:sp>
      <p:sp>
        <p:nvSpPr>
          <p:cNvPr id="14" name="Title 1"/>
          <p:cNvSpPr txBox="1">
            <a:spLocks/>
          </p:cNvSpPr>
          <p:nvPr/>
        </p:nvSpPr>
        <p:spPr>
          <a:xfrm>
            <a:off x="758931" y="4657526"/>
            <a:ext cx="1439538" cy="751156"/>
          </a:xfrm>
          <a:prstGeom prst="rect">
            <a:avLst/>
          </a:prstGeom>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smtClean="0"/>
              <a:t>Initial Decision</a:t>
            </a:r>
            <a:endParaRPr lang="en-US" sz="2800" dirty="0"/>
          </a:p>
        </p:txBody>
      </p:sp>
      <p:cxnSp>
        <p:nvCxnSpPr>
          <p:cNvPr id="15" name="Straight Arrow Connector 14"/>
          <p:cNvCxnSpPr/>
          <p:nvPr/>
        </p:nvCxnSpPr>
        <p:spPr>
          <a:xfrm flipV="1">
            <a:off x="2245695" y="5025352"/>
            <a:ext cx="541736" cy="7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9DB1DD72-AF7E-468D-86FE-82407F188C1E}" type="slidenum">
              <a:rPr lang="en-US" smtClean="0"/>
              <a:t>47</a:t>
            </a:fld>
            <a:endParaRPr lang="en-US"/>
          </a:p>
        </p:txBody>
      </p:sp>
    </p:spTree>
    <p:extLst>
      <p:ext uri="{BB962C8B-B14F-4D97-AF65-F5344CB8AC3E}">
        <p14:creationId xmlns:p14="http://schemas.microsoft.com/office/powerpoint/2010/main" val="3761821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9" grpId="0" animBg="1"/>
      <p:bldP spid="10" grpId="0" animBg="1"/>
      <p:bldP spid="13" grpId="0" animBg="1"/>
      <p:bldP spid="1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Ultimate Cessations and Timing of Cessation</a:t>
            </a:r>
            <a:endParaRPr lang="en-US" dirty="0"/>
          </a:p>
        </p:txBody>
      </p:sp>
      <p:sp>
        <p:nvSpPr>
          <p:cNvPr id="7" name="Title 1"/>
          <p:cNvSpPr txBox="1">
            <a:spLocks/>
          </p:cNvSpPr>
          <p:nvPr/>
        </p:nvSpPr>
        <p:spPr>
          <a:xfrm>
            <a:off x="4786595" y="1776361"/>
            <a:ext cx="1295399" cy="751156"/>
          </a:xfrm>
          <a:prstGeom prst="rect">
            <a:avLst/>
          </a:prstGeom>
          <a:ln>
            <a:solidFill>
              <a:schemeClr val="tx1"/>
            </a:solidFill>
          </a:ln>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Recon</a:t>
            </a:r>
            <a:endParaRPr lang="en-US" dirty="0"/>
          </a:p>
        </p:txBody>
      </p:sp>
      <p:cxnSp>
        <p:nvCxnSpPr>
          <p:cNvPr id="8" name="Straight Arrow Connector 7"/>
          <p:cNvCxnSpPr/>
          <p:nvPr/>
        </p:nvCxnSpPr>
        <p:spPr>
          <a:xfrm flipV="1">
            <a:off x="8338637" y="2112181"/>
            <a:ext cx="659574" cy="10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7039234" y="1781504"/>
            <a:ext cx="1167268" cy="740869"/>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ALJ</a:t>
            </a:r>
            <a:endParaRPr lang="en-US" dirty="0"/>
          </a:p>
        </p:txBody>
      </p:sp>
      <p:sp>
        <p:nvSpPr>
          <p:cNvPr id="10" name="Title 1"/>
          <p:cNvSpPr txBox="1">
            <a:spLocks/>
          </p:cNvSpPr>
          <p:nvPr/>
        </p:nvSpPr>
        <p:spPr>
          <a:xfrm>
            <a:off x="9262348" y="1792236"/>
            <a:ext cx="1326391" cy="740869"/>
          </a:xfrm>
          <a:prstGeom prst="rect">
            <a:avLst/>
          </a:prstGeom>
          <a:ln>
            <a:solidFill>
              <a:schemeClr val="tx1"/>
            </a:solidFill>
          </a:ln>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Appeals Council</a:t>
            </a:r>
            <a:endParaRPr lang="en-US" dirty="0"/>
          </a:p>
        </p:txBody>
      </p:sp>
      <p:cxnSp>
        <p:nvCxnSpPr>
          <p:cNvPr id="11" name="Straight Arrow Connector 10"/>
          <p:cNvCxnSpPr/>
          <p:nvPr/>
        </p:nvCxnSpPr>
        <p:spPr>
          <a:xfrm flipV="1">
            <a:off x="6288030" y="2131290"/>
            <a:ext cx="458844" cy="51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2607769" y="1814732"/>
            <a:ext cx="1496667" cy="751156"/>
          </a:xfrm>
          <a:prstGeom prst="rect">
            <a:avLst/>
          </a:prstGeom>
          <a:ln>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smtClean="0"/>
              <a:t>Initial Decision</a:t>
            </a:r>
            <a:endParaRPr lang="en-US" sz="2800" dirty="0"/>
          </a:p>
        </p:txBody>
      </p:sp>
      <p:cxnSp>
        <p:nvCxnSpPr>
          <p:cNvPr id="15" name="Straight Arrow Connector 14"/>
          <p:cNvCxnSpPr/>
          <p:nvPr/>
        </p:nvCxnSpPr>
        <p:spPr>
          <a:xfrm flipV="1">
            <a:off x="4216532" y="2157502"/>
            <a:ext cx="487493" cy="51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423896" y="3979374"/>
            <a:ext cx="1581632" cy="954107"/>
          </a:xfrm>
          <a:prstGeom prst="rect">
            <a:avLst/>
          </a:prstGeom>
          <a:noFill/>
        </p:spPr>
        <p:txBody>
          <a:bodyPr wrap="square" rtlCol="0">
            <a:spAutoFit/>
          </a:bodyPr>
          <a:lstStyle/>
          <a:p>
            <a:pPr algn="ctr"/>
            <a:r>
              <a:rPr lang="en-US" sz="2800" dirty="0" smtClean="0"/>
              <a:t>January 2017</a:t>
            </a:r>
            <a:endParaRPr lang="en-US" sz="2800" dirty="0"/>
          </a:p>
        </p:txBody>
      </p:sp>
      <p:sp>
        <p:nvSpPr>
          <p:cNvPr id="17" name="TextBox 16"/>
          <p:cNvSpPr txBox="1"/>
          <p:nvPr/>
        </p:nvSpPr>
        <p:spPr>
          <a:xfrm>
            <a:off x="4489689" y="3941320"/>
            <a:ext cx="1581632" cy="954107"/>
          </a:xfrm>
          <a:prstGeom prst="rect">
            <a:avLst/>
          </a:prstGeom>
          <a:noFill/>
        </p:spPr>
        <p:txBody>
          <a:bodyPr wrap="square" rtlCol="0">
            <a:spAutoFit/>
          </a:bodyPr>
          <a:lstStyle/>
          <a:p>
            <a:pPr algn="ctr"/>
            <a:r>
              <a:rPr lang="en-US" sz="2800" dirty="0" smtClean="0"/>
              <a:t>May 2017</a:t>
            </a:r>
            <a:endParaRPr lang="en-US" sz="2800" dirty="0"/>
          </a:p>
        </p:txBody>
      </p:sp>
      <p:sp>
        <p:nvSpPr>
          <p:cNvPr id="18" name="TextBox 17"/>
          <p:cNvSpPr txBox="1"/>
          <p:nvPr/>
        </p:nvSpPr>
        <p:spPr>
          <a:xfrm>
            <a:off x="6832052" y="3946744"/>
            <a:ext cx="1581632" cy="954107"/>
          </a:xfrm>
          <a:prstGeom prst="rect">
            <a:avLst/>
          </a:prstGeom>
          <a:noFill/>
        </p:spPr>
        <p:txBody>
          <a:bodyPr wrap="square" rtlCol="0">
            <a:spAutoFit/>
          </a:bodyPr>
          <a:lstStyle/>
          <a:p>
            <a:pPr algn="ctr"/>
            <a:r>
              <a:rPr lang="en-US" sz="2800" dirty="0" smtClean="0"/>
              <a:t>January 2018</a:t>
            </a:r>
            <a:endParaRPr lang="en-US" sz="2800" dirty="0"/>
          </a:p>
        </p:txBody>
      </p:sp>
      <p:sp>
        <p:nvSpPr>
          <p:cNvPr id="19" name="TextBox 18"/>
          <p:cNvSpPr txBox="1"/>
          <p:nvPr/>
        </p:nvSpPr>
        <p:spPr>
          <a:xfrm>
            <a:off x="8973807" y="3941319"/>
            <a:ext cx="1903472" cy="954107"/>
          </a:xfrm>
          <a:prstGeom prst="rect">
            <a:avLst/>
          </a:prstGeom>
          <a:noFill/>
        </p:spPr>
        <p:txBody>
          <a:bodyPr wrap="square" rtlCol="0">
            <a:spAutoFit/>
          </a:bodyPr>
          <a:lstStyle/>
          <a:p>
            <a:pPr algn="ctr"/>
            <a:r>
              <a:rPr lang="en-US" sz="2800" dirty="0" smtClean="0"/>
              <a:t>January 2019</a:t>
            </a:r>
            <a:endParaRPr lang="en-US" sz="2800" dirty="0"/>
          </a:p>
        </p:txBody>
      </p:sp>
      <p:sp>
        <p:nvSpPr>
          <p:cNvPr id="21" name="TextBox 20"/>
          <p:cNvSpPr txBox="1"/>
          <p:nvPr/>
        </p:nvSpPr>
        <p:spPr>
          <a:xfrm>
            <a:off x="2253978" y="2835031"/>
            <a:ext cx="1953924" cy="954107"/>
          </a:xfrm>
          <a:prstGeom prst="rect">
            <a:avLst/>
          </a:prstGeom>
          <a:noFill/>
        </p:spPr>
        <p:txBody>
          <a:bodyPr wrap="square" rtlCol="0">
            <a:spAutoFit/>
          </a:bodyPr>
          <a:lstStyle/>
          <a:p>
            <a:pPr algn="ctr"/>
            <a:r>
              <a:rPr lang="en-US" sz="2800" dirty="0" smtClean="0"/>
              <a:t>1,000 Cessations</a:t>
            </a:r>
            <a:endParaRPr lang="en-US" sz="2800" dirty="0"/>
          </a:p>
        </p:txBody>
      </p:sp>
      <p:sp>
        <p:nvSpPr>
          <p:cNvPr id="22" name="TextBox 21"/>
          <p:cNvSpPr txBox="1"/>
          <p:nvPr/>
        </p:nvSpPr>
        <p:spPr>
          <a:xfrm>
            <a:off x="4362058" y="2835031"/>
            <a:ext cx="1953924" cy="954107"/>
          </a:xfrm>
          <a:prstGeom prst="rect">
            <a:avLst/>
          </a:prstGeom>
          <a:noFill/>
        </p:spPr>
        <p:txBody>
          <a:bodyPr wrap="square" rtlCol="0">
            <a:spAutoFit/>
          </a:bodyPr>
          <a:lstStyle/>
          <a:p>
            <a:pPr algn="ctr"/>
            <a:r>
              <a:rPr lang="en-US" sz="2800" dirty="0" smtClean="0"/>
              <a:t>800 Cessations</a:t>
            </a:r>
            <a:endParaRPr lang="en-US" sz="2800" dirty="0"/>
          </a:p>
        </p:txBody>
      </p:sp>
      <p:sp>
        <p:nvSpPr>
          <p:cNvPr id="23" name="TextBox 22"/>
          <p:cNvSpPr txBox="1"/>
          <p:nvPr/>
        </p:nvSpPr>
        <p:spPr>
          <a:xfrm>
            <a:off x="6579416" y="2835031"/>
            <a:ext cx="1953924" cy="954107"/>
          </a:xfrm>
          <a:prstGeom prst="rect">
            <a:avLst/>
          </a:prstGeom>
          <a:noFill/>
        </p:spPr>
        <p:txBody>
          <a:bodyPr wrap="square" rtlCol="0">
            <a:spAutoFit/>
          </a:bodyPr>
          <a:lstStyle/>
          <a:p>
            <a:pPr algn="ctr"/>
            <a:r>
              <a:rPr lang="en-US" sz="2800" dirty="0" smtClean="0"/>
              <a:t>720 Cessations</a:t>
            </a:r>
            <a:endParaRPr lang="en-US" sz="2800" dirty="0"/>
          </a:p>
        </p:txBody>
      </p:sp>
      <p:sp>
        <p:nvSpPr>
          <p:cNvPr id="24" name="TextBox 23"/>
          <p:cNvSpPr txBox="1"/>
          <p:nvPr/>
        </p:nvSpPr>
        <p:spPr>
          <a:xfrm>
            <a:off x="9017168" y="2835031"/>
            <a:ext cx="1953924" cy="954107"/>
          </a:xfrm>
          <a:prstGeom prst="rect">
            <a:avLst/>
          </a:prstGeom>
          <a:noFill/>
        </p:spPr>
        <p:txBody>
          <a:bodyPr wrap="square" rtlCol="0">
            <a:spAutoFit/>
          </a:bodyPr>
          <a:lstStyle/>
          <a:p>
            <a:pPr algn="ctr"/>
            <a:r>
              <a:rPr lang="en-US" sz="2800" dirty="0" smtClean="0"/>
              <a:t>700 Cessations</a:t>
            </a:r>
            <a:endParaRPr lang="en-US" sz="2800" dirty="0"/>
          </a:p>
        </p:txBody>
      </p:sp>
      <p:sp>
        <p:nvSpPr>
          <p:cNvPr id="25" name="TextBox 24"/>
          <p:cNvSpPr txBox="1"/>
          <p:nvPr/>
        </p:nvSpPr>
        <p:spPr>
          <a:xfrm>
            <a:off x="43294" y="2828764"/>
            <a:ext cx="1760864" cy="954107"/>
          </a:xfrm>
          <a:prstGeom prst="rect">
            <a:avLst/>
          </a:prstGeom>
          <a:noFill/>
        </p:spPr>
        <p:txBody>
          <a:bodyPr wrap="square" rtlCol="0">
            <a:spAutoFit/>
          </a:bodyPr>
          <a:lstStyle/>
          <a:p>
            <a:pPr algn="ctr"/>
            <a:r>
              <a:rPr lang="en-US" sz="2800" u="sng" dirty="0" smtClean="0"/>
              <a:t>People in Cessation</a:t>
            </a:r>
            <a:endParaRPr lang="en-US" sz="2800" u="sng" dirty="0"/>
          </a:p>
        </p:txBody>
      </p:sp>
      <p:sp>
        <p:nvSpPr>
          <p:cNvPr id="26" name="TextBox 25"/>
          <p:cNvSpPr txBox="1"/>
          <p:nvPr/>
        </p:nvSpPr>
        <p:spPr>
          <a:xfrm>
            <a:off x="127784" y="3986943"/>
            <a:ext cx="1633080" cy="954107"/>
          </a:xfrm>
          <a:prstGeom prst="rect">
            <a:avLst/>
          </a:prstGeom>
          <a:noFill/>
        </p:spPr>
        <p:txBody>
          <a:bodyPr wrap="square" rtlCol="0">
            <a:spAutoFit/>
          </a:bodyPr>
          <a:lstStyle/>
          <a:p>
            <a:pPr algn="ctr"/>
            <a:r>
              <a:rPr lang="en-US" sz="2800" dirty="0" smtClean="0"/>
              <a:t>Timing of Cessation</a:t>
            </a:r>
            <a:endParaRPr lang="en-US" sz="2800" dirty="0"/>
          </a:p>
        </p:txBody>
      </p:sp>
      <p:sp>
        <p:nvSpPr>
          <p:cNvPr id="27" name="Right Arrow 26"/>
          <p:cNvSpPr/>
          <p:nvPr/>
        </p:nvSpPr>
        <p:spPr>
          <a:xfrm>
            <a:off x="1804158" y="3176916"/>
            <a:ext cx="449820" cy="2779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8" name="Right Arrow 27"/>
          <p:cNvSpPr/>
          <p:nvPr/>
        </p:nvSpPr>
        <p:spPr>
          <a:xfrm>
            <a:off x="1804158" y="4317474"/>
            <a:ext cx="449820" cy="2779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4" name="Slide Number Placeholder 3"/>
          <p:cNvSpPr>
            <a:spLocks noGrp="1"/>
          </p:cNvSpPr>
          <p:nvPr>
            <p:ph type="sldNum" sz="quarter" idx="12"/>
          </p:nvPr>
        </p:nvSpPr>
        <p:spPr/>
        <p:txBody>
          <a:bodyPr/>
          <a:lstStyle/>
          <a:p>
            <a:fld id="{9DB1DD72-AF7E-468D-86FE-82407F188C1E}" type="slidenum">
              <a:rPr lang="en-US" smtClean="0"/>
              <a:t>48</a:t>
            </a:fld>
            <a:endParaRPr lang="en-US"/>
          </a:p>
        </p:txBody>
      </p:sp>
    </p:spTree>
    <p:extLst>
      <p:ext uri="{BB962C8B-B14F-4D97-AF65-F5344CB8AC3E}">
        <p14:creationId xmlns:p14="http://schemas.microsoft.com/office/powerpoint/2010/main" val="2214052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heel(1)">
                                      <p:cBhvr>
                                        <p:cTn id="7" dur="2000"/>
                                        <p:tgtEl>
                                          <p:spTgt spid="2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Effect transition="in" filter="fade">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500" fill="hold"/>
                                        <p:tgtEl>
                                          <p:spTgt spid="22"/>
                                        </p:tgtEl>
                                        <p:attrNameLst>
                                          <p:attrName>ppt_w</p:attrName>
                                        </p:attrNameLst>
                                      </p:cBhvr>
                                      <p:tavLst>
                                        <p:tav tm="0">
                                          <p:val>
                                            <p:fltVal val="0"/>
                                          </p:val>
                                        </p:tav>
                                        <p:tav tm="100000">
                                          <p:val>
                                            <p:strVal val="#ppt_w"/>
                                          </p:val>
                                        </p:tav>
                                      </p:tavLst>
                                    </p:anim>
                                    <p:anim calcmode="lin" valueType="num">
                                      <p:cBhvr>
                                        <p:cTn id="22" dur="500" fill="hold"/>
                                        <p:tgtEl>
                                          <p:spTgt spid="22"/>
                                        </p:tgtEl>
                                        <p:attrNameLst>
                                          <p:attrName>ppt_h</p:attrName>
                                        </p:attrNameLst>
                                      </p:cBhvr>
                                      <p:tavLst>
                                        <p:tav tm="0">
                                          <p:val>
                                            <p:fltVal val="0"/>
                                          </p:val>
                                        </p:tav>
                                        <p:tav tm="100000">
                                          <p:val>
                                            <p:strVal val="#ppt_h"/>
                                          </p:val>
                                        </p:tav>
                                      </p:tavLst>
                                    </p:anim>
                                    <p:animEffect transition="in" filter="fade">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p:cTn id="35" dur="500" fill="hold"/>
                                        <p:tgtEl>
                                          <p:spTgt spid="24"/>
                                        </p:tgtEl>
                                        <p:attrNameLst>
                                          <p:attrName>ppt_w</p:attrName>
                                        </p:attrNameLst>
                                      </p:cBhvr>
                                      <p:tavLst>
                                        <p:tav tm="0">
                                          <p:val>
                                            <p:fltVal val="0"/>
                                          </p:val>
                                        </p:tav>
                                        <p:tav tm="100000">
                                          <p:val>
                                            <p:strVal val="#ppt_w"/>
                                          </p:val>
                                        </p:tav>
                                      </p:tavLst>
                                    </p:anim>
                                    <p:anim calcmode="lin" valueType="num">
                                      <p:cBhvr>
                                        <p:cTn id="36" dur="500" fill="hold"/>
                                        <p:tgtEl>
                                          <p:spTgt spid="24"/>
                                        </p:tgtEl>
                                        <p:attrNameLst>
                                          <p:attrName>ppt_h</p:attrName>
                                        </p:attrNameLst>
                                      </p:cBhvr>
                                      <p:tavLst>
                                        <p:tav tm="0">
                                          <p:val>
                                            <p:fltVal val="0"/>
                                          </p:val>
                                        </p:tav>
                                        <p:tav tm="100000">
                                          <p:val>
                                            <p:strVal val="#ppt_h"/>
                                          </p:val>
                                        </p:tav>
                                      </p:tavLst>
                                    </p:anim>
                                    <p:animEffect transition="in" filter="fade">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heel(1)">
                                      <p:cBhvr>
                                        <p:cTn id="42" dur="2000"/>
                                        <p:tgtEl>
                                          <p:spTgt spid="26"/>
                                        </p:tgtEl>
                                      </p:cBhvr>
                                    </p:animEffect>
                                  </p:childTnLst>
                                </p:cTn>
                              </p:par>
                              <p:par>
                                <p:cTn id="43" presetID="1"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500" fill="hold"/>
                                        <p:tgtEl>
                                          <p:spTgt spid="17"/>
                                        </p:tgtEl>
                                        <p:attrNameLst>
                                          <p:attrName>ppt_w</p:attrName>
                                        </p:attrNameLst>
                                      </p:cBhvr>
                                      <p:tavLst>
                                        <p:tav tm="0">
                                          <p:val>
                                            <p:fltVal val="0"/>
                                          </p:val>
                                        </p:tav>
                                        <p:tav tm="100000">
                                          <p:val>
                                            <p:strVal val="#ppt_w"/>
                                          </p:val>
                                        </p:tav>
                                      </p:tavLst>
                                    </p:anim>
                                    <p:anim calcmode="lin" valueType="num">
                                      <p:cBhvr>
                                        <p:cTn id="57" dur="500" fill="hold"/>
                                        <p:tgtEl>
                                          <p:spTgt spid="17"/>
                                        </p:tgtEl>
                                        <p:attrNameLst>
                                          <p:attrName>ppt_h</p:attrName>
                                        </p:attrNameLst>
                                      </p:cBhvr>
                                      <p:tavLst>
                                        <p:tav tm="0">
                                          <p:val>
                                            <p:fltVal val="0"/>
                                          </p:val>
                                        </p:tav>
                                        <p:tav tm="100000">
                                          <p:val>
                                            <p:strVal val="#ppt_h"/>
                                          </p:val>
                                        </p:tav>
                                      </p:tavLst>
                                    </p:anim>
                                    <p:animEffect transition="in" filter="fade">
                                      <p:cBhvr>
                                        <p:cTn id="58" dur="500"/>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p:cTn id="63" dur="500" fill="hold"/>
                                        <p:tgtEl>
                                          <p:spTgt spid="18"/>
                                        </p:tgtEl>
                                        <p:attrNameLst>
                                          <p:attrName>ppt_w</p:attrName>
                                        </p:attrNameLst>
                                      </p:cBhvr>
                                      <p:tavLst>
                                        <p:tav tm="0">
                                          <p:val>
                                            <p:fltVal val="0"/>
                                          </p:val>
                                        </p:tav>
                                        <p:tav tm="100000">
                                          <p:val>
                                            <p:strVal val="#ppt_w"/>
                                          </p:val>
                                        </p:tav>
                                      </p:tavLst>
                                    </p:anim>
                                    <p:anim calcmode="lin" valueType="num">
                                      <p:cBhvr>
                                        <p:cTn id="64" dur="500" fill="hold"/>
                                        <p:tgtEl>
                                          <p:spTgt spid="18"/>
                                        </p:tgtEl>
                                        <p:attrNameLst>
                                          <p:attrName>ppt_h</p:attrName>
                                        </p:attrNameLst>
                                      </p:cBhvr>
                                      <p:tavLst>
                                        <p:tav tm="0">
                                          <p:val>
                                            <p:fltVal val="0"/>
                                          </p:val>
                                        </p:tav>
                                        <p:tav tm="100000">
                                          <p:val>
                                            <p:strVal val="#ppt_h"/>
                                          </p:val>
                                        </p:tav>
                                      </p:tavLst>
                                    </p:anim>
                                    <p:animEffect transition="in" filter="fade">
                                      <p:cBhvr>
                                        <p:cTn id="65" dur="500"/>
                                        <p:tgtEl>
                                          <p:spTgt spid="18"/>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9"/>
                                        </p:tgtEl>
                                        <p:attrNameLst>
                                          <p:attrName>style.visibility</p:attrName>
                                        </p:attrNameLst>
                                      </p:cBhvr>
                                      <p:to>
                                        <p:strVal val="visible"/>
                                      </p:to>
                                    </p:set>
                                    <p:anim calcmode="lin" valueType="num">
                                      <p:cBhvr>
                                        <p:cTn id="70" dur="500" fill="hold"/>
                                        <p:tgtEl>
                                          <p:spTgt spid="19"/>
                                        </p:tgtEl>
                                        <p:attrNameLst>
                                          <p:attrName>ppt_w</p:attrName>
                                        </p:attrNameLst>
                                      </p:cBhvr>
                                      <p:tavLst>
                                        <p:tav tm="0">
                                          <p:val>
                                            <p:fltVal val="0"/>
                                          </p:val>
                                        </p:tav>
                                        <p:tav tm="100000">
                                          <p:val>
                                            <p:strVal val="#ppt_w"/>
                                          </p:val>
                                        </p:tav>
                                      </p:tavLst>
                                    </p:anim>
                                    <p:anim calcmode="lin" valueType="num">
                                      <p:cBhvr>
                                        <p:cTn id="71" dur="500" fill="hold"/>
                                        <p:tgtEl>
                                          <p:spTgt spid="19"/>
                                        </p:tgtEl>
                                        <p:attrNameLst>
                                          <p:attrName>ppt_h</p:attrName>
                                        </p:attrNameLst>
                                      </p:cBhvr>
                                      <p:tavLst>
                                        <p:tav tm="0">
                                          <p:val>
                                            <p:fltVal val="0"/>
                                          </p:val>
                                        </p:tav>
                                        <p:tav tm="100000">
                                          <p:val>
                                            <p:strVal val="#ppt_h"/>
                                          </p:val>
                                        </p:tav>
                                      </p:tavLst>
                                    </p:anim>
                                    <p:animEffect transition="in" filter="fade">
                                      <p:cBhvr>
                                        <p:cTn id="7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1" grpId="0"/>
      <p:bldP spid="22" grpId="0"/>
      <p:bldP spid="23" grpId="0"/>
      <p:bldP spid="24" grpId="0"/>
      <p:bldP spid="25" grpId="0"/>
      <p:bldP spid="26" grpId="0"/>
      <p:bldP spid="27" grpId="0" animBg="1"/>
      <p:bldP spid="2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Estimating the Savings</a:t>
            </a:r>
            <a:endParaRPr lang="en-US" dirty="0"/>
          </a:p>
        </p:txBody>
      </p:sp>
      <p:sp>
        <p:nvSpPr>
          <p:cNvPr id="3" name="Slide Number Placeholder 2"/>
          <p:cNvSpPr>
            <a:spLocks noGrp="1"/>
          </p:cNvSpPr>
          <p:nvPr>
            <p:ph type="sldNum" sz="quarter" idx="12"/>
          </p:nvPr>
        </p:nvSpPr>
        <p:spPr/>
        <p:txBody>
          <a:bodyPr/>
          <a:lstStyle/>
          <a:p>
            <a:fld id="{9DB1DD72-AF7E-468D-86FE-82407F188C1E}" type="slidenum">
              <a:rPr lang="en-US" smtClean="0"/>
              <a:t>49</a:t>
            </a:fld>
            <a:endParaRPr lang="en-US"/>
          </a:p>
        </p:txBody>
      </p:sp>
      <p:sp>
        <p:nvSpPr>
          <p:cNvPr id="4" name="TextBox 3"/>
          <p:cNvSpPr txBox="1"/>
          <p:nvPr/>
        </p:nvSpPr>
        <p:spPr>
          <a:xfrm>
            <a:off x="597592" y="1873718"/>
            <a:ext cx="5781964" cy="523220"/>
          </a:xfrm>
          <a:prstGeom prst="rect">
            <a:avLst/>
          </a:prstGeom>
          <a:noFill/>
        </p:spPr>
        <p:txBody>
          <a:bodyPr wrap="square" rtlCol="0">
            <a:spAutoFit/>
          </a:bodyPr>
          <a:lstStyle>
            <a:defPPr>
              <a:defRPr lang="en-US"/>
            </a:defPPr>
            <a:lvl1pPr marL="285750" indent="-285750">
              <a:buFont typeface="Arial" panose="020B0604020202020204" pitchFamily="34" charset="0"/>
              <a:buChar char="•"/>
              <a:defRPr sz="2800"/>
            </a:lvl1pPr>
          </a:lstStyle>
          <a:p>
            <a:r>
              <a:rPr lang="en-US" dirty="0"/>
              <a:t>Present Value of Future Benefits</a:t>
            </a:r>
          </a:p>
        </p:txBody>
      </p:sp>
      <p:sp>
        <p:nvSpPr>
          <p:cNvPr id="5" name="TextBox 4"/>
          <p:cNvSpPr txBox="1"/>
          <p:nvPr/>
        </p:nvSpPr>
        <p:spPr>
          <a:xfrm>
            <a:off x="597592" y="2418528"/>
            <a:ext cx="9308408"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Determine how much benefit the individual would have been paid in each year</a:t>
            </a:r>
            <a:endParaRPr lang="en-US" sz="2800" dirty="0"/>
          </a:p>
        </p:txBody>
      </p:sp>
      <p:sp>
        <p:nvSpPr>
          <p:cNvPr id="6" name="TextBox 5"/>
          <p:cNvSpPr txBox="1"/>
          <p:nvPr/>
        </p:nvSpPr>
        <p:spPr>
          <a:xfrm>
            <a:off x="597592" y="3532679"/>
            <a:ext cx="9046540"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Take into account attrition and recidivism</a:t>
            </a:r>
            <a:endParaRPr lang="en-US" sz="2800" dirty="0"/>
          </a:p>
        </p:txBody>
      </p:sp>
      <p:sp>
        <p:nvSpPr>
          <p:cNvPr id="7" name="TextBox 6"/>
          <p:cNvSpPr txBox="1"/>
          <p:nvPr/>
        </p:nvSpPr>
        <p:spPr>
          <a:xfrm>
            <a:off x="597592" y="4037148"/>
            <a:ext cx="12905047" cy="954107"/>
          </a:xfrm>
          <a:prstGeom prst="rect">
            <a:avLst/>
          </a:prstGeom>
          <a:noFill/>
        </p:spPr>
        <p:txBody>
          <a:bodyPr wrap="square" rtlCol="0">
            <a:spAutoFit/>
          </a:bodyPr>
          <a:lstStyle/>
          <a:p>
            <a:r>
              <a:rPr lang="en-US" sz="2800" dirty="0"/>
              <a:t> </a:t>
            </a:r>
            <a:r>
              <a:rPr lang="en-US" sz="2800" dirty="0" smtClean="0"/>
              <a:t>     Attrition – person would die or lose eligibility for benefits even</a:t>
            </a:r>
          </a:p>
          <a:p>
            <a:r>
              <a:rPr lang="en-US" sz="2800" dirty="0"/>
              <a:t>	</a:t>
            </a:r>
            <a:r>
              <a:rPr lang="en-US" sz="2800" dirty="0" smtClean="0"/>
              <a:t>	 without cessation</a:t>
            </a:r>
            <a:endParaRPr lang="en-US" sz="2800" dirty="0"/>
          </a:p>
        </p:txBody>
      </p:sp>
      <p:sp>
        <p:nvSpPr>
          <p:cNvPr id="8" name="TextBox 7"/>
          <p:cNvSpPr txBox="1"/>
          <p:nvPr/>
        </p:nvSpPr>
        <p:spPr>
          <a:xfrm>
            <a:off x="597591" y="4849152"/>
            <a:ext cx="12905047" cy="523220"/>
          </a:xfrm>
          <a:prstGeom prst="rect">
            <a:avLst/>
          </a:prstGeom>
          <a:noFill/>
        </p:spPr>
        <p:txBody>
          <a:bodyPr wrap="square" rtlCol="0">
            <a:spAutoFit/>
          </a:bodyPr>
          <a:lstStyle/>
          <a:p>
            <a:r>
              <a:rPr lang="en-US" sz="2800" dirty="0" smtClean="0"/>
              <a:t>      Recidivism – person would reapply and receive benefits after cessation</a:t>
            </a:r>
            <a:endParaRPr lang="en-US" sz="2800" dirty="0"/>
          </a:p>
        </p:txBody>
      </p:sp>
      <p:sp>
        <p:nvSpPr>
          <p:cNvPr id="9" name="TextBox 8"/>
          <p:cNvSpPr txBox="1"/>
          <p:nvPr/>
        </p:nvSpPr>
        <p:spPr>
          <a:xfrm>
            <a:off x="597592" y="5753490"/>
            <a:ext cx="9046540"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Savings accumulate over each year</a:t>
            </a:r>
            <a:endParaRPr lang="en-US" sz="2800" dirty="0"/>
          </a:p>
        </p:txBody>
      </p:sp>
    </p:spTree>
    <p:extLst>
      <p:ext uri="{BB962C8B-B14F-4D97-AF65-F5344CB8AC3E}">
        <p14:creationId xmlns:p14="http://schemas.microsoft.com/office/powerpoint/2010/main" val="158627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4697"/>
          </a:xfrm>
        </p:spPr>
        <p:txBody>
          <a:bodyPr/>
          <a:lstStyle/>
          <a:p>
            <a:pPr algn="ctr"/>
            <a:r>
              <a:rPr lang="en-US" dirty="0" smtClean="0"/>
              <a:t>SSA Administered Programs</a:t>
            </a:r>
            <a:endParaRPr lang="en-US" dirty="0"/>
          </a:p>
        </p:txBody>
      </p:sp>
      <p:sp>
        <p:nvSpPr>
          <p:cNvPr id="6" name="Slide Number Placeholder 5"/>
          <p:cNvSpPr>
            <a:spLocks noGrp="1"/>
          </p:cNvSpPr>
          <p:nvPr>
            <p:ph type="sldNum" sz="quarter" idx="12"/>
          </p:nvPr>
        </p:nvSpPr>
        <p:spPr/>
        <p:txBody>
          <a:bodyPr/>
          <a:lstStyle/>
          <a:p>
            <a:fld id="{9DB1DD72-AF7E-468D-86FE-82407F188C1E}" type="slidenum">
              <a:rPr lang="en-US" smtClean="0"/>
              <a:t>5</a:t>
            </a:fld>
            <a:endParaRPr lang="en-US"/>
          </a:p>
        </p:txBody>
      </p:sp>
      <p:sp>
        <p:nvSpPr>
          <p:cNvPr id="4" name="TextBox 3"/>
          <p:cNvSpPr txBox="1"/>
          <p:nvPr/>
        </p:nvSpPr>
        <p:spPr>
          <a:xfrm>
            <a:off x="1031697" y="1724511"/>
            <a:ext cx="8490675" cy="1384995"/>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OASI:  Old-Age </a:t>
            </a:r>
            <a:r>
              <a:rPr lang="en-US" sz="2800" dirty="0"/>
              <a:t>and Survivors Insurance</a:t>
            </a:r>
          </a:p>
          <a:p>
            <a:pPr marL="457200" indent="-457200">
              <a:buFont typeface="Arial" panose="020B0604020202020204" pitchFamily="34" charset="0"/>
              <a:buChar char="•"/>
            </a:pPr>
            <a:r>
              <a:rPr lang="en-US" sz="2800" dirty="0" smtClean="0"/>
              <a:t>DI:  Disability Insurance</a:t>
            </a:r>
          </a:p>
          <a:p>
            <a:pPr marL="457200" indent="-457200">
              <a:buFont typeface="Arial" panose="020B0604020202020204" pitchFamily="34" charset="0"/>
              <a:buChar char="•"/>
            </a:pPr>
            <a:r>
              <a:rPr lang="en-US" sz="2800" dirty="0" smtClean="0"/>
              <a:t>SSI:  Supplemental Security Income</a:t>
            </a:r>
            <a:endParaRPr lang="en-US" sz="2800" dirty="0"/>
          </a:p>
        </p:txBody>
      </p:sp>
      <p:sp>
        <p:nvSpPr>
          <p:cNvPr id="10" name="TextBox 9"/>
          <p:cNvSpPr txBox="1"/>
          <p:nvPr/>
        </p:nvSpPr>
        <p:spPr>
          <a:xfrm>
            <a:off x="1031697" y="3462474"/>
            <a:ext cx="9721188" cy="1384995"/>
          </a:xfrm>
          <a:prstGeom prst="rect">
            <a:avLst/>
          </a:prstGeom>
          <a:noFill/>
        </p:spPr>
        <p:txBody>
          <a:bodyPr wrap="square" rtlCol="0">
            <a:spAutoFit/>
          </a:bodyPr>
          <a:lstStyle/>
          <a:p>
            <a:r>
              <a:rPr lang="en-US" sz="2800" b="1" dirty="0"/>
              <a:t>Supplemental Security Income</a:t>
            </a:r>
            <a:r>
              <a:rPr lang="en-US" sz="2800" dirty="0"/>
              <a:t> (</a:t>
            </a:r>
            <a:r>
              <a:rPr lang="en-US" sz="2800" b="1" dirty="0"/>
              <a:t>SSI</a:t>
            </a:r>
            <a:r>
              <a:rPr lang="en-US" sz="2800" dirty="0"/>
              <a:t>) is </a:t>
            </a:r>
            <a:r>
              <a:rPr lang="en-US" sz="2800" dirty="0" smtClean="0"/>
              <a:t>a government </a:t>
            </a:r>
            <a:r>
              <a:rPr lang="en-US" sz="2800" dirty="0"/>
              <a:t>program that </a:t>
            </a:r>
            <a:r>
              <a:rPr lang="en-US" sz="2800" dirty="0" smtClean="0"/>
              <a:t>is run by SSA that provides </a:t>
            </a:r>
            <a:r>
              <a:rPr lang="en-US" sz="2800" dirty="0"/>
              <a:t>stipends to </a:t>
            </a:r>
            <a:r>
              <a:rPr lang="en-US" sz="2800" dirty="0" smtClean="0"/>
              <a:t>low-income and low assets </a:t>
            </a:r>
            <a:r>
              <a:rPr lang="en-US" sz="2800" dirty="0"/>
              <a:t>people who are either aged 65 or older, blind, or </a:t>
            </a:r>
            <a:r>
              <a:rPr lang="en-US" sz="2800" dirty="0" smtClean="0"/>
              <a:t>disabled.</a:t>
            </a:r>
            <a:endParaRPr lang="en-US" sz="2800" dirty="0"/>
          </a:p>
        </p:txBody>
      </p:sp>
    </p:spTree>
    <p:extLst>
      <p:ext uri="{BB962C8B-B14F-4D97-AF65-F5344CB8AC3E}">
        <p14:creationId xmlns:p14="http://schemas.microsoft.com/office/powerpoint/2010/main" val="346812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B1DD72-AF7E-468D-86FE-82407F188C1E}" type="slidenum">
              <a:rPr lang="en-US" smtClean="0"/>
              <a:t>50</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067062411"/>
              </p:ext>
            </p:extLst>
          </p:nvPr>
        </p:nvGraphicFramePr>
        <p:xfrm>
          <a:off x="468745" y="214629"/>
          <a:ext cx="10328568" cy="5952491"/>
        </p:xfrm>
        <a:graphic>
          <a:graphicData uri="http://schemas.openxmlformats.org/drawingml/2006/table">
            <a:tbl>
              <a:tblPr>
                <a:tableStyleId>{5C22544A-7EE6-4342-B048-85BDC9FD1C3A}</a:tableStyleId>
              </a:tblPr>
              <a:tblGrid>
                <a:gridCol w="763900">
                  <a:extLst>
                    <a:ext uri="{9D8B030D-6E8A-4147-A177-3AD203B41FA5}">
                      <a16:colId xmlns:a16="http://schemas.microsoft.com/office/drawing/2014/main" val="3269660936"/>
                    </a:ext>
                  </a:extLst>
                </a:gridCol>
                <a:gridCol w="875302">
                  <a:extLst>
                    <a:ext uri="{9D8B030D-6E8A-4147-A177-3AD203B41FA5}">
                      <a16:colId xmlns:a16="http://schemas.microsoft.com/office/drawing/2014/main" val="4288952417"/>
                    </a:ext>
                  </a:extLst>
                </a:gridCol>
                <a:gridCol w="875302">
                  <a:extLst>
                    <a:ext uri="{9D8B030D-6E8A-4147-A177-3AD203B41FA5}">
                      <a16:colId xmlns:a16="http://schemas.microsoft.com/office/drawing/2014/main" val="3952116269"/>
                    </a:ext>
                  </a:extLst>
                </a:gridCol>
                <a:gridCol w="779815">
                  <a:extLst>
                    <a:ext uri="{9D8B030D-6E8A-4147-A177-3AD203B41FA5}">
                      <a16:colId xmlns:a16="http://schemas.microsoft.com/office/drawing/2014/main" val="836562441"/>
                    </a:ext>
                  </a:extLst>
                </a:gridCol>
                <a:gridCol w="779815">
                  <a:extLst>
                    <a:ext uri="{9D8B030D-6E8A-4147-A177-3AD203B41FA5}">
                      <a16:colId xmlns:a16="http://schemas.microsoft.com/office/drawing/2014/main" val="3184963683"/>
                    </a:ext>
                  </a:extLst>
                </a:gridCol>
                <a:gridCol w="779815">
                  <a:extLst>
                    <a:ext uri="{9D8B030D-6E8A-4147-A177-3AD203B41FA5}">
                      <a16:colId xmlns:a16="http://schemas.microsoft.com/office/drawing/2014/main" val="2287822013"/>
                    </a:ext>
                  </a:extLst>
                </a:gridCol>
                <a:gridCol w="779815">
                  <a:extLst>
                    <a:ext uri="{9D8B030D-6E8A-4147-A177-3AD203B41FA5}">
                      <a16:colId xmlns:a16="http://schemas.microsoft.com/office/drawing/2014/main" val="1770076951"/>
                    </a:ext>
                  </a:extLst>
                </a:gridCol>
                <a:gridCol w="779815">
                  <a:extLst>
                    <a:ext uri="{9D8B030D-6E8A-4147-A177-3AD203B41FA5}">
                      <a16:colId xmlns:a16="http://schemas.microsoft.com/office/drawing/2014/main" val="3015471756"/>
                    </a:ext>
                  </a:extLst>
                </a:gridCol>
                <a:gridCol w="779815">
                  <a:extLst>
                    <a:ext uri="{9D8B030D-6E8A-4147-A177-3AD203B41FA5}">
                      <a16:colId xmlns:a16="http://schemas.microsoft.com/office/drawing/2014/main" val="2976446145"/>
                    </a:ext>
                  </a:extLst>
                </a:gridCol>
                <a:gridCol w="779815">
                  <a:extLst>
                    <a:ext uri="{9D8B030D-6E8A-4147-A177-3AD203B41FA5}">
                      <a16:colId xmlns:a16="http://schemas.microsoft.com/office/drawing/2014/main" val="904701888"/>
                    </a:ext>
                  </a:extLst>
                </a:gridCol>
                <a:gridCol w="779815">
                  <a:extLst>
                    <a:ext uri="{9D8B030D-6E8A-4147-A177-3AD203B41FA5}">
                      <a16:colId xmlns:a16="http://schemas.microsoft.com/office/drawing/2014/main" val="3346849489"/>
                    </a:ext>
                  </a:extLst>
                </a:gridCol>
                <a:gridCol w="779815">
                  <a:extLst>
                    <a:ext uri="{9D8B030D-6E8A-4147-A177-3AD203B41FA5}">
                      <a16:colId xmlns:a16="http://schemas.microsoft.com/office/drawing/2014/main" val="2826526549"/>
                    </a:ext>
                  </a:extLst>
                </a:gridCol>
                <a:gridCol w="795729">
                  <a:extLst>
                    <a:ext uri="{9D8B030D-6E8A-4147-A177-3AD203B41FA5}">
                      <a16:colId xmlns:a16="http://schemas.microsoft.com/office/drawing/2014/main" val="1025883068"/>
                    </a:ext>
                  </a:extLst>
                </a:gridCol>
              </a:tblGrid>
              <a:tr h="229616">
                <a:tc gridSpan="13">
                  <a:txBody>
                    <a:bodyPr/>
                    <a:lstStyle/>
                    <a:p>
                      <a:pPr algn="ctr" fontAlgn="ctr"/>
                      <a:r>
                        <a:rPr lang="en-US" sz="2000" u="none" strike="noStrike" dirty="0">
                          <a:effectLst/>
                        </a:rPr>
                        <a:t>Monthly Number of Individuals Off the SSI Payment Rolls Attributable to Medical CDRs</a:t>
                      </a:r>
                      <a:endParaRPr lang="en-US" sz="2000" b="1" i="0" u="none" strike="noStrike" dirty="0">
                        <a:solidFill>
                          <a:srgbClr val="000000"/>
                        </a:solidFill>
                        <a:effectLst/>
                        <a:latin typeface="Verdana" panose="020B060403050404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77839200"/>
                  </a:ext>
                </a:extLst>
              </a:tr>
              <a:tr h="229616">
                <a:tc gridSpan="13">
                  <a:txBody>
                    <a:bodyPr/>
                    <a:lstStyle/>
                    <a:p>
                      <a:pPr algn="ctr" fontAlgn="ctr"/>
                      <a:endParaRPr lang="en-US" sz="20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251446"/>
                  </a:ext>
                </a:extLst>
              </a:tr>
              <a:tr h="229616">
                <a:tc gridSpan="13">
                  <a:txBody>
                    <a:bodyPr/>
                    <a:lstStyle/>
                    <a:p>
                      <a:pPr algn="ctr" fontAlgn="ctr"/>
                      <a:r>
                        <a:rPr lang="en-US" sz="1200" u="none" strike="noStrike">
                          <a:effectLst/>
                        </a:rPr>
                        <a:t>Without Appeals Process (Initial Cessations)</a:t>
                      </a:r>
                      <a:endParaRPr lang="en-US" sz="1200" b="1" i="1" u="none" strike="noStrike">
                        <a:solidFill>
                          <a:srgbClr val="000000"/>
                        </a:solidFill>
                        <a:effectLst/>
                        <a:latin typeface="Verdana" panose="020B060403050404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17628570"/>
                  </a:ext>
                </a:extLst>
              </a:tr>
              <a:tr h="229616">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29682573"/>
                  </a:ext>
                </a:extLst>
              </a:tr>
              <a:tr h="325290">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u="none" strike="noStrike" dirty="0">
                          <a:effectLst/>
                        </a:rPr>
                        <a:t>Fiscal </a:t>
                      </a:r>
                      <a:r>
                        <a:rPr lang="en-US" sz="1200" u="none" strike="noStrike" dirty="0" smtClean="0">
                          <a:effectLst/>
                        </a:rPr>
                        <a:t>Year of Initial Decision</a:t>
                      </a:r>
                      <a:endParaRPr lang="en-US" sz="1200" b="1" i="0" u="none" strike="noStrike" dirty="0" smtClean="0">
                        <a:solidFill>
                          <a:srgbClr val="000000"/>
                        </a:solidFill>
                        <a:effectLst/>
                        <a:latin typeface="Verdana" panose="020B0604030504040204" pitchFamily="34" charset="0"/>
                      </a:endParaRPr>
                    </a:p>
                  </a:txBody>
                  <a:tcPr marL="7620" marR="7620" marT="7620" marB="0" anchor="ctr"/>
                </a:tc>
                <a:tc gridSpan="11">
                  <a:txBody>
                    <a:bodyPr/>
                    <a:lstStyle/>
                    <a:p>
                      <a:pPr algn="ctr" fontAlgn="ctr"/>
                      <a:r>
                        <a:rPr lang="en-US" sz="1200" u="none" strike="noStrike" dirty="0">
                          <a:effectLst/>
                        </a:rPr>
                        <a:t>Fiscal </a:t>
                      </a:r>
                      <a:r>
                        <a:rPr lang="en-US" sz="1200" u="none" strike="noStrike" dirty="0" smtClean="0">
                          <a:effectLst/>
                        </a:rPr>
                        <a:t>Year </a:t>
                      </a:r>
                      <a:r>
                        <a:rPr lang="en-US" sz="1200" u="none" strike="noStrike" dirty="0">
                          <a:effectLst/>
                        </a:rPr>
                        <a:t>of Federal </a:t>
                      </a:r>
                      <a:r>
                        <a:rPr lang="en-US" sz="1200" u="none" strike="noStrike" dirty="0" smtClean="0">
                          <a:effectLst/>
                        </a:rPr>
                        <a:t>Savings</a:t>
                      </a:r>
                      <a:endParaRPr lang="en-US" sz="1200" b="1" i="0" u="none" strike="noStrike" dirty="0">
                        <a:solidFill>
                          <a:srgbClr val="000000"/>
                        </a:solidFill>
                        <a:effectLst/>
                        <a:latin typeface="Verdana" panose="020B060403050404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100" u="none" strike="noStrike">
                          <a:effectLst/>
                        </a:rPr>
                        <a:t>Totals</a:t>
                      </a:r>
                      <a:endParaRPr lang="en-US" sz="1100" b="1" i="0" u="none" strike="noStrike">
                        <a:solidFill>
                          <a:srgbClr val="000000"/>
                        </a:solidFill>
                        <a:effectLst/>
                        <a:latin typeface="Verdana" panose="020B0604030504040204" pitchFamily="34" charset="0"/>
                      </a:endParaRPr>
                    </a:p>
                  </a:txBody>
                  <a:tcPr marL="7620" marR="7620" marT="7620" marB="0" anchor="ctr"/>
                </a:tc>
                <a:extLst>
                  <a:ext uri="{0D108BD9-81ED-4DB2-BD59-A6C34878D82A}">
                    <a16:rowId xmlns:a16="http://schemas.microsoft.com/office/drawing/2014/main" val="4084206995"/>
                  </a:ext>
                </a:extLst>
              </a:tr>
              <a:tr h="334857">
                <a:tc vMerge="1">
                  <a:txBody>
                    <a:bodyPr/>
                    <a:lstStyle/>
                    <a:p>
                      <a:pPr algn="ctr" fontAlgn="ctr"/>
                      <a:endParaRPr lang="en-US" sz="1100" b="1"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2017</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2018</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2019</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2020</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2021</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2022</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2023</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a:effectLst/>
                        </a:rPr>
                        <a:t>2024</a:t>
                      </a:r>
                      <a:endParaRPr lang="en-US" sz="1100" b="1" i="0" u="sng"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a:effectLst/>
                        </a:rPr>
                        <a:t>2025</a:t>
                      </a:r>
                      <a:endParaRPr lang="en-US" sz="1100" b="1" i="0" u="sng"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2026</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2027</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2017 - 27</a:t>
                      </a:r>
                      <a:endParaRPr lang="en-US" sz="1100" b="1" i="0" u="sng" strike="noStrike" dirty="0">
                        <a:solidFill>
                          <a:srgbClr val="000000"/>
                        </a:solidFill>
                        <a:effectLst/>
                        <a:latin typeface="Verdana" panose="020B0604030504040204" pitchFamily="34" charset="0"/>
                      </a:endParaRPr>
                    </a:p>
                  </a:txBody>
                  <a:tcPr marL="7620" marR="7620" marT="7620" marB="0" anchor="ctr"/>
                </a:tc>
                <a:extLst>
                  <a:ext uri="{0D108BD9-81ED-4DB2-BD59-A6C34878D82A}">
                    <a16:rowId xmlns:a16="http://schemas.microsoft.com/office/drawing/2014/main" val="899445144"/>
                  </a:ext>
                </a:extLst>
              </a:tr>
              <a:tr h="229616">
                <a:tc gridSpan="13">
                  <a:txBody>
                    <a:bodyPr/>
                    <a:lstStyle/>
                    <a:p>
                      <a:pPr algn="ctr" fontAlgn="ctr"/>
                      <a:r>
                        <a:rPr lang="en-US" sz="1200" u="none" strike="noStrike" dirty="0">
                          <a:effectLst/>
                        </a:rPr>
                        <a:t> </a:t>
                      </a:r>
                      <a:endParaRPr lang="en-US" sz="1200" b="1" i="1" u="none" strike="noStrike" dirty="0">
                        <a:solidFill>
                          <a:srgbClr val="000000"/>
                        </a:solidFill>
                        <a:effectLst/>
                        <a:latin typeface="Verdana" panose="020B060403050404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66969960"/>
                  </a:ext>
                </a:extLst>
              </a:tr>
              <a:tr h="229616">
                <a:tc>
                  <a:txBody>
                    <a:bodyPr/>
                    <a:lstStyle/>
                    <a:p>
                      <a:pPr algn="ctr" fontAlgn="ctr"/>
                      <a:r>
                        <a:rPr lang="en-US" sz="1100" u="none" strike="noStrike" dirty="0">
                          <a:effectLst/>
                        </a:rPr>
                        <a:t>2017</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1000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900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810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729</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656</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590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531</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478</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430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387</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349</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6,862 </a:t>
                      </a:r>
                      <a:endParaRPr lang="en-US" sz="1100" b="0" i="0" u="none" strike="noStrike">
                        <a:solidFill>
                          <a:srgbClr val="000000"/>
                        </a:solidFill>
                        <a:effectLst/>
                        <a:latin typeface="Verdana" panose="020B0604030504040204" pitchFamily="34" charset="0"/>
                      </a:endParaRPr>
                    </a:p>
                  </a:txBody>
                  <a:tcPr marL="7620" marR="7620" marT="7620" marB="0" anchor="ctr"/>
                </a:tc>
                <a:extLst>
                  <a:ext uri="{0D108BD9-81ED-4DB2-BD59-A6C34878D82A}">
                    <a16:rowId xmlns:a16="http://schemas.microsoft.com/office/drawing/2014/main" val="583560803"/>
                  </a:ext>
                </a:extLst>
              </a:tr>
              <a:tr h="229616">
                <a:tc>
                  <a:txBody>
                    <a:bodyPr/>
                    <a:lstStyle/>
                    <a:p>
                      <a:pPr algn="ctr" fontAlgn="ctr"/>
                      <a:r>
                        <a:rPr lang="en-US" sz="1100" u="none" strike="noStrike" dirty="0">
                          <a:effectLst/>
                        </a:rPr>
                        <a:t>2018</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1000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900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810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729</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656</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590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531</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478</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430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387</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6,513 </a:t>
                      </a:r>
                      <a:endParaRPr lang="en-US" sz="1100" b="0" i="0" u="none" strike="noStrike">
                        <a:solidFill>
                          <a:srgbClr val="000000"/>
                        </a:solidFill>
                        <a:effectLst/>
                        <a:latin typeface="Verdana" panose="020B0604030504040204" pitchFamily="34" charset="0"/>
                      </a:endParaRPr>
                    </a:p>
                  </a:txBody>
                  <a:tcPr marL="7620" marR="7620" marT="7620" marB="0" anchor="ctr"/>
                </a:tc>
                <a:extLst>
                  <a:ext uri="{0D108BD9-81ED-4DB2-BD59-A6C34878D82A}">
                    <a16:rowId xmlns:a16="http://schemas.microsoft.com/office/drawing/2014/main" val="2562503330"/>
                  </a:ext>
                </a:extLst>
              </a:tr>
              <a:tr h="229616">
                <a:tc>
                  <a:txBody>
                    <a:bodyPr/>
                    <a:lstStyle/>
                    <a:p>
                      <a:pPr algn="ctr" fontAlgn="ctr"/>
                      <a:r>
                        <a:rPr lang="en-US" sz="1100" u="none" strike="noStrike">
                          <a:effectLst/>
                        </a:rPr>
                        <a:t>2019</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1000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900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810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729</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656</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590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531</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478</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430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6,126 </a:t>
                      </a:r>
                      <a:endParaRPr lang="en-US" sz="1100" b="0" i="0" u="none" strike="noStrike">
                        <a:solidFill>
                          <a:srgbClr val="000000"/>
                        </a:solidFill>
                        <a:effectLst/>
                        <a:latin typeface="Verdana" panose="020B0604030504040204" pitchFamily="34" charset="0"/>
                      </a:endParaRPr>
                    </a:p>
                  </a:txBody>
                  <a:tcPr marL="7620" marR="7620" marT="7620" marB="0" anchor="ctr"/>
                </a:tc>
                <a:extLst>
                  <a:ext uri="{0D108BD9-81ED-4DB2-BD59-A6C34878D82A}">
                    <a16:rowId xmlns:a16="http://schemas.microsoft.com/office/drawing/2014/main" val="1554163474"/>
                  </a:ext>
                </a:extLst>
              </a:tr>
              <a:tr h="229616">
                <a:tc>
                  <a:txBody>
                    <a:bodyPr/>
                    <a:lstStyle/>
                    <a:p>
                      <a:pPr algn="ctr" fontAlgn="ctr"/>
                      <a:r>
                        <a:rPr lang="en-US" sz="1100" u="none" strike="noStrike">
                          <a:effectLst/>
                        </a:rPr>
                        <a:t>2020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1000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900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810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729</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656</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590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531</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478</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5,695 </a:t>
                      </a:r>
                      <a:endParaRPr lang="en-US" sz="1100" b="0" i="0" u="none" strike="noStrike">
                        <a:solidFill>
                          <a:srgbClr val="000000"/>
                        </a:solidFill>
                        <a:effectLst/>
                        <a:latin typeface="Verdana" panose="020B0604030504040204" pitchFamily="34" charset="0"/>
                      </a:endParaRPr>
                    </a:p>
                  </a:txBody>
                  <a:tcPr marL="7620" marR="7620" marT="7620" marB="0" anchor="ctr"/>
                </a:tc>
                <a:extLst>
                  <a:ext uri="{0D108BD9-81ED-4DB2-BD59-A6C34878D82A}">
                    <a16:rowId xmlns:a16="http://schemas.microsoft.com/office/drawing/2014/main" val="2998934809"/>
                  </a:ext>
                </a:extLst>
              </a:tr>
              <a:tr h="229616">
                <a:tc>
                  <a:txBody>
                    <a:bodyPr/>
                    <a:lstStyle/>
                    <a:p>
                      <a:pPr algn="ctr" fontAlgn="ctr"/>
                      <a:r>
                        <a:rPr lang="en-US" sz="1100" u="none" strike="noStrike">
                          <a:effectLst/>
                        </a:rPr>
                        <a:t>2021</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1000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900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810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729</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656</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590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531</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5,217 </a:t>
                      </a:r>
                      <a:endParaRPr lang="en-US" sz="1100" b="0" i="0" u="none" strike="noStrike">
                        <a:solidFill>
                          <a:srgbClr val="000000"/>
                        </a:solidFill>
                        <a:effectLst/>
                        <a:latin typeface="Verdana" panose="020B0604030504040204" pitchFamily="34" charset="0"/>
                      </a:endParaRPr>
                    </a:p>
                  </a:txBody>
                  <a:tcPr marL="7620" marR="7620" marT="7620" marB="0" anchor="ctr"/>
                </a:tc>
                <a:extLst>
                  <a:ext uri="{0D108BD9-81ED-4DB2-BD59-A6C34878D82A}">
                    <a16:rowId xmlns:a16="http://schemas.microsoft.com/office/drawing/2014/main" val="1921231111"/>
                  </a:ext>
                </a:extLst>
              </a:tr>
              <a:tr h="229616">
                <a:tc>
                  <a:txBody>
                    <a:bodyPr/>
                    <a:lstStyle/>
                    <a:p>
                      <a:pPr algn="ctr" fontAlgn="ctr"/>
                      <a:r>
                        <a:rPr lang="en-US" sz="1100" u="none" strike="noStrike">
                          <a:effectLst/>
                        </a:rPr>
                        <a:t>2022</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1000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900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810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729</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656</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590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4,686 </a:t>
                      </a:r>
                      <a:endParaRPr lang="en-US" sz="1100" b="0" i="0" u="none" strike="noStrike">
                        <a:solidFill>
                          <a:srgbClr val="000000"/>
                        </a:solidFill>
                        <a:effectLst/>
                        <a:latin typeface="Verdana" panose="020B0604030504040204" pitchFamily="34" charset="0"/>
                      </a:endParaRPr>
                    </a:p>
                  </a:txBody>
                  <a:tcPr marL="7620" marR="7620" marT="7620" marB="0" anchor="ctr"/>
                </a:tc>
                <a:extLst>
                  <a:ext uri="{0D108BD9-81ED-4DB2-BD59-A6C34878D82A}">
                    <a16:rowId xmlns:a16="http://schemas.microsoft.com/office/drawing/2014/main" val="2250620392"/>
                  </a:ext>
                </a:extLst>
              </a:tr>
              <a:tr h="229616">
                <a:tc>
                  <a:txBody>
                    <a:bodyPr/>
                    <a:lstStyle/>
                    <a:p>
                      <a:pPr algn="ctr" fontAlgn="ctr"/>
                      <a:r>
                        <a:rPr lang="en-US" sz="1100" u="none" strike="noStrike">
                          <a:effectLst/>
                        </a:rPr>
                        <a:t>2023</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1000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900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810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729</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656</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4,095 </a:t>
                      </a:r>
                      <a:endParaRPr lang="en-US" sz="1100" b="0" i="0" u="none" strike="noStrike">
                        <a:solidFill>
                          <a:srgbClr val="000000"/>
                        </a:solidFill>
                        <a:effectLst/>
                        <a:latin typeface="Verdana" panose="020B0604030504040204" pitchFamily="34" charset="0"/>
                      </a:endParaRPr>
                    </a:p>
                  </a:txBody>
                  <a:tcPr marL="7620" marR="7620" marT="7620" marB="0" anchor="ctr"/>
                </a:tc>
                <a:extLst>
                  <a:ext uri="{0D108BD9-81ED-4DB2-BD59-A6C34878D82A}">
                    <a16:rowId xmlns:a16="http://schemas.microsoft.com/office/drawing/2014/main" val="2290058098"/>
                  </a:ext>
                </a:extLst>
              </a:tr>
              <a:tr h="229616">
                <a:tc>
                  <a:txBody>
                    <a:bodyPr/>
                    <a:lstStyle/>
                    <a:p>
                      <a:pPr algn="ctr" fontAlgn="ctr"/>
                      <a:r>
                        <a:rPr lang="en-US" sz="1100" u="none" strike="noStrike">
                          <a:effectLst/>
                        </a:rPr>
                        <a:t>2024</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1000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900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810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729</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3,439 </a:t>
                      </a:r>
                      <a:endParaRPr lang="en-US" sz="1100" b="0" i="0" u="none" strike="noStrike">
                        <a:solidFill>
                          <a:srgbClr val="000000"/>
                        </a:solidFill>
                        <a:effectLst/>
                        <a:latin typeface="Verdana" panose="020B0604030504040204" pitchFamily="34" charset="0"/>
                      </a:endParaRPr>
                    </a:p>
                  </a:txBody>
                  <a:tcPr marL="7620" marR="7620" marT="7620" marB="0" anchor="ctr"/>
                </a:tc>
                <a:extLst>
                  <a:ext uri="{0D108BD9-81ED-4DB2-BD59-A6C34878D82A}">
                    <a16:rowId xmlns:a16="http://schemas.microsoft.com/office/drawing/2014/main" val="2695647546"/>
                  </a:ext>
                </a:extLst>
              </a:tr>
              <a:tr h="229616">
                <a:tc>
                  <a:txBody>
                    <a:bodyPr/>
                    <a:lstStyle/>
                    <a:p>
                      <a:pPr algn="ctr" fontAlgn="ctr"/>
                      <a:r>
                        <a:rPr lang="en-US" sz="1100" u="none" strike="noStrike">
                          <a:effectLst/>
                        </a:rPr>
                        <a:t>2025</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1000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900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810</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2,710 </a:t>
                      </a:r>
                      <a:endParaRPr lang="en-US" sz="1100" b="0" i="0" u="none" strike="noStrike">
                        <a:solidFill>
                          <a:srgbClr val="000000"/>
                        </a:solidFill>
                        <a:effectLst/>
                        <a:latin typeface="Verdana" panose="020B0604030504040204" pitchFamily="34" charset="0"/>
                      </a:endParaRPr>
                    </a:p>
                  </a:txBody>
                  <a:tcPr marL="7620" marR="7620" marT="7620" marB="0" anchor="ctr"/>
                </a:tc>
                <a:extLst>
                  <a:ext uri="{0D108BD9-81ED-4DB2-BD59-A6C34878D82A}">
                    <a16:rowId xmlns:a16="http://schemas.microsoft.com/office/drawing/2014/main" val="3939787786"/>
                  </a:ext>
                </a:extLst>
              </a:tr>
              <a:tr h="229616">
                <a:tc>
                  <a:txBody>
                    <a:bodyPr/>
                    <a:lstStyle/>
                    <a:p>
                      <a:pPr algn="ctr" fontAlgn="ctr"/>
                      <a:r>
                        <a:rPr lang="en-US" sz="1100" u="none" strike="noStrike">
                          <a:effectLst/>
                        </a:rPr>
                        <a:t>2026</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1000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900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1,900 </a:t>
                      </a:r>
                      <a:endParaRPr lang="en-US" sz="1100" b="0" i="0" u="none" strike="noStrike">
                        <a:solidFill>
                          <a:srgbClr val="000000"/>
                        </a:solidFill>
                        <a:effectLst/>
                        <a:latin typeface="Verdana" panose="020B0604030504040204" pitchFamily="34" charset="0"/>
                      </a:endParaRPr>
                    </a:p>
                  </a:txBody>
                  <a:tcPr marL="7620" marR="7620" marT="7620" marB="0" anchor="ctr"/>
                </a:tc>
                <a:extLst>
                  <a:ext uri="{0D108BD9-81ED-4DB2-BD59-A6C34878D82A}">
                    <a16:rowId xmlns:a16="http://schemas.microsoft.com/office/drawing/2014/main" val="2776630411"/>
                  </a:ext>
                </a:extLst>
              </a:tr>
              <a:tr h="229616">
                <a:tc>
                  <a:txBody>
                    <a:bodyPr/>
                    <a:lstStyle/>
                    <a:p>
                      <a:pPr algn="ctr" fontAlgn="ctr"/>
                      <a:r>
                        <a:rPr lang="en-US" sz="1100" u="none" strike="noStrike">
                          <a:effectLst/>
                        </a:rPr>
                        <a:t>2027</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1000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1,000 </a:t>
                      </a:r>
                      <a:endParaRPr lang="en-US" sz="1100" b="0" i="0" u="none" strike="noStrike">
                        <a:solidFill>
                          <a:srgbClr val="000000"/>
                        </a:solidFill>
                        <a:effectLst/>
                        <a:latin typeface="Verdana" panose="020B0604030504040204" pitchFamily="34" charset="0"/>
                      </a:endParaRPr>
                    </a:p>
                  </a:txBody>
                  <a:tcPr marL="7620" marR="7620" marT="7620" marB="0" anchor="ctr"/>
                </a:tc>
                <a:extLst>
                  <a:ext uri="{0D108BD9-81ED-4DB2-BD59-A6C34878D82A}">
                    <a16:rowId xmlns:a16="http://schemas.microsoft.com/office/drawing/2014/main" val="2467648357"/>
                  </a:ext>
                </a:extLst>
              </a:tr>
              <a:tr h="229616">
                <a:tc>
                  <a:txBody>
                    <a:bodyPr/>
                    <a:lstStyle/>
                    <a:p>
                      <a:pPr algn="ctr" fontAlgn="ctr"/>
                      <a:r>
                        <a:rPr lang="en-US" sz="1100" u="none" strike="noStrike">
                          <a:effectLst/>
                        </a:rPr>
                        <a:t>Totals</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ct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l" fontAlgn="b"/>
                      <a:endParaRPr lang="en-US" sz="20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015586033"/>
                  </a:ext>
                </a:extLst>
              </a:tr>
              <a:tr h="229616">
                <a:tc>
                  <a:txBody>
                    <a:bodyPr/>
                    <a:lstStyle/>
                    <a:p>
                      <a:pPr algn="ctr" fontAlgn="ctr"/>
                      <a:r>
                        <a:rPr lang="en-US" sz="1100" u="none" strike="noStrike">
                          <a:effectLst/>
                        </a:rPr>
                        <a:t>2017 - 27</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1,000 </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1,900 </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2,710 </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3,439 </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4,095 </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4,686 </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5,217 </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5,695 </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6,126 </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a:effectLst/>
                        </a:rPr>
                        <a:t>      6,513 </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none" strike="noStrike" dirty="0">
                          <a:effectLst/>
                        </a:rPr>
                        <a:t>      6,862 </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400" u="none" strike="noStrike" dirty="0">
                          <a:effectLst/>
                        </a:rPr>
                        <a:t>  48,243 </a:t>
                      </a:r>
                      <a:endParaRPr lang="en-US" sz="1400" b="1" i="0" u="none" strike="noStrike" dirty="0">
                        <a:solidFill>
                          <a:srgbClr val="000000"/>
                        </a:solidFill>
                        <a:effectLst/>
                        <a:latin typeface="Verdana" panose="020B0604030504040204" pitchFamily="34" charset="0"/>
                      </a:endParaRPr>
                    </a:p>
                  </a:txBody>
                  <a:tcPr marL="7620" marR="7620" marT="7620" marB="0" anchor="ctr"/>
                </a:tc>
                <a:extLst>
                  <a:ext uri="{0D108BD9-81ED-4DB2-BD59-A6C34878D82A}">
                    <a16:rowId xmlns:a16="http://schemas.microsoft.com/office/drawing/2014/main" val="2969826708"/>
                  </a:ext>
                </a:extLst>
              </a:tr>
            </a:tbl>
          </a:graphicData>
        </a:graphic>
      </p:graphicFrame>
      <p:sp>
        <p:nvSpPr>
          <p:cNvPr id="6" name="TextBox 5"/>
          <p:cNvSpPr txBox="1"/>
          <p:nvPr/>
        </p:nvSpPr>
        <p:spPr>
          <a:xfrm>
            <a:off x="8303490" y="6352143"/>
            <a:ext cx="2743200" cy="369332"/>
          </a:xfrm>
          <a:prstGeom prst="rect">
            <a:avLst/>
          </a:prstGeom>
          <a:noFill/>
        </p:spPr>
        <p:txBody>
          <a:bodyPr wrap="square" rtlCol="0">
            <a:spAutoFit/>
          </a:bodyPr>
          <a:lstStyle/>
          <a:p>
            <a:r>
              <a:rPr lang="en-US" dirty="0" smtClean="0"/>
              <a:t>11,000  -&gt;  48,000</a:t>
            </a:r>
            <a:endParaRPr lang="en-US" dirty="0"/>
          </a:p>
        </p:txBody>
      </p:sp>
      <p:sp>
        <p:nvSpPr>
          <p:cNvPr id="7" name="Rectangle 6"/>
          <p:cNvSpPr/>
          <p:nvPr/>
        </p:nvSpPr>
        <p:spPr>
          <a:xfrm>
            <a:off x="1496291" y="5938982"/>
            <a:ext cx="8589818" cy="228138"/>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150764" y="5902036"/>
            <a:ext cx="720436" cy="3339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40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DB1DD72-AF7E-468D-86FE-82407F188C1E}" type="slidenum">
              <a:rPr lang="en-US" smtClean="0"/>
              <a:t>51</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82638817"/>
              </p:ext>
            </p:extLst>
          </p:nvPr>
        </p:nvGraphicFramePr>
        <p:xfrm>
          <a:off x="468741" y="214622"/>
          <a:ext cx="10513295" cy="5982977"/>
        </p:xfrm>
        <a:graphic>
          <a:graphicData uri="http://schemas.openxmlformats.org/drawingml/2006/table">
            <a:tbl>
              <a:tblPr>
                <a:tableStyleId>{5C22544A-7EE6-4342-B048-85BDC9FD1C3A}</a:tableStyleId>
              </a:tblPr>
              <a:tblGrid>
                <a:gridCol w="777562">
                  <a:extLst>
                    <a:ext uri="{9D8B030D-6E8A-4147-A177-3AD203B41FA5}">
                      <a16:colId xmlns:a16="http://schemas.microsoft.com/office/drawing/2014/main" val="3269660936"/>
                    </a:ext>
                  </a:extLst>
                </a:gridCol>
                <a:gridCol w="890957">
                  <a:extLst>
                    <a:ext uri="{9D8B030D-6E8A-4147-A177-3AD203B41FA5}">
                      <a16:colId xmlns:a16="http://schemas.microsoft.com/office/drawing/2014/main" val="4288952417"/>
                    </a:ext>
                  </a:extLst>
                </a:gridCol>
                <a:gridCol w="890957">
                  <a:extLst>
                    <a:ext uri="{9D8B030D-6E8A-4147-A177-3AD203B41FA5}">
                      <a16:colId xmlns:a16="http://schemas.microsoft.com/office/drawing/2014/main" val="3952116269"/>
                    </a:ext>
                  </a:extLst>
                </a:gridCol>
                <a:gridCol w="793762">
                  <a:extLst>
                    <a:ext uri="{9D8B030D-6E8A-4147-A177-3AD203B41FA5}">
                      <a16:colId xmlns:a16="http://schemas.microsoft.com/office/drawing/2014/main" val="836562441"/>
                    </a:ext>
                  </a:extLst>
                </a:gridCol>
                <a:gridCol w="793762">
                  <a:extLst>
                    <a:ext uri="{9D8B030D-6E8A-4147-A177-3AD203B41FA5}">
                      <a16:colId xmlns:a16="http://schemas.microsoft.com/office/drawing/2014/main" val="3184963683"/>
                    </a:ext>
                  </a:extLst>
                </a:gridCol>
                <a:gridCol w="793762">
                  <a:extLst>
                    <a:ext uri="{9D8B030D-6E8A-4147-A177-3AD203B41FA5}">
                      <a16:colId xmlns:a16="http://schemas.microsoft.com/office/drawing/2014/main" val="2287822013"/>
                    </a:ext>
                  </a:extLst>
                </a:gridCol>
                <a:gridCol w="793762">
                  <a:extLst>
                    <a:ext uri="{9D8B030D-6E8A-4147-A177-3AD203B41FA5}">
                      <a16:colId xmlns:a16="http://schemas.microsoft.com/office/drawing/2014/main" val="1770076951"/>
                    </a:ext>
                  </a:extLst>
                </a:gridCol>
                <a:gridCol w="793762">
                  <a:extLst>
                    <a:ext uri="{9D8B030D-6E8A-4147-A177-3AD203B41FA5}">
                      <a16:colId xmlns:a16="http://schemas.microsoft.com/office/drawing/2014/main" val="3015471756"/>
                    </a:ext>
                  </a:extLst>
                </a:gridCol>
                <a:gridCol w="793762">
                  <a:extLst>
                    <a:ext uri="{9D8B030D-6E8A-4147-A177-3AD203B41FA5}">
                      <a16:colId xmlns:a16="http://schemas.microsoft.com/office/drawing/2014/main" val="2976446145"/>
                    </a:ext>
                  </a:extLst>
                </a:gridCol>
                <a:gridCol w="793762">
                  <a:extLst>
                    <a:ext uri="{9D8B030D-6E8A-4147-A177-3AD203B41FA5}">
                      <a16:colId xmlns:a16="http://schemas.microsoft.com/office/drawing/2014/main" val="904701888"/>
                    </a:ext>
                  </a:extLst>
                </a:gridCol>
                <a:gridCol w="793762">
                  <a:extLst>
                    <a:ext uri="{9D8B030D-6E8A-4147-A177-3AD203B41FA5}">
                      <a16:colId xmlns:a16="http://schemas.microsoft.com/office/drawing/2014/main" val="3346849489"/>
                    </a:ext>
                  </a:extLst>
                </a:gridCol>
                <a:gridCol w="793762">
                  <a:extLst>
                    <a:ext uri="{9D8B030D-6E8A-4147-A177-3AD203B41FA5}">
                      <a16:colId xmlns:a16="http://schemas.microsoft.com/office/drawing/2014/main" val="2826526549"/>
                    </a:ext>
                  </a:extLst>
                </a:gridCol>
                <a:gridCol w="809961">
                  <a:extLst>
                    <a:ext uri="{9D8B030D-6E8A-4147-A177-3AD203B41FA5}">
                      <a16:colId xmlns:a16="http://schemas.microsoft.com/office/drawing/2014/main" val="1025883068"/>
                    </a:ext>
                  </a:extLst>
                </a:gridCol>
              </a:tblGrid>
              <a:tr h="370752">
                <a:tc gridSpan="13">
                  <a:txBody>
                    <a:bodyPr/>
                    <a:lstStyle/>
                    <a:p>
                      <a:pPr algn="ctr" fontAlgn="ctr"/>
                      <a:r>
                        <a:rPr lang="en-US" sz="2000" u="none" strike="noStrike" dirty="0">
                          <a:effectLst/>
                        </a:rPr>
                        <a:t>Monthly Number of Individuals Off the SSI Payment Rolls Attributable to Medical CDRs</a:t>
                      </a:r>
                      <a:endParaRPr lang="en-US" sz="2000" b="1" i="0" u="none" strike="noStrike" dirty="0">
                        <a:solidFill>
                          <a:srgbClr val="000000"/>
                        </a:solidFill>
                        <a:effectLst/>
                        <a:latin typeface="Verdana" panose="020B060403050404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77839200"/>
                  </a:ext>
                </a:extLst>
              </a:tr>
              <a:tr h="370752">
                <a:tc gridSpan="13">
                  <a:txBody>
                    <a:bodyPr/>
                    <a:lstStyle/>
                    <a:p>
                      <a:pPr algn="ctr" fontAlgn="ctr"/>
                      <a:endParaRPr lang="en-US" sz="20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251446"/>
                  </a:ext>
                </a:extLst>
              </a:tr>
              <a:tr h="272488">
                <a:tc gridSpan="13">
                  <a:txBody>
                    <a:bodyPr/>
                    <a:lstStyle/>
                    <a:p>
                      <a:pPr algn="ctr" fontAlgn="ctr"/>
                      <a:r>
                        <a:rPr lang="en-US" sz="1200" u="none" strike="noStrike" dirty="0" smtClean="0">
                          <a:effectLst/>
                        </a:rPr>
                        <a:t>With </a:t>
                      </a:r>
                      <a:r>
                        <a:rPr lang="en-US" sz="1200" u="none" strike="noStrike" dirty="0">
                          <a:effectLst/>
                        </a:rPr>
                        <a:t>Appeals Process </a:t>
                      </a:r>
                      <a:r>
                        <a:rPr lang="en-US" sz="1200" u="none" strike="noStrike" dirty="0" smtClean="0">
                          <a:effectLst/>
                        </a:rPr>
                        <a:t>(Ultimate </a:t>
                      </a:r>
                      <a:r>
                        <a:rPr lang="en-US" sz="1200" u="none" strike="noStrike" dirty="0">
                          <a:effectLst/>
                        </a:rPr>
                        <a:t>Cessations)</a:t>
                      </a:r>
                      <a:endParaRPr lang="en-US" sz="1200" b="1" i="1" u="none" strike="noStrike" dirty="0">
                        <a:solidFill>
                          <a:srgbClr val="000000"/>
                        </a:solidFill>
                        <a:effectLst/>
                        <a:latin typeface="Verdana" panose="020B060403050404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17628570"/>
                  </a:ext>
                </a:extLst>
              </a:tr>
              <a:tr h="370752">
                <a:tc>
                  <a:txBody>
                    <a:bodyPr/>
                    <a:lstStyle/>
                    <a:p>
                      <a:pPr algn="l" fontAlgn="ctr"/>
                      <a:endParaRPr lang="en-US" sz="20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29682573"/>
                  </a:ext>
                </a:extLst>
              </a:tr>
              <a:tr h="386024">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u="none" strike="noStrike" dirty="0">
                          <a:effectLst/>
                        </a:rPr>
                        <a:t>Fiscal </a:t>
                      </a:r>
                      <a:r>
                        <a:rPr lang="en-US" sz="1200" u="none" strike="noStrike" dirty="0" smtClean="0">
                          <a:effectLst/>
                        </a:rPr>
                        <a:t>Year of Initial Decision</a:t>
                      </a:r>
                      <a:endParaRPr lang="en-US" sz="1200" b="1" i="0" u="none" strike="noStrike" dirty="0" smtClean="0">
                        <a:solidFill>
                          <a:srgbClr val="000000"/>
                        </a:solidFill>
                        <a:effectLst/>
                        <a:latin typeface="Verdana" panose="020B0604030504040204" pitchFamily="34" charset="0"/>
                      </a:endParaRPr>
                    </a:p>
                  </a:txBody>
                  <a:tcPr marL="7620" marR="7620" marT="7620" marB="0" anchor="ctr"/>
                </a:tc>
                <a:tc gridSpan="11">
                  <a:txBody>
                    <a:bodyPr/>
                    <a:lstStyle/>
                    <a:p>
                      <a:pPr algn="ctr" fontAlgn="ctr"/>
                      <a:r>
                        <a:rPr lang="en-US" sz="1200" u="none" strike="noStrike" dirty="0">
                          <a:effectLst/>
                        </a:rPr>
                        <a:t>Fiscal </a:t>
                      </a:r>
                      <a:r>
                        <a:rPr lang="en-US" sz="1200" u="none" strike="noStrike" dirty="0" smtClean="0">
                          <a:effectLst/>
                        </a:rPr>
                        <a:t>Year </a:t>
                      </a:r>
                      <a:r>
                        <a:rPr lang="en-US" sz="1200" u="none" strike="noStrike" dirty="0">
                          <a:effectLst/>
                        </a:rPr>
                        <a:t>of Federal </a:t>
                      </a:r>
                      <a:r>
                        <a:rPr lang="en-US" sz="1200" u="none" strike="noStrike" dirty="0" smtClean="0">
                          <a:effectLst/>
                        </a:rPr>
                        <a:t>Savings</a:t>
                      </a:r>
                      <a:endParaRPr lang="en-US" sz="1200" b="1" i="0" u="none" strike="noStrike" dirty="0">
                        <a:solidFill>
                          <a:srgbClr val="000000"/>
                        </a:solidFill>
                        <a:effectLst/>
                        <a:latin typeface="Verdana" panose="020B060403050404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100" u="none" strike="noStrike">
                          <a:effectLst/>
                        </a:rPr>
                        <a:t>Totals</a:t>
                      </a:r>
                      <a:endParaRPr lang="en-US" sz="1100" b="1" i="0" u="none" strike="noStrike">
                        <a:solidFill>
                          <a:srgbClr val="000000"/>
                        </a:solidFill>
                        <a:effectLst/>
                        <a:latin typeface="Verdana" panose="020B0604030504040204" pitchFamily="34" charset="0"/>
                      </a:endParaRPr>
                    </a:p>
                  </a:txBody>
                  <a:tcPr marL="7620" marR="7620" marT="7620" marB="0" anchor="ctr"/>
                </a:tc>
                <a:extLst>
                  <a:ext uri="{0D108BD9-81ED-4DB2-BD59-A6C34878D82A}">
                    <a16:rowId xmlns:a16="http://schemas.microsoft.com/office/drawing/2014/main" val="4084206995"/>
                  </a:ext>
                </a:extLst>
              </a:tr>
              <a:tr h="397377">
                <a:tc vMerge="1">
                  <a:txBody>
                    <a:bodyPr/>
                    <a:lstStyle/>
                    <a:p>
                      <a:pPr algn="ctr" fontAlgn="ctr"/>
                      <a:endParaRPr lang="en-US" sz="1100" b="1"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2017</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2018</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2019</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2020</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2021</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2022</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2023</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a:effectLst/>
                        </a:rPr>
                        <a:t>2024</a:t>
                      </a:r>
                      <a:endParaRPr lang="en-US" sz="1100" b="1" i="0" u="sng"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a:effectLst/>
                        </a:rPr>
                        <a:t>2025</a:t>
                      </a:r>
                      <a:endParaRPr lang="en-US" sz="1100" b="1" i="0" u="sng"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2026</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2027</a:t>
                      </a:r>
                      <a:endParaRPr lang="en-US" sz="1100" b="1" i="0" u="sng"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u="sng" strike="noStrike" dirty="0">
                          <a:effectLst/>
                        </a:rPr>
                        <a:t>2017 - 27</a:t>
                      </a:r>
                      <a:endParaRPr lang="en-US" sz="1100" b="1" i="0" u="sng" strike="noStrike" dirty="0">
                        <a:solidFill>
                          <a:srgbClr val="000000"/>
                        </a:solidFill>
                        <a:effectLst/>
                        <a:latin typeface="Verdana" panose="020B0604030504040204" pitchFamily="34" charset="0"/>
                      </a:endParaRPr>
                    </a:p>
                  </a:txBody>
                  <a:tcPr marL="7620" marR="7620" marT="7620" marB="0" anchor="ctr"/>
                </a:tc>
                <a:extLst>
                  <a:ext uri="{0D108BD9-81ED-4DB2-BD59-A6C34878D82A}">
                    <a16:rowId xmlns:a16="http://schemas.microsoft.com/office/drawing/2014/main" val="899445144"/>
                  </a:ext>
                </a:extLst>
              </a:tr>
              <a:tr h="272488">
                <a:tc gridSpan="13">
                  <a:txBody>
                    <a:bodyPr/>
                    <a:lstStyle/>
                    <a:p>
                      <a:pPr algn="ctr" fontAlgn="ctr"/>
                      <a:r>
                        <a:rPr lang="en-US" sz="1200" u="none" strike="noStrike" dirty="0">
                          <a:effectLst/>
                        </a:rPr>
                        <a:t> </a:t>
                      </a:r>
                      <a:endParaRPr lang="en-US" sz="1200" b="1" i="1" u="none" strike="noStrike" dirty="0">
                        <a:solidFill>
                          <a:srgbClr val="000000"/>
                        </a:solidFill>
                        <a:effectLst/>
                        <a:latin typeface="Verdana" panose="020B060403050404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66969960"/>
                  </a:ext>
                </a:extLst>
              </a:tr>
              <a:tr h="272488">
                <a:tc>
                  <a:txBody>
                    <a:bodyPr/>
                    <a:lstStyle/>
                    <a:p>
                      <a:pPr algn="ctr" fontAlgn="ctr"/>
                      <a:r>
                        <a:rPr lang="en-US" sz="1100" u="none" strike="noStrike" dirty="0">
                          <a:effectLst/>
                        </a:rPr>
                        <a:t>2017</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b="0" i="0" u="none" strike="noStrike" dirty="0">
                          <a:solidFill>
                            <a:srgbClr val="000000"/>
                          </a:solidFill>
                          <a:effectLst/>
                          <a:latin typeface="+mn-lt"/>
                        </a:rPr>
                        <a:t>333</a:t>
                      </a:r>
                    </a:p>
                  </a:txBody>
                  <a:tcPr marL="7620" marR="7620" marT="7620" marB="0" anchor="ctr"/>
                </a:tc>
                <a:tc>
                  <a:txBody>
                    <a:bodyPr/>
                    <a:lstStyle/>
                    <a:p>
                      <a:pPr algn="r" fontAlgn="ctr"/>
                      <a:r>
                        <a:rPr lang="en-US" sz="1100" b="0" i="0" u="none" strike="noStrike" dirty="0">
                          <a:solidFill>
                            <a:srgbClr val="000000"/>
                          </a:solidFill>
                          <a:effectLst/>
                          <a:latin typeface="+mn-lt"/>
                        </a:rPr>
                        <a:t>600</a:t>
                      </a:r>
                    </a:p>
                  </a:txBody>
                  <a:tcPr marL="7620" marR="7620" marT="7620" marB="0" anchor="ctr"/>
                </a:tc>
                <a:tc>
                  <a:txBody>
                    <a:bodyPr/>
                    <a:lstStyle/>
                    <a:p>
                      <a:pPr algn="r" fontAlgn="ctr"/>
                      <a:r>
                        <a:rPr lang="en-US" sz="1100" b="0" i="0" u="none" strike="noStrike" dirty="0">
                          <a:solidFill>
                            <a:srgbClr val="000000"/>
                          </a:solidFill>
                          <a:effectLst/>
                          <a:latin typeface="+mn-lt"/>
                        </a:rPr>
                        <a:t>840</a:t>
                      </a:r>
                    </a:p>
                  </a:txBody>
                  <a:tcPr marL="7620" marR="7620" marT="7620" marB="0" anchor="ctr"/>
                </a:tc>
                <a:tc>
                  <a:txBody>
                    <a:bodyPr/>
                    <a:lstStyle/>
                    <a:p>
                      <a:pPr algn="r" fontAlgn="ctr"/>
                      <a:r>
                        <a:rPr lang="en-US" sz="1100" b="0" i="0" u="none" strike="noStrike">
                          <a:solidFill>
                            <a:srgbClr val="000000"/>
                          </a:solidFill>
                          <a:effectLst/>
                          <a:latin typeface="+mn-lt"/>
                        </a:rPr>
                        <a:t>756</a:t>
                      </a:r>
                    </a:p>
                  </a:txBody>
                  <a:tcPr marL="7620" marR="7620" marT="7620" marB="0" anchor="ctr"/>
                </a:tc>
                <a:tc>
                  <a:txBody>
                    <a:bodyPr/>
                    <a:lstStyle/>
                    <a:p>
                      <a:pPr algn="r" fontAlgn="ctr"/>
                      <a:r>
                        <a:rPr lang="en-US" sz="1100" b="0" i="0" u="none" strike="noStrike">
                          <a:solidFill>
                            <a:srgbClr val="000000"/>
                          </a:solidFill>
                          <a:effectLst/>
                          <a:latin typeface="+mn-lt"/>
                        </a:rPr>
                        <a:t>680</a:t>
                      </a:r>
                    </a:p>
                  </a:txBody>
                  <a:tcPr marL="7620" marR="7620" marT="7620" marB="0" anchor="ctr"/>
                </a:tc>
                <a:tc>
                  <a:txBody>
                    <a:bodyPr/>
                    <a:lstStyle/>
                    <a:p>
                      <a:pPr algn="r" fontAlgn="ctr"/>
                      <a:r>
                        <a:rPr lang="en-US" sz="1100" b="0" i="0" u="none" strike="noStrike">
                          <a:solidFill>
                            <a:srgbClr val="000000"/>
                          </a:solidFill>
                          <a:effectLst/>
                          <a:latin typeface="+mn-lt"/>
                        </a:rPr>
                        <a:t>612</a:t>
                      </a:r>
                    </a:p>
                  </a:txBody>
                  <a:tcPr marL="7620" marR="7620" marT="7620" marB="0" anchor="ctr"/>
                </a:tc>
                <a:tc>
                  <a:txBody>
                    <a:bodyPr/>
                    <a:lstStyle/>
                    <a:p>
                      <a:pPr algn="r" fontAlgn="ctr"/>
                      <a:r>
                        <a:rPr lang="en-US" sz="1100" b="0" i="0" u="none" strike="noStrike">
                          <a:solidFill>
                            <a:srgbClr val="000000"/>
                          </a:solidFill>
                          <a:effectLst/>
                          <a:latin typeface="+mn-lt"/>
                        </a:rPr>
                        <a:t>551</a:t>
                      </a:r>
                    </a:p>
                  </a:txBody>
                  <a:tcPr marL="7620" marR="7620" marT="7620" marB="0" anchor="ctr"/>
                </a:tc>
                <a:tc>
                  <a:txBody>
                    <a:bodyPr/>
                    <a:lstStyle/>
                    <a:p>
                      <a:pPr algn="r" fontAlgn="ctr"/>
                      <a:r>
                        <a:rPr lang="en-US" sz="1100" b="0" i="0" u="none" strike="noStrike">
                          <a:solidFill>
                            <a:srgbClr val="000000"/>
                          </a:solidFill>
                          <a:effectLst/>
                          <a:latin typeface="+mn-lt"/>
                        </a:rPr>
                        <a:t>496</a:t>
                      </a:r>
                    </a:p>
                  </a:txBody>
                  <a:tcPr marL="7620" marR="7620" marT="7620" marB="0" anchor="ctr"/>
                </a:tc>
                <a:tc>
                  <a:txBody>
                    <a:bodyPr/>
                    <a:lstStyle/>
                    <a:p>
                      <a:pPr algn="r" fontAlgn="ctr"/>
                      <a:r>
                        <a:rPr lang="en-US" sz="1100" b="0" i="0" u="none" strike="noStrike">
                          <a:solidFill>
                            <a:srgbClr val="000000"/>
                          </a:solidFill>
                          <a:effectLst/>
                          <a:latin typeface="+mn-lt"/>
                        </a:rPr>
                        <a:t>446</a:t>
                      </a:r>
                    </a:p>
                  </a:txBody>
                  <a:tcPr marL="7620" marR="7620" marT="7620" marB="0" anchor="ctr"/>
                </a:tc>
                <a:tc>
                  <a:txBody>
                    <a:bodyPr/>
                    <a:lstStyle/>
                    <a:p>
                      <a:pPr algn="r" fontAlgn="ctr"/>
                      <a:r>
                        <a:rPr lang="en-US" sz="1100" b="0" i="0" u="none" strike="noStrike">
                          <a:solidFill>
                            <a:srgbClr val="000000"/>
                          </a:solidFill>
                          <a:effectLst/>
                          <a:latin typeface="+mn-lt"/>
                        </a:rPr>
                        <a:t>402</a:t>
                      </a:r>
                    </a:p>
                  </a:txBody>
                  <a:tcPr marL="7620" marR="7620" marT="7620" marB="0" anchor="ctr"/>
                </a:tc>
                <a:tc>
                  <a:txBody>
                    <a:bodyPr/>
                    <a:lstStyle/>
                    <a:p>
                      <a:pPr algn="r" fontAlgn="ctr"/>
                      <a:r>
                        <a:rPr lang="en-US" sz="1100" b="0" i="0" u="none" strike="noStrike">
                          <a:solidFill>
                            <a:srgbClr val="000000"/>
                          </a:solidFill>
                          <a:effectLst/>
                          <a:latin typeface="+mn-lt"/>
                        </a:rPr>
                        <a:t>362</a:t>
                      </a:r>
                    </a:p>
                  </a:txBody>
                  <a:tcPr marL="7620" marR="7620" marT="7620" marB="0" anchor="ctr"/>
                </a:tc>
                <a:tc>
                  <a:txBody>
                    <a:bodyPr/>
                    <a:lstStyle/>
                    <a:p>
                      <a:pPr algn="r" fontAlgn="ctr"/>
                      <a:r>
                        <a:rPr lang="en-US" sz="1100" b="0" i="0" u="none" strike="noStrike">
                          <a:solidFill>
                            <a:srgbClr val="000000"/>
                          </a:solidFill>
                          <a:effectLst/>
                          <a:latin typeface="+mn-lt"/>
                        </a:rPr>
                        <a:t>       6,079 </a:t>
                      </a:r>
                    </a:p>
                  </a:txBody>
                  <a:tcPr marL="7620" marR="7620" marT="7620" marB="0" anchor="ctr"/>
                </a:tc>
                <a:extLst>
                  <a:ext uri="{0D108BD9-81ED-4DB2-BD59-A6C34878D82A}">
                    <a16:rowId xmlns:a16="http://schemas.microsoft.com/office/drawing/2014/main" val="583560803"/>
                  </a:ext>
                </a:extLst>
              </a:tr>
              <a:tr h="272488">
                <a:tc>
                  <a:txBody>
                    <a:bodyPr/>
                    <a:lstStyle/>
                    <a:p>
                      <a:pPr algn="ctr" fontAlgn="ctr"/>
                      <a:r>
                        <a:rPr lang="en-US" sz="1100" u="none" strike="noStrike" dirty="0">
                          <a:effectLst/>
                        </a:rPr>
                        <a:t>2018</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endParaRPr lang="en-US" sz="1100" b="0" i="0" u="none" strike="noStrike" dirty="0">
                        <a:solidFill>
                          <a:srgbClr val="000000"/>
                        </a:solidFill>
                        <a:effectLst/>
                        <a:latin typeface="+mn-lt"/>
                      </a:endParaRPr>
                    </a:p>
                  </a:txBody>
                  <a:tcPr marL="7620" marR="7620" marT="7620" marB="0" anchor="ctr"/>
                </a:tc>
                <a:tc>
                  <a:txBody>
                    <a:bodyPr/>
                    <a:lstStyle/>
                    <a:p>
                      <a:pPr algn="r" fontAlgn="ctr"/>
                      <a:r>
                        <a:rPr lang="en-US" sz="1100" b="0" i="0" u="none" strike="noStrike" dirty="0">
                          <a:solidFill>
                            <a:srgbClr val="000000"/>
                          </a:solidFill>
                          <a:effectLst/>
                          <a:latin typeface="+mn-lt"/>
                        </a:rPr>
                        <a:t>333</a:t>
                      </a:r>
                    </a:p>
                  </a:txBody>
                  <a:tcPr marL="7620" marR="7620" marT="7620" marB="0" anchor="ctr"/>
                </a:tc>
                <a:tc>
                  <a:txBody>
                    <a:bodyPr/>
                    <a:lstStyle/>
                    <a:p>
                      <a:pPr algn="r" fontAlgn="ctr"/>
                      <a:r>
                        <a:rPr lang="en-US" sz="1100" b="0" i="0" u="none" strike="noStrike" dirty="0">
                          <a:solidFill>
                            <a:srgbClr val="000000"/>
                          </a:solidFill>
                          <a:effectLst/>
                          <a:latin typeface="+mn-lt"/>
                        </a:rPr>
                        <a:t>600</a:t>
                      </a:r>
                    </a:p>
                  </a:txBody>
                  <a:tcPr marL="7620" marR="7620" marT="7620" marB="0" anchor="ctr"/>
                </a:tc>
                <a:tc>
                  <a:txBody>
                    <a:bodyPr/>
                    <a:lstStyle/>
                    <a:p>
                      <a:pPr algn="r" fontAlgn="ctr"/>
                      <a:r>
                        <a:rPr lang="en-US" sz="1100" b="0" i="0" u="none" strike="noStrike" dirty="0">
                          <a:solidFill>
                            <a:srgbClr val="000000"/>
                          </a:solidFill>
                          <a:effectLst/>
                          <a:latin typeface="+mn-lt"/>
                        </a:rPr>
                        <a:t>840</a:t>
                      </a:r>
                    </a:p>
                  </a:txBody>
                  <a:tcPr marL="7620" marR="7620" marT="7620" marB="0" anchor="ctr"/>
                </a:tc>
                <a:tc>
                  <a:txBody>
                    <a:bodyPr/>
                    <a:lstStyle/>
                    <a:p>
                      <a:pPr algn="r" fontAlgn="ctr"/>
                      <a:r>
                        <a:rPr lang="en-US" sz="1100" b="0" i="0" u="none" strike="noStrike" dirty="0">
                          <a:solidFill>
                            <a:srgbClr val="000000"/>
                          </a:solidFill>
                          <a:effectLst/>
                          <a:latin typeface="+mn-lt"/>
                        </a:rPr>
                        <a:t>756</a:t>
                      </a:r>
                    </a:p>
                  </a:txBody>
                  <a:tcPr marL="7620" marR="7620" marT="7620" marB="0" anchor="ctr"/>
                </a:tc>
                <a:tc>
                  <a:txBody>
                    <a:bodyPr/>
                    <a:lstStyle/>
                    <a:p>
                      <a:pPr algn="r" fontAlgn="ctr"/>
                      <a:r>
                        <a:rPr lang="en-US" sz="1100" b="0" i="0" u="none" strike="noStrike">
                          <a:solidFill>
                            <a:srgbClr val="000000"/>
                          </a:solidFill>
                          <a:effectLst/>
                          <a:latin typeface="+mn-lt"/>
                        </a:rPr>
                        <a:t>680</a:t>
                      </a:r>
                    </a:p>
                  </a:txBody>
                  <a:tcPr marL="7620" marR="7620" marT="7620" marB="0" anchor="ctr"/>
                </a:tc>
                <a:tc>
                  <a:txBody>
                    <a:bodyPr/>
                    <a:lstStyle/>
                    <a:p>
                      <a:pPr algn="r" fontAlgn="ctr"/>
                      <a:r>
                        <a:rPr lang="en-US" sz="1100" b="0" i="0" u="none" strike="noStrike">
                          <a:solidFill>
                            <a:srgbClr val="000000"/>
                          </a:solidFill>
                          <a:effectLst/>
                          <a:latin typeface="+mn-lt"/>
                        </a:rPr>
                        <a:t>612</a:t>
                      </a:r>
                    </a:p>
                  </a:txBody>
                  <a:tcPr marL="7620" marR="7620" marT="7620" marB="0" anchor="ctr"/>
                </a:tc>
                <a:tc>
                  <a:txBody>
                    <a:bodyPr/>
                    <a:lstStyle/>
                    <a:p>
                      <a:pPr algn="r" fontAlgn="ctr"/>
                      <a:r>
                        <a:rPr lang="en-US" sz="1100" b="0" i="0" u="none" strike="noStrike">
                          <a:solidFill>
                            <a:srgbClr val="000000"/>
                          </a:solidFill>
                          <a:effectLst/>
                          <a:latin typeface="+mn-lt"/>
                        </a:rPr>
                        <a:t>551</a:t>
                      </a:r>
                    </a:p>
                  </a:txBody>
                  <a:tcPr marL="7620" marR="7620" marT="7620" marB="0" anchor="ctr"/>
                </a:tc>
                <a:tc>
                  <a:txBody>
                    <a:bodyPr/>
                    <a:lstStyle/>
                    <a:p>
                      <a:pPr algn="r" fontAlgn="ctr"/>
                      <a:r>
                        <a:rPr lang="en-US" sz="1100" b="0" i="0" u="none" strike="noStrike">
                          <a:solidFill>
                            <a:srgbClr val="000000"/>
                          </a:solidFill>
                          <a:effectLst/>
                          <a:latin typeface="+mn-lt"/>
                        </a:rPr>
                        <a:t>496</a:t>
                      </a:r>
                    </a:p>
                  </a:txBody>
                  <a:tcPr marL="7620" marR="7620" marT="7620" marB="0" anchor="ctr"/>
                </a:tc>
                <a:tc>
                  <a:txBody>
                    <a:bodyPr/>
                    <a:lstStyle/>
                    <a:p>
                      <a:pPr algn="r" fontAlgn="ctr"/>
                      <a:r>
                        <a:rPr lang="en-US" sz="1100" b="0" i="0" u="none" strike="noStrike">
                          <a:solidFill>
                            <a:srgbClr val="000000"/>
                          </a:solidFill>
                          <a:effectLst/>
                          <a:latin typeface="+mn-lt"/>
                        </a:rPr>
                        <a:t>446</a:t>
                      </a:r>
                    </a:p>
                  </a:txBody>
                  <a:tcPr marL="7620" marR="7620" marT="7620" marB="0" anchor="ctr"/>
                </a:tc>
                <a:tc>
                  <a:txBody>
                    <a:bodyPr/>
                    <a:lstStyle/>
                    <a:p>
                      <a:pPr algn="r" fontAlgn="ctr"/>
                      <a:r>
                        <a:rPr lang="en-US" sz="1100" b="0" i="0" u="none" strike="noStrike">
                          <a:solidFill>
                            <a:srgbClr val="000000"/>
                          </a:solidFill>
                          <a:effectLst/>
                          <a:latin typeface="+mn-lt"/>
                        </a:rPr>
                        <a:t>402</a:t>
                      </a:r>
                    </a:p>
                  </a:txBody>
                  <a:tcPr marL="7620" marR="7620" marT="7620" marB="0" anchor="ctr"/>
                </a:tc>
                <a:tc>
                  <a:txBody>
                    <a:bodyPr/>
                    <a:lstStyle/>
                    <a:p>
                      <a:pPr algn="r" fontAlgn="ctr"/>
                      <a:r>
                        <a:rPr lang="en-US" sz="1100" b="0" i="0" u="none" strike="noStrike">
                          <a:solidFill>
                            <a:srgbClr val="000000"/>
                          </a:solidFill>
                          <a:effectLst/>
                          <a:latin typeface="+mn-lt"/>
                        </a:rPr>
                        <a:t>       5,717 </a:t>
                      </a:r>
                    </a:p>
                  </a:txBody>
                  <a:tcPr marL="7620" marR="7620" marT="7620" marB="0" anchor="ctr"/>
                </a:tc>
                <a:extLst>
                  <a:ext uri="{0D108BD9-81ED-4DB2-BD59-A6C34878D82A}">
                    <a16:rowId xmlns:a16="http://schemas.microsoft.com/office/drawing/2014/main" val="2562503330"/>
                  </a:ext>
                </a:extLst>
              </a:tr>
              <a:tr h="272488">
                <a:tc>
                  <a:txBody>
                    <a:bodyPr/>
                    <a:lstStyle/>
                    <a:p>
                      <a:pPr algn="ctr" fontAlgn="ctr"/>
                      <a:r>
                        <a:rPr lang="en-US" sz="1100" u="none" strike="noStrike">
                          <a:effectLst/>
                        </a:rPr>
                        <a:t>2019</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dirty="0">
                        <a:solidFill>
                          <a:srgbClr val="000000"/>
                        </a:solidFill>
                        <a:effectLst/>
                        <a:latin typeface="+mn-lt"/>
                      </a:endParaRPr>
                    </a:p>
                  </a:txBody>
                  <a:tcPr marL="7620" marR="7620" marT="7620" marB="0" anchor="ctr"/>
                </a:tc>
                <a:tc>
                  <a:txBody>
                    <a:bodyPr/>
                    <a:lstStyle/>
                    <a:p>
                      <a:pPr algn="r" fontAlgn="ctr"/>
                      <a:r>
                        <a:rPr lang="en-US" sz="1100" b="0" i="0" u="none" strike="noStrike" dirty="0">
                          <a:solidFill>
                            <a:srgbClr val="000000"/>
                          </a:solidFill>
                          <a:effectLst/>
                          <a:latin typeface="+mn-lt"/>
                        </a:rPr>
                        <a:t>333</a:t>
                      </a:r>
                    </a:p>
                  </a:txBody>
                  <a:tcPr marL="7620" marR="7620" marT="7620" marB="0" anchor="ctr"/>
                </a:tc>
                <a:tc>
                  <a:txBody>
                    <a:bodyPr/>
                    <a:lstStyle/>
                    <a:p>
                      <a:pPr algn="r" fontAlgn="ctr"/>
                      <a:r>
                        <a:rPr lang="en-US" sz="1100" b="0" i="0" u="none" strike="noStrike">
                          <a:solidFill>
                            <a:srgbClr val="000000"/>
                          </a:solidFill>
                          <a:effectLst/>
                          <a:latin typeface="+mn-lt"/>
                        </a:rPr>
                        <a:t>600</a:t>
                      </a:r>
                    </a:p>
                  </a:txBody>
                  <a:tcPr marL="7620" marR="7620" marT="7620" marB="0" anchor="ctr"/>
                </a:tc>
                <a:tc>
                  <a:txBody>
                    <a:bodyPr/>
                    <a:lstStyle/>
                    <a:p>
                      <a:pPr algn="r" fontAlgn="ctr"/>
                      <a:r>
                        <a:rPr lang="en-US" sz="1100" b="0" i="0" u="none" strike="noStrike" dirty="0">
                          <a:solidFill>
                            <a:srgbClr val="000000"/>
                          </a:solidFill>
                          <a:effectLst/>
                          <a:latin typeface="+mn-lt"/>
                        </a:rPr>
                        <a:t>840</a:t>
                      </a:r>
                    </a:p>
                  </a:txBody>
                  <a:tcPr marL="7620" marR="7620" marT="7620" marB="0" anchor="ctr"/>
                </a:tc>
                <a:tc>
                  <a:txBody>
                    <a:bodyPr/>
                    <a:lstStyle/>
                    <a:p>
                      <a:pPr algn="r" fontAlgn="ctr"/>
                      <a:r>
                        <a:rPr lang="en-US" sz="1100" b="0" i="0" u="none" strike="noStrike">
                          <a:solidFill>
                            <a:srgbClr val="000000"/>
                          </a:solidFill>
                          <a:effectLst/>
                          <a:latin typeface="+mn-lt"/>
                        </a:rPr>
                        <a:t>756</a:t>
                      </a:r>
                    </a:p>
                  </a:txBody>
                  <a:tcPr marL="7620" marR="7620" marT="7620" marB="0" anchor="ctr"/>
                </a:tc>
                <a:tc>
                  <a:txBody>
                    <a:bodyPr/>
                    <a:lstStyle/>
                    <a:p>
                      <a:pPr algn="r" fontAlgn="ctr"/>
                      <a:r>
                        <a:rPr lang="en-US" sz="1100" b="0" i="0" u="none" strike="noStrike">
                          <a:solidFill>
                            <a:srgbClr val="000000"/>
                          </a:solidFill>
                          <a:effectLst/>
                          <a:latin typeface="+mn-lt"/>
                        </a:rPr>
                        <a:t>680</a:t>
                      </a:r>
                    </a:p>
                  </a:txBody>
                  <a:tcPr marL="7620" marR="7620" marT="7620" marB="0" anchor="ctr"/>
                </a:tc>
                <a:tc>
                  <a:txBody>
                    <a:bodyPr/>
                    <a:lstStyle/>
                    <a:p>
                      <a:pPr algn="r" fontAlgn="ctr"/>
                      <a:r>
                        <a:rPr lang="en-US" sz="1100" b="0" i="0" u="none" strike="noStrike" dirty="0">
                          <a:solidFill>
                            <a:srgbClr val="000000"/>
                          </a:solidFill>
                          <a:effectLst/>
                          <a:latin typeface="+mn-lt"/>
                        </a:rPr>
                        <a:t>612</a:t>
                      </a:r>
                    </a:p>
                  </a:txBody>
                  <a:tcPr marL="7620" marR="7620" marT="7620" marB="0" anchor="ctr"/>
                </a:tc>
                <a:tc>
                  <a:txBody>
                    <a:bodyPr/>
                    <a:lstStyle/>
                    <a:p>
                      <a:pPr algn="r" fontAlgn="ctr"/>
                      <a:r>
                        <a:rPr lang="en-US" sz="1100" b="0" i="0" u="none" strike="noStrike">
                          <a:solidFill>
                            <a:srgbClr val="000000"/>
                          </a:solidFill>
                          <a:effectLst/>
                          <a:latin typeface="+mn-lt"/>
                        </a:rPr>
                        <a:t>551</a:t>
                      </a:r>
                    </a:p>
                  </a:txBody>
                  <a:tcPr marL="7620" marR="7620" marT="7620" marB="0" anchor="ctr"/>
                </a:tc>
                <a:tc>
                  <a:txBody>
                    <a:bodyPr/>
                    <a:lstStyle/>
                    <a:p>
                      <a:pPr algn="r" fontAlgn="ctr"/>
                      <a:r>
                        <a:rPr lang="en-US" sz="1100" b="0" i="0" u="none" strike="noStrike">
                          <a:solidFill>
                            <a:srgbClr val="000000"/>
                          </a:solidFill>
                          <a:effectLst/>
                          <a:latin typeface="+mn-lt"/>
                        </a:rPr>
                        <a:t>496</a:t>
                      </a:r>
                    </a:p>
                  </a:txBody>
                  <a:tcPr marL="7620" marR="7620" marT="7620" marB="0" anchor="ctr"/>
                </a:tc>
                <a:tc>
                  <a:txBody>
                    <a:bodyPr/>
                    <a:lstStyle/>
                    <a:p>
                      <a:pPr algn="r" fontAlgn="ctr"/>
                      <a:r>
                        <a:rPr lang="en-US" sz="1100" b="0" i="0" u="none" strike="noStrike">
                          <a:solidFill>
                            <a:srgbClr val="000000"/>
                          </a:solidFill>
                          <a:effectLst/>
                          <a:latin typeface="+mn-lt"/>
                        </a:rPr>
                        <a:t>446</a:t>
                      </a:r>
                    </a:p>
                  </a:txBody>
                  <a:tcPr marL="7620" marR="7620" marT="7620" marB="0" anchor="ctr"/>
                </a:tc>
                <a:tc>
                  <a:txBody>
                    <a:bodyPr/>
                    <a:lstStyle/>
                    <a:p>
                      <a:pPr algn="r" fontAlgn="ctr"/>
                      <a:r>
                        <a:rPr lang="en-US" sz="1100" b="0" i="0" u="none" strike="noStrike">
                          <a:solidFill>
                            <a:srgbClr val="000000"/>
                          </a:solidFill>
                          <a:effectLst/>
                          <a:latin typeface="+mn-lt"/>
                        </a:rPr>
                        <a:t>       5,316 </a:t>
                      </a:r>
                    </a:p>
                  </a:txBody>
                  <a:tcPr marL="7620" marR="7620" marT="7620" marB="0" anchor="ctr"/>
                </a:tc>
                <a:extLst>
                  <a:ext uri="{0D108BD9-81ED-4DB2-BD59-A6C34878D82A}">
                    <a16:rowId xmlns:a16="http://schemas.microsoft.com/office/drawing/2014/main" val="1554163474"/>
                  </a:ext>
                </a:extLst>
              </a:tr>
              <a:tr h="272488">
                <a:tc>
                  <a:txBody>
                    <a:bodyPr/>
                    <a:lstStyle/>
                    <a:p>
                      <a:pPr algn="ctr" fontAlgn="ctr"/>
                      <a:r>
                        <a:rPr lang="en-US" sz="1100" u="none" strike="noStrike" dirty="0">
                          <a:effectLst/>
                        </a:rPr>
                        <a:t>2020</a:t>
                      </a:r>
                      <a:endParaRPr lang="en-US" sz="1100" b="0" i="0" u="none" strike="noStrike" dirty="0">
                        <a:solidFill>
                          <a:srgbClr val="000000"/>
                        </a:solidFill>
                        <a:effectLst/>
                        <a:latin typeface="Verdana" panose="020B0604030504040204" pitchFamily="34" charset="0"/>
                      </a:endParaRPr>
                    </a:p>
                  </a:txBody>
                  <a:tcPr marL="7620" marR="7620" marT="7620" marB="0" anchor="ctr"/>
                </a:tc>
                <a:tc>
                  <a:txBody>
                    <a:bodyPr/>
                    <a:lstStyle/>
                    <a:p>
                      <a:pPr algn="r" fontAlgn="ctr"/>
                      <a:endParaRPr lang="en-US" sz="1100" b="0" i="0" u="none" strike="noStrike" dirty="0">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dirty="0">
                        <a:solidFill>
                          <a:srgbClr val="000000"/>
                        </a:solidFill>
                        <a:effectLst/>
                        <a:latin typeface="+mn-lt"/>
                      </a:endParaRPr>
                    </a:p>
                  </a:txBody>
                  <a:tcPr marL="7620" marR="7620" marT="7620" marB="0" anchor="ctr"/>
                </a:tc>
                <a:tc>
                  <a:txBody>
                    <a:bodyPr/>
                    <a:lstStyle/>
                    <a:p>
                      <a:pPr algn="r" fontAlgn="ctr"/>
                      <a:r>
                        <a:rPr lang="en-US" sz="1100" b="0" i="0" u="none" strike="noStrike" dirty="0">
                          <a:solidFill>
                            <a:srgbClr val="000000"/>
                          </a:solidFill>
                          <a:effectLst/>
                          <a:latin typeface="+mn-lt"/>
                        </a:rPr>
                        <a:t>333</a:t>
                      </a:r>
                    </a:p>
                  </a:txBody>
                  <a:tcPr marL="7620" marR="7620" marT="7620" marB="0" anchor="ctr"/>
                </a:tc>
                <a:tc>
                  <a:txBody>
                    <a:bodyPr/>
                    <a:lstStyle/>
                    <a:p>
                      <a:pPr algn="r" fontAlgn="ctr"/>
                      <a:r>
                        <a:rPr lang="en-US" sz="1100" b="0" i="0" u="none" strike="noStrike">
                          <a:solidFill>
                            <a:srgbClr val="000000"/>
                          </a:solidFill>
                          <a:effectLst/>
                          <a:latin typeface="+mn-lt"/>
                        </a:rPr>
                        <a:t>600</a:t>
                      </a:r>
                    </a:p>
                  </a:txBody>
                  <a:tcPr marL="7620" marR="7620" marT="7620" marB="0" anchor="ctr"/>
                </a:tc>
                <a:tc>
                  <a:txBody>
                    <a:bodyPr/>
                    <a:lstStyle/>
                    <a:p>
                      <a:pPr algn="r" fontAlgn="ctr"/>
                      <a:r>
                        <a:rPr lang="en-US" sz="1100" b="0" i="0" u="none" strike="noStrike">
                          <a:solidFill>
                            <a:srgbClr val="000000"/>
                          </a:solidFill>
                          <a:effectLst/>
                          <a:latin typeface="+mn-lt"/>
                        </a:rPr>
                        <a:t>840</a:t>
                      </a:r>
                    </a:p>
                  </a:txBody>
                  <a:tcPr marL="7620" marR="7620" marT="7620" marB="0" anchor="ctr"/>
                </a:tc>
                <a:tc>
                  <a:txBody>
                    <a:bodyPr/>
                    <a:lstStyle/>
                    <a:p>
                      <a:pPr algn="r" fontAlgn="ctr"/>
                      <a:r>
                        <a:rPr lang="en-US" sz="1100" b="0" i="0" u="none" strike="noStrike" dirty="0">
                          <a:solidFill>
                            <a:srgbClr val="000000"/>
                          </a:solidFill>
                          <a:effectLst/>
                          <a:latin typeface="+mn-lt"/>
                        </a:rPr>
                        <a:t>756</a:t>
                      </a:r>
                    </a:p>
                  </a:txBody>
                  <a:tcPr marL="7620" marR="7620" marT="7620" marB="0" anchor="ctr"/>
                </a:tc>
                <a:tc>
                  <a:txBody>
                    <a:bodyPr/>
                    <a:lstStyle/>
                    <a:p>
                      <a:pPr algn="r" fontAlgn="ctr"/>
                      <a:r>
                        <a:rPr lang="en-US" sz="1100" b="0" i="0" u="none" strike="noStrike" dirty="0">
                          <a:solidFill>
                            <a:srgbClr val="000000"/>
                          </a:solidFill>
                          <a:effectLst/>
                          <a:latin typeface="+mn-lt"/>
                        </a:rPr>
                        <a:t>680</a:t>
                      </a:r>
                    </a:p>
                  </a:txBody>
                  <a:tcPr marL="7620" marR="7620" marT="7620" marB="0" anchor="ctr"/>
                </a:tc>
                <a:tc>
                  <a:txBody>
                    <a:bodyPr/>
                    <a:lstStyle/>
                    <a:p>
                      <a:pPr algn="r" fontAlgn="ctr"/>
                      <a:r>
                        <a:rPr lang="en-US" sz="1100" b="0" i="0" u="none" strike="noStrike" dirty="0">
                          <a:solidFill>
                            <a:srgbClr val="000000"/>
                          </a:solidFill>
                          <a:effectLst/>
                          <a:latin typeface="+mn-lt"/>
                        </a:rPr>
                        <a:t>612</a:t>
                      </a:r>
                    </a:p>
                  </a:txBody>
                  <a:tcPr marL="7620" marR="7620" marT="7620" marB="0" anchor="ctr"/>
                </a:tc>
                <a:tc>
                  <a:txBody>
                    <a:bodyPr/>
                    <a:lstStyle/>
                    <a:p>
                      <a:pPr algn="r" fontAlgn="ctr"/>
                      <a:r>
                        <a:rPr lang="en-US" sz="1100" b="0" i="0" u="none" strike="noStrike">
                          <a:solidFill>
                            <a:srgbClr val="000000"/>
                          </a:solidFill>
                          <a:effectLst/>
                          <a:latin typeface="+mn-lt"/>
                        </a:rPr>
                        <a:t>551</a:t>
                      </a:r>
                    </a:p>
                  </a:txBody>
                  <a:tcPr marL="7620" marR="7620" marT="7620" marB="0" anchor="ctr"/>
                </a:tc>
                <a:tc>
                  <a:txBody>
                    <a:bodyPr/>
                    <a:lstStyle/>
                    <a:p>
                      <a:pPr algn="r" fontAlgn="ctr"/>
                      <a:r>
                        <a:rPr lang="en-US" sz="1100" b="0" i="0" u="none" strike="noStrike">
                          <a:solidFill>
                            <a:srgbClr val="000000"/>
                          </a:solidFill>
                          <a:effectLst/>
                          <a:latin typeface="+mn-lt"/>
                        </a:rPr>
                        <a:t>496</a:t>
                      </a:r>
                    </a:p>
                  </a:txBody>
                  <a:tcPr marL="7620" marR="7620" marT="7620" marB="0" anchor="ctr"/>
                </a:tc>
                <a:tc>
                  <a:txBody>
                    <a:bodyPr/>
                    <a:lstStyle/>
                    <a:p>
                      <a:pPr algn="r" fontAlgn="ctr"/>
                      <a:r>
                        <a:rPr lang="en-US" sz="1100" b="0" i="0" u="none" strike="noStrike">
                          <a:solidFill>
                            <a:srgbClr val="000000"/>
                          </a:solidFill>
                          <a:effectLst/>
                          <a:latin typeface="+mn-lt"/>
                        </a:rPr>
                        <a:t>       4,869 </a:t>
                      </a:r>
                    </a:p>
                  </a:txBody>
                  <a:tcPr marL="7620" marR="7620" marT="7620" marB="0" anchor="ctr"/>
                </a:tc>
                <a:extLst>
                  <a:ext uri="{0D108BD9-81ED-4DB2-BD59-A6C34878D82A}">
                    <a16:rowId xmlns:a16="http://schemas.microsoft.com/office/drawing/2014/main" val="2998934809"/>
                  </a:ext>
                </a:extLst>
              </a:tr>
              <a:tr h="272488">
                <a:tc>
                  <a:txBody>
                    <a:bodyPr/>
                    <a:lstStyle/>
                    <a:p>
                      <a:pPr algn="ctr" fontAlgn="ctr"/>
                      <a:r>
                        <a:rPr lang="en-US" sz="1100" u="none" strike="noStrike">
                          <a:effectLst/>
                        </a:rPr>
                        <a:t>2021</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r>
                        <a:rPr lang="en-US" sz="1100" b="0" i="0" u="none" strike="noStrike">
                          <a:solidFill>
                            <a:srgbClr val="000000"/>
                          </a:solidFill>
                          <a:effectLst/>
                          <a:latin typeface="+mn-lt"/>
                        </a:rPr>
                        <a:t>333</a:t>
                      </a:r>
                    </a:p>
                  </a:txBody>
                  <a:tcPr marL="7620" marR="7620" marT="7620" marB="0" anchor="ctr"/>
                </a:tc>
                <a:tc>
                  <a:txBody>
                    <a:bodyPr/>
                    <a:lstStyle/>
                    <a:p>
                      <a:pPr algn="r" fontAlgn="ctr"/>
                      <a:r>
                        <a:rPr lang="en-US" sz="1100" b="0" i="0" u="none" strike="noStrike">
                          <a:solidFill>
                            <a:srgbClr val="000000"/>
                          </a:solidFill>
                          <a:effectLst/>
                          <a:latin typeface="+mn-lt"/>
                        </a:rPr>
                        <a:t>600</a:t>
                      </a:r>
                    </a:p>
                  </a:txBody>
                  <a:tcPr marL="7620" marR="7620" marT="7620" marB="0" anchor="ctr"/>
                </a:tc>
                <a:tc>
                  <a:txBody>
                    <a:bodyPr/>
                    <a:lstStyle/>
                    <a:p>
                      <a:pPr algn="r" fontAlgn="ctr"/>
                      <a:r>
                        <a:rPr lang="en-US" sz="1100" b="0" i="0" u="none" strike="noStrike">
                          <a:solidFill>
                            <a:srgbClr val="000000"/>
                          </a:solidFill>
                          <a:effectLst/>
                          <a:latin typeface="+mn-lt"/>
                        </a:rPr>
                        <a:t>840</a:t>
                      </a:r>
                    </a:p>
                  </a:txBody>
                  <a:tcPr marL="7620" marR="7620" marT="7620" marB="0" anchor="ctr"/>
                </a:tc>
                <a:tc>
                  <a:txBody>
                    <a:bodyPr/>
                    <a:lstStyle/>
                    <a:p>
                      <a:pPr algn="r" fontAlgn="ctr"/>
                      <a:r>
                        <a:rPr lang="en-US" sz="1100" b="0" i="0" u="none" strike="noStrike" dirty="0">
                          <a:solidFill>
                            <a:srgbClr val="000000"/>
                          </a:solidFill>
                          <a:effectLst/>
                          <a:latin typeface="+mn-lt"/>
                        </a:rPr>
                        <a:t>756</a:t>
                      </a:r>
                    </a:p>
                  </a:txBody>
                  <a:tcPr marL="7620" marR="7620" marT="7620" marB="0" anchor="ctr"/>
                </a:tc>
                <a:tc>
                  <a:txBody>
                    <a:bodyPr/>
                    <a:lstStyle/>
                    <a:p>
                      <a:pPr algn="r" fontAlgn="ctr"/>
                      <a:r>
                        <a:rPr lang="en-US" sz="1100" b="0" i="0" u="none" strike="noStrike">
                          <a:solidFill>
                            <a:srgbClr val="000000"/>
                          </a:solidFill>
                          <a:effectLst/>
                          <a:latin typeface="+mn-lt"/>
                        </a:rPr>
                        <a:t>680</a:t>
                      </a:r>
                    </a:p>
                  </a:txBody>
                  <a:tcPr marL="7620" marR="7620" marT="7620" marB="0" anchor="ctr"/>
                </a:tc>
                <a:tc>
                  <a:txBody>
                    <a:bodyPr/>
                    <a:lstStyle/>
                    <a:p>
                      <a:pPr algn="r" fontAlgn="ctr"/>
                      <a:r>
                        <a:rPr lang="en-US" sz="1100" b="0" i="0" u="none" strike="noStrike">
                          <a:solidFill>
                            <a:srgbClr val="000000"/>
                          </a:solidFill>
                          <a:effectLst/>
                          <a:latin typeface="+mn-lt"/>
                        </a:rPr>
                        <a:t>612</a:t>
                      </a:r>
                    </a:p>
                  </a:txBody>
                  <a:tcPr marL="7620" marR="7620" marT="7620" marB="0" anchor="ctr"/>
                </a:tc>
                <a:tc>
                  <a:txBody>
                    <a:bodyPr/>
                    <a:lstStyle/>
                    <a:p>
                      <a:pPr algn="r" fontAlgn="ctr"/>
                      <a:r>
                        <a:rPr lang="en-US" sz="1100" b="0" i="0" u="none" strike="noStrike">
                          <a:solidFill>
                            <a:srgbClr val="000000"/>
                          </a:solidFill>
                          <a:effectLst/>
                          <a:latin typeface="+mn-lt"/>
                        </a:rPr>
                        <a:t>551</a:t>
                      </a:r>
                    </a:p>
                  </a:txBody>
                  <a:tcPr marL="7620" marR="7620" marT="7620" marB="0" anchor="ctr"/>
                </a:tc>
                <a:tc>
                  <a:txBody>
                    <a:bodyPr/>
                    <a:lstStyle/>
                    <a:p>
                      <a:pPr algn="r" fontAlgn="ctr"/>
                      <a:r>
                        <a:rPr lang="en-US" sz="1100" b="0" i="0" u="none" strike="noStrike">
                          <a:solidFill>
                            <a:srgbClr val="000000"/>
                          </a:solidFill>
                          <a:effectLst/>
                          <a:latin typeface="+mn-lt"/>
                        </a:rPr>
                        <a:t>       4,373 </a:t>
                      </a:r>
                    </a:p>
                  </a:txBody>
                  <a:tcPr marL="7620" marR="7620" marT="7620" marB="0" anchor="ctr"/>
                </a:tc>
                <a:extLst>
                  <a:ext uri="{0D108BD9-81ED-4DB2-BD59-A6C34878D82A}">
                    <a16:rowId xmlns:a16="http://schemas.microsoft.com/office/drawing/2014/main" val="1921231111"/>
                  </a:ext>
                </a:extLst>
              </a:tr>
              <a:tr h="272488">
                <a:tc>
                  <a:txBody>
                    <a:bodyPr/>
                    <a:lstStyle/>
                    <a:p>
                      <a:pPr algn="ctr" fontAlgn="ctr"/>
                      <a:r>
                        <a:rPr lang="en-US" sz="1100" u="none" strike="noStrike">
                          <a:effectLst/>
                        </a:rPr>
                        <a:t>2022</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dirty="0">
                        <a:solidFill>
                          <a:srgbClr val="000000"/>
                        </a:solidFill>
                        <a:effectLst/>
                        <a:latin typeface="+mn-lt"/>
                      </a:endParaRPr>
                    </a:p>
                  </a:txBody>
                  <a:tcPr marL="7620" marR="7620" marT="7620" marB="0" anchor="ctr"/>
                </a:tc>
                <a:tc>
                  <a:txBody>
                    <a:bodyPr/>
                    <a:lstStyle/>
                    <a:p>
                      <a:pPr algn="r" fontAlgn="ctr"/>
                      <a:r>
                        <a:rPr lang="en-US" sz="1100" b="0" i="0" u="none" strike="noStrike" dirty="0">
                          <a:solidFill>
                            <a:srgbClr val="000000"/>
                          </a:solidFill>
                          <a:effectLst/>
                          <a:latin typeface="+mn-lt"/>
                        </a:rPr>
                        <a:t>333</a:t>
                      </a:r>
                    </a:p>
                  </a:txBody>
                  <a:tcPr marL="7620" marR="7620" marT="7620" marB="0" anchor="ctr"/>
                </a:tc>
                <a:tc>
                  <a:txBody>
                    <a:bodyPr/>
                    <a:lstStyle/>
                    <a:p>
                      <a:pPr algn="r" fontAlgn="ctr"/>
                      <a:r>
                        <a:rPr lang="en-US" sz="1100" b="0" i="0" u="none" strike="noStrike">
                          <a:solidFill>
                            <a:srgbClr val="000000"/>
                          </a:solidFill>
                          <a:effectLst/>
                          <a:latin typeface="+mn-lt"/>
                        </a:rPr>
                        <a:t>600</a:t>
                      </a:r>
                    </a:p>
                  </a:txBody>
                  <a:tcPr marL="7620" marR="7620" marT="7620" marB="0" anchor="ctr"/>
                </a:tc>
                <a:tc>
                  <a:txBody>
                    <a:bodyPr/>
                    <a:lstStyle/>
                    <a:p>
                      <a:pPr algn="r" fontAlgn="ctr"/>
                      <a:r>
                        <a:rPr lang="en-US" sz="1100" b="0" i="0" u="none" strike="noStrike">
                          <a:solidFill>
                            <a:srgbClr val="000000"/>
                          </a:solidFill>
                          <a:effectLst/>
                          <a:latin typeface="+mn-lt"/>
                        </a:rPr>
                        <a:t>840</a:t>
                      </a:r>
                    </a:p>
                  </a:txBody>
                  <a:tcPr marL="7620" marR="7620" marT="7620" marB="0" anchor="ctr"/>
                </a:tc>
                <a:tc>
                  <a:txBody>
                    <a:bodyPr/>
                    <a:lstStyle/>
                    <a:p>
                      <a:pPr algn="r" fontAlgn="ctr"/>
                      <a:r>
                        <a:rPr lang="en-US" sz="1100" b="0" i="0" u="none" strike="noStrike" dirty="0">
                          <a:solidFill>
                            <a:srgbClr val="000000"/>
                          </a:solidFill>
                          <a:effectLst/>
                          <a:latin typeface="+mn-lt"/>
                        </a:rPr>
                        <a:t>756</a:t>
                      </a:r>
                    </a:p>
                  </a:txBody>
                  <a:tcPr marL="7620" marR="7620" marT="7620" marB="0" anchor="ctr"/>
                </a:tc>
                <a:tc>
                  <a:txBody>
                    <a:bodyPr/>
                    <a:lstStyle/>
                    <a:p>
                      <a:pPr algn="r" fontAlgn="ctr"/>
                      <a:r>
                        <a:rPr lang="en-US" sz="1100" b="0" i="0" u="none" strike="noStrike">
                          <a:solidFill>
                            <a:srgbClr val="000000"/>
                          </a:solidFill>
                          <a:effectLst/>
                          <a:latin typeface="+mn-lt"/>
                        </a:rPr>
                        <a:t>680</a:t>
                      </a:r>
                    </a:p>
                  </a:txBody>
                  <a:tcPr marL="7620" marR="7620" marT="7620" marB="0" anchor="ctr"/>
                </a:tc>
                <a:tc>
                  <a:txBody>
                    <a:bodyPr/>
                    <a:lstStyle/>
                    <a:p>
                      <a:pPr algn="r" fontAlgn="ctr"/>
                      <a:r>
                        <a:rPr lang="en-US" sz="1100" b="0" i="0" u="none" strike="noStrike" dirty="0">
                          <a:solidFill>
                            <a:srgbClr val="000000"/>
                          </a:solidFill>
                          <a:effectLst/>
                          <a:latin typeface="+mn-lt"/>
                        </a:rPr>
                        <a:t>612</a:t>
                      </a:r>
                    </a:p>
                  </a:txBody>
                  <a:tcPr marL="7620" marR="7620" marT="7620" marB="0" anchor="ctr"/>
                </a:tc>
                <a:tc>
                  <a:txBody>
                    <a:bodyPr/>
                    <a:lstStyle/>
                    <a:p>
                      <a:pPr algn="r" fontAlgn="ctr"/>
                      <a:r>
                        <a:rPr lang="en-US" sz="1100" b="0" i="0" u="none" strike="noStrike">
                          <a:solidFill>
                            <a:srgbClr val="000000"/>
                          </a:solidFill>
                          <a:effectLst/>
                          <a:latin typeface="+mn-lt"/>
                        </a:rPr>
                        <a:t>       3,822 </a:t>
                      </a:r>
                    </a:p>
                  </a:txBody>
                  <a:tcPr marL="7620" marR="7620" marT="7620" marB="0" anchor="ctr"/>
                </a:tc>
                <a:extLst>
                  <a:ext uri="{0D108BD9-81ED-4DB2-BD59-A6C34878D82A}">
                    <a16:rowId xmlns:a16="http://schemas.microsoft.com/office/drawing/2014/main" val="2250620392"/>
                  </a:ext>
                </a:extLst>
              </a:tr>
              <a:tr h="272488">
                <a:tc>
                  <a:txBody>
                    <a:bodyPr/>
                    <a:lstStyle/>
                    <a:p>
                      <a:pPr algn="ctr" fontAlgn="ctr"/>
                      <a:r>
                        <a:rPr lang="en-US" sz="1100" u="none" strike="noStrike">
                          <a:effectLst/>
                        </a:rPr>
                        <a:t>2023</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dirty="0">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r>
                        <a:rPr lang="en-US" sz="1100" b="0" i="0" u="none" strike="noStrike" dirty="0">
                          <a:solidFill>
                            <a:srgbClr val="000000"/>
                          </a:solidFill>
                          <a:effectLst/>
                          <a:latin typeface="+mn-lt"/>
                        </a:rPr>
                        <a:t>333</a:t>
                      </a:r>
                    </a:p>
                  </a:txBody>
                  <a:tcPr marL="7620" marR="7620" marT="7620" marB="0" anchor="ctr"/>
                </a:tc>
                <a:tc>
                  <a:txBody>
                    <a:bodyPr/>
                    <a:lstStyle/>
                    <a:p>
                      <a:pPr algn="r" fontAlgn="ctr"/>
                      <a:r>
                        <a:rPr lang="en-US" sz="1100" b="0" i="0" u="none" strike="noStrike">
                          <a:solidFill>
                            <a:srgbClr val="000000"/>
                          </a:solidFill>
                          <a:effectLst/>
                          <a:latin typeface="+mn-lt"/>
                        </a:rPr>
                        <a:t>600</a:t>
                      </a:r>
                    </a:p>
                  </a:txBody>
                  <a:tcPr marL="7620" marR="7620" marT="7620" marB="0" anchor="ctr"/>
                </a:tc>
                <a:tc>
                  <a:txBody>
                    <a:bodyPr/>
                    <a:lstStyle/>
                    <a:p>
                      <a:pPr algn="r" fontAlgn="ctr"/>
                      <a:r>
                        <a:rPr lang="en-US" sz="1100" b="0" i="0" u="none" strike="noStrike">
                          <a:solidFill>
                            <a:srgbClr val="000000"/>
                          </a:solidFill>
                          <a:effectLst/>
                          <a:latin typeface="+mn-lt"/>
                        </a:rPr>
                        <a:t>840</a:t>
                      </a:r>
                    </a:p>
                  </a:txBody>
                  <a:tcPr marL="7620" marR="7620" marT="7620" marB="0" anchor="ctr"/>
                </a:tc>
                <a:tc>
                  <a:txBody>
                    <a:bodyPr/>
                    <a:lstStyle/>
                    <a:p>
                      <a:pPr algn="r" fontAlgn="ctr"/>
                      <a:r>
                        <a:rPr lang="en-US" sz="1100" b="0" i="0" u="none" strike="noStrike" dirty="0">
                          <a:solidFill>
                            <a:srgbClr val="000000"/>
                          </a:solidFill>
                          <a:effectLst/>
                          <a:latin typeface="+mn-lt"/>
                        </a:rPr>
                        <a:t>756</a:t>
                      </a:r>
                    </a:p>
                  </a:txBody>
                  <a:tcPr marL="7620" marR="7620" marT="7620" marB="0" anchor="ctr"/>
                </a:tc>
                <a:tc>
                  <a:txBody>
                    <a:bodyPr/>
                    <a:lstStyle/>
                    <a:p>
                      <a:pPr algn="r" fontAlgn="ctr"/>
                      <a:r>
                        <a:rPr lang="en-US" sz="1100" b="0" i="0" u="none" strike="noStrike">
                          <a:solidFill>
                            <a:srgbClr val="000000"/>
                          </a:solidFill>
                          <a:effectLst/>
                          <a:latin typeface="+mn-lt"/>
                        </a:rPr>
                        <a:t>680</a:t>
                      </a:r>
                    </a:p>
                  </a:txBody>
                  <a:tcPr marL="7620" marR="7620" marT="7620" marB="0" anchor="ctr"/>
                </a:tc>
                <a:tc>
                  <a:txBody>
                    <a:bodyPr/>
                    <a:lstStyle/>
                    <a:p>
                      <a:pPr algn="r" fontAlgn="ctr"/>
                      <a:r>
                        <a:rPr lang="en-US" sz="1100" b="0" i="0" u="none" strike="noStrike" dirty="0">
                          <a:solidFill>
                            <a:srgbClr val="000000"/>
                          </a:solidFill>
                          <a:effectLst/>
                          <a:latin typeface="+mn-lt"/>
                        </a:rPr>
                        <a:t>       3,210 </a:t>
                      </a:r>
                    </a:p>
                  </a:txBody>
                  <a:tcPr marL="7620" marR="7620" marT="7620" marB="0" anchor="ctr"/>
                </a:tc>
                <a:extLst>
                  <a:ext uri="{0D108BD9-81ED-4DB2-BD59-A6C34878D82A}">
                    <a16:rowId xmlns:a16="http://schemas.microsoft.com/office/drawing/2014/main" val="2290058098"/>
                  </a:ext>
                </a:extLst>
              </a:tr>
              <a:tr h="272488">
                <a:tc>
                  <a:txBody>
                    <a:bodyPr/>
                    <a:lstStyle/>
                    <a:p>
                      <a:pPr algn="ctr" fontAlgn="ctr"/>
                      <a:r>
                        <a:rPr lang="en-US" sz="1100" u="none" strike="noStrike">
                          <a:effectLst/>
                        </a:rPr>
                        <a:t>2024</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dirty="0">
                        <a:solidFill>
                          <a:srgbClr val="000000"/>
                        </a:solidFill>
                        <a:effectLst/>
                        <a:latin typeface="+mn-lt"/>
                      </a:endParaRPr>
                    </a:p>
                  </a:txBody>
                  <a:tcPr marL="7620" marR="7620" marT="7620" marB="0" anchor="ctr"/>
                </a:tc>
                <a:tc>
                  <a:txBody>
                    <a:bodyPr/>
                    <a:lstStyle/>
                    <a:p>
                      <a:pPr algn="r" fontAlgn="ctr"/>
                      <a:r>
                        <a:rPr lang="en-US" sz="1100" b="0" i="0" u="none" strike="noStrike" dirty="0">
                          <a:solidFill>
                            <a:srgbClr val="000000"/>
                          </a:solidFill>
                          <a:effectLst/>
                          <a:latin typeface="+mn-lt"/>
                        </a:rPr>
                        <a:t>333</a:t>
                      </a:r>
                    </a:p>
                  </a:txBody>
                  <a:tcPr marL="7620" marR="7620" marT="7620" marB="0" anchor="ctr"/>
                </a:tc>
                <a:tc>
                  <a:txBody>
                    <a:bodyPr/>
                    <a:lstStyle/>
                    <a:p>
                      <a:pPr algn="r" fontAlgn="ctr"/>
                      <a:r>
                        <a:rPr lang="en-US" sz="1100" b="0" i="0" u="none" strike="noStrike">
                          <a:solidFill>
                            <a:srgbClr val="000000"/>
                          </a:solidFill>
                          <a:effectLst/>
                          <a:latin typeface="+mn-lt"/>
                        </a:rPr>
                        <a:t>600</a:t>
                      </a:r>
                    </a:p>
                  </a:txBody>
                  <a:tcPr marL="7620" marR="7620" marT="7620" marB="0" anchor="ctr"/>
                </a:tc>
                <a:tc>
                  <a:txBody>
                    <a:bodyPr/>
                    <a:lstStyle/>
                    <a:p>
                      <a:pPr algn="r" fontAlgn="ctr"/>
                      <a:r>
                        <a:rPr lang="en-US" sz="1100" b="0" i="0" u="none" strike="noStrike">
                          <a:solidFill>
                            <a:srgbClr val="000000"/>
                          </a:solidFill>
                          <a:effectLst/>
                          <a:latin typeface="+mn-lt"/>
                        </a:rPr>
                        <a:t>840</a:t>
                      </a:r>
                    </a:p>
                  </a:txBody>
                  <a:tcPr marL="7620" marR="7620" marT="7620" marB="0" anchor="ctr"/>
                </a:tc>
                <a:tc>
                  <a:txBody>
                    <a:bodyPr/>
                    <a:lstStyle/>
                    <a:p>
                      <a:pPr algn="r" fontAlgn="ctr"/>
                      <a:r>
                        <a:rPr lang="en-US" sz="1100" b="0" i="0" u="none" strike="noStrike">
                          <a:solidFill>
                            <a:srgbClr val="000000"/>
                          </a:solidFill>
                          <a:effectLst/>
                          <a:latin typeface="+mn-lt"/>
                        </a:rPr>
                        <a:t>756</a:t>
                      </a:r>
                    </a:p>
                  </a:txBody>
                  <a:tcPr marL="7620" marR="7620" marT="7620" marB="0" anchor="ctr"/>
                </a:tc>
                <a:tc>
                  <a:txBody>
                    <a:bodyPr/>
                    <a:lstStyle/>
                    <a:p>
                      <a:pPr algn="r" fontAlgn="ctr"/>
                      <a:r>
                        <a:rPr lang="en-US" sz="1100" b="0" i="0" u="none" strike="noStrike" dirty="0">
                          <a:solidFill>
                            <a:srgbClr val="000000"/>
                          </a:solidFill>
                          <a:effectLst/>
                          <a:latin typeface="+mn-lt"/>
                        </a:rPr>
                        <a:t>       2,529 </a:t>
                      </a:r>
                    </a:p>
                  </a:txBody>
                  <a:tcPr marL="7620" marR="7620" marT="7620" marB="0" anchor="ctr"/>
                </a:tc>
                <a:extLst>
                  <a:ext uri="{0D108BD9-81ED-4DB2-BD59-A6C34878D82A}">
                    <a16:rowId xmlns:a16="http://schemas.microsoft.com/office/drawing/2014/main" val="2695647546"/>
                  </a:ext>
                </a:extLst>
              </a:tr>
              <a:tr h="272488">
                <a:tc>
                  <a:txBody>
                    <a:bodyPr/>
                    <a:lstStyle/>
                    <a:p>
                      <a:pPr algn="ctr" fontAlgn="ctr"/>
                      <a:r>
                        <a:rPr lang="en-US" sz="1100" u="none" strike="noStrike">
                          <a:effectLst/>
                        </a:rPr>
                        <a:t>2025</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dirty="0">
                        <a:solidFill>
                          <a:srgbClr val="000000"/>
                        </a:solidFill>
                        <a:effectLst/>
                        <a:latin typeface="+mn-lt"/>
                      </a:endParaRPr>
                    </a:p>
                  </a:txBody>
                  <a:tcPr marL="7620" marR="7620" marT="7620" marB="0" anchor="ctr"/>
                </a:tc>
                <a:tc>
                  <a:txBody>
                    <a:bodyPr/>
                    <a:lstStyle/>
                    <a:p>
                      <a:pPr algn="r" fontAlgn="ctr"/>
                      <a:r>
                        <a:rPr lang="en-US" sz="1100" b="0" i="0" u="none" strike="noStrike" dirty="0">
                          <a:solidFill>
                            <a:srgbClr val="000000"/>
                          </a:solidFill>
                          <a:effectLst/>
                          <a:latin typeface="+mn-lt"/>
                        </a:rPr>
                        <a:t>333</a:t>
                      </a:r>
                    </a:p>
                  </a:txBody>
                  <a:tcPr marL="7620" marR="7620" marT="7620" marB="0" anchor="ctr"/>
                </a:tc>
                <a:tc>
                  <a:txBody>
                    <a:bodyPr/>
                    <a:lstStyle/>
                    <a:p>
                      <a:pPr algn="r" fontAlgn="ctr"/>
                      <a:r>
                        <a:rPr lang="en-US" sz="1100" b="0" i="0" u="none" strike="noStrike" dirty="0">
                          <a:solidFill>
                            <a:srgbClr val="000000"/>
                          </a:solidFill>
                          <a:effectLst/>
                          <a:latin typeface="+mn-lt"/>
                        </a:rPr>
                        <a:t>600</a:t>
                      </a:r>
                    </a:p>
                  </a:txBody>
                  <a:tcPr marL="7620" marR="7620" marT="7620" marB="0" anchor="ctr"/>
                </a:tc>
                <a:tc>
                  <a:txBody>
                    <a:bodyPr/>
                    <a:lstStyle/>
                    <a:p>
                      <a:pPr algn="r" fontAlgn="ctr"/>
                      <a:r>
                        <a:rPr lang="en-US" sz="1100" b="0" i="0" u="none" strike="noStrike" dirty="0">
                          <a:solidFill>
                            <a:srgbClr val="000000"/>
                          </a:solidFill>
                          <a:effectLst/>
                          <a:latin typeface="+mn-lt"/>
                        </a:rPr>
                        <a:t>840</a:t>
                      </a:r>
                    </a:p>
                  </a:txBody>
                  <a:tcPr marL="7620" marR="7620" marT="7620" marB="0" anchor="ctr"/>
                </a:tc>
                <a:tc>
                  <a:txBody>
                    <a:bodyPr/>
                    <a:lstStyle/>
                    <a:p>
                      <a:pPr algn="r" fontAlgn="ctr"/>
                      <a:r>
                        <a:rPr lang="en-US" sz="1100" b="0" i="0" u="none" strike="noStrike" dirty="0">
                          <a:solidFill>
                            <a:srgbClr val="000000"/>
                          </a:solidFill>
                          <a:effectLst/>
                          <a:latin typeface="+mn-lt"/>
                        </a:rPr>
                        <a:t>       1,773 </a:t>
                      </a:r>
                    </a:p>
                  </a:txBody>
                  <a:tcPr marL="7620" marR="7620" marT="7620" marB="0" anchor="ctr"/>
                </a:tc>
                <a:extLst>
                  <a:ext uri="{0D108BD9-81ED-4DB2-BD59-A6C34878D82A}">
                    <a16:rowId xmlns:a16="http://schemas.microsoft.com/office/drawing/2014/main" val="3939787786"/>
                  </a:ext>
                </a:extLst>
              </a:tr>
              <a:tr h="272488">
                <a:tc>
                  <a:txBody>
                    <a:bodyPr/>
                    <a:lstStyle/>
                    <a:p>
                      <a:pPr algn="ctr" fontAlgn="ctr"/>
                      <a:r>
                        <a:rPr lang="en-US" sz="1100" u="none" strike="noStrike">
                          <a:effectLst/>
                        </a:rPr>
                        <a:t>2026</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dirty="0">
                        <a:solidFill>
                          <a:srgbClr val="000000"/>
                        </a:solidFill>
                        <a:effectLst/>
                        <a:latin typeface="+mn-lt"/>
                      </a:endParaRPr>
                    </a:p>
                  </a:txBody>
                  <a:tcPr marL="7620" marR="7620" marT="7620" marB="0" anchor="ctr"/>
                </a:tc>
                <a:tc>
                  <a:txBody>
                    <a:bodyPr/>
                    <a:lstStyle/>
                    <a:p>
                      <a:pPr algn="r" fontAlgn="ctr"/>
                      <a:r>
                        <a:rPr lang="en-US" sz="1100" b="0" i="0" u="none" strike="noStrike" dirty="0">
                          <a:solidFill>
                            <a:srgbClr val="000000"/>
                          </a:solidFill>
                          <a:effectLst/>
                          <a:latin typeface="+mn-lt"/>
                        </a:rPr>
                        <a:t>333</a:t>
                      </a:r>
                    </a:p>
                  </a:txBody>
                  <a:tcPr marL="7620" marR="7620" marT="7620" marB="0" anchor="ctr"/>
                </a:tc>
                <a:tc>
                  <a:txBody>
                    <a:bodyPr/>
                    <a:lstStyle/>
                    <a:p>
                      <a:pPr algn="r" fontAlgn="ctr"/>
                      <a:r>
                        <a:rPr lang="en-US" sz="1100" b="0" i="0" u="none" strike="noStrike" dirty="0">
                          <a:solidFill>
                            <a:srgbClr val="000000"/>
                          </a:solidFill>
                          <a:effectLst/>
                          <a:latin typeface="+mn-lt"/>
                        </a:rPr>
                        <a:t>600</a:t>
                      </a:r>
                    </a:p>
                  </a:txBody>
                  <a:tcPr marL="7620" marR="7620" marT="7620" marB="0" anchor="ctr"/>
                </a:tc>
                <a:tc>
                  <a:txBody>
                    <a:bodyPr/>
                    <a:lstStyle/>
                    <a:p>
                      <a:pPr algn="r" fontAlgn="ctr"/>
                      <a:r>
                        <a:rPr lang="en-US" sz="1100" b="0" i="0" u="none" strike="noStrike" dirty="0">
                          <a:solidFill>
                            <a:srgbClr val="000000"/>
                          </a:solidFill>
                          <a:effectLst/>
                          <a:latin typeface="+mn-lt"/>
                        </a:rPr>
                        <a:t>         933 </a:t>
                      </a:r>
                    </a:p>
                  </a:txBody>
                  <a:tcPr marL="7620" marR="7620" marT="7620" marB="0" anchor="ctr"/>
                </a:tc>
                <a:extLst>
                  <a:ext uri="{0D108BD9-81ED-4DB2-BD59-A6C34878D82A}">
                    <a16:rowId xmlns:a16="http://schemas.microsoft.com/office/drawing/2014/main" val="2776630411"/>
                  </a:ext>
                </a:extLst>
              </a:tr>
              <a:tr h="272488">
                <a:tc>
                  <a:txBody>
                    <a:bodyPr/>
                    <a:lstStyle/>
                    <a:p>
                      <a:pPr algn="ctr" fontAlgn="ctr"/>
                      <a:r>
                        <a:rPr lang="en-US" sz="1100" u="none" strike="noStrike">
                          <a:effectLst/>
                        </a:rPr>
                        <a:t>2027</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a:solidFill>
                          <a:srgbClr val="000000"/>
                        </a:solidFill>
                        <a:effectLst/>
                        <a:latin typeface="+mn-lt"/>
                      </a:endParaRPr>
                    </a:p>
                  </a:txBody>
                  <a:tcPr marL="7620" marR="7620" marT="7620" marB="0" anchor="ctr"/>
                </a:tc>
                <a:tc>
                  <a:txBody>
                    <a:bodyPr/>
                    <a:lstStyle/>
                    <a:p>
                      <a:pPr algn="r" fontAlgn="ctr"/>
                      <a:endParaRPr lang="en-US" sz="1100" b="0" i="0" u="none" strike="noStrike" dirty="0">
                        <a:solidFill>
                          <a:srgbClr val="000000"/>
                        </a:solidFill>
                        <a:effectLst/>
                        <a:latin typeface="+mn-lt"/>
                      </a:endParaRPr>
                    </a:p>
                  </a:txBody>
                  <a:tcPr marL="7620" marR="7620" marT="7620" marB="0" anchor="ctr"/>
                </a:tc>
                <a:tc>
                  <a:txBody>
                    <a:bodyPr/>
                    <a:lstStyle/>
                    <a:p>
                      <a:pPr algn="r" fontAlgn="ctr"/>
                      <a:r>
                        <a:rPr lang="en-US" sz="1100" b="0" i="0" u="none" strike="noStrike" dirty="0">
                          <a:solidFill>
                            <a:srgbClr val="000000"/>
                          </a:solidFill>
                          <a:effectLst/>
                          <a:latin typeface="+mn-lt"/>
                        </a:rPr>
                        <a:t>333</a:t>
                      </a:r>
                    </a:p>
                  </a:txBody>
                  <a:tcPr marL="7620" marR="7620" marT="7620" marB="0" anchor="ctr"/>
                </a:tc>
                <a:tc>
                  <a:txBody>
                    <a:bodyPr/>
                    <a:lstStyle/>
                    <a:p>
                      <a:pPr algn="r" fontAlgn="ctr"/>
                      <a:r>
                        <a:rPr lang="en-US" sz="1100" b="0" i="0" u="none" strike="noStrike" dirty="0">
                          <a:solidFill>
                            <a:srgbClr val="000000"/>
                          </a:solidFill>
                          <a:effectLst/>
                          <a:latin typeface="+mn-lt"/>
                        </a:rPr>
                        <a:t>         333 </a:t>
                      </a:r>
                    </a:p>
                  </a:txBody>
                  <a:tcPr marL="7620" marR="7620" marT="7620" marB="0" anchor="ctr"/>
                </a:tc>
                <a:extLst>
                  <a:ext uri="{0D108BD9-81ED-4DB2-BD59-A6C34878D82A}">
                    <a16:rowId xmlns:a16="http://schemas.microsoft.com/office/drawing/2014/main" val="2467648357"/>
                  </a:ext>
                </a:extLst>
              </a:tr>
              <a:tr h="272488">
                <a:tc>
                  <a:txBody>
                    <a:bodyPr/>
                    <a:lstStyle/>
                    <a:p>
                      <a:pPr algn="ctr" fontAlgn="ctr"/>
                      <a:r>
                        <a:rPr lang="en-US" sz="1100" u="none" strike="noStrike">
                          <a:effectLst/>
                        </a:rPr>
                        <a:t>Totals</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l" fontAlgn="b"/>
                      <a:endParaRPr lang="en-US" sz="1100" b="0" i="0" u="none" strike="noStrike">
                        <a:solidFill>
                          <a:srgbClr val="000000"/>
                        </a:solidFill>
                        <a:effectLst/>
                        <a:latin typeface="+mn-lt"/>
                      </a:endParaRPr>
                    </a:p>
                  </a:txBody>
                  <a:tcPr marL="7620" marR="7620" marT="7620" marB="0" anchor="b"/>
                </a:tc>
                <a:tc>
                  <a:txBody>
                    <a:bodyPr/>
                    <a:lstStyle/>
                    <a:p>
                      <a:pPr algn="l" fontAlgn="b"/>
                      <a:endParaRPr lang="en-US" sz="1100" b="0" i="0" u="none" strike="noStrike">
                        <a:solidFill>
                          <a:srgbClr val="000000"/>
                        </a:solidFill>
                        <a:effectLst/>
                        <a:latin typeface="+mn-lt"/>
                      </a:endParaRPr>
                    </a:p>
                  </a:txBody>
                  <a:tcPr marL="7620" marR="7620" marT="7620" marB="0" anchor="b"/>
                </a:tc>
                <a:tc>
                  <a:txBody>
                    <a:bodyPr/>
                    <a:lstStyle/>
                    <a:p>
                      <a:pPr algn="l" fontAlgn="b"/>
                      <a:endParaRPr lang="en-US" sz="1100" b="0" i="0" u="none" strike="noStrike">
                        <a:solidFill>
                          <a:srgbClr val="000000"/>
                        </a:solidFill>
                        <a:effectLst/>
                        <a:latin typeface="+mn-lt"/>
                      </a:endParaRPr>
                    </a:p>
                  </a:txBody>
                  <a:tcPr marL="7620" marR="7620" marT="7620" marB="0" anchor="b"/>
                </a:tc>
                <a:tc>
                  <a:txBody>
                    <a:bodyPr/>
                    <a:lstStyle/>
                    <a:p>
                      <a:pPr algn="l" fontAlgn="b"/>
                      <a:endParaRPr lang="en-US" sz="1100" b="0" i="0" u="none" strike="noStrike">
                        <a:solidFill>
                          <a:srgbClr val="000000"/>
                        </a:solidFill>
                        <a:effectLst/>
                        <a:latin typeface="+mn-lt"/>
                      </a:endParaRPr>
                    </a:p>
                  </a:txBody>
                  <a:tcPr marL="7620" marR="7620" marT="7620" marB="0" anchor="b"/>
                </a:tc>
                <a:tc>
                  <a:txBody>
                    <a:bodyPr/>
                    <a:lstStyle/>
                    <a:p>
                      <a:pPr algn="l" fontAlgn="b"/>
                      <a:endParaRPr lang="en-US" sz="1100" b="0" i="0" u="none" strike="noStrike">
                        <a:solidFill>
                          <a:srgbClr val="000000"/>
                        </a:solidFill>
                        <a:effectLst/>
                        <a:latin typeface="+mn-lt"/>
                      </a:endParaRPr>
                    </a:p>
                  </a:txBody>
                  <a:tcPr marL="7620" marR="7620" marT="7620" marB="0" anchor="b"/>
                </a:tc>
                <a:tc>
                  <a:txBody>
                    <a:bodyPr/>
                    <a:lstStyle/>
                    <a:p>
                      <a:pPr algn="l" fontAlgn="b"/>
                      <a:endParaRPr lang="en-US" sz="1100" b="0" i="0" u="none" strike="noStrike">
                        <a:solidFill>
                          <a:srgbClr val="000000"/>
                        </a:solidFill>
                        <a:effectLst/>
                        <a:latin typeface="+mn-lt"/>
                      </a:endParaRPr>
                    </a:p>
                  </a:txBody>
                  <a:tcPr marL="7620" marR="7620" marT="7620" marB="0" anchor="b"/>
                </a:tc>
                <a:tc>
                  <a:txBody>
                    <a:bodyPr/>
                    <a:lstStyle/>
                    <a:p>
                      <a:pPr algn="l" fontAlgn="b"/>
                      <a:endParaRPr lang="en-US" sz="1100" b="0" i="0" u="none" strike="noStrike">
                        <a:solidFill>
                          <a:srgbClr val="000000"/>
                        </a:solidFill>
                        <a:effectLst/>
                        <a:latin typeface="+mn-lt"/>
                      </a:endParaRPr>
                    </a:p>
                  </a:txBody>
                  <a:tcPr marL="7620" marR="7620" marT="7620" marB="0" anchor="b"/>
                </a:tc>
                <a:tc>
                  <a:txBody>
                    <a:bodyPr/>
                    <a:lstStyle/>
                    <a:p>
                      <a:pPr algn="l" fontAlgn="b"/>
                      <a:endParaRPr lang="en-US" sz="1100" b="0" i="0" u="none" strike="noStrike">
                        <a:solidFill>
                          <a:srgbClr val="000000"/>
                        </a:solidFill>
                        <a:effectLst/>
                        <a:latin typeface="+mn-lt"/>
                      </a:endParaRPr>
                    </a:p>
                  </a:txBody>
                  <a:tcPr marL="7620" marR="7620" marT="7620" marB="0" anchor="b"/>
                </a:tc>
                <a:tc>
                  <a:txBody>
                    <a:bodyPr/>
                    <a:lstStyle/>
                    <a:p>
                      <a:pPr algn="l" fontAlgn="b"/>
                      <a:endParaRPr lang="en-US" sz="1100" b="0" i="0" u="none" strike="noStrike">
                        <a:solidFill>
                          <a:srgbClr val="000000"/>
                        </a:solidFill>
                        <a:effectLst/>
                        <a:latin typeface="+mn-lt"/>
                      </a:endParaRPr>
                    </a:p>
                  </a:txBody>
                  <a:tcPr marL="7620" marR="7620" marT="7620" marB="0" anchor="b"/>
                </a:tc>
                <a:tc>
                  <a:txBody>
                    <a:bodyPr/>
                    <a:lstStyle/>
                    <a:p>
                      <a:pPr algn="l" fontAlgn="b"/>
                      <a:endParaRPr lang="en-US" sz="1100" b="0" i="0" u="none" strike="noStrike">
                        <a:solidFill>
                          <a:srgbClr val="000000"/>
                        </a:solidFill>
                        <a:effectLst/>
                        <a:latin typeface="+mn-lt"/>
                      </a:endParaRPr>
                    </a:p>
                  </a:txBody>
                  <a:tcPr marL="7620" marR="7620" marT="7620" marB="0" anchor="b"/>
                </a:tc>
                <a:tc>
                  <a:txBody>
                    <a:bodyPr/>
                    <a:lstStyle/>
                    <a:p>
                      <a:pPr algn="l" fontAlgn="b"/>
                      <a:endParaRPr lang="en-US" sz="1100" b="0" i="0" u="none" strike="noStrike" dirty="0">
                        <a:solidFill>
                          <a:srgbClr val="000000"/>
                        </a:solidFill>
                        <a:effectLst/>
                        <a:latin typeface="+mn-lt"/>
                      </a:endParaRPr>
                    </a:p>
                  </a:txBody>
                  <a:tcPr marL="7620" marR="7620" marT="7620" marB="0" anchor="b"/>
                </a:tc>
                <a:tc>
                  <a:txBody>
                    <a:bodyPr/>
                    <a:lstStyle/>
                    <a:p>
                      <a:pPr algn="l" fontAlgn="b"/>
                      <a:endParaRPr lang="en-US" sz="11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2015586033"/>
                  </a:ext>
                </a:extLst>
              </a:tr>
              <a:tr h="272488">
                <a:tc>
                  <a:txBody>
                    <a:bodyPr/>
                    <a:lstStyle/>
                    <a:p>
                      <a:pPr algn="ctr" fontAlgn="ctr"/>
                      <a:r>
                        <a:rPr lang="en-US" sz="1100" u="none" strike="noStrike">
                          <a:effectLst/>
                        </a:rPr>
                        <a:t>2017 - 27</a:t>
                      </a:r>
                      <a:endParaRPr lang="en-US" sz="1100" b="0" i="0" u="none" strike="noStrike">
                        <a:solidFill>
                          <a:srgbClr val="000000"/>
                        </a:solidFill>
                        <a:effectLst/>
                        <a:latin typeface="Verdana" panose="020B0604030504040204" pitchFamily="34" charset="0"/>
                      </a:endParaRPr>
                    </a:p>
                  </a:txBody>
                  <a:tcPr marL="7620" marR="7620" marT="7620" marB="0" anchor="ctr"/>
                </a:tc>
                <a:tc>
                  <a:txBody>
                    <a:bodyPr/>
                    <a:lstStyle/>
                    <a:p>
                      <a:pPr algn="r" fontAlgn="ctr"/>
                      <a:r>
                        <a:rPr lang="en-US" sz="1100" b="0" i="0" u="none" strike="noStrike">
                          <a:solidFill>
                            <a:srgbClr val="000000"/>
                          </a:solidFill>
                          <a:effectLst/>
                          <a:latin typeface="+mn-lt"/>
                        </a:rPr>
                        <a:t>           333 </a:t>
                      </a:r>
                    </a:p>
                  </a:txBody>
                  <a:tcPr marL="7620" marR="7620" marT="7620" marB="0" anchor="ctr"/>
                </a:tc>
                <a:tc>
                  <a:txBody>
                    <a:bodyPr/>
                    <a:lstStyle/>
                    <a:p>
                      <a:pPr algn="r" fontAlgn="ctr"/>
                      <a:r>
                        <a:rPr lang="en-US" sz="1100" b="0" i="0" u="none" strike="noStrike">
                          <a:solidFill>
                            <a:srgbClr val="000000"/>
                          </a:solidFill>
                          <a:effectLst/>
                          <a:latin typeface="+mn-lt"/>
                        </a:rPr>
                        <a:t>           933 </a:t>
                      </a:r>
                    </a:p>
                  </a:txBody>
                  <a:tcPr marL="7620" marR="7620" marT="7620" marB="0" anchor="ctr"/>
                </a:tc>
                <a:tc>
                  <a:txBody>
                    <a:bodyPr/>
                    <a:lstStyle/>
                    <a:p>
                      <a:pPr algn="r" fontAlgn="ctr"/>
                      <a:r>
                        <a:rPr lang="en-US" sz="1100" b="0" i="0" u="none" strike="noStrike">
                          <a:solidFill>
                            <a:srgbClr val="000000"/>
                          </a:solidFill>
                          <a:effectLst/>
                          <a:latin typeface="+mn-lt"/>
                        </a:rPr>
                        <a:t>      1,773 </a:t>
                      </a:r>
                    </a:p>
                  </a:txBody>
                  <a:tcPr marL="7620" marR="7620" marT="7620" marB="0" anchor="ctr"/>
                </a:tc>
                <a:tc>
                  <a:txBody>
                    <a:bodyPr/>
                    <a:lstStyle/>
                    <a:p>
                      <a:pPr algn="r" fontAlgn="ctr"/>
                      <a:r>
                        <a:rPr lang="en-US" sz="1100" b="0" i="0" u="none" strike="noStrike">
                          <a:solidFill>
                            <a:srgbClr val="000000"/>
                          </a:solidFill>
                          <a:effectLst/>
                          <a:latin typeface="+mn-lt"/>
                        </a:rPr>
                        <a:t>      2,529 </a:t>
                      </a:r>
                    </a:p>
                  </a:txBody>
                  <a:tcPr marL="7620" marR="7620" marT="7620" marB="0" anchor="ctr"/>
                </a:tc>
                <a:tc>
                  <a:txBody>
                    <a:bodyPr/>
                    <a:lstStyle/>
                    <a:p>
                      <a:pPr algn="r" fontAlgn="ctr"/>
                      <a:r>
                        <a:rPr lang="en-US" sz="1100" b="0" i="0" u="none" strike="noStrike" dirty="0">
                          <a:solidFill>
                            <a:srgbClr val="000000"/>
                          </a:solidFill>
                          <a:effectLst/>
                          <a:latin typeface="+mn-lt"/>
                        </a:rPr>
                        <a:t>      3,210 </a:t>
                      </a:r>
                    </a:p>
                  </a:txBody>
                  <a:tcPr marL="7620" marR="7620" marT="7620" marB="0" anchor="ctr"/>
                </a:tc>
                <a:tc>
                  <a:txBody>
                    <a:bodyPr/>
                    <a:lstStyle/>
                    <a:p>
                      <a:pPr algn="r" fontAlgn="ctr"/>
                      <a:r>
                        <a:rPr lang="en-US" sz="1100" b="0" i="0" u="none" strike="noStrike" dirty="0">
                          <a:solidFill>
                            <a:srgbClr val="000000"/>
                          </a:solidFill>
                          <a:effectLst/>
                          <a:latin typeface="+mn-lt"/>
                        </a:rPr>
                        <a:t>      3,822 </a:t>
                      </a:r>
                    </a:p>
                  </a:txBody>
                  <a:tcPr marL="7620" marR="7620" marT="7620" marB="0" anchor="ctr"/>
                </a:tc>
                <a:tc>
                  <a:txBody>
                    <a:bodyPr/>
                    <a:lstStyle/>
                    <a:p>
                      <a:pPr algn="r" fontAlgn="ctr"/>
                      <a:r>
                        <a:rPr lang="en-US" sz="1100" b="0" i="0" u="none" strike="noStrike">
                          <a:solidFill>
                            <a:srgbClr val="000000"/>
                          </a:solidFill>
                          <a:effectLst/>
                          <a:latin typeface="+mn-lt"/>
                        </a:rPr>
                        <a:t>      4,373 </a:t>
                      </a:r>
                    </a:p>
                  </a:txBody>
                  <a:tcPr marL="7620" marR="7620" marT="7620" marB="0" anchor="ctr"/>
                </a:tc>
                <a:tc>
                  <a:txBody>
                    <a:bodyPr/>
                    <a:lstStyle/>
                    <a:p>
                      <a:pPr algn="r" fontAlgn="ctr"/>
                      <a:r>
                        <a:rPr lang="en-US" sz="1100" b="0" i="0" u="none" strike="noStrike">
                          <a:solidFill>
                            <a:srgbClr val="000000"/>
                          </a:solidFill>
                          <a:effectLst/>
                          <a:latin typeface="+mn-lt"/>
                        </a:rPr>
                        <a:t>      4,869 </a:t>
                      </a:r>
                    </a:p>
                  </a:txBody>
                  <a:tcPr marL="7620" marR="7620" marT="7620" marB="0" anchor="ctr"/>
                </a:tc>
                <a:tc>
                  <a:txBody>
                    <a:bodyPr/>
                    <a:lstStyle/>
                    <a:p>
                      <a:pPr algn="r" fontAlgn="ctr"/>
                      <a:r>
                        <a:rPr lang="en-US" sz="1100" b="0" i="0" u="none" strike="noStrike">
                          <a:solidFill>
                            <a:srgbClr val="000000"/>
                          </a:solidFill>
                          <a:effectLst/>
                          <a:latin typeface="+mn-lt"/>
                        </a:rPr>
                        <a:t>      5,316 </a:t>
                      </a:r>
                    </a:p>
                  </a:txBody>
                  <a:tcPr marL="7620" marR="7620" marT="7620" marB="0" anchor="ctr"/>
                </a:tc>
                <a:tc>
                  <a:txBody>
                    <a:bodyPr/>
                    <a:lstStyle/>
                    <a:p>
                      <a:pPr algn="r" fontAlgn="ctr"/>
                      <a:r>
                        <a:rPr lang="en-US" sz="1100" b="0" i="0" u="none" strike="noStrike">
                          <a:solidFill>
                            <a:srgbClr val="000000"/>
                          </a:solidFill>
                          <a:effectLst/>
                          <a:latin typeface="+mn-lt"/>
                        </a:rPr>
                        <a:t>      5,717 </a:t>
                      </a:r>
                    </a:p>
                  </a:txBody>
                  <a:tcPr marL="7620" marR="7620" marT="7620" marB="0" anchor="ctr"/>
                </a:tc>
                <a:tc>
                  <a:txBody>
                    <a:bodyPr/>
                    <a:lstStyle/>
                    <a:p>
                      <a:pPr algn="r" fontAlgn="ctr"/>
                      <a:r>
                        <a:rPr lang="en-US" sz="1100" b="0" i="0" u="none" strike="noStrike">
                          <a:solidFill>
                            <a:srgbClr val="000000"/>
                          </a:solidFill>
                          <a:effectLst/>
                          <a:latin typeface="+mn-lt"/>
                        </a:rPr>
                        <a:t>      6,079 </a:t>
                      </a:r>
                    </a:p>
                  </a:txBody>
                  <a:tcPr marL="7620" marR="7620" marT="7620" marB="0" anchor="ctr"/>
                </a:tc>
                <a:tc>
                  <a:txBody>
                    <a:bodyPr/>
                    <a:lstStyle/>
                    <a:p>
                      <a:pPr algn="r" fontAlgn="ctr"/>
                      <a:r>
                        <a:rPr lang="en-US" sz="1100" b="1" i="0" u="none" strike="noStrike" dirty="0">
                          <a:solidFill>
                            <a:srgbClr val="000000"/>
                          </a:solidFill>
                          <a:effectLst/>
                          <a:latin typeface="+mn-lt"/>
                        </a:rPr>
                        <a:t>  </a:t>
                      </a:r>
                      <a:r>
                        <a:rPr lang="en-US" sz="1400" b="0" i="0" u="none" strike="noStrike" dirty="0">
                          <a:solidFill>
                            <a:srgbClr val="000000"/>
                          </a:solidFill>
                          <a:effectLst/>
                          <a:latin typeface="+mn-lt"/>
                        </a:rPr>
                        <a:t>38,956</a:t>
                      </a:r>
                      <a:r>
                        <a:rPr lang="en-US" sz="1100" b="1" i="0" u="none" strike="noStrike" dirty="0">
                          <a:solidFill>
                            <a:srgbClr val="000000"/>
                          </a:solidFill>
                          <a:effectLst/>
                          <a:latin typeface="+mn-lt"/>
                        </a:rPr>
                        <a:t> </a:t>
                      </a:r>
                    </a:p>
                  </a:txBody>
                  <a:tcPr marL="7620" marR="7620" marT="7620" marB="0" anchor="ctr"/>
                </a:tc>
                <a:extLst>
                  <a:ext uri="{0D108BD9-81ED-4DB2-BD59-A6C34878D82A}">
                    <a16:rowId xmlns:a16="http://schemas.microsoft.com/office/drawing/2014/main" val="2969826708"/>
                  </a:ext>
                </a:extLst>
              </a:tr>
            </a:tbl>
          </a:graphicData>
        </a:graphic>
      </p:graphicFrame>
      <p:sp>
        <p:nvSpPr>
          <p:cNvPr id="5" name="TextBox 4"/>
          <p:cNvSpPr txBox="1"/>
          <p:nvPr/>
        </p:nvSpPr>
        <p:spPr>
          <a:xfrm>
            <a:off x="9023926" y="6352143"/>
            <a:ext cx="2743200" cy="369332"/>
          </a:xfrm>
          <a:prstGeom prst="rect">
            <a:avLst/>
          </a:prstGeom>
          <a:noFill/>
        </p:spPr>
        <p:txBody>
          <a:bodyPr wrap="square" rtlCol="0">
            <a:spAutoFit/>
          </a:bodyPr>
          <a:lstStyle/>
          <a:p>
            <a:r>
              <a:rPr lang="en-US" dirty="0" smtClean="0"/>
              <a:t>11,000  -&gt;  39,000</a:t>
            </a:r>
            <a:endParaRPr lang="en-US" dirty="0"/>
          </a:p>
        </p:txBody>
      </p:sp>
      <p:sp>
        <p:nvSpPr>
          <p:cNvPr id="6" name="Rectangle 5"/>
          <p:cNvSpPr/>
          <p:nvPr/>
        </p:nvSpPr>
        <p:spPr>
          <a:xfrm>
            <a:off x="10344725" y="5863664"/>
            <a:ext cx="720436" cy="3339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792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 It All Up</a:t>
            </a:r>
            <a:endParaRPr lang="en-US" dirty="0"/>
          </a:p>
        </p:txBody>
      </p:sp>
      <p:sp>
        <p:nvSpPr>
          <p:cNvPr id="3" name="TextBox 2"/>
          <p:cNvSpPr txBox="1"/>
          <p:nvPr/>
        </p:nvSpPr>
        <p:spPr>
          <a:xfrm>
            <a:off x="3299011" y="2043953"/>
            <a:ext cx="4572001" cy="523220"/>
          </a:xfrm>
          <a:prstGeom prst="rect">
            <a:avLst/>
          </a:prstGeom>
          <a:noFill/>
        </p:spPr>
        <p:txBody>
          <a:bodyPr wrap="square" rtlCol="0">
            <a:spAutoFit/>
          </a:bodyPr>
          <a:lstStyle/>
          <a:p>
            <a:r>
              <a:rPr lang="en-US" sz="2800" u="sng" dirty="0" smtClean="0"/>
              <a:t>How Many</a:t>
            </a:r>
            <a:r>
              <a:rPr lang="en-US" sz="2800" dirty="0" smtClean="0"/>
              <a:t>		</a:t>
            </a:r>
            <a:r>
              <a:rPr lang="en-US" sz="2800" u="sng" dirty="0"/>
              <a:t>How </a:t>
            </a:r>
            <a:r>
              <a:rPr lang="en-US" sz="2800" u="sng" dirty="0" smtClean="0"/>
              <a:t>Much</a:t>
            </a:r>
            <a:endParaRPr lang="en-US" sz="2800" u="sng" dirty="0"/>
          </a:p>
        </p:txBody>
      </p:sp>
      <p:sp>
        <p:nvSpPr>
          <p:cNvPr id="4" name="TextBox 3"/>
          <p:cNvSpPr txBox="1"/>
          <p:nvPr/>
        </p:nvSpPr>
        <p:spPr>
          <a:xfrm>
            <a:off x="3702422" y="2567173"/>
            <a:ext cx="869577" cy="523220"/>
          </a:xfrm>
          <a:prstGeom prst="rect">
            <a:avLst/>
          </a:prstGeom>
          <a:noFill/>
        </p:spPr>
        <p:txBody>
          <a:bodyPr wrap="square" rtlCol="0">
            <a:spAutoFit/>
          </a:bodyPr>
          <a:lstStyle/>
          <a:p>
            <a:r>
              <a:rPr lang="en-US" sz="2800" dirty="0" smtClean="0"/>
              <a:t>CDR</a:t>
            </a:r>
            <a:endParaRPr lang="en-US" sz="2800" dirty="0"/>
          </a:p>
        </p:txBody>
      </p:sp>
      <p:sp>
        <p:nvSpPr>
          <p:cNvPr id="5" name="TextBox 4"/>
          <p:cNvSpPr txBox="1"/>
          <p:nvPr/>
        </p:nvSpPr>
        <p:spPr>
          <a:xfrm>
            <a:off x="6275294" y="2567173"/>
            <a:ext cx="1871179" cy="954107"/>
          </a:xfrm>
          <a:prstGeom prst="rect">
            <a:avLst/>
          </a:prstGeom>
          <a:noFill/>
        </p:spPr>
        <p:txBody>
          <a:bodyPr wrap="square" rtlCol="0">
            <a:spAutoFit/>
          </a:bodyPr>
          <a:lstStyle/>
          <a:p>
            <a:r>
              <a:rPr lang="en-US" sz="2800" dirty="0" smtClean="0"/>
              <a:t>Program Savings</a:t>
            </a:r>
            <a:endParaRPr lang="en-US" sz="2800" dirty="0"/>
          </a:p>
        </p:txBody>
      </p:sp>
      <p:sp>
        <p:nvSpPr>
          <p:cNvPr id="7" name="Slide Number Placeholder 6"/>
          <p:cNvSpPr>
            <a:spLocks noGrp="1"/>
          </p:cNvSpPr>
          <p:nvPr>
            <p:ph type="sldNum" sz="quarter" idx="12"/>
          </p:nvPr>
        </p:nvSpPr>
        <p:spPr/>
        <p:txBody>
          <a:bodyPr/>
          <a:lstStyle/>
          <a:p>
            <a:fld id="{9DB1DD72-AF7E-468D-86FE-82407F188C1E}" type="slidenum">
              <a:rPr lang="en-US" smtClean="0"/>
              <a:t>52</a:t>
            </a:fld>
            <a:endParaRPr lang="en-US"/>
          </a:p>
        </p:txBody>
      </p:sp>
    </p:spTree>
    <p:extLst>
      <p:ext uri="{BB962C8B-B14F-4D97-AF65-F5344CB8AC3E}">
        <p14:creationId xmlns:p14="http://schemas.microsoft.com/office/powerpoint/2010/main" val="318056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26"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par>
                                <p:cTn id="26" presetID="26"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80">
                                          <p:stCondLst>
                                            <p:cond delay="0"/>
                                          </p:stCondLst>
                                        </p:cTn>
                                        <p:tgtEl>
                                          <p:spTgt spid="5"/>
                                        </p:tgtEl>
                                      </p:cBhvr>
                                    </p:animEffect>
                                    <p:anim calcmode="lin" valueType="num">
                                      <p:cBhvr>
                                        <p:cTn id="29"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4" dur="26">
                                          <p:stCondLst>
                                            <p:cond delay="650"/>
                                          </p:stCondLst>
                                        </p:cTn>
                                        <p:tgtEl>
                                          <p:spTgt spid="5"/>
                                        </p:tgtEl>
                                      </p:cBhvr>
                                      <p:to x="100000" y="60000"/>
                                    </p:animScale>
                                    <p:animScale>
                                      <p:cBhvr>
                                        <p:cTn id="35" dur="166" decel="50000">
                                          <p:stCondLst>
                                            <p:cond delay="676"/>
                                          </p:stCondLst>
                                        </p:cTn>
                                        <p:tgtEl>
                                          <p:spTgt spid="5"/>
                                        </p:tgtEl>
                                      </p:cBhvr>
                                      <p:to x="100000" y="100000"/>
                                    </p:animScale>
                                    <p:animScale>
                                      <p:cBhvr>
                                        <p:cTn id="36" dur="26">
                                          <p:stCondLst>
                                            <p:cond delay="1312"/>
                                          </p:stCondLst>
                                        </p:cTn>
                                        <p:tgtEl>
                                          <p:spTgt spid="5"/>
                                        </p:tgtEl>
                                      </p:cBhvr>
                                      <p:to x="100000" y="80000"/>
                                    </p:animScale>
                                    <p:animScale>
                                      <p:cBhvr>
                                        <p:cTn id="37" dur="166" decel="50000">
                                          <p:stCondLst>
                                            <p:cond delay="1338"/>
                                          </p:stCondLst>
                                        </p:cTn>
                                        <p:tgtEl>
                                          <p:spTgt spid="5"/>
                                        </p:tgtEl>
                                      </p:cBhvr>
                                      <p:to x="100000" y="100000"/>
                                    </p:animScale>
                                    <p:animScale>
                                      <p:cBhvr>
                                        <p:cTn id="38" dur="26">
                                          <p:stCondLst>
                                            <p:cond delay="1642"/>
                                          </p:stCondLst>
                                        </p:cTn>
                                        <p:tgtEl>
                                          <p:spTgt spid="5"/>
                                        </p:tgtEl>
                                      </p:cBhvr>
                                      <p:to x="100000" y="90000"/>
                                    </p:animScale>
                                    <p:animScale>
                                      <p:cBhvr>
                                        <p:cTn id="39" dur="166" decel="50000">
                                          <p:stCondLst>
                                            <p:cond delay="1668"/>
                                          </p:stCondLst>
                                        </p:cTn>
                                        <p:tgtEl>
                                          <p:spTgt spid="5"/>
                                        </p:tgtEl>
                                      </p:cBhvr>
                                      <p:to x="100000" y="100000"/>
                                    </p:animScale>
                                    <p:animScale>
                                      <p:cBhvr>
                                        <p:cTn id="40" dur="26">
                                          <p:stCondLst>
                                            <p:cond delay="1808"/>
                                          </p:stCondLst>
                                        </p:cTn>
                                        <p:tgtEl>
                                          <p:spTgt spid="5"/>
                                        </p:tgtEl>
                                      </p:cBhvr>
                                      <p:to x="100000" y="95000"/>
                                    </p:animScale>
                                    <p:animScale>
                                      <p:cBhvr>
                                        <p:cTn id="41"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Links</a:t>
            </a:r>
            <a:endParaRPr lang="en-US" dirty="0"/>
          </a:p>
        </p:txBody>
      </p:sp>
      <p:sp>
        <p:nvSpPr>
          <p:cNvPr id="3" name="TextBox 2"/>
          <p:cNvSpPr txBox="1"/>
          <p:nvPr/>
        </p:nvSpPr>
        <p:spPr>
          <a:xfrm>
            <a:off x="594804" y="1835388"/>
            <a:ext cx="10758996" cy="1815882"/>
          </a:xfrm>
          <a:prstGeom prst="rect">
            <a:avLst/>
          </a:prstGeom>
          <a:noFill/>
        </p:spPr>
        <p:txBody>
          <a:bodyPr wrap="square" rtlCol="0">
            <a:spAutoFit/>
          </a:bodyPr>
          <a:lstStyle/>
          <a:p>
            <a:r>
              <a:rPr lang="en-US" sz="2800" dirty="0" smtClean="0"/>
              <a:t>(2014) CDR Report </a:t>
            </a:r>
            <a:r>
              <a:rPr lang="en-US" sz="2800" dirty="0"/>
              <a:t>- </a:t>
            </a:r>
            <a:r>
              <a:rPr lang="en-US" sz="2800" dirty="0">
                <a:hlinkClick r:id="rId3"/>
              </a:rPr>
              <a:t>https://</a:t>
            </a:r>
            <a:r>
              <a:rPr lang="en-US" sz="2800" dirty="0" smtClean="0">
                <a:hlinkClick r:id="rId3"/>
              </a:rPr>
              <a:t>www.ssa.gov/legislation/other.html</a:t>
            </a:r>
            <a:endParaRPr lang="en-US" sz="2800" dirty="0" smtClean="0"/>
          </a:p>
          <a:p>
            <a:endParaRPr lang="en-US" sz="2800" dirty="0" smtClean="0"/>
          </a:p>
          <a:p>
            <a:r>
              <a:rPr lang="en-US" sz="2800" dirty="0" smtClean="0"/>
              <a:t>(2017) SSI </a:t>
            </a:r>
            <a:r>
              <a:rPr lang="en-US" sz="2800" dirty="0"/>
              <a:t>Report - </a:t>
            </a:r>
            <a:r>
              <a:rPr lang="en-US" sz="2800" dirty="0">
                <a:hlinkClick r:id="rId4"/>
              </a:rPr>
              <a:t>https://</a:t>
            </a:r>
            <a:r>
              <a:rPr lang="en-US" sz="2800" dirty="0" smtClean="0">
                <a:hlinkClick r:id="rId4"/>
              </a:rPr>
              <a:t>www.ssa.gov/OACT/ssir/index.html</a:t>
            </a:r>
            <a:endParaRPr lang="en-US" sz="2800" dirty="0" smtClean="0"/>
          </a:p>
          <a:p>
            <a:endParaRPr lang="en-US" sz="2800" dirty="0"/>
          </a:p>
        </p:txBody>
      </p:sp>
      <p:sp>
        <p:nvSpPr>
          <p:cNvPr id="4" name="TextBox 3"/>
          <p:cNvSpPr txBox="1"/>
          <p:nvPr/>
        </p:nvSpPr>
        <p:spPr>
          <a:xfrm>
            <a:off x="2061100" y="4004715"/>
            <a:ext cx="4366334" cy="63094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500" dirty="0" smtClean="0"/>
              <a:t>Thank you for listening</a:t>
            </a:r>
            <a:endParaRPr lang="en-US" sz="3500" dirty="0"/>
          </a:p>
        </p:txBody>
      </p:sp>
      <p:sp>
        <p:nvSpPr>
          <p:cNvPr id="5" name="TextBox 4"/>
          <p:cNvSpPr txBox="1"/>
          <p:nvPr/>
        </p:nvSpPr>
        <p:spPr>
          <a:xfrm>
            <a:off x="2061100" y="5342548"/>
            <a:ext cx="224457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500" dirty="0" smtClean="0"/>
              <a:t>Questions?</a:t>
            </a:r>
            <a:endParaRPr lang="en-US" sz="3500" dirty="0"/>
          </a:p>
        </p:txBody>
      </p:sp>
      <p:sp>
        <p:nvSpPr>
          <p:cNvPr id="7" name="Slide Number Placeholder 6"/>
          <p:cNvSpPr>
            <a:spLocks noGrp="1"/>
          </p:cNvSpPr>
          <p:nvPr>
            <p:ph type="sldNum" sz="quarter" idx="12"/>
          </p:nvPr>
        </p:nvSpPr>
        <p:spPr/>
        <p:txBody>
          <a:bodyPr/>
          <a:lstStyle/>
          <a:p>
            <a:fld id="{9DB1DD72-AF7E-468D-86FE-82407F188C1E}" type="slidenum">
              <a:rPr lang="en-US" smtClean="0"/>
              <a:t>53</a:t>
            </a:fld>
            <a:endParaRPr lang="en-US"/>
          </a:p>
        </p:txBody>
      </p:sp>
    </p:spTree>
    <p:extLst>
      <p:ext uri="{BB962C8B-B14F-4D97-AF65-F5344CB8AC3E}">
        <p14:creationId xmlns:p14="http://schemas.microsoft.com/office/powerpoint/2010/main" val="324391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8993"/>
          </a:xfrm>
        </p:spPr>
        <p:txBody>
          <a:bodyPr>
            <a:normAutofit/>
          </a:bodyPr>
          <a:lstStyle/>
          <a:p>
            <a:pPr algn="ctr"/>
            <a:r>
              <a:rPr lang="en-US" dirty="0" smtClean="0"/>
              <a:t>SSI and DI Disability</a:t>
            </a:r>
            <a:endParaRPr lang="en-US" dirty="0"/>
          </a:p>
        </p:txBody>
      </p:sp>
      <p:sp>
        <p:nvSpPr>
          <p:cNvPr id="12" name="Slide Number Placeholder 11"/>
          <p:cNvSpPr>
            <a:spLocks noGrp="1"/>
          </p:cNvSpPr>
          <p:nvPr>
            <p:ph type="sldNum" sz="quarter" idx="12"/>
          </p:nvPr>
        </p:nvSpPr>
        <p:spPr/>
        <p:txBody>
          <a:bodyPr/>
          <a:lstStyle/>
          <a:p>
            <a:fld id="{9DB1DD72-AF7E-468D-86FE-82407F188C1E}" type="slidenum">
              <a:rPr lang="en-US" smtClean="0"/>
              <a:t>6</a:t>
            </a:fld>
            <a:endParaRPr lang="en-US"/>
          </a:p>
        </p:txBody>
      </p:sp>
      <p:sp>
        <p:nvSpPr>
          <p:cNvPr id="3" name="TextBox 2"/>
          <p:cNvSpPr txBox="1"/>
          <p:nvPr/>
        </p:nvSpPr>
        <p:spPr>
          <a:xfrm>
            <a:off x="-100509" y="1529177"/>
            <a:ext cx="8188615" cy="461665"/>
          </a:xfrm>
          <a:prstGeom prst="rect">
            <a:avLst/>
          </a:prstGeom>
          <a:noFill/>
        </p:spPr>
        <p:txBody>
          <a:bodyPr wrap="square" rtlCol="0">
            <a:spAutoFit/>
          </a:bodyPr>
          <a:lstStyle/>
          <a:p>
            <a:pPr algn="ctr"/>
            <a:r>
              <a:rPr lang="en-US" sz="2400" dirty="0" smtClean="0"/>
              <a:t>Both SSI and DI determine disability the same way:</a:t>
            </a:r>
            <a:endParaRPr lang="en-US" sz="2400" dirty="0"/>
          </a:p>
        </p:txBody>
      </p:sp>
      <p:sp>
        <p:nvSpPr>
          <p:cNvPr id="4" name="TextBox 3"/>
          <p:cNvSpPr txBox="1"/>
          <p:nvPr/>
        </p:nvSpPr>
        <p:spPr>
          <a:xfrm>
            <a:off x="456516" y="1990842"/>
            <a:ext cx="11735484"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Disability for an adult is defined as the inability to engage in any SGA (Substantial Gainful Activity) by reason of any medically determinable physical or mental impairment that can be expected to result in death or that has lasted or can be expected to last for a continuous period of at least 12 months.</a:t>
            </a:r>
          </a:p>
          <a:p>
            <a:pPr marL="285750" indent="-285750">
              <a:buFont typeface="Arial" panose="020B0604020202020204" pitchFamily="34" charset="0"/>
              <a:buChar char="•"/>
            </a:pPr>
            <a:endParaRPr lang="en-US" sz="2400" dirty="0"/>
          </a:p>
        </p:txBody>
      </p:sp>
      <p:sp>
        <p:nvSpPr>
          <p:cNvPr id="5" name="TextBox 4"/>
          <p:cNvSpPr txBox="1"/>
          <p:nvPr/>
        </p:nvSpPr>
        <p:spPr>
          <a:xfrm>
            <a:off x="421985" y="4270907"/>
            <a:ext cx="8188615" cy="461665"/>
          </a:xfrm>
          <a:prstGeom prst="rect">
            <a:avLst/>
          </a:prstGeom>
          <a:noFill/>
        </p:spPr>
        <p:txBody>
          <a:bodyPr wrap="square" rtlCol="0">
            <a:spAutoFit/>
          </a:bodyPr>
          <a:lstStyle/>
          <a:p>
            <a:r>
              <a:rPr lang="en-US" sz="2400" dirty="0" smtClean="0"/>
              <a:t>SGA – Substantial Gainful Activity </a:t>
            </a:r>
            <a:endParaRPr lang="en-US" sz="2400" dirty="0"/>
          </a:p>
        </p:txBody>
      </p:sp>
      <p:sp>
        <p:nvSpPr>
          <p:cNvPr id="6" name="TextBox 5"/>
          <p:cNvSpPr txBox="1"/>
          <p:nvPr/>
        </p:nvSpPr>
        <p:spPr>
          <a:xfrm>
            <a:off x="693159" y="4696755"/>
            <a:ext cx="7262560"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a </a:t>
            </a:r>
            <a:r>
              <a:rPr lang="en-US" sz="2400" dirty="0"/>
              <a:t>level of work activity and earnings for people receiving </a:t>
            </a:r>
            <a:r>
              <a:rPr lang="en-US" sz="2400" dirty="0" smtClean="0"/>
              <a:t>disability </a:t>
            </a:r>
            <a:r>
              <a:rPr lang="en-US" sz="2400" dirty="0"/>
              <a:t>benefits. </a:t>
            </a:r>
          </a:p>
        </p:txBody>
      </p:sp>
      <p:sp>
        <p:nvSpPr>
          <p:cNvPr id="10" name="TextBox 9"/>
          <p:cNvSpPr txBox="1"/>
          <p:nvPr/>
        </p:nvSpPr>
        <p:spPr>
          <a:xfrm>
            <a:off x="693159" y="5748234"/>
            <a:ext cx="7951706"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 In 2017 SGA is generally $1,170 a month</a:t>
            </a:r>
            <a:endParaRPr lang="en-US" sz="2400" dirty="0"/>
          </a:p>
        </p:txBody>
      </p:sp>
    </p:spTree>
    <p:extLst>
      <p:ext uri="{BB962C8B-B14F-4D97-AF65-F5344CB8AC3E}">
        <p14:creationId xmlns:p14="http://schemas.microsoft.com/office/powerpoint/2010/main" val="264718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par>
                                <p:cTn id="33" presetID="2" presetClass="entr" presetSubtype="4"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par>
                                <p:cTn id="37" presetID="6" presetClass="entr" presetSubtype="16"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circle(in)">
                                      <p:cBhvr>
                                        <p:cTn id="3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86122"/>
          </a:xfrm>
        </p:spPr>
        <p:txBody>
          <a:bodyPr/>
          <a:lstStyle/>
          <a:p>
            <a:pPr algn="ctr"/>
            <a:r>
              <a:rPr lang="en-US" dirty="0" smtClean="0"/>
              <a:t>Continuing Disability Review</a:t>
            </a:r>
            <a:endParaRPr lang="en-US" dirty="0"/>
          </a:p>
        </p:txBody>
      </p:sp>
      <p:sp>
        <p:nvSpPr>
          <p:cNvPr id="7" name="Slide Number Placeholder 6"/>
          <p:cNvSpPr>
            <a:spLocks noGrp="1"/>
          </p:cNvSpPr>
          <p:nvPr>
            <p:ph type="sldNum" sz="quarter" idx="12"/>
          </p:nvPr>
        </p:nvSpPr>
        <p:spPr/>
        <p:txBody>
          <a:bodyPr/>
          <a:lstStyle/>
          <a:p>
            <a:fld id="{9DB1DD72-AF7E-468D-86FE-82407F188C1E}" type="slidenum">
              <a:rPr lang="en-US" smtClean="0"/>
              <a:t>7</a:t>
            </a:fld>
            <a:endParaRPr lang="en-US"/>
          </a:p>
        </p:txBody>
      </p:sp>
      <p:sp>
        <p:nvSpPr>
          <p:cNvPr id="4" name="TextBox 3"/>
          <p:cNvSpPr txBox="1"/>
          <p:nvPr/>
        </p:nvSpPr>
        <p:spPr>
          <a:xfrm>
            <a:off x="838200" y="2782704"/>
            <a:ext cx="8368191" cy="954107"/>
          </a:xfrm>
          <a:prstGeom prst="rect">
            <a:avLst/>
          </a:prstGeom>
          <a:noFill/>
        </p:spPr>
        <p:txBody>
          <a:bodyPr wrap="square" rtlCol="0">
            <a:spAutoFit/>
          </a:bodyPr>
          <a:lstStyle/>
          <a:p>
            <a:r>
              <a:rPr lang="en-US" sz="2800" dirty="0" smtClean="0"/>
              <a:t>By law SSA is required to review each case to determine if the individual is still eligible for benefits.</a:t>
            </a:r>
            <a:endParaRPr lang="en-US" sz="2800" dirty="0"/>
          </a:p>
        </p:txBody>
      </p:sp>
      <p:sp>
        <p:nvSpPr>
          <p:cNvPr id="6" name="TextBox 5"/>
          <p:cNvSpPr txBox="1"/>
          <p:nvPr/>
        </p:nvSpPr>
        <p:spPr>
          <a:xfrm>
            <a:off x="838200" y="1900089"/>
            <a:ext cx="10818562" cy="523220"/>
          </a:xfrm>
          <a:prstGeom prst="rect">
            <a:avLst/>
          </a:prstGeom>
          <a:noFill/>
        </p:spPr>
        <p:txBody>
          <a:bodyPr wrap="square" rtlCol="0">
            <a:spAutoFit/>
          </a:bodyPr>
          <a:lstStyle/>
          <a:p>
            <a:r>
              <a:rPr lang="en-US" sz="2800" dirty="0" smtClean="0"/>
              <a:t>Person received benefits for several years.  Is the individual still disabled?</a:t>
            </a:r>
            <a:endParaRPr lang="en-US" sz="2800" dirty="0"/>
          </a:p>
        </p:txBody>
      </p:sp>
      <p:sp>
        <p:nvSpPr>
          <p:cNvPr id="8" name="TextBox 7"/>
          <p:cNvSpPr txBox="1"/>
          <p:nvPr/>
        </p:nvSpPr>
        <p:spPr>
          <a:xfrm>
            <a:off x="838200" y="4096206"/>
            <a:ext cx="10247791" cy="523220"/>
          </a:xfrm>
          <a:prstGeom prst="rect">
            <a:avLst/>
          </a:prstGeom>
          <a:noFill/>
        </p:spPr>
        <p:txBody>
          <a:bodyPr wrap="square" rtlCol="0">
            <a:spAutoFit/>
          </a:bodyPr>
          <a:lstStyle/>
          <a:p>
            <a:r>
              <a:rPr lang="en-US" sz="2800" dirty="0" smtClean="0"/>
              <a:t>Determine if there was any significant improvement in the disability.</a:t>
            </a:r>
            <a:endParaRPr lang="en-US" sz="2800" dirty="0"/>
          </a:p>
        </p:txBody>
      </p:sp>
    </p:spTree>
    <p:extLst>
      <p:ext uri="{BB962C8B-B14F-4D97-AF65-F5344CB8AC3E}">
        <p14:creationId xmlns:p14="http://schemas.microsoft.com/office/powerpoint/2010/main" val="3784889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up)">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CDR Projection Models</a:t>
            </a:r>
            <a:endParaRPr lang="en-US" dirty="0"/>
          </a:p>
        </p:txBody>
      </p:sp>
      <p:sp>
        <p:nvSpPr>
          <p:cNvPr id="4" name="Slide Number Placeholder 3"/>
          <p:cNvSpPr>
            <a:spLocks noGrp="1"/>
          </p:cNvSpPr>
          <p:nvPr>
            <p:ph type="sldNum" sz="quarter" idx="12"/>
          </p:nvPr>
        </p:nvSpPr>
        <p:spPr/>
        <p:txBody>
          <a:bodyPr/>
          <a:lstStyle/>
          <a:p>
            <a:fld id="{9DB1DD72-AF7E-468D-86FE-82407F188C1E}" type="slidenum">
              <a:rPr lang="en-US" smtClean="0"/>
              <a:t>8</a:t>
            </a:fld>
            <a:endParaRPr lang="en-US"/>
          </a:p>
        </p:txBody>
      </p:sp>
      <p:sp>
        <p:nvSpPr>
          <p:cNvPr id="5" name="TextBox 4"/>
          <p:cNvSpPr txBox="1"/>
          <p:nvPr/>
        </p:nvSpPr>
        <p:spPr>
          <a:xfrm>
            <a:off x="907357" y="3570512"/>
            <a:ext cx="2590426" cy="954107"/>
          </a:xfrm>
          <a:prstGeom prst="rect">
            <a:avLst/>
          </a:prstGeom>
          <a:noFill/>
        </p:spPr>
        <p:txBody>
          <a:bodyPr wrap="square" rtlCol="0">
            <a:spAutoFit/>
          </a:bodyPr>
          <a:lstStyle/>
          <a:p>
            <a:pPr marL="457200" indent="-457200">
              <a:buAutoNum type="arabicParenR"/>
            </a:pPr>
            <a:r>
              <a:rPr lang="en-US" sz="2800" dirty="0" smtClean="0"/>
              <a:t>How Many</a:t>
            </a:r>
          </a:p>
          <a:p>
            <a:pPr marL="457200" indent="-457200">
              <a:buAutoNum type="arabicParenR"/>
            </a:pPr>
            <a:r>
              <a:rPr lang="en-US" sz="2800" dirty="0" smtClean="0"/>
              <a:t>How Much</a:t>
            </a:r>
            <a:endParaRPr lang="en-US" sz="2800" dirty="0"/>
          </a:p>
        </p:txBody>
      </p:sp>
      <p:sp>
        <p:nvSpPr>
          <p:cNvPr id="6" name="TextBox 5"/>
          <p:cNvSpPr txBox="1"/>
          <p:nvPr/>
        </p:nvSpPr>
        <p:spPr>
          <a:xfrm>
            <a:off x="3116833" y="3570511"/>
            <a:ext cx="7479306" cy="954107"/>
          </a:xfrm>
          <a:prstGeom prst="rect">
            <a:avLst/>
          </a:prstGeom>
          <a:noFill/>
        </p:spPr>
        <p:txBody>
          <a:bodyPr wrap="square" rtlCol="0">
            <a:spAutoFit/>
          </a:bodyPr>
          <a:lstStyle/>
          <a:p>
            <a:r>
              <a:rPr lang="en-US" sz="2800" dirty="0" smtClean="0"/>
              <a:t>-  CDRs are processed in each year</a:t>
            </a:r>
            <a:endParaRPr lang="en-US" sz="2800" dirty="0"/>
          </a:p>
          <a:p>
            <a:r>
              <a:rPr lang="en-US" sz="2800" dirty="0" smtClean="0"/>
              <a:t>-  Is the Savings from Cessations due to a CDR</a:t>
            </a:r>
            <a:endParaRPr lang="en-US" sz="2800" dirty="0"/>
          </a:p>
        </p:txBody>
      </p:sp>
      <p:sp>
        <p:nvSpPr>
          <p:cNvPr id="7" name="TextBox 6"/>
          <p:cNvSpPr txBox="1"/>
          <p:nvPr/>
        </p:nvSpPr>
        <p:spPr>
          <a:xfrm>
            <a:off x="1498245" y="2999198"/>
            <a:ext cx="2163146" cy="523220"/>
          </a:xfrm>
          <a:prstGeom prst="rect">
            <a:avLst/>
          </a:prstGeom>
          <a:noFill/>
        </p:spPr>
        <p:txBody>
          <a:bodyPr wrap="square" rtlCol="0">
            <a:spAutoFit/>
          </a:bodyPr>
          <a:lstStyle/>
          <a:p>
            <a:r>
              <a:rPr lang="en-US" sz="2800" u="sng" dirty="0" smtClean="0"/>
              <a:t>2 Questions</a:t>
            </a:r>
            <a:endParaRPr lang="en-US" sz="2800" u="sng" dirty="0"/>
          </a:p>
        </p:txBody>
      </p:sp>
      <p:sp>
        <p:nvSpPr>
          <p:cNvPr id="8" name="TextBox 7"/>
          <p:cNvSpPr txBox="1"/>
          <p:nvPr/>
        </p:nvSpPr>
        <p:spPr>
          <a:xfrm>
            <a:off x="1230775" y="4888230"/>
            <a:ext cx="2735790" cy="1969770"/>
          </a:xfrm>
          <a:prstGeom prst="rect">
            <a:avLst/>
          </a:prstGeom>
          <a:noFill/>
        </p:spPr>
        <p:txBody>
          <a:bodyPr wrap="square" rtlCol="0">
            <a:spAutoFit/>
          </a:bodyPr>
          <a:lstStyle/>
          <a:p>
            <a:r>
              <a:rPr lang="en-US" sz="2800" u="sng" dirty="0" smtClean="0"/>
              <a:t>How Many CDRs</a:t>
            </a:r>
          </a:p>
          <a:p>
            <a:endParaRPr lang="en-US" sz="1000" u="sng" dirty="0" smtClean="0"/>
          </a:p>
          <a:p>
            <a:pPr marL="342900" indent="-342900">
              <a:buFont typeface="Arial" panose="020B0604020202020204" pitchFamily="34" charset="0"/>
              <a:buChar char="•"/>
            </a:pPr>
            <a:r>
              <a:rPr lang="en-US" sz="2800" dirty="0" smtClean="0"/>
              <a:t>Budget</a:t>
            </a:r>
          </a:p>
          <a:p>
            <a:pPr marL="342900" indent="-342900">
              <a:buFont typeface="Arial" panose="020B0604020202020204" pitchFamily="34" charset="0"/>
              <a:buChar char="•"/>
            </a:pPr>
            <a:r>
              <a:rPr lang="en-US" sz="2800" dirty="0" smtClean="0"/>
              <a:t>DDS</a:t>
            </a:r>
          </a:p>
          <a:p>
            <a:endParaRPr lang="en-US" sz="2800" u="sng" dirty="0"/>
          </a:p>
        </p:txBody>
      </p:sp>
      <p:sp>
        <p:nvSpPr>
          <p:cNvPr id="9" name="TextBox 8"/>
          <p:cNvSpPr txBox="1"/>
          <p:nvPr/>
        </p:nvSpPr>
        <p:spPr>
          <a:xfrm>
            <a:off x="4171391" y="4888230"/>
            <a:ext cx="3321434" cy="1538883"/>
          </a:xfrm>
          <a:prstGeom prst="rect">
            <a:avLst/>
          </a:prstGeom>
          <a:noFill/>
        </p:spPr>
        <p:txBody>
          <a:bodyPr wrap="square" rtlCol="0">
            <a:spAutoFit/>
          </a:bodyPr>
          <a:lstStyle/>
          <a:p>
            <a:r>
              <a:rPr lang="en-US" sz="2800" u="sng" dirty="0" smtClean="0"/>
              <a:t>How Much Savings</a:t>
            </a:r>
          </a:p>
          <a:p>
            <a:endParaRPr lang="en-US" sz="1000" u="sng" dirty="0" smtClean="0"/>
          </a:p>
          <a:p>
            <a:pPr marL="342900" indent="-342900">
              <a:buFont typeface="Arial" panose="020B0604020202020204" pitchFamily="34" charset="0"/>
              <a:buChar char="•"/>
            </a:pPr>
            <a:r>
              <a:rPr lang="en-US" sz="2800" dirty="0" smtClean="0"/>
              <a:t>Cost vs Savings</a:t>
            </a:r>
          </a:p>
          <a:p>
            <a:pPr marL="342900" indent="-342900">
              <a:buFont typeface="Arial" panose="020B0604020202020204" pitchFamily="34" charset="0"/>
              <a:buChar char="•"/>
            </a:pPr>
            <a:r>
              <a:rPr lang="en-US" sz="2800" dirty="0" smtClean="0"/>
              <a:t>Appropriate Funds</a:t>
            </a:r>
            <a:endParaRPr lang="en-US" sz="2800" u="sng" dirty="0"/>
          </a:p>
        </p:txBody>
      </p:sp>
      <p:sp>
        <p:nvSpPr>
          <p:cNvPr id="10" name="TextBox 9"/>
          <p:cNvSpPr txBox="1"/>
          <p:nvPr/>
        </p:nvSpPr>
        <p:spPr>
          <a:xfrm>
            <a:off x="564826" y="1510181"/>
            <a:ext cx="7790106" cy="523220"/>
          </a:xfrm>
          <a:prstGeom prst="rect">
            <a:avLst/>
          </a:prstGeom>
          <a:noFill/>
        </p:spPr>
        <p:txBody>
          <a:bodyPr wrap="square" rtlCol="0">
            <a:spAutoFit/>
          </a:bodyPr>
          <a:lstStyle/>
          <a:p>
            <a:r>
              <a:rPr lang="en-US" sz="2800" dirty="0" smtClean="0"/>
              <a:t>Office of Chief Actuary – uses several models for:</a:t>
            </a:r>
            <a:endParaRPr lang="en-US" sz="2800" dirty="0"/>
          </a:p>
        </p:txBody>
      </p:sp>
      <p:sp>
        <p:nvSpPr>
          <p:cNvPr id="11" name="TextBox 10"/>
          <p:cNvSpPr txBox="1"/>
          <p:nvPr/>
        </p:nvSpPr>
        <p:spPr>
          <a:xfrm>
            <a:off x="728434" y="1910308"/>
            <a:ext cx="6548182" cy="954107"/>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t>OMB Budget</a:t>
            </a:r>
          </a:p>
          <a:p>
            <a:pPr marL="342900" indent="-342900">
              <a:buFont typeface="Arial" panose="020B0604020202020204" pitchFamily="34" charset="0"/>
              <a:buChar char="•"/>
            </a:pPr>
            <a:r>
              <a:rPr lang="en-US" sz="2800" dirty="0" smtClean="0"/>
              <a:t>CDR Report</a:t>
            </a:r>
          </a:p>
        </p:txBody>
      </p:sp>
    </p:spTree>
    <p:extLst>
      <p:ext uri="{BB962C8B-B14F-4D97-AF65-F5344CB8AC3E}">
        <p14:creationId xmlns:p14="http://schemas.microsoft.com/office/powerpoint/2010/main" val="308533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up)">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CDR</a:t>
            </a:r>
            <a:endParaRPr lang="en-US" dirty="0"/>
          </a:p>
        </p:txBody>
      </p:sp>
      <p:sp>
        <p:nvSpPr>
          <p:cNvPr id="8" name="Slide Number Placeholder 7"/>
          <p:cNvSpPr>
            <a:spLocks noGrp="1"/>
          </p:cNvSpPr>
          <p:nvPr>
            <p:ph type="sldNum" sz="quarter" idx="12"/>
          </p:nvPr>
        </p:nvSpPr>
        <p:spPr/>
        <p:txBody>
          <a:bodyPr/>
          <a:lstStyle/>
          <a:p>
            <a:fld id="{9DB1DD72-AF7E-468D-86FE-82407F188C1E}" type="slidenum">
              <a:rPr lang="en-US" smtClean="0"/>
              <a:t>9</a:t>
            </a:fld>
            <a:endParaRPr lang="en-US"/>
          </a:p>
        </p:txBody>
      </p:sp>
      <p:sp>
        <p:nvSpPr>
          <p:cNvPr id="3" name="TextBox 2"/>
          <p:cNvSpPr txBox="1"/>
          <p:nvPr/>
        </p:nvSpPr>
        <p:spPr>
          <a:xfrm>
            <a:off x="2934490" y="2858168"/>
            <a:ext cx="2820267" cy="523220"/>
          </a:xfrm>
          <a:prstGeom prst="rect">
            <a:avLst/>
          </a:prstGeom>
          <a:noFill/>
        </p:spPr>
        <p:txBody>
          <a:bodyPr wrap="square" rtlCol="0">
            <a:spAutoFit/>
          </a:bodyPr>
          <a:lstStyle/>
          <a:p>
            <a:r>
              <a:rPr lang="en-US" sz="2800" dirty="0"/>
              <a:t>1) SSI </a:t>
            </a:r>
            <a:r>
              <a:rPr lang="en-US" sz="2800" dirty="0" smtClean="0"/>
              <a:t>Only</a:t>
            </a:r>
            <a:endParaRPr lang="en-US" sz="2800" dirty="0"/>
          </a:p>
        </p:txBody>
      </p:sp>
      <p:sp>
        <p:nvSpPr>
          <p:cNvPr id="4" name="TextBox 3"/>
          <p:cNvSpPr txBox="1"/>
          <p:nvPr/>
        </p:nvSpPr>
        <p:spPr>
          <a:xfrm>
            <a:off x="2596849" y="2046971"/>
            <a:ext cx="4698313" cy="523220"/>
          </a:xfrm>
          <a:prstGeom prst="rect">
            <a:avLst/>
          </a:prstGeom>
          <a:noFill/>
        </p:spPr>
        <p:txBody>
          <a:bodyPr wrap="square" rtlCol="0">
            <a:spAutoFit/>
          </a:bodyPr>
          <a:lstStyle/>
          <a:p>
            <a:r>
              <a:rPr lang="en-US" sz="2800" dirty="0" smtClean="0"/>
              <a:t>My area of expertise is:</a:t>
            </a:r>
            <a:endParaRPr lang="en-US" sz="2800" dirty="0"/>
          </a:p>
        </p:txBody>
      </p:sp>
      <p:sp>
        <p:nvSpPr>
          <p:cNvPr id="6" name="TextBox 5"/>
          <p:cNvSpPr txBox="1"/>
          <p:nvPr/>
        </p:nvSpPr>
        <p:spPr>
          <a:xfrm>
            <a:off x="2934490" y="3327450"/>
            <a:ext cx="2820267" cy="523220"/>
          </a:xfrm>
          <a:prstGeom prst="rect">
            <a:avLst/>
          </a:prstGeom>
          <a:noFill/>
        </p:spPr>
        <p:txBody>
          <a:bodyPr wrap="square" rtlCol="0">
            <a:spAutoFit/>
          </a:bodyPr>
          <a:lstStyle/>
          <a:p>
            <a:r>
              <a:rPr lang="en-US" sz="2800" dirty="0" smtClean="0"/>
              <a:t>2) Medical CDR</a:t>
            </a:r>
            <a:endParaRPr lang="en-US" sz="2800" dirty="0"/>
          </a:p>
        </p:txBody>
      </p:sp>
      <p:sp>
        <p:nvSpPr>
          <p:cNvPr id="7" name="TextBox 6"/>
          <p:cNvSpPr txBox="1"/>
          <p:nvPr/>
        </p:nvSpPr>
        <p:spPr>
          <a:xfrm>
            <a:off x="2246647" y="4319952"/>
            <a:ext cx="5398716" cy="954107"/>
          </a:xfrm>
          <a:prstGeom prst="rect">
            <a:avLst/>
          </a:prstGeom>
          <a:noFill/>
        </p:spPr>
        <p:txBody>
          <a:bodyPr wrap="square" rtlCol="0">
            <a:spAutoFit/>
          </a:bodyPr>
          <a:lstStyle/>
          <a:p>
            <a:r>
              <a:rPr lang="en-US" sz="2800" dirty="0" smtClean="0"/>
              <a:t>What I am going to present will primarily deal with SSI Medical CDR.</a:t>
            </a:r>
            <a:endParaRPr lang="en-US" sz="2800" dirty="0"/>
          </a:p>
        </p:txBody>
      </p:sp>
    </p:spTree>
    <p:extLst>
      <p:ext uri="{BB962C8B-B14F-4D97-AF65-F5344CB8AC3E}">
        <p14:creationId xmlns:p14="http://schemas.microsoft.com/office/powerpoint/2010/main" val="125349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up)">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3826</TotalTime>
  <Words>2551</Words>
  <Application>Microsoft Office PowerPoint</Application>
  <PresentationFormat>Widescreen</PresentationFormat>
  <Paragraphs>880</Paragraphs>
  <Slides>53</Slides>
  <Notes>52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Bell MT</vt:lpstr>
      <vt:lpstr>Calibri</vt:lpstr>
      <vt:lpstr>Calibri Light</vt:lpstr>
      <vt:lpstr>Verdana</vt:lpstr>
      <vt:lpstr>Office Theme</vt:lpstr>
      <vt:lpstr>CDR</vt:lpstr>
      <vt:lpstr>Disclaimer</vt:lpstr>
      <vt:lpstr>CDR</vt:lpstr>
      <vt:lpstr>CDR Cost and Program Savings</vt:lpstr>
      <vt:lpstr>SSA Administered Programs</vt:lpstr>
      <vt:lpstr>SSI and DI Disability</vt:lpstr>
      <vt:lpstr>Continuing Disability Review</vt:lpstr>
      <vt:lpstr>CDR Projection Models</vt:lpstr>
      <vt:lpstr>CDR</vt:lpstr>
      <vt:lpstr>CDR Process</vt:lpstr>
      <vt:lpstr>CDR Diaries</vt:lpstr>
      <vt:lpstr>Processed vs. Not Processed</vt:lpstr>
      <vt:lpstr>Categories of SSI Reviews</vt:lpstr>
      <vt:lpstr>Age 18 Redetermination</vt:lpstr>
      <vt:lpstr>Age 18 Illustration</vt:lpstr>
      <vt:lpstr>Determining How Many CDRs Are There in Any Given Year</vt:lpstr>
      <vt:lpstr>LBW</vt:lpstr>
      <vt:lpstr>LBW</vt:lpstr>
      <vt:lpstr>KIDS</vt:lpstr>
      <vt:lpstr>KIDS-Not Processed</vt:lpstr>
      <vt:lpstr>KIDS</vt:lpstr>
      <vt:lpstr>KIDS</vt:lpstr>
      <vt:lpstr>KIDS-Scenario 1</vt:lpstr>
      <vt:lpstr>KIDS-Scenario 2</vt:lpstr>
      <vt:lpstr>ADULT CDR</vt:lpstr>
      <vt:lpstr>ADULT Mailers</vt:lpstr>
      <vt:lpstr>Mailers Process</vt:lpstr>
      <vt:lpstr>Mailer’s Profile Model</vt:lpstr>
      <vt:lpstr>Profile Score for Mailer</vt:lpstr>
      <vt:lpstr>Mailers Administrative Savings</vt:lpstr>
      <vt:lpstr>ADULT CDR PROCESS</vt:lpstr>
      <vt:lpstr>Adult CDR</vt:lpstr>
      <vt:lpstr>Rediary Transitions</vt:lpstr>
      <vt:lpstr>Kids Rediary</vt:lpstr>
      <vt:lpstr>Kids Rediary</vt:lpstr>
      <vt:lpstr>Kids Rediary</vt:lpstr>
      <vt:lpstr>Kids Rediary</vt:lpstr>
      <vt:lpstr>Adults Rediary</vt:lpstr>
      <vt:lpstr>Adults Rediary</vt:lpstr>
      <vt:lpstr>Adults Rediary</vt:lpstr>
      <vt:lpstr>How many CDRs will be processed in 2021?</vt:lpstr>
      <vt:lpstr>Other Factors in the Model</vt:lpstr>
      <vt:lpstr>AGE</vt:lpstr>
      <vt:lpstr>Assumptions with Age - Diaries</vt:lpstr>
      <vt:lpstr>Assumptions with Age - Profiles</vt:lpstr>
      <vt:lpstr>How Much - CDR Program Savings</vt:lpstr>
      <vt:lpstr>CDR Appeals Process</vt:lpstr>
      <vt:lpstr>Ultimate Cessations and Timing of Cessation</vt:lpstr>
      <vt:lpstr>Estimating the Savings</vt:lpstr>
      <vt:lpstr>PowerPoint Presentation</vt:lpstr>
      <vt:lpstr>PowerPoint Presentation</vt:lpstr>
      <vt:lpstr>Sum It All Up</vt:lpstr>
      <vt:lpstr>Links</vt:lpstr>
    </vt:vector>
  </TitlesOfParts>
  <Company>Social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LBW</dc:title>
  <dc:creator>Vaks, Felix</dc:creator>
  <cp:lastModifiedBy>Burkhalter, Kyle E.</cp:lastModifiedBy>
  <cp:revision>133</cp:revision>
  <cp:lastPrinted>2017-09-26T16:58:48Z</cp:lastPrinted>
  <dcterms:created xsi:type="dcterms:W3CDTF">2017-08-25T15:05:13Z</dcterms:created>
  <dcterms:modified xsi:type="dcterms:W3CDTF">2017-11-07T20:53:58Z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1981561844</vt:i4>
  </property>
  <property fmtid="{D5CDD505-2E9C-101B-9397-08002B2CF9AE}" pid="3" name="_NewReviewCycle">
    <vt:lpwstr/>
  </property>
  <property fmtid="{D5CDD505-2E9C-101B-9397-08002B2CF9AE}" pid="4" name="_EmailSubject">
    <vt:lpwstr>MAAC Felix slides presentation no notes</vt:lpwstr>
  </property>
  <property fmtid="{D5CDD505-2E9C-101B-9397-08002B2CF9AE}" pid="5" name="_AuthorEmail">
    <vt:lpwstr>Kyle.E.Burkhalter@ssa.gov</vt:lpwstr>
  </property>
  <property fmtid="{D5CDD505-2E9C-101B-9397-08002B2CF9AE}" pid="6" name="_AuthorEmailDisplayName">
    <vt:lpwstr>Burkhalter, Kyle E.</vt:lpwstr>
  </property>
  <property fmtid="{D5CDD505-2E9C-101B-9397-08002B2CF9AE}" pid="7" name="_PreviousAdHocReviewCycleID">
    <vt:i4>125837964</vt:i4>
  </property>
</Properties>
</file>