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notesSlides/notesSlide12.xml" ContentType="application/vnd.openxmlformats-officedocument.presentationml.notesSlide+xml"/>
  <Override PartName="/ppt/tags/tag78.xml" ContentType="application/vnd.openxmlformats-officedocument.presentationml.tags+xml"/>
  <Override PartName="/ppt/notesSlides/notesSlide13.xml" ContentType="application/vnd.openxmlformats-officedocument.presentationml.notesSlide+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5.xml" ContentType="application/vnd.openxmlformats-officedocument.presentationml.tags+xml"/>
  <Override PartName="/ppt/notesSlides/notesSlide2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notesSlides/notesSlide30.xml" ContentType="application/vnd.openxmlformats-officedocument.presentationml.notesSlide+xml"/>
  <Override PartName="/ppt/tags/tag104.xml" ContentType="application/vnd.openxmlformats-officedocument.presentationml.tags+xml"/>
  <Override PartName="/ppt/notesSlides/notesSlide31.xml" ContentType="application/vnd.openxmlformats-officedocument.presentationml.notesSlide+xml"/>
  <Override PartName="/ppt/tags/tag105.xml" ContentType="application/vnd.openxmlformats-officedocument.presentationml.tags+xml"/>
  <Override PartName="/ppt/notesSlides/notesSlide32.xml" ContentType="application/vnd.openxmlformats-officedocument.presentationml.notesSlide+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notesSlides/notesSlide3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35.xml" ContentType="application/vnd.openxmlformats-officedocument.presentationml.notesSlide+xml"/>
  <Override PartName="/ppt/tags/tag110.xml" ContentType="application/vnd.openxmlformats-officedocument.presentationml.tags+xml"/>
  <Override PartName="/ppt/notesSlides/notesSlide3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7.xml" ContentType="application/vnd.openxmlformats-officedocument.presentationml.notesSlide+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b876f007ac5e4668"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23" r:id="rId2"/>
  </p:sldMasterIdLst>
  <p:notesMasterIdLst>
    <p:notesMasterId r:id="rId58"/>
  </p:notesMasterIdLst>
  <p:handoutMasterIdLst>
    <p:handoutMasterId r:id="rId59"/>
  </p:handoutMasterIdLst>
  <p:sldIdLst>
    <p:sldId id="256" r:id="rId3"/>
    <p:sldId id="265" r:id="rId4"/>
    <p:sldId id="267" r:id="rId5"/>
    <p:sldId id="262" r:id="rId6"/>
    <p:sldId id="268" r:id="rId7"/>
    <p:sldId id="269" r:id="rId8"/>
    <p:sldId id="270" r:id="rId9"/>
    <p:sldId id="271" r:id="rId10"/>
    <p:sldId id="272" r:id="rId11"/>
    <p:sldId id="275" r:id="rId12"/>
    <p:sldId id="274" r:id="rId13"/>
    <p:sldId id="276" r:id="rId14"/>
    <p:sldId id="278" r:id="rId15"/>
    <p:sldId id="277" r:id="rId16"/>
    <p:sldId id="279" r:id="rId17"/>
    <p:sldId id="282" r:id="rId18"/>
    <p:sldId id="280" r:id="rId19"/>
    <p:sldId id="283" r:id="rId20"/>
    <p:sldId id="286" r:id="rId21"/>
    <p:sldId id="281" r:id="rId22"/>
    <p:sldId id="288" r:id="rId23"/>
    <p:sldId id="285" r:id="rId24"/>
    <p:sldId id="287" r:id="rId25"/>
    <p:sldId id="321" r:id="rId26"/>
    <p:sldId id="289" r:id="rId27"/>
    <p:sldId id="290" r:id="rId28"/>
    <p:sldId id="291" r:id="rId29"/>
    <p:sldId id="292" r:id="rId30"/>
    <p:sldId id="293" r:id="rId31"/>
    <p:sldId id="298" r:id="rId32"/>
    <p:sldId id="294" r:id="rId33"/>
    <p:sldId id="299" r:id="rId34"/>
    <p:sldId id="295" r:id="rId35"/>
    <p:sldId id="300" r:id="rId36"/>
    <p:sldId id="296" r:id="rId37"/>
    <p:sldId id="297" r:id="rId38"/>
    <p:sldId id="301" r:id="rId39"/>
    <p:sldId id="302" r:id="rId40"/>
    <p:sldId id="303" r:id="rId41"/>
    <p:sldId id="304" r:id="rId42"/>
    <p:sldId id="308" r:id="rId43"/>
    <p:sldId id="309" r:id="rId44"/>
    <p:sldId id="311" r:id="rId45"/>
    <p:sldId id="310" r:id="rId46"/>
    <p:sldId id="307" r:id="rId47"/>
    <p:sldId id="306" r:id="rId48"/>
    <p:sldId id="312" r:id="rId49"/>
    <p:sldId id="316" r:id="rId50"/>
    <p:sldId id="313" r:id="rId51"/>
    <p:sldId id="317" r:id="rId52"/>
    <p:sldId id="318" r:id="rId53"/>
    <p:sldId id="319" r:id="rId54"/>
    <p:sldId id="314" r:id="rId55"/>
    <p:sldId id="315" r:id="rId56"/>
    <p:sldId id="320" r:id="rId57"/>
  </p:sldIdLst>
  <p:sldSz cx="9144000" cy="5143500" type="screen16x9"/>
  <p:notesSz cx="6797675" cy="9926638"/>
  <p:custDataLst>
    <p:tags r:id="rId6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p15:clr>
            <a:srgbClr val="A4A3A4"/>
          </p15:clr>
        </p15:guide>
        <p15:guide id="2" orient="horz" pos="2797">
          <p15:clr>
            <a:srgbClr val="A4A3A4"/>
          </p15:clr>
        </p15:guide>
        <p15:guide id="3" pos="5716">
          <p15:clr>
            <a:srgbClr val="A4A3A4"/>
          </p15:clr>
        </p15:guide>
        <p15:guide id="4" pos="160">
          <p15:clr>
            <a:srgbClr val="A4A3A4"/>
          </p15:clr>
        </p15:guide>
      </p15:sldGuideLst>
    </p:ext>
    <p:ext uri="{2D200454-40CA-4A62-9FC3-DE9A4176ACB9}">
      <p15:notesGuideLst xmlns:p15="http://schemas.microsoft.com/office/powerpoint/2012/main">
        <p15:guide id="1" orient="horz" pos="6143">
          <p15:clr>
            <a:srgbClr val="A4A3A4"/>
          </p15:clr>
        </p15:guide>
        <p15:guide id="2" pos="4112">
          <p15:clr>
            <a:srgbClr val="A4A3A4"/>
          </p15:clr>
        </p15:guide>
        <p15:guide id="3" pos="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o Wieland | screenmakers" initials="scr 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81049" autoAdjust="0"/>
  </p:normalViewPr>
  <p:slideViewPr>
    <p:cSldViewPr snapToGrid="0" showGuides="1">
      <p:cViewPr varScale="1">
        <p:scale>
          <a:sx n="140" d="100"/>
          <a:sy n="140" d="100"/>
        </p:scale>
        <p:origin x="690" y="102"/>
      </p:cViewPr>
      <p:guideLst>
        <p:guide orient="horz" pos="667"/>
        <p:guide orient="horz" pos="2797"/>
        <p:guide pos="5716"/>
        <p:guide pos="160"/>
      </p:guideLst>
    </p:cSldViewPr>
  </p:slideViewPr>
  <p:outlineViewPr>
    <p:cViewPr>
      <p:scale>
        <a:sx n="33" d="100"/>
        <a:sy n="33" d="100"/>
      </p:scale>
      <p:origin x="0" y="11868"/>
    </p:cViewPr>
  </p:outlineViewPr>
  <p:notesTextViewPr>
    <p:cViewPr>
      <p:scale>
        <a:sx n="66" d="100"/>
        <a:sy n="66" d="100"/>
      </p:scale>
      <p:origin x="0" y="0"/>
    </p:cViewPr>
  </p:notesTextViewPr>
  <p:sorterViewPr>
    <p:cViewPr>
      <p:scale>
        <a:sx n="65" d="100"/>
        <a:sy n="65" d="100"/>
      </p:scale>
      <p:origin x="0" y="0"/>
    </p:cViewPr>
  </p:sorterViewPr>
  <p:notesViewPr>
    <p:cSldViewPr snapToGrid="0" showGuides="1">
      <p:cViewPr varScale="1">
        <p:scale>
          <a:sx n="47" d="100"/>
          <a:sy n="47" d="100"/>
        </p:scale>
        <p:origin x="2778" y="42"/>
      </p:cViewPr>
      <p:guideLst>
        <p:guide orient="horz" pos="6143"/>
        <p:guide pos="4112"/>
        <p:guide pos="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9.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271262694147877E-2"/>
          <c:y val="5.2979853941342026E-2"/>
          <c:w val="0.94546838077673556"/>
          <c:h val="0.84674853583162946"/>
        </c:manualLayout>
      </c:layout>
      <c:scatterChart>
        <c:scatterStyle val="lineMarker"/>
        <c:varyColors val="0"/>
        <c:ser>
          <c:idx val="0"/>
          <c:order val="0"/>
          <c:tx>
            <c:strRef>
              <c:f>Sheet1!$L$1</c:f>
              <c:strCache>
                <c:ptCount val="1"/>
                <c:pt idx="0">
                  <c:v>y</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2.5406048813999077E-2"/>
                  <c:y val="0.3927757944814462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200" baseline="0" dirty="0">
                        <a:solidFill>
                          <a:schemeClr val="tx1"/>
                        </a:solidFill>
                      </a:rPr>
                      <a:t>y = 1.0392x + 0.5614</a:t>
                    </a:r>
                    <a:endParaRPr lang="en-US" sz="1200" dirty="0">
                      <a:solidFill>
                        <a:schemeClr val="tx1"/>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Sheet1!$K$2:$K$22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Sheet1!$L$2:$L$22</c:f>
              <c:numCache>
                <c:formatCode>General</c:formatCode>
                <c:ptCount val="21"/>
                <c:pt idx="0">
                  <c:v>0.15928143064298045</c:v>
                </c:pt>
                <c:pt idx="1">
                  <c:v>1.1407207882992536</c:v>
                </c:pt>
                <c:pt idx="2">
                  <c:v>2.8290374776525806</c:v>
                </c:pt>
                <c:pt idx="3">
                  <c:v>1.8144446683719817</c:v>
                </c:pt>
                <c:pt idx="4">
                  <c:v>4.3453397248375749</c:v>
                </c:pt>
                <c:pt idx="5">
                  <c:v>5.3593082847200684</c:v>
                </c:pt>
                <c:pt idx="6">
                  <c:v>6.7979228503904494</c:v>
                </c:pt>
                <c:pt idx="7">
                  <c:v>7.4499498267339703</c:v>
                </c:pt>
                <c:pt idx="8">
                  <c:v>8.311944076957948</c:v>
                </c:pt>
                <c:pt idx="9">
                  <c:v>10.510014800004102</c:v>
                </c:pt>
                <c:pt idx="10">
                  <c:v>10.892461056444548</c:v>
                </c:pt>
                <c:pt idx="11">
                  <c:v>10.437702827005804</c:v>
                </c:pt>
                <c:pt idx="12">
                  <c:v>13.801412164383681</c:v>
                </c:pt>
                <c:pt idx="13">
                  <c:v>28</c:v>
                </c:pt>
                <c:pt idx="14">
                  <c:v>13.689142939654957</c:v>
                </c:pt>
                <c:pt idx="15">
                  <c:v>13.718830576290024</c:v>
                </c:pt>
                <c:pt idx="16">
                  <c:v>15.534983661931264</c:v>
                </c:pt>
                <c:pt idx="17">
                  <c:v>18.624337597242047</c:v>
                </c:pt>
                <c:pt idx="18">
                  <c:v>19.082130128589316</c:v>
                </c:pt>
                <c:pt idx="19">
                  <c:v>19.981444412123174</c:v>
                </c:pt>
                <c:pt idx="20">
                  <c:v>17.548549868274819</c:v>
                </c:pt>
              </c:numCache>
            </c:numRef>
          </c:yVal>
          <c:smooth val="0"/>
          <c:extLst>
            <c:ext xmlns:c16="http://schemas.microsoft.com/office/drawing/2014/chart" uri="{C3380CC4-5D6E-409C-BE32-E72D297353CC}">
              <c16:uniqueId val="{00000000-B6CB-4D92-86BD-46FDD7A0AB71}"/>
            </c:ext>
          </c:extLst>
        </c:ser>
        <c:dLbls>
          <c:showLegendKey val="0"/>
          <c:showVal val="0"/>
          <c:showCatName val="0"/>
          <c:showSerName val="0"/>
          <c:showPercent val="0"/>
          <c:showBubbleSize val="0"/>
        </c:dLbls>
        <c:axId val="864470056"/>
        <c:axId val="864471368"/>
      </c:scatterChart>
      <c:valAx>
        <c:axId val="864470056"/>
        <c:scaling>
          <c:orientation val="minMax"/>
          <c:max val="20"/>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rgbClr val="3E3E3E"/>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4471368"/>
        <c:crosses val="autoZero"/>
        <c:crossBetween val="midCat"/>
      </c:valAx>
      <c:valAx>
        <c:axId val="8644713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rgbClr val="3E3E3E"/>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4470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11038495026546E-2"/>
          <c:y val="0.10858016332995869"/>
          <c:w val="0.94925307793691882"/>
          <c:h val="0.70583954929279191"/>
        </c:manualLayout>
      </c:layout>
      <c:lineChart>
        <c:grouping val="standard"/>
        <c:varyColors val="0"/>
        <c:ser>
          <c:idx val="1"/>
          <c:order val="1"/>
          <c:spPr>
            <a:ln w="28575" cap="rnd">
              <a:solidFill>
                <a:schemeClr val="accent2"/>
              </a:solidFill>
              <a:round/>
            </a:ln>
            <a:effectLst/>
          </c:spPr>
          <c:marker>
            <c:symbol val="none"/>
          </c:marker>
          <c:val>
            <c:numRef>
              <c:f>Sheet1!$Z$2:$Z$22</c:f>
              <c:numCache>
                <c:formatCode>General</c:formatCode>
                <c:ptCount val="21"/>
                <c:pt idx="0">
                  <c:v>0.43587074797813408</c:v>
                </c:pt>
                <c:pt idx="1">
                  <c:v>1.4186085944096334</c:v>
                </c:pt>
                <c:pt idx="2">
                  <c:v>2.4013464408411327</c:v>
                </c:pt>
                <c:pt idx="3">
                  <c:v>3.3840842872726316</c:v>
                </c:pt>
                <c:pt idx="4">
                  <c:v>4.3668221337041313</c:v>
                </c:pt>
                <c:pt idx="5">
                  <c:v>5.3495599801356297</c:v>
                </c:pt>
                <c:pt idx="6">
                  <c:v>6.332297826567129</c:v>
                </c:pt>
                <c:pt idx="7">
                  <c:v>7.3150356729986283</c:v>
                </c:pt>
                <c:pt idx="8">
                  <c:v>8.2977735194301268</c:v>
                </c:pt>
                <c:pt idx="9">
                  <c:v>9.2805113658616261</c:v>
                </c:pt>
                <c:pt idx="10">
                  <c:v>10.263249212293125</c:v>
                </c:pt>
                <c:pt idx="11">
                  <c:v>11.245987058724625</c:v>
                </c:pt>
                <c:pt idx="12">
                  <c:v>12.228724905156124</c:v>
                </c:pt>
                <c:pt idx="13">
                  <c:v>13.211462751587623</c:v>
                </c:pt>
                <c:pt idx="14">
                  <c:v>14.194200598019123</c:v>
                </c:pt>
                <c:pt idx="15">
                  <c:v>15.176938444450622</c:v>
                </c:pt>
                <c:pt idx="16">
                  <c:v>16.159676290882121</c:v>
                </c:pt>
                <c:pt idx="17">
                  <c:v>17.142414137313622</c:v>
                </c:pt>
                <c:pt idx="18">
                  <c:v>18.12515198374512</c:v>
                </c:pt>
                <c:pt idx="19">
                  <c:v>19.107889830176617</c:v>
                </c:pt>
                <c:pt idx="20">
                  <c:v>20.090627676608115</c:v>
                </c:pt>
              </c:numCache>
            </c:numRef>
          </c:val>
          <c:smooth val="0"/>
          <c:extLst>
            <c:ext xmlns:c16="http://schemas.microsoft.com/office/drawing/2014/chart" uri="{C3380CC4-5D6E-409C-BE32-E72D297353CC}">
              <c16:uniqueId val="{00000000-56CD-4F72-8189-EB027B18AEAC}"/>
            </c:ext>
          </c:extLst>
        </c:ser>
        <c:dLbls>
          <c:showLegendKey val="0"/>
          <c:showVal val="0"/>
          <c:showCatName val="0"/>
          <c:showSerName val="0"/>
          <c:showPercent val="0"/>
          <c:showBubbleSize val="0"/>
        </c:dLbls>
        <c:marker val="1"/>
        <c:smooth val="0"/>
        <c:axId val="891523480"/>
        <c:axId val="891526104"/>
      </c:lineChar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yVal>
            <c:numRef>
              <c:f>Sheet1!$L$2:$L$22</c:f>
              <c:numCache>
                <c:formatCode>General</c:formatCode>
                <c:ptCount val="21"/>
                <c:pt idx="0">
                  <c:v>0.15928143064298045</c:v>
                </c:pt>
                <c:pt idx="1">
                  <c:v>1.1407207882992536</c:v>
                </c:pt>
                <c:pt idx="2">
                  <c:v>2.8290374776525806</c:v>
                </c:pt>
                <c:pt idx="3">
                  <c:v>1.8144446683719817</c:v>
                </c:pt>
                <c:pt idx="4">
                  <c:v>4.3453397248375749</c:v>
                </c:pt>
                <c:pt idx="5">
                  <c:v>5.3593082847200684</c:v>
                </c:pt>
                <c:pt idx="6">
                  <c:v>6.7979228503904494</c:v>
                </c:pt>
                <c:pt idx="7">
                  <c:v>7.4499498267339703</c:v>
                </c:pt>
                <c:pt idx="8">
                  <c:v>8.311944076957948</c:v>
                </c:pt>
                <c:pt idx="9">
                  <c:v>10.510014800004102</c:v>
                </c:pt>
                <c:pt idx="10">
                  <c:v>10.892461056444548</c:v>
                </c:pt>
                <c:pt idx="11">
                  <c:v>10.437702827005804</c:v>
                </c:pt>
                <c:pt idx="12">
                  <c:v>13.801412164383681</c:v>
                </c:pt>
                <c:pt idx="13">
                  <c:v>28</c:v>
                </c:pt>
                <c:pt idx="14">
                  <c:v>13.689142939654957</c:v>
                </c:pt>
                <c:pt idx="15">
                  <c:v>13.718830576290024</c:v>
                </c:pt>
                <c:pt idx="16">
                  <c:v>15.534983661931264</c:v>
                </c:pt>
                <c:pt idx="17">
                  <c:v>18.624337597242047</c:v>
                </c:pt>
                <c:pt idx="18">
                  <c:v>19.082130128589316</c:v>
                </c:pt>
                <c:pt idx="19">
                  <c:v>19.981444412123174</c:v>
                </c:pt>
                <c:pt idx="20">
                  <c:v>17.548549868274819</c:v>
                </c:pt>
              </c:numCache>
            </c:numRef>
          </c:yVal>
          <c:smooth val="0"/>
          <c:extLst>
            <c:ext xmlns:c16="http://schemas.microsoft.com/office/drawing/2014/chart" uri="{C3380CC4-5D6E-409C-BE32-E72D297353CC}">
              <c16:uniqueId val="{00000001-56CD-4F72-8189-EB027B18AEAC}"/>
            </c:ext>
          </c:extLst>
        </c:ser>
        <c:dLbls>
          <c:showLegendKey val="0"/>
          <c:showVal val="0"/>
          <c:showCatName val="0"/>
          <c:showSerName val="0"/>
          <c:showPercent val="0"/>
          <c:showBubbleSize val="0"/>
        </c:dLbls>
        <c:axId val="891523480"/>
        <c:axId val="891526104"/>
      </c:scatterChart>
      <c:catAx>
        <c:axId val="891523480"/>
        <c:scaling>
          <c:orientation val="minMax"/>
        </c:scaling>
        <c:delete val="0"/>
        <c:axPos val="b"/>
        <c:majorTickMark val="none"/>
        <c:minorTickMark val="none"/>
        <c:tickLblPos val="nextTo"/>
        <c:spPr>
          <a:noFill/>
          <a:ln w="9525" cap="flat" cmpd="sng" algn="ctr">
            <a:solidFill>
              <a:srgbClr val="3E3E3E"/>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91526104"/>
        <c:crosses val="autoZero"/>
        <c:auto val="1"/>
        <c:lblAlgn val="ctr"/>
        <c:lblOffset val="100"/>
        <c:noMultiLvlLbl val="0"/>
      </c:catAx>
      <c:valAx>
        <c:axId val="8915261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rgbClr val="3E3E3E"/>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91523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268135" y="9293616"/>
            <a:ext cx="2945659" cy="496333"/>
          </a:xfrm>
          <a:prstGeom prst="rect">
            <a:avLst/>
          </a:prstGeom>
        </p:spPr>
        <p:txBody>
          <a:bodyPr vert="horz" lIns="0" tIns="0" rIns="0" bIns="0" rtlCol="0" anchor="b"/>
          <a:lstStyle>
            <a:lvl1pPr algn="r">
              <a:defRPr sz="1200"/>
            </a:lvl1pPr>
          </a:lstStyle>
          <a:p>
            <a:pPr algn="l"/>
            <a:fld id="{08461442-6A1F-4983-ADA0-F09007DAF05C}" type="slidenum">
              <a:rPr lang="de-DE" smtClean="0"/>
              <a:pPr algn="l"/>
              <a:t>‹#›</a:t>
            </a:fld>
            <a:endParaRPr lang="de-DE" dirty="0"/>
          </a:p>
        </p:txBody>
      </p:sp>
      <p:cxnSp>
        <p:nvCxnSpPr>
          <p:cNvPr id="7" name="Gerade Verbindung 6"/>
          <p:cNvCxnSpPr/>
          <p:nvPr/>
        </p:nvCxnSpPr>
        <p:spPr>
          <a:xfrm flipH="1">
            <a:off x="269440" y="9400113"/>
            <a:ext cx="625879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96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65326" y="204788"/>
            <a:ext cx="6275613" cy="3530633"/>
          </a:xfrm>
          <a:prstGeom prst="rect">
            <a:avLst/>
          </a:prstGeom>
          <a:noFill/>
          <a:ln w="12700">
            <a:solidFill>
              <a:schemeClr val="tx1">
                <a:lumMod val="60000"/>
                <a:lumOff val="40000"/>
              </a:schemeClr>
            </a:solidFill>
          </a:ln>
        </p:spPr>
        <p:txBody>
          <a:bodyPr vert="horz" lIns="92720" tIns="46361" rIns="92720" bIns="46361" rtlCol="0" anchor="ctr"/>
          <a:lstStyle/>
          <a:p>
            <a:endParaRPr lang="de-DE" dirty="0"/>
          </a:p>
        </p:txBody>
      </p:sp>
      <p:sp>
        <p:nvSpPr>
          <p:cNvPr id="8" name="Notizenplatzhalter 4"/>
          <p:cNvSpPr>
            <a:spLocks noGrp="1"/>
          </p:cNvSpPr>
          <p:nvPr>
            <p:ph type="body" sz="quarter" idx="3"/>
          </p:nvPr>
        </p:nvSpPr>
        <p:spPr>
          <a:xfrm>
            <a:off x="269440" y="4271270"/>
            <a:ext cx="6260059" cy="5412480"/>
          </a:xfrm>
          <a:prstGeom prst="rect">
            <a:avLst/>
          </a:prstGeom>
        </p:spPr>
        <p:txBody>
          <a:bodyPr vert="horz" lIns="92720" tIns="46361" rIns="92720" bIns="46361"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Box 8"/>
          <p:cNvSpPr txBox="1"/>
          <p:nvPr/>
        </p:nvSpPr>
        <p:spPr>
          <a:xfrm>
            <a:off x="166705" y="3916615"/>
            <a:ext cx="598557" cy="279338"/>
          </a:xfrm>
          <a:prstGeom prst="rect">
            <a:avLst/>
          </a:prstGeom>
          <a:noFill/>
        </p:spPr>
        <p:txBody>
          <a:bodyPr wrap="none" lIns="92729" tIns="46365" rIns="92729" bIns="46365" rtlCol="0">
            <a:spAutoFit/>
          </a:bodyPr>
          <a:lstStyle/>
          <a:p>
            <a:r>
              <a:rPr lang="de-DE" sz="1200" dirty="0" smtClean="0">
                <a:solidFill>
                  <a:schemeClr val="tx1">
                    <a:lumMod val="60000"/>
                    <a:lumOff val="40000"/>
                  </a:schemeClr>
                </a:solidFill>
              </a:rPr>
              <a:t>Notes</a:t>
            </a:r>
            <a:endParaRPr lang="de-DE" sz="1200" dirty="0">
              <a:solidFill>
                <a:schemeClr val="tx1">
                  <a:lumMod val="60000"/>
                  <a:lumOff val="40000"/>
                </a:schemeClr>
              </a:solidFill>
            </a:endParaRPr>
          </a:p>
        </p:txBody>
      </p:sp>
      <p:cxnSp>
        <p:nvCxnSpPr>
          <p:cNvPr id="11" name="Straight Connector 10"/>
          <p:cNvCxnSpPr>
            <a:endCxn id="8" idx="1"/>
          </p:cNvCxnSpPr>
          <p:nvPr/>
        </p:nvCxnSpPr>
        <p:spPr>
          <a:xfrm>
            <a:off x="269440" y="4195953"/>
            <a:ext cx="0" cy="278155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9440" y="4200340"/>
            <a:ext cx="313003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57592"/>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Clr>
        <a:schemeClr val="accent2"/>
      </a:buClr>
      <a:buFont typeface="Wingdings 3" pitchFamily="18" charset="2"/>
      <a:buNone/>
      <a:defRPr sz="1200" b="1" kern="1200">
        <a:solidFill>
          <a:schemeClr val="tx1"/>
        </a:solidFill>
        <a:latin typeface="+mn-lt"/>
        <a:ea typeface="+mn-ea"/>
        <a:cs typeface="+mn-cs"/>
      </a:defRPr>
    </a:lvl1pPr>
    <a:lvl2pPr marL="4763" indent="0" algn="l" defTabSz="914400" rtl="0" eaLnBrk="1" latinLnBrk="0" hangingPunct="1">
      <a:spcBef>
        <a:spcPts val="800"/>
      </a:spcBef>
      <a:defRPr sz="1200" kern="1200">
        <a:solidFill>
          <a:schemeClr val="tx1"/>
        </a:solidFill>
        <a:latin typeface="+mn-lt"/>
        <a:ea typeface="+mn-ea"/>
        <a:cs typeface="+mn-cs"/>
      </a:defRPr>
    </a:lvl2pPr>
    <a:lvl3pPr marL="177800" indent="-177800" algn="l" defTabSz="914400" rtl="0" eaLnBrk="1" latinLnBrk="0" hangingPunct="1">
      <a:spcBef>
        <a:spcPts val="600"/>
      </a:spcBef>
      <a:buClr>
        <a:schemeClr val="accent2"/>
      </a:buClr>
      <a:buSzPct val="80000"/>
      <a:buFont typeface="Wingdings 3" pitchFamily="18" charset="2"/>
      <a:buChar char=""/>
      <a:defRPr sz="1200" kern="1200">
        <a:solidFill>
          <a:schemeClr val="tx1"/>
        </a:solidFill>
        <a:latin typeface="+mn-lt"/>
        <a:ea typeface="+mn-ea"/>
        <a:cs typeface="+mn-cs"/>
      </a:defRPr>
    </a:lvl3pPr>
    <a:lvl4pPr marL="320675" indent="-142875" algn="l" defTabSz="914400" rtl="0" eaLnBrk="1" latinLnBrk="0" hangingPunct="1">
      <a:spcBef>
        <a:spcPts val="300"/>
      </a:spcBef>
      <a:buClr>
        <a:schemeClr val="accent2"/>
      </a:buClr>
      <a:buSzPct val="120000"/>
      <a:buFont typeface="Arial" pitchFamily="34" charset="0"/>
      <a:buChar char="•"/>
      <a:defRPr sz="1200" kern="1200">
        <a:solidFill>
          <a:schemeClr val="tx1"/>
        </a:solidFill>
        <a:latin typeface="+mn-lt"/>
        <a:ea typeface="+mn-ea"/>
        <a:cs typeface="+mn-cs"/>
      </a:defRPr>
    </a:lvl4pPr>
    <a:lvl5pPr marL="534988" indent="-179388" algn="l" defTabSz="914400" rtl="0" eaLnBrk="1" latinLnBrk="0" hangingPunct="1">
      <a:spcBef>
        <a:spcPts val="300"/>
      </a:spcBef>
      <a:buClr>
        <a:schemeClr val="accent2"/>
      </a:buClr>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ata_analysi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Analytic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202559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Because of this, we’ll still have jobs!</a:t>
            </a:r>
            <a:endParaRPr lang="en-US" dirty="0"/>
          </a:p>
        </p:txBody>
      </p:sp>
    </p:spTree>
    <p:extLst>
      <p:ext uri="{BB962C8B-B14F-4D97-AF65-F5344CB8AC3E}">
        <p14:creationId xmlns:p14="http://schemas.microsoft.com/office/powerpoint/2010/main" val="275394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Some of this is easy – what we discovered in the previous step, take action!</a:t>
            </a:r>
          </a:p>
          <a:p>
            <a:endParaRPr lang="en-US" dirty="0"/>
          </a:p>
        </p:txBody>
      </p:sp>
    </p:spTree>
    <p:extLst>
      <p:ext uri="{BB962C8B-B14F-4D97-AF65-F5344CB8AC3E}">
        <p14:creationId xmlns:p14="http://schemas.microsoft.com/office/powerpoint/2010/main" val="172317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Many of this depends on the model form. Many statistical models, esp. GLM are very sensitive to correlated variables and outliers for mathematical reasons.</a:t>
            </a:r>
          </a:p>
          <a:p>
            <a:endParaRPr lang="en-US" dirty="0"/>
          </a:p>
        </p:txBody>
      </p:sp>
    </p:spTree>
    <p:extLst>
      <p:ext uri="{BB962C8B-B14F-4D97-AF65-F5344CB8AC3E}">
        <p14:creationId xmlns:p14="http://schemas.microsoft.com/office/powerpoint/2010/main" val="354164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Note that much of this may be ‘built in’. Check your software package.</a:t>
            </a:r>
          </a:p>
          <a:p>
            <a:endParaRPr lang="en-US" dirty="0"/>
          </a:p>
        </p:txBody>
      </p:sp>
    </p:spTree>
    <p:extLst>
      <p:ext uri="{BB962C8B-B14F-4D97-AF65-F5344CB8AC3E}">
        <p14:creationId xmlns:p14="http://schemas.microsoft.com/office/powerpoint/2010/main" val="203819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Note that much of this may be ‘built in’. Check your software package.</a:t>
            </a:r>
          </a:p>
          <a:p>
            <a:endParaRPr lang="en-US" dirty="0"/>
          </a:p>
        </p:txBody>
      </p:sp>
    </p:spTree>
    <p:extLst>
      <p:ext uri="{BB962C8B-B14F-4D97-AF65-F5344CB8AC3E}">
        <p14:creationId xmlns:p14="http://schemas.microsoft.com/office/powerpoint/2010/main" val="90809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From Applied Predictive Modeling </a:t>
            </a:r>
            <a:r>
              <a:rPr lang="en-US" dirty="0" err="1" smtClean="0"/>
              <a:t>pg</a:t>
            </a:r>
            <a:r>
              <a:rPr lang="en-US" dirty="0" smtClean="0"/>
              <a:t> 45</a:t>
            </a:r>
          </a:p>
          <a:p>
            <a:endParaRPr lang="en-US" dirty="0"/>
          </a:p>
        </p:txBody>
      </p:sp>
    </p:spTree>
    <p:extLst>
      <p:ext uri="{BB962C8B-B14F-4D97-AF65-F5344CB8AC3E}">
        <p14:creationId xmlns:p14="http://schemas.microsoft.com/office/powerpoint/2010/main" val="161079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Concept of </a:t>
            </a:r>
            <a:r>
              <a:rPr lang="en-US" dirty="0" err="1" smtClean="0"/>
              <a:t>overfit</a:t>
            </a:r>
            <a:r>
              <a:rPr lang="en-US" dirty="0" smtClean="0"/>
              <a:t> – data may not generalize well. Variance-Bias tradeoff.</a:t>
            </a:r>
          </a:p>
          <a:p>
            <a:r>
              <a:rPr lang="en-US" dirty="0" smtClean="0"/>
              <a:t>Bias = </a:t>
            </a:r>
            <a:r>
              <a:rPr lang="en-US" dirty="0" err="1" smtClean="0"/>
              <a:t>underfit</a:t>
            </a:r>
            <a:endParaRPr lang="en-US" dirty="0" smtClean="0"/>
          </a:p>
          <a:p>
            <a:r>
              <a:rPr lang="en-US" dirty="0" smtClean="0"/>
              <a:t>Variance = </a:t>
            </a:r>
            <a:r>
              <a:rPr lang="en-US" dirty="0" err="1" smtClean="0"/>
              <a:t>overfit</a:t>
            </a:r>
            <a:endParaRPr lang="en-US" dirty="0" smtClean="0"/>
          </a:p>
          <a:p>
            <a:endParaRPr lang="en-US" dirty="0"/>
          </a:p>
        </p:txBody>
      </p:sp>
    </p:spTree>
    <p:extLst>
      <p:ext uri="{BB962C8B-B14F-4D97-AF65-F5344CB8AC3E}">
        <p14:creationId xmlns:p14="http://schemas.microsoft.com/office/powerpoint/2010/main" val="369464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Considerations for data allocations:</a:t>
            </a:r>
          </a:p>
          <a:p>
            <a:r>
              <a:rPr lang="en-US" dirty="0" smtClean="0"/>
              <a:t>-How much data is there? If scarce, we may need more to train the model.</a:t>
            </a:r>
          </a:p>
          <a:p>
            <a:r>
              <a:rPr lang="en-US" dirty="0" smtClean="0"/>
              <a:t>-Will the model have ‘tuning parameters’? If so, the training set may need sufficient data to further split for model tuning</a:t>
            </a:r>
          </a:p>
          <a:p>
            <a:r>
              <a:rPr lang="en-US" dirty="0" smtClean="0"/>
              <a:t>-Is there risk of overfitting? Then we may want more data in the testing set to for more robust fit testing. </a:t>
            </a:r>
          </a:p>
          <a:p>
            <a:r>
              <a:rPr lang="en-US" dirty="0" smtClean="0"/>
              <a:t>	</a:t>
            </a:r>
          </a:p>
          <a:p>
            <a:endParaRPr lang="en-US" dirty="0"/>
          </a:p>
        </p:txBody>
      </p:sp>
    </p:spTree>
    <p:extLst>
      <p:ext uri="{BB962C8B-B14F-4D97-AF65-F5344CB8AC3E}">
        <p14:creationId xmlns:p14="http://schemas.microsoft.com/office/powerpoint/2010/main" val="3285480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My preference is to always AT LEAST do random holdouts. This tells whether the data is at least generalizable within itself. A structural deficiency in the model, if discovered, could still be fixed with a model enhancement, secondary model, or manual adjustment.</a:t>
            </a:r>
          </a:p>
          <a:p>
            <a:endParaRPr lang="en-US" dirty="0"/>
          </a:p>
        </p:txBody>
      </p:sp>
    </p:spTree>
    <p:extLst>
      <p:ext uri="{BB962C8B-B14F-4D97-AF65-F5344CB8AC3E}">
        <p14:creationId xmlns:p14="http://schemas.microsoft.com/office/powerpoint/2010/main" val="299784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chemeClr val="accent2"/>
              </a:buClr>
              <a:buSzTx/>
              <a:buFont typeface="Wingdings 3" pitchFamily="18" charset="2"/>
              <a:buNone/>
              <a:tabLst/>
              <a:defRPr/>
            </a:pPr>
            <a:r>
              <a:rPr lang="en-US" dirty="0" smtClean="0"/>
              <a:t>Note that the</a:t>
            </a:r>
            <a:r>
              <a:rPr lang="en-US" baseline="0" dirty="0" smtClean="0"/>
              <a:t> “Evaluation” step in the CRISP-DM framework is embedded in the process.</a:t>
            </a:r>
            <a:endParaRPr lang="en-US" dirty="0" smtClean="0"/>
          </a:p>
          <a:p>
            <a:endParaRPr lang="en-US" dirty="0"/>
          </a:p>
        </p:txBody>
      </p:sp>
    </p:spTree>
    <p:extLst>
      <p:ext uri="{BB962C8B-B14F-4D97-AF65-F5344CB8AC3E}">
        <p14:creationId xmlns:p14="http://schemas.microsoft.com/office/powerpoint/2010/main" val="223328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69162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We provide pre-made</a:t>
            </a:r>
            <a:r>
              <a:rPr lang="en-US" baseline="0" dirty="0" smtClean="0"/>
              <a:t> datasets for time. Data gathering/prep are often the bulk of the work.</a:t>
            </a:r>
          </a:p>
          <a:p>
            <a:endParaRPr lang="en-US" baseline="0" dirty="0" smtClean="0"/>
          </a:p>
          <a:p>
            <a:r>
              <a:rPr lang="en-US" baseline="0" dirty="0" smtClean="0"/>
              <a:t>This is to get to the “heart” of creating models.</a:t>
            </a:r>
            <a:endParaRPr lang="en-US" dirty="0" smtClean="0"/>
          </a:p>
          <a:p>
            <a:endParaRPr lang="en-US" dirty="0"/>
          </a:p>
        </p:txBody>
      </p:sp>
    </p:spTree>
    <p:extLst>
      <p:ext uri="{BB962C8B-B14F-4D97-AF65-F5344CB8AC3E}">
        <p14:creationId xmlns:p14="http://schemas.microsoft.com/office/powerpoint/2010/main" val="4082319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Most people are familiar with this. Since this framework provides an easy way to “imagine” any model’s workings, it makes sense to briefly review.</a:t>
            </a:r>
          </a:p>
          <a:p>
            <a:r>
              <a:rPr lang="en-US" dirty="0" smtClean="0"/>
              <a:t>Interactive – Audience Input</a:t>
            </a:r>
          </a:p>
          <a:p>
            <a:endParaRPr lang="en-US" dirty="0"/>
          </a:p>
        </p:txBody>
      </p:sp>
    </p:spTree>
    <p:extLst>
      <p:ext uri="{BB962C8B-B14F-4D97-AF65-F5344CB8AC3E}">
        <p14:creationId xmlns:p14="http://schemas.microsoft.com/office/powerpoint/2010/main" val="404728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LM are part of GLM</a:t>
            </a:r>
          </a:p>
          <a:p>
            <a:endParaRPr lang="en-US" dirty="0"/>
          </a:p>
        </p:txBody>
      </p:sp>
    </p:spTree>
    <p:extLst>
      <p:ext uri="{BB962C8B-B14F-4D97-AF65-F5344CB8AC3E}">
        <p14:creationId xmlns:p14="http://schemas.microsoft.com/office/powerpoint/2010/main" val="367471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There is no right or wrong universally</a:t>
            </a:r>
          </a:p>
          <a:p>
            <a:r>
              <a:rPr lang="en-US" dirty="0" smtClean="0"/>
              <a:t>These are statistical models – form follows the nature of the predictor variables and response</a:t>
            </a:r>
          </a:p>
          <a:p>
            <a:r>
              <a:rPr lang="en-US" dirty="0" smtClean="0"/>
              <a:t>It is crucial to understand your data – how it is or could be structured that fits the support of a link function. </a:t>
            </a:r>
          </a:p>
          <a:p>
            <a:r>
              <a:rPr lang="en-US" dirty="0" smtClean="0"/>
              <a:t>This sounds complicated, but is much easier with examples.</a:t>
            </a:r>
          </a:p>
          <a:p>
            <a:endParaRPr lang="en-US" dirty="0"/>
          </a:p>
        </p:txBody>
      </p:sp>
    </p:spTree>
    <p:extLst>
      <p:ext uri="{BB962C8B-B14F-4D97-AF65-F5344CB8AC3E}">
        <p14:creationId xmlns:p14="http://schemas.microsoft.com/office/powerpoint/2010/main" val="1716343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It depends on the distribution implied by your data</a:t>
            </a:r>
          </a:p>
          <a:p>
            <a:endParaRPr lang="en-US" dirty="0"/>
          </a:p>
        </p:txBody>
      </p:sp>
    </p:spTree>
    <p:extLst>
      <p:ext uri="{BB962C8B-B14F-4D97-AF65-F5344CB8AC3E}">
        <p14:creationId xmlns:p14="http://schemas.microsoft.com/office/powerpoint/2010/main" val="23199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r = plants contracting disease</a:t>
            </a:r>
          </a:p>
          <a:p>
            <a:r>
              <a:rPr lang="en-US" dirty="0" smtClean="0"/>
              <a:t>n= total plants in group</a:t>
            </a:r>
          </a:p>
          <a:p>
            <a:r>
              <a:rPr lang="en-US" dirty="0" smtClean="0"/>
              <a:t>x= number of</a:t>
            </a:r>
            <a:r>
              <a:rPr lang="en-US" baseline="0" dirty="0" smtClean="0"/>
              <a:t> plants exposed to disease</a:t>
            </a:r>
          </a:p>
          <a:p>
            <a:r>
              <a:rPr lang="en-US" baseline="0" dirty="0" err="1" smtClean="0"/>
              <a:t>var</a:t>
            </a:r>
            <a:r>
              <a:rPr lang="en-US" baseline="0" dirty="0" smtClean="0"/>
              <a:t>= variety of cane plant</a:t>
            </a:r>
            <a:endParaRPr lang="en-US" dirty="0" smtClean="0"/>
          </a:p>
          <a:p>
            <a:endParaRPr lang="en-US" dirty="0"/>
          </a:p>
        </p:txBody>
      </p:sp>
    </p:spTree>
    <p:extLst>
      <p:ext uri="{BB962C8B-B14F-4D97-AF65-F5344CB8AC3E}">
        <p14:creationId xmlns:p14="http://schemas.microsoft.com/office/powerpoint/2010/main" val="106154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block – which groups the plants were in</a:t>
            </a:r>
          </a:p>
          <a:p>
            <a:endParaRPr lang="en-US" dirty="0"/>
          </a:p>
        </p:txBody>
      </p:sp>
    </p:spTree>
    <p:extLst>
      <p:ext uri="{BB962C8B-B14F-4D97-AF65-F5344CB8AC3E}">
        <p14:creationId xmlns:p14="http://schemas.microsoft.com/office/powerpoint/2010/main" val="511886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Point out the flaw in blindly following AIC!</a:t>
            </a:r>
          </a:p>
          <a:p>
            <a:endParaRPr lang="en-US" dirty="0"/>
          </a:p>
        </p:txBody>
      </p:sp>
    </p:spTree>
    <p:extLst>
      <p:ext uri="{BB962C8B-B14F-4D97-AF65-F5344CB8AC3E}">
        <p14:creationId xmlns:p14="http://schemas.microsoft.com/office/powerpoint/2010/main" val="1861598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chemeClr val="accent2"/>
              </a:buClr>
              <a:buSzTx/>
              <a:buFont typeface="Wingdings 3" pitchFamily="18" charset="2"/>
              <a:buNone/>
              <a:tabLst/>
              <a:defRPr/>
            </a:pPr>
            <a:r>
              <a:rPr lang="en-US" dirty="0" smtClean="0"/>
              <a:t>Helps</a:t>
            </a:r>
            <a:r>
              <a:rPr lang="en-US" baseline="0" dirty="0" smtClean="0"/>
              <a:t> prevent </a:t>
            </a:r>
            <a:r>
              <a:rPr lang="en-US" baseline="0" dirty="0" err="1" smtClean="0"/>
              <a:t>overfit</a:t>
            </a:r>
            <a:r>
              <a:rPr lang="en-US" baseline="0" dirty="0" smtClean="0"/>
              <a:t>. Some models may also include feature selection</a:t>
            </a:r>
            <a:endParaRPr lang="en-US" dirty="0" smtClean="0"/>
          </a:p>
          <a:p>
            <a:endParaRPr lang="en-US" dirty="0"/>
          </a:p>
        </p:txBody>
      </p:sp>
    </p:spTree>
    <p:extLst>
      <p:ext uri="{BB962C8B-B14F-4D97-AF65-F5344CB8AC3E}">
        <p14:creationId xmlns:p14="http://schemas.microsoft.com/office/powerpoint/2010/main" val="1602277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chemeClr val="accent2"/>
              </a:buClr>
              <a:buSzTx/>
              <a:buFont typeface="Wingdings 3" pitchFamily="18" charset="2"/>
              <a:buNone/>
              <a:tabLst/>
              <a:defRPr/>
            </a:pPr>
            <a:r>
              <a:rPr lang="en-US" dirty="0" smtClean="0"/>
              <a:t>Outliers are not the </a:t>
            </a:r>
            <a:r>
              <a:rPr lang="en-US" i="1" dirty="0" smtClean="0"/>
              <a:t>only</a:t>
            </a:r>
            <a:r>
              <a:rPr lang="en-US" i="0" baseline="0" dirty="0" smtClean="0"/>
              <a:t> reason to consider regularization (a.k.a. penalization)</a:t>
            </a:r>
            <a:endParaRPr lang="en-US" dirty="0" smtClean="0"/>
          </a:p>
          <a:p>
            <a:endParaRPr lang="en-US" dirty="0"/>
          </a:p>
        </p:txBody>
      </p:sp>
    </p:spTree>
    <p:extLst>
      <p:ext uri="{BB962C8B-B14F-4D97-AF65-F5344CB8AC3E}">
        <p14:creationId xmlns:p14="http://schemas.microsoft.com/office/powerpoint/2010/main" val="2109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Point out that this question is in so many presentations</a:t>
            </a:r>
            <a:r>
              <a:rPr lang="en-US" baseline="0" dirty="0" smtClean="0"/>
              <a:t>, it’s almost a cliché.</a:t>
            </a:r>
          </a:p>
          <a:p>
            <a:r>
              <a:rPr lang="en-US" baseline="0" dirty="0" smtClean="0"/>
              <a:t>People get confused by the ‘Blurry Line’ and it shouldn’t be a big deal.</a:t>
            </a:r>
          </a:p>
          <a:p>
            <a:r>
              <a:rPr lang="en-US" baseline="0" dirty="0" smtClean="0"/>
              <a:t>Any model (statistical or otherwise) could fall under Predictive Modelling – it depends on use.</a:t>
            </a:r>
            <a:endParaRPr lang="en-US" dirty="0" smtClean="0"/>
          </a:p>
          <a:p>
            <a:endParaRPr lang="en-US" dirty="0"/>
          </a:p>
        </p:txBody>
      </p:sp>
    </p:spTree>
    <p:extLst>
      <p:ext uri="{BB962C8B-B14F-4D97-AF65-F5344CB8AC3E}">
        <p14:creationId xmlns:p14="http://schemas.microsoft.com/office/powerpoint/2010/main" val="1666429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I’m glad you asked, Power</a:t>
            </a:r>
            <a:r>
              <a:rPr lang="en-US" baseline="0" dirty="0" smtClean="0"/>
              <a:t> Point Presentation.</a:t>
            </a:r>
          </a:p>
          <a:p>
            <a:endParaRPr lang="en-US" baseline="0" dirty="0" smtClean="0"/>
          </a:p>
          <a:p>
            <a:r>
              <a:rPr lang="en-US" baseline="0" dirty="0" smtClean="0"/>
              <a:t>IMPORTANT – Note that “Lambda” is the penalty parameter. And that “You” choose it. “You” in quotes to introduce the idea of parameter tuning.</a:t>
            </a:r>
            <a:endParaRPr lang="en-US" dirty="0" smtClean="0"/>
          </a:p>
          <a:p>
            <a:endParaRPr lang="en-US" dirty="0"/>
          </a:p>
        </p:txBody>
      </p:sp>
    </p:spTree>
    <p:extLst>
      <p:ext uri="{BB962C8B-B14F-4D97-AF65-F5344CB8AC3E}">
        <p14:creationId xmlns:p14="http://schemas.microsoft.com/office/powerpoint/2010/main" val="90232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chemeClr val="accent2"/>
              </a:buClr>
              <a:buSzTx/>
              <a:buFont typeface="Wingdings 3" pitchFamily="18" charset="2"/>
              <a:buNone/>
              <a:tabLst/>
              <a:defRPr/>
            </a:pPr>
            <a:r>
              <a:rPr lang="en-US" dirty="0" smtClean="0"/>
              <a:t>Google it (</a:t>
            </a:r>
            <a:r>
              <a:rPr lang="en-US" dirty="0" err="1" smtClean="0"/>
              <a:t>jklol</a:t>
            </a:r>
            <a:r>
              <a:rPr lang="en-US" dirty="0" smtClean="0"/>
              <a:t>)</a:t>
            </a:r>
          </a:p>
          <a:p>
            <a:endParaRPr lang="en-US" dirty="0"/>
          </a:p>
        </p:txBody>
      </p:sp>
    </p:spTree>
    <p:extLst>
      <p:ext uri="{BB962C8B-B14F-4D97-AF65-F5344CB8AC3E}">
        <p14:creationId xmlns:p14="http://schemas.microsoft.com/office/powerpoint/2010/main" val="3001196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“Shrink away” means the coefficients plunge to zero</a:t>
            </a:r>
          </a:p>
          <a:p>
            <a:endParaRPr lang="en-US" dirty="0" smtClean="0"/>
          </a:p>
          <a:p>
            <a:r>
              <a:rPr lang="en-US" dirty="0" smtClean="0"/>
              <a:t>In other words, this model can pick your variables for you!</a:t>
            </a:r>
            <a:r>
              <a:rPr lang="en-US" baseline="0" dirty="0" smtClean="0"/>
              <a:t> (Your mileage may vary and is dependent on individual circumstances. Consult your model summaries for more details).</a:t>
            </a:r>
          </a:p>
          <a:p>
            <a:endParaRPr lang="en-US" dirty="0"/>
          </a:p>
        </p:txBody>
      </p:sp>
    </p:spTree>
    <p:extLst>
      <p:ext uri="{BB962C8B-B14F-4D97-AF65-F5344CB8AC3E}">
        <p14:creationId xmlns:p14="http://schemas.microsoft.com/office/powerpoint/2010/main" val="4105856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chemeClr val="accent2"/>
              </a:buClr>
              <a:buSzTx/>
              <a:buFont typeface="Wingdings 3" pitchFamily="18" charset="2"/>
              <a:buNone/>
              <a:tabLst/>
              <a:defRPr/>
            </a:pPr>
            <a:r>
              <a:rPr lang="en-US" dirty="0" smtClean="0"/>
              <a:t>Helps</a:t>
            </a:r>
            <a:r>
              <a:rPr lang="en-US" baseline="0" dirty="0" smtClean="0"/>
              <a:t> prevent </a:t>
            </a:r>
            <a:r>
              <a:rPr lang="en-US" baseline="0" dirty="0" err="1" smtClean="0"/>
              <a:t>overfit</a:t>
            </a:r>
            <a:r>
              <a:rPr lang="en-US" baseline="0" dirty="0" smtClean="0"/>
              <a:t>. Some models may also include feature selection</a:t>
            </a:r>
            <a:endParaRPr lang="en-US" dirty="0" smtClean="0"/>
          </a:p>
          <a:p>
            <a:endParaRPr lang="en-US" dirty="0"/>
          </a:p>
        </p:txBody>
      </p:sp>
    </p:spTree>
    <p:extLst>
      <p:ext uri="{BB962C8B-B14F-4D97-AF65-F5344CB8AC3E}">
        <p14:creationId xmlns:p14="http://schemas.microsoft.com/office/powerpoint/2010/main" val="89367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library(</a:t>
            </a:r>
            <a:r>
              <a:rPr lang="en-US" dirty="0" err="1" smtClean="0"/>
              <a:t>data.table</a:t>
            </a:r>
            <a:r>
              <a:rPr lang="en-US" dirty="0" smtClean="0"/>
              <a:t>)</a:t>
            </a:r>
          </a:p>
          <a:p>
            <a:r>
              <a:rPr lang="en-US" dirty="0" smtClean="0"/>
              <a:t>library(</a:t>
            </a:r>
            <a:r>
              <a:rPr lang="en-US" dirty="0" err="1" smtClean="0"/>
              <a:t>glmnet</a:t>
            </a:r>
            <a:r>
              <a:rPr lang="en-US" dirty="0" smtClean="0"/>
              <a:t>)</a:t>
            </a:r>
          </a:p>
          <a:p>
            <a:endParaRPr lang="en-US" dirty="0" smtClean="0"/>
          </a:p>
          <a:p>
            <a:r>
              <a:rPr lang="en-US" dirty="0" err="1" smtClean="0"/>
              <a:t>set.seed</a:t>
            </a:r>
            <a:r>
              <a:rPr lang="en-US" dirty="0" smtClean="0"/>
              <a:t>(605)</a:t>
            </a:r>
          </a:p>
          <a:p>
            <a:endParaRPr lang="en-US" dirty="0" smtClean="0"/>
          </a:p>
          <a:p>
            <a:r>
              <a:rPr lang="en-US" dirty="0" smtClean="0"/>
              <a:t>n &lt;- 1000 #1000 observations</a:t>
            </a:r>
          </a:p>
          <a:p>
            <a:r>
              <a:rPr lang="en-US" dirty="0" smtClean="0"/>
              <a:t>p &lt;- 50 # number of Variables</a:t>
            </a:r>
          </a:p>
          <a:p>
            <a:r>
              <a:rPr lang="en-US" dirty="0" err="1" smtClean="0"/>
              <a:t>realPredictors</a:t>
            </a:r>
            <a:r>
              <a:rPr lang="en-US" dirty="0" smtClean="0"/>
              <a:t> &lt;- 10 #Number of predictors we want to be meaningful</a:t>
            </a:r>
          </a:p>
          <a:p>
            <a:endParaRPr lang="en-US" dirty="0" smtClean="0"/>
          </a:p>
          <a:p>
            <a:r>
              <a:rPr lang="en-US" dirty="0" smtClean="0"/>
              <a:t>x &lt;- matrix(</a:t>
            </a:r>
            <a:r>
              <a:rPr lang="en-US" dirty="0" err="1" smtClean="0"/>
              <a:t>rnorm</a:t>
            </a:r>
            <a:r>
              <a:rPr lang="en-US" dirty="0" smtClean="0"/>
              <a:t>(n*p),</a:t>
            </a:r>
            <a:r>
              <a:rPr lang="en-US" dirty="0" err="1" smtClean="0"/>
              <a:t>nrow</a:t>
            </a:r>
            <a:r>
              <a:rPr lang="en-US" dirty="0" smtClean="0"/>
              <a:t>=</a:t>
            </a:r>
            <a:r>
              <a:rPr lang="en-US" dirty="0" err="1" smtClean="0"/>
              <a:t>n,ncol</a:t>
            </a:r>
            <a:r>
              <a:rPr lang="en-US" dirty="0" smtClean="0"/>
              <a:t>=p) # n * p matrix of standard normal variables</a:t>
            </a:r>
          </a:p>
          <a:p>
            <a:r>
              <a:rPr lang="en-US" dirty="0" smtClean="0"/>
              <a:t>y &lt;- apply(x[,1:realPredictors],1,sum)+</a:t>
            </a:r>
            <a:r>
              <a:rPr lang="en-US" dirty="0" err="1" smtClean="0"/>
              <a:t>rnorm</a:t>
            </a:r>
            <a:r>
              <a:rPr lang="en-US" dirty="0" smtClean="0"/>
              <a:t>(n) # Target variable is sum of first 10 variables + random noise</a:t>
            </a:r>
          </a:p>
          <a:p>
            <a:endParaRPr lang="en-US" dirty="0" smtClean="0"/>
          </a:p>
          <a:p>
            <a:r>
              <a:rPr lang="en-US" dirty="0" err="1" smtClean="0"/>
              <a:t>fit.lasso</a:t>
            </a:r>
            <a:r>
              <a:rPr lang="en-US" dirty="0" smtClean="0"/>
              <a:t> &lt;- </a:t>
            </a:r>
            <a:r>
              <a:rPr lang="en-US" dirty="0" err="1" smtClean="0"/>
              <a:t>cv.glmnet</a:t>
            </a:r>
            <a:r>
              <a:rPr lang="en-US" dirty="0" smtClean="0"/>
              <a:t>(</a:t>
            </a:r>
            <a:r>
              <a:rPr lang="en-US" dirty="0" err="1" smtClean="0"/>
              <a:t>x,y,family</a:t>
            </a:r>
            <a:r>
              <a:rPr lang="en-US" dirty="0" smtClean="0"/>
              <a:t>='</a:t>
            </a:r>
            <a:r>
              <a:rPr lang="en-US" dirty="0" err="1" smtClean="0"/>
              <a:t>gaussian</a:t>
            </a:r>
            <a:r>
              <a:rPr lang="en-US" dirty="0" smtClean="0"/>
              <a:t>',alpha=1) # Fit Cross-Validated model to tune Lambda</a:t>
            </a:r>
          </a:p>
          <a:p>
            <a:endParaRPr lang="en-US" dirty="0" smtClean="0"/>
          </a:p>
          <a:p>
            <a:r>
              <a:rPr lang="en-US" dirty="0" err="1" smtClean="0"/>
              <a:t>coef</a:t>
            </a:r>
            <a:r>
              <a:rPr lang="en-US" dirty="0" smtClean="0"/>
              <a:t>(</a:t>
            </a:r>
            <a:r>
              <a:rPr lang="en-US" dirty="0" err="1" smtClean="0"/>
              <a:t>fit.lasso,s</a:t>
            </a:r>
            <a:r>
              <a:rPr lang="en-US" dirty="0" smtClean="0"/>
              <a:t>='</a:t>
            </a:r>
            <a:r>
              <a:rPr lang="en-US" dirty="0" err="1" smtClean="0"/>
              <a:t>lambda.min</a:t>
            </a:r>
            <a:r>
              <a:rPr lang="en-US" dirty="0" smtClean="0"/>
              <a:t>') #Coefficients that minimize cross-validated Error</a:t>
            </a:r>
          </a:p>
          <a:p>
            <a:r>
              <a:rPr lang="en-US" dirty="0" err="1" smtClean="0"/>
              <a:t>coef</a:t>
            </a:r>
            <a:r>
              <a:rPr lang="en-US" dirty="0" smtClean="0"/>
              <a:t>(</a:t>
            </a:r>
            <a:r>
              <a:rPr lang="en-US" dirty="0" err="1" smtClean="0"/>
              <a:t>fit.lasso,s</a:t>
            </a:r>
            <a:r>
              <a:rPr lang="en-US" dirty="0" smtClean="0"/>
              <a:t>='lambda.1se') #Largest Lambda within 1SE of </a:t>
            </a:r>
            <a:r>
              <a:rPr lang="en-US" dirty="0" err="1" smtClean="0"/>
              <a:t>lambda.min</a:t>
            </a:r>
            <a:r>
              <a:rPr lang="en-US" dirty="0" smtClean="0"/>
              <a:t> (heavier penalty)</a:t>
            </a:r>
          </a:p>
          <a:p>
            <a:endParaRPr lang="en-US" dirty="0"/>
          </a:p>
        </p:txBody>
      </p:sp>
    </p:spTree>
    <p:extLst>
      <p:ext uri="{BB962C8B-B14F-4D97-AF65-F5344CB8AC3E}">
        <p14:creationId xmlns:p14="http://schemas.microsoft.com/office/powerpoint/2010/main" val="2226176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We “know” that this one is “right” because we created it that way. I.e. The right answer is intercept = 0 and X1-10 = 1</a:t>
            </a:r>
          </a:p>
          <a:p>
            <a:endParaRPr lang="en-US" dirty="0" smtClean="0"/>
          </a:p>
          <a:p>
            <a:r>
              <a:rPr lang="en-US" dirty="0" smtClean="0"/>
              <a:t>But how would you know in real life which penalty</a:t>
            </a:r>
            <a:r>
              <a:rPr lang="en-US" baseline="0" dirty="0" smtClean="0"/>
              <a:t> parameter to choose?</a:t>
            </a:r>
            <a:r>
              <a:rPr lang="en-US" dirty="0" smtClean="0"/>
              <a:t> (when you don’t know</a:t>
            </a:r>
            <a:r>
              <a:rPr lang="en-US" baseline="0" dirty="0" smtClean="0"/>
              <a:t> the answer a priori)</a:t>
            </a:r>
          </a:p>
          <a:p>
            <a:endParaRPr lang="en-US" baseline="0" dirty="0" smtClean="0"/>
          </a:p>
          <a:p>
            <a:r>
              <a:rPr lang="en-US" baseline="0" dirty="0" smtClean="0"/>
              <a:t>Ask audience for answer, which is TESTING SET</a:t>
            </a:r>
            <a:endParaRPr lang="en-US" dirty="0" smtClean="0"/>
          </a:p>
          <a:p>
            <a:endParaRPr lang="en-US" dirty="0"/>
          </a:p>
        </p:txBody>
      </p:sp>
    </p:spTree>
    <p:extLst>
      <p:ext uri="{BB962C8B-B14F-4D97-AF65-F5344CB8AC3E}">
        <p14:creationId xmlns:p14="http://schemas.microsoft.com/office/powerpoint/2010/main" val="771761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chemeClr val="accent2"/>
              </a:buClr>
              <a:buSzTx/>
              <a:buFont typeface="Wingdings 3" pitchFamily="18" charset="2"/>
              <a:buNone/>
              <a:tabLst/>
              <a:defRPr/>
            </a:pPr>
            <a:r>
              <a:rPr lang="en-US" dirty="0" smtClean="0"/>
              <a:t>Helps</a:t>
            </a:r>
            <a:r>
              <a:rPr lang="en-US" baseline="0" dirty="0" smtClean="0"/>
              <a:t> prevent </a:t>
            </a:r>
            <a:r>
              <a:rPr lang="en-US" baseline="0" dirty="0" err="1" smtClean="0"/>
              <a:t>overfit</a:t>
            </a:r>
            <a:r>
              <a:rPr lang="en-US" baseline="0" dirty="0" smtClean="0"/>
              <a:t>. Some models may also include feature selection</a:t>
            </a:r>
            <a:endParaRPr lang="en-US" dirty="0" smtClean="0"/>
          </a:p>
          <a:p>
            <a:endParaRPr lang="en-US" dirty="0"/>
          </a:p>
        </p:txBody>
      </p:sp>
    </p:spTree>
    <p:extLst>
      <p:ext uri="{BB962C8B-B14F-4D97-AF65-F5344CB8AC3E}">
        <p14:creationId xmlns:p14="http://schemas.microsoft.com/office/powerpoint/2010/main" val="3184323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Verbal Explanation of Gradient Boosting (in very non-technical/imprecise language):</a:t>
            </a:r>
          </a:p>
          <a:p>
            <a:r>
              <a:rPr lang="en-US" dirty="0" smtClean="0"/>
              <a:t>-We will make a series of decision trees</a:t>
            </a:r>
          </a:p>
          <a:p>
            <a:r>
              <a:rPr lang="en-US" dirty="0" smtClean="0"/>
              <a:t>-Since these are prone to </a:t>
            </a:r>
            <a:r>
              <a:rPr lang="en-US" dirty="0" err="1" smtClean="0"/>
              <a:t>overfit</a:t>
            </a:r>
            <a:r>
              <a:rPr lang="en-US" dirty="0" smtClean="0"/>
              <a:t>, we will penalize them so that they are “Weak learners”</a:t>
            </a:r>
          </a:p>
          <a:p>
            <a:r>
              <a:rPr lang="en-US" dirty="0" smtClean="0"/>
              <a:t>-The first tree does the best job it can</a:t>
            </a:r>
          </a:p>
          <a:p>
            <a:r>
              <a:rPr lang="en-US" dirty="0" smtClean="0"/>
              <a:t>-The next tree tries to be “right” where the first one is “wrong”</a:t>
            </a:r>
          </a:p>
          <a:p>
            <a:r>
              <a:rPr lang="en-US" dirty="0" smtClean="0"/>
              <a:t>-The next tree tries to be “right” where the second one is “wrong” (</a:t>
            </a:r>
            <a:r>
              <a:rPr lang="en-US" dirty="0" err="1" smtClean="0"/>
              <a:t>etc</a:t>
            </a:r>
            <a:r>
              <a:rPr lang="en-US" dirty="0" smtClean="0"/>
              <a:t>)</a:t>
            </a:r>
          </a:p>
          <a:p>
            <a:r>
              <a:rPr lang="en-US" dirty="0" smtClean="0"/>
              <a:t>-To make a prediction, a weighted “vote” is taken by all the trees</a:t>
            </a:r>
          </a:p>
          <a:p>
            <a:r>
              <a:rPr lang="en-US" dirty="0" smtClean="0"/>
              <a:t>-Lots of parameters to choose (how complex the trees can be, the “learning rate”, number of trees to use) and is computationally intense (cannot be completely parallelized since each tree depends on the prior)</a:t>
            </a:r>
          </a:p>
          <a:p>
            <a:endParaRPr lang="en-US" dirty="0"/>
          </a:p>
        </p:txBody>
      </p:sp>
    </p:spTree>
    <p:extLst>
      <p:ext uri="{BB962C8B-B14F-4D97-AF65-F5344CB8AC3E}">
        <p14:creationId xmlns:p14="http://schemas.microsoft.com/office/powerpoint/2010/main" val="359791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There are many PM</a:t>
            </a:r>
            <a:r>
              <a:rPr lang="en-US" baseline="0" dirty="0" smtClean="0"/>
              <a:t> frameworks/steps you can google. CRISP-DM is nice because it shows the interactive/recursive nature of the process.</a:t>
            </a:r>
          </a:p>
          <a:p>
            <a:r>
              <a:rPr lang="en-US" baseline="0" dirty="0" smtClean="0"/>
              <a:t>Widely used (SPSS </a:t>
            </a:r>
            <a:r>
              <a:rPr lang="en-US" baseline="0" dirty="0" err="1" smtClean="0"/>
              <a:t>Modeller</a:t>
            </a:r>
            <a:r>
              <a:rPr lang="en-US" baseline="0" dirty="0" smtClean="0"/>
              <a:t>). “Data Mining” is a misnomer in this context.</a:t>
            </a:r>
          </a:p>
          <a:p>
            <a:endParaRPr lang="en-US" baseline="0" dirty="0" smtClean="0"/>
          </a:p>
          <a:p>
            <a:r>
              <a:rPr lang="en-US" dirty="0" smtClean="0">
                <a:effectLst/>
              </a:rPr>
              <a:t>Often the more general terms (</a:t>
            </a:r>
            <a:r>
              <a:rPr lang="en-US" i="1" dirty="0" smtClean="0">
                <a:effectLst/>
              </a:rPr>
              <a:t>large scale</a:t>
            </a:r>
            <a:r>
              <a:rPr lang="en-US" dirty="0" smtClean="0">
                <a:effectLst/>
              </a:rPr>
              <a:t>) </a:t>
            </a:r>
            <a:r>
              <a:rPr lang="en-US" i="1" dirty="0" smtClean="0">
                <a:effectLst/>
                <a:hlinkClick r:id="rId3" tooltip="Data analysis"/>
              </a:rPr>
              <a:t>data analysis</a:t>
            </a:r>
            <a:r>
              <a:rPr lang="en-US" dirty="0" smtClean="0">
                <a:effectLst/>
              </a:rPr>
              <a:t> and </a:t>
            </a:r>
            <a:r>
              <a:rPr lang="en-US" i="1" dirty="0" smtClean="0">
                <a:effectLst/>
                <a:hlinkClick r:id="rId4" tooltip="Analytics"/>
              </a:rPr>
              <a:t>analytics</a:t>
            </a:r>
            <a:r>
              <a:rPr lang="en-US" dirty="0" smtClean="0">
                <a:effectLst/>
              </a:rPr>
              <a:t> – or, when referring to actual methods, </a:t>
            </a:r>
            <a:r>
              <a:rPr lang="en-US" i="1" dirty="0" smtClean="0">
                <a:effectLst/>
              </a:rPr>
              <a:t>artificial intelligence</a:t>
            </a:r>
            <a:r>
              <a:rPr lang="en-US" dirty="0" smtClean="0">
                <a:effectLst/>
              </a:rPr>
              <a:t> and </a:t>
            </a:r>
            <a:r>
              <a:rPr lang="en-US" i="1" dirty="0" smtClean="0">
                <a:effectLst/>
              </a:rPr>
              <a:t>machine learning</a:t>
            </a:r>
            <a:r>
              <a:rPr lang="en-US" dirty="0" smtClean="0">
                <a:effectLst/>
              </a:rPr>
              <a:t> – are more appropriate. (Wikipedia)</a:t>
            </a:r>
            <a:endParaRPr lang="en-US" dirty="0" smtClean="0"/>
          </a:p>
          <a:p>
            <a:endParaRPr lang="en-US" dirty="0"/>
          </a:p>
        </p:txBody>
      </p:sp>
    </p:spTree>
    <p:extLst>
      <p:ext uri="{BB962C8B-B14F-4D97-AF65-F5344CB8AC3E}">
        <p14:creationId xmlns:p14="http://schemas.microsoft.com/office/powerpoint/2010/main" val="213573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In many frameworks – Step 1 and 2 are often combined. There is often an additional step for model maintenance. </a:t>
            </a:r>
          </a:p>
          <a:p>
            <a:endParaRPr lang="en-US" dirty="0"/>
          </a:p>
        </p:txBody>
      </p:sp>
    </p:spTree>
    <p:extLst>
      <p:ext uri="{BB962C8B-B14F-4D97-AF65-F5344CB8AC3E}">
        <p14:creationId xmlns:p14="http://schemas.microsoft.com/office/powerpoint/2010/main" val="113148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Business users and modelers often use different language. </a:t>
            </a:r>
          </a:p>
          <a:p>
            <a:r>
              <a:rPr lang="en-US" dirty="0" smtClean="0"/>
              <a:t>Questions aren’t really “bad”, but may need to be translated to something with a specific goal and way to quantify.</a:t>
            </a:r>
          </a:p>
          <a:p>
            <a:r>
              <a:rPr lang="en-US" dirty="0" smtClean="0"/>
              <a:t>Does relationship imply a linear correlation?  Could we use other tests of dependence (Kendall’s Tau, Spearman’s Rho)?</a:t>
            </a:r>
          </a:p>
          <a:p>
            <a:r>
              <a:rPr lang="en-US" dirty="0" smtClean="0"/>
              <a:t>What do we mean “add”? Economic value of data is separate from the predictive modeling process.</a:t>
            </a:r>
          </a:p>
          <a:p>
            <a:endParaRPr lang="en-US" dirty="0"/>
          </a:p>
        </p:txBody>
      </p:sp>
    </p:spTree>
    <p:extLst>
      <p:ext uri="{BB962C8B-B14F-4D97-AF65-F5344CB8AC3E}">
        <p14:creationId xmlns:p14="http://schemas.microsoft.com/office/powerpoint/2010/main" val="310643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Business users and modelers often use different language. </a:t>
            </a:r>
          </a:p>
          <a:p>
            <a:r>
              <a:rPr lang="en-US" dirty="0" smtClean="0"/>
              <a:t>Questions aren’t really “bad”, but may need to be translated to something with a specific goal and way to quantify.</a:t>
            </a:r>
          </a:p>
          <a:p>
            <a:r>
              <a:rPr lang="en-US" dirty="0" smtClean="0"/>
              <a:t>Explain “normalize” – If errors are non-random, an additional variable may account for this. If so, under many models, this should be Gaussian (normal) noise.</a:t>
            </a:r>
          </a:p>
          <a:p>
            <a:r>
              <a:rPr lang="en-US" dirty="0" smtClean="0"/>
              <a:t>A cash flow model is a separate (non-predictive model). The modeler may be interested in financial questions, but would not try to solve it within the Modeling framework.</a:t>
            </a:r>
          </a:p>
          <a:p>
            <a:endParaRPr lang="en-US" dirty="0"/>
          </a:p>
        </p:txBody>
      </p:sp>
    </p:spTree>
    <p:extLst>
      <p:ext uri="{BB962C8B-B14F-4D97-AF65-F5344CB8AC3E}">
        <p14:creationId xmlns:p14="http://schemas.microsoft.com/office/powerpoint/2010/main" val="54096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Important point – we cannot answer this question by simply staring at a data table.</a:t>
            </a:r>
          </a:p>
          <a:p>
            <a:r>
              <a:rPr lang="en-US" dirty="0" smtClean="0"/>
              <a:t>This speaks to the iterative nature of the framework – after testing a model, our testing/training set may tell us if it is generalizable.</a:t>
            </a:r>
          </a:p>
          <a:p>
            <a:r>
              <a:rPr lang="en-US" dirty="0" smtClean="0"/>
              <a:t>However, what we know about the data may help answer the question before putting in the work.</a:t>
            </a:r>
          </a:p>
          <a:p>
            <a:r>
              <a:rPr lang="en-US" dirty="0" smtClean="0"/>
              <a:t>Example:</a:t>
            </a:r>
          </a:p>
          <a:p>
            <a:r>
              <a:rPr lang="en-US" dirty="0" smtClean="0"/>
              <a:t>- A bank wants to predict </a:t>
            </a:r>
            <a:r>
              <a:rPr lang="en-US" dirty="0" err="1" smtClean="0"/>
              <a:t>forclosure</a:t>
            </a:r>
            <a:r>
              <a:rPr lang="en-US" dirty="0" smtClean="0"/>
              <a:t> rates for underwritten mortgages. They obtain a sample of internal data from Calendar Years 2008-2012. Can you tell why they might not want to rely on a model built on this data, even though you have not built and evaluated a model?</a:t>
            </a:r>
          </a:p>
          <a:p>
            <a:endParaRPr lang="en-US" dirty="0"/>
          </a:p>
        </p:txBody>
      </p:sp>
    </p:spTree>
    <p:extLst>
      <p:ext uri="{BB962C8B-B14F-4D97-AF65-F5344CB8AC3E}">
        <p14:creationId xmlns:p14="http://schemas.microsoft.com/office/powerpoint/2010/main" val="190663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US" dirty="0" smtClean="0"/>
              <a:t>Explain “meaningful </a:t>
            </a:r>
            <a:r>
              <a:rPr lang="en-US" dirty="0" err="1" smtClean="0"/>
              <a:t>missingness</a:t>
            </a:r>
            <a:r>
              <a:rPr lang="en-US" dirty="0" smtClean="0"/>
              <a:t>”</a:t>
            </a:r>
          </a:p>
          <a:p>
            <a:endParaRPr lang="en-US" dirty="0" smtClean="0"/>
          </a:p>
          <a:p>
            <a:r>
              <a:rPr lang="en-US" dirty="0" smtClean="0"/>
              <a:t>Can</a:t>
            </a:r>
            <a:r>
              <a:rPr lang="en-US" baseline="0" dirty="0" smtClean="0"/>
              <a:t> we accurately detect the errors?</a:t>
            </a:r>
          </a:p>
          <a:p>
            <a:r>
              <a:rPr lang="en-US" baseline="0" dirty="0" smtClean="0"/>
              <a:t>Can we impute missing values?</a:t>
            </a:r>
          </a:p>
          <a:p>
            <a:r>
              <a:rPr lang="en-US" baseline="0" dirty="0" smtClean="0"/>
              <a:t>If we eliminate missing observations, do we have enough data?</a:t>
            </a:r>
          </a:p>
          <a:p>
            <a:endParaRPr lang="en-US" dirty="0" smtClean="0"/>
          </a:p>
          <a:p>
            <a:endParaRPr lang="en-US" dirty="0"/>
          </a:p>
        </p:txBody>
      </p:sp>
    </p:spTree>
    <p:extLst>
      <p:ext uri="{BB962C8B-B14F-4D97-AF65-F5344CB8AC3E}">
        <p14:creationId xmlns:p14="http://schemas.microsoft.com/office/powerpoint/2010/main" val="24553544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oleObject" Target="../embeddings/oleObject1.bin"/><Relationship Id="rId18" Type="http://schemas.openxmlformats.org/officeDocument/2006/relationships/image" Target="../media/image4.jp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Master" Target="../slideMasters/slideMaster1.xml"/><Relationship Id="rId17" Type="http://schemas.openxmlformats.org/officeDocument/2006/relationships/image" Target="../media/image3.jpeg"/><Relationship Id="rId2" Type="http://schemas.openxmlformats.org/officeDocument/2006/relationships/tags" Target="../tags/tag3.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7.emf"/><Relationship Id="rId18" Type="http://schemas.openxmlformats.org/officeDocument/2006/relationships/oleObject" Target="../embeddings/oleObject11.bin"/><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Master" Target="../slideMasters/slideMaster2.xml"/><Relationship Id="rId17" Type="http://schemas.openxmlformats.org/officeDocument/2006/relationships/image" Target="../media/image2.emf"/><Relationship Id="rId2" Type="http://schemas.openxmlformats.org/officeDocument/2006/relationships/tags" Target="../tags/tag28.xml"/><Relationship Id="rId16"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5.emf"/><Relationship Id="rId10" Type="http://schemas.openxmlformats.org/officeDocument/2006/relationships/tags" Target="../tags/tag36.xml"/><Relationship Id="rId19" Type="http://schemas.openxmlformats.org/officeDocument/2006/relationships/oleObject" Target="../embeddings/oleObject12.bin"/><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15.bin"/><Relationship Id="rId3" Type="http://schemas.openxmlformats.org/officeDocument/2006/relationships/tags" Target="../tags/tag39.xml"/><Relationship Id="rId7" Type="http://schemas.openxmlformats.org/officeDocument/2006/relationships/slideMaster" Target="../slideMasters/slideMaster2.xml"/><Relationship Id="rId12" Type="http://schemas.openxmlformats.org/officeDocument/2006/relationships/image" Target="../media/image7.emf"/><Relationship Id="rId2" Type="http://schemas.openxmlformats.org/officeDocument/2006/relationships/tags" Target="../tags/tag38.xml"/><Relationship Id="rId1" Type="http://schemas.openxmlformats.org/officeDocument/2006/relationships/vmlDrawing" Target="../drawings/vmlDrawing5.vml"/><Relationship Id="rId6" Type="http://schemas.openxmlformats.org/officeDocument/2006/relationships/tags" Target="../tags/tag42.xml"/><Relationship Id="rId11" Type="http://schemas.openxmlformats.org/officeDocument/2006/relationships/oleObject" Target="../embeddings/oleObject14.bin"/><Relationship Id="rId5" Type="http://schemas.openxmlformats.org/officeDocument/2006/relationships/tags" Target="../tags/tag41.xml"/><Relationship Id="rId10" Type="http://schemas.openxmlformats.org/officeDocument/2006/relationships/image" Target="../media/image2.emf"/><Relationship Id="rId4" Type="http://schemas.openxmlformats.org/officeDocument/2006/relationships/tags" Target="../tags/tag40.xml"/><Relationship Id="rId9"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5.emf"/><Relationship Id="rId18" Type="http://schemas.openxmlformats.org/officeDocument/2006/relationships/oleObject" Target="../embeddings/oleObject18.bin"/><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slideMaster" Target="../slideMasters/slideMaster2.xml"/><Relationship Id="rId17" Type="http://schemas.openxmlformats.org/officeDocument/2006/relationships/image" Target="../media/image7.emf"/><Relationship Id="rId2" Type="http://schemas.openxmlformats.org/officeDocument/2006/relationships/tags" Target="../tags/tag43.xml"/><Relationship Id="rId16" Type="http://schemas.openxmlformats.org/officeDocument/2006/relationships/oleObject" Target="../embeddings/oleObject17.bin"/><Relationship Id="rId1" Type="http://schemas.openxmlformats.org/officeDocument/2006/relationships/vmlDrawing" Target="../drawings/vmlDrawing6.v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2.emf"/><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6.emf"/><Relationship Id="rId3" Type="http://schemas.openxmlformats.org/officeDocument/2006/relationships/tags" Target="../tags/tag14.xml"/><Relationship Id="rId7" Type="http://schemas.openxmlformats.org/officeDocument/2006/relationships/slideMaster" Target="../slideMasters/slideMaster1.xml"/><Relationship Id="rId12" Type="http://schemas.openxmlformats.org/officeDocument/2006/relationships/oleObject" Target="../embeddings/oleObject6.bin"/><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tags" Target="../tags/tag17.xml"/><Relationship Id="rId11" Type="http://schemas.openxmlformats.org/officeDocument/2006/relationships/oleObject" Target="../embeddings/oleObject5.bin"/><Relationship Id="rId5" Type="http://schemas.openxmlformats.org/officeDocument/2006/relationships/tags" Target="../tags/tag16.xml"/><Relationship Id="rId10" Type="http://schemas.openxmlformats.org/officeDocument/2006/relationships/image" Target="../media/image2.emf"/><Relationship Id="rId4" Type="http://schemas.openxmlformats.org/officeDocument/2006/relationships/tags" Target="../tags/tag15.xml"/><Relationship Id="rId9" Type="http://schemas.openxmlformats.org/officeDocument/2006/relationships/oleObject" Target="../embeddings/oleObject4.bin"/><Relationship Id="rId1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oleObject" Target="../embeddings/oleObject7.bin"/><Relationship Id="rId18" Type="http://schemas.openxmlformats.org/officeDocument/2006/relationships/image" Target="../media/image1.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5.emf"/><Relationship Id="rId17" Type="http://schemas.openxmlformats.org/officeDocument/2006/relationships/image" Target="../media/image6.emf"/><Relationship Id="rId2" Type="http://schemas.openxmlformats.org/officeDocument/2006/relationships/tags" Target="../tags/tag18.xml"/><Relationship Id="rId16"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tags" Target="../tags/tag22.xml"/><Relationship Id="rId11" Type="http://schemas.openxmlformats.org/officeDocument/2006/relationships/slideMaster" Target="../slideMasters/slideMaster1.xml"/><Relationship Id="rId5" Type="http://schemas.openxmlformats.org/officeDocument/2006/relationships/tags" Target="../tags/tag21.xml"/><Relationship Id="rId15" Type="http://schemas.openxmlformats.org/officeDocument/2006/relationships/oleObject" Target="../embeddings/oleObject8.bin"/><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Freeform 7"/>
          <p:cNvSpPr>
            <a:spLocks/>
          </p:cNvSpPr>
          <p:nvPr userDrawn="1">
            <p:custDataLst>
              <p:tags r:id="rId2"/>
            </p:custDataLst>
          </p:nvPr>
        </p:nvSpPr>
        <p:spPr bwMode="auto">
          <a:xfrm>
            <a:off x="73024" y="2944537"/>
            <a:ext cx="9001125" cy="1225223"/>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29031"/>
              <a:gd name="connsiteX1" fmla="*/ 8801346 w 8801346"/>
              <a:gd name="connsiteY1" fmla="*/ 0 h 1629031"/>
              <a:gd name="connsiteX2" fmla="*/ 8801346 w 8801346"/>
              <a:gd name="connsiteY2" fmla="*/ 1282979 h 1629031"/>
              <a:gd name="connsiteX3" fmla="*/ 6110026 w 8801346"/>
              <a:gd name="connsiteY3" fmla="*/ 1282979 h 1629031"/>
              <a:gd name="connsiteX4" fmla="*/ 5963202 w 8801346"/>
              <a:gd name="connsiteY4" fmla="*/ 1282979 h 1629031"/>
              <a:gd name="connsiteX5" fmla="*/ 1444214 w 8801346"/>
              <a:gd name="connsiteY5" fmla="*/ 1282979 h 1629031"/>
              <a:gd name="connsiteX6" fmla="*/ 1510057 w 8801346"/>
              <a:gd name="connsiteY6" fmla="*/ 1629031 h 1629031"/>
              <a:gd name="connsiteX7" fmla="*/ 724255 w 8801346"/>
              <a:gd name="connsiteY7" fmla="*/ 1282979 h 1629031"/>
              <a:gd name="connsiteX8" fmla="*/ 0 w 8801346"/>
              <a:gd name="connsiteY8" fmla="*/ 1282979 h 1629031"/>
              <a:gd name="connsiteX9" fmla="*/ 0 w 8801346"/>
              <a:gd name="connsiteY9" fmla="*/ 0 h 1629031"/>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44214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25435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6185">
                <a:moveTo>
                  <a:pt x="0" y="0"/>
                </a:moveTo>
                <a:lnTo>
                  <a:pt x="8801346" y="0"/>
                </a:lnTo>
                <a:lnTo>
                  <a:pt x="8801346" y="1282979"/>
                </a:lnTo>
                <a:lnTo>
                  <a:pt x="6110026" y="1282979"/>
                </a:lnTo>
                <a:lnTo>
                  <a:pt x="5963202" y="1282979"/>
                </a:lnTo>
                <a:lnTo>
                  <a:pt x="1425435" y="1282979"/>
                </a:lnTo>
                <a:lnTo>
                  <a:pt x="1507709" y="1636185"/>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64048442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8832"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270000"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dirty="0"/>
          </a:p>
        </p:txBody>
      </p:sp>
      <p:sp>
        <p:nvSpPr>
          <p:cNvPr id="7216" name="VCT_Backup_ID_7216" hidden="1"/>
          <p:cNvSpPr txBox="1">
            <a:spLocks noChangeArrowheads="1"/>
          </p:cNvSpPr>
          <p:nvPr>
            <p:custDataLst>
              <p:tags r:id="rId5"/>
            </p:custDataLst>
          </p:nvPr>
        </p:nvSpPr>
        <p:spPr bwMode="gray">
          <a:xfrm>
            <a:off x="471489" y="2872979"/>
            <a:ext cx="8416925" cy="778669"/>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3000" dirty="0">
                <a:solidFill>
                  <a:schemeClr val="accent2"/>
                </a:solidFill>
              </a:rPr>
              <a:t>Click to edit Master title style</a:t>
            </a:r>
            <a:endParaRPr lang="de-DE" sz="300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468313" y="3705225"/>
            <a:ext cx="8420100" cy="70246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800" b="1" dirty="0"/>
              <a:t>Enter Subtitle and Date Here</a:t>
            </a:r>
            <a:endParaRPr lang="de-DE" sz="1800" b="1" dirty="0"/>
          </a:p>
        </p:txBody>
      </p:sp>
      <p:graphicFrame>
        <p:nvGraphicFramePr>
          <p:cNvPr id="15" name="Object 3" hidden="1"/>
          <p:cNvGraphicFramePr>
            <a:graphicFrameLocks noChangeAspect="1"/>
          </p:cNvGraphicFramePr>
          <p:nvPr>
            <p:custDataLst>
              <p:tags r:id="rId7"/>
            </p:custDataLst>
            <p:extLst>
              <p:ext uri="{D42A27DB-BD31-4B8C-83A1-F6EECF244321}">
                <p14:modId xmlns:p14="http://schemas.microsoft.com/office/powerpoint/2010/main" val="264048442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8833"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248645" y="3073403"/>
            <a:ext cx="8550289" cy="323165"/>
          </a:xfrm>
        </p:spPr>
        <p:txBody>
          <a:bodyPr wrap="none" tIns="0" rIns="0" bIns="0">
            <a:noAutofit/>
          </a:bodyPr>
          <a:lstStyle>
            <a:lvl1pPr>
              <a:defRPr sz="2400" b="1">
                <a:solidFill>
                  <a:schemeClr val="bg1"/>
                </a:solidFill>
              </a:defRPr>
            </a:lvl1pPr>
          </a:lstStyle>
          <a:p>
            <a:pPr lvl="0"/>
            <a:r>
              <a:rPr lang="en-US" noProof="0" smtClean="0"/>
              <a:t>Click to edit Master title style</a:t>
            </a:r>
            <a:endParaRPr lang="de-DE" noProof="0" dirty="0" smtClean="0"/>
          </a:p>
        </p:txBody>
      </p:sp>
      <p:sp>
        <p:nvSpPr>
          <p:cNvPr id="7175" name="Rectangle 7"/>
          <p:cNvSpPr>
            <a:spLocks noGrp="1" noChangeArrowheads="1"/>
          </p:cNvSpPr>
          <p:nvPr>
            <p:ph type="subTitle" idx="1"/>
            <p:custDataLst>
              <p:tags r:id="rId9"/>
            </p:custDataLst>
          </p:nvPr>
        </p:nvSpPr>
        <p:spPr bwMode="white">
          <a:xfrm>
            <a:off x="251190" y="3444816"/>
            <a:ext cx="8550289" cy="228524"/>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Ins="0">
            <a:noAutofit/>
          </a:bodyPr>
          <a:lstStyle>
            <a:lvl1pPr marL="0" indent="0">
              <a:buFont typeface="Wingdings 3" pitchFamily="18" charset="2"/>
              <a:buNone/>
              <a:defRPr sz="1600" b="0">
                <a:solidFill>
                  <a:schemeClr val="bg1"/>
                </a:solidFill>
              </a:defRPr>
            </a:lvl1pPr>
          </a:lstStyle>
          <a:p>
            <a:pPr lvl="0"/>
            <a:r>
              <a:rPr lang="en-US" noProof="0" smtClean="0"/>
              <a:t>Click to edit Master subtitle style</a:t>
            </a:r>
            <a:endParaRPr lang="en-US" noProof="0" dirty="0" smtClean="0"/>
          </a:p>
        </p:txBody>
      </p:sp>
      <p:graphicFrame>
        <p:nvGraphicFramePr>
          <p:cNvPr id="22" name="Object 3" hidden="1"/>
          <p:cNvGraphicFramePr>
            <a:graphicFrameLocks noChangeAspect="1"/>
          </p:cNvGraphicFramePr>
          <p:nvPr userDrawn="1">
            <p:custDataLst>
              <p:tags r:id="rId10"/>
            </p:custDataLst>
            <p:extLst>
              <p:ext uri="{D42A27DB-BD31-4B8C-83A1-F6EECF244321}">
                <p14:modId xmlns:p14="http://schemas.microsoft.com/office/powerpoint/2010/main" val="264048442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8834"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pic>
        <p:nvPicPr>
          <p:cNvPr id="16" name="Bild 4" descr="180126_hrv_ppt_logo_16zu9_titelfolie.jpg"/>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8936" y="4785033"/>
            <a:ext cx="1583498" cy="288040"/>
          </a:xfrm>
          <a:prstGeom prst="rect">
            <a:avLst/>
          </a:prstGeom>
        </p:spPr>
      </p:pic>
      <p:pic>
        <p:nvPicPr>
          <p:cNvPr id="3" name="Picture 2"/>
          <p:cNvPicPr>
            <a:picLocks noChangeAspect="1"/>
          </p:cNvPicPr>
          <p:nvPr userDrawn="1">
            <p:custDataLst>
              <p:tags r:id="rId11"/>
            </p:custDataLst>
          </p:nvPr>
        </p:nvPicPr>
        <p:blipFill>
          <a:blip r:embed="rId18">
            <a:extLst>
              <a:ext uri="{28A0092B-C50C-407E-A947-70E740481C1C}">
                <a14:useLocalDpi xmlns:a14="http://schemas.microsoft.com/office/drawing/2010/main" val="0"/>
              </a:ext>
            </a:extLst>
          </a:blip>
          <a:stretch>
            <a:fillRect/>
          </a:stretch>
        </p:blipFill>
        <p:spPr>
          <a:xfrm>
            <a:off x="101600" y="101600"/>
            <a:ext cx="8997950" cy="2806700"/>
          </a:xfrm>
          <a:prstGeom prst="rect">
            <a:avLst/>
          </a:prstGeom>
        </p:spPr>
      </p:pic>
    </p:spTree>
    <p:extLst>
      <p:ext uri="{BB962C8B-B14F-4D97-AF65-F5344CB8AC3E}">
        <p14:creationId xmlns:p14="http://schemas.microsoft.com/office/powerpoint/2010/main" val="144237531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eft / text right_02">
    <p:spTree>
      <p:nvGrpSpPr>
        <p:cNvPr id="1" name=""/>
        <p:cNvGrpSpPr/>
        <p:nvPr/>
      </p:nvGrpSpPr>
      <p:grpSpPr>
        <a:xfrm>
          <a:off x="0" y="0"/>
          <a:ext cx="0" cy="0"/>
          <a:chOff x="0" y="0"/>
          <a:chExt cx="0" cy="0"/>
        </a:xfrm>
      </p:grpSpPr>
      <p:sp>
        <p:nvSpPr>
          <p:cNvPr id="13"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4"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sp>
        <p:nvSpPr>
          <p:cNvPr id="16"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cxnSp>
        <p:nvCxnSpPr>
          <p:cNvPr id="17" name="Gerade Verbindung 9"/>
          <p:cNvCxnSpPr/>
          <p:nvPr userDrawn="1"/>
        </p:nvCxnSpPr>
        <p:spPr bwMode="auto">
          <a:xfrm>
            <a:off x="252413" y="1261735"/>
            <a:ext cx="424607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Diagrammplatzhalter 3"/>
          <p:cNvSpPr>
            <a:spLocks noGrp="1"/>
          </p:cNvSpPr>
          <p:nvPr>
            <p:ph type="chart" sz="quarter" idx="16"/>
          </p:nvPr>
        </p:nvSpPr>
        <p:spPr>
          <a:xfrm>
            <a:off x="254508" y="1412081"/>
            <a:ext cx="4243975" cy="3076575"/>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9" name="Textplatzhalter 5"/>
          <p:cNvSpPr>
            <a:spLocks noGrp="1"/>
          </p:cNvSpPr>
          <p:nvPr>
            <p:ph type="body" sz="quarter" idx="19"/>
          </p:nvPr>
        </p:nvSpPr>
        <p:spPr>
          <a:xfrm>
            <a:off x="4753174" y="1412081"/>
            <a:ext cx="4320976" cy="3076575"/>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Textplatzhalter 12"/>
          <p:cNvSpPr>
            <a:spLocks noGrp="1"/>
          </p:cNvSpPr>
          <p:nvPr>
            <p:ph type="body" sz="quarter" idx="17" hasCustomPrompt="1"/>
          </p:nvPr>
        </p:nvSpPr>
        <p:spPr>
          <a:xfrm>
            <a:off x="241797" y="1031002"/>
            <a:ext cx="3156893"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1" name="Textplatzhalter 12"/>
          <p:cNvSpPr>
            <a:spLocks noGrp="1"/>
          </p:cNvSpPr>
          <p:nvPr>
            <p:ph type="body" sz="quarter" idx="18" hasCustomPrompt="1"/>
          </p:nvPr>
        </p:nvSpPr>
        <p:spPr>
          <a:xfrm>
            <a:off x="3604107" y="1031002"/>
            <a:ext cx="899215"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Tree>
    <p:extLst>
      <p:ext uri="{BB962C8B-B14F-4D97-AF65-F5344CB8AC3E}">
        <p14:creationId xmlns:p14="http://schemas.microsoft.com/office/powerpoint/2010/main" val="329250404"/>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left / 2 text right_01">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8"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cxnSp>
        <p:nvCxnSpPr>
          <p:cNvPr id="22" name="Gerade Verbindung 9"/>
          <p:cNvCxnSpPr/>
          <p:nvPr userDrawn="1"/>
        </p:nvCxnSpPr>
        <p:spPr bwMode="auto">
          <a:xfrm>
            <a:off x="252413" y="1263135"/>
            <a:ext cx="573732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Diagrammplatzhalter 3"/>
          <p:cNvSpPr>
            <a:spLocks noGrp="1"/>
          </p:cNvSpPr>
          <p:nvPr>
            <p:ph type="chart" sz="quarter" idx="16"/>
          </p:nvPr>
        </p:nvSpPr>
        <p:spPr>
          <a:xfrm>
            <a:off x="254509" y="1356597"/>
            <a:ext cx="5735230" cy="1350169"/>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24" name="Textplatzhalter 12"/>
          <p:cNvSpPr>
            <a:spLocks noGrp="1"/>
          </p:cNvSpPr>
          <p:nvPr>
            <p:ph type="body" sz="quarter" idx="17" hasCustomPrompt="1"/>
          </p:nvPr>
        </p:nvSpPr>
        <p:spPr>
          <a:xfrm>
            <a:off x="241796" y="1031002"/>
            <a:ext cx="4139659"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5" name="Textplatzhalter 12"/>
          <p:cNvSpPr>
            <a:spLocks noGrp="1"/>
          </p:cNvSpPr>
          <p:nvPr>
            <p:ph type="body" sz="quarter" idx="18" hasCustomPrompt="1"/>
          </p:nvPr>
        </p:nvSpPr>
        <p:spPr>
          <a:xfrm>
            <a:off x="4615452" y="1031002"/>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6" name="Textplatzhalter 5"/>
          <p:cNvSpPr>
            <a:spLocks noGrp="1"/>
          </p:cNvSpPr>
          <p:nvPr>
            <p:ph type="body" sz="quarter" idx="19"/>
          </p:nvPr>
        </p:nvSpPr>
        <p:spPr>
          <a:xfrm>
            <a:off x="6228185" y="1356597"/>
            <a:ext cx="2845965" cy="1350169"/>
          </a:xfrm>
          <a:ln>
            <a:noFill/>
          </a:ln>
        </p:spPr>
        <p:txBody>
          <a:bodyPr>
            <a:noAutofit/>
          </a:bodyPr>
          <a:lstStyle>
            <a:lvl1pPr>
              <a:defRPr sz="1400"/>
            </a:lvl1pPr>
            <a:lvl2pPr>
              <a:defRPr lang="en-US" sz="1200" dirty="0" smtClean="0"/>
            </a:lvl2pPr>
            <a:lvl3pPr>
              <a:defRPr sz="1000"/>
            </a:lvl3pPr>
            <a:lvl4pPr>
              <a:defRPr lang="en-US" sz="1400" b="1" i="0" dirty="0" smtClean="0">
                <a:solidFill>
                  <a:schemeClr val="tx1"/>
                </a:solidFill>
                <a:latin typeface="Arial" panose="020B0604020202020204" pitchFamily="34" charset="0"/>
                <a:cs typeface="Arial" panose="020B0604020202020204" pitchFamily="34" charset="0"/>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7" name="Textplatzhalter 12"/>
          <p:cNvSpPr>
            <a:spLocks noGrp="1"/>
          </p:cNvSpPr>
          <p:nvPr>
            <p:ph type="body" sz="quarter" idx="20" hasCustomPrompt="1"/>
          </p:nvPr>
        </p:nvSpPr>
        <p:spPr>
          <a:xfrm>
            <a:off x="248723" y="2817378"/>
            <a:ext cx="4139659"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8" name="Textplatzhalter 12"/>
          <p:cNvSpPr>
            <a:spLocks noGrp="1"/>
          </p:cNvSpPr>
          <p:nvPr>
            <p:ph type="body" sz="quarter" idx="21" hasCustomPrompt="1"/>
          </p:nvPr>
        </p:nvSpPr>
        <p:spPr>
          <a:xfrm>
            <a:off x="4622379" y="2817378"/>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cxnSp>
        <p:nvCxnSpPr>
          <p:cNvPr id="29" name="Gerade Verbindung 18"/>
          <p:cNvCxnSpPr/>
          <p:nvPr userDrawn="1"/>
        </p:nvCxnSpPr>
        <p:spPr bwMode="auto">
          <a:xfrm>
            <a:off x="252413" y="3047762"/>
            <a:ext cx="573732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Diagrammplatzhalter 3"/>
          <p:cNvSpPr>
            <a:spLocks noGrp="1"/>
          </p:cNvSpPr>
          <p:nvPr>
            <p:ph type="chart" sz="quarter" idx="22"/>
          </p:nvPr>
        </p:nvSpPr>
        <p:spPr>
          <a:xfrm>
            <a:off x="254509" y="3138795"/>
            <a:ext cx="5735230" cy="1428443"/>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31" name="Textplatzhalter 5"/>
          <p:cNvSpPr>
            <a:spLocks noGrp="1"/>
          </p:cNvSpPr>
          <p:nvPr>
            <p:ph type="body" sz="quarter" idx="23"/>
          </p:nvPr>
        </p:nvSpPr>
        <p:spPr>
          <a:xfrm>
            <a:off x="6228185" y="3138795"/>
            <a:ext cx="2845965" cy="1428443"/>
          </a:xfrm>
          <a:ln>
            <a:noFill/>
          </a:ln>
        </p:spPr>
        <p:txBody>
          <a:bodyPr>
            <a:noAutofit/>
          </a:bodyPr>
          <a:lstStyle>
            <a:lvl1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600"/>
              </a:spcBef>
              <a:spcAft>
                <a:spcPts val="0"/>
              </a:spcAft>
              <a:buClr>
                <a:schemeClr val="accent2"/>
              </a:buClr>
              <a:defRPr lang="en-US" sz="12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600"/>
              </a:spcBef>
              <a:spcAft>
                <a:spcPts val="0"/>
              </a:spcAft>
              <a:buClr>
                <a:schemeClr val="accent2"/>
              </a:buClr>
              <a:defRPr lang="en-US" sz="1000"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600"/>
              </a:spcBef>
              <a:spcAft>
                <a:spcPts val="0"/>
              </a:spcAft>
              <a:buClr>
                <a:schemeClr val="accent2"/>
              </a:buClr>
              <a:defRPr lang="de-DE" sz="1200" dirty="0">
                <a:solidFill>
                  <a:schemeClr val="tx1"/>
                </a:solidFill>
                <a:latin typeface="Arial" panose="020B0604020202020204" pitchFamily="34" charset="0"/>
                <a:ea typeface="+mn-ea"/>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32"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1677715506"/>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harts left / 2 text right_02">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23"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cxnSp>
        <p:nvCxnSpPr>
          <p:cNvPr id="36" name="Gerade Verbindung 9"/>
          <p:cNvCxnSpPr/>
          <p:nvPr userDrawn="1"/>
        </p:nvCxnSpPr>
        <p:spPr bwMode="auto">
          <a:xfrm>
            <a:off x="252413" y="1263135"/>
            <a:ext cx="424607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grammplatzhalter 3"/>
          <p:cNvSpPr>
            <a:spLocks noGrp="1"/>
          </p:cNvSpPr>
          <p:nvPr>
            <p:ph type="chart" sz="quarter" idx="16"/>
          </p:nvPr>
        </p:nvSpPr>
        <p:spPr>
          <a:xfrm>
            <a:off x="254509" y="1368171"/>
            <a:ext cx="4140000" cy="1350169"/>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38" name="Textplatzhalter 5"/>
          <p:cNvSpPr>
            <a:spLocks noGrp="1"/>
          </p:cNvSpPr>
          <p:nvPr>
            <p:ph type="body" sz="quarter" idx="19"/>
          </p:nvPr>
        </p:nvSpPr>
        <p:spPr>
          <a:xfrm>
            <a:off x="4753174" y="1368171"/>
            <a:ext cx="4320976" cy="1350169"/>
          </a:xfrm>
          <a:ln>
            <a:noFill/>
          </a:ln>
        </p:spPr>
        <p:txBody>
          <a:bodyPr>
            <a:noAutofit/>
          </a:bodyPr>
          <a:lstStyle>
            <a:lvl1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600"/>
              </a:spcBef>
              <a:spcAft>
                <a:spcPts val="0"/>
              </a:spcAft>
              <a:buClr>
                <a:schemeClr val="accent2"/>
              </a:buClr>
              <a:defRPr lang="en-US" sz="12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600"/>
              </a:spcBef>
              <a:spcAft>
                <a:spcPts val="0"/>
              </a:spcAft>
              <a:buClr>
                <a:schemeClr val="accent2"/>
              </a:buClr>
              <a:defRPr lang="en-US" sz="1000"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600"/>
              </a:spcBef>
              <a:spcAft>
                <a:spcPts val="0"/>
              </a:spcAft>
              <a:buClr>
                <a:schemeClr val="accent2"/>
              </a:buClr>
              <a:defRPr lang="de-DE" sz="1200" dirty="0">
                <a:solidFill>
                  <a:schemeClr val="tx1"/>
                </a:solidFill>
                <a:latin typeface="Arial" panose="020B0604020202020204" pitchFamily="34" charset="0"/>
                <a:ea typeface="+mn-ea"/>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39" name="Textplatzhalter 12"/>
          <p:cNvSpPr>
            <a:spLocks noGrp="1"/>
          </p:cNvSpPr>
          <p:nvPr>
            <p:ph type="body" sz="quarter" idx="20" hasCustomPrompt="1"/>
          </p:nvPr>
        </p:nvSpPr>
        <p:spPr>
          <a:xfrm>
            <a:off x="236009" y="2823165"/>
            <a:ext cx="3157200"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40" name="Textplatzhalter 12"/>
          <p:cNvSpPr>
            <a:spLocks noGrp="1"/>
          </p:cNvSpPr>
          <p:nvPr>
            <p:ph type="body" sz="quarter" idx="21" hasCustomPrompt="1"/>
          </p:nvPr>
        </p:nvSpPr>
        <p:spPr>
          <a:xfrm>
            <a:off x="3575171" y="2823165"/>
            <a:ext cx="900000"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cxnSp>
        <p:nvCxnSpPr>
          <p:cNvPr id="41" name="Gerade Verbindung 18"/>
          <p:cNvCxnSpPr/>
          <p:nvPr userDrawn="1"/>
        </p:nvCxnSpPr>
        <p:spPr bwMode="auto">
          <a:xfrm>
            <a:off x="252413" y="3047762"/>
            <a:ext cx="424607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Diagrammplatzhalter 3"/>
          <p:cNvSpPr>
            <a:spLocks noGrp="1"/>
          </p:cNvSpPr>
          <p:nvPr>
            <p:ph type="chart" sz="quarter" idx="22"/>
          </p:nvPr>
        </p:nvSpPr>
        <p:spPr>
          <a:xfrm>
            <a:off x="252413" y="3150369"/>
            <a:ext cx="4228901" cy="1416869"/>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43" name="Textplatzhalter 5"/>
          <p:cNvSpPr>
            <a:spLocks noGrp="1"/>
          </p:cNvSpPr>
          <p:nvPr>
            <p:ph type="body" sz="quarter" idx="23"/>
          </p:nvPr>
        </p:nvSpPr>
        <p:spPr>
          <a:xfrm>
            <a:off x="4753174" y="3150369"/>
            <a:ext cx="4320976" cy="1416869"/>
          </a:xfrm>
          <a:ln>
            <a:noFill/>
          </a:ln>
        </p:spPr>
        <p:txBody>
          <a:bodyPr>
            <a:noAutofit/>
          </a:bodyPr>
          <a:lstStyle>
            <a:lvl1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600"/>
              </a:spcBef>
              <a:spcAft>
                <a:spcPts val="0"/>
              </a:spcAft>
              <a:buClr>
                <a:schemeClr val="accent2"/>
              </a:buClr>
              <a:defRPr lang="en-US" sz="12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600"/>
              </a:spcBef>
              <a:spcAft>
                <a:spcPts val="0"/>
              </a:spcAft>
              <a:buClr>
                <a:schemeClr val="accent2"/>
              </a:buClr>
              <a:defRPr lang="en-US" sz="1000"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600"/>
              </a:spcBef>
              <a:spcAft>
                <a:spcPts val="0"/>
              </a:spcAft>
              <a:buClr>
                <a:schemeClr val="accent2"/>
              </a:buClr>
              <a:defRPr lang="de-DE" sz="1200" dirty="0">
                <a:solidFill>
                  <a:schemeClr val="tx1"/>
                </a:solidFill>
                <a:latin typeface="Arial" panose="020B0604020202020204" pitchFamily="34" charset="0"/>
                <a:ea typeface="+mn-ea"/>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4" name="Textplatzhalter 12"/>
          <p:cNvSpPr>
            <a:spLocks noGrp="1"/>
          </p:cNvSpPr>
          <p:nvPr>
            <p:ph type="body" sz="quarter" idx="17" hasCustomPrompt="1"/>
          </p:nvPr>
        </p:nvSpPr>
        <p:spPr>
          <a:xfrm>
            <a:off x="241797" y="1031002"/>
            <a:ext cx="3156893"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45" name="Textplatzhalter 12"/>
          <p:cNvSpPr>
            <a:spLocks noGrp="1"/>
          </p:cNvSpPr>
          <p:nvPr>
            <p:ph type="body" sz="quarter" idx="18" hasCustomPrompt="1"/>
          </p:nvPr>
        </p:nvSpPr>
        <p:spPr>
          <a:xfrm>
            <a:off x="3575172" y="1031002"/>
            <a:ext cx="899215"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46"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1818278039"/>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top / text bottom_01">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cxnSp>
        <p:nvCxnSpPr>
          <p:cNvPr id="16" name="Gerade Verbindung 9"/>
          <p:cNvCxnSpPr/>
          <p:nvPr userDrawn="1"/>
        </p:nvCxnSpPr>
        <p:spPr bwMode="auto">
          <a:xfrm>
            <a:off x="252413" y="1261735"/>
            <a:ext cx="882173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255193" y="1412081"/>
            <a:ext cx="8818957" cy="1808280"/>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8" name="Textplatzhalter 12"/>
          <p:cNvSpPr>
            <a:spLocks noGrp="1"/>
          </p:cNvSpPr>
          <p:nvPr>
            <p:ph type="body" sz="quarter" idx="17" hasCustomPrompt="1"/>
          </p:nvPr>
        </p:nvSpPr>
        <p:spPr>
          <a:xfrm>
            <a:off x="243621" y="1029862"/>
            <a:ext cx="6966305"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9" name="Textplatzhalter 12"/>
          <p:cNvSpPr>
            <a:spLocks noGrp="1"/>
          </p:cNvSpPr>
          <p:nvPr>
            <p:ph type="body" sz="quarter" idx="18" hasCustomPrompt="1"/>
          </p:nvPr>
        </p:nvSpPr>
        <p:spPr>
          <a:xfrm>
            <a:off x="7712109" y="1024075"/>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0" name="Textplatzhalter 5"/>
          <p:cNvSpPr>
            <a:spLocks noGrp="1"/>
          </p:cNvSpPr>
          <p:nvPr>
            <p:ph type="body" sz="quarter" idx="19"/>
          </p:nvPr>
        </p:nvSpPr>
        <p:spPr>
          <a:xfrm>
            <a:off x="249407" y="3354838"/>
            <a:ext cx="8824743" cy="1350272"/>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1790935408"/>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op / text bottom_02">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cxnSp>
        <p:nvCxnSpPr>
          <p:cNvPr id="16" name="Gerade Verbindung 9"/>
          <p:cNvCxnSpPr/>
          <p:nvPr userDrawn="1"/>
        </p:nvCxnSpPr>
        <p:spPr bwMode="auto">
          <a:xfrm>
            <a:off x="252413" y="1261735"/>
            <a:ext cx="882173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252412" y="1412081"/>
            <a:ext cx="8821737" cy="1485000"/>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18" name="Textplatzhalter 12"/>
          <p:cNvSpPr>
            <a:spLocks noGrp="1"/>
          </p:cNvSpPr>
          <p:nvPr>
            <p:ph type="body" sz="quarter" idx="17" hasCustomPrompt="1"/>
          </p:nvPr>
        </p:nvSpPr>
        <p:spPr>
          <a:xfrm>
            <a:off x="244761" y="1031002"/>
            <a:ext cx="6966305"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9" name="Textplatzhalter 12"/>
          <p:cNvSpPr>
            <a:spLocks noGrp="1"/>
          </p:cNvSpPr>
          <p:nvPr>
            <p:ph type="body" sz="quarter" idx="18" hasCustomPrompt="1"/>
          </p:nvPr>
        </p:nvSpPr>
        <p:spPr>
          <a:xfrm>
            <a:off x="7713249" y="1036789"/>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0" name="Textplatzhalter 5"/>
          <p:cNvSpPr>
            <a:spLocks noGrp="1"/>
          </p:cNvSpPr>
          <p:nvPr>
            <p:ph type="body" sz="quarter" idx="19"/>
          </p:nvPr>
        </p:nvSpPr>
        <p:spPr>
          <a:xfrm>
            <a:off x="252413" y="3040765"/>
            <a:ext cx="8821737" cy="1485000"/>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019077457"/>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Slide Number Placeholder 3"/>
          <p:cNvSpPr>
            <a:spLocks noGrp="1"/>
          </p:cNvSpPr>
          <p:nvPr>
            <p:ph type="sldNum" sz="quarter" idx="10"/>
          </p:nvPr>
        </p:nvSpPr>
        <p:spPr/>
        <p:txBody>
          <a:bodyPr/>
          <a:lstStyle/>
          <a:p>
            <a:fld id="{D2E93386-642E-403F-9299-29B2788FE86B}" type="slidenum">
              <a:rPr lang="de-DE" smtClean="0"/>
              <a:pPr/>
              <a:t>‹#›</a:t>
            </a:fld>
            <a:endParaRPr lang="de-DE" dirty="0"/>
          </a:p>
        </p:txBody>
      </p:sp>
      <p:sp>
        <p:nvSpPr>
          <p:cNvPr id="5" name="Footer Placeholder 4"/>
          <p:cNvSpPr>
            <a:spLocks noGrp="1"/>
          </p:cNvSpPr>
          <p:nvPr>
            <p:ph type="ftr" sz="quarter" idx="11"/>
          </p:nvPr>
        </p:nvSpPr>
        <p:spPr/>
        <p:txBody>
          <a:bodyPr/>
          <a:lstStyle/>
          <a:p>
            <a:r>
              <a:rPr lang="de-DE" smtClean="0"/>
              <a:t>Title of presentation</a:t>
            </a:r>
            <a:endParaRPr lang="de-DE"/>
          </a:p>
        </p:txBody>
      </p:sp>
    </p:spTree>
    <p:extLst>
      <p:ext uri="{BB962C8B-B14F-4D97-AF65-F5344CB8AC3E}">
        <p14:creationId xmlns:p14="http://schemas.microsoft.com/office/powerpoint/2010/main" val="305094431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5" name="Grafik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81777" y="4768700"/>
            <a:ext cx="2009863" cy="291600"/>
          </a:xfrm>
          <a:prstGeom prst="rect">
            <a:avLst/>
          </a:prstGeom>
        </p:spPr>
      </p:pic>
      <p:sp>
        <p:nvSpPr>
          <p:cNvPr id="17" name="Freeform 7"/>
          <p:cNvSpPr>
            <a:spLocks/>
          </p:cNvSpPr>
          <p:nvPr>
            <p:custDataLst>
              <p:tags r:id="rId2"/>
            </p:custDataLst>
          </p:nvPr>
        </p:nvSpPr>
        <p:spPr bwMode="auto">
          <a:xfrm>
            <a:off x="107351" y="2944537"/>
            <a:ext cx="8928000" cy="1225223"/>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29031"/>
              <a:gd name="connsiteX1" fmla="*/ 8801346 w 8801346"/>
              <a:gd name="connsiteY1" fmla="*/ 0 h 1629031"/>
              <a:gd name="connsiteX2" fmla="*/ 8801346 w 8801346"/>
              <a:gd name="connsiteY2" fmla="*/ 1282979 h 1629031"/>
              <a:gd name="connsiteX3" fmla="*/ 6110026 w 8801346"/>
              <a:gd name="connsiteY3" fmla="*/ 1282979 h 1629031"/>
              <a:gd name="connsiteX4" fmla="*/ 5963202 w 8801346"/>
              <a:gd name="connsiteY4" fmla="*/ 1282979 h 1629031"/>
              <a:gd name="connsiteX5" fmla="*/ 1444214 w 8801346"/>
              <a:gd name="connsiteY5" fmla="*/ 1282979 h 1629031"/>
              <a:gd name="connsiteX6" fmla="*/ 1510057 w 8801346"/>
              <a:gd name="connsiteY6" fmla="*/ 1629031 h 1629031"/>
              <a:gd name="connsiteX7" fmla="*/ 724255 w 8801346"/>
              <a:gd name="connsiteY7" fmla="*/ 1282979 h 1629031"/>
              <a:gd name="connsiteX8" fmla="*/ 0 w 8801346"/>
              <a:gd name="connsiteY8" fmla="*/ 1282979 h 1629031"/>
              <a:gd name="connsiteX9" fmla="*/ 0 w 8801346"/>
              <a:gd name="connsiteY9" fmla="*/ 0 h 1629031"/>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44214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25435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6185">
                <a:moveTo>
                  <a:pt x="0" y="0"/>
                </a:moveTo>
                <a:lnTo>
                  <a:pt x="8801346" y="0"/>
                </a:lnTo>
                <a:lnTo>
                  <a:pt x="8801346" y="1282979"/>
                </a:lnTo>
                <a:lnTo>
                  <a:pt x="6110026" y="1282979"/>
                </a:lnTo>
                <a:lnTo>
                  <a:pt x="5963202" y="1282979"/>
                </a:lnTo>
                <a:lnTo>
                  <a:pt x="1425435" y="1282979"/>
                </a:lnTo>
                <a:lnTo>
                  <a:pt x="1507709" y="1636185"/>
                </a:lnTo>
                <a:lnTo>
                  <a:pt x="724255" y="1282979"/>
                </a:lnTo>
                <a:lnTo>
                  <a:pt x="0" y="1282979"/>
                </a:lnTo>
                <a:lnTo>
                  <a:pt x="0"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de-DE" sz="1350"/>
          </a:p>
        </p:txBody>
      </p:sp>
      <p:pic>
        <p:nvPicPr>
          <p:cNvPr id="19" name="Grafik 18"/>
          <p:cNvPicPr>
            <a:picLocks noChangeAspect="1"/>
          </p:cNvPicPr>
          <p:nvPr/>
        </p:nvPicPr>
        <p:blipFill rotWithShape="1">
          <a:blip r:embed="rId14">
            <a:extLst>
              <a:ext uri="{28A0092B-C50C-407E-A947-70E740481C1C}">
                <a14:useLocalDpi xmlns:a14="http://schemas.microsoft.com/office/drawing/2010/main" val="0"/>
              </a:ext>
            </a:extLst>
          </a:blip>
          <a:srcRect l="1096" t="640" b="1"/>
          <a:stretch/>
        </p:blipFill>
        <p:spPr>
          <a:xfrm>
            <a:off x="107950" y="79772"/>
            <a:ext cx="8927018" cy="2795555"/>
          </a:xfrm>
          <a:prstGeom prst="rect">
            <a:avLst/>
          </a:prstGeom>
        </p:spPr>
      </p:pic>
      <p:pic>
        <p:nvPicPr>
          <p:cNvPr id="9" name="Grafik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20500" y="258536"/>
            <a:ext cx="1384204" cy="518516"/>
          </a:xfrm>
          <a:prstGeom prst="rect">
            <a:avLst/>
          </a:prstGeom>
        </p:spPr>
      </p:pic>
      <p:graphicFrame>
        <p:nvGraphicFramePr>
          <p:cNvPr id="4" name="Object 3" hidden="1"/>
          <p:cNvGraphicFramePr>
            <a:graphicFrameLocks noChangeAspect="1"/>
          </p:cNvGraphicFramePr>
          <p:nvPr>
            <p:custDataLst>
              <p:tags r:id="rId3"/>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2803" name="think-cell Slide" r:id="rId16" imgW="270" imgH="270" progId="TCLayout.ActiveDocument.1">
                  <p:embed/>
                </p:oleObj>
              </mc:Choice>
              <mc:Fallback>
                <p:oleObj name="think-cell Slide" r:id="rId16" imgW="270" imgH="270" progId="TCLayout.ActiveDocument.1">
                  <p:embed/>
                  <p:pic>
                    <p:nvPicPr>
                      <p:cNvPr id="4" name="Object 3" hidden="1"/>
                      <p:cNvPicPr/>
                      <p:nvPr/>
                    </p:nvPicPr>
                    <p:blipFill>
                      <a:blip r:embed="rId17"/>
                      <a:stretch>
                        <a:fillRect/>
                      </a:stretch>
                    </p:blipFill>
                    <p:spPr>
                      <a:xfrm>
                        <a:off x="1589" y="1192"/>
                        <a:ext cx="1587" cy="1190"/>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270001"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dirty="0"/>
          </a:p>
        </p:txBody>
      </p:sp>
      <p:sp>
        <p:nvSpPr>
          <p:cNvPr id="7216" name="VCT_Backup_ID_7216" hidden="1"/>
          <p:cNvSpPr txBox="1">
            <a:spLocks noChangeArrowheads="1"/>
          </p:cNvSpPr>
          <p:nvPr>
            <p:custDataLst>
              <p:tags r:id="rId5"/>
            </p:custDataLst>
          </p:nvPr>
        </p:nvSpPr>
        <p:spPr bwMode="gray">
          <a:xfrm>
            <a:off x="471489" y="2872980"/>
            <a:ext cx="8416925" cy="778669"/>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2250" dirty="0">
                <a:solidFill>
                  <a:schemeClr val="accent2"/>
                </a:solidFill>
              </a:rPr>
              <a:t>Click to edit Master title style</a:t>
            </a:r>
            <a:endParaRPr lang="de-DE" sz="225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468313" y="3705226"/>
            <a:ext cx="8420100" cy="70246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350" b="1" dirty="0"/>
              <a:t>Enter Subtitle and Date Here</a:t>
            </a:r>
            <a:endParaRPr lang="de-DE" sz="1350" b="1" dirty="0"/>
          </a:p>
        </p:txBody>
      </p:sp>
      <p:graphicFrame>
        <p:nvGraphicFramePr>
          <p:cNvPr id="15" name="Object 3" hidden="1"/>
          <p:cNvGraphicFramePr>
            <a:graphicFrameLocks noChangeAspect="1"/>
          </p:cNvGraphicFramePr>
          <p:nvPr>
            <p:custDataLst>
              <p:tags r:id="rId7"/>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2804" name="think-cell Slide" r:id="rId18" imgW="270" imgH="270" progId="TCLayout.ActiveDocument.1">
                  <p:embed/>
                </p:oleObj>
              </mc:Choice>
              <mc:Fallback>
                <p:oleObj name="think-cell Slide" r:id="rId18" imgW="270" imgH="270" progId="TCLayout.ActiveDocument.1">
                  <p:embed/>
                  <p:pic>
                    <p:nvPicPr>
                      <p:cNvPr id="15" name="Object 3" hidden="1"/>
                      <p:cNvPicPr/>
                      <p:nvPr/>
                    </p:nvPicPr>
                    <p:blipFill>
                      <a:blip r:embed="rId17"/>
                      <a:stretch>
                        <a:fillRect/>
                      </a:stretch>
                    </p:blipFill>
                    <p:spPr>
                      <a:xfrm>
                        <a:off x="1589" y="1192"/>
                        <a:ext cx="1587" cy="1190"/>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341351" y="3073404"/>
            <a:ext cx="8550289" cy="323165"/>
          </a:xfrm>
        </p:spPr>
        <p:txBody>
          <a:bodyPr wrap="square" tIns="0" rIns="0" bIns="0">
            <a:spAutoFit/>
          </a:bodyPr>
          <a:lstStyle>
            <a:lvl1pPr>
              <a:defRPr sz="2100" b="1">
                <a:solidFill>
                  <a:schemeClr val="bg1"/>
                </a:solidFill>
              </a:defRPr>
            </a:lvl1pPr>
          </a:lstStyle>
          <a:p>
            <a:pPr lvl="0"/>
            <a:r>
              <a:rPr lang="en-US" noProof="0" smtClean="0"/>
              <a:t>Click to edit Master title style</a:t>
            </a:r>
            <a:endParaRPr lang="de-DE" noProof="0" dirty="0" smtClean="0"/>
          </a:p>
        </p:txBody>
      </p:sp>
      <p:sp>
        <p:nvSpPr>
          <p:cNvPr id="7175" name="Rectangle 7"/>
          <p:cNvSpPr>
            <a:spLocks noGrp="1" noChangeArrowheads="1"/>
          </p:cNvSpPr>
          <p:nvPr>
            <p:ph type="subTitle" idx="1"/>
            <p:custDataLst>
              <p:tags r:id="rId9"/>
            </p:custDataLst>
          </p:nvPr>
        </p:nvSpPr>
        <p:spPr bwMode="white">
          <a:xfrm>
            <a:off x="341351" y="3444817"/>
            <a:ext cx="8550289" cy="228524"/>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lstStyle>
            <a:lvl1pPr marL="0" indent="0">
              <a:buFont typeface="Wingdings 3" pitchFamily="18" charset="2"/>
              <a:buNone/>
              <a:defRPr sz="1350" b="0">
                <a:solidFill>
                  <a:schemeClr val="bg1"/>
                </a:solidFill>
              </a:defRPr>
            </a:lvl1pPr>
          </a:lstStyle>
          <a:p>
            <a:pPr lvl="0"/>
            <a:r>
              <a:rPr lang="en-US" noProof="0" smtClean="0"/>
              <a:t>Click to edit Master subtitle style</a:t>
            </a:r>
            <a:endParaRPr lang="en-US" noProof="0" dirty="0" smtClean="0"/>
          </a:p>
        </p:txBody>
      </p:sp>
      <p:pic>
        <p:nvPicPr>
          <p:cNvPr id="16" name="Grafik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81777" y="4768700"/>
            <a:ext cx="2009863" cy="291600"/>
          </a:xfrm>
          <a:prstGeom prst="rect">
            <a:avLst/>
          </a:prstGeom>
        </p:spPr>
      </p:pic>
      <p:sp>
        <p:nvSpPr>
          <p:cNvPr id="18" name="Freeform 7"/>
          <p:cNvSpPr>
            <a:spLocks/>
          </p:cNvSpPr>
          <p:nvPr>
            <p:custDataLst>
              <p:tags r:id="rId10"/>
            </p:custDataLst>
          </p:nvPr>
        </p:nvSpPr>
        <p:spPr bwMode="auto">
          <a:xfrm>
            <a:off x="107351" y="2944537"/>
            <a:ext cx="8928000" cy="1225223"/>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29031"/>
              <a:gd name="connsiteX1" fmla="*/ 8801346 w 8801346"/>
              <a:gd name="connsiteY1" fmla="*/ 0 h 1629031"/>
              <a:gd name="connsiteX2" fmla="*/ 8801346 w 8801346"/>
              <a:gd name="connsiteY2" fmla="*/ 1282979 h 1629031"/>
              <a:gd name="connsiteX3" fmla="*/ 6110026 w 8801346"/>
              <a:gd name="connsiteY3" fmla="*/ 1282979 h 1629031"/>
              <a:gd name="connsiteX4" fmla="*/ 5963202 w 8801346"/>
              <a:gd name="connsiteY4" fmla="*/ 1282979 h 1629031"/>
              <a:gd name="connsiteX5" fmla="*/ 1444214 w 8801346"/>
              <a:gd name="connsiteY5" fmla="*/ 1282979 h 1629031"/>
              <a:gd name="connsiteX6" fmla="*/ 1510057 w 8801346"/>
              <a:gd name="connsiteY6" fmla="*/ 1629031 h 1629031"/>
              <a:gd name="connsiteX7" fmla="*/ 724255 w 8801346"/>
              <a:gd name="connsiteY7" fmla="*/ 1282979 h 1629031"/>
              <a:gd name="connsiteX8" fmla="*/ 0 w 8801346"/>
              <a:gd name="connsiteY8" fmla="*/ 1282979 h 1629031"/>
              <a:gd name="connsiteX9" fmla="*/ 0 w 8801346"/>
              <a:gd name="connsiteY9" fmla="*/ 0 h 1629031"/>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44214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25435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6185">
                <a:moveTo>
                  <a:pt x="0" y="0"/>
                </a:moveTo>
                <a:lnTo>
                  <a:pt x="8801346" y="0"/>
                </a:lnTo>
                <a:lnTo>
                  <a:pt x="8801346" y="1282979"/>
                </a:lnTo>
                <a:lnTo>
                  <a:pt x="6110026" y="1282979"/>
                </a:lnTo>
                <a:lnTo>
                  <a:pt x="5963202" y="1282979"/>
                </a:lnTo>
                <a:lnTo>
                  <a:pt x="1425435" y="1282979"/>
                </a:lnTo>
                <a:lnTo>
                  <a:pt x="1507709" y="1636185"/>
                </a:lnTo>
                <a:lnTo>
                  <a:pt x="724255" y="1282979"/>
                </a:lnTo>
                <a:lnTo>
                  <a:pt x="0" y="1282979"/>
                </a:lnTo>
                <a:lnTo>
                  <a:pt x="0"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de-DE" sz="1350"/>
          </a:p>
        </p:txBody>
      </p:sp>
      <p:pic>
        <p:nvPicPr>
          <p:cNvPr id="20" name="Grafik 19"/>
          <p:cNvPicPr>
            <a:picLocks noChangeAspect="1"/>
          </p:cNvPicPr>
          <p:nvPr/>
        </p:nvPicPr>
        <p:blipFill rotWithShape="1">
          <a:blip r:embed="rId14">
            <a:extLst>
              <a:ext uri="{28A0092B-C50C-407E-A947-70E740481C1C}">
                <a14:useLocalDpi xmlns:a14="http://schemas.microsoft.com/office/drawing/2010/main" val="0"/>
              </a:ext>
            </a:extLst>
          </a:blip>
          <a:srcRect l="1096" t="640" b="1"/>
          <a:stretch/>
        </p:blipFill>
        <p:spPr>
          <a:xfrm>
            <a:off x="107950" y="79772"/>
            <a:ext cx="8927018" cy="2795555"/>
          </a:xfrm>
          <a:prstGeom prst="rect">
            <a:avLst/>
          </a:prstGeom>
        </p:spPr>
      </p:pic>
      <p:pic>
        <p:nvPicPr>
          <p:cNvPr id="21" name="Grafik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20500" y="258536"/>
            <a:ext cx="1384204" cy="518516"/>
          </a:xfrm>
          <a:prstGeom prst="rect">
            <a:avLst/>
          </a:prstGeom>
        </p:spPr>
      </p:pic>
      <p:graphicFrame>
        <p:nvGraphicFramePr>
          <p:cNvPr id="22" name="Object 3" hidden="1"/>
          <p:cNvGraphicFramePr>
            <a:graphicFrameLocks noChangeAspect="1"/>
          </p:cNvGraphicFramePr>
          <p:nvPr>
            <p:custDataLst>
              <p:tags r:id="rId11"/>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2805" name="think-cell Slide" r:id="rId19" imgW="270" imgH="270" progId="TCLayout.ActiveDocument.1">
                  <p:embed/>
                </p:oleObj>
              </mc:Choice>
              <mc:Fallback>
                <p:oleObj name="think-cell Slide" r:id="rId19" imgW="270" imgH="270" progId="TCLayout.ActiveDocument.1">
                  <p:embed/>
                  <p:pic>
                    <p:nvPicPr>
                      <p:cNvPr id="22" name="Object 3" hidden="1"/>
                      <p:cNvPicPr/>
                      <p:nvPr/>
                    </p:nvPicPr>
                    <p:blipFill>
                      <a:blip r:embed="rId17"/>
                      <a:stretch>
                        <a:fillRect/>
                      </a:stretch>
                    </p:blipFill>
                    <p:spPr>
                      <a:xfrm>
                        <a:off x="1589" y="1192"/>
                        <a:ext cx="1587" cy="1190"/>
                      </a:xfrm>
                      <a:prstGeom prst="rect">
                        <a:avLst/>
                      </a:prstGeom>
                    </p:spPr>
                  </p:pic>
                </p:oleObj>
              </mc:Fallback>
            </mc:AlternateContent>
          </a:graphicData>
        </a:graphic>
      </p:graphicFrame>
    </p:spTree>
    <p:extLst>
      <p:ext uri="{BB962C8B-B14F-4D97-AF65-F5344CB8AC3E}">
        <p14:creationId xmlns:p14="http://schemas.microsoft.com/office/powerpoint/2010/main" val="3725038605"/>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22" name="Freeform 7"/>
          <p:cNvSpPr>
            <a:spLocks noChangeAspect="1"/>
          </p:cNvSpPr>
          <p:nvPr>
            <p:custDataLst>
              <p:tags r:id="rId2"/>
            </p:custDataLst>
          </p:nvPr>
        </p:nvSpPr>
        <p:spPr bwMode="auto">
          <a:xfrm>
            <a:off x="107351" y="79823"/>
            <a:ext cx="8928699"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de-DE" sz="1350"/>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3" name="Object 2" hidden="1"/>
          <p:cNvGraphicFramePr>
            <a:graphicFrameLocks noChangeAspect="1"/>
          </p:cNvGraphicFramePr>
          <p:nvPr>
            <p:custDataLst>
              <p:tags r:id="rId3"/>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3827" name="think-cell Slide" r:id="rId9" imgW="270" imgH="270" progId="TCLayout.ActiveDocument.1">
                  <p:embed/>
                </p:oleObj>
              </mc:Choice>
              <mc:Fallback>
                <p:oleObj name="think-cell Slide" r:id="rId9" imgW="270" imgH="270" progId="TCLayout.ActiveDocument.1">
                  <p:embed/>
                  <p:pic>
                    <p:nvPicPr>
                      <p:cNvPr id="3" name="Object 2" hidden="1"/>
                      <p:cNvPicPr/>
                      <p:nvPr/>
                    </p:nvPicPr>
                    <p:blipFill>
                      <a:blip r:embed="rId10"/>
                      <a:stretch>
                        <a:fillRect/>
                      </a:stretch>
                    </p:blipFill>
                    <p:spPr>
                      <a:xfrm>
                        <a:off x="1589" y="1192"/>
                        <a:ext cx="1587" cy="1190"/>
                      </a:xfrm>
                      <a:prstGeom prst="rect">
                        <a:avLst/>
                      </a:prstGeom>
                    </p:spPr>
                  </p:pic>
                </p:oleObj>
              </mc:Fallback>
            </mc:AlternateContent>
          </a:graphicData>
        </a:graphic>
      </p:graphicFrame>
      <p:graphicFrame>
        <p:nvGraphicFramePr>
          <p:cNvPr id="10" name="Object 2" hidden="1"/>
          <p:cNvGraphicFramePr>
            <a:graphicFrameLocks noChangeAspect="1"/>
          </p:cNvGraphicFramePr>
          <p:nvPr>
            <p:custDataLst>
              <p:tags r:id="rId4"/>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3828" name="think-cell Slide" r:id="rId11" imgW="270" imgH="270" progId="TCLayout.ActiveDocument.1">
                  <p:embed/>
                </p:oleObj>
              </mc:Choice>
              <mc:Fallback>
                <p:oleObj name="think-cell Slide" r:id="rId11" imgW="270" imgH="270" progId="TCLayout.ActiveDocument.1">
                  <p:embed/>
                  <p:pic>
                    <p:nvPicPr>
                      <p:cNvPr id="10" name="Object 2" hidden="1"/>
                      <p:cNvPicPr/>
                      <p:nvPr/>
                    </p:nvPicPr>
                    <p:blipFill>
                      <a:blip r:embed="rId10"/>
                      <a:stretch>
                        <a:fillRect/>
                      </a:stretch>
                    </p:blipFill>
                    <p:spPr>
                      <a:xfrm>
                        <a:off x="1589" y="1192"/>
                        <a:ext cx="1587" cy="1190"/>
                      </a:xfrm>
                      <a:prstGeom prst="rect">
                        <a:avLst/>
                      </a:prstGeom>
                    </p:spPr>
                  </p:pic>
                </p:oleObj>
              </mc:Fallback>
            </mc:AlternateContent>
          </a:graphicData>
        </a:graphic>
      </p:graphicFrame>
      <p:pic>
        <p:nvPicPr>
          <p:cNvPr id="18" name="Grafik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8950" y="4874871"/>
            <a:ext cx="1302689" cy="189000"/>
          </a:xfrm>
          <a:prstGeom prst="rect">
            <a:avLst/>
          </a:prstGeom>
        </p:spPr>
      </p:pic>
      <p:sp>
        <p:nvSpPr>
          <p:cNvPr id="8" name="Freeform 7"/>
          <p:cNvSpPr>
            <a:spLocks noChangeAspect="1"/>
          </p:cNvSpPr>
          <p:nvPr>
            <p:custDataLst>
              <p:tags r:id="rId5"/>
            </p:custDataLst>
          </p:nvPr>
        </p:nvSpPr>
        <p:spPr bwMode="auto">
          <a:xfrm>
            <a:off x="107351" y="79823"/>
            <a:ext cx="8928699"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de-DE" sz="1350"/>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12" name="Object 2" hidden="1"/>
          <p:cNvGraphicFramePr>
            <a:graphicFrameLocks noChangeAspect="1"/>
          </p:cNvGraphicFramePr>
          <p:nvPr>
            <p:custDataLst>
              <p:tags r:id="rId6"/>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3829" name="think-cell Slide" r:id="rId13" imgW="270" imgH="270" progId="TCLayout.ActiveDocument.1">
                  <p:embed/>
                </p:oleObj>
              </mc:Choice>
              <mc:Fallback>
                <p:oleObj name="think-cell Slide" r:id="rId13" imgW="270" imgH="270" progId="TCLayout.ActiveDocument.1">
                  <p:embed/>
                  <p:pic>
                    <p:nvPicPr>
                      <p:cNvPr id="12" name="Object 2" hidden="1"/>
                      <p:cNvPicPr/>
                      <p:nvPr/>
                    </p:nvPicPr>
                    <p:blipFill>
                      <a:blip r:embed="rId10"/>
                      <a:stretch>
                        <a:fillRect/>
                      </a:stretch>
                    </p:blipFill>
                    <p:spPr>
                      <a:xfrm>
                        <a:off x="1589" y="1192"/>
                        <a:ext cx="1587" cy="1190"/>
                      </a:xfrm>
                      <a:prstGeom prst="rect">
                        <a:avLst/>
                      </a:prstGeom>
                    </p:spPr>
                  </p:pic>
                </p:oleObj>
              </mc:Fallback>
            </mc:AlternateContent>
          </a:graphicData>
        </a:graphic>
      </p:graphicFrame>
      <p:pic>
        <p:nvPicPr>
          <p:cNvPr id="15" name="Grafik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8950" y="4874871"/>
            <a:ext cx="1302689" cy="189000"/>
          </a:xfrm>
          <a:prstGeom prst="rect">
            <a:avLst/>
          </a:prstGeom>
        </p:spPr>
      </p:pic>
      <p:sp>
        <p:nvSpPr>
          <p:cNvPr id="4" name="Textplatzhalter 3"/>
          <p:cNvSpPr>
            <a:spLocks noGrp="1"/>
          </p:cNvSpPr>
          <p:nvPr>
            <p:ph type="body" sz="quarter" idx="10"/>
          </p:nvPr>
        </p:nvSpPr>
        <p:spPr>
          <a:xfrm>
            <a:off x="342000" y="201278"/>
            <a:ext cx="7146324" cy="3231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de-DE" sz="2100" b="1" kern="1200">
                <a:solidFill>
                  <a:schemeClr val="bg1"/>
                </a:solidFill>
                <a:latin typeface="+mj-lt"/>
                <a:ea typeface="+mj-ea"/>
                <a:cs typeface="+mj-cs"/>
              </a:defRPr>
            </a:lvl1pPr>
          </a:lstStyle>
          <a:p>
            <a:pPr marL="0" lvl="0" defTabSz="685800" latinLnBrk="0">
              <a:lnSpc>
                <a:spcPct val="100000"/>
              </a:lnSpc>
              <a:spcBef>
                <a:spcPts val="0"/>
              </a:spcBef>
              <a:spcAft>
                <a:spcPct val="0"/>
              </a:spcAft>
            </a:pPr>
            <a:r>
              <a:rPr lang="en-US" smtClean="0"/>
              <a:t>Edit Master text styles</a:t>
            </a:r>
          </a:p>
        </p:txBody>
      </p:sp>
    </p:spTree>
    <p:extLst>
      <p:ext uri="{BB962C8B-B14F-4D97-AF65-F5344CB8AC3E}">
        <p14:creationId xmlns:p14="http://schemas.microsoft.com/office/powerpoint/2010/main" val="1603940116"/>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12" name="Freeform 7"/>
          <p:cNvSpPr>
            <a:spLocks noChangeAspect="1"/>
          </p:cNvSpPr>
          <p:nvPr>
            <p:custDataLst>
              <p:tags r:id="rId2"/>
            </p:custDataLst>
          </p:nvPr>
        </p:nvSpPr>
        <p:spPr bwMode="auto">
          <a:xfrm>
            <a:off x="107351" y="79823"/>
            <a:ext cx="8928699"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de-DE" sz="1350"/>
          </a:p>
        </p:txBody>
      </p:sp>
      <p:pic>
        <p:nvPicPr>
          <p:cNvPr id="13" name="Grafik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4" name="Object 3" hidden="1"/>
          <p:cNvGraphicFramePr>
            <a:graphicFrameLocks noChangeAspect="1"/>
          </p:cNvGraphicFramePr>
          <p:nvPr>
            <p:custDataLst>
              <p:tags r:id="rId3"/>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4851" name="think-cell Slide" r:id="rId14" imgW="270" imgH="270" progId="TCLayout.ActiveDocument.1">
                  <p:embed/>
                </p:oleObj>
              </mc:Choice>
              <mc:Fallback>
                <p:oleObj name="think-cell Slide" r:id="rId14" imgW="270" imgH="270" progId="TCLayout.ActiveDocument.1">
                  <p:embed/>
                  <p:pic>
                    <p:nvPicPr>
                      <p:cNvPr id="4" name="Object 3" hidden="1"/>
                      <p:cNvPicPr/>
                      <p:nvPr/>
                    </p:nvPicPr>
                    <p:blipFill>
                      <a:blip r:embed="rId15"/>
                      <a:stretch>
                        <a:fillRect/>
                      </a:stretch>
                    </p:blipFill>
                    <p:spPr>
                      <a:xfrm>
                        <a:off x="1589" y="1192"/>
                        <a:ext cx="1587" cy="1190"/>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270001"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de-DE" sz="1350" dirty="0"/>
          </a:p>
        </p:txBody>
      </p:sp>
      <p:sp>
        <p:nvSpPr>
          <p:cNvPr id="7216" name="VCT_Backup_ID_7216" hidden="1"/>
          <p:cNvSpPr txBox="1">
            <a:spLocks noChangeArrowheads="1"/>
          </p:cNvSpPr>
          <p:nvPr>
            <p:custDataLst>
              <p:tags r:id="rId5"/>
            </p:custDataLst>
          </p:nvPr>
        </p:nvSpPr>
        <p:spPr bwMode="gray">
          <a:xfrm>
            <a:off x="471489" y="2872980"/>
            <a:ext cx="8416925" cy="778669"/>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2250" dirty="0">
                <a:solidFill>
                  <a:schemeClr val="accent2"/>
                </a:solidFill>
              </a:rPr>
              <a:t>Click to edit Master title style</a:t>
            </a:r>
            <a:endParaRPr lang="de-DE" sz="225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468313" y="3705226"/>
            <a:ext cx="8420100" cy="70246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350" b="1" dirty="0"/>
              <a:t>Enter Subtitle and Date Here</a:t>
            </a:r>
            <a:endParaRPr lang="de-DE" sz="1350" b="1" dirty="0"/>
          </a:p>
        </p:txBody>
      </p:sp>
      <p:graphicFrame>
        <p:nvGraphicFramePr>
          <p:cNvPr id="15" name="Object 3" hidden="1"/>
          <p:cNvGraphicFramePr>
            <a:graphicFrameLocks noChangeAspect="1"/>
          </p:cNvGraphicFramePr>
          <p:nvPr>
            <p:custDataLst>
              <p:tags r:id="rId7"/>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4852" name="think-cell Slide" r:id="rId16" imgW="270" imgH="270" progId="TCLayout.ActiveDocument.1">
                  <p:embed/>
                </p:oleObj>
              </mc:Choice>
              <mc:Fallback>
                <p:oleObj name="think-cell Slide" r:id="rId16" imgW="270" imgH="270" progId="TCLayout.ActiveDocument.1">
                  <p:embed/>
                  <p:pic>
                    <p:nvPicPr>
                      <p:cNvPr id="15" name="Object 3" hidden="1"/>
                      <p:cNvPicPr/>
                      <p:nvPr/>
                    </p:nvPicPr>
                    <p:blipFill>
                      <a:blip r:embed="rId15"/>
                      <a:stretch>
                        <a:fillRect/>
                      </a:stretch>
                    </p:blipFill>
                    <p:spPr>
                      <a:xfrm>
                        <a:off x="1589" y="1192"/>
                        <a:ext cx="1587" cy="1190"/>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342000" y="1605357"/>
            <a:ext cx="8551175" cy="323165"/>
          </a:xfrm>
        </p:spPr>
        <p:txBody>
          <a:bodyPr wrap="square" tIns="0" rIns="0" bIns="0" anchor="t" anchorCtr="0">
            <a:spAutoFit/>
          </a:bodyPr>
          <a:lstStyle>
            <a:lvl1pPr>
              <a:defRPr sz="2100" b="1">
                <a:solidFill>
                  <a:schemeClr val="accent2"/>
                </a:solidFill>
              </a:defRPr>
            </a:lvl1pPr>
          </a:lstStyle>
          <a:p>
            <a:pPr lvl="0"/>
            <a:r>
              <a:rPr lang="en-US" noProof="0" smtClean="0"/>
              <a:t>Click to edit Master title style</a:t>
            </a:r>
            <a:endParaRPr lang="de-DE" noProof="0" dirty="0" smtClean="0"/>
          </a:p>
        </p:txBody>
      </p:sp>
      <p:sp>
        <p:nvSpPr>
          <p:cNvPr id="7175" name="Rectangle 7"/>
          <p:cNvSpPr>
            <a:spLocks noGrp="1" noChangeArrowheads="1"/>
          </p:cNvSpPr>
          <p:nvPr>
            <p:ph type="subTitle" idx="1"/>
            <p:custDataLst>
              <p:tags r:id="rId9"/>
            </p:custDataLst>
          </p:nvPr>
        </p:nvSpPr>
        <p:spPr bwMode="white">
          <a:xfrm>
            <a:off x="342000" y="1977957"/>
            <a:ext cx="8551175" cy="228524"/>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rIns="0"/>
          <a:lstStyle>
            <a:lvl1pPr marL="0" indent="0">
              <a:buFont typeface="Wingdings 3" pitchFamily="18" charset="2"/>
              <a:buNone/>
              <a:defRPr sz="1350" b="0">
                <a:solidFill>
                  <a:schemeClr val="tx1"/>
                </a:solidFill>
              </a:defRPr>
            </a:lvl1pPr>
          </a:lstStyle>
          <a:p>
            <a:pPr lvl="0"/>
            <a:r>
              <a:rPr lang="en-US" noProof="0" smtClean="0"/>
              <a:t>Click to edit Master subtitle style</a:t>
            </a:r>
            <a:endParaRPr lang="en-US" noProof="0" dirty="0" smtClean="0"/>
          </a:p>
        </p:txBody>
      </p:sp>
      <p:pic>
        <p:nvPicPr>
          <p:cNvPr id="20" name="Grafik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88950" y="4874871"/>
            <a:ext cx="1302689" cy="189000"/>
          </a:xfrm>
          <a:prstGeom prst="rect">
            <a:avLst/>
          </a:prstGeom>
        </p:spPr>
      </p:pic>
      <p:sp>
        <p:nvSpPr>
          <p:cNvPr id="14" name="Freeform 7"/>
          <p:cNvSpPr>
            <a:spLocks noChangeAspect="1"/>
          </p:cNvSpPr>
          <p:nvPr>
            <p:custDataLst>
              <p:tags r:id="rId10"/>
            </p:custDataLst>
          </p:nvPr>
        </p:nvSpPr>
        <p:spPr bwMode="auto">
          <a:xfrm>
            <a:off x="107351" y="79823"/>
            <a:ext cx="8928699"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de-DE" sz="1350"/>
          </a:p>
        </p:txBody>
      </p:sp>
      <p:pic>
        <p:nvPicPr>
          <p:cNvPr id="16" name="Grafik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17" name="Object 3" hidden="1"/>
          <p:cNvGraphicFramePr>
            <a:graphicFrameLocks noChangeAspect="1"/>
          </p:cNvGraphicFramePr>
          <p:nvPr>
            <p:custDataLst>
              <p:tags r:id="rId11"/>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4853" name="think-cell Slide" r:id="rId18" imgW="270" imgH="270" progId="TCLayout.ActiveDocument.1">
                  <p:embed/>
                </p:oleObj>
              </mc:Choice>
              <mc:Fallback>
                <p:oleObj name="think-cell Slide" r:id="rId18" imgW="270" imgH="270" progId="TCLayout.ActiveDocument.1">
                  <p:embed/>
                  <p:pic>
                    <p:nvPicPr>
                      <p:cNvPr id="17" name="Object 3" hidden="1"/>
                      <p:cNvPicPr/>
                      <p:nvPr/>
                    </p:nvPicPr>
                    <p:blipFill>
                      <a:blip r:embed="rId15"/>
                      <a:stretch>
                        <a:fillRect/>
                      </a:stretch>
                    </p:blipFill>
                    <p:spPr>
                      <a:xfrm>
                        <a:off x="1589" y="1192"/>
                        <a:ext cx="1587" cy="1190"/>
                      </a:xfrm>
                      <a:prstGeom prst="rect">
                        <a:avLst/>
                      </a:prstGeom>
                    </p:spPr>
                  </p:pic>
                </p:oleObj>
              </mc:Fallback>
            </mc:AlternateContent>
          </a:graphicData>
        </a:graphic>
      </p:graphicFrame>
      <p:pic>
        <p:nvPicPr>
          <p:cNvPr id="18" name="Grafik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88950" y="4874871"/>
            <a:ext cx="1302689" cy="189000"/>
          </a:xfrm>
          <a:prstGeom prst="rect">
            <a:avLst/>
          </a:prstGeom>
        </p:spPr>
      </p:pic>
    </p:spTree>
    <p:extLst>
      <p:ext uri="{BB962C8B-B14F-4D97-AF65-F5344CB8AC3E}">
        <p14:creationId xmlns:p14="http://schemas.microsoft.com/office/powerpoint/2010/main" val="1100203851"/>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sp>
        <p:nvSpPr>
          <p:cNvPr id="6" name="Textplatzhalter 5"/>
          <p:cNvSpPr>
            <a:spLocks noGrp="1"/>
          </p:cNvSpPr>
          <p:nvPr>
            <p:ph type="body" sz="quarter" idx="13"/>
          </p:nvPr>
        </p:nvSpPr>
        <p:spPr>
          <a:xfrm>
            <a:off x="342000" y="1012500"/>
            <a:ext cx="8551175" cy="1386277"/>
          </a:xfrm>
        </p:spPr>
        <p:txBody>
          <a:bodyPr vert="horz" wrap="square" lIns="0" tIns="0" rIns="0" bIns="0" rtlCol="0">
            <a:spAutoFit/>
          </a:bodyPr>
          <a:lstStyle>
            <a:lvl1pPr marL="201216" indent="-201216">
              <a:buFont typeface="Wingdings 3" pitchFamily="18" charset="2"/>
              <a:buChar char=""/>
              <a:defRPr lang="de-DE" smtClean="0"/>
            </a:lvl1pPr>
            <a:lvl2pPr>
              <a:defRPr lang="de-DE" smtClean="0"/>
            </a:lvl2pPr>
            <a:lvl3pPr marL="494100" indent="-1593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9"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Tree>
    <p:extLst>
      <p:ext uri="{BB962C8B-B14F-4D97-AF65-F5344CB8AC3E}">
        <p14:creationId xmlns:p14="http://schemas.microsoft.com/office/powerpoint/2010/main" val="3492889517"/>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2" name="Freeform 7"/>
          <p:cNvSpPr>
            <a:spLocks noChangeAspect="1"/>
          </p:cNvSpPr>
          <p:nvPr>
            <p:custDataLst>
              <p:tags r:id="rId2"/>
            </p:custDataLst>
          </p:nvPr>
        </p:nvSpPr>
        <p:spPr bwMode="auto">
          <a:xfrm>
            <a:off x="107350" y="79822"/>
            <a:ext cx="8928699"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183386600"/>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87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192"/>
                        <a:ext cx="1587" cy="1190"/>
                      </a:xfrm>
                      <a:prstGeom prst="rect">
                        <a:avLst/>
                      </a:prstGeom>
                    </p:spPr>
                  </p:pic>
                </p:oleObj>
              </mc:Fallback>
            </mc:AlternateContent>
          </a:graphicData>
        </a:graphic>
      </p:graphicFrame>
      <p:graphicFrame>
        <p:nvGraphicFramePr>
          <p:cNvPr id="10" name="Object 2" hidden="1"/>
          <p:cNvGraphicFramePr>
            <a:graphicFrameLocks noChangeAspect="1"/>
          </p:cNvGraphicFramePr>
          <p:nvPr>
            <p:custDataLst>
              <p:tags r:id="rId4"/>
            </p:custDataLst>
            <p:extLst>
              <p:ext uri="{D42A27DB-BD31-4B8C-83A1-F6EECF244321}">
                <p14:modId xmlns:p14="http://schemas.microsoft.com/office/powerpoint/2010/main" val="15272889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87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0"/>
                      <a:stretch>
                        <a:fillRect/>
                      </a:stretch>
                    </p:blipFill>
                    <p:spPr>
                      <a:xfrm>
                        <a:off x="1589" y="1192"/>
                        <a:ext cx="1587" cy="1190"/>
                      </a:xfrm>
                      <a:prstGeom prst="rect">
                        <a:avLst/>
                      </a:prstGeom>
                    </p:spPr>
                  </p:pic>
                </p:oleObj>
              </mc:Fallback>
            </mc:AlternateContent>
          </a:graphicData>
        </a:graphic>
      </p:graphicFrame>
      <p:sp>
        <p:nvSpPr>
          <p:cNvPr id="8" name="Freeform 7"/>
          <p:cNvSpPr>
            <a:spLocks noChangeAspect="1"/>
          </p:cNvSpPr>
          <p:nvPr userDrawn="1">
            <p:custDataLst>
              <p:tags r:id="rId5"/>
            </p:custDataLst>
          </p:nvPr>
        </p:nvSpPr>
        <p:spPr bwMode="auto">
          <a:xfrm>
            <a:off x="73026" y="79822"/>
            <a:ext cx="9001124"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graphicFrame>
        <p:nvGraphicFramePr>
          <p:cNvPr id="12" name="Object 2" hidden="1"/>
          <p:cNvGraphicFramePr>
            <a:graphicFrameLocks noChangeAspect="1"/>
          </p:cNvGraphicFramePr>
          <p:nvPr userDrawn="1">
            <p:custDataLst>
              <p:tags r:id="rId6"/>
            </p:custDataLst>
            <p:extLst>
              <p:ext uri="{D42A27DB-BD31-4B8C-83A1-F6EECF244321}">
                <p14:modId xmlns:p14="http://schemas.microsoft.com/office/powerpoint/2010/main" val="15272889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87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0"/>
                      <a:stretch>
                        <a:fillRect/>
                      </a:stretch>
                    </p:blipFill>
                    <p:spPr>
                      <a:xfrm>
                        <a:off x="1589" y="1192"/>
                        <a:ext cx="1587" cy="1190"/>
                      </a:xfrm>
                      <a:prstGeom prst="rect">
                        <a:avLst/>
                      </a:prstGeom>
                    </p:spPr>
                  </p:pic>
                </p:oleObj>
              </mc:Fallback>
            </mc:AlternateContent>
          </a:graphicData>
        </a:graphic>
      </p:graphicFrame>
      <p:sp>
        <p:nvSpPr>
          <p:cNvPr id="15" name="Textplatzhalter 3"/>
          <p:cNvSpPr>
            <a:spLocks noGrp="1"/>
          </p:cNvSpPr>
          <p:nvPr>
            <p:ph type="body" sz="quarter" idx="10"/>
          </p:nvPr>
        </p:nvSpPr>
        <p:spPr>
          <a:xfrm>
            <a:off x="245058" y="189837"/>
            <a:ext cx="7146324" cy="323165"/>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indent="0">
              <a:buNone/>
              <a:defRPr lang="de-DE" sz="2400" b="1" kern="1200">
                <a:solidFill>
                  <a:schemeClr val="bg1"/>
                </a:solidFill>
                <a:latin typeface="Arial" panose="020B0604020202020204" pitchFamily="34" charset="0"/>
                <a:ea typeface="+mj-ea"/>
                <a:cs typeface="Arial" panose="020B0604020202020204" pitchFamily="34" charset="0"/>
              </a:defRPr>
            </a:lvl1pPr>
          </a:lstStyle>
          <a:p>
            <a:pPr marL="0" lvl="0" defTabSz="914400" latinLnBrk="0">
              <a:lnSpc>
                <a:spcPct val="100000"/>
              </a:lnSpc>
              <a:spcBef>
                <a:spcPts val="0"/>
              </a:spcBef>
              <a:spcAft>
                <a:spcPct val="0"/>
              </a:spcAft>
            </a:pPr>
            <a:r>
              <a:rPr lang="en-US" smtClean="0"/>
              <a:t>Edit Master text styles</a:t>
            </a:r>
          </a:p>
        </p:txBody>
      </p:sp>
      <p:pic>
        <p:nvPicPr>
          <p:cNvPr id="17" name="Bild 16"/>
          <p:cNvPicPr>
            <a:picLocks noChangeAspect="1"/>
          </p:cNvPicPr>
          <p:nvPr userDrawn="1"/>
        </p:nvPicPr>
        <p:blipFill>
          <a:blip r:embed="rId13"/>
          <a:stretch>
            <a:fillRect/>
          </a:stretch>
        </p:blipFill>
        <p:spPr>
          <a:xfrm>
            <a:off x="8264237" y="259544"/>
            <a:ext cx="698500" cy="342900"/>
          </a:xfrm>
          <a:prstGeom prst="rect">
            <a:avLst/>
          </a:prstGeom>
        </p:spPr>
      </p:pic>
      <p:pic>
        <p:nvPicPr>
          <p:cNvPr id="13" name="Bild 15" descr="180126_hrv_ppt_logo_16zu9_trennfolie.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5282" y="4864558"/>
            <a:ext cx="1005383" cy="182880"/>
          </a:xfrm>
          <a:prstGeom prst="rect">
            <a:avLst/>
          </a:prstGeom>
        </p:spPr>
      </p:pic>
    </p:spTree>
    <p:extLst>
      <p:ext uri="{BB962C8B-B14F-4D97-AF65-F5344CB8AC3E}">
        <p14:creationId xmlns:p14="http://schemas.microsoft.com/office/powerpoint/2010/main" val="2609033417"/>
      </p:ext>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left and right">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sp>
        <p:nvSpPr>
          <p:cNvPr id="6" name="Textplatzhalter 5"/>
          <p:cNvSpPr>
            <a:spLocks noGrp="1"/>
          </p:cNvSpPr>
          <p:nvPr>
            <p:ph type="body" sz="quarter" idx="13"/>
          </p:nvPr>
        </p:nvSpPr>
        <p:spPr>
          <a:xfrm>
            <a:off x="341999" y="1012500"/>
            <a:ext cx="4140000" cy="1386277"/>
          </a:xfrm>
        </p:spPr>
        <p:txBody>
          <a:bodyPr vert="horz" wrap="square" lIns="0" tIns="0" rIns="0" bIns="0" rtlCol="0">
            <a:spAutoFit/>
          </a:bodyPr>
          <a:lstStyle>
            <a:lvl1pPr marL="201216" indent="-201216">
              <a:buFont typeface="Wingdings 3" pitchFamily="18" charset="2"/>
              <a:buChar char=""/>
              <a:defRPr lang="de-DE" smtClean="0"/>
            </a:lvl1pPr>
            <a:lvl2pPr>
              <a:defRPr lang="de-DE" smtClean="0"/>
            </a:lvl2pPr>
            <a:lvl3pPr marL="494100" indent="-1593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9"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
        <p:nvSpPr>
          <p:cNvPr id="10" name="Textplatzhalter 5"/>
          <p:cNvSpPr>
            <a:spLocks noGrp="1"/>
          </p:cNvSpPr>
          <p:nvPr>
            <p:ph type="body" sz="quarter" idx="16"/>
          </p:nvPr>
        </p:nvSpPr>
        <p:spPr>
          <a:xfrm>
            <a:off x="4896050" y="1012500"/>
            <a:ext cx="4140000" cy="1386277"/>
          </a:xfrm>
        </p:spPr>
        <p:txBody>
          <a:bodyPr vert="horz" wrap="square" lIns="0" tIns="0" rIns="0" bIns="0" rtlCol="0">
            <a:spAutoFit/>
          </a:bodyPr>
          <a:lstStyle>
            <a:lvl1pPr marL="201216" indent="-201216">
              <a:buFont typeface="Wingdings 3" pitchFamily="18" charset="2"/>
              <a:buChar char=""/>
              <a:defRPr lang="de-DE" smtClean="0"/>
            </a:lvl1pPr>
            <a:lvl2pPr>
              <a:defRPr lang="de-DE" smtClean="0"/>
            </a:lvl2pPr>
            <a:lvl3pPr marL="494100" indent="-1593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521868512"/>
      </p:ext>
    </p:extLst>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sp>
        <p:nvSpPr>
          <p:cNvPr id="6"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Tree>
    <p:extLst>
      <p:ext uri="{BB962C8B-B14F-4D97-AF65-F5344CB8AC3E}">
        <p14:creationId xmlns:p14="http://schemas.microsoft.com/office/powerpoint/2010/main" val="3230594033"/>
      </p:ext>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rt fullsize">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4" y="1261735"/>
            <a:ext cx="867756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312" y="1412081"/>
            <a:ext cx="8694738" cy="3076576"/>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
        <p:nvSpPr>
          <p:cNvPr id="12" name="Textplatzhalter 12"/>
          <p:cNvSpPr>
            <a:spLocks noGrp="1"/>
          </p:cNvSpPr>
          <p:nvPr>
            <p:ph type="body" sz="quarter" idx="17" hasCustomPrompt="1"/>
          </p:nvPr>
        </p:nvSpPr>
        <p:spPr>
          <a:xfrm>
            <a:off x="342000" y="1012501"/>
            <a:ext cx="6966305" cy="210827"/>
          </a:xfrm>
          <a:noFill/>
        </p:spPr>
        <p:txBody>
          <a:bodyPr anchor="ctr" anchorCtr="0">
            <a:noAutofit/>
          </a:bodyPr>
          <a:lstStyle>
            <a:lvl1pPr marL="0" indent="0">
              <a:spcBef>
                <a:spcPts val="0"/>
              </a:spcBef>
              <a:buNone/>
              <a:defRPr sz="12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5" name="Textplatzhalter 12"/>
          <p:cNvSpPr>
            <a:spLocks noGrp="1"/>
          </p:cNvSpPr>
          <p:nvPr>
            <p:ph type="body" sz="quarter" idx="18" hasCustomPrompt="1"/>
          </p:nvPr>
        </p:nvSpPr>
        <p:spPr>
          <a:xfrm>
            <a:off x="7671600" y="1012501"/>
            <a:ext cx="1368846" cy="210827"/>
          </a:xfrm>
          <a:noFill/>
        </p:spPr>
        <p:txBody>
          <a:bodyPr anchor="ctr" anchorCtr="0">
            <a:noAutofit/>
          </a:bodyPr>
          <a:lstStyle>
            <a:lvl1pPr marL="0" indent="0" algn="r">
              <a:spcBef>
                <a:spcPts val="0"/>
              </a:spcBef>
              <a:buNone/>
              <a:defRPr sz="1200" b="0"/>
            </a:lvl1pPr>
          </a:lstStyle>
          <a:p>
            <a:pPr lvl="0"/>
            <a:r>
              <a:rPr lang="de-DE" dirty="0" smtClean="0"/>
              <a:t>in XY</a:t>
            </a:r>
            <a:endParaRPr lang="de-DE" dirty="0"/>
          </a:p>
        </p:txBody>
      </p:sp>
    </p:spTree>
    <p:extLst>
      <p:ext uri="{BB962C8B-B14F-4D97-AF65-F5344CB8AC3E}">
        <p14:creationId xmlns:p14="http://schemas.microsoft.com/office/powerpoint/2010/main" val="2457541471"/>
      </p:ext>
    </p:extLst>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left and right">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4" y="1228500"/>
            <a:ext cx="414208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312" y="1412081"/>
            <a:ext cx="4159251" cy="3076576"/>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
        <p:nvSpPr>
          <p:cNvPr id="12" name="Textplatzhalter 12"/>
          <p:cNvSpPr>
            <a:spLocks noGrp="1"/>
          </p:cNvSpPr>
          <p:nvPr>
            <p:ph type="body" sz="quarter" idx="17" hasCustomPrompt="1"/>
          </p:nvPr>
        </p:nvSpPr>
        <p:spPr>
          <a:xfrm>
            <a:off x="342000" y="1012501"/>
            <a:ext cx="3149881"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5" name="Textplatzhalter 12"/>
          <p:cNvSpPr>
            <a:spLocks noGrp="1"/>
          </p:cNvSpPr>
          <p:nvPr>
            <p:ph type="body" sz="quarter" idx="18" hasCustomPrompt="1"/>
          </p:nvPr>
        </p:nvSpPr>
        <p:spPr>
          <a:xfrm>
            <a:off x="3635896" y="1012501"/>
            <a:ext cx="864667"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sp>
        <p:nvSpPr>
          <p:cNvPr id="13" name="Diagrammplatzhalter 3"/>
          <p:cNvSpPr>
            <a:spLocks noGrp="1"/>
          </p:cNvSpPr>
          <p:nvPr>
            <p:ph type="chart" sz="quarter" idx="19"/>
          </p:nvPr>
        </p:nvSpPr>
        <p:spPr>
          <a:xfrm>
            <a:off x="4876799" y="1412081"/>
            <a:ext cx="4159251" cy="3076576"/>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cxnSp>
        <p:nvCxnSpPr>
          <p:cNvPr id="14" name="Gerade Verbindung 13"/>
          <p:cNvCxnSpPr/>
          <p:nvPr/>
        </p:nvCxnSpPr>
        <p:spPr bwMode="auto">
          <a:xfrm>
            <a:off x="4893971" y="1228500"/>
            <a:ext cx="414208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platzhalter 12"/>
          <p:cNvSpPr>
            <a:spLocks noGrp="1"/>
          </p:cNvSpPr>
          <p:nvPr>
            <p:ph type="body" sz="quarter" idx="20" hasCustomPrompt="1"/>
          </p:nvPr>
        </p:nvSpPr>
        <p:spPr>
          <a:xfrm>
            <a:off x="4876800" y="1012501"/>
            <a:ext cx="3149881"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7" name="Textplatzhalter 12"/>
          <p:cNvSpPr>
            <a:spLocks noGrp="1"/>
          </p:cNvSpPr>
          <p:nvPr>
            <p:ph type="body" sz="quarter" idx="21" hasCustomPrompt="1"/>
          </p:nvPr>
        </p:nvSpPr>
        <p:spPr>
          <a:xfrm>
            <a:off x="8171384" y="1012501"/>
            <a:ext cx="864667"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spTree>
    <p:extLst>
      <p:ext uri="{BB962C8B-B14F-4D97-AF65-F5344CB8AC3E}">
        <p14:creationId xmlns:p14="http://schemas.microsoft.com/office/powerpoint/2010/main" val="50139345"/>
      </p:ext>
    </p:extLst>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left / Text right 01">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4" y="1261735"/>
            <a:ext cx="563125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315" y="1412081"/>
            <a:ext cx="5644229" cy="3076575"/>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13" name="Textplatzhalter 12"/>
          <p:cNvSpPr>
            <a:spLocks noGrp="1"/>
          </p:cNvSpPr>
          <p:nvPr>
            <p:ph type="body" sz="quarter" idx="17" hasCustomPrompt="1"/>
          </p:nvPr>
        </p:nvSpPr>
        <p:spPr>
          <a:xfrm>
            <a:off x="341316" y="1012501"/>
            <a:ext cx="4139659" cy="210827"/>
          </a:xfrm>
          <a:noFill/>
        </p:spPr>
        <p:txBody>
          <a:bodyPr anchor="ctr" anchorCtr="0">
            <a:noAutofit/>
          </a:bodyPr>
          <a:lstStyle>
            <a:lvl1pPr marL="0" indent="0">
              <a:spcBef>
                <a:spcPts val="0"/>
              </a:spcBef>
              <a:buNone/>
              <a:defRPr sz="12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4" name="Textplatzhalter 12"/>
          <p:cNvSpPr>
            <a:spLocks noGrp="1"/>
          </p:cNvSpPr>
          <p:nvPr>
            <p:ph type="body" sz="quarter" idx="18" hasCustomPrompt="1"/>
          </p:nvPr>
        </p:nvSpPr>
        <p:spPr>
          <a:xfrm>
            <a:off x="4622379" y="1012501"/>
            <a:ext cx="1368846" cy="210827"/>
          </a:xfrm>
          <a:noFill/>
        </p:spPr>
        <p:txBody>
          <a:bodyPr anchor="ctr" anchorCtr="0">
            <a:noAutofit/>
          </a:bodyPr>
          <a:lstStyle>
            <a:lvl1pPr marL="0" indent="0" algn="r">
              <a:spcBef>
                <a:spcPts val="0"/>
              </a:spcBef>
              <a:buNone/>
              <a:defRPr sz="1200" b="0"/>
            </a:lvl1pPr>
          </a:lstStyle>
          <a:p>
            <a:pPr lvl="0"/>
            <a:r>
              <a:rPr lang="de-DE" dirty="0" smtClean="0"/>
              <a:t>in XY</a:t>
            </a:r>
            <a:endParaRPr lang="de-DE" dirty="0"/>
          </a:p>
        </p:txBody>
      </p:sp>
      <p:sp>
        <p:nvSpPr>
          <p:cNvPr id="6" name="Textplatzhalter 5"/>
          <p:cNvSpPr>
            <a:spLocks noGrp="1"/>
          </p:cNvSpPr>
          <p:nvPr>
            <p:ph type="body" sz="quarter" idx="19"/>
          </p:nvPr>
        </p:nvSpPr>
        <p:spPr>
          <a:xfrm>
            <a:off x="6228185" y="1412081"/>
            <a:ext cx="2807865" cy="3076575"/>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Tree>
    <p:extLst>
      <p:ext uri="{BB962C8B-B14F-4D97-AF65-F5344CB8AC3E}">
        <p14:creationId xmlns:p14="http://schemas.microsoft.com/office/powerpoint/2010/main" val="1090782829"/>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t left / text right_02">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3" y="1261735"/>
            <a:ext cx="41400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314" y="1412081"/>
            <a:ext cx="4140000" cy="3076575"/>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6" name="Textplatzhalter 5"/>
          <p:cNvSpPr>
            <a:spLocks noGrp="1"/>
          </p:cNvSpPr>
          <p:nvPr>
            <p:ph type="body" sz="quarter" idx="19"/>
          </p:nvPr>
        </p:nvSpPr>
        <p:spPr>
          <a:xfrm>
            <a:off x="4753174" y="1412081"/>
            <a:ext cx="4140000" cy="3076575"/>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
        <p:nvSpPr>
          <p:cNvPr id="12" name="Textplatzhalter 12"/>
          <p:cNvSpPr>
            <a:spLocks noGrp="1"/>
          </p:cNvSpPr>
          <p:nvPr>
            <p:ph type="body" sz="quarter" idx="17" hasCustomPrompt="1"/>
          </p:nvPr>
        </p:nvSpPr>
        <p:spPr>
          <a:xfrm>
            <a:off x="341316" y="1012501"/>
            <a:ext cx="3156893"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5" name="Textplatzhalter 12"/>
          <p:cNvSpPr>
            <a:spLocks noGrp="1"/>
          </p:cNvSpPr>
          <p:nvPr>
            <p:ph type="body" sz="quarter" idx="18" hasCustomPrompt="1"/>
          </p:nvPr>
        </p:nvSpPr>
        <p:spPr>
          <a:xfrm>
            <a:off x="3582099" y="1012501"/>
            <a:ext cx="899215"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spTree>
    <p:extLst>
      <p:ext uri="{BB962C8B-B14F-4D97-AF65-F5344CB8AC3E}">
        <p14:creationId xmlns:p14="http://schemas.microsoft.com/office/powerpoint/2010/main" val="355206595"/>
      </p:ext>
    </p:extLst>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s left / 2 text right_01">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4" y="1228500"/>
            <a:ext cx="563125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315" y="1356597"/>
            <a:ext cx="5644229" cy="1350169"/>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13" name="Textplatzhalter 12"/>
          <p:cNvSpPr>
            <a:spLocks noGrp="1"/>
          </p:cNvSpPr>
          <p:nvPr>
            <p:ph type="body" sz="quarter" idx="17" hasCustomPrompt="1"/>
          </p:nvPr>
        </p:nvSpPr>
        <p:spPr>
          <a:xfrm>
            <a:off x="341316" y="1012501"/>
            <a:ext cx="4139659"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4" name="Textplatzhalter 12"/>
          <p:cNvSpPr>
            <a:spLocks noGrp="1"/>
          </p:cNvSpPr>
          <p:nvPr>
            <p:ph type="body" sz="quarter" idx="18" hasCustomPrompt="1"/>
          </p:nvPr>
        </p:nvSpPr>
        <p:spPr>
          <a:xfrm>
            <a:off x="4622379" y="1012501"/>
            <a:ext cx="1368846"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sp>
        <p:nvSpPr>
          <p:cNvPr id="6" name="Textplatzhalter 5"/>
          <p:cNvSpPr>
            <a:spLocks noGrp="1"/>
          </p:cNvSpPr>
          <p:nvPr>
            <p:ph type="body" sz="quarter" idx="19"/>
          </p:nvPr>
        </p:nvSpPr>
        <p:spPr>
          <a:xfrm>
            <a:off x="6228185" y="1356597"/>
            <a:ext cx="2807865" cy="1350169"/>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
        <p:nvSpPr>
          <p:cNvPr id="16" name="Textplatzhalter 12"/>
          <p:cNvSpPr>
            <a:spLocks noGrp="1"/>
          </p:cNvSpPr>
          <p:nvPr>
            <p:ph type="body" sz="quarter" idx="20" hasCustomPrompt="1"/>
          </p:nvPr>
        </p:nvSpPr>
        <p:spPr>
          <a:xfrm>
            <a:off x="341316" y="2811592"/>
            <a:ext cx="4139659"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7" name="Textplatzhalter 12"/>
          <p:cNvSpPr>
            <a:spLocks noGrp="1"/>
          </p:cNvSpPr>
          <p:nvPr>
            <p:ph type="body" sz="quarter" idx="21" hasCustomPrompt="1"/>
          </p:nvPr>
        </p:nvSpPr>
        <p:spPr>
          <a:xfrm>
            <a:off x="4622379" y="2811592"/>
            <a:ext cx="1368846"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cxnSp>
        <p:nvCxnSpPr>
          <p:cNvPr id="19" name="Gerade Verbindung 18"/>
          <p:cNvCxnSpPr/>
          <p:nvPr/>
        </p:nvCxnSpPr>
        <p:spPr bwMode="auto">
          <a:xfrm>
            <a:off x="358484" y="3020054"/>
            <a:ext cx="563125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Diagrammplatzhalter 3"/>
          <p:cNvSpPr>
            <a:spLocks noGrp="1"/>
          </p:cNvSpPr>
          <p:nvPr>
            <p:ph type="chart" sz="quarter" idx="22"/>
          </p:nvPr>
        </p:nvSpPr>
        <p:spPr>
          <a:xfrm>
            <a:off x="341315" y="3138795"/>
            <a:ext cx="5644229" cy="1350169"/>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21" name="Textplatzhalter 5"/>
          <p:cNvSpPr>
            <a:spLocks noGrp="1"/>
          </p:cNvSpPr>
          <p:nvPr>
            <p:ph type="body" sz="quarter" idx="23"/>
          </p:nvPr>
        </p:nvSpPr>
        <p:spPr>
          <a:xfrm>
            <a:off x="6228185" y="3138795"/>
            <a:ext cx="2807865" cy="1350169"/>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108799097"/>
      </p:ext>
    </p:extLst>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harts left / 2 text right_02">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3" y="1228500"/>
            <a:ext cx="41400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314" y="1356597"/>
            <a:ext cx="4140000" cy="1350169"/>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6" name="Textplatzhalter 5"/>
          <p:cNvSpPr>
            <a:spLocks noGrp="1"/>
          </p:cNvSpPr>
          <p:nvPr>
            <p:ph type="body" sz="quarter" idx="19"/>
          </p:nvPr>
        </p:nvSpPr>
        <p:spPr>
          <a:xfrm>
            <a:off x="4753174" y="1356597"/>
            <a:ext cx="4140000" cy="1350169"/>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
        <p:nvSpPr>
          <p:cNvPr id="16" name="Textplatzhalter 12"/>
          <p:cNvSpPr>
            <a:spLocks noGrp="1"/>
          </p:cNvSpPr>
          <p:nvPr>
            <p:ph type="body" sz="quarter" idx="20" hasCustomPrompt="1"/>
          </p:nvPr>
        </p:nvSpPr>
        <p:spPr>
          <a:xfrm>
            <a:off x="341315" y="2811592"/>
            <a:ext cx="3157200"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7" name="Textplatzhalter 12"/>
          <p:cNvSpPr>
            <a:spLocks noGrp="1"/>
          </p:cNvSpPr>
          <p:nvPr>
            <p:ph type="body" sz="quarter" idx="21" hasCustomPrompt="1"/>
          </p:nvPr>
        </p:nvSpPr>
        <p:spPr>
          <a:xfrm>
            <a:off x="3582098" y="2811592"/>
            <a:ext cx="900000"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cxnSp>
        <p:nvCxnSpPr>
          <p:cNvPr id="19" name="Gerade Verbindung 18"/>
          <p:cNvCxnSpPr/>
          <p:nvPr/>
        </p:nvCxnSpPr>
        <p:spPr bwMode="auto">
          <a:xfrm>
            <a:off x="358483" y="3020054"/>
            <a:ext cx="414000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Diagrammplatzhalter 3"/>
          <p:cNvSpPr>
            <a:spLocks noGrp="1"/>
          </p:cNvSpPr>
          <p:nvPr>
            <p:ph type="chart" sz="quarter" idx="22"/>
          </p:nvPr>
        </p:nvSpPr>
        <p:spPr>
          <a:xfrm>
            <a:off x="341314" y="3138795"/>
            <a:ext cx="4140000" cy="1350169"/>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21" name="Textplatzhalter 5"/>
          <p:cNvSpPr>
            <a:spLocks noGrp="1"/>
          </p:cNvSpPr>
          <p:nvPr>
            <p:ph type="body" sz="quarter" idx="23"/>
          </p:nvPr>
        </p:nvSpPr>
        <p:spPr>
          <a:xfrm>
            <a:off x="4753174" y="3138795"/>
            <a:ext cx="4140000" cy="1350169"/>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8" name="Textplatzhalter 12"/>
          <p:cNvSpPr>
            <a:spLocks noGrp="1"/>
          </p:cNvSpPr>
          <p:nvPr>
            <p:ph type="body" sz="quarter" idx="17" hasCustomPrompt="1"/>
          </p:nvPr>
        </p:nvSpPr>
        <p:spPr>
          <a:xfrm>
            <a:off x="341316" y="1012501"/>
            <a:ext cx="3156893" cy="210827"/>
          </a:xfrm>
          <a:noFill/>
        </p:spPr>
        <p:txBody>
          <a:bodyPr anchor="ctr" anchorCtr="0">
            <a:noAutofit/>
          </a:bodyPr>
          <a:lstStyle>
            <a:lvl1pPr marL="0" indent="0">
              <a:spcBef>
                <a:spcPts val="0"/>
              </a:spcBef>
              <a:buNone/>
              <a:defRPr sz="105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2" name="Textplatzhalter 12"/>
          <p:cNvSpPr>
            <a:spLocks noGrp="1"/>
          </p:cNvSpPr>
          <p:nvPr>
            <p:ph type="body" sz="quarter" idx="18" hasCustomPrompt="1"/>
          </p:nvPr>
        </p:nvSpPr>
        <p:spPr>
          <a:xfrm>
            <a:off x="3582099" y="1012501"/>
            <a:ext cx="899215" cy="210827"/>
          </a:xfrm>
          <a:noFill/>
        </p:spPr>
        <p:txBody>
          <a:bodyPr anchor="ctr" anchorCtr="0">
            <a:noAutofit/>
          </a:bodyPr>
          <a:lstStyle>
            <a:lvl1pPr marL="0" indent="0" algn="r">
              <a:spcBef>
                <a:spcPts val="0"/>
              </a:spcBef>
              <a:buNone/>
              <a:defRPr sz="1050" b="0"/>
            </a:lvl1pPr>
          </a:lstStyle>
          <a:p>
            <a:pPr lvl="0"/>
            <a:r>
              <a:rPr lang="de-DE" dirty="0" smtClean="0"/>
              <a:t>in XY</a:t>
            </a:r>
            <a:endParaRPr lang="de-DE" dirty="0"/>
          </a:p>
        </p:txBody>
      </p:sp>
    </p:spTree>
    <p:extLst>
      <p:ext uri="{BB962C8B-B14F-4D97-AF65-F5344CB8AC3E}">
        <p14:creationId xmlns:p14="http://schemas.microsoft.com/office/powerpoint/2010/main" val="16931949"/>
      </p:ext>
    </p:extLst>
  </p:cSld>
  <p:clrMapOvr>
    <a:masterClrMapping/>
  </p:clrMapOvr>
  <p:transition spd="slow"/>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top / text bottom_01">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4" y="1261735"/>
            <a:ext cx="867756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999" y="1412081"/>
            <a:ext cx="8686404" cy="1808280"/>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13" name="Textplatzhalter 12"/>
          <p:cNvSpPr>
            <a:spLocks noGrp="1"/>
          </p:cNvSpPr>
          <p:nvPr>
            <p:ph type="body" sz="quarter" idx="17" hasCustomPrompt="1"/>
          </p:nvPr>
        </p:nvSpPr>
        <p:spPr>
          <a:xfrm>
            <a:off x="342000" y="1012501"/>
            <a:ext cx="6966305" cy="210827"/>
          </a:xfrm>
          <a:noFill/>
        </p:spPr>
        <p:txBody>
          <a:bodyPr anchor="ctr" anchorCtr="0">
            <a:noAutofit/>
          </a:bodyPr>
          <a:lstStyle>
            <a:lvl1pPr marL="0" indent="0">
              <a:spcBef>
                <a:spcPts val="0"/>
              </a:spcBef>
              <a:buNone/>
              <a:defRPr sz="12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4" name="Textplatzhalter 12"/>
          <p:cNvSpPr>
            <a:spLocks noGrp="1"/>
          </p:cNvSpPr>
          <p:nvPr>
            <p:ph type="body" sz="quarter" idx="18" hasCustomPrompt="1"/>
          </p:nvPr>
        </p:nvSpPr>
        <p:spPr>
          <a:xfrm>
            <a:off x="7671600" y="1012501"/>
            <a:ext cx="1368846" cy="210827"/>
          </a:xfrm>
          <a:noFill/>
        </p:spPr>
        <p:txBody>
          <a:bodyPr anchor="ctr" anchorCtr="0">
            <a:noAutofit/>
          </a:bodyPr>
          <a:lstStyle>
            <a:lvl1pPr marL="0" indent="0" algn="r">
              <a:spcBef>
                <a:spcPts val="0"/>
              </a:spcBef>
              <a:buNone/>
              <a:defRPr sz="1200" b="0"/>
            </a:lvl1pPr>
          </a:lstStyle>
          <a:p>
            <a:pPr lvl="0"/>
            <a:r>
              <a:rPr lang="de-DE" dirty="0" smtClean="0"/>
              <a:t>in XY</a:t>
            </a:r>
            <a:endParaRPr lang="de-DE" dirty="0"/>
          </a:p>
        </p:txBody>
      </p:sp>
      <p:sp>
        <p:nvSpPr>
          <p:cNvPr id="6" name="Textplatzhalter 5"/>
          <p:cNvSpPr>
            <a:spLocks noGrp="1"/>
          </p:cNvSpPr>
          <p:nvPr>
            <p:ph type="body" sz="quarter" idx="19"/>
          </p:nvPr>
        </p:nvSpPr>
        <p:spPr>
          <a:xfrm>
            <a:off x="342000" y="3354837"/>
            <a:ext cx="8677567" cy="1133819"/>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Tree>
    <p:extLst>
      <p:ext uri="{BB962C8B-B14F-4D97-AF65-F5344CB8AC3E}">
        <p14:creationId xmlns:p14="http://schemas.microsoft.com/office/powerpoint/2010/main" val="4096997918"/>
      </p:ext>
    </p:extLst>
  </p:cSld>
  <p:clrMapOvr>
    <a:masterClrMapping/>
  </p:clrMapOvr>
  <p:transition spd="slow"/>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top / text bottom_02">
    <p:spTree>
      <p:nvGrpSpPr>
        <p:cNvPr id="1" name=""/>
        <p:cNvGrpSpPr/>
        <p:nvPr/>
      </p:nvGrpSpPr>
      <p:grpSpPr>
        <a:xfrm>
          <a:off x="0" y="0"/>
          <a:ext cx="0" cy="0"/>
          <a:chOff x="0" y="0"/>
          <a:chExt cx="0" cy="0"/>
        </a:xfrm>
      </p:grpSpPr>
      <p:sp>
        <p:nvSpPr>
          <p:cNvPr id="2" name="Titel 1"/>
          <p:cNvSpPr>
            <a:spLocks noGrp="1"/>
          </p:cNvSpPr>
          <p:nvPr>
            <p:ph type="title"/>
          </p:nvPr>
        </p:nvSpPr>
        <p:spPr>
          <a:xfrm>
            <a:off x="342000" y="302400"/>
            <a:ext cx="8551175" cy="2539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de-DE" dirty="0"/>
            </a:lvl1pPr>
          </a:lstStyle>
          <a:p>
            <a:pPr lvl="0"/>
            <a:r>
              <a:rPr lang="en-US" smtClean="0"/>
              <a:t>Click to edit Master title style</a:t>
            </a:r>
            <a:endParaRPr lang="de-DE" dirty="0"/>
          </a:p>
        </p:txBody>
      </p:sp>
      <p:sp>
        <p:nvSpPr>
          <p:cNvPr id="5" name="Foliennummernplatzhalter 4"/>
          <p:cNvSpPr>
            <a:spLocks noGrp="1"/>
          </p:cNvSpPr>
          <p:nvPr>
            <p:ph type="sldNum" sz="quarter" idx="11"/>
          </p:nvPr>
        </p:nvSpPr>
        <p:spPr>
          <a:xfrm>
            <a:off x="342000" y="4973400"/>
            <a:ext cx="381000" cy="170100"/>
          </a:xfrm>
        </p:spPr>
        <p:txBody>
          <a:bodyPr/>
          <a:lstStyle>
            <a:lvl1pPr>
              <a:defRPr>
                <a:solidFill>
                  <a:srgbClr val="796E6B"/>
                </a:solidFill>
              </a:defRPr>
            </a:lvl1pPr>
          </a:lstStyle>
          <a:p>
            <a:fld id="{6B6A1E1B-33AD-4F9F-B4EE-50ADDE409BFA}" type="slidenum">
              <a:rPr lang="en-US" smtClean="0"/>
              <a:t>‹#›</a:t>
            </a:fld>
            <a:endParaRPr lang="en-US"/>
          </a:p>
        </p:txBody>
      </p:sp>
      <p:cxnSp>
        <p:nvCxnSpPr>
          <p:cNvPr id="10" name="Gerade Verbindung 9"/>
          <p:cNvCxnSpPr/>
          <p:nvPr/>
        </p:nvCxnSpPr>
        <p:spPr bwMode="auto">
          <a:xfrm>
            <a:off x="358484" y="1261735"/>
            <a:ext cx="867756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Diagrammplatzhalter 3"/>
          <p:cNvSpPr>
            <a:spLocks noGrp="1"/>
          </p:cNvSpPr>
          <p:nvPr>
            <p:ph type="chart" sz="quarter" idx="16"/>
          </p:nvPr>
        </p:nvSpPr>
        <p:spPr>
          <a:xfrm>
            <a:off x="341999" y="1412081"/>
            <a:ext cx="8686404" cy="1485000"/>
          </a:xfrm>
        </p:spPr>
        <p:txBody>
          <a:bodyPr>
            <a:noAutofit/>
          </a:bodyPr>
          <a:lstStyle>
            <a:lvl1pPr marL="0" indent="0">
              <a:lnSpc>
                <a:spcPct val="100000"/>
              </a:lnSpc>
              <a:spcBef>
                <a:spcPts val="0"/>
              </a:spcBef>
              <a:buNone/>
              <a:defRPr sz="1200"/>
            </a:lvl1pPr>
          </a:lstStyle>
          <a:p>
            <a:r>
              <a:rPr lang="en-US" smtClean="0"/>
              <a:t>Click icon to add chart</a:t>
            </a:r>
            <a:endParaRPr lang="de-DE"/>
          </a:p>
        </p:txBody>
      </p:sp>
      <p:sp>
        <p:nvSpPr>
          <p:cNvPr id="13" name="Textplatzhalter 12"/>
          <p:cNvSpPr>
            <a:spLocks noGrp="1"/>
          </p:cNvSpPr>
          <p:nvPr>
            <p:ph type="body" sz="quarter" idx="17" hasCustomPrompt="1"/>
          </p:nvPr>
        </p:nvSpPr>
        <p:spPr>
          <a:xfrm>
            <a:off x="342000" y="1012501"/>
            <a:ext cx="6966305" cy="210827"/>
          </a:xfrm>
          <a:noFill/>
        </p:spPr>
        <p:txBody>
          <a:bodyPr anchor="ctr" anchorCtr="0">
            <a:noAutofit/>
          </a:bodyPr>
          <a:lstStyle>
            <a:lvl1pPr marL="0" indent="0">
              <a:spcBef>
                <a:spcPts val="0"/>
              </a:spcBef>
              <a:buNone/>
              <a:defRPr sz="12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4" name="Textplatzhalter 12"/>
          <p:cNvSpPr>
            <a:spLocks noGrp="1"/>
          </p:cNvSpPr>
          <p:nvPr>
            <p:ph type="body" sz="quarter" idx="18" hasCustomPrompt="1"/>
          </p:nvPr>
        </p:nvSpPr>
        <p:spPr>
          <a:xfrm>
            <a:off x="7671600" y="1012501"/>
            <a:ext cx="1368846" cy="210827"/>
          </a:xfrm>
          <a:noFill/>
        </p:spPr>
        <p:txBody>
          <a:bodyPr anchor="ctr" anchorCtr="0">
            <a:noAutofit/>
          </a:bodyPr>
          <a:lstStyle>
            <a:lvl1pPr marL="0" indent="0" algn="r">
              <a:spcBef>
                <a:spcPts val="0"/>
              </a:spcBef>
              <a:buNone/>
              <a:defRPr sz="1200" b="0"/>
            </a:lvl1pPr>
          </a:lstStyle>
          <a:p>
            <a:pPr lvl="0"/>
            <a:r>
              <a:rPr lang="de-DE" dirty="0" smtClean="0"/>
              <a:t>in XY</a:t>
            </a:r>
            <a:endParaRPr lang="de-DE" dirty="0"/>
          </a:p>
        </p:txBody>
      </p:sp>
      <p:sp>
        <p:nvSpPr>
          <p:cNvPr id="6" name="Textplatzhalter 5"/>
          <p:cNvSpPr>
            <a:spLocks noGrp="1"/>
          </p:cNvSpPr>
          <p:nvPr>
            <p:ph type="body" sz="quarter" idx="19"/>
          </p:nvPr>
        </p:nvSpPr>
        <p:spPr>
          <a:xfrm>
            <a:off x="342000" y="3040765"/>
            <a:ext cx="8677567" cy="1485000"/>
          </a:xfrm>
        </p:spPr>
        <p:txBody>
          <a:bodyPr>
            <a:noAutofit/>
          </a:bodyPr>
          <a:lstStyle>
            <a:lvl1pPr>
              <a:defRPr sz="1200"/>
            </a:lvl1pPr>
            <a:lvl2pPr>
              <a:defRPr sz="1050"/>
            </a:lvl2pPr>
            <a:lvl3pPr>
              <a:defRPr sz="9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11"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Tree>
    <p:extLst>
      <p:ext uri="{BB962C8B-B14F-4D97-AF65-F5344CB8AC3E}">
        <p14:creationId xmlns:p14="http://schemas.microsoft.com/office/powerpoint/2010/main" val="4257335174"/>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pic>
        <p:nvPicPr>
          <p:cNvPr id="13" name="Grafik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243808464"/>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9850"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sp>
        <p:nvSpPr>
          <p:cNvPr id="7174" name="VCT_Marker_ID_6161" hidden="1"/>
          <p:cNvSpPr>
            <a:spLocks noChangeArrowheads="1"/>
          </p:cNvSpPr>
          <p:nvPr>
            <p:custDataLst>
              <p:tags r:id="rId3"/>
            </p:custDataLst>
          </p:nvPr>
        </p:nvSpPr>
        <p:spPr bwMode="gray">
          <a:xfrm>
            <a:off x="1270000"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dirty="0"/>
          </a:p>
        </p:txBody>
      </p:sp>
      <p:sp>
        <p:nvSpPr>
          <p:cNvPr id="7216" name="VCT_Backup_ID_7216" hidden="1"/>
          <p:cNvSpPr txBox="1">
            <a:spLocks noChangeArrowheads="1"/>
          </p:cNvSpPr>
          <p:nvPr>
            <p:custDataLst>
              <p:tags r:id="rId4"/>
            </p:custDataLst>
          </p:nvPr>
        </p:nvSpPr>
        <p:spPr bwMode="gray">
          <a:xfrm>
            <a:off x="471489" y="2872979"/>
            <a:ext cx="8416925" cy="778669"/>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3000" dirty="0">
                <a:solidFill>
                  <a:schemeClr val="accent2"/>
                </a:solidFill>
              </a:rPr>
              <a:t>Click to edit Master title style</a:t>
            </a:r>
            <a:endParaRPr lang="de-DE" sz="3000" dirty="0">
              <a:solidFill>
                <a:schemeClr val="accent2"/>
              </a:solidFill>
            </a:endParaRPr>
          </a:p>
        </p:txBody>
      </p:sp>
      <p:sp>
        <p:nvSpPr>
          <p:cNvPr id="7217" name="VCT_Backup_ID_7217" hidden="1"/>
          <p:cNvSpPr txBox="1">
            <a:spLocks noChangeArrowheads="1"/>
          </p:cNvSpPr>
          <p:nvPr>
            <p:custDataLst>
              <p:tags r:id="rId5"/>
            </p:custDataLst>
          </p:nvPr>
        </p:nvSpPr>
        <p:spPr bwMode="gray">
          <a:xfrm>
            <a:off x="468313" y="3705225"/>
            <a:ext cx="8420100" cy="70246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800" b="1" dirty="0"/>
              <a:t>Enter Subtitle and Date Here</a:t>
            </a:r>
            <a:endParaRPr lang="de-DE" sz="1800" b="1" dirty="0"/>
          </a:p>
        </p:txBody>
      </p:sp>
      <p:graphicFrame>
        <p:nvGraphicFramePr>
          <p:cNvPr id="15" name="Object 3" hidden="1"/>
          <p:cNvGraphicFramePr>
            <a:graphicFrameLocks noChangeAspect="1"/>
          </p:cNvGraphicFramePr>
          <p:nvPr>
            <p:custDataLst>
              <p:tags r:id="rId6"/>
            </p:custDataLst>
            <p:extLst>
              <p:ext uri="{D42A27DB-BD31-4B8C-83A1-F6EECF244321}">
                <p14:modId xmlns:p14="http://schemas.microsoft.com/office/powerpoint/2010/main" val="143499256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985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pic>
        <p:nvPicPr>
          <p:cNvPr id="16" name="Grafik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17" name="Object 3" hidden="1"/>
          <p:cNvGraphicFramePr>
            <a:graphicFrameLocks noChangeAspect="1"/>
          </p:cNvGraphicFramePr>
          <p:nvPr userDrawn="1">
            <p:custDataLst>
              <p:tags r:id="rId7"/>
            </p:custDataLst>
            <p:extLst>
              <p:ext uri="{D42A27DB-BD31-4B8C-83A1-F6EECF244321}">
                <p14:modId xmlns:p14="http://schemas.microsoft.com/office/powerpoint/2010/main" val="143499256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9852"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sp>
        <p:nvSpPr>
          <p:cNvPr id="20" name="Rectangle 4"/>
          <p:cNvSpPr>
            <a:spLocks noGrp="1" noChangeArrowheads="1"/>
          </p:cNvSpPr>
          <p:nvPr>
            <p:ph type="ctrTitle" sz="quarter"/>
            <p:custDataLst>
              <p:tags r:id="rId8"/>
            </p:custDataLst>
          </p:nvPr>
        </p:nvSpPr>
        <p:spPr bwMode="white">
          <a:xfrm>
            <a:off x="252413" y="1599913"/>
            <a:ext cx="8723312" cy="323165"/>
          </a:xfrm>
          <a:ln>
            <a:noFill/>
          </a:ln>
        </p:spPr>
        <p:txBody>
          <a:bodyPr wrap="none" tIns="0" rIns="0" bIns="0" anchor="t" anchorCtr="0">
            <a:noAutofit/>
          </a:bodyPr>
          <a:lstStyle>
            <a:lvl1pPr>
              <a:defRPr sz="2400" b="1">
                <a:solidFill>
                  <a:schemeClr val="accent2"/>
                </a:solidFill>
              </a:defRPr>
            </a:lvl1pPr>
          </a:lstStyle>
          <a:p>
            <a:pPr lvl="0"/>
            <a:r>
              <a:rPr lang="en-US" noProof="0" smtClean="0"/>
              <a:t>Click to edit Master title style</a:t>
            </a:r>
            <a:endParaRPr lang="de-DE" noProof="0" dirty="0" smtClean="0"/>
          </a:p>
        </p:txBody>
      </p:sp>
      <p:sp>
        <p:nvSpPr>
          <p:cNvPr id="21" name="Rectangle 7"/>
          <p:cNvSpPr>
            <a:spLocks noGrp="1" noChangeArrowheads="1"/>
          </p:cNvSpPr>
          <p:nvPr>
            <p:ph type="subTitle" idx="1"/>
            <p:custDataLst>
              <p:tags r:id="rId9"/>
            </p:custDataLst>
          </p:nvPr>
        </p:nvSpPr>
        <p:spPr bwMode="white">
          <a:xfrm>
            <a:off x="252413" y="1972513"/>
            <a:ext cx="8723312" cy="228524"/>
          </a:xfrm>
          <a:prstGeom prst="rect">
            <a:avLst/>
          </a:prstGeom>
          <a:ln w="9525" algn="ctr">
            <a:noFill/>
            <a:miter lim="800000"/>
            <a:headEnd/>
            <a:tailEnd/>
          </a:ln>
          <a:extLst>
            <a:ext uri="{909E8E84-426E-40DD-AFC4-6F175D3DCCD1}">
              <a14:hiddenFill xmlns:a14="http://schemas.microsoft.com/office/drawing/2010/main">
                <a:solidFill>
                  <a:srgbClr val="7889FB"/>
                </a:solidFill>
              </a14:hiddenFill>
            </a:ext>
          </a:extLst>
        </p:spPr>
        <p:txBody>
          <a:bodyPr wrap="none" rIns="0">
            <a:noAutofit/>
          </a:bodyPr>
          <a:lstStyle>
            <a:lvl1pPr marL="0" indent="0">
              <a:buFont typeface="Wingdings 3" pitchFamily="18" charset="2"/>
              <a:buNone/>
              <a:defRPr sz="1600" b="0">
                <a:solidFill>
                  <a:schemeClr val="tx1"/>
                </a:solidFill>
              </a:defRPr>
            </a:lvl1pPr>
          </a:lstStyle>
          <a:p>
            <a:pPr lvl="0"/>
            <a:r>
              <a:rPr lang="en-US" noProof="0" smtClean="0"/>
              <a:t>Click to edit Master subtitle style</a:t>
            </a:r>
            <a:endParaRPr lang="en-US" noProof="0" dirty="0" smtClean="0"/>
          </a:p>
        </p:txBody>
      </p:sp>
      <p:sp>
        <p:nvSpPr>
          <p:cNvPr id="22" name="Freeform 7"/>
          <p:cNvSpPr>
            <a:spLocks noChangeAspect="1"/>
          </p:cNvSpPr>
          <p:nvPr userDrawn="1">
            <p:custDataLst>
              <p:tags r:id="rId10"/>
            </p:custDataLst>
          </p:nvPr>
        </p:nvSpPr>
        <p:spPr bwMode="auto">
          <a:xfrm>
            <a:off x="73026" y="79822"/>
            <a:ext cx="9001124"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pic>
        <p:nvPicPr>
          <p:cNvPr id="18" name="Bild 21"/>
          <p:cNvPicPr>
            <a:picLocks noChangeAspect="1"/>
          </p:cNvPicPr>
          <p:nvPr userDrawn="1"/>
        </p:nvPicPr>
        <p:blipFill>
          <a:blip r:embed="rId17"/>
          <a:stretch>
            <a:fillRect/>
          </a:stretch>
        </p:blipFill>
        <p:spPr>
          <a:xfrm>
            <a:off x="8264237" y="259544"/>
            <a:ext cx="698500" cy="342900"/>
          </a:xfrm>
          <a:prstGeom prst="rect">
            <a:avLst/>
          </a:prstGeom>
        </p:spPr>
      </p:pic>
      <p:pic>
        <p:nvPicPr>
          <p:cNvPr id="23" name="Bild 15" descr="180126_hrv_ppt_logo_16zu9_trennfolie.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15282" y="4864558"/>
            <a:ext cx="1005383" cy="182880"/>
          </a:xfrm>
          <a:prstGeom prst="rect">
            <a:avLst/>
          </a:prstGeom>
        </p:spPr>
      </p:pic>
    </p:spTree>
    <p:extLst>
      <p:ext uri="{BB962C8B-B14F-4D97-AF65-F5344CB8AC3E}">
        <p14:creationId xmlns:p14="http://schemas.microsoft.com/office/powerpoint/2010/main" val="318480035"/>
      </p:ext>
    </p:extLst>
  </p:cSld>
  <p:clrMapOvr>
    <a:masterClrMapping/>
  </p:clrMapOvr>
  <p:transition spd="slow"/>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Section Header">
    <p:bg>
      <p:bgPr>
        <a:solidFill>
          <a:schemeClr val="accent2"/>
        </a:solidFill>
        <a:effectLst/>
      </p:bgPr>
    </p:bg>
    <p:spTree>
      <p:nvGrpSpPr>
        <p:cNvPr id="1" name=""/>
        <p:cNvGrpSpPr/>
        <p:nvPr/>
      </p:nvGrpSpPr>
      <p:grpSpPr>
        <a:xfrm>
          <a:off x="0" y="0"/>
          <a:ext cx="0" cy="0"/>
          <a:chOff x="0" y="0"/>
          <a:chExt cx="0" cy="0"/>
        </a:xfrm>
      </p:grpSpPr>
      <p:sp>
        <p:nvSpPr>
          <p:cNvPr id="14" name="Rectangle 13"/>
          <p:cNvSpPr/>
          <p:nvPr userDrawn="1"/>
        </p:nvSpPr>
        <p:spPr>
          <a:xfrm>
            <a:off x="-10048" y="4329897"/>
            <a:ext cx="9144000" cy="828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40508" y="952501"/>
            <a:ext cx="7479173" cy="1579006"/>
          </a:xfrm>
          <a:prstGeom prst="rect">
            <a:avLst/>
          </a:prstGeom>
        </p:spPr>
        <p:txBody>
          <a:bodyPr anchor="b">
            <a:noAutofit/>
          </a:bodyPr>
          <a:lstStyle>
            <a:lvl1pPr>
              <a:defRPr sz="3750">
                <a:solidFill>
                  <a:schemeClr val="bg1"/>
                </a:solidFill>
                <a:latin typeface="+mn-lt"/>
              </a:defRPr>
            </a:lvl1pPr>
          </a:lstStyle>
          <a:p>
            <a:r>
              <a:rPr lang="en-US"/>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9041" y="2717438"/>
            <a:ext cx="3618769" cy="123583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962" y="4370406"/>
            <a:ext cx="1828800" cy="445901"/>
          </a:xfrm>
          <a:prstGeom prst="rect">
            <a:avLst/>
          </a:prstGeom>
        </p:spPr>
      </p:pic>
      <p:sp>
        <p:nvSpPr>
          <p:cNvPr id="9" name="Slide Number Placeholder 5"/>
          <p:cNvSpPr>
            <a:spLocks noGrp="1"/>
          </p:cNvSpPr>
          <p:nvPr>
            <p:ph type="sldNum" sz="quarter" idx="4"/>
          </p:nvPr>
        </p:nvSpPr>
        <p:spPr>
          <a:xfrm>
            <a:off x="8237520" y="4870238"/>
            <a:ext cx="615950" cy="273844"/>
          </a:xfrm>
          <a:prstGeom prst="rect">
            <a:avLst/>
          </a:prstGeom>
        </p:spPr>
        <p:txBody>
          <a:bodyPr vert="horz" lIns="91440" tIns="45720" rIns="91440" bIns="45720" rtlCol="0" anchor="ctr"/>
          <a:lstStyle>
            <a:lvl1pPr algn="r">
              <a:defRPr sz="825">
                <a:solidFill>
                  <a:srgbClr val="024D7C"/>
                </a:solidFill>
              </a:defRPr>
            </a:lvl1pPr>
          </a:lstStyle>
          <a:p>
            <a:fld id="{25C4F4D4-6F9F-4101-B420-EAE9BABB75B0}" type="slidenum">
              <a:rPr lang="en-US" smtClean="0"/>
              <a:pPr/>
              <a:t>‹#›</a:t>
            </a:fld>
            <a:endParaRPr lang="en-US" dirty="0"/>
          </a:p>
        </p:txBody>
      </p:sp>
    </p:spTree>
    <p:extLst>
      <p:ext uri="{BB962C8B-B14F-4D97-AF65-F5344CB8AC3E}">
        <p14:creationId xmlns:p14="http://schemas.microsoft.com/office/powerpoint/2010/main" val="27384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254000" y="1012500"/>
            <a:ext cx="8820150" cy="1560427"/>
          </a:xfrm>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
        <p:nvSpPr>
          <p:cNvPr id="8"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0"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spTree>
    <p:extLst>
      <p:ext uri="{BB962C8B-B14F-4D97-AF65-F5344CB8AC3E}">
        <p14:creationId xmlns:p14="http://schemas.microsoft.com/office/powerpoint/2010/main" val="4217527160"/>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and right">
    <p:spTree>
      <p:nvGrpSpPr>
        <p:cNvPr id="1" name=""/>
        <p:cNvGrpSpPr/>
        <p:nvPr/>
      </p:nvGrpSpPr>
      <p:grpSpPr>
        <a:xfrm>
          <a:off x="0" y="0"/>
          <a:ext cx="0" cy="0"/>
          <a:chOff x="0" y="0"/>
          <a:chExt cx="0" cy="0"/>
        </a:xfrm>
      </p:grpSpPr>
      <p:sp>
        <p:nvSpPr>
          <p:cNvPr id="7"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
        <p:nvSpPr>
          <p:cNvPr id="8" name="Textplatzhalter 5"/>
          <p:cNvSpPr>
            <a:spLocks noGrp="1"/>
          </p:cNvSpPr>
          <p:nvPr>
            <p:ph type="body" sz="quarter" idx="13"/>
          </p:nvPr>
        </p:nvSpPr>
        <p:spPr>
          <a:xfrm>
            <a:off x="243620" y="1006713"/>
            <a:ext cx="4140000" cy="1729704"/>
          </a:xfrm>
          <a:ln>
            <a:noFill/>
          </a:ln>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extplatzhalter 5"/>
          <p:cNvSpPr>
            <a:spLocks noGrp="1"/>
          </p:cNvSpPr>
          <p:nvPr>
            <p:ph type="body" sz="quarter" idx="14"/>
          </p:nvPr>
        </p:nvSpPr>
        <p:spPr>
          <a:xfrm>
            <a:off x="4934150" y="1014154"/>
            <a:ext cx="4140000" cy="1729704"/>
          </a:xfrm>
          <a:ln>
            <a:noFill/>
          </a:ln>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4" name="Foliennummernplatzhalter 4"/>
          <p:cNvSpPr>
            <a:spLocks noGrp="1"/>
          </p:cNvSpPr>
          <p:nvPr>
            <p:ph type="sldNum" sz="quarter" idx="11"/>
          </p:nvPr>
        </p:nvSpPr>
        <p:spPr>
          <a:xfrm>
            <a:off x="243621" y="4956039"/>
            <a:ext cx="381000" cy="170100"/>
          </a:xfrm>
          <a:prstGeom prst="rect">
            <a:avLst/>
          </a:prstGeom>
          <a:ln>
            <a:solidFill>
              <a:srgbClr val="FF0000"/>
            </a:solid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dirty="0" smtClean="0"/>
              <a:t>Title </a:t>
            </a:r>
            <a:r>
              <a:rPr lang="de-DE" dirty="0" err="1" smtClean="0"/>
              <a:t>of</a:t>
            </a:r>
            <a:r>
              <a:rPr lang="de-DE" dirty="0" smtClean="0"/>
              <a:t> </a:t>
            </a:r>
            <a:r>
              <a:rPr lang="de-DE" dirty="0" err="1" smtClean="0"/>
              <a:t>presentation</a:t>
            </a:r>
            <a:endParaRPr lang="de-DE" dirty="0"/>
          </a:p>
        </p:txBody>
      </p:sp>
    </p:spTree>
    <p:extLst>
      <p:ext uri="{BB962C8B-B14F-4D97-AF65-F5344CB8AC3E}">
        <p14:creationId xmlns:p14="http://schemas.microsoft.com/office/powerpoint/2010/main" val="3784642631"/>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sp>
        <p:nvSpPr>
          <p:cNvPr id="16"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244953143"/>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fullsize">
    <p:spTree>
      <p:nvGrpSpPr>
        <p:cNvPr id="1" name=""/>
        <p:cNvGrpSpPr/>
        <p:nvPr/>
      </p:nvGrpSpPr>
      <p:grpSpPr>
        <a:xfrm>
          <a:off x="0" y="0"/>
          <a:ext cx="0" cy="0"/>
          <a:chOff x="0" y="0"/>
          <a:chExt cx="0" cy="0"/>
        </a:xfrm>
      </p:grpSpPr>
      <p:sp>
        <p:nvSpPr>
          <p:cNvPr id="9"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3"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sp>
        <p:nvSpPr>
          <p:cNvPr id="14"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cxnSp>
        <p:nvCxnSpPr>
          <p:cNvPr id="16" name="Gerade Verbindung 9"/>
          <p:cNvCxnSpPr/>
          <p:nvPr userDrawn="1"/>
        </p:nvCxnSpPr>
        <p:spPr bwMode="auto">
          <a:xfrm>
            <a:off x="252413" y="1261735"/>
            <a:ext cx="882173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252413" y="1412081"/>
            <a:ext cx="8821737" cy="3076576"/>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8" name="Textplatzhalter 12"/>
          <p:cNvSpPr>
            <a:spLocks noGrp="1"/>
          </p:cNvSpPr>
          <p:nvPr>
            <p:ph type="body" sz="quarter" idx="17" hasCustomPrompt="1"/>
          </p:nvPr>
        </p:nvSpPr>
        <p:spPr>
          <a:xfrm>
            <a:off x="243621" y="1029862"/>
            <a:ext cx="6966305" cy="210827"/>
          </a:xfrm>
          <a:noFill/>
          <a:ln>
            <a:noFill/>
          </a:ln>
        </p:spPr>
        <p:txBody>
          <a:bodyPr wrap="none"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9" name="Textplatzhalter 12"/>
          <p:cNvSpPr>
            <a:spLocks noGrp="1"/>
          </p:cNvSpPr>
          <p:nvPr>
            <p:ph type="body" sz="quarter" idx="18" hasCustomPrompt="1"/>
          </p:nvPr>
        </p:nvSpPr>
        <p:spPr>
          <a:xfrm>
            <a:off x="7700535" y="1029862"/>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Tree>
    <p:extLst>
      <p:ext uri="{BB962C8B-B14F-4D97-AF65-F5344CB8AC3E}">
        <p14:creationId xmlns:p14="http://schemas.microsoft.com/office/powerpoint/2010/main" val="2068075756"/>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eft and right">
    <p:spTree>
      <p:nvGrpSpPr>
        <p:cNvPr id="1" name=""/>
        <p:cNvGrpSpPr/>
        <p:nvPr/>
      </p:nvGrpSpPr>
      <p:grpSpPr>
        <a:xfrm>
          <a:off x="0" y="0"/>
          <a:ext cx="0" cy="0"/>
          <a:chOff x="0" y="0"/>
          <a:chExt cx="0" cy="0"/>
        </a:xfrm>
      </p:grpSpPr>
      <p:sp>
        <p:nvSpPr>
          <p:cNvPr id="18"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9"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cxnSp>
        <p:nvCxnSpPr>
          <p:cNvPr id="21" name="Gerade Verbindung 9"/>
          <p:cNvCxnSpPr/>
          <p:nvPr userDrawn="1"/>
        </p:nvCxnSpPr>
        <p:spPr bwMode="auto">
          <a:xfrm>
            <a:off x="252413" y="1263135"/>
            <a:ext cx="424815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Diagrammplatzhalter 3"/>
          <p:cNvSpPr>
            <a:spLocks noGrp="1"/>
          </p:cNvSpPr>
          <p:nvPr>
            <p:ph type="chart" sz="quarter" idx="16"/>
          </p:nvPr>
        </p:nvSpPr>
        <p:spPr>
          <a:xfrm>
            <a:off x="252413" y="1412081"/>
            <a:ext cx="4248151" cy="3076576"/>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23" name="Textplatzhalter 12"/>
          <p:cNvSpPr>
            <a:spLocks noGrp="1"/>
          </p:cNvSpPr>
          <p:nvPr>
            <p:ph type="body" sz="quarter" idx="17" hasCustomPrompt="1"/>
          </p:nvPr>
        </p:nvSpPr>
        <p:spPr>
          <a:xfrm>
            <a:off x="243620" y="1031002"/>
            <a:ext cx="3149881"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4" name="Textplatzhalter 12"/>
          <p:cNvSpPr>
            <a:spLocks noGrp="1"/>
          </p:cNvSpPr>
          <p:nvPr>
            <p:ph type="body" sz="quarter" idx="18" hasCustomPrompt="1"/>
          </p:nvPr>
        </p:nvSpPr>
        <p:spPr>
          <a:xfrm>
            <a:off x="3635896" y="1031002"/>
            <a:ext cx="864667"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5" name="Diagrammplatzhalter 3"/>
          <p:cNvSpPr>
            <a:spLocks noGrp="1"/>
          </p:cNvSpPr>
          <p:nvPr>
            <p:ph type="chart" sz="quarter" idx="19"/>
          </p:nvPr>
        </p:nvSpPr>
        <p:spPr>
          <a:xfrm>
            <a:off x="4876800" y="1412081"/>
            <a:ext cx="4197350" cy="3076576"/>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cxnSp>
        <p:nvCxnSpPr>
          <p:cNvPr id="26" name="Gerade Verbindung 13"/>
          <p:cNvCxnSpPr/>
          <p:nvPr userDrawn="1"/>
        </p:nvCxnSpPr>
        <p:spPr bwMode="auto">
          <a:xfrm>
            <a:off x="4893970" y="1263135"/>
            <a:ext cx="418018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platzhalter 12"/>
          <p:cNvSpPr>
            <a:spLocks noGrp="1"/>
          </p:cNvSpPr>
          <p:nvPr>
            <p:ph type="body" sz="quarter" idx="20" hasCustomPrompt="1"/>
          </p:nvPr>
        </p:nvSpPr>
        <p:spPr>
          <a:xfrm>
            <a:off x="4876800" y="1031002"/>
            <a:ext cx="3149881"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8" name="Textplatzhalter 12"/>
          <p:cNvSpPr>
            <a:spLocks noGrp="1"/>
          </p:cNvSpPr>
          <p:nvPr>
            <p:ph type="body" sz="quarter" idx="21" hasCustomPrompt="1"/>
          </p:nvPr>
        </p:nvSpPr>
        <p:spPr>
          <a:xfrm>
            <a:off x="8206106" y="1031002"/>
            <a:ext cx="864667"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9"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067532154"/>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eft / Text right 01">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cxnSp>
        <p:nvCxnSpPr>
          <p:cNvPr id="17" name="Gerade Verbindung 9"/>
          <p:cNvCxnSpPr/>
          <p:nvPr userDrawn="1"/>
        </p:nvCxnSpPr>
        <p:spPr bwMode="auto">
          <a:xfrm>
            <a:off x="252413" y="1261735"/>
            <a:ext cx="5639101"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Diagrammplatzhalter 3"/>
          <p:cNvSpPr>
            <a:spLocks noGrp="1"/>
          </p:cNvSpPr>
          <p:nvPr>
            <p:ph type="chart" sz="quarter" idx="16"/>
          </p:nvPr>
        </p:nvSpPr>
        <p:spPr>
          <a:xfrm>
            <a:off x="247582" y="1412081"/>
            <a:ext cx="5644229" cy="3076575"/>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9" name="Textplatzhalter 12"/>
          <p:cNvSpPr>
            <a:spLocks noGrp="1"/>
          </p:cNvSpPr>
          <p:nvPr>
            <p:ph type="body" sz="quarter" idx="17" hasCustomPrompt="1"/>
          </p:nvPr>
        </p:nvSpPr>
        <p:spPr>
          <a:xfrm>
            <a:off x="244076" y="1029862"/>
            <a:ext cx="4139659"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0" name="Textplatzhalter 12"/>
          <p:cNvSpPr>
            <a:spLocks noGrp="1"/>
          </p:cNvSpPr>
          <p:nvPr>
            <p:ph type="body" sz="quarter" idx="18" hasCustomPrompt="1"/>
          </p:nvPr>
        </p:nvSpPr>
        <p:spPr>
          <a:xfrm>
            <a:off x="4529787" y="1029862"/>
            <a:ext cx="1368846" cy="210827"/>
          </a:xfrm>
          <a:noFill/>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1" name="Textplatzhalter 5"/>
          <p:cNvSpPr>
            <a:spLocks noGrp="1"/>
          </p:cNvSpPr>
          <p:nvPr>
            <p:ph type="body" sz="quarter" idx="19"/>
          </p:nvPr>
        </p:nvSpPr>
        <p:spPr>
          <a:xfrm>
            <a:off x="6228185" y="1412081"/>
            <a:ext cx="2845965" cy="3076575"/>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754397783"/>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7.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Freeform 6"/>
          <p:cNvSpPr>
            <a:spLocks noChangeAspect="1"/>
          </p:cNvSpPr>
          <p:nvPr/>
        </p:nvSpPr>
        <p:spPr bwMode="auto">
          <a:xfrm>
            <a:off x="69743" y="260350"/>
            <a:ext cx="9004407" cy="610906"/>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6">
              <a:lumMod val="20000"/>
              <a:lumOff val="80000"/>
            </a:schemeClr>
          </a:solidFill>
          <a:ln w="317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2000" b="0" i="0" u="none" strike="noStrike" kern="0" cap="none" spc="0" normalizeH="0" baseline="0" dirty="0">
              <a:ln>
                <a:noFill/>
              </a:ln>
              <a:solidFill>
                <a:srgbClr val="FFFFFF"/>
              </a:solidFill>
              <a:effectLst/>
              <a:uLnTx/>
              <a:uFillTx/>
              <a:latin typeface="Arial" charset="0"/>
            </a:endParaRPr>
          </a:p>
        </p:txBody>
      </p:sp>
      <p:sp>
        <p:nvSpPr>
          <p:cNvPr id="6148" name="VCT_Marker_ID_3095" hidden="1"/>
          <p:cNvSpPr>
            <a:spLocks noChangeArrowheads="1"/>
          </p:cNvSpPr>
          <p:nvPr>
            <p:custDataLst>
              <p:tags r:id="rId17"/>
            </p:custDataLst>
          </p:nvPr>
        </p:nvSpPr>
        <p:spPr bwMode="gray">
          <a:xfrm>
            <a:off x="1270000"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dirty="0"/>
          </a:p>
        </p:txBody>
      </p:sp>
      <p:sp>
        <p:nvSpPr>
          <p:cNvPr id="6150" name="Rectangle 6"/>
          <p:cNvSpPr>
            <a:spLocks noGrp="1" noChangeArrowheads="1"/>
          </p:cNvSpPr>
          <p:nvPr>
            <p:ph type="title"/>
          </p:nvPr>
        </p:nvSpPr>
        <p:spPr bwMode="black">
          <a:xfrm>
            <a:off x="248400" y="266400"/>
            <a:ext cx="8742327"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p>
            <a:pPr lvl="0"/>
            <a:endParaRPr lang="de-DE" dirty="0" smtClean="0"/>
          </a:p>
        </p:txBody>
      </p:sp>
      <p:sp>
        <p:nvSpPr>
          <p:cNvPr id="2" name="Textplatzhalter 1"/>
          <p:cNvSpPr>
            <a:spLocks noGrp="1"/>
          </p:cNvSpPr>
          <p:nvPr>
            <p:ph type="body" idx="1"/>
          </p:nvPr>
        </p:nvSpPr>
        <p:spPr>
          <a:xfrm>
            <a:off x="243630" y="1006157"/>
            <a:ext cx="8835600" cy="1594283"/>
          </a:xfrm>
          <a:prstGeom prst="rect">
            <a:avLst/>
          </a:prstGeom>
          <a:ln>
            <a:noFill/>
          </a:ln>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Freeform 6"/>
          <p:cNvSpPr>
            <a:spLocks/>
          </p:cNvSpPr>
          <p:nvPr/>
        </p:nvSpPr>
        <p:spPr bwMode="auto">
          <a:xfrm>
            <a:off x="65782" y="828055"/>
            <a:ext cx="9008368" cy="45719"/>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1"/>
          </a:solidFill>
          <a:ln w="317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1000" b="0" i="0" u="none" strike="noStrike" kern="0" cap="none" spc="0" normalizeH="0" baseline="0">
              <a:ln>
                <a:noFill/>
              </a:ln>
              <a:solidFill>
                <a:srgbClr val="FFFFFF"/>
              </a:solidFill>
              <a:effectLst/>
              <a:uLnTx/>
              <a:uFillTx/>
              <a:latin typeface="Arial" charset="0"/>
            </a:endParaRPr>
          </a:p>
        </p:txBody>
      </p:sp>
      <p:cxnSp>
        <p:nvCxnSpPr>
          <p:cNvPr id="17" name="Gerade Verbindung 16"/>
          <p:cNvCxnSpPr/>
          <p:nvPr/>
        </p:nvCxnSpPr>
        <p:spPr bwMode="gray">
          <a:xfrm>
            <a:off x="254000" y="4787674"/>
            <a:ext cx="8820150"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Foliennummernplatzhalter 4"/>
          <p:cNvSpPr>
            <a:spLocks noGrp="1"/>
          </p:cNvSpPr>
          <p:nvPr>
            <p:ph type="sldNum" sz="quarter" idx="4"/>
          </p:nvPr>
        </p:nvSpPr>
        <p:spPr>
          <a:xfrm>
            <a:off x="243621" y="4956039"/>
            <a:ext cx="381000" cy="170100"/>
          </a:xfrm>
          <a:prstGeom prst="rect">
            <a:avLst/>
          </a:prstGeom>
          <a:ln>
            <a:noFill/>
          </a:ln>
        </p:spPr>
        <p:txBody>
          <a:bodyPr/>
          <a:lstStyle>
            <a:lvl1pPr>
              <a:defRPr sz="800">
                <a:solidFill>
                  <a:srgbClr val="796E6B"/>
                </a:solidFill>
              </a:defRPr>
            </a:lvl1pPr>
          </a:lstStyle>
          <a:p>
            <a:fld id="{D2E93386-642E-403F-9299-29B2788FE86B}" type="slidenum">
              <a:rPr lang="de-DE" smtClean="0"/>
              <a:pPr/>
              <a:t>‹#›</a:t>
            </a:fld>
            <a:endParaRPr lang="de-DE" dirty="0"/>
          </a:p>
        </p:txBody>
      </p:sp>
      <p:sp>
        <p:nvSpPr>
          <p:cNvPr id="18"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de-DE" smtClean="0"/>
              <a:t>Title of presentation</a:t>
            </a:r>
            <a:endParaRPr lang="de-DE"/>
          </a:p>
        </p:txBody>
      </p:sp>
      <p:pic>
        <p:nvPicPr>
          <p:cNvPr id="11" name="Bild 15" descr="180126_hrv_ppt_logo_16zu9_trennfolie.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15282" y="4864558"/>
            <a:ext cx="1005383" cy="182880"/>
          </a:xfrm>
          <a:prstGeom prst="rect">
            <a:avLst/>
          </a:prstGeom>
        </p:spPr>
      </p:pic>
    </p:spTree>
    <p:extLst>
      <p:ext uri="{BB962C8B-B14F-4D97-AF65-F5344CB8AC3E}">
        <p14:creationId xmlns:p14="http://schemas.microsoft.com/office/powerpoint/2010/main" val="38701899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14" r:id="rId5"/>
    <p:sldLayoutId id="2147483709"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40" r:id="rId15"/>
  </p:sldLayoutIdLst>
  <p:transition spd="slow"/>
  <p:timing>
    <p:tnLst>
      <p:par>
        <p:cTn id="1" dur="indefinite" restart="never" nodeType="tmRoot"/>
      </p:par>
    </p:tnLst>
  </p:timing>
  <p:hf sldNum="0" hdr="0" ftr="0" dt="0"/>
  <p:txStyles>
    <p:titleStyle>
      <a:lvl1pPr algn="l" rtl="0" eaLnBrk="1" fontAlgn="base" hangingPunct="1">
        <a:lnSpc>
          <a:spcPct val="100000"/>
        </a:lnSpc>
        <a:spcBef>
          <a:spcPts val="0"/>
        </a:spcBef>
        <a:spcAft>
          <a:spcPct val="0"/>
        </a:spcAft>
        <a:defRPr sz="2000" b="1">
          <a:solidFill>
            <a:srgbClr val="005192"/>
          </a:solidFill>
          <a:latin typeface="Arial" panose="020B0604020202020204" pitchFamily="34" charset="0"/>
          <a:ea typeface="+mj-ea"/>
          <a:cs typeface="Arial" panose="020B0604020202020204" pitchFamily="34" charset="0"/>
        </a:defRPr>
      </a:lvl1pPr>
      <a:lvl2pPr algn="l" rtl="0" eaLnBrk="1" fontAlgn="base" hangingPunct="1">
        <a:lnSpc>
          <a:spcPct val="110000"/>
        </a:lnSpc>
        <a:spcBef>
          <a:spcPct val="20000"/>
        </a:spcBef>
        <a:spcAft>
          <a:spcPct val="0"/>
        </a:spcAft>
        <a:defRPr sz="2000" b="1">
          <a:solidFill>
            <a:schemeClr val="accent2"/>
          </a:solidFill>
          <a:latin typeface="Arial" charset="0"/>
        </a:defRPr>
      </a:lvl2pPr>
      <a:lvl3pPr algn="l" rtl="0" eaLnBrk="1" fontAlgn="base" hangingPunct="1">
        <a:lnSpc>
          <a:spcPct val="110000"/>
        </a:lnSpc>
        <a:spcBef>
          <a:spcPct val="20000"/>
        </a:spcBef>
        <a:spcAft>
          <a:spcPct val="0"/>
        </a:spcAft>
        <a:defRPr sz="2000" b="1">
          <a:solidFill>
            <a:schemeClr val="accent2"/>
          </a:solidFill>
          <a:latin typeface="Arial" charset="0"/>
        </a:defRPr>
      </a:lvl3pPr>
      <a:lvl4pPr algn="l" rtl="0" eaLnBrk="1" fontAlgn="base" hangingPunct="1">
        <a:lnSpc>
          <a:spcPct val="110000"/>
        </a:lnSpc>
        <a:spcBef>
          <a:spcPct val="20000"/>
        </a:spcBef>
        <a:spcAft>
          <a:spcPct val="0"/>
        </a:spcAft>
        <a:defRPr sz="2000" b="1">
          <a:solidFill>
            <a:schemeClr val="accent2"/>
          </a:solidFill>
          <a:latin typeface="Arial" charset="0"/>
        </a:defRPr>
      </a:lvl4pPr>
      <a:lvl5pPr algn="l" rtl="0" eaLnBrk="1" fontAlgn="base" hangingPunct="1">
        <a:lnSpc>
          <a:spcPct val="110000"/>
        </a:lnSpc>
        <a:spcBef>
          <a:spcPct val="20000"/>
        </a:spcBef>
        <a:spcAft>
          <a:spcPct val="0"/>
        </a:spcAft>
        <a:defRPr sz="2000" b="1">
          <a:solidFill>
            <a:schemeClr val="accent2"/>
          </a:solidFill>
          <a:latin typeface="Arial" charset="0"/>
        </a:defRPr>
      </a:lvl5pPr>
      <a:lvl6pPr marL="457200" algn="l" rtl="0" eaLnBrk="1" fontAlgn="base" hangingPunct="1">
        <a:lnSpc>
          <a:spcPct val="110000"/>
        </a:lnSpc>
        <a:spcBef>
          <a:spcPct val="20000"/>
        </a:spcBef>
        <a:spcAft>
          <a:spcPct val="0"/>
        </a:spcAft>
        <a:defRPr sz="2000" b="1">
          <a:solidFill>
            <a:schemeClr val="accent2"/>
          </a:solidFill>
          <a:latin typeface="Arial" charset="0"/>
        </a:defRPr>
      </a:lvl6pPr>
      <a:lvl7pPr marL="914400" algn="l" rtl="0" eaLnBrk="1" fontAlgn="base" hangingPunct="1">
        <a:lnSpc>
          <a:spcPct val="110000"/>
        </a:lnSpc>
        <a:spcBef>
          <a:spcPct val="20000"/>
        </a:spcBef>
        <a:spcAft>
          <a:spcPct val="0"/>
        </a:spcAft>
        <a:defRPr sz="2000" b="1">
          <a:solidFill>
            <a:schemeClr val="accent2"/>
          </a:solidFill>
          <a:latin typeface="Arial" charset="0"/>
        </a:defRPr>
      </a:lvl7pPr>
      <a:lvl8pPr marL="1371600" algn="l" rtl="0" eaLnBrk="1" fontAlgn="base" hangingPunct="1">
        <a:lnSpc>
          <a:spcPct val="110000"/>
        </a:lnSpc>
        <a:spcBef>
          <a:spcPct val="20000"/>
        </a:spcBef>
        <a:spcAft>
          <a:spcPct val="0"/>
        </a:spcAft>
        <a:defRPr sz="2000" b="1">
          <a:solidFill>
            <a:schemeClr val="accent2"/>
          </a:solidFill>
          <a:latin typeface="Arial" charset="0"/>
        </a:defRPr>
      </a:lvl8pPr>
      <a:lvl9pPr marL="1828800" algn="l" rtl="0" eaLnBrk="1" fontAlgn="base" hangingPunct="1">
        <a:lnSpc>
          <a:spcPct val="110000"/>
        </a:lnSpc>
        <a:spcBef>
          <a:spcPct val="20000"/>
        </a:spcBef>
        <a:spcAft>
          <a:spcPct val="0"/>
        </a:spcAft>
        <a:defRPr sz="2000" b="1">
          <a:solidFill>
            <a:schemeClr val="accent2"/>
          </a:solidFill>
          <a:latin typeface="Arial" charset="0"/>
        </a:defRPr>
      </a:lvl9pPr>
    </p:titleStyle>
    <p:body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88950" y="4874871"/>
            <a:ext cx="1302689" cy="189000"/>
          </a:xfrm>
          <a:prstGeom prst="rect">
            <a:avLst/>
          </a:prstGeom>
        </p:spPr>
      </p:pic>
      <p:sp>
        <p:nvSpPr>
          <p:cNvPr id="15" name="Freeform 6"/>
          <p:cNvSpPr>
            <a:spLocks noChangeAspect="1"/>
          </p:cNvSpPr>
          <p:nvPr/>
        </p:nvSpPr>
        <p:spPr bwMode="auto">
          <a:xfrm>
            <a:off x="107845" y="241887"/>
            <a:ext cx="8928155" cy="629369"/>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6">
              <a:lumMod val="20000"/>
              <a:lumOff val="80000"/>
            </a:schemeClr>
          </a:solidFill>
          <a:ln w="3175" cap="flat" cmpd="sng" algn="ctr">
            <a:noFill/>
            <a:prstDash val="solid"/>
            <a:round/>
            <a:headEnd type="none" w="med" len="med"/>
            <a:tailEnd type="none" w="med" len="med"/>
          </a:ln>
          <a:effectLst/>
          <a:extLst/>
        </p:spPr>
        <p:txBody>
          <a:bodyPr vert="horz" wrap="none" lIns="67500" tIns="35100" rIns="67500" bIns="351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750" b="0" i="0" u="none" strike="noStrike" kern="0" cap="none" spc="0" normalizeH="0" baseline="0">
              <a:ln>
                <a:noFill/>
              </a:ln>
              <a:solidFill>
                <a:srgbClr val="FFFFFF"/>
              </a:solidFill>
              <a:effectLst/>
              <a:uLnTx/>
              <a:uFillTx/>
              <a:latin typeface="Arial" charset="0"/>
            </a:endParaRPr>
          </a:p>
        </p:txBody>
      </p:sp>
      <p:sp>
        <p:nvSpPr>
          <p:cNvPr id="6148" name="VCT_Marker_ID_3095" hidden="1"/>
          <p:cNvSpPr>
            <a:spLocks noChangeArrowheads="1"/>
          </p:cNvSpPr>
          <p:nvPr>
            <p:custDataLst>
              <p:tags r:id="rId17"/>
            </p:custDataLst>
          </p:nvPr>
        </p:nvSpPr>
        <p:spPr bwMode="gray">
          <a:xfrm>
            <a:off x="1270001"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nchor="ctr"/>
          <a:lstStyle/>
          <a:p>
            <a:endParaRPr lang="en-GB" sz="1350" dirty="0"/>
          </a:p>
        </p:txBody>
      </p:sp>
      <p:sp>
        <p:nvSpPr>
          <p:cNvPr id="6150" name="Rectangle 6"/>
          <p:cNvSpPr>
            <a:spLocks noGrp="1" noChangeArrowheads="1"/>
          </p:cNvSpPr>
          <p:nvPr>
            <p:ph type="title"/>
          </p:nvPr>
        </p:nvSpPr>
        <p:spPr bwMode="black">
          <a:xfrm>
            <a:off x="341351" y="302400"/>
            <a:ext cx="855112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endParaRPr lang="de-DE" dirty="0" smtClean="0"/>
          </a:p>
        </p:txBody>
      </p:sp>
      <p:sp>
        <p:nvSpPr>
          <p:cNvPr id="6165" name="Rectangle 21"/>
          <p:cNvSpPr>
            <a:spLocks noGrp="1" noChangeArrowheads="1"/>
          </p:cNvSpPr>
          <p:nvPr>
            <p:ph type="sldNum" sz="quarter" idx="4"/>
          </p:nvPr>
        </p:nvSpPr>
        <p:spPr bwMode="gray">
          <a:xfrm>
            <a:off x="341351" y="4974426"/>
            <a:ext cx="381000" cy="16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l" latinLnBrk="1">
              <a:defRPr sz="675">
                <a:solidFill>
                  <a:srgbClr val="796E6B"/>
                </a:solidFill>
              </a:defRPr>
            </a:lvl1pPr>
          </a:lstStyle>
          <a:p>
            <a:fld id="{6B6A1E1B-33AD-4F9F-B4EE-50ADDE409BFA}" type="slidenum">
              <a:rPr lang="en-US" smtClean="0"/>
              <a:t>‹#›</a:t>
            </a:fld>
            <a:endParaRPr lang="en-US"/>
          </a:p>
        </p:txBody>
      </p:sp>
      <p:sp>
        <p:nvSpPr>
          <p:cNvPr id="2" name="Textplatzhalter 1"/>
          <p:cNvSpPr>
            <a:spLocks noGrp="1"/>
          </p:cNvSpPr>
          <p:nvPr>
            <p:ph type="body" idx="1"/>
          </p:nvPr>
        </p:nvSpPr>
        <p:spPr>
          <a:xfrm>
            <a:off x="341351" y="1013137"/>
            <a:ext cx="8551129" cy="1386277"/>
          </a:xfrm>
          <a:prstGeom prst="rect">
            <a:avLst/>
          </a:prstGeom>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Freeform 6"/>
          <p:cNvSpPr>
            <a:spLocks/>
          </p:cNvSpPr>
          <p:nvPr/>
        </p:nvSpPr>
        <p:spPr bwMode="auto">
          <a:xfrm>
            <a:off x="107845" y="828056"/>
            <a:ext cx="8928000" cy="43200"/>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1"/>
          </a:solidFill>
          <a:ln w="3175" cap="flat" cmpd="sng" algn="ctr">
            <a:noFill/>
            <a:prstDash val="solid"/>
            <a:round/>
            <a:headEnd type="none" w="med" len="med"/>
            <a:tailEnd type="none" w="med" len="med"/>
          </a:ln>
          <a:effectLst/>
          <a:extLst/>
        </p:spPr>
        <p:txBody>
          <a:bodyPr vert="horz" wrap="none" lIns="67500" tIns="35100" rIns="67500" bIns="351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750" b="0" i="0" u="none" strike="noStrike" kern="0" cap="none" spc="0" normalizeH="0" baseline="0">
              <a:ln>
                <a:noFill/>
              </a:ln>
              <a:solidFill>
                <a:srgbClr val="FFFFFF"/>
              </a:solidFill>
              <a:effectLst/>
              <a:uLnTx/>
              <a:uFillTx/>
              <a:latin typeface="Arial" charset="0"/>
            </a:endParaRPr>
          </a:p>
        </p:txBody>
      </p:sp>
      <p:cxnSp>
        <p:nvCxnSpPr>
          <p:cNvPr id="17" name="Gerade Verbindung 16"/>
          <p:cNvCxnSpPr/>
          <p:nvPr/>
        </p:nvCxnSpPr>
        <p:spPr bwMode="gray">
          <a:xfrm>
            <a:off x="362751" y="4801634"/>
            <a:ext cx="8673095"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Fußzeilenplatzhalter 2"/>
          <p:cNvSpPr>
            <a:spLocks noGrp="1"/>
          </p:cNvSpPr>
          <p:nvPr>
            <p:ph type="ftr" sz="quarter" idx="3"/>
          </p:nvPr>
        </p:nvSpPr>
        <p:spPr>
          <a:xfrm>
            <a:off x="709200" y="4973400"/>
            <a:ext cx="6260400" cy="170100"/>
          </a:xfrm>
          <a:prstGeom prst="rect">
            <a:avLst/>
          </a:prstGeom>
        </p:spPr>
        <p:txBody>
          <a:bodyPr vert="horz" lIns="0" tIns="0" rIns="0" bIns="0" rtlCol="0" anchor="t" anchorCtr="0"/>
          <a:lstStyle>
            <a:lvl1pPr algn="l">
              <a:defRPr sz="675">
                <a:solidFill>
                  <a:srgbClr val="796E6B"/>
                </a:solidFill>
              </a:defRPr>
            </a:lvl1pPr>
          </a:lstStyle>
          <a:p>
            <a:endParaRPr lang="en-US"/>
          </a:p>
        </p:txBody>
      </p:sp>
    </p:spTree>
    <p:extLst>
      <p:ext uri="{BB962C8B-B14F-4D97-AF65-F5344CB8AC3E}">
        <p14:creationId xmlns:p14="http://schemas.microsoft.com/office/powerpoint/2010/main" val="35466286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9" r:id="rId15"/>
  </p:sldLayoutIdLst>
  <p:transition spd="slow"/>
  <p:timing>
    <p:tnLst>
      <p:par>
        <p:cTn id="1" dur="indefinite" restart="never" nodeType="tmRoot"/>
      </p:par>
    </p:tnLst>
  </p:timing>
  <p:txStyles>
    <p:titleStyle>
      <a:lvl1pPr algn="l" rtl="0" eaLnBrk="1" fontAlgn="base" hangingPunct="1">
        <a:lnSpc>
          <a:spcPct val="100000"/>
        </a:lnSpc>
        <a:spcBef>
          <a:spcPts val="0"/>
        </a:spcBef>
        <a:spcAft>
          <a:spcPct val="0"/>
        </a:spcAft>
        <a:defRPr sz="1650" b="1">
          <a:solidFill>
            <a:srgbClr val="005192"/>
          </a:solidFill>
          <a:latin typeface="+mj-lt"/>
          <a:ea typeface="+mj-ea"/>
          <a:cs typeface="+mj-cs"/>
        </a:defRPr>
      </a:lvl1pPr>
      <a:lvl2pPr algn="l" rtl="0" eaLnBrk="1" fontAlgn="base" hangingPunct="1">
        <a:lnSpc>
          <a:spcPct val="110000"/>
        </a:lnSpc>
        <a:spcBef>
          <a:spcPct val="20000"/>
        </a:spcBef>
        <a:spcAft>
          <a:spcPct val="0"/>
        </a:spcAft>
        <a:defRPr sz="1500" b="1">
          <a:solidFill>
            <a:schemeClr val="accent2"/>
          </a:solidFill>
          <a:latin typeface="Arial" charset="0"/>
        </a:defRPr>
      </a:lvl2pPr>
      <a:lvl3pPr algn="l" rtl="0" eaLnBrk="1" fontAlgn="base" hangingPunct="1">
        <a:lnSpc>
          <a:spcPct val="110000"/>
        </a:lnSpc>
        <a:spcBef>
          <a:spcPct val="20000"/>
        </a:spcBef>
        <a:spcAft>
          <a:spcPct val="0"/>
        </a:spcAft>
        <a:defRPr sz="1500" b="1">
          <a:solidFill>
            <a:schemeClr val="accent2"/>
          </a:solidFill>
          <a:latin typeface="Arial" charset="0"/>
        </a:defRPr>
      </a:lvl3pPr>
      <a:lvl4pPr algn="l" rtl="0" eaLnBrk="1" fontAlgn="base" hangingPunct="1">
        <a:lnSpc>
          <a:spcPct val="110000"/>
        </a:lnSpc>
        <a:spcBef>
          <a:spcPct val="20000"/>
        </a:spcBef>
        <a:spcAft>
          <a:spcPct val="0"/>
        </a:spcAft>
        <a:defRPr sz="1500" b="1">
          <a:solidFill>
            <a:schemeClr val="accent2"/>
          </a:solidFill>
          <a:latin typeface="Arial" charset="0"/>
        </a:defRPr>
      </a:lvl4pPr>
      <a:lvl5pPr algn="l" rtl="0" eaLnBrk="1" fontAlgn="base" hangingPunct="1">
        <a:lnSpc>
          <a:spcPct val="110000"/>
        </a:lnSpc>
        <a:spcBef>
          <a:spcPct val="20000"/>
        </a:spcBef>
        <a:spcAft>
          <a:spcPct val="0"/>
        </a:spcAft>
        <a:defRPr sz="1500" b="1">
          <a:solidFill>
            <a:schemeClr val="accent2"/>
          </a:solidFill>
          <a:latin typeface="Arial" charset="0"/>
        </a:defRPr>
      </a:lvl5pPr>
      <a:lvl6pPr marL="342900" algn="l" rtl="0" eaLnBrk="1" fontAlgn="base" hangingPunct="1">
        <a:lnSpc>
          <a:spcPct val="110000"/>
        </a:lnSpc>
        <a:spcBef>
          <a:spcPct val="20000"/>
        </a:spcBef>
        <a:spcAft>
          <a:spcPct val="0"/>
        </a:spcAft>
        <a:defRPr sz="1500" b="1">
          <a:solidFill>
            <a:schemeClr val="accent2"/>
          </a:solidFill>
          <a:latin typeface="Arial" charset="0"/>
        </a:defRPr>
      </a:lvl6pPr>
      <a:lvl7pPr marL="685800" algn="l" rtl="0" eaLnBrk="1" fontAlgn="base" hangingPunct="1">
        <a:lnSpc>
          <a:spcPct val="110000"/>
        </a:lnSpc>
        <a:spcBef>
          <a:spcPct val="20000"/>
        </a:spcBef>
        <a:spcAft>
          <a:spcPct val="0"/>
        </a:spcAft>
        <a:defRPr sz="1500" b="1">
          <a:solidFill>
            <a:schemeClr val="accent2"/>
          </a:solidFill>
          <a:latin typeface="Arial" charset="0"/>
        </a:defRPr>
      </a:lvl7pPr>
      <a:lvl8pPr marL="1028700" algn="l" rtl="0" eaLnBrk="1" fontAlgn="base" hangingPunct="1">
        <a:lnSpc>
          <a:spcPct val="110000"/>
        </a:lnSpc>
        <a:spcBef>
          <a:spcPct val="20000"/>
        </a:spcBef>
        <a:spcAft>
          <a:spcPct val="0"/>
        </a:spcAft>
        <a:defRPr sz="1500" b="1">
          <a:solidFill>
            <a:schemeClr val="accent2"/>
          </a:solidFill>
          <a:latin typeface="Arial" charset="0"/>
        </a:defRPr>
      </a:lvl8pPr>
      <a:lvl9pPr marL="1371600" algn="l" rtl="0" eaLnBrk="1" fontAlgn="base" hangingPunct="1">
        <a:lnSpc>
          <a:spcPct val="110000"/>
        </a:lnSpc>
        <a:spcBef>
          <a:spcPct val="20000"/>
        </a:spcBef>
        <a:spcAft>
          <a:spcPct val="0"/>
        </a:spcAft>
        <a:defRPr sz="1500" b="1">
          <a:solidFill>
            <a:schemeClr val="accent2"/>
          </a:solidFill>
          <a:latin typeface="Arial" charset="0"/>
        </a:defRPr>
      </a:lvl9pPr>
    </p:titleStyle>
    <p:bodyStyle>
      <a:lvl1pPr marL="202500" indent="-202500" algn="l" rtl="0" eaLnBrk="1" fontAlgn="base" hangingPunct="1">
        <a:lnSpc>
          <a:spcPct val="110000"/>
        </a:lnSpc>
        <a:spcBef>
          <a:spcPts val="450"/>
        </a:spcBef>
        <a:spcAft>
          <a:spcPts val="0"/>
        </a:spcAft>
        <a:buClr>
          <a:schemeClr val="accent2"/>
        </a:buClr>
        <a:buSzPct val="80000"/>
        <a:buFont typeface="Wingdings 3" pitchFamily="18" charset="2"/>
        <a:buChar char=""/>
        <a:defRPr>
          <a:solidFill>
            <a:schemeClr val="tx1"/>
          </a:solidFill>
          <a:latin typeface="+mn-lt"/>
          <a:ea typeface="+mn-ea"/>
          <a:cs typeface="+mn-cs"/>
        </a:defRPr>
      </a:lvl1pPr>
      <a:lvl2pPr marL="339329" indent="-138113" algn="l" rtl="0" eaLnBrk="1" fontAlgn="base" hangingPunct="1">
        <a:lnSpc>
          <a:spcPct val="110000"/>
        </a:lnSpc>
        <a:spcBef>
          <a:spcPts val="225"/>
        </a:spcBef>
        <a:spcAft>
          <a:spcPts val="0"/>
        </a:spcAft>
        <a:buClr>
          <a:schemeClr val="accent2"/>
        </a:buClr>
        <a:buSzPct val="120000"/>
        <a:buFont typeface="Arial" pitchFamily="34" charset="0"/>
        <a:buChar char="•"/>
        <a:defRPr sz="1200">
          <a:solidFill>
            <a:schemeClr val="tx1"/>
          </a:solidFill>
          <a:latin typeface="+mn-lt"/>
        </a:defRPr>
      </a:lvl2pPr>
      <a:lvl3pPr marL="494100" indent="-158354" algn="l" rtl="0" eaLnBrk="1" fontAlgn="base" hangingPunct="1">
        <a:lnSpc>
          <a:spcPct val="110000"/>
        </a:lnSpc>
        <a:spcBef>
          <a:spcPts val="225"/>
        </a:spcBef>
        <a:spcAft>
          <a:spcPts val="0"/>
        </a:spcAft>
        <a:buClr>
          <a:schemeClr val="accent2"/>
        </a:buClr>
        <a:buFont typeface="Arial Black" pitchFamily="34" charset="0"/>
        <a:buChar char="−"/>
        <a:defRPr sz="1050">
          <a:solidFill>
            <a:schemeClr val="tx1"/>
          </a:solidFill>
          <a:latin typeface="+mn-lt"/>
        </a:defRPr>
      </a:lvl3pPr>
      <a:lvl4pPr marL="0" indent="0" algn="l" rtl="0" eaLnBrk="1" fontAlgn="base" hangingPunct="1">
        <a:lnSpc>
          <a:spcPct val="110000"/>
        </a:lnSpc>
        <a:spcBef>
          <a:spcPts val="900"/>
        </a:spcBef>
        <a:spcAft>
          <a:spcPts val="0"/>
        </a:spcAft>
        <a:buClr>
          <a:schemeClr val="accent2"/>
        </a:buClr>
        <a:buFont typeface="Arial" charset="0"/>
        <a:buNone/>
        <a:defRPr sz="1350" b="1" i="0">
          <a:solidFill>
            <a:schemeClr val="tx1"/>
          </a:solidFill>
          <a:latin typeface="+mn-lt"/>
        </a:defRPr>
      </a:lvl4pPr>
      <a:lvl5pPr marL="0" indent="0" algn="l" rtl="0" eaLnBrk="1" fontAlgn="base" hangingPunct="1">
        <a:lnSpc>
          <a:spcPct val="110000"/>
        </a:lnSpc>
        <a:spcBef>
          <a:spcPts val="600"/>
        </a:spcBef>
        <a:spcAft>
          <a:spcPts val="0"/>
        </a:spcAft>
        <a:buClr>
          <a:schemeClr val="accent2"/>
        </a:buClr>
        <a:buFont typeface="Arial" charset="0"/>
        <a:buNone/>
        <a:defRPr sz="1350">
          <a:solidFill>
            <a:schemeClr val="tx1"/>
          </a:solidFill>
          <a:latin typeface="+mn-lt"/>
        </a:defRPr>
      </a:lvl5pPr>
      <a:lvl6pPr marL="0" indent="0" algn="l" rtl="0" eaLnBrk="1" fontAlgn="base" hangingPunct="1">
        <a:lnSpc>
          <a:spcPct val="100000"/>
        </a:lnSpc>
        <a:spcBef>
          <a:spcPts val="1500"/>
        </a:spcBef>
        <a:spcAft>
          <a:spcPts val="0"/>
        </a:spcAft>
        <a:buClr>
          <a:schemeClr val="folHlink"/>
        </a:buClr>
        <a:buFont typeface="Arial" charset="0"/>
        <a:buNone/>
        <a:defRPr sz="1350">
          <a:solidFill>
            <a:schemeClr val="tx1"/>
          </a:solidFill>
          <a:latin typeface="+mn-lt"/>
        </a:defRPr>
      </a:lvl6pPr>
      <a:lvl7pPr marL="0" indent="0" algn="l" rtl="0" eaLnBrk="1" fontAlgn="base" hangingPunct="1">
        <a:lnSpc>
          <a:spcPct val="100000"/>
        </a:lnSpc>
        <a:spcBef>
          <a:spcPts val="1500"/>
        </a:spcBef>
        <a:spcAft>
          <a:spcPts val="0"/>
        </a:spcAft>
        <a:buClr>
          <a:schemeClr val="folHlink"/>
        </a:buClr>
        <a:buFont typeface="Arial" charset="0"/>
        <a:buNone/>
        <a:defRPr sz="1350">
          <a:solidFill>
            <a:schemeClr val="tx1"/>
          </a:solidFill>
          <a:latin typeface="+mn-lt"/>
        </a:defRPr>
      </a:lvl7pPr>
      <a:lvl8pPr marL="0" indent="0" algn="l" rtl="0" eaLnBrk="1" fontAlgn="base" hangingPunct="1">
        <a:lnSpc>
          <a:spcPct val="100000"/>
        </a:lnSpc>
        <a:spcBef>
          <a:spcPts val="1500"/>
        </a:spcBef>
        <a:spcAft>
          <a:spcPts val="0"/>
        </a:spcAft>
        <a:buClr>
          <a:schemeClr val="folHlink"/>
        </a:buClr>
        <a:buFont typeface="Arial" charset="0"/>
        <a:buNone/>
        <a:defRPr sz="1350">
          <a:solidFill>
            <a:schemeClr val="tx1"/>
          </a:solidFill>
          <a:latin typeface="+mn-lt"/>
        </a:defRPr>
      </a:lvl8pPr>
      <a:lvl9pPr marL="0" indent="0" algn="l" rtl="0" eaLnBrk="1" fontAlgn="base" hangingPunct="1">
        <a:lnSpc>
          <a:spcPct val="100000"/>
        </a:lnSpc>
        <a:spcBef>
          <a:spcPts val="1500"/>
        </a:spcBef>
        <a:spcAft>
          <a:spcPct val="0"/>
        </a:spcAft>
        <a:buClr>
          <a:schemeClr val="folHlink"/>
        </a:buClr>
        <a:buFont typeface="Arial" charset="0"/>
        <a:buNone/>
        <a:defRPr sz="135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3" Type="http://schemas.openxmlformats.org/officeDocument/2006/relationships/hyperlink" Target="http://www.r-project.org/" TargetMode="Externa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hyperlink" Target="http://www.rstudio.com/"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9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92.xml"/><Relationship Id="rId5" Type="http://schemas.openxmlformats.org/officeDocument/2006/relationships/image" Target="../media/image14.png"/><Relationship Id="rId4" Type="http://schemas.openxmlformats.org/officeDocument/2006/relationships/hyperlink" Target="https://commons.wikimedia.org/w/index.php?curid=4151997"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9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4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9.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1.xml"/><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chart" Target="../charts/chart2.xml"/><Relationship Id="rId5" Type="http://schemas.openxmlformats.org/officeDocument/2006/relationships/image" Target="../media/image19.png"/><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03.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0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0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0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07.xml"/><Relationship Id="rId4" Type="http://schemas.openxmlformats.org/officeDocument/2006/relationships/image" Target="../media/image20.tmp"/></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slideLayout" Target="../slideLayouts/slideLayout4.xml"/><Relationship Id="rId1" Type="http://schemas.openxmlformats.org/officeDocument/2006/relationships/tags" Target="../tags/tag108.xml"/><Relationship Id="rId4" Type="http://schemas.openxmlformats.org/officeDocument/2006/relationships/image" Target="../media/image22.tmp"/></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09.xml"/><Relationship Id="rId5" Type="http://schemas.openxmlformats.org/officeDocument/2006/relationships/image" Target="../media/image24.tmp"/><Relationship Id="rId4" Type="http://schemas.openxmlformats.org/officeDocument/2006/relationships/image" Target="../media/image23.tmp"/></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1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48645" y="3073403"/>
            <a:ext cx="8550289" cy="323165"/>
          </a:xfrm>
          <a:effectLst>
            <a:reflection endPos="0" dir="5400000" sy="-100000" algn="bl" rotWithShape="0"/>
          </a:effectLst>
        </p:spPr>
        <p:txBody>
          <a:bodyPr vert="horz" wrap="none" anchor="t"/>
          <a:lstStyle/>
          <a:p>
            <a:pPr eaLnBrk="0" hangingPunct="0">
              <a:spcAft>
                <a:spcPts val="0"/>
              </a:spcAft>
            </a:pPr>
            <a:r>
              <a:rPr lang="en-US" kern="1200" smtClean="0">
                <a:solidFill>
                  <a:srgbClr val="FFFFFF"/>
                </a:solidFill>
              </a:rPr>
              <a:t>Predictive Modeling Workshop</a:t>
            </a:r>
            <a:endParaRPr lang="en-US" kern="1200" dirty="0">
              <a:solidFill>
                <a:srgbClr val="FFFFFF"/>
              </a:solidFill>
            </a:endParaRPr>
          </a:p>
        </p:txBody>
      </p:sp>
      <p:sp>
        <p:nvSpPr>
          <p:cNvPr id="3" name="Subtitle 2"/>
          <p:cNvSpPr>
            <a:spLocks noGrp="1"/>
          </p:cNvSpPr>
          <p:nvPr>
            <p:ph type="subTitle" idx="1"/>
          </p:nvPr>
        </p:nvSpPr>
        <p:spPr>
          <a:xfrm>
            <a:off x="251190" y="3444816"/>
            <a:ext cx="8550289" cy="228524"/>
          </a:xfrm>
          <a:effectLst>
            <a:reflection endPos="0" dir="5400000" sy="-100000" algn="bl" rotWithShape="0"/>
          </a:effectLst>
        </p:spPr>
        <p:txBody>
          <a:bodyPr vert="horz" wrap="none" anchor="t"/>
          <a:lstStyle/>
          <a:p>
            <a:pPr eaLnBrk="0" hangingPunct="0">
              <a:lnSpc>
                <a:spcPct val="100000"/>
              </a:lnSpc>
              <a:spcBef>
                <a:spcPts val="0"/>
              </a:spcBef>
            </a:pPr>
            <a:endParaRPr lang="en-US" kern="1200">
              <a:solidFill>
                <a:srgbClr val="FFFFFF"/>
              </a:solidFill>
            </a:endParaRPr>
          </a:p>
        </p:txBody>
      </p:sp>
      <p:sp>
        <p:nvSpPr>
          <p:cNvPr id="4" name="Rectangle 3"/>
          <p:cNvSpPr/>
          <p:nvPr>
            <p:custDataLst>
              <p:tags r:id="rId1"/>
            </p:custDataLst>
          </p:nvPr>
        </p:nvSpPr>
        <p:spPr bwMode="auto">
          <a:xfrm>
            <a:off x="1682193" y="4027138"/>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US" sz="1200" b="1" normalizeH="0" smtClean="0">
                <a:ln>
                  <a:noFill/>
                </a:ln>
                <a:effectLst/>
                <a:latin typeface="Arial" panose="020B0604020202020204" pitchFamily="34" charset="0"/>
              </a:rPr>
              <a:t>Nick Hanewinckel, FSA, CERA, AVP and Actuary, Mortality Solutions</a:t>
            </a:r>
            <a:endParaRPr kumimoji="0" lang="en-GB" sz="1200" b="1" normalizeH="0" smtClean="0">
              <a:ln>
                <a:noFill/>
              </a:ln>
              <a:effectLst/>
              <a:latin typeface="Arial" panose="020B0604020202020204" pitchFamily="34" charset="0"/>
            </a:endParaRPr>
          </a:p>
        </p:txBody>
      </p:sp>
      <p:sp>
        <p:nvSpPr>
          <p:cNvPr id="5" name="Rectangle 4"/>
          <p:cNvSpPr/>
          <p:nvPr>
            <p:custDataLst>
              <p:tags r:id="rId2"/>
            </p:custDataLst>
          </p:nvPr>
        </p:nvSpPr>
        <p:spPr bwMode="auto">
          <a:xfrm>
            <a:off x="1682193" y="4191919"/>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marL="285750" indent="-285750" eaLnBrk="0" fontAlgn="base" hangingPunct="0">
              <a:buClr>
                <a:schemeClr val="accent2"/>
              </a:buClr>
            </a:pPr>
            <a:endParaRPr kumimoji="0" lang="en-GB" sz="1200" b="1" normalizeH="0" smtClean="0">
              <a:ln>
                <a:noFill/>
              </a:ln>
              <a:effectLst/>
              <a:latin typeface="Arial" panose="020B0604020202020204" pitchFamily="34" charset="0"/>
            </a:endParaRPr>
          </a:p>
        </p:txBody>
      </p:sp>
      <p:sp>
        <p:nvSpPr>
          <p:cNvPr id="6" name="Rectangle 5"/>
          <p:cNvSpPr/>
          <p:nvPr>
            <p:custDataLst>
              <p:tags r:id="rId3"/>
            </p:custDataLst>
          </p:nvPr>
        </p:nvSpPr>
        <p:spPr bwMode="auto">
          <a:xfrm>
            <a:off x="1682193" y="4387179"/>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marL="285750" indent="-285750" eaLnBrk="0" fontAlgn="base" hangingPunct="0">
              <a:buClr>
                <a:schemeClr val="accent2"/>
              </a:buClr>
            </a:pPr>
            <a:endParaRPr kumimoji="0" lang="en-GB" sz="1200" b="1" normalizeH="0" smtClean="0">
              <a:ln>
                <a:noFill/>
              </a:ln>
              <a:effectLst/>
              <a:latin typeface="Arial" panose="020B0604020202020204" pitchFamily="34" charset="0"/>
            </a:endParaRPr>
          </a:p>
        </p:txBody>
      </p:sp>
      <p:sp>
        <p:nvSpPr>
          <p:cNvPr id="7" name="Rectangle 6"/>
          <p:cNvSpPr/>
          <p:nvPr>
            <p:custDataLst>
              <p:tags r:id="rId4"/>
            </p:custDataLst>
          </p:nvPr>
        </p:nvSpPr>
        <p:spPr bwMode="auto">
          <a:xfrm>
            <a:off x="237211" y="4771794"/>
            <a:ext cx="5733225" cy="372410"/>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US" sz="1100" normalizeH="0" smtClean="0">
                <a:ln>
                  <a:noFill/>
                </a:ln>
                <a:solidFill>
                  <a:srgbClr val="796E6B"/>
                </a:solidFill>
                <a:effectLst/>
                <a:latin typeface="Arial" panose="020B0604020202020204" pitchFamily="34" charset="0"/>
              </a:rPr>
              <a:t>MAAC</a:t>
            </a:r>
          </a:p>
          <a:p>
            <a:pPr eaLnBrk="0" fontAlgn="base" hangingPunct="0">
              <a:buClr>
                <a:schemeClr val="accent2"/>
              </a:buClr>
            </a:pPr>
            <a:r>
              <a:rPr kumimoji="0" lang="en-US" sz="1100" normalizeH="0" smtClean="0">
                <a:ln>
                  <a:noFill/>
                </a:ln>
                <a:solidFill>
                  <a:srgbClr val="796E6B"/>
                </a:solidFill>
                <a:effectLst/>
                <a:latin typeface="Arial" panose="020B0604020202020204" pitchFamily="34" charset="0"/>
              </a:rPr>
              <a:t>Monday, November 5, 2018</a:t>
            </a:r>
            <a:endParaRPr kumimoji="0" lang="en-GB" sz="1100" normalizeH="0" dirty="0" smtClean="0">
              <a:ln>
                <a:noFill/>
              </a:ln>
              <a:solidFill>
                <a:srgbClr val="796E6B"/>
              </a:solidFill>
              <a:effectLst/>
              <a:latin typeface="Arial" panose="020B0604020202020204" pitchFamily="34" charset="0"/>
            </a:endParaRPr>
          </a:p>
        </p:txBody>
      </p:sp>
    </p:spTree>
    <p:extLst>
      <p:ext uri="{BB962C8B-B14F-4D97-AF65-F5344CB8AC3E}">
        <p14:creationId xmlns:p14="http://schemas.microsoft.com/office/powerpoint/2010/main" val="41649007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R / RStudio</a:t>
            </a:r>
            <a:endParaRPr lang="en-US" sz="2800" kern="1200" dirty="0">
              <a:solidFill>
                <a:srgbClr val="005192"/>
              </a:solidFill>
            </a:endParaRP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40056439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917722"/>
          </a:xfrm>
        </p:spPr>
        <p:txBody>
          <a:bodyPr/>
          <a:lstStyle/>
          <a:p>
            <a:pPr marL="0" indent="0">
              <a:buNone/>
            </a:pPr>
            <a:r>
              <a:rPr lang="en-US" b="1" dirty="0" smtClean="0">
                <a:solidFill>
                  <a:schemeClr val="accent2"/>
                </a:solidFill>
              </a:rPr>
              <a:t>R language</a:t>
            </a:r>
          </a:p>
          <a:p>
            <a:r>
              <a:rPr lang="en-US" dirty="0"/>
              <a:t>R:</a:t>
            </a:r>
          </a:p>
          <a:p>
            <a:pPr lvl="1"/>
            <a:r>
              <a:rPr lang="en-US" dirty="0"/>
              <a:t>Statistical Programming Language</a:t>
            </a:r>
          </a:p>
          <a:p>
            <a:pPr lvl="1"/>
            <a:r>
              <a:rPr lang="en-US" dirty="0"/>
              <a:t>Free/Open Source</a:t>
            </a:r>
          </a:p>
          <a:p>
            <a:pPr lvl="1"/>
            <a:r>
              <a:rPr lang="en-US" dirty="0"/>
              <a:t>Extensible with “Packages”</a:t>
            </a:r>
          </a:p>
          <a:p>
            <a:r>
              <a:rPr lang="en-US" dirty="0"/>
              <a:t>R Studio:</a:t>
            </a:r>
          </a:p>
          <a:p>
            <a:pPr lvl="1"/>
            <a:r>
              <a:rPr lang="en-US" dirty="0"/>
              <a:t>A highly advanced UI</a:t>
            </a:r>
          </a:p>
          <a:p>
            <a:pPr lvl="1"/>
            <a:r>
              <a:rPr lang="en-US" dirty="0"/>
              <a:t>Also allows for robust report creation</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What is Predictive Modeling?</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45823889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009781"/>
          </a:xfrm>
        </p:spPr>
        <p:txBody>
          <a:bodyPr/>
          <a:lstStyle/>
          <a:p>
            <a:pPr marL="0" indent="0">
              <a:buNone/>
            </a:pPr>
            <a:r>
              <a:rPr lang="en-US" b="1" dirty="0">
                <a:solidFill>
                  <a:schemeClr val="accent2"/>
                </a:solidFill>
              </a:rPr>
              <a:t>To Get </a:t>
            </a:r>
            <a:r>
              <a:rPr lang="en-US" b="1" dirty="0" smtClean="0">
                <a:solidFill>
                  <a:schemeClr val="accent2"/>
                </a:solidFill>
              </a:rPr>
              <a:t>R/</a:t>
            </a:r>
            <a:r>
              <a:rPr lang="en-US" b="1" dirty="0" err="1" smtClean="0">
                <a:solidFill>
                  <a:schemeClr val="accent2"/>
                </a:solidFill>
              </a:rPr>
              <a:t>RStudio</a:t>
            </a:r>
            <a:endParaRPr lang="en-US" b="1" dirty="0" smtClean="0">
              <a:solidFill>
                <a:schemeClr val="accent2"/>
              </a:solidFill>
            </a:endParaRPr>
          </a:p>
          <a:p>
            <a:r>
              <a:rPr lang="en-US" dirty="0" smtClean="0"/>
              <a:t>R</a:t>
            </a:r>
            <a:r>
              <a:rPr lang="en-US" dirty="0"/>
              <a:t>: </a:t>
            </a:r>
            <a:r>
              <a:rPr lang="en-US" dirty="0">
                <a:hlinkClick r:id="rId3"/>
              </a:rPr>
              <a:t>www.r-project.org</a:t>
            </a:r>
            <a:r>
              <a:rPr lang="en-US" dirty="0" smtClean="0">
                <a:hlinkClick r:id="rId3"/>
              </a:rPr>
              <a:t>/</a:t>
            </a:r>
            <a:r>
              <a:rPr lang="en-US" dirty="0" smtClean="0"/>
              <a:t> </a:t>
            </a:r>
            <a:endParaRPr lang="en-US" dirty="0"/>
          </a:p>
          <a:p>
            <a:pPr lvl="1"/>
            <a:r>
              <a:rPr lang="en-US" dirty="0"/>
              <a:t>Also the site for packages/documentation</a:t>
            </a:r>
          </a:p>
          <a:p>
            <a:r>
              <a:rPr lang="en-US" dirty="0" err="1"/>
              <a:t>Rstudio</a:t>
            </a:r>
            <a:r>
              <a:rPr lang="en-US" dirty="0"/>
              <a:t>: </a:t>
            </a:r>
            <a:r>
              <a:rPr lang="en-US" dirty="0">
                <a:hlinkClick r:id="rId4"/>
              </a:rPr>
              <a:t>www.rstudio.com</a:t>
            </a:r>
            <a:r>
              <a:rPr lang="en-US" dirty="0" smtClean="0">
                <a:hlinkClick r:id="rId4"/>
              </a:rPr>
              <a:t>/</a:t>
            </a:r>
            <a:r>
              <a:rPr lang="en-US" dirty="0" smtClean="0"/>
              <a:t> </a:t>
            </a:r>
            <a:endParaRPr lang="en-US" dirty="0"/>
          </a:p>
          <a:p>
            <a:pPr lvl="1"/>
            <a:r>
              <a:rPr lang="en-US" dirty="0"/>
              <a:t>A good source for professional packages and documentation</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What is Predictive Modeling?</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9553841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Business Understanding</a:t>
            </a:r>
            <a:endParaRPr lang="en-US" sz="2800" kern="1200" dirty="0">
              <a:solidFill>
                <a:srgbClr val="005192"/>
              </a:solidFill>
            </a:endParaRP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64527066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887183"/>
          </a:xfrm>
        </p:spPr>
        <p:txBody>
          <a:bodyPr/>
          <a:lstStyle/>
          <a:p>
            <a:r>
              <a:rPr lang="en-US" dirty="0"/>
              <a:t>“Bad” </a:t>
            </a:r>
            <a:r>
              <a:rPr lang="en-US" dirty="0" smtClean="0"/>
              <a:t>Questions:</a:t>
            </a:r>
            <a:endParaRPr lang="en-US" dirty="0"/>
          </a:p>
          <a:p>
            <a:pPr lvl="1"/>
            <a:r>
              <a:rPr lang="en-US" dirty="0"/>
              <a:t>How “Predictive” is variable X?</a:t>
            </a:r>
          </a:p>
          <a:p>
            <a:pPr lvl="1"/>
            <a:r>
              <a:rPr lang="en-US" dirty="0"/>
              <a:t>What’s the relationship between X and Y?</a:t>
            </a:r>
          </a:p>
          <a:p>
            <a:pPr lvl="1"/>
            <a:r>
              <a:rPr lang="en-US" dirty="0"/>
              <a:t>How much value does Z add?</a:t>
            </a:r>
          </a:p>
          <a:p>
            <a:pPr lvl="1"/>
            <a:r>
              <a:rPr lang="en-US" dirty="0"/>
              <a:t>Is buying data Q worth the money?</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Ask the Right Questions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55364351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887183"/>
          </a:xfrm>
        </p:spPr>
        <p:txBody>
          <a:bodyPr/>
          <a:lstStyle/>
          <a:p>
            <a:r>
              <a:rPr lang="en-US" dirty="0"/>
              <a:t>Better </a:t>
            </a:r>
            <a:r>
              <a:rPr lang="en-US" dirty="0" smtClean="0"/>
              <a:t>Questions:</a:t>
            </a:r>
            <a:endParaRPr lang="en-US" dirty="0"/>
          </a:p>
          <a:p>
            <a:pPr lvl="1"/>
            <a:r>
              <a:rPr lang="en-US" dirty="0"/>
              <a:t>How much does variable X improve our prediction accuracy?</a:t>
            </a:r>
          </a:p>
          <a:p>
            <a:pPr lvl="1"/>
            <a:r>
              <a:rPr lang="en-US" dirty="0"/>
              <a:t>How does target variable Y change as X increases? (inference)</a:t>
            </a:r>
          </a:p>
          <a:p>
            <a:pPr lvl="1"/>
            <a:r>
              <a:rPr lang="en-US" dirty="0"/>
              <a:t>Does Z normalize residuals?</a:t>
            </a:r>
          </a:p>
          <a:p>
            <a:pPr lvl="1"/>
            <a:r>
              <a:rPr lang="en-US" dirty="0"/>
              <a:t>Can we generate data Q’s predictions for input to a cash-flow model?</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Ask the Right Questions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63664494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Data Understanding</a:t>
            </a:r>
            <a:endParaRPr lang="en-US" sz="2800" kern="1200" dirty="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92035486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
        <p:nvSpPr>
          <p:cNvPr id="9" name="TextBox 8"/>
          <p:cNvSpPr txBox="1"/>
          <p:nvPr/>
        </p:nvSpPr>
        <p:spPr>
          <a:xfrm>
            <a:off x="156600" y="923551"/>
            <a:ext cx="6441147" cy="1200329"/>
          </a:xfrm>
          <a:prstGeom prst="rect">
            <a:avLst/>
          </a:prstGeom>
          <a:noFill/>
        </p:spPr>
        <p:txBody>
          <a:bodyPr wrap="square" rtlCol="0">
            <a:spAutoFit/>
          </a:bodyPr>
          <a:lstStyle/>
          <a:p>
            <a:r>
              <a:rPr lang="en-US" sz="3600" dirty="0"/>
              <a:t>Can the data answer the modeling question?</a:t>
            </a:r>
          </a:p>
        </p:txBody>
      </p:sp>
      <p:sp>
        <p:nvSpPr>
          <p:cNvPr id="10" name="TextBox 9"/>
          <p:cNvSpPr txBox="1"/>
          <p:nvPr/>
        </p:nvSpPr>
        <p:spPr>
          <a:xfrm>
            <a:off x="3889612" y="3177933"/>
            <a:ext cx="5308546" cy="1200329"/>
          </a:xfrm>
          <a:prstGeom prst="rect">
            <a:avLst/>
          </a:prstGeom>
          <a:noFill/>
        </p:spPr>
        <p:txBody>
          <a:bodyPr wrap="square" rtlCol="0">
            <a:spAutoFit/>
          </a:bodyPr>
          <a:lstStyle/>
          <a:p>
            <a:pPr algn="r"/>
            <a:r>
              <a:rPr lang="en-US" sz="3600" dirty="0">
                <a:solidFill>
                  <a:schemeClr val="accent4"/>
                </a:solidFill>
              </a:rPr>
              <a:t>If not, what else is needed?</a:t>
            </a:r>
          </a:p>
        </p:txBody>
      </p:sp>
    </p:spTree>
    <p:extLst>
      <p:ext uri="{BB962C8B-B14F-4D97-AF65-F5344CB8AC3E}">
        <p14:creationId xmlns:p14="http://schemas.microsoft.com/office/powerpoint/2010/main" val="4494621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
        <p:nvSpPr>
          <p:cNvPr id="9" name="TextBox 8"/>
          <p:cNvSpPr txBox="1"/>
          <p:nvPr/>
        </p:nvSpPr>
        <p:spPr>
          <a:xfrm>
            <a:off x="156600" y="923551"/>
            <a:ext cx="6441147" cy="1200329"/>
          </a:xfrm>
          <a:prstGeom prst="rect">
            <a:avLst/>
          </a:prstGeom>
          <a:noFill/>
        </p:spPr>
        <p:txBody>
          <a:bodyPr wrap="square" rtlCol="0">
            <a:spAutoFit/>
          </a:bodyPr>
          <a:lstStyle/>
          <a:p>
            <a:r>
              <a:rPr lang="en-US" sz="3600" dirty="0"/>
              <a:t>Is the data generalizable to new data?</a:t>
            </a:r>
          </a:p>
        </p:txBody>
      </p:sp>
      <p:sp>
        <p:nvSpPr>
          <p:cNvPr id="10" name="TextBox 9"/>
          <p:cNvSpPr txBox="1"/>
          <p:nvPr/>
        </p:nvSpPr>
        <p:spPr>
          <a:xfrm>
            <a:off x="2811751" y="3177933"/>
            <a:ext cx="6386407" cy="1200329"/>
          </a:xfrm>
          <a:prstGeom prst="rect">
            <a:avLst/>
          </a:prstGeom>
          <a:noFill/>
        </p:spPr>
        <p:txBody>
          <a:bodyPr wrap="square" rtlCol="0">
            <a:spAutoFit/>
          </a:bodyPr>
          <a:lstStyle/>
          <a:p>
            <a:pPr algn="r"/>
            <a:r>
              <a:rPr lang="en-US" sz="3600" dirty="0">
                <a:solidFill>
                  <a:schemeClr val="accent4"/>
                </a:solidFill>
              </a:rPr>
              <a:t>If not, do NOT make financial decisions on predictions!</a:t>
            </a:r>
          </a:p>
        </p:txBody>
      </p:sp>
    </p:spTree>
    <p:extLst>
      <p:ext uri="{BB962C8B-B14F-4D97-AF65-F5344CB8AC3E}">
        <p14:creationId xmlns:p14="http://schemas.microsoft.com/office/powerpoint/2010/main" val="25434542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
        <p:nvSpPr>
          <p:cNvPr id="9" name="TextBox 8"/>
          <p:cNvSpPr txBox="1"/>
          <p:nvPr/>
        </p:nvSpPr>
        <p:spPr>
          <a:xfrm>
            <a:off x="156600" y="923551"/>
            <a:ext cx="6441147" cy="1754326"/>
          </a:xfrm>
          <a:prstGeom prst="rect">
            <a:avLst/>
          </a:prstGeom>
          <a:noFill/>
        </p:spPr>
        <p:txBody>
          <a:bodyPr wrap="square" rtlCol="0">
            <a:spAutoFit/>
          </a:bodyPr>
          <a:lstStyle/>
          <a:p>
            <a:r>
              <a:rPr lang="en-US" sz="3600" dirty="0"/>
              <a:t>Does data have errors?</a:t>
            </a:r>
          </a:p>
          <a:p>
            <a:endParaRPr lang="en-US" sz="3600" dirty="0"/>
          </a:p>
          <a:p>
            <a:r>
              <a:rPr lang="en-US" sz="3600" dirty="0"/>
              <a:t>Is missing data meaningful?</a:t>
            </a:r>
          </a:p>
        </p:txBody>
      </p:sp>
      <p:sp>
        <p:nvSpPr>
          <p:cNvPr id="10" name="TextBox 9"/>
          <p:cNvSpPr txBox="1"/>
          <p:nvPr/>
        </p:nvSpPr>
        <p:spPr>
          <a:xfrm>
            <a:off x="2811751" y="3177933"/>
            <a:ext cx="6386407" cy="1200329"/>
          </a:xfrm>
          <a:prstGeom prst="rect">
            <a:avLst/>
          </a:prstGeom>
          <a:noFill/>
        </p:spPr>
        <p:txBody>
          <a:bodyPr wrap="square" rtlCol="0">
            <a:spAutoFit/>
          </a:bodyPr>
          <a:lstStyle/>
          <a:p>
            <a:pPr algn="r"/>
            <a:r>
              <a:rPr lang="en-US" sz="3600" dirty="0">
                <a:solidFill>
                  <a:schemeClr val="accent4"/>
                </a:solidFill>
              </a:rPr>
              <a:t>Both statistical testing and business knowledge are key.</a:t>
            </a:r>
          </a:p>
        </p:txBody>
      </p:sp>
    </p:spTree>
    <p:extLst>
      <p:ext uri="{BB962C8B-B14F-4D97-AF65-F5344CB8AC3E}">
        <p14:creationId xmlns:p14="http://schemas.microsoft.com/office/powerpoint/2010/main" val="1534383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txBox="1">
            <a:spLocks/>
          </p:cNvSpPr>
          <p:nvPr/>
        </p:nvSpPr>
        <p:spPr>
          <a:xfrm>
            <a:off x="1614488" y="402182"/>
            <a:ext cx="5915025" cy="4426342"/>
          </a:xfrm>
          <a:prstGeom prst="rect">
            <a:avLst/>
          </a:prstGeom>
        </p:spPr>
        <p:txBody>
          <a:bodyPr anchor="ctr">
            <a:normAutofit/>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a:solidFill>
                  <a:schemeClr val="tx1"/>
                </a:solidFill>
                <a:latin typeface="+mn-lt"/>
                <a:ea typeface="+mn-ea"/>
                <a:cs typeface="+mn-cs"/>
              </a:defRPr>
            </a:lvl1pPr>
            <a:lvl2pPr marL="452438" indent="-184150" algn="l" rtl="0" eaLnBrk="1" fontAlgn="base" hangingPunct="1">
              <a:lnSpc>
                <a:spcPct val="110000"/>
              </a:lnSpc>
              <a:spcBef>
                <a:spcPts val="300"/>
              </a:spcBef>
              <a:spcAft>
                <a:spcPts val="0"/>
              </a:spcAft>
              <a:buClr>
                <a:schemeClr val="accent2"/>
              </a:buClr>
              <a:buSzPct val="120000"/>
              <a:buFont typeface="Arial" pitchFamily="34" charset="0"/>
              <a:buChar char="•"/>
              <a:defRPr sz="1600">
                <a:solidFill>
                  <a:schemeClr val="tx1"/>
                </a:solidFill>
                <a:latin typeface="+mn-lt"/>
              </a:defRPr>
            </a:lvl2pPr>
            <a:lvl3pPr marL="658800" indent="-211138" algn="l" rtl="0" eaLnBrk="1" fontAlgn="base" hangingPunct="1">
              <a:lnSpc>
                <a:spcPct val="110000"/>
              </a:lnSpc>
              <a:spcBef>
                <a:spcPts val="300"/>
              </a:spcBef>
              <a:spcAft>
                <a:spcPts val="0"/>
              </a:spcAft>
              <a:buClr>
                <a:schemeClr val="accent2"/>
              </a:buClr>
              <a:buFont typeface="Arial Black" pitchFamily="34" charset="0"/>
              <a:buChar char="−"/>
              <a:defRPr sz="1400">
                <a:solidFill>
                  <a:schemeClr val="tx1"/>
                </a:solidFill>
                <a:latin typeface="+mn-lt"/>
              </a:defRPr>
            </a:lvl3pPr>
            <a:lvl4pPr marL="0" indent="0" algn="l" rtl="0" eaLnBrk="1" fontAlgn="base" hangingPunct="1">
              <a:lnSpc>
                <a:spcPct val="110000"/>
              </a:lnSpc>
              <a:spcBef>
                <a:spcPts val="1200"/>
              </a:spcBef>
              <a:spcAft>
                <a:spcPts val="0"/>
              </a:spcAft>
              <a:buClr>
                <a:schemeClr val="accent2"/>
              </a:buClr>
              <a:buFont typeface="Arial" charset="0"/>
              <a:buNone/>
              <a:defRPr sz="1800" b="1" i="0">
                <a:solidFill>
                  <a:schemeClr val="tx1"/>
                </a:solidFill>
                <a:latin typeface="+mn-lt"/>
              </a:defRPr>
            </a:lvl4pPr>
            <a:lvl5pPr marL="0" indent="0" algn="l" rtl="0" eaLnBrk="1" fontAlgn="base" hangingPunct="1">
              <a:lnSpc>
                <a:spcPct val="110000"/>
              </a:lnSpc>
              <a:spcBef>
                <a:spcPts val="800"/>
              </a:spcBef>
              <a:spcAft>
                <a:spcPts val="0"/>
              </a:spcAft>
              <a:buClr>
                <a:schemeClr val="accent2"/>
              </a:buClr>
              <a:buFont typeface="Arial" charset="0"/>
              <a:buNone/>
              <a:defRPr sz="1800">
                <a:solidFill>
                  <a:schemeClr val="tx1"/>
                </a:solidFill>
                <a:latin typeface="+mn-lt"/>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0" indent="0" algn="ctr" defTabSz="257175">
              <a:lnSpc>
                <a:spcPct val="100000"/>
              </a:lnSpc>
              <a:spcBef>
                <a:spcPct val="20000"/>
              </a:spcBef>
              <a:buClr>
                <a:srgbClr val="005192"/>
              </a:buClr>
              <a:buNone/>
            </a:pPr>
            <a:r>
              <a:rPr lang="en-US" sz="825" b="1" kern="0" dirty="0">
                <a:solidFill>
                  <a:srgbClr val="153457"/>
                </a:solidFill>
                <a:latin typeface="Calibri"/>
              </a:rPr>
              <a:t>SOA Antitrust Compliance Guidelines</a:t>
            </a:r>
            <a:endParaRPr lang="en-US" sz="825" kern="0" dirty="0">
              <a:solidFill>
                <a:srgbClr val="153457"/>
              </a:solidFill>
              <a:latin typeface="Calibri"/>
            </a:endParaRPr>
          </a:p>
          <a:p>
            <a:pPr marL="0" indent="0" defTabSz="257175">
              <a:lnSpc>
                <a:spcPct val="100000"/>
              </a:lnSpc>
              <a:spcBef>
                <a:spcPct val="20000"/>
              </a:spcBef>
              <a:buClr>
                <a:srgbClr val="005192"/>
              </a:buClr>
              <a:buNone/>
            </a:pPr>
            <a:r>
              <a:rPr lang="en-US" sz="825" kern="0" dirty="0">
                <a:solidFill>
                  <a:srgbClr val="153457"/>
                </a:solidFill>
                <a:latin typeface="Calibri"/>
              </a:rPr>
              <a:t>Active participation in the Society of Actuaries is an important aspect of membership.  While the positive contributions of professional societies and associations are well-recognized and encouraged, association activities are vulnerable to close antitrust scrutiny.  By their very nature, associations bring together industry competitors and other market participants.  </a:t>
            </a:r>
          </a:p>
          <a:p>
            <a:pPr marL="0" indent="0" defTabSz="257175">
              <a:lnSpc>
                <a:spcPct val="100000"/>
              </a:lnSpc>
              <a:spcBef>
                <a:spcPct val="20000"/>
              </a:spcBef>
              <a:buClr>
                <a:srgbClr val="005192"/>
              </a:buClr>
              <a:buNone/>
            </a:pPr>
            <a:endParaRPr lang="en-US" sz="675" kern="0" dirty="0">
              <a:solidFill>
                <a:srgbClr val="153457"/>
              </a:solidFill>
              <a:latin typeface="Calibri"/>
            </a:endParaRPr>
          </a:p>
          <a:p>
            <a:pPr marL="0" indent="0" defTabSz="257175">
              <a:lnSpc>
                <a:spcPct val="100000"/>
              </a:lnSpc>
              <a:spcBef>
                <a:spcPct val="20000"/>
              </a:spcBef>
              <a:buClr>
                <a:srgbClr val="005192"/>
              </a:buClr>
              <a:buNone/>
            </a:pPr>
            <a:r>
              <a:rPr lang="en-US" sz="825" kern="0" dirty="0">
                <a:solidFill>
                  <a:srgbClr val="153457"/>
                </a:solidFill>
                <a:latin typeface="Calibri"/>
              </a:rPr>
              <a:t>The United States antitrust laws aim to protect consumers by preserving the free economy and prohibiting anti-competitive business practices; they promote competition.  There are both state and federal antitrust laws, although state antitrust laws closely follow federal law.  The Sherman Act, is the primary U.S. antitrust law pertaining to association activities.   The Sherman Act prohibits every contract, combination or conspiracy that places an unreasonable restraint on trade.  There are, however, some activities that are illegal under all circumstances, such as price fixing, market allocation and collusive bidding.  </a:t>
            </a:r>
          </a:p>
          <a:p>
            <a:pPr marL="0" indent="0" defTabSz="257175">
              <a:lnSpc>
                <a:spcPct val="100000"/>
              </a:lnSpc>
              <a:spcBef>
                <a:spcPct val="20000"/>
              </a:spcBef>
              <a:buClr>
                <a:srgbClr val="005192"/>
              </a:buClr>
              <a:buNone/>
            </a:pPr>
            <a:endParaRPr lang="en-US" sz="675" kern="0" dirty="0">
              <a:solidFill>
                <a:srgbClr val="153457"/>
              </a:solidFill>
              <a:latin typeface="Calibri"/>
            </a:endParaRPr>
          </a:p>
          <a:p>
            <a:pPr marL="0" indent="0" defTabSz="257175">
              <a:lnSpc>
                <a:spcPct val="100000"/>
              </a:lnSpc>
              <a:spcBef>
                <a:spcPct val="20000"/>
              </a:spcBef>
              <a:buClr>
                <a:srgbClr val="005192"/>
              </a:buClr>
              <a:buNone/>
            </a:pPr>
            <a:r>
              <a:rPr lang="en-US" sz="825" kern="0" dirty="0">
                <a:solidFill>
                  <a:srgbClr val="153457"/>
                </a:solidFill>
                <a:latin typeface="Calibri"/>
              </a:rPr>
              <a:t>There is no safe harbor under the antitrust law for professional association activities.  Therefore, association meeting participants should refrain from discussing any activity that could potentially be construed as having an anti-competitive effect. Discussions relating to product or service pricing, market allocations, membership restrictions, product standardization or other conditions on trade could arguably be perceived as a restraint on trade and may expose the SOA and its members to antitrust enforcement procedures.</a:t>
            </a:r>
          </a:p>
          <a:p>
            <a:pPr marL="0" indent="0" defTabSz="257175">
              <a:lnSpc>
                <a:spcPct val="100000"/>
              </a:lnSpc>
              <a:spcBef>
                <a:spcPct val="20000"/>
              </a:spcBef>
              <a:buClr>
                <a:srgbClr val="005192"/>
              </a:buClr>
              <a:buNone/>
            </a:pPr>
            <a:endParaRPr lang="en-US" sz="675" kern="0" dirty="0">
              <a:solidFill>
                <a:srgbClr val="153457"/>
              </a:solidFill>
              <a:latin typeface="Calibri"/>
            </a:endParaRPr>
          </a:p>
          <a:p>
            <a:pPr marL="0" indent="0" defTabSz="257175">
              <a:lnSpc>
                <a:spcPct val="100000"/>
              </a:lnSpc>
              <a:spcBef>
                <a:spcPct val="20000"/>
              </a:spcBef>
              <a:buClr>
                <a:srgbClr val="005192"/>
              </a:buClr>
              <a:buNone/>
            </a:pPr>
            <a:r>
              <a:rPr lang="en-US" sz="825" kern="0" dirty="0">
                <a:solidFill>
                  <a:srgbClr val="153457"/>
                </a:solidFill>
                <a:latin typeface="Calibri"/>
              </a:rPr>
              <a:t>While participating in all SOA in person meetings, webinars, teleconferences or side discussions, you should avoid discussing competitively sensitive information with competitors and follow these guidelines:</a:t>
            </a:r>
          </a:p>
          <a:p>
            <a:pPr marL="0" indent="0" defTabSz="257175">
              <a:lnSpc>
                <a:spcPct val="100000"/>
              </a:lnSpc>
              <a:spcBef>
                <a:spcPct val="20000"/>
              </a:spcBef>
              <a:buClr>
                <a:srgbClr val="005192"/>
              </a:buClr>
              <a:buNone/>
            </a:pPr>
            <a:endParaRPr lang="en-US" sz="675" kern="0" dirty="0">
              <a:solidFill>
                <a:srgbClr val="153457"/>
              </a:solidFill>
              <a:latin typeface="Calibri"/>
            </a:endParaRPr>
          </a:p>
          <a:p>
            <a:pPr marL="192881" indent="-192881" defTabSz="257175">
              <a:lnSpc>
                <a:spcPct val="100000"/>
              </a:lnSpc>
              <a:spcBef>
                <a:spcPct val="20000"/>
              </a:spcBef>
              <a:buClr>
                <a:srgbClr val="005192"/>
              </a:buClr>
              <a:buFont typeface="Arial"/>
              <a:buChar char="•"/>
            </a:pPr>
            <a:r>
              <a:rPr lang="en-US" sz="825" kern="0" dirty="0">
                <a:solidFill>
                  <a:srgbClr val="153457"/>
                </a:solidFill>
                <a:latin typeface="Calibri"/>
              </a:rPr>
              <a:t>-</a:t>
            </a:r>
            <a:r>
              <a:rPr lang="en-US" sz="825" b="1" kern="0" dirty="0">
                <a:solidFill>
                  <a:srgbClr val="153457"/>
                </a:solidFill>
                <a:latin typeface="Calibri"/>
              </a:rPr>
              <a:t>Do not</a:t>
            </a:r>
            <a:r>
              <a:rPr lang="en-US" sz="825" kern="0" dirty="0">
                <a:solidFill>
                  <a:srgbClr val="153457"/>
                </a:solidFill>
                <a:latin typeface="Calibri"/>
              </a:rPr>
              <a:t> discuss prices for services or products or anything else that might affect prices</a:t>
            </a:r>
          </a:p>
          <a:p>
            <a:pPr marL="192881" indent="-192881" defTabSz="257175">
              <a:lnSpc>
                <a:spcPct val="100000"/>
              </a:lnSpc>
              <a:spcBef>
                <a:spcPct val="20000"/>
              </a:spcBef>
              <a:buClr>
                <a:srgbClr val="005192"/>
              </a:buClr>
              <a:buFont typeface="Arial"/>
              <a:buChar char="•"/>
            </a:pPr>
            <a:r>
              <a:rPr lang="en-US" sz="825" kern="0" dirty="0">
                <a:solidFill>
                  <a:srgbClr val="153457"/>
                </a:solidFill>
                <a:latin typeface="Calibri"/>
              </a:rPr>
              <a:t>-</a:t>
            </a:r>
            <a:r>
              <a:rPr lang="en-US" sz="825" b="1" kern="0" dirty="0">
                <a:solidFill>
                  <a:srgbClr val="153457"/>
                </a:solidFill>
                <a:latin typeface="Calibri"/>
              </a:rPr>
              <a:t>Do not</a:t>
            </a:r>
            <a:r>
              <a:rPr lang="en-US" sz="825" kern="0" dirty="0">
                <a:solidFill>
                  <a:srgbClr val="153457"/>
                </a:solidFill>
                <a:latin typeface="Calibri"/>
              </a:rPr>
              <a:t> discuss what you or other entities plan to do in a particular geographic or product markets or with particular customers.</a:t>
            </a:r>
          </a:p>
          <a:p>
            <a:pPr marL="192881" indent="-192881" defTabSz="257175">
              <a:lnSpc>
                <a:spcPct val="100000"/>
              </a:lnSpc>
              <a:spcBef>
                <a:spcPct val="20000"/>
              </a:spcBef>
              <a:buClr>
                <a:srgbClr val="005192"/>
              </a:buClr>
              <a:buFont typeface="Arial"/>
              <a:buChar char="•"/>
            </a:pPr>
            <a:r>
              <a:rPr lang="en-US" sz="825" kern="0" dirty="0">
                <a:solidFill>
                  <a:srgbClr val="153457"/>
                </a:solidFill>
                <a:latin typeface="Calibri"/>
              </a:rPr>
              <a:t>-</a:t>
            </a:r>
            <a:r>
              <a:rPr lang="en-US" sz="825" b="1" kern="0" dirty="0">
                <a:solidFill>
                  <a:srgbClr val="153457"/>
                </a:solidFill>
                <a:latin typeface="Calibri"/>
              </a:rPr>
              <a:t>Do not</a:t>
            </a:r>
            <a:r>
              <a:rPr lang="en-US" sz="825" kern="0" dirty="0">
                <a:solidFill>
                  <a:srgbClr val="153457"/>
                </a:solidFill>
                <a:latin typeface="Calibri"/>
              </a:rPr>
              <a:t> speak on behalf of the SOA or any of its committees unless specifically authorized to do so.</a:t>
            </a:r>
          </a:p>
          <a:p>
            <a:pPr marL="192881" indent="-192881" defTabSz="257175">
              <a:lnSpc>
                <a:spcPct val="100000"/>
              </a:lnSpc>
              <a:spcBef>
                <a:spcPct val="20000"/>
              </a:spcBef>
              <a:buClr>
                <a:srgbClr val="005192"/>
              </a:buClr>
              <a:buFont typeface="Arial"/>
              <a:buChar char="•"/>
            </a:pPr>
            <a:r>
              <a:rPr lang="en-US" sz="825" kern="0" dirty="0">
                <a:solidFill>
                  <a:srgbClr val="153457"/>
                </a:solidFill>
                <a:latin typeface="Calibri"/>
              </a:rPr>
              <a:t>-</a:t>
            </a:r>
            <a:r>
              <a:rPr lang="en-US" sz="825" b="1" kern="0" dirty="0">
                <a:solidFill>
                  <a:srgbClr val="153457"/>
                </a:solidFill>
                <a:latin typeface="Calibri"/>
              </a:rPr>
              <a:t>Do</a:t>
            </a:r>
            <a:r>
              <a:rPr lang="en-US" sz="825" kern="0" dirty="0">
                <a:solidFill>
                  <a:srgbClr val="153457"/>
                </a:solidFill>
                <a:latin typeface="Calibri"/>
              </a:rPr>
              <a:t> leave a meeting where any anticompetitive pricing or market allocation discussion occurs.</a:t>
            </a:r>
          </a:p>
          <a:p>
            <a:pPr marL="192881" indent="-192881" defTabSz="257175">
              <a:lnSpc>
                <a:spcPct val="100000"/>
              </a:lnSpc>
              <a:spcBef>
                <a:spcPct val="20000"/>
              </a:spcBef>
              <a:buClr>
                <a:srgbClr val="005192"/>
              </a:buClr>
              <a:buFont typeface="Arial"/>
              <a:buChar char="•"/>
            </a:pPr>
            <a:r>
              <a:rPr lang="en-US" sz="825" kern="0" dirty="0">
                <a:solidFill>
                  <a:srgbClr val="153457"/>
                </a:solidFill>
                <a:latin typeface="Calibri"/>
              </a:rPr>
              <a:t>-</a:t>
            </a:r>
            <a:r>
              <a:rPr lang="en-US" sz="825" b="1" kern="0" dirty="0">
                <a:solidFill>
                  <a:srgbClr val="153457"/>
                </a:solidFill>
                <a:latin typeface="Calibri"/>
              </a:rPr>
              <a:t>Do</a:t>
            </a:r>
            <a:r>
              <a:rPr lang="en-US" sz="825" kern="0" dirty="0">
                <a:solidFill>
                  <a:srgbClr val="153457"/>
                </a:solidFill>
                <a:latin typeface="Calibri"/>
              </a:rPr>
              <a:t> alert SOA staff and/or legal counsel to any concerning discussions</a:t>
            </a:r>
          </a:p>
          <a:p>
            <a:pPr marL="192881" indent="-192881" defTabSz="257175">
              <a:lnSpc>
                <a:spcPct val="100000"/>
              </a:lnSpc>
              <a:spcBef>
                <a:spcPct val="20000"/>
              </a:spcBef>
              <a:buClr>
                <a:srgbClr val="005192"/>
              </a:buClr>
              <a:buFont typeface="Arial"/>
              <a:buChar char="•"/>
            </a:pPr>
            <a:r>
              <a:rPr lang="en-US" sz="825" kern="0" dirty="0">
                <a:solidFill>
                  <a:srgbClr val="153457"/>
                </a:solidFill>
                <a:latin typeface="Calibri"/>
              </a:rPr>
              <a:t>-</a:t>
            </a:r>
            <a:r>
              <a:rPr lang="en-US" sz="825" b="1" kern="0" dirty="0">
                <a:solidFill>
                  <a:srgbClr val="153457"/>
                </a:solidFill>
                <a:latin typeface="Calibri"/>
              </a:rPr>
              <a:t>Do</a:t>
            </a:r>
            <a:r>
              <a:rPr lang="en-US" sz="825" kern="0" dirty="0">
                <a:solidFill>
                  <a:srgbClr val="153457"/>
                </a:solidFill>
                <a:latin typeface="Calibri"/>
              </a:rPr>
              <a:t> consult with legal counsel before raising any matter or making a statement that may involve competitively sensitive information.</a:t>
            </a:r>
          </a:p>
          <a:p>
            <a:pPr marL="0" indent="0" defTabSz="257175">
              <a:lnSpc>
                <a:spcPct val="100000"/>
              </a:lnSpc>
              <a:spcBef>
                <a:spcPct val="20000"/>
              </a:spcBef>
              <a:buClr>
                <a:srgbClr val="005192"/>
              </a:buClr>
              <a:buNone/>
            </a:pPr>
            <a:endParaRPr lang="en-US" sz="675" kern="0" dirty="0">
              <a:solidFill>
                <a:srgbClr val="153457"/>
              </a:solidFill>
              <a:latin typeface="Calibri"/>
            </a:endParaRPr>
          </a:p>
          <a:p>
            <a:pPr marL="0" indent="0" defTabSz="257175">
              <a:lnSpc>
                <a:spcPct val="100000"/>
              </a:lnSpc>
              <a:spcBef>
                <a:spcPct val="20000"/>
              </a:spcBef>
              <a:buClr>
                <a:srgbClr val="005192"/>
              </a:buClr>
              <a:buNone/>
            </a:pPr>
            <a:r>
              <a:rPr lang="en-US" sz="825" kern="0" dirty="0">
                <a:solidFill>
                  <a:srgbClr val="153457"/>
                </a:solidFill>
                <a:latin typeface="Calibri"/>
              </a:rPr>
              <a:t>Adherence to these guidelines involves not only avoidance of antitrust violations, but avoidance of behavior which might be so construed.  These guidelines only provide an overview of prohibited activities.  SOA legal counsel reviews meeting agenda and materials as deemed appropriate and any discussion that departs from the formal agenda should be scrutinized carefully.  Antitrust compliance is everyone’s responsibility; however, please seek legal counsel if you have any questions or concerns.</a:t>
            </a:r>
          </a:p>
          <a:p>
            <a:pPr marL="0" indent="0" defTabSz="685800">
              <a:spcBef>
                <a:spcPts val="450"/>
              </a:spcBef>
              <a:buClr>
                <a:srgbClr val="005192"/>
              </a:buClr>
              <a:buNone/>
            </a:pPr>
            <a:endParaRPr lang="en-US" sz="1875" kern="0" dirty="0">
              <a:solidFill>
                <a:srgbClr val="3E3E3E"/>
              </a:solidFill>
              <a:latin typeface="Arial"/>
            </a:endParaRPr>
          </a:p>
        </p:txBody>
      </p:sp>
      <p:sp>
        <p:nvSpPr>
          <p:cNvPr id="11" name="Footer Placeholder 10"/>
          <p:cNvSpPr>
            <a:spLocks noGrp="1"/>
          </p:cNvSpPr>
          <p:nvPr>
            <p:ph type="ftr" sz="quarter" idx="3"/>
          </p:nvPr>
        </p:nvSpPr>
        <p:spPr/>
        <p:txBody>
          <a:bodyPr/>
          <a:lstStyle/>
          <a:p>
            <a:endParaRPr lang="en-US"/>
          </a:p>
        </p:txBody>
      </p:sp>
      <p:sp>
        <p:nvSpPr>
          <p:cNvPr id="12" name="Slide Number Placeholder 11"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77273426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endParaRPr lang="en-US" kern="1200" dirty="0"/>
          </a:p>
        </p:txBody>
      </p:sp>
      <p:sp>
        <p:nvSpPr>
          <p:cNvPr id="7" name="TextBox 6"/>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8" name="Footer Placeholder 7"/>
          <p:cNvSpPr>
            <a:spLocks noGrp="1"/>
          </p:cNvSpPr>
          <p:nvPr>
            <p:ph type="ftr" sz="quarter" idx="3"/>
          </p:nvPr>
        </p:nvSpPr>
        <p:spPr/>
        <p:txBody>
          <a:bodyPr/>
          <a:lstStyle/>
          <a:p>
            <a:endParaRPr lang="en-US"/>
          </a:p>
        </p:txBody>
      </p:sp>
      <p:sp>
        <p:nvSpPr>
          <p:cNvPr id="9" name="Slide Number Placeholder 8" hidden="1"/>
          <p:cNvSpPr>
            <a:spLocks noGrp="1"/>
          </p:cNvSpPr>
          <p:nvPr>
            <p:ph type="sldNum" sz="quarter" idx="11"/>
          </p:nvPr>
        </p:nvSpPr>
        <p:spPr/>
        <p:txBody>
          <a:bodyPr/>
          <a:lstStyle/>
          <a:p>
            <a:endParaRPr lang="en-US"/>
          </a:p>
        </p:txBody>
      </p:sp>
      <p:sp>
        <p:nvSpPr>
          <p:cNvPr id="10" name="Rectangle 9"/>
          <p:cNvSpPr/>
          <p:nvPr/>
        </p:nvSpPr>
        <p:spPr>
          <a:xfrm>
            <a:off x="157764" y="967717"/>
            <a:ext cx="4543890" cy="1200329"/>
          </a:xfrm>
          <a:prstGeom prst="rect">
            <a:avLst/>
          </a:prstGeom>
        </p:spPr>
        <p:txBody>
          <a:bodyPr wrap="square">
            <a:spAutoFit/>
          </a:bodyPr>
          <a:lstStyle/>
          <a:p>
            <a:r>
              <a:rPr lang="en-US" sz="3600" dirty="0"/>
              <a:t>Does data have ‘quirks’ or ‘pitfalls’?</a:t>
            </a:r>
          </a:p>
        </p:txBody>
      </p:sp>
      <p:sp>
        <p:nvSpPr>
          <p:cNvPr id="11" name="TextBox 10"/>
          <p:cNvSpPr txBox="1"/>
          <p:nvPr/>
        </p:nvSpPr>
        <p:spPr>
          <a:xfrm>
            <a:off x="975188" y="2392313"/>
            <a:ext cx="7096837" cy="2000548"/>
          </a:xfrm>
          <a:prstGeom prst="rect">
            <a:avLst/>
          </a:prstGeom>
          <a:noFill/>
        </p:spPr>
        <p:txBody>
          <a:bodyPr wrap="square" rtlCol="0">
            <a:spAutoFit/>
          </a:bodyPr>
          <a:lstStyle/>
          <a:p>
            <a:r>
              <a:rPr lang="en-US" sz="2800" dirty="0" smtClean="0">
                <a:solidFill>
                  <a:schemeClr val="accent4"/>
                </a:solidFill>
              </a:rPr>
              <a:t>This may indicate data may need ‘cleaning’</a:t>
            </a:r>
          </a:p>
          <a:p>
            <a:endParaRPr lang="en-US" sz="2400" dirty="0" smtClean="0">
              <a:solidFill>
                <a:schemeClr val="accent6"/>
              </a:solidFill>
            </a:endParaRPr>
          </a:p>
          <a:p>
            <a:r>
              <a:rPr lang="en-US" sz="2400" dirty="0" smtClean="0">
                <a:solidFill>
                  <a:schemeClr val="accent1"/>
                </a:solidFill>
              </a:rPr>
              <a:t>Example: Life insurance data has </a:t>
            </a:r>
          </a:p>
          <a:p>
            <a:r>
              <a:rPr lang="en-US" sz="2400" dirty="0" smtClean="0">
                <a:solidFill>
                  <a:schemeClr val="accent1"/>
                </a:solidFill>
              </a:rPr>
              <a:t>Conversions – these should not be treated as newly underwritten!</a:t>
            </a:r>
            <a:endParaRPr lang="en-US" sz="2400" dirty="0">
              <a:solidFill>
                <a:schemeClr val="accent1"/>
              </a:solidFill>
            </a:endParaRPr>
          </a:p>
        </p:txBody>
      </p:sp>
    </p:spTree>
    <p:extLst>
      <p:ext uri="{BB962C8B-B14F-4D97-AF65-F5344CB8AC3E}">
        <p14:creationId xmlns:p14="http://schemas.microsoft.com/office/powerpoint/2010/main" val="33879894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Data Preparation</a:t>
            </a:r>
            <a:endParaRPr lang="en-US" sz="2800" kern="120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23054677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988750"/>
          </a:xfrm>
        </p:spPr>
        <p:txBody>
          <a:bodyPr/>
          <a:lstStyle/>
          <a:p>
            <a:r>
              <a:rPr lang="en-US" dirty="0"/>
              <a:t>Center and Scale</a:t>
            </a:r>
          </a:p>
          <a:p>
            <a:r>
              <a:rPr lang="en-US" dirty="0"/>
              <a:t>Remove Skewness</a:t>
            </a:r>
          </a:p>
          <a:p>
            <a:r>
              <a:rPr lang="en-US" dirty="0"/>
              <a:t>Deal with Correlated Variables</a:t>
            </a:r>
          </a:p>
          <a:p>
            <a:r>
              <a:rPr lang="en-US" dirty="0"/>
              <a:t>Remove low-variance predictors</a:t>
            </a:r>
          </a:p>
          <a:p>
            <a:r>
              <a:rPr lang="en-US" dirty="0"/>
              <a:t>Splitting (Training/Testing Set)</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Data Preprocessing</a:t>
            </a:r>
            <a:endParaRPr lang="en-US" kern="1200" dirty="0"/>
          </a:p>
        </p:txBody>
      </p:sp>
      <p:sp>
        <p:nvSpPr>
          <p:cNvPr id="7" name="TextBox 6"/>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8" name="Footer Placeholder 7"/>
          <p:cNvSpPr>
            <a:spLocks noGrp="1"/>
          </p:cNvSpPr>
          <p:nvPr>
            <p:ph type="ftr" sz="quarter" idx="3"/>
          </p:nvPr>
        </p:nvSpPr>
        <p:spPr/>
        <p:txBody>
          <a:bodyPr/>
          <a:lstStyle/>
          <a:p>
            <a:endParaRPr lang="en-US"/>
          </a:p>
        </p:txBody>
      </p:sp>
      <p:sp>
        <p:nvSpPr>
          <p:cNvPr id="9" name="Slide Number Placeholder 8" hidden="1"/>
          <p:cNvSpPr>
            <a:spLocks noGrp="1"/>
          </p:cNvSpPr>
          <p:nvPr>
            <p:ph type="sldNum" sz="quarter" idx="11"/>
          </p:nvPr>
        </p:nvSpPr>
        <p:spPr/>
        <p:txBody>
          <a:bodyPr/>
          <a:lstStyle/>
          <a:p>
            <a:endParaRPr lang="en-US"/>
          </a:p>
        </p:txBody>
      </p:sp>
      <p:pic>
        <p:nvPicPr>
          <p:cNvPr id="6" name="Picture 5"/>
          <p:cNvPicPr>
            <a:picLocks noChangeAspect="1"/>
          </p:cNvPicPr>
          <p:nvPr/>
        </p:nvPicPr>
        <p:blipFill>
          <a:blip r:embed="rId4"/>
          <a:stretch>
            <a:fillRect/>
          </a:stretch>
        </p:blipFill>
        <p:spPr>
          <a:xfrm>
            <a:off x="228223" y="3107099"/>
            <a:ext cx="8687553" cy="280440"/>
          </a:xfrm>
          <a:prstGeom prst="rect">
            <a:avLst/>
          </a:prstGeom>
        </p:spPr>
      </p:pic>
      <p:sp>
        <p:nvSpPr>
          <p:cNvPr id="10" name="TextBox 9"/>
          <p:cNvSpPr txBox="1"/>
          <p:nvPr/>
        </p:nvSpPr>
        <p:spPr>
          <a:xfrm>
            <a:off x="166806" y="3347101"/>
            <a:ext cx="8907343" cy="584775"/>
          </a:xfrm>
          <a:prstGeom prst="rect">
            <a:avLst/>
          </a:prstGeom>
          <a:noFill/>
        </p:spPr>
        <p:txBody>
          <a:bodyPr wrap="square" rtlCol="0">
            <a:spAutoFit/>
          </a:bodyPr>
          <a:lstStyle/>
          <a:p>
            <a:r>
              <a:rPr lang="en-US" sz="1600" b="1" dirty="0">
                <a:solidFill>
                  <a:schemeClr val="accent2"/>
                </a:solidFill>
              </a:rPr>
              <a:t>Note: R users may want to take advantage of the caret package’s ability to deal with these preprocessing steps.</a:t>
            </a:r>
          </a:p>
        </p:txBody>
      </p:sp>
    </p:spTree>
    <p:extLst>
      <p:ext uri="{BB962C8B-B14F-4D97-AF65-F5344CB8AC3E}">
        <p14:creationId xmlns:p14="http://schemas.microsoft.com/office/powerpoint/2010/main" val="3582962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351652"/>
          </a:xfrm>
        </p:spPr>
        <p:txBody>
          <a:bodyPr/>
          <a:lstStyle/>
          <a:p>
            <a:pPr marL="342900" indent="-342900">
              <a:buFont typeface="+mj-lt"/>
              <a:buAutoNum type="arabicPeriod"/>
            </a:pPr>
            <a:r>
              <a:rPr lang="en-US" sz="2800" dirty="0"/>
              <a:t>Subtract the mean from each </a:t>
            </a:r>
            <a:r>
              <a:rPr lang="en-US" sz="2800" dirty="0" smtClean="0"/>
              <a:t>variable</a:t>
            </a:r>
          </a:p>
          <a:p>
            <a:pPr marL="342900" indent="-342900">
              <a:buFont typeface="+mj-lt"/>
              <a:buAutoNum type="arabicPeriod"/>
            </a:pPr>
            <a:r>
              <a:rPr lang="en-US" sz="2800" dirty="0" smtClean="0"/>
              <a:t>Divide </a:t>
            </a:r>
            <a:r>
              <a:rPr lang="en-US" sz="2800" dirty="0"/>
              <a:t>by the Standard Deviation </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Center and Scale</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09413412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059025"/>
          </a:xfrm>
        </p:spPr>
        <p:txBody>
          <a:bodyPr/>
          <a:lstStyle/>
          <a:p>
            <a:pPr marL="0" indent="0">
              <a:buNone/>
            </a:pPr>
            <a:r>
              <a:rPr lang="en-US" sz="2800" dirty="0">
                <a:solidFill>
                  <a:schemeClr val="accent4"/>
                </a:solidFill>
              </a:rPr>
              <a:t>If necessary, </a:t>
            </a:r>
            <a:r>
              <a:rPr lang="en-US" sz="2800" dirty="0" smtClean="0">
                <a:solidFill>
                  <a:schemeClr val="accent4"/>
                </a:solidFill>
              </a:rPr>
              <a:t>we could use</a:t>
            </a:r>
            <a:r>
              <a:rPr lang="en-US" sz="2800" dirty="0" smtClean="0"/>
              <a:t>:</a:t>
            </a:r>
          </a:p>
          <a:p>
            <a:r>
              <a:rPr lang="en-US" sz="2800" dirty="0"/>
              <a:t>Log Transformations</a:t>
            </a:r>
          </a:p>
          <a:p>
            <a:r>
              <a:rPr lang="en-US" sz="2800" dirty="0"/>
              <a:t>Box-Cox Transformation</a:t>
            </a:r>
          </a:p>
          <a:p>
            <a:pPr lvl="1"/>
            <a:r>
              <a:rPr lang="en-US" sz="2400" dirty="0" smtClean="0"/>
              <a:t>Yeo-Johnson if zeroes or negative values</a:t>
            </a:r>
            <a:endParaRPr lang="en-US" sz="2400"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Deal with Skewness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62115851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887183"/>
          </a:xfrm>
        </p:spPr>
        <p:txBody>
          <a:bodyPr/>
          <a:lstStyle/>
          <a:p>
            <a:r>
              <a:rPr lang="en-US" dirty="0"/>
              <a:t>Computationally problematic for GLM, others</a:t>
            </a:r>
          </a:p>
          <a:p>
            <a:r>
              <a:rPr lang="en-US" dirty="0"/>
              <a:t>Options:</a:t>
            </a:r>
          </a:p>
          <a:p>
            <a:pPr lvl="1"/>
            <a:r>
              <a:rPr lang="en-US" dirty="0"/>
              <a:t>Eliminate the “lesser” of the correlated variables</a:t>
            </a:r>
          </a:p>
          <a:p>
            <a:pPr lvl="1"/>
            <a:r>
              <a:rPr lang="en-US" dirty="0"/>
              <a:t>Engineer a new variable (e.g. ratio of X1/X2)</a:t>
            </a:r>
          </a:p>
          <a:p>
            <a:pPr lvl="1"/>
            <a:r>
              <a:rPr lang="en-US" dirty="0"/>
              <a:t>Dimension Reduction (e.g. Principal Component Analysis)</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Correlated Variables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55076205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225464"/>
          </a:xfrm>
        </p:spPr>
        <p:txBody>
          <a:bodyPr/>
          <a:lstStyle/>
          <a:p>
            <a:r>
              <a:rPr lang="en-US" dirty="0"/>
              <a:t>Rule of thumb for removal:</a:t>
            </a:r>
          </a:p>
          <a:p>
            <a:pPr lvl="1"/>
            <a:r>
              <a:rPr lang="en-US" dirty="0"/>
              <a:t>Low fraction of unique values to sample size</a:t>
            </a:r>
          </a:p>
          <a:p>
            <a:pPr lvl="1"/>
            <a:r>
              <a:rPr lang="en-US" dirty="0"/>
              <a:t>Ratio of frequency of most prevalent value to second-most prevalent value is low</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Near Zero Variance</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86888608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945387"/>
          </a:xfrm>
        </p:spPr>
        <p:txBody>
          <a:bodyPr/>
          <a:lstStyle/>
          <a:p>
            <a:r>
              <a:rPr lang="en-US" dirty="0"/>
              <a:t>To prevent </a:t>
            </a:r>
            <a:r>
              <a:rPr lang="en-US" dirty="0" err="1"/>
              <a:t>overfit</a:t>
            </a:r>
            <a:r>
              <a:rPr lang="en-US" dirty="0"/>
              <a:t>, use Training and Testing Set</a:t>
            </a:r>
          </a:p>
          <a:p>
            <a:r>
              <a:rPr lang="en-US" dirty="0"/>
              <a:t>Can be random or stratified to ensure equal sampling</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Data Splitting (crucial)</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56607568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573251"/>
          </a:xfrm>
        </p:spPr>
        <p:txBody>
          <a:bodyPr/>
          <a:lstStyle/>
          <a:p>
            <a:r>
              <a:rPr lang="en-US" dirty="0"/>
              <a:t>Often 80% of the data is used to train (fit) the model</a:t>
            </a:r>
          </a:p>
          <a:p>
            <a:r>
              <a:rPr lang="en-US" dirty="0"/>
              <a:t>The remaining 20% is used to test the model on new data</a:t>
            </a:r>
          </a:p>
          <a:p>
            <a:pPr lvl="1"/>
            <a:r>
              <a:rPr lang="en-US" dirty="0"/>
              <a:t>Other values may be used</a:t>
            </a:r>
          </a:p>
          <a:p>
            <a:pPr lvl="1"/>
            <a:r>
              <a:rPr lang="en-US" dirty="0"/>
              <a:t>75%/25% or even 50%/50%</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Data Splitting (crucial)</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60969652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776384"/>
          </a:xfrm>
        </p:spPr>
        <p:txBody>
          <a:bodyPr/>
          <a:lstStyle/>
          <a:p>
            <a:r>
              <a:rPr lang="en-US" sz="2400" dirty="0"/>
              <a:t>Non-random methods:</a:t>
            </a:r>
          </a:p>
          <a:p>
            <a:pPr lvl="1"/>
            <a:r>
              <a:rPr lang="en-US" dirty="0"/>
              <a:t>Example: One Calendar Year of data is held out to make sure the model generalizes over time</a:t>
            </a:r>
          </a:p>
          <a:p>
            <a:r>
              <a:rPr lang="en-US" dirty="0"/>
              <a:t>Stratified Sampling:</a:t>
            </a:r>
          </a:p>
          <a:p>
            <a:pPr lvl="1"/>
            <a:r>
              <a:rPr lang="en-US" dirty="0"/>
              <a:t>Balance Test/Train across a variable</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Data Splitting (crucial)</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1392970" y="3168843"/>
            <a:ext cx="6542209" cy="321438"/>
          </a:xfrm>
          <a:prstGeom prst="rect">
            <a:avLst/>
          </a:prstGeom>
        </p:spPr>
      </p:pic>
      <p:sp>
        <p:nvSpPr>
          <p:cNvPr id="6" name="Footer Placeholder 5"/>
          <p:cNvSpPr>
            <a:spLocks noGrp="1"/>
          </p:cNvSpPr>
          <p:nvPr>
            <p:ph type="ftr" sz="quarter" idx="3"/>
          </p:nvPr>
        </p:nvSpPr>
        <p:spPr/>
        <p:txBody>
          <a:bodyPr/>
          <a:lstStyle/>
          <a:p>
            <a:endParaRPr lang="en-US"/>
          </a:p>
        </p:txBody>
      </p:sp>
      <p:sp>
        <p:nvSpPr>
          <p:cNvPr id="7" name="Slide Number Placeholder 6"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93458624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Presentation Disclaimer</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Content Placeholder 2"/>
          <p:cNvSpPr txBox="1">
            <a:spLocks/>
          </p:cNvSpPr>
          <p:nvPr/>
        </p:nvSpPr>
        <p:spPr>
          <a:xfrm>
            <a:off x="168462" y="684299"/>
            <a:ext cx="8975538" cy="2513113"/>
          </a:xfrm>
          <a:prstGeom prst="rect">
            <a:avLst/>
          </a:prstGeom>
        </p:spPr>
        <p:txBody>
          <a:bodyPr>
            <a:normAutofit/>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lgn="ctr" defTabSz="457200">
              <a:lnSpc>
                <a:spcPct val="100000"/>
              </a:lnSpc>
              <a:spcBef>
                <a:spcPct val="20000"/>
              </a:spcBef>
              <a:buFont typeface="Arial"/>
              <a:buChar char="•"/>
            </a:pPr>
            <a:endParaRPr lang="en-US" kern="0" dirty="0" smtClean="0">
              <a:solidFill>
                <a:srgbClr val="153457"/>
              </a:solidFill>
              <a:latin typeface="Calibri"/>
            </a:endParaRPr>
          </a:p>
          <a:p>
            <a:pPr marL="0" indent="0" algn="just" defTabSz="457200">
              <a:lnSpc>
                <a:spcPct val="100000"/>
              </a:lnSpc>
              <a:spcBef>
                <a:spcPct val="20000"/>
              </a:spcBef>
              <a:buFont typeface="Wingdings 3" pitchFamily="18" charset="2"/>
              <a:buNone/>
              <a:defRPr/>
            </a:pPr>
            <a:r>
              <a:rPr lang="en-US" sz="1400" kern="0" dirty="0" smtClean="0">
                <a:solidFill>
                  <a:srgbClr val="153457"/>
                </a:solidFill>
                <a:latin typeface="+mn-lt"/>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Society of Actuaries, its cosponsors or its committees.  The Society of Actuaries does not endorse or approve, and assumes no responsibility for, the content, accuracy or completeness of the information presented.  Attendees should note that the sessions are audio-recorded and may be published in various media, including print, audio and video formats without further notice.</a:t>
            </a:r>
          </a:p>
          <a:p>
            <a:pPr marL="0" indent="0">
              <a:buFont typeface="Wingdings 3" pitchFamily="18" charset="2"/>
              <a:buNone/>
            </a:pPr>
            <a:endParaRPr lang="en-US" kern="0" dirty="0"/>
          </a:p>
        </p:txBody>
      </p:sp>
      <p:sp>
        <p:nvSpPr>
          <p:cNvPr id="6" name="Footer Placeholder 5"/>
          <p:cNvSpPr>
            <a:spLocks noGrp="1"/>
          </p:cNvSpPr>
          <p:nvPr>
            <p:ph type="ftr" sz="quarter" idx="3"/>
          </p:nvPr>
        </p:nvSpPr>
        <p:spPr/>
        <p:txBody>
          <a:bodyPr/>
          <a:lstStyle/>
          <a:p>
            <a:endParaRPr lang="en-US"/>
          </a:p>
        </p:txBody>
      </p:sp>
      <p:sp>
        <p:nvSpPr>
          <p:cNvPr id="7" name="Slide Number Placeholder 6"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70315625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Interactive Modeling</a:t>
            </a:r>
            <a:endParaRPr lang="en-US" sz="2800" kern="120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50068759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336537"/>
          </a:xfrm>
        </p:spPr>
        <p:txBody>
          <a:bodyPr/>
          <a:lstStyle/>
          <a:p>
            <a:r>
              <a:rPr lang="en-US" dirty="0"/>
              <a:t>We will pre-determine:</a:t>
            </a:r>
          </a:p>
          <a:p>
            <a:pPr lvl="1"/>
            <a:r>
              <a:rPr lang="en-US" dirty="0"/>
              <a:t>Business Goals</a:t>
            </a:r>
          </a:p>
          <a:p>
            <a:pPr lvl="1"/>
            <a:r>
              <a:rPr lang="en-US" dirty="0"/>
              <a:t>Data Gathering/Prep</a:t>
            </a:r>
          </a:p>
          <a:p>
            <a:endParaRPr lang="en-US" dirty="0"/>
          </a:p>
          <a:p>
            <a:endParaRPr lang="en-US" dirty="0"/>
          </a:p>
          <a:p>
            <a:r>
              <a:rPr lang="en-US" dirty="0"/>
              <a:t>These are </a:t>
            </a:r>
            <a:r>
              <a:rPr lang="en-US" dirty="0">
                <a:solidFill>
                  <a:schemeClr val="accent1"/>
                </a:solidFill>
              </a:rPr>
              <a:t>BIG</a:t>
            </a:r>
            <a:r>
              <a:rPr lang="en-US" dirty="0"/>
              <a:t> parts of any project</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Time is short</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4261407041"/>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Linear Regression</a:t>
            </a:r>
            <a:endParaRPr lang="en-US" sz="2800" kern="120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97312910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231654"/>
          </a:xfrm>
        </p:spPr>
        <p:txBody>
          <a:bodyPr/>
          <a:lstStyle/>
          <a:p>
            <a:r>
              <a:rPr lang="en-US" dirty="0"/>
              <a:t>Everyone has done this (STAT101)</a:t>
            </a:r>
          </a:p>
          <a:p>
            <a:r>
              <a:rPr lang="en-US" dirty="0"/>
              <a:t>Okay…so what is it?</a:t>
            </a:r>
          </a:p>
          <a:p>
            <a:r>
              <a:rPr lang="en-US" dirty="0"/>
              <a:t>At a Very Basic Level:</a:t>
            </a:r>
          </a:p>
          <a:p>
            <a:pPr lvl="1"/>
            <a:r>
              <a:rPr lang="en-US" dirty="0"/>
              <a:t>Linear relationship assumed between Y and </a:t>
            </a:r>
            <a:r>
              <a:rPr lang="en-US" b="1" dirty="0"/>
              <a:t>X</a:t>
            </a:r>
          </a:p>
          <a:p>
            <a:pPr lvl="2"/>
            <a:r>
              <a:rPr lang="en-US" dirty="0"/>
              <a:t>Y= </a:t>
            </a:r>
            <a:r>
              <a:rPr lang="en-US" b="1" dirty="0"/>
              <a:t>βX</a:t>
            </a:r>
            <a:r>
              <a:rPr lang="en-US" dirty="0"/>
              <a:t>+ 𝜀</a:t>
            </a:r>
          </a:p>
          <a:p>
            <a:pPr lvl="1"/>
            <a:r>
              <a:rPr lang="en-US" dirty="0"/>
              <a:t>Support (-∞, ∞)</a:t>
            </a:r>
          </a:p>
          <a:p>
            <a:pPr lvl="1"/>
            <a:r>
              <a:rPr lang="en-US" dirty="0"/>
              <a:t>Homoscedastic – (normal) constant variance in errors</a:t>
            </a:r>
          </a:p>
          <a:p>
            <a:pPr lvl="1"/>
            <a:r>
              <a:rPr lang="en-US" dirty="0"/>
              <a:t>Non-Collinear Predictors</a:t>
            </a:r>
          </a:p>
          <a:p>
            <a:pPr lvl="1"/>
            <a:r>
              <a:rPr lang="en-US" dirty="0"/>
              <a:t>Minimize Sum of Squared Errors (distance)</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Linear Regression</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90701868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GLM Models</a:t>
            </a:r>
            <a:endParaRPr lang="en-US" sz="2800" kern="120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44851952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548903"/>
          </a:xfrm>
        </p:spPr>
        <p:txBody>
          <a:bodyPr/>
          <a:lstStyle/>
          <a:p>
            <a:r>
              <a:rPr lang="en-US" dirty="0"/>
              <a:t>Generalized Linear Model</a:t>
            </a:r>
          </a:p>
          <a:p>
            <a:pPr lvl="1"/>
            <a:r>
              <a:rPr lang="en-US" dirty="0"/>
              <a:t>“Secret” among data scientists – GLMs used very frequently</a:t>
            </a:r>
          </a:p>
          <a:p>
            <a:r>
              <a:rPr lang="en-US" dirty="0"/>
              <a:t>Linear Regression + “Link Function”</a:t>
            </a:r>
          </a:p>
          <a:p>
            <a:pPr lvl="1"/>
            <a:r>
              <a:rPr lang="en-US" dirty="0"/>
              <a:t>Response Variable Support other than (-∞, ∞)</a:t>
            </a:r>
          </a:p>
          <a:p>
            <a:r>
              <a:rPr lang="en-US" dirty="0"/>
              <a:t>Example: Probability: [0,1]</a:t>
            </a:r>
          </a:p>
          <a:p>
            <a:pPr lvl="1"/>
            <a:r>
              <a:rPr lang="en-US" dirty="0"/>
              <a:t>“Logit” Link Function creates log-odds</a:t>
            </a:r>
          </a:p>
          <a:p>
            <a:pPr lvl="1"/>
            <a:r>
              <a:rPr lang="en-US" dirty="0"/>
              <a:t>Log-odds: (-∞, ∞)</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GLM</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49181326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Which Link Function?</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
        <p:nvSpPr>
          <p:cNvPr id="8" name="TextBox 7"/>
          <p:cNvSpPr txBox="1"/>
          <p:nvPr/>
        </p:nvSpPr>
        <p:spPr>
          <a:xfrm>
            <a:off x="1985749" y="1514901"/>
            <a:ext cx="1821976" cy="584775"/>
          </a:xfrm>
          <a:prstGeom prst="rect">
            <a:avLst/>
          </a:prstGeom>
          <a:solidFill>
            <a:schemeClr val="accent1"/>
          </a:solidFill>
        </p:spPr>
        <p:txBody>
          <a:bodyPr wrap="square" rtlCol="0">
            <a:spAutoFit/>
          </a:bodyPr>
          <a:lstStyle/>
          <a:p>
            <a:pPr algn="ctr">
              <a:spcBef>
                <a:spcPts val="600"/>
              </a:spcBef>
              <a:buClr>
                <a:schemeClr val="accent2"/>
              </a:buClr>
            </a:pPr>
            <a:r>
              <a:rPr lang="en-US" sz="1600" dirty="0" smtClean="0">
                <a:solidFill>
                  <a:schemeClr val="bg1"/>
                </a:solidFill>
              </a:rPr>
              <a:t>Data Understanding</a:t>
            </a:r>
          </a:p>
        </p:txBody>
      </p:sp>
      <p:sp>
        <p:nvSpPr>
          <p:cNvPr id="9" name="TextBox 8"/>
          <p:cNvSpPr txBox="1"/>
          <p:nvPr/>
        </p:nvSpPr>
        <p:spPr>
          <a:xfrm>
            <a:off x="3871415" y="2943082"/>
            <a:ext cx="1821976" cy="584775"/>
          </a:xfrm>
          <a:prstGeom prst="rect">
            <a:avLst/>
          </a:prstGeom>
          <a:solidFill>
            <a:schemeClr val="accent1"/>
          </a:solidFill>
        </p:spPr>
        <p:txBody>
          <a:bodyPr wrap="square" rtlCol="0">
            <a:spAutoFit/>
          </a:bodyPr>
          <a:lstStyle/>
          <a:p>
            <a:pPr algn="ctr">
              <a:spcBef>
                <a:spcPts val="600"/>
              </a:spcBef>
              <a:buClr>
                <a:schemeClr val="accent2"/>
              </a:buClr>
            </a:pPr>
            <a:r>
              <a:rPr lang="en-US" sz="1600" dirty="0" smtClean="0">
                <a:solidFill>
                  <a:schemeClr val="bg1"/>
                </a:solidFill>
              </a:rPr>
              <a:t>Data </a:t>
            </a:r>
            <a:br>
              <a:rPr lang="en-US" sz="1600" dirty="0" smtClean="0">
                <a:solidFill>
                  <a:schemeClr val="bg1"/>
                </a:solidFill>
              </a:rPr>
            </a:br>
            <a:r>
              <a:rPr lang="en-US" sz="1600" dirty="0" smtClean="0">
                <a:solidFill>
                  <a:schemeClr val="bg1"/>
                </a:solidFill>
              </a:rPr>
              <a:t>Preparation</a:t>
            </a:r>
          </a:p>
        </p:txBody>
      </p:sp>
      <p:cxnSp>
        <p:nvCxnSpPr>
          <p:cNvPr id="11" name="Straight Arrow Connector 10"/>
          <p:cNvCxnSpPr/>
          <p:nvPr/>
        </p:nvCxnSpPr>
        <p:spPr bwMode="auto">
          <a:xfrm>
            <a:off x="3317940" y="2172321"/>
            <a:ext cx="994753" cy="714180"/>
          </a:xfrm>
          <a:prstGeom prst="straightConnector1">
            <a:avLst/>
          </a:prstGeom>
          <a:ln w="38100">
            <a:headEnd type="none" w="med" len="med"/>
            <a:tailEnd type="triangle"/>
          </a:ln>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6974135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244478"/>
          </a:xfrm>
        </p:spPr>
        <p:txBody>
          <a:bodyPr/>
          <a:lstStyle/>
          <a:p>
            <a:pPr marL="0" indent="0">
              <a:buNone/>
            </a:pPr>
            <a:r>
              <a:rPr lang="en-US" b="1" dirty="0">
                <a:solidFill>
                  <a:schemeClr val="accent2"/>
                </a:solidFill>
              </a:rPr>
              <a:t>Mortality Data</a:t>
            </a:r>
          </a:p>
          <a:p>
            <a:r>
              <a:rPr lang="en-US" dirty="0"/>
              <a:t>At a minimum: Age/Start Exposure/End Exposure/Status</a:t>
            </a:r>
          </a:p>
          <a:p>
            <a:pPr lvl="1"/>
            <a:r>
              <a:rPr lang="en-US" dirty="0"/>
              <a:t>Not optimal for many statistical models</a:t>
            </a:r>
          </a:p>
          <a:p>
            <a:r>
              <a:rPr lang="en-US" dirty="0"/>
              <a:t>Re-Structured:</a:t>
            </a:r>
          </a:p>
          <a:p>
            <a:pPr lvl="1"/>
            <a:r>
              <a:rPr lang="en-US" dirty="0"/>
              <a:t>Single Year – Age/Duration/Sum exposure</a:t>
            </a:r>
          </a:p>
          <a:p>
            <a:pPr lvl="1"/>
            <a:r>
              <a:rPr lang="en-US" dirty="0"/>
              <a:t>If done as Probability – Binomial distribution</a:t>
            </a:r>
          </a:p>
          <a:p>
            <a:pPr lvl="2"/>
            <a:r>
              <a:rPr lang="en-US" dirty="0"/>
              <a:t>Logit link (log odds)</a:t>
            </a:r>
          </a:p>
          <a:p>
            <a:pPr lvl="1"/>
            <a:r>
              <a:rPr lang="en-US" dirty="0"/>
              <a:t>If done as Rate – Poisson Link</a:t>
            </a:r>
          </a:p>
          <a:p>
            <a:pPr lvl="2"/>
            <a:r>
              <a:rPr lang="en-US" dirty="0"/>
              <a:t>Log link</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Which Link Function?</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Rectangle 4"/>
          <p:cNvSpPr/>
          <p:nvPr/>
        </p:nvSpPr>
        <p:spPr>
          <a:xfrm>
            <a:off x="7171879" y="2321590"/>
            <a:ext cx="1972121" cy="400110"/>
          </a:xfrm>
          <a:prstGeom prst="rect">
            <a:avLst/>
          </a:prstGeom>
        </p:spPr>
        <p:txBody>
          <a:bodyPr wrap="square">
            <a:spAutoFit/>
          </a:bodyPr>
          <a:lstStyle/>
          <a:p>
            <a:r>
              <a:rPr lang="en-US" sz="1000" dirty="0">
                <a:solidFill>
                  <a:schemeClr val="bg1">
                    <a:lumMod val="75000"/>
                  </a:schemeClr>
                </a:solidFill>
              </a:rPr>
              <a:t>By Oren </a:t>
            </a:r>
            <a:r>
              <a:rPr lang="en-US" sz="1000" dirty="0" err="1">
                <a:solidFill>
                  <a:schemeClr val="bg1">
                    <a:lumMod val="75000"/>
                  </a:schemeClr>
                </a:solidFill>
              </a:rPr>
              <a:t>neu</a:t>
            </a:r>
            <a:r>
              <a:rPr lang="en-US" sz="1000" dirty="0">
                <a:solidFill>
                  <a:schemeClr val="bg1">
                    <a:lumMod val="75000"/>
                  </a:schemeClr>
                </a:solidFill>
              </a:rPr>
              <a:t> dag - Own work, CC BY-SA 3.0, </a:t>
            </a:r>
            <a:r>
              <a:rPr lang="en-US" sz="1000" dirty="0">
                <a:solidFill>
                  <a:schemeClr val="bg1">
                    <a:lumMod val="75000"/>
                  </a:schemeClr>
                </a:solidFill>
                <a:hlinkClick r:id="rId4"/>
              </a:rPr>
              <a:t>&lt;link&gt;</a:t>
            </a:r>
            <a:endParaRPr lang="en-US" sz="1000" dirty="0">
              <a:solidFill>
                <a:schemeClr val="bg1">
                  <a:lumMod val="75000"/>
                </a:schemeClr>
              </a:solidFill>
            </a:endParaRPr>
          </a:p>
        </p:txBody>
      </p:sp>
      <p:pic>
        <p:nvPicPr>
          <p:cNvPr id="6" name="Picture 5"/>
          <p:cNvPicPr>
            <a:picLocks noChangeAspect="1"/>
          </p:cNvPicPr>
          <p:nvPr/>
        </p:nvPicPr>
        <p:blipFill>
          <a:blip r:embed="rId5"/>
          <a:stretch>
            <a:fillRect/>
          </a:stretch>
        </p:blipFill>
        <p:spPr>
          <a:xfrm>
            <a:off x="7171879" y="1058863"/>
            <a:ext cx="1902271" cy="1192090"/>
          </a:xfrm>
          <a:prstGeom prst="rect">
            <a:avLst/>
          </a:prstGeom>
        </p:spPr>
      </p:pic>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7757545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12330"/>
          </a:xfrm>
        </p:spPr>
        <p:txBody>
          <a:bodyPr/>
          <a:lstStyle/>
          <a:p>
            <a:pPr marL="0" indent="0">
              <a:buNone/>
            </a:pPr>
            <a:r>
              <a:rPr lang="en-US" sz="2000" b="1" dirty="0">
                <a:solidFill>
                  <a:srgbClr val="005192"/>
                </a:solidFill>
                <a:latin typeface="Arial"/>
                <a:ea typeface="+mj-ea"/>
                <a:cs typeface="+mj-cs"/>
              </a:rPr>
              <a:t>Interactive Example – Cane Disease</a:t>
            </a:r>
            <a:endParaRPr lang="en-US" sz="2000"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What is Predictive Modeling?</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TextBox 4"/>
          <p:cNvSpPr txBox="1"/>
          <p:nvPr/>
        </p:nvSpPr>
        <p:spPr>
          <a:xfrm>
            <a:off x="2235200" y="1680671"/>
            <a:ext cx="6369713" cy="2831544"/>
          </a:xfrm>
          <a:prstGeom prst="rect">
            <a:avLst/>
          </a:prstGeom>
          <a:noFill/>
        </p:spPr>
        <p:txBody>
          <a:bodyPr wrap="square" rtlCol="0">
            <a:spAutoFit/>
          </a:bodyPr>
          <a:lstStyle/>
          <a:p>
            <a:r>
              <a:rPr lang="en-US" sz="2000" dirty="0"/>
              <a:t>To Load Data:</a:t>
            </a:r>
          </a:p>
          <a:p>
            <a:r>
              <a:rPr lang="en-US" sz="2000" dirty="0" err="1">
                <a:latin typeface="Courier New" panose="02070309020205020404" pitchFamily="49" charset="0"/>
                <a:cs typeface="Courier New" panose="02070309020205020404" pitchFamily="49" charset="0"/>
              </a:rPr>
              <a:t>install.packages</a:t>
            </a:r>
            <a:r>
              <a:rPr lang="en-US" sz="2000" dirty="0">
                <a:latin typeface="Courier New" panose="02070309020205020404" pitchFamily="49" charset="0"/>
                <a:cs typeface="Courier New" panose="02070309020205020404" pitchFamily="49" charset="0"/>
              </a:rPr>
              <a:t>(‘boot’)</a:t>
            </a:r>
          </a:p>
          <a:p>
            <a:r>
              <a:rPr lang="en-US" sz="2000" dirty="0">
                <a:latin typeface="Courier New" panose="02070309020205020404" pitchFamily="49" charset="0"/>
                <a:cs typeface="Courier New" panose="02070309020205020404" pitchFamily="49" charset="0"/>
              </a:rPr>
              <a:t>library(boot)</a:t>
            </a:r>
          </a:p>
          <a:p>
            <a:r>
              <a:rPr lang="en-US" sz="2000" dirty="0">
                <a:latin typeface="Courier New" panose="02070309020205020404" pitchFamily="49" charset="0"/>
                <a:cs typeface="Courier New" panose="02070309020205020404" pitchFamily="49" charset="0"/>
              </a:rPr>
              <a:t>data(‘cane’)</a:t>
            </a:r>
          </a:p>
          <a:p>
            <a:endParaRPr lang="en-US" dirty="0">
              <a:latin typeface="Courier New" panose="02070309020205020404" pitchFamily="49" charset="0"/>
              <a:cs typeface="Courier New" panose="02070309020205020404" pitchFamily="49" charset="0"/>
            </a:endParaRPr>
          </a:p>
          <a:p>
            <a:r>
              <a:rPr lang="en-US" sz="2000" dirty="0"/>
              <a:t>To Run Model:</a:t>
            </a:r>
          </a:p>
          <a:p>
            <a:r>
              <a:rPr lang="en-US" sz="2000" dirty="0">
                <a:latin typeface="Courier New" panose="02070309020205020404" pitchFamily="49" charset="0"/>
                <a:cs typeface="Courier New" panose="02070309020205020404" pitchFamily="49" charset="0"/>
              </a:rPr>
              <a:t>model &lt;- </a:t>
            </a:r>
            <a:r>
              <a:rPr lang="en-US" sz="2000" dirty="0" err="1">
                <a:latin typeface="Courier New" panose="02070309020205020404" pitchFamily="49" charset="0"/>
                <a:cs typeface="Courier New" panose="02070309020205020404" pitchFamily="49" charset="0"/>
              </a:rPr>
              <a:t>glm</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cbind</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r,n</a:t>
            </a:r>
            <a:r>
              <a:rPr lang="en-US" sz="2000" dirty="0">
                <a:latin typeface="Courier New" panose="02070309020205020404" pitchFamily="49" charset="0"/>
                <a:cs typeface="Courier New" panose="02070309020205020404" pitchFamily="49" charset="0"/>
              </a:rPr>
              <a:t>-r)~</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x+var,data</a:t>
            </a:r>
            <a:r>
              <a:rPr lang="en-US" sz="2000" dirty="0">
                <a:latin typeface="Courier New" panose="02070309020205020404" pitchFamily="49" charset="0"/>
                <a:cs typeface="Courier New" panose="02070309020205020404" pitchFamily="49" charset="0"/>
              </a:rPr>
              <a:t>=cane,</a:t>
            </a:r>
          </a:p>
          <a:p>
            <a:r>
              <a:rPr lang="en-US" sz="2000" dirty="0">
                <a:latin typeface="Courier New" panose="02070309020205020404" pitchFamily="49" charset="0"/>
                <a:cs typeface="Courier New" panose="02070309020205020404" pitchFamily="49" charset="0"/>
              </a:rPr>
              <a:t>	family=binomial(link='logit'))</a:t>
            </a:r>
          </a:p>
        </p:txBody>
      </p:sp>
      <p:sp>
        <p:nvSpPr>
          <p:cNvPr id="6" name="Footer Placeholder 5"/>
          <p:cNvSpPr>
            <a:spLocks noGrp="1"/>
          </p:cNvSpPr>
          <p:nvPr>
            <p:ph type="ftr" sz="quarter" idx="3"/>
          </p:nvPr>
        </p:nvSpPr>
        <p:spPr/>
        <p:txBody>
          <a:bodyPr/>
          <a:lstStyle/>
          <a:p>
            <a:endParaRPr lang="en-US"/>
          </a:p>
        </p:txBody>
      </p:sp>
      <p:sp>
        <p:nvSpPr>
          <p:cNvPr id="7" name="Slide Number Placeholder 6"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44876403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468642"/>
          </a:xfrm>
        </p:spPr>
        <p:txBody>
          <a:bodyPr/>
          <a:lstStyle/>
          <a:p>
            <a:pPr marL="0" indent="0">
              <a:buNone/>
            </a:pPr>
            <a:r>
              <a:rPr lang="en-US" b="1" dirty="0">
                <a:solidFill>
                  <a:schemeClr val="accent2"/>
                </a:solidFill>
              </a:rPr>
              <a:t>But what about this model</a:t>
            </a:r>
            <a:r>
              <a:rPr lang="en-US" b="1" dirty="0" smtClean="0">
                <a:solidFill>
                  <a:schemeClr val="accent2"/>
                </a:solidFill>
              </a:rPr>
              <a:t>?:</a:t>
            </a:r>
          </a:p>
          <a:p>
            <a:pPr marL="0" indent="0">
              <a:buNone/>
            </a:pPr>
            <a:endParaRPr lang="en-US" dirty="0" smtClean="0"/>
          </a:p>
          <a:p>
            <a:pPr marL="0" lvl="0" indent="0" fontAlgn="auto">
              <a:lnSpc>
                <a:spcPct val="100000"/>
              </a:lnSpc>
              <a:spcBef>
                <a:spcPts val="0"/>
              </a:spcBef>
              <a:buClrTx/>
              <a:buSzTx/>
              <a:buNone/>
            </a:pPr>
            <a:r>
              <a:rPr lang="en-US" sz="2000" kern="1200" dirty="0">
                <a:solidFill>
                  <a:srgbClr val="3E3E3E"/>
                </a:solidFill>
                <a:latin typeface="Courier New" panose="02070309020205020404" pitchFamily="49" charset="0"/>
                <a:cs typeface="Courier New" panose="02070309020205020404" pitchFamily="49" charset="0"/>
              </a:rPr>
              <a:t>model2 &lt;- </a:t>
            </a:r>
            <a:r>
              <a:rPr lang="en-US" sz="2000" kern="1200" dirty="0" err="1">
                <a:solidFill>
                  <a:srgbClr val="3E3E3E"/>
                </a:solidFill>
                <a:latin typeface="Courier New" panose="02070309020205020404" pitchFamily="49" charset="0"/>
                <a:cs typeface="Courier New" panose="02070309020205020404" pitchFamily="49" charset="0"/>
              </a:rPr>
              <a:t>glm</a:t>
            </a:r>
            <a:r>
              <a:rPr lang="en-US" sz="2000" kern="1200" dirty="0">
                <a:solidFill>
                  <a:srgbClr val="3E3E3E"/>
                </a:solidFill>
                <a:latin typeface="Courier New" panose="02070309020205020404" pitchFamily="49" charset="0"/>
                <a:cs typeface="Courier New" panose="02070309020205020404" pitchFamily="49" charset="0"/>
              </a:rPr>
              <a:t>(</a:t>
            </a:r>
            <a:r>
              <a:rPr lang="en-US" sz="2000" kern="1200" dirty="0" err="1">
                <a:solidFill>
                  <a:srgbClr val="3E3E3E"/>
                </a:solidFill>
                <a:latin typeface="Courier New" panose="02070309020205020404" pitchFamily="49" charset="0"/>
                <a:cs typeface="Courier New" panose="02070309020205020404" pitchFamily="49" charset="0"/>
              </a:rPr>
              <a:t>cbind</a:t>
            </a:r>
            <a:r>
              <a:rPr lang="en-US" sz="2000" kern="1200" dirty="0">
                <a:solidFill>
                  <a:srgbClr val="3E3E3E"/>
                </a:solidFill>
                <a:latin typeface="Courier New" panose="02070309020205020404" pitchFamily="49" charset="0"/>
                <a:cs typeface="Courier New" panose="02070309020205020404" pitchFamily="49" charset="0"/>
              </a:rPr>
              <a:t>(</a:t>
            </a:r>
            <a:r>
              <a:rPr lang="en-US" sz="2000" kern="1200" dirty="0" err="1">
                <a:solidFill>
                  <a:srgbClr val="3E3E3E"/>
                </a:solidFill>
                <a:latin typeface="Courier New" panose="02070309020205020404" pitchFamily="49" charset="0"/>
                <a:cs typeface="Courier New" panose="02070309020205020404" pitchFamily="49" charset="0"/>
              </a:rPr>
              <a:t>r,n</a:t>
            </a:r>
            <a:r>
              <a:rPr lang="en-US" sz="2000" kern="1200" dirty="0">
                <a:solidFill>
                  <a:srgbClr val="3E3E3E"/>
                </a:solidFill>
                <a:latin typeface="Courier New" panose="02070309020205020404" pitchFamily="49" charset="0"/>
                <a:cs typeface="Courier New" panose="02070309020205020404" pitchFamily="49" charset="0"/>
              </a:rPr>
              <a:t>-r)~</a:t>
            </a:r>
          </a:p>
          <a:p>
            <a:pPr marL="0" lvl="0" indent="0" fontAlgn="auto">
              <a:lnSpc>
                <a:spcPct val="100000"/>
              </a:lnSpc>
              <a:spcBef>
                <a:spcPts val="0"/>
              </a:spcBef>
              <a:buClrTx/>
              <a:buSzTx/>
              <a:buNone/>
            </a:pPr>
            <a:r>
              <a:rPr lang="en-US" sz="2000" kern="1200" dirty="0">
                <a:solidFill>
                  <a:srgbClr val="3E3E3E"/>
                </a:solidFill>
                <a:latin typeface="Courier New" panose="02070309020205020404" pitchFamily="49" charset="0"/>
                <a:cs typeface="Courier New" panose="02070309020205020404" pitchFamily="49" charset="0"/>
              </a:rPr>
              <a:t>	</a:t>
            </a:r>
            <a:r>
              <a:rPr lang="en-US" sz="2000" kern="1200" dirty="0" err="1">
                <a:solidFill>
                  <a:srgbClr val="3E3E3E"/>
                </a:solidFill>
                <a:latin typeface="Courier New" panose="02070309020205020404" pitchFamily="49" charset="0"/>
                <a:cs typeface="Courier New" panose="02070309020205020404" pitchFamily="49" charset="0"/>
              </a:rPr>
              <a:t>x+var+block,data</a:t>
            </a:r>
            <a:r>
              <a:rPr lang="en-US" sz="2000" kern="1200" dirty="0">
                <a:solidFill>
                  <a:srgbClr val="3E3E3E"/>
                </a:solidFill>
                <a:latin typeface="Courier New" panose="02070309020205020404" pitchFamily="49" charset="0"/>
                <a:cs typeface="Courier New" panose="02070309020205020404" pitchFamily="49" charset="0"/>
              </a:rPr>
              <a:t>=cane,</a:t>
            </a:r>
          </a:p>
          <a:p>
            <a:pPr marL="0" lvl="0" indent="0" fontAlgn="auto">
              <a:lnSpc>
                <a:spcPct val="100000"/>
              </a:lnSpc>
              <a:spcBef>
                <a:spcPts val="0"/>
              </a:spcBef>
              <a:buClrTx/>
              <a:buSzTx/>
              <a:buNone/>
            </a:pPr>
            <a:r>
              <a:rPr lang="en-US" sz="2000" kern="1200" dirty="0">
                <a:solidFill>
                  <a:srgbClr val="3E3E3E"/>
                </a:solidFill>
                <a:latin typeface="Courier New" panose="02070309020205020404" pitchFamily="49" charset="0"/>
                <a:cs typeface="Courier New" panose="02070309020205020404" pitchFamily="49" charset="0"/>
              </a:rPr>
              <a:t>	family=binomial(link='logit</a:t>
            </a:r>
            <a:r>
              <a:rPr lang="en-US" sz="2000" kern="1200" dirty="0" smtClean="0">
                <a:solidFill>
                  <a:srgbClr val="3E3E3E"/>
                </a:solidFill>
                <a:latin typeface="Courier New" panose="02070309020205020404" pitchFamily="49" charset="0"/>
                <a:cs typeface="Courier New" panose="02070309020205020404" pitchFamily="49" charset="0"/>
              </a:rPr>
              <a:t>'))</a:t>
            </a:r>
          </a:p>
          <a:p>
            <a:pPr marL="0" lvl="0" indent="0" fontAlgn="auto">
              <a:lnSpc>
                <a:spcPct val="100000"/>
              </a:lnSpc>
              <a:spcBef>
                <a:spcPts val="0"/>
              </a:spcBef>
              <a:buClrTx/>
              <a:buSzTx/>
              <a:buNone/>
            </a:pPr>
            <a:endParaRPr lang="en-US" sz="2000" kern="1200" dirty="0">
              <a:solidFill>
                <a:srgbClr val="3E3E3E"/>
              </a:solidFill>
              <a:latin typeface="Courier New" panose="02070309020205020404" pitchFamily="49" charset="0"/>
              <a:cs typeface="Courier New" panose="02070309020205020404" pitchFamily="49" charset="0"/>
            </a:endParaRPr>
          </a:p>
          <a:p>
            <a:pPr marL="0" lvl="0" indent="0" fontAlgn="auto">
              <a:lnSpc>
                <a:spcPct val="100000"/>
              </a:lnSpc>
              <a:spcBef>
                <a:spcPts val="0"/>
              </a:spcBef>
              <a:buClrTx/>
              <a:buSzTx/>
              <a:buNone/>
            </a:pPr>
            <a:r>
              <a:rPr lang="en-US" sz="2000" kern="1200" dirty="0">
                <a:solidFill>
                  <a:srgbClr val="009EE0"/>
                </a:solidFill>
                <a:latin typeface="Courier New" panose="02070309020205020404" pitchFamily="49" charset="0"/>
                <a:cs typeface="Courier New" panose="02070309020205020404" pitchFamily="49" charset="0"/>
              </a:rPr>
              <a:t>summary(model)</a:t>
            </a:r>
          </a:p>
          <a:p>
            <a:pPr marL="0" lvl="0" indent="0" fontAlgn="auto">
              <a:lnSpc>
                <a:spcPct val="100000"/>
              </a:lnSpc>
              <a:spcBef>
                <a:spcPts val="0"/>
              </a:spcBef>
              <a:buClrTx/>
              <a:buSzTx/>
              <a:buNone/>
            </a:pPr>
            <a:r>
              <a:rPr lang="en-US" sz="2000" kern="1200" dirty="0">
                <a:solidFill>
                  <a:srgbClr val="009EE0"/>
                </a:solidFill>
                <a:latin typeface="Courier New" panose="02070309020205020404" pitchFamily="49" charset="0"/>
                <a:cs typeface="Courier New" panose="02070309020205020404" pitchFamily="49" charset="0"/>
              </a:rPr>
              <a:t>summary(model2)</a:t>
            </a:r>
          </a:p>
          <a:p>
            <a:pPr marL="0" lvl="0" indent="0" fontAlgn="auto">
              <a:lnSpc>
                <a:spcPct val="100000"/>
              </a:lnSpc>
              <a:spcBef>
                <a:spcPts val="0"/>
              </a:spcBef>
              <a:buClrTx/>
              <a:buSzTx/>
              <a:buNone/>
            </a:pPr>
            <a:endParaRPr lang="en-US" sz="2000" kern="1200" dirty="0">
              <a:solidFill>
                <a:srgbClr val="3E3E3E"/>
              </a:solidFill>
              <a:latin typeface="Courier New" panose="02070309020205020404" pitchFamily="49" charset="0"/>
              <a:cs typeface="Courier New" panose="02070309020205020404" pitchFamily="49" charset="0"/>
            </a:endParaRPr>
          </a:p>
          <a:p>
            <a:pPr marL="0" indent="0">
              <a:buNone/>
            </a:pPr>
            <a:endParaRPr lang="en-US" dirty="0"/>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Interactive Example – Cane Disease</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82784864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699154"/>
          </a:xfrm>
        </p:spPr>
        <p:txBody>
          <a:bodyPr/>
          <a:lstStyle/>
          <a:p>
            <a:pPr marL="0" indent="0">
              <a:spcBef>
                <a:spcPct val="80000"/>
              </a:spcBef>
              <a:buNone/>
            </a:pPr>
            <a:r>
              <a:rPr lang="en-GB" sz="1200" dirty="0"/>
              <a:t>This presentation does not address the investment objectives or financial situation of any particular person or legal entity. Investors should seek independent professional advice and perform their own analysis regarding the appropriateness of investing in any of our securities.</a:t>
            </a:r>
          </a:p>
          <a:p>
            <a:pPr marL="0" indent="0">
              <a:spcBef>
                <a:spcPct val="80000"/>
              </a:spcBef>
              <a:buNone/>
            </a:pPr>
            <a:r>
              <a:rPr lang="en-GB" sz="1200" dirty="0"/>
              <a:t>While Hannover Re has endeavoured to include in this presentation information it believes to be reliable, complete and up-to-date, the company does not make any representation or warranty, express or implied, as to the accuracy, completeness or updated status of such information. </a:t>
            </a:r>
          </a:p>
          <a:p>
            <a:pPr marL="0" indent="0">
              <a:spcBef>
                <a:spcPct val="80000"/>
              </a:spcBef>
              <a:buNone/>
            </a:pPr>
            <a:r>
              <a:rPr lang="en-GB" sz="1200" dirty="0"/>
              <a:t>Some of the statements in this presentation may be forward-looking statements or statements of future expectations based on currently available information. Such statements naturally are subject to risks and uncertainties. Factors such as the development of general economic conditions, future market conditions, unusual catastrophic loss events, changes in the capital markets and other circumstances may cause the actual events or results to be materially different from those anticipated by such statements.</a:t>
            </a:r>
          </a:p>
          <a:p>
            <a:pPr marL="0" indent="0">
              <a:spcBef>
                <a:spcPct val="80000"/>
              </a:spcBef>
              <a:buNone/>
            </a:pPr>
            <a:r>
              <a:rPr lang="en-GB" sz="1200" dirty="0"/>
              <a:t>This presentation serves information purposes only and does not constitute or form part of an offer or solicitation to acquire, subscribe to or dispose of, any of the securities of Hannover Re.</a:t>
            </a:r>
          </a:p>
          <a:p>
            <a:pPr marL="0" indent="0">
              <a:spcBef>
                <a:spcPct val="80000"/>
              </a:spcBef>
              <a:buNone/>
            </a:pPr>
            <a:r>
              <a:rPr lang="en-GB" sz="1200" dirty="0"/>
              <a:t>© Hannover </a:t>
            </a:r>
            <a:r>
              <a:rPr lang="en-GB" sz="1200" dirty="0" err="1"/>
              <a:t>Rück</a:t>
            </a:r>
            <a:r>
              <a:rPr lang="en-GB" sz="1200" dirty="0"/>
              <a:t> SE. All rights reserved. </a:t>
            </a:r>
            <a:br>
              <a:rPr lang="en-GB" sz="1200" dirty="0"/>
            </a:br>
            <a:r>
              <a:rPr lang="en-GB" sz="1200" dirty="0"/>
              <a:t>Hannover Re is the registered service mark of Hannover </a:t>
            </a:r>
            <a:r>
              <a:rPr lang="en-GB" sz="1200" dirty="0" err="1"/>
              <a:t>Rück</a:t>
            </a:r>
            <a:r>
              <a:rPr lang="en-GB" sz="1200" dirty="0"/>
              <a:t> SE.</a:t>
            </a:r>
          </a:p>
          <a:p>
            <a:pPr marL="0" indent="0">
              <a:buNone/>
            </a:pPr>
            <a:endParaRPr lang="en-US" sz="1200"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Disclaimer</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de-DE"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GB"/>
          </a:p>
        </p:txBody>
      </p:sp>
      <p:sp>
        <p:nvSpPr>
          <p:cNvPr id="7" name="Slide Number Placeholder 6" hidden="1"/>
          <p:cNvSpPr>
            <a:spLocks noGrp="1"/>
          </p:cNvSpPr>
          <p:nvPr>
            <p:ph type="sldNum" sz="quarter" idx="11"/>
          </p:nvPr>
        </p:nvSpPr>
        <p:spPr/>
        <p:txBody>
          <a:bodyPr/>
          <a:lstStyle/>
          <a:p>
            <a:endParaRPr lang="en-GB"/>
          </a:p>
        </p:txBody>
      </p:sp>
    </p:spTree>
    <p:extLst>
      <p:ext uri="{BB962C8B-B14F-4D97-AF65-F5344CB8AC3E}">
        <p14:creationId xmlns:p14="http://schemas.microsoft.com/office/powerpoint/2010/main" val="2436858124"/>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7767" y="68239"/>
            <a:ext cx="9026383" cy="99062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US" b="0" i="0" u="none" strike="noStrike" cap="none" normalizeH="0" baseline="0" smtClean="0">
              <a:ln>
                <a:noFill/>
              </a:ln>
              <a:solidFill>
                <a:schemeClr val="tx1"/>
              </a:solidFill>
              <a:effectLst/>
              <a:latin typeface="Arial" charset="0"/>
            </a:endParaRPr>
          </a:p>
        </p:txBody>
      </p:sp>
      <p:pic>
        <p:nvPicPr>
          <p:cNvPr id="6" name="Picture 5"/>
          <p:cNvPicPr>
            <a:picLocks noChangeAspect="1"/>
          </p:cNvPicPr>
          <p:nvPr/>
        </p:nvPicPr>
        <p:blipFill>
          <a:blip r:embed="rId3"/>
          <a:stretch>
            <a:fillRect/>
          </a:stretch>
        </p:blipFill>
        <p:spPr>
          <a:xfrm>
            <a:off x="1814365" y="30809"/>
            <a:ext cx="4229153" cy="1274257"/>
          </a:xfrm>
          <a:prstGeom prst="rect">
            <a:avLst/>
          </a:prstGeom>
        </p:spPr>
      </p:pic>
      <p:pic>
        <p:nvPicPr>
          <p:cNvPr id="7" name="Picture 6"/>
          <p:cNvPicPr>
            <a:picLocks noChangeAspect="1"/>
          </p:cNvPicPr>
          <p:nvPr/>
        </p:nvPicPr>
        <p:blipFill>
          <a:blip r:embed="rId4"/>
          <a:stretch>
            <a:fillRect/>
          </a:stretch>
        </p:blipFill>
        <p:spPr>
          <a:xfrm>
            <a:off x="1814367" y="1269835"/>
            <a:ext cx="3635699" cy="1016359"/>
          </a:xfrm>
          <a:prstGeom prst="rect">
            <a:avLst/>
          </a:prstGeom>
        </p:spPr>
      </p:pic>
      <p:pic>
        <p:nvPicPr>
          <p:cNvPr id="8" name="Picture 7"/>
          <p:cNvPicPr>
            <a:picLocks noChangeAspect="1"/>
          </p:cNvPicPr>
          <p:nvPr/>
        </p:nvPicPr>
        <p:blipFill>
          <a:blip r:embed="rId5"/>
          <a:stretch>
            <a:fillRect/>
          </a:stretch>
        </p:blipFill>
        <p:spPr>
          <a:xfrm>
            <a:off x="1814367" y="2256038"/>
            <a:ext cx="4101984" cy="1121494"/>
          </a:xfrm>
          <a:prstGeom prst="rect">
            <a:avLst/>
          </a:prstGeom>
        </p:spPr>
      </p:pic>
      <p:pic>
        <p:nvPicPr>
          <p:cNvPr id="9" name="Picture 8"/>
          <p:cNvPicPr>
            <a:picLocks noChangeAspect="1"/>
          </p:cNvPicPr>
          <p:nvPr/>
        </p:nvPicPr>
        <p:blipFill>
          <a:blip r:embed="rId6"/>
          <a:stretch>
            <a:fillRect/>
          </a:stretch>
        </p:blipFill>
        <p:spPr>
          <a:xfrm>
            <a:off x="1814365" y="3365237"/>
            <a:ext cx="3829481" cy="1067108"/>
          </a:xfrm>
          <a:prstGeom prst="rect">
            <a:avLst/>
          </a:prstGeom>
        </p:spPr>
      </p:pic>
      <p:sp>
        <p:nvSpPr>
          <p:cNvPr id="10" name="Footer Placeholder 9"/>
          <p:cNvSpPr>
            <a:spLocks noGrp="1"/>
          </p:cNvSpPr>
          <p:nvPr>
            <p:ph type="ftr" sz="quarter" idx="3"/>
          </p:nvPr>
        </p:nvSpPr>
        <p:spPr/>
        <p:txBody>
          <a:bodyPr/>
          <a:lstStyle/>
          <a:p>
            <a:endParaRPr lang="en-US"/>
          </a:p>
        </p:txBody>
      </p:sp>
      <p:sp>
        <p:nvSpPr>
          <p:cNvPr id="11" name="Slide Number Placeholder 10"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29456684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Penalized Models</a:t>
            </a:r>
            <a:endParaRPr lang="en-US" sz="2800" kern="120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424274865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Outliers Can Distort a Regression</a:t>
            </a:r>
            <a:endParaRPr lang="en-US" kern="1200" dirty="0"/>
          </a:p>
        </p:txBody>
      </p:sp>
      <p:sp>
        <p:nvSpPr>
          <p:cNvPr id="4" name="Text Placeholder 3"/>
          <p:cNvSpPr>
            <a:spLocks noGrp="1"/>
          </p:cNvSpPr>
          <p:nvPr>
            <p:ph type="body" sz="quarter" idx="17"/>
          </p:nvPr>
        </p:nvSpPr>
        <p:spPr/>
        <p:txBody>
          <a:bodyPr/>
          <a:lstStyle/>
          <a:p>
            <a:r>
              <a:rPr lang="en-US" dirty="0" smtClean="0"/>
              <a:t>Linear Regression with Outlier</a:t>
            </a:r>
            <a:endParaRPr lang="en-US" dirty="0"/>
          </a:p>
        </p:txBody>
      </p:sp>
      <p:sp>
        <p:nvSpPr>
          <p:cNvPr id="6" name="TextBox 5"/>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798844531"/>
              </p:ext>
            </p:extLst>
          </p:nvPr>
        </p:nvGraphicFramePr>
        <p:xfrm>
          <a:off x="254000" y="1349829"/>
          <a:ext cx="8815381" cy="2805859"/>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p:cNvSpPr/>
          <p:nvPr>
            <p:custDataLst>
              <p:tags r:id="rId2"/>
            </p:custDataLst>
          </p:nvPr>
        </p:nvSpPr>
        <p:spPr bwMode="auto">
          <a:xfrm>
            <a:off x="240399" y="4494604"/>
            <a:ext cx="8551176" cy="281103"/>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US" sz="1600" b="1" normalizeH="0" smtClean="0">
                <a:ln>
                  <a:noFill/>
                </a:ln>
                <a:solidFill>
                  <a:srgbClr val="005192"/>
                </a:solidFill>
                <a:effectLst/>
                <a:latin typeface="Arial" panose="020B0604020202020204" pitchFamily="34" charset="0"/>
              </a:rPr>
              <a:t>Most points are below the line</a:t>
            </a:r>
          </a:p>
        </p:txBody>
      </p:sp>
      <p:pic>
        <p:nvPicPr>
          <p:cNvPr id="13" name="Picture 12"/>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50039" y="4258346"/>
            <a:ext cx="8686568" cy="280803"/>
          </a:xfrm>
          <a:prstGeom prst="rect">
            <a:avLst/>
          </a:prstGeom>
        </p:spPr>
      </p:pic>
      <p:sp>
        <p:nvSpPr>
          <p:cNvPr id="14" name="Footer Placeholder 13"/>
          <p:cNvSpPr>
            <a:spLocks noGrp="1"/>
          </p:cNvSpPr>
          <p:nvPr>
            <p:ph type="ftr" sz="quarter" idx="3"/>
          </p:nvPr>
        </p:nvSpPr>
        <p:spPr/>
        <p:txBody>
          <a:bodyPr/>
          <a:lstStyle/>
          <a:p>
            <a:endParaRPr lang="en-US"/>
          </a:p>
        </p:txBody>
      </p:sp>
      <p:sp>
        <p:nvSpPr>
          <p:cNvPr id="15" name="Slide Number Placeholder 14"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07503636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With Penalization (Regularization)</a:t>
            </a:r>
            <a:endParaRPr lang="en-US" kern="1200" dirty="0"/>
          </a:p>
        </p:txBody>
      </p:sp>
      <p:sp>
        <p:nvSpPr>
          <p:cNvPr id="4" name="Text Placeholder 3"/>
          <p:cNvSpPr>
            <a:spLocks noGrp="1"/>
          </p:cNvSpPr>
          <p:nvPr>
            <p:ph type="body" sz="quarter" idx="17"/>
          </p:nvPr>
        </p:nvSpPr>
        <p:spPr/>
        <p:txBody>
          <a:bodyPr/>
          <a:lstStyle/>
          <a:p>
            <a:r>
              <a:rPr lang="en-US" dirty="0" smtClean="0"/>
              <a:t>Simulated Ridge Regression</a:t>
            </a:r>
            <a:endParaRPr lang="en-US" dirty="0"/>
          </a:p>
        </p:txBody>
      </p:sp>
      <p:sp>
        <p:nvSpPr>
          <p:cNvPr id="6" name="TextBox 5"/>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7" name="Rectangle 6"/>
          <p:cNvSpPr/>
          <p:nvPr>
            <p:custDataLst>
              <p:tags r:id="rId2"/>
            </p:custDataLst>
          </p:nvPr>
        </p:nvSpPr>
        <p:spPr bwMode="auto">
          <a:xfrm>
            <a:off x="240399" y="4494604"/>
            <a:ext cx="8551176" cy="281103"/>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US" sz="1600" b="1" normalizeH="0" smtClean="0">
                <a:ln>
                  <a:noFill/>
                </a:ln>
                <a:solidFill>
                  <a:srgbClr val="005192"/>
                </a:solidFill>
                <a:effectLst/>
                <a:latin typeface="Arial" panose="020B0604020202020204" pitchFamily="34" charset="0"/>
              </a:rPr>
              <a:t>Note – This is a simulation as the real regression only “works” in multiple dimensions.</a:t>
            </a:r>
          </a:p>
        </p:txBody>
      </p:sp>
      <p:pic>
        <p:nvPicPr>
          <p:cNvPr id="8" name="Picture 7"/>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250039" y="4258346"/>
            <a:ext cx="8686568" cy="280803"/>
          </a:xfrm>
          <a:prstGeom prst="rect">
            <a:avLst/>
          </a:prstGeom>
        </p:spPr>
      </p:pic>
      <p:graphicFrame>
        <p:nvGraphicFramePr>
          <p:cNvPr id="12" name="Chart Placeholder 11"/>
          <p:cNvGraphicFramePr>
            <a:graphicFrameLocks noGrp="1"/>
          </p:cNvGraphicFramePr>
          <p:nvPr>
            <p:ph type="chart" sz="quarter" idx="16"/>
            <p:extLst>
              <p:ext uri="{D42A27DB-BD31-4B8C-83A1-F6EECF244321}">
                <p14:modId xmlns:p14="http://schemas.microsoft.com/office/powerpoint/2010/main" val="3877359302"/>
              </p:ext>
            </p:extLst>
          </p:nvPr>
        </p:nvGraphicFramePr>
        <p:xfrm>
          <a:off x="252413" y="1240689"/>
          <a:ext cx="8821737" cy="3248761"/>
        </p:xfrm>
        <a:graphic>
          <a:graphicData uri="http://schemas.openxmlformats.org/drawingml/2006/chart">
            <c:chart xmlns:c="http://schemas.openxmlformats.org/drawingml/2006/chart" xmlns:r="http://schemas.openxmlformats.org/officeDocument/2006/relationships" r:id="rId6"/>
          </a:graphicData>
        </a:graphic>
      </p:graphicFrame>
      <p:sp>
        <p:nvSpPr>
          <p:cNvPr id="13" name="Footer Placeholder 12"/>
          <p:cNvSpPr>
            <a:spLocks noGrp="1"/>
          </p:cNvSpPr>
          <p:nvPr>
            <p:ph type="ftr" sz="quarter" idx="3"/>
          </p:nvPr>
        </p:nvSpPr>
        <p:spPr/>
        <p:txBody>
          <a:bodyPr/>
          <a:lstStyle/>
          <a:p>
            <a:endParaRPr lang="en-US"/>
          </a:p>
        </p:txBody>
      </p:sp>
      <p:sp>
        <p:nvSpPr>
          <p:cNvPr id="14" name="Slide Number Placeholder 13"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99965809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a:xfrm>
                <a:off x="254000" y="1012500"/>
                <a:ext cx="8820150" cy="1794081"/>
              </a:xfrm>
            </p:spPr>
            <p:txBody>
              <a:bodyPr/>
              <a:lstStyle/>
              <a:p>
                <a:r>
                  <a:rPr lang="en-US" dirty="0"/>
                  <a:t>Simple Linear regression (OLS) minimizes the sum of distances between predicted and actual:</a:t>
                </a:r>
              </a:p>
              <a:p>
                <a:pPr marL="0" indent="0" algn="ctr">
                  <a:buNone/>
                </a:pPr>
                <a:r>
                  <a:rPr lang="en-US" dirty="0"/>
                  <a:t>min</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𝛽</m:t>
                                </m:r>
                              </m:e>
                            </m:d>
                          </m:e>
                          <m:sup>
                            <m:r>
                              <a:rPr lang="en-US" i="1">
                                <a:latin typeface="Cambria Math" panose="02040503050406030204" pitchFamily="18" charset="0"/>
                                <a:ea typeface="Cambria Math" panose="02040503050406030204" pitchFamily="18" charset="0"/>
                              </a:rPr>
                              <m:t>2</m:t>
                            </m:r>
                          </m:sup>
                        </m:sSup>
                      </m:e>
                    </m:d>
                  </m:oMath>
                </a14:m>
                <a:endParaRPr lang="en-US" dirty="0" smtClean="0"/>
              </a:p>
              <a:p>
                <a:pPr marL="0" indent="0" algn="ctr">
                  <a:buNone/>
                </a:pPr>
                <a:endParaRPr lang="en-US" dirty="0"/>
              </a:p>
              <a:p>
                <a:r>
                  <a:rPr lang="en-US" dirty="0"/>
                  <a:t>Regularized regressions add a “penalty” relative to the size of the coefficients:</a:t>
                </a:r>
              </a:p>
              <a:p>
                <a:pPr marL="0" indent="0" algn="ctr">
                  <a:buNone/>
                </a:pPr>
                <a:r>
                  <a:rPr lang="en-US" dirty="0"/>
                  <a:t>min</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ea typeface="Cambria Math" panose="02040503050406030204" pitchFamily="18" charset="0"/>
                                  </a:rPr>
                                  <m:t>𝛽</m:t>
                                </m:r>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𝑝𝑒𝑛𝑎𝑙𝑡𝑦</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𝑡𝑒𝑟𝑚</m:t>
                        </m:r>
                        <m:r>
                          <a:rPr lang="en-US" i="1">
                            <a:latin typeface="Cambria Math" panose="02040503050406030204" pitchFamily="18" charset="0"/>
                            <a:ea typeface="Cambria Math" panose="02040503050406030204" pitchFamily="18" charset="0"/>
                          </a:rPr>
                          <m:t>)</m:t>
                        </m:r>
                      </m:e>
                    </m:d>
                  </m:oMath>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xfrm>
                <a:off x="254000" y="1012500"/>
                <a:ext cx="8820150" cy="1794081"/>
              </a:xfrm>
              <a:blipFill>
                <a:blip r:embed="rId3"/>
                <a:stretch>
                  <a:fillRect l="-1106" t="-3061" r="-415" b="-3061"/>
                </a:stretch>
              </a:blipFill>
            </p:spPr>
            <p:txBody>
              <a:bodyPr/>
              <a:lstStyle/>
              <a:p>
                <a:r>
                  <a:rPr lang="en-US">
                    <a:noFill/>
                  </a:rPr>
                  <a:t> </a:t>
                </a:r>
              </a:p>
            </p:txBody>
          </p:sp>
        </mc:Fallback>
      </mc:AlternateContent>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dirty="0" smtClean="0"/>
              <a:t>How do penalties work?</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81891184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3"/>
              </p:nvPr>
            </p:nvSpPr>
            <p:spPr>
              <a:xfrm>
                <a:off x="254000" y="1012500"/>
                <a:ext cx="8820150" cy="3867341"/>
              </a:xfrm>
            </p:spPr>
            <p:txBody>
              <a:bodyPr/>
              <a:lstStyle/>
              <a:p>
                <a:pPr marL="0" indent="0">
                  <a:buNone/>
                </a:pPr>
                <a:r>
                  <a:rPr lang="en-US" sz="2000" b="1" dirty="0">
                    <a:solidFill>
                      <a:schemeClr val="accent2"/>
                    </a:solidFill>
                  </a:rPr>
                  <a:t>What are the penalty terms</a:t>
                </a:r>
                <a:r>
                  <a:rPr lang="en-US" sz="2000" b="1" dirty="0" smtClean="0">
                    <a:solidFill>
                      <a:schemeClr val="accent2"/>
                    </a:solidFill>
                  </a:rPr>
                  <a:t>?</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1</m:t>
                        </m:r>
                      </m:sub>
                    </m:sSub>
                    <m:r>
                      <a:rPr lang="en-US" sz="1800" i="1">
                        <a:latin typeface="Cambria Math" panose="02040503050406030204" pitchFamily="18" charset="0"/>
                      </a:rPr>
                      <m:t> (</m:t>
                    </m:r>
                    <m:r>
                      <a:rPr lang="en-US" sz="1800" i="1">
                        <a:latin typeface="Cambria Math" panose="02040503050406030204" pitchFamily="18" charset="0"/>
                      </a:rPr>
                      <m:t>𝐿𝐴𝑆𝑆𝑂</m:t>
                    </m:r>
                    <m:r>
                      <a:rPr lang="en-US" sz="1800" i="1">
                        <a:latin typeface="Cambria Math" panose="02040503050406030204" pitchFamily="18" charset="0"/>
                      </a:rPr>
                      <m:t>)</m:t>
                    </m:r>
                  </m:oMath>
                </a14:m>
                <a:r>
                  <a:rPr lang="en-US" sz="1800" dirty="0"/>
                  <a:t>      min</a:t>
                </a:r>
                <a14:m>
                  <m:oMath xmlns:m="http://schemas.openxmlformats.org/officeDocument/2006/math">
                    <m:d>
                      <m:dPr>
                        <m:begChr m:val="{"/>
                        <m:endChr m:val="}"/>
                        <m:ctrlPr>
                          <a:rPr lang="en-US" sz="1800" i="1">
                            <a:latin typeface="Cambria Math" panose="02040503050406030204" pitchFamily="18" charset="0"/>
                          </a:rPr>
                        </m:ctrlPr>
                      </m:dPr>
                      <m:e>
                        <m:sSup>
                          <m:sSupPr>
                            <m:ctrlPr>
                              <a:rPr lang="en-US" sz="1800" i="1">
                                <a:latin typeface="Cambria Math" panose="02040503050406030204" pitchFamily="18" charset="0"/>
                                <a:ea typeface="Cambria Math" panose="02040503050406030204" pitchFamily="18" charset="0"/>
                              </a:rPr>
                            </m:ctrlPr>
                          </m:sSupPr>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𝑛</m:t>
                                </m:r>
                              </m:den>
                            </m:f>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r>
                                  <a:rPr lang="en-US" sz="1800" i="1">
                                    <a:latin typeface="Cambria Math" panose="02040503050406030204" pitchFamily="18" charset="0"/>
                                  </a:rPr>
                                  <m:t>−</m:t>
                                </m:r>
                                <m:r>
                                  <a:rPr lang="en-US" sz="1800" i="1">
                                    <a:latin typeface="Cambria Math" panose="02040503050406030204" pitchFamily="18" charset="0"/>
                                  </a:rPr>
                                  <m:t>𝑋</m:t>
                                </m:r>
                                <m:r>
                                  <a:rPr lang="en-US" sz="1800" i="1">
                                    <a:latin typeface="Cambria Math" panose="02040503050406030204" pitchFamily="18" charset="0"/>
                                    <a:ea typeface="Cambria Math" panose="02040503050406030204" pitchFamily="18" charset="0"/>
                                  </a:rPr>
                                  <m:t>𝛽</m:t>
                                </m:r>
                              </m:e>
                            </m:d>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𝜆</m:t>
                        </m:r>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𝛽</m:t>
                                </m:r>
                              </m:e>
                            </m:d>
                          </m:e>
                          <m:sub>
                            <m:r>
                              <a:rPr lang="en-US" sz="1800" i="1">
                                <a:latin typeface="Cambria Math" panose="02040503050406030204" pitchFamily="18" charset="0"/>
                                <a:ea typeface="Cambria Math" panose="02040503050406030204" pitchFamily="18" charset="0"/>
                              </a:rPr>
                              <m:t>1</m:t>
                            </m:r>
                          </m:sub>
                        </m:sSub>
                      </m:e>
                    </m:d>
                  </m:oMath>
                </a14:m>
                <a:endParaRPr lang="en-US" dirty="0" smtClean="0"/>
              </a:p>
              <a:p>
                <a:r>
                  <a:rPr lang="en-US" dirty="0" smtClean="0"/>
                  <a:t>(</a:t>
                </a:r>
                <a:r>
                  <a:rPr lang="en-US" dirty="0"/>
                  <a:t>subscript 1 → sum of absolute value of </a:t>
                </a:r>
                <a:r>
                  <a:rPr lang="en-US" dirty="0" err="1"/>
                  <a:t>coef</a:t>
                </a:r>
                <a:r>
                  <a:rPr lang="en-US" dirty="0"/>
                  <a:t>)</a:t>
                </a:r>
              </a:p>
              <a:p>
                <a:endParaRPr lang="en-US" dirty="0"/>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2</m:t>
                        </m:r>
                      </m:sub>
                    </m:sSub>
                    <m:r>
                      <a:rPr lang="en-US" sz="1800" i="1">
                        <a:latin typeface="Cambria Math" panose="02040503050406030204" pitchFamily="18" charset="0"/>
                      </a:rPr>
                      <m:t> (</m:t>
                    </m:r>
                    <m:r>
                      <a:rPr lang="en-US" sz="1800" i="1">
                        <a:latin typeface="Cambria Math" panose="02040503050406030204" pitchFamily="18" charset="0"/>
                      </a:rPr>
                      <m:t>𝑅𝑖𝑑𝑔𝑒</m:t>
                    </m:r>
                    <m:r>
                      <a:rPr lang="en-US" sz="1800" i="1">
                        <a:latin typeface="Cambria Math" panose="02040503050406030204" pitchFamily="18" charset="0"/>
                      </a:rPr>
                      <m:t>)</m:t>
                    </m:r>
                  </m:oMath>
                </a14:m>
                <a:r>
                  <a:rPr lang="en-US" sz="1800" dirty="0"/>
                  <a:t>      min</a:t>
                </a:r>
                <a14:m>
                  <m:oMath xmlns:m="http://schemas.openxmlformats.org/officeDocument/2006/math">
                    <m:d>
                      <m:dPr>
                        <m:begChr m:val="{"/>
                        <m:endChr m:val="}"/>
                        <m:ctrlPr>
                          <a:rPr lang="en-US" sz="1800" i="1">
                            <a:latin typeface="Cambria Math" panose="02040503050406030204" pitchFamily="18" charset="0"/>
                          </a:rPr>
                        </m:ctrlPr>
                      </m:dPr>
                      <m:e>
                        <m:sSup>
                          <m:sSupPr>
                            <m:ctrlPr>
                              <a:rPr lang="en-US" sz="1800" i="1">
                                <a:latin typeface="Cambria Math" panose="02040503050406030204" pitchFamily="18" charset="0"/>
                                <a:ea typeface="Cambria Math" panose="02040503050406030204" pitchFamily="18" charset="0"/>
                              </a:rPr>
                            </m:ctrlPr>
                          </m:sSupPr>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𝑛</m:t>
                                </m:r>
                              </m:den>
                            </m:f>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𝑌</m:t>
                                </m:r>
                                <m:r>
                                  <a:rPr lang="en-US" sz="1800" i="1">
                                    <a:latin typeface="Cambria Math" panose="02040503050406030204" pitchFamily="18" charset="0"/>
                                  </a:rPr>
                                  <m:t>−</m:t>
                                </m:r>
                                <m:r>
                                  <a:rPr lang="en-US" sz="1800" i="1">
                                    <a:latin typeface="Cambria Math" panose="02040503050406030204" pitchFamily="18" charset="0"/>
                                  </a:rPr>
                                  <m:t>𝑋</m:t>
                                </m:r>
                                <m:r>
                                  <a:rPr lang="en-US" sz="1800" i="1">
                                    <a:latin typeface="Cambria Math" panose="02040503050406030204" pitchFamily="18" charset="0"/>
                                    <a:ea typeface="Cambria Math" panose="02040503050406030204" pitchFamily="18" charset="0"/>
                                  </a:rPr>
                                  <m:t>𝛽</m:t>
                                </m:r>
                              </m:e>
                            </m:d>
                          </m:e>
                          <m:sup>
                            <m:r>
                              <a:rPr lang="en-US" sz="1800" i="1">
                                <a:latin typeface="Cambria Math" panose="02040503050406030204" pitchFamily="18" charset="0"/>
                                <a:ea typeface="Cambria Math" panose="02040503050406030204" pitchFamily="18" charset="0"/>
                              </a:rPr>
                              <m:t>2</m:t>
                            </m:r>
                          </m:sup>
                        </m:s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𝜆</m:t>
                        </m:r>
                        <m:sSubSup>
                          <m:sSubSupPr>
                            <m:ctrlPr>
                              <a:rPr lang="en-US" sz="1800" i="1">
                                <a:latin typeface="Cambria Math" panose="02040503050406030204" pitchFamily="18" charset="0"/>
                                <a:ea typeface="Cambria Math" panose="02040503050406030204" pitchFamily="18" charset="0"/>
                              </a:rPr>
                            </m:ctrlPr>
                          </m:sSubSup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𝛽</m:t>
                                </m:r>
                              </m:e>
                            </m:d>
                          </m:e>
                          <m:sub>
                            <m:r>
                              <a:rPr lang="en-US" sz="1800" i="1">
                                <a:latin typeface="Cambria Math" panose="02040503050406030204" pitchFamily="18" charset="0"/>
                                <a:ea typeface="Cambria Math" panose="02040503050406030204" pitchFamily="18" charset="0"/>
                              </a:rPr>
                              <m:t>2</m:t>
                            </m:r>
                          </m:sub>
                          <m:sup>
                            <m:r>
                              <a:rPr lang="en-US" sz="1800" i="1">
                                <a:latin typeface="Cambria Math" panose="02040503050406030204" pitchFamily="18" charset="0"/>
                                <a:ea typeface="Cambria Math" panose="02040503050406030204" pitchFamily="18" charset="0"/>
                              </a:rPr>
                              <m:t>2</m:t>
                            </m:r>
                          </m:sup>
                        </m:sSubSup>
                      </m:e>
                    </m:d>
                  </m:oMath>
                </a14:m>
                <a:endParaRPr lang="en-US" dirty="0" smtClean="0"/>
              </a:p>
              <a:p>
                <a:r>
                  <a:rPr lang="en-US" dirty="0" smtClean="0"/>
                  <a:t>(</a:t>
                </a:r>
                <a:r>
                  <a:rPr lang="en-US" dirty="0"/>
                  <a:t>subscript 2 → square root of sum of squared </a:t>
                </a:r>
                <a:r>
                  <a:rPr lang="en-US" dirty="0" err="1"/>
                  <a:t>coef</a:t>
                </a:r>
                <a:r>
                  <a:rPr lang="en-US" dirty="0"/>
                  <a:t>)</a:t>
                </a:r>
              </a:p>
              <a:p>
                <a:endParaRPr lang="en-US" dirty="0"/>
              </a:p>
              <a:p>
                <a:r>
                  <a:rPr lang="en-US" sz="1800" dirty="0"/>
                  <a:t>“Blend” of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1</m:t>
                        </m:r>
                      </m:sub>
                    </m:sSub>
                  </m:oMath>
                </a14:m>
                <a:r>
                  <a:rPr lang="en-US" sz="1800" dirty="0"/>
                  <a:t>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rPr>
                          <m:t>2</m:t>
                        </m:r>
                      </m:sub>
                    </m:sSub>
                    <m:r>
                      <a:rPr lang="en-US" sz="1800" i="1">
                        <a:latin typeface="Cambria Math" panose="02040503050406030204" pitchFamily="18" charset="0"/>
                      </a:rPr>
                      <m:t> </m:t>
                    </m:r>
                  </m:oMath>
                </a14:m>
                <a:r>
                  <a:rPr lang="en-US" sz="1800" dirty="0"/>
                  <a:t>(Elastic Net)</a:t>
                </a:r>
              </a:p>
              <a:p>
                <a:pPr marL="0" indent="0">
                  <a:buNone/>
                </a:pPr>
                <a:r>
                  <a:rPr lang="en-US" dirty="0"/>
                  <a:t>Alpha parameter gives the weight between penalties</a:t>
                </a:r>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3"/>
              </p:nvPr>
            </p:nvSpPr>
            <p:spPr>
              <a:xfrm>
                <a:off x="254000" y="1012500"/>
                <a:ext cx="8820150" cy="3867341"/>
              </a:xfrm>
              <a:blipFill>
                <a:blip r:embed="rId4"/>
                <a:stretch>
                  <a:fillRect l="-1797" t="-1893"/>
                </a:stretch>
              </a:blipFill>
            </p:spPr>
            <p:txBody>
              <a:bodyPr/>
              <a:lstStyle/>
              <a:p>
                <a:r>
                  <a:rPr lang="en-US">
                    <a:noFill/>
                  </a:rPr>
                  <a:t> </a:t>
                </a:r>
              </a:p>
            </p:txBody>
          </p:sp>
        </mc:Fallback>
      </mc:AlternateContent>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What are the penalty terms?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23476355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So what do I pick?</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
        <p:nvSpPr>
          <p:cNvPr id="7" name="Content Placeholder 5"/>
          <p:cNvSpPr>
            <a:spLocks noGrp="1"/>
          </p:cNvSpPr>
          <p:nvPr>
            <p:ph type="body" sz="quarter" idx="13"/>
          </p:nvPr>
        </p:nvSpPr>
        <p:spPr/>
        <p:txBody>
          <a:bodyPr/>
          <a:lstStyle/>
          <a:p>
            <a:r>
              <a:rPr lang="en-US" dirty="0" smtClean="0"/>
              <a:t>Many theoretical reasons when LASSO/Ridge/Elastic Net may be better</a:t>
            </a:r>
          </a:p>
          <a:p>
            <a:endParaRPr lang="en-US" dirty="0"/>
          </a:p>
          <a:p>
            <a:r>
              <a:rPr lang="en-US" dirty="0" smtClean="0"/>
              <a:t>However…</a:t>
            </a:r>
          </a:p>
          <a:p>
            <a:pPr marL="0" indent="0">
              <a:buNone/>
            </a:pPr>
            <a:endParaRPr lang="en-US" dirty="0" smtClean="0"/>
          </a:p>
        </p:txBody>
      </p:sp>
      <p:sp>
        <p:nvSpPr>
          <p:cNvPr id="8" name="TextBox 7"/>
          <p:cNvSpPr txBox="1"/>
          <p:nvPr/>
        </p:nvSpPr>
        <p:spPr>
          <a:xfrm rot="21074169">
            <a:off x="2311519" y="2633764"/>
            <a:ext cx="5013789" cy="707886"/>
          </a:xfrm>
          <a:prstGeom prst="rect">
            <a:avLst/>
          </a:prstGeom>
          <a:noFill/>
        </p:spPr>
        <p:txBody>
          <a:bodyPr wrap="square" rtlCol="0">
            <a:spAutoFit/>
          </a:bodyPr>
          <a:lstStyle/>
          <a:p>
            <a:r>
              <a:rPr lang="en-US" sz="4000" dirty="0"/>
              <a:t>LASSO is </a:t>
            </a:r>
            <a:r>
              <a:rPr lang="en-US" sz="4000" dirty="0">
                <a:solidFill>
                  <a:schemeClr val="accent1"/>
                </a:solidFill>
              </a:rPr>
              <a:t>M</a:t>
            </a:r>
            <a:r>
              <a:rPr lang="en-US" sz="4000" dirty="0">
                <a:solidFill>
                  <a:schemeClr val="accent2"/>
                </a:solidFill>
              </a:rPr>
              <a:t>a</a:t>
            </a:r>
            <a:r>
              <a:rPr lang="en-US" sz="4000" dirty="0">
                <a:solidFill>
                  <a:schemeClr val="accent4"/>
                </a:solidFill>
              </a:rPr>
              <a:t>g</a:t>
            </a:r>
            <a:r>
              <a:rPr lang="en-US" sz="4000" dirty="0">
                <a:solidFill>
                  <a:schemeClr val="accent3"/>
                </a:solidFill>
              </a:rPr>
              <a:t>i</a:t>
            </a:r>
            <a:r>
              <a:rPr lang="en-US" sz="4000" dirty="0">
                <a:solidFill>
                  <a:schemeClr val="accent6"/>
                </a:solidFill>
              </a:rPr>
              <a:t>c</a:t>
            </a:r>
            <a:r>
              <a:rPr lang="en-US" sz="4000" dirty="0">
                <a:solidFill>
                  <a:schemeClr val="bg2"/>
                </a:solidFill>
              </a:rPr>
              <a:t>!</a:t>
            </a:r>
            <a:r>
              <a:rPr lang="en-US" sz="4000" dirty="0">
                <a:solidFill>
                  <a:schemeClr val="accent1"/>
                </a:solidFill>
              </a:rPr>
              <a:t>!</a:t>
            </a:r>
            <a:r>
              <a:rPr lang="en-US" sz="4000" dirty="0">
                <a:solidFill>
                  <a:schemeClr val="accent2"/>
                </a:solidFill>
              </a:rPr>
              <a:t>!</a:t>
            </a:r>
          </a:p>
        </p:txBody>
      </p:sp>
    </p:spTree>
    <p:extLst>
      <p:ext uri="{BB962C8B-B14F-4D97-AF65-F5344CB8AC3E}">
        <p14:creationId xmlns:p14="http://schemas.microsoft.com/office/powerpoint/2010/main" val="36648726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299365"/>
          </a:xfrm>
        </p:spPr>
        <p:txBody>
          <a:bodyPr/>
          <a:lstStyle/>
          <a:p>
            <a:pPr marL="0" indent="0">
              <a:buNone/>
            </a:pPr>
            <a:r>
              <a:rPr lang="en-US" dirty="0"/>
              <a:t>Least Absolute Shrinkage and </a:t>
            </a:r>
            <a:r>
              <a:rPr lang="en-US" dirty="0">
                <a:solidFill>
                  <a:schemeClr val="accent1"/>
                </a:solidFill>
              </a:rPr>
              <a:t>Selection</a:t>
            </a:r>
            <a:r>
              <a:rPr lang="en-US" dirty="0"/>
              <a:t> </a:t>
            </a:r>
            <a:r>
              <a:rPr lang="en-US" dirty="0" smtClean="0"/>
              <a:t>Operator</a:t>
            </a:r>
          </a:p>
          <a:p>
            <a:pPr marL="0" indent="0">
              <a:buNone/>
            </a:pPr>
            <a:endParaRPr lang="en-US" dirty="0" smtClean="0"/>
          </a:p>
          <a:p>
            <a:r>
              <a:rPr lang="en-US" dirty="0"/>
              <a:t>Tends to “shrink away” less important variables</a:t>
            </a:r>
          </a:p>
          <a:p>
            <a:pPr lvl="1"/>
            <a:r>
              <a:rPr lang="en-US" dirty="0"/>
              <a:t>Ridge tends to “Adjust” them</a:t>
            </a:r>
          </a:p>
          <a:p>
            <a:r>
              <a:rPr lang="en-US" dirty="0"/>
              <a:t>This includes interaction terms!</a:t>
            </a:r>
          </a:p>
          <a:p>
            <a:r>
              <a:rPr lang="en-US" dirty="0"/>
              <a:t>Very useful for categorical variables</a:t>
            </a:r>
          </a:p>
          <a:p>
            <a:pPr lvl="1"/>
            <a:r>
              <a:rPr lang="en-US" dirty="0"/>
              <a:t>Only certain categories will “shrink away”</a:t>
            </a:r>
          </a:p>
          <a:p>
            <a:pPr lvl="1"/>
            <a:r>
              <a:rPr lang="en-US" dirty="0"/>
              <a:t>“Ordinary” regressions require you to use all categories, or none</a:t>
            </a:r>
          </a:p>
          <a:p>
            <a:endParaRPr lang="en-US" dirty="0"/>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LASSO</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24778513"/>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LASSO Interactive Example</a:t>
            </a:r>
            <a:endParaRPr lang="en-US" sz="2800" kern="1200">
              <a:solidFill>
                <a:srgbClr val="005192"/>
              </a:solidFill>
            </a:endParaRPr>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76044303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Example</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37" y="1058863"/>
            <a:ext cx="8402563" cy="2847776"/>
          </a:xfrm>
          <a:prstGeom prst="rect">
            <a:avLst/>
          </a:prstGeom>
        </p:spPr>
      </p:pic>
    </p:spTree>
    <p:extLst>
      <p:ext uri="{BB962C8B-B14F-4D97-AF65-F5344CB8AC3E}">
        <p14:creationId xmlns:p14="http://schemas.microsoft.com/office/powerpoint/2010/main" val="412876033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52413" y="1598184"/>
            <a:ext cx="8723312" cy="323165"/>
          </a:xfrm>
          <a:effectLst>
            <a:reflection endPos="0" dir="5400000" sy="-100000" algn="bl" rotWithShape="0"/>
          </a:effectLst>
        </p:spPr>
        <p:txBody>
          <a:bodyPr vert="horz" wrap="none" anchor="t"/>
          <a:lstStyle/>
          <a:p>
            <a:pPr eaLnBrk="0" hangingPunct="0">
              <a:spcAft>
                <a:spcPts val="0"/>
              </a:spcAft>
            </a:pPr>
            <a:r>
              <a:rPr lang="en-US" sz="2800" kern="1200" smtClean="0">
                <a:solidFill>
                  <a:srgbClr val="005192"/>
                </a:solidFill>
              </a:rPr>
              <a:t>Getting Started</a:t>
            </a:r>
            <a:endParaRPr lang="en-US" sz="2800" kern="1200" dirty="0">
              <a:solidFill>
                <a:srgbClr val="005192"/>
              </a:solidFill>
            </a:endParaRP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608166207"/>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20"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Coefficients at Minimum MSE</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123" y="946542"/>
            <a:ext cx="2010056" cy="372479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907" y="946542"/>
            <a:ext cx="1971950" cy="3581900"/>
          </a:xfrm>
          <a:prstGeom prst="rect">
            <a:avLst/>
          </a:prstGeom>
        </p:spPr>
      </p:pic>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2787298522"/>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20" y="266040"/>
            <a:ext cx="8551175" cy="338554"/>
          </a:xfrm>
          <a:effectLst>
            <a:reflection endPos="0" dir="5400000" sy="-100000" algn="bl" rotWithShape="0"/>
          </a:effectLst>
        </p:spPr>
        <p:txBody>
          <a:bodyPr vert="horz" wrap="none" anchor="t"/>
          <a:lstStyle/>
          <a:p>
            <a:pPr eaLnBrk="0" hangingPunct="0">
              <a:spcAft>
                <a:spcPts val="0"/>
              </a:spcAft>
            </a:pPr>
            <a:r>
              <a:rPr lang="fr-FR" kern="1200" smtClean="0"/>
              <a:t>Coefficients 1se above Minimum MSE</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967" y="935116"/>
            <a:ext cx="1781424" cy="3734321"/>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298" y="935115"/>
            <a:ext cx="1086002" cy="3581900"/>
          </a:xfrm>
          <a:prstGeom prst="rect">
            <a:avLst/>
          </a:prstGeom>
        </p:spPr>
      </p:pic>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91915191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effectLst>
            <a:reflection endPos="0" dir="5400000" sy="-100000" algn="bl" rotWithShape="0"/>
          </a:effectLst>
        </p:spPr>
        <p:txBody>
          <a:bodyPr vert="horz" wrap="none" anchor="t"/>
          <a:lstStyle/>
          <a:p>
            <a:pPr eaLnBrk="0" hangingPunct="0">
              <a:spcAft>
                <a:spcPts val="0"/>
              </a:spcAft>
            </a:pPr>
            <a:r>
              <a:rPr lang="en-US" sz="2800" kern="1200" smtClean="0"/>
              <a:t>Machine Learning Models</a:t>
            </a:r>
            <a:endParaRPr lang="en-US" sz="2800" kern="1200"/>
          </a:p>
        </p:txBody>
      </p:sp>
      <p:sp>
        <p:nvSpPr>
          <p:cNvPr id="8" name="Subtitle 7"/>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15546184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548903"/>
          </a:xfrm>
        </p:spPr>
        <p:txBody>
          <a:bodyPr/>
          <a:lstStyle/>
          <a:p>
            <a:r>
              <a:rPr lang="en-US" dirty="0"/>
              <a:t>Great diversity of algorithms – outside the scope of this discussion</a:t>
            </a:r>
          </a:p>
          <a:p>
            <a:r>
              <a:rPr lang="en-US" dirty="0"/>
              <a:t>Two huge benefits:</a:t>
            </a:r>
          </a:p>
          <a:p>
            <a:pPr lvl="1"/>
            <a:r>
              <a:rPr lang="en-US" dirty="0"/>
              <a:t>These generally select their own features</a:t>
            </a:r>
          </a:p>
          <a:p>
            <a:pPr lvl="1"/>
            <a:r>
              <a:rPr lang="en-US" dirty="0"/>
              <a:t>Great at picking up interactions</a:t>
            </a:r>
          </a:p>
          <a:p>
            <a:r>
              <a:rPr lang="en-US" dirty="0"/>
              <a:t>Pitfalls:</a:t>
            </a:r>
          </a:p>
          <a:p>
            <a:pPr lvl="1"/>
            <a:r>
              <a:rPr lang="en-US" dirty="0" err="1"/>
              <a:t>Overfit</a:t>
            </a:r>
            <a:endParaRPr lang="en-US" dirty="0"/>
          </a:p>
          <a:p>
            <a:pPr lvl="1"/>
            <a:r>
              <a:rPr lang="en-US" dirty="0"/>
              <a:t>Impossible to determine</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Very Briefly</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54069902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705356"/>
          </a:xfrm>
        </p:spPr>
        <p:txBody>
          <a:bodyPr/>
          <a:lstStyle/>
          <a:p>
            <a:r>
              <a:rPr lang="en-US" dirty="0"/>
              <a:t>Consider “Gradient Boosting Machines” and its </a:t>
            </a:r>
            <a:r>
              <a:rPr lang="en-US" dirty="0" smtClean="0"/>
              <a:t>relatives</a:t>
            </a:r>
          </a:p>
          <a:p>
            <a:endParaRPr lang="en-US" dirty="0"/>
          </a:p>
          <a:p>
            <a:r>
              <a:rPr lang="en-US" dirty="0"/>
              <a:t>A coefficient is easy to explain:</a:t>
            </a:r>
          </a:p>
          <a:p>
            <a:pPr lvl="1"/>
            <a:r>
              <a:rPr lang="en-US" dirty="0"/>
              <a:t>“An increase of 1 in X means an increase in β for Y</a:t>
            </a:r>
          </a:p>
          <a:p>
            <a:r>
              <a:rPr lang="en-US" dirty="0"/>
              <a:t>Hundreds to thousands of decision trees are not</a:t>
            </a:r>
          </a:p>
          <a:p>
            <a:endParaRPr lang="en-US" dirty="0"/>
          </a:p>
          <a:p>
            <a:pPr marL="0" indent="0">
              <a:buNone/>
            </a:pPr>
            <a:r>
              <a:rPr lang="en-US" dirty="0"/>
              <a:t>They are good for Predictive Modelling, but not Statistical Inference</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Difficult to Interpret</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3140760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575816"/>
          </a:xfrm>
        </p:spPr>
        <p:txBody>
          <a:bodyPr/>
          <a:lstStyle/>
          <a:p>
            <a:pPr marL="0" indent="0" algn="ctr">
              <a:buNone/>
            </a:pPr>
            <a:endParaRPr lang="en-US" sz="2800" dirty="0" smtClean="0">
              <a:solidFill>
                <a:schemeClr val="accent2"/>
              </a:solidFill>
            </a:endParaRPr>
          </a:p>
          <a:p>
            <a:pPr marL="0" indent="0" algn="ctr">
              <a:buNone/>
            </a:pPr>
            <a:endParaRPr lang="en-US" sz="2800" dirty="0">
              <a:solidFill>
                <a:schemeClr val="accent2"/>
              </a:solidFill>
            </a:endParaRPr>
          </a:p>
          <a:p>
            <a:pPr marL="0" indent="0" algn="ctr">
              <a:buNone/>
            </a:pPr>
            <a:r>
              <a:rPr lang="en-US" sz="2800" b="1" dirty="0" smtClean="0">
                <a:solidFill>
                  <a:schemeClr val="accent2"/>
                </a:solidFill>
              </a:rPr>
              <a:t>Questions</a:t>
            </a:r>
            <a:endParaRPr lang="en-US" sz="2800" b="1" dirty="0">
              <a:solidFill>
                <a:schemeClr val="accent2"/>
              </a:solidFill>
            </a:endParaRPr>
          </a:p>
        </p:txBody>
      </p:sp>
      <p:sp>
        <p:nvSpPr>
          <p:cNvPr id="3" name="Title 2"/>
          <p:cNvSpPr>
            <a:spLocks noGrp="1"/>
          </p:cNvSpPr>
          <p:nvPr>
            <p:ph type="title"/>
          </p:nvPr>
        </p:nvSpPr>
        <p:spPr/>
        <p:txBody>
          <a:bodyPr/>
          <a:lstStyle/>
          <a:p>
            <a:r>
              <a:rPr lang="en-US" smtClean="0"/>
              <a:t>Questions</a:t>
            </a:r>
            <a:endParaRPr lang="en-US" dirty="0"/>
          </a:p>
        </p:txBody>
      </p:sp>
      <p:sp>
        <p:nvSpPr>
          <p:cNvPr id="4" name="TextBox 3"/>
          <p:cNvSpPr txBox="1"/>
          <p:nvPr>
            <p:custDataLst>
              <p:tags r:id="rId1"/>
            </p:custDataLst>
          </p:nvPr>
        </p:nvSpPr>
        <p:spPr>
          <a:xfrm>
            <a:off x="248019" y="543261"/>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Tree>
    <p:extLst>
      <p:ext uri="{BB962C8B-B14F-4D97-AF65-F5344CB8AC3E}">
        <p14:creationId xmlns:p14="http://schemas.microsoft.com/office/powerpoint/2010/main" val="28144023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2336537"/>
          </a:xfrm>
        </p:spPr>
        <p:txBody>
          <a:bodyPr/>
          <a:lstStyle/>
          <a:p>
            <a:r>
              <a:rPr lang="en-US" dirty="0"/>
              <a:t>Overview of Predictive Modeling Process</a:t>
            </a:r>
          </a:p>
          <a:p>
            <a:r>
              <a:rPr lang="en-US" dirty="0"/>
              <a:t>Extensible to Any Platform</a:t>
            </a:r>
          </a:p>
          <a:p>
            <a:r>
              <a:rPr lang="en-US" dirty="0"/>
              <a:t>Interactive and Technical</a:t>
            </a:r>
          </a:p>
          <a:p>
            <a:endParaRPr lang="en-US" dirty="0"/>
          </a:p>
          <a:p>
            <a:endParaRPr lang="en-US" dirty="0"/>
          </a:p>
          <a:p>
            <a:pPr marL="0" indent="0">
              <a:buNone/>
            </a:pPr>
            <a:r>
              <a:rPr lang="en-US" dirty="0"/>
              <a:t>	→ R will be used for technical work</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Goals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p:txBody>
          <a:bodyPr/>
          <a:lstStyle/>
          <a:p>
            <a:endParaRPr lang="en-US"/>
          </a:p>
        </p:txBody>
      </p:sp>
      <p:sp>
        <p:nvSpPr>
          <p:cNvPr id="6" name="Slide Number Placeholder 5"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78826880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1640962"/>
          </a:xfrm>
        </p:spPr>
        <p:txBody>
          <a:bodyPr/>
          <a:lstStyle/>
          <a:p>
            <a:r>
              <a:rPr lang="en-US" dirty="0"/>
              <a:t>Statistical Models – Implies inference</a:t>
            </a:r>
          </a:p>
          <a:p>
            <a:pPr lvl="1"/>
            <a:r>
              <a:rPr lang="en-US" dirty="0"/>
              <a:t>Seek the relationships between variables</a:t>
            </a:r>
          </a:p>
          <a:p>
            <a:r>
              <a:rPr lang="en-US" dirty="0"/>
              <a:t>Predictive Models – Implies prediction</a:t>
            </a:r>
          </a:p>
          <a:p>
            <a:pPr lvl="1"/>
            <a:r>
              <a:rPr lang="en-US" dirty="0"/>
              <a:t>Seek to predict target on new data</a:t>
            </a:r>
          </a:p>
          <a:p>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What is Predictive Modeling?</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258103" y="3035150"/>
            <a:ext cx="8687553" cy="280440"/>
          </a:xfrm>
          <a:prstGeom prst="rect">
            <a:avLst/>
          </a:prstGeom>
        </p:spPr>
      </p:pic>
      <p:sp>
        <p:nvSpPr>
          <p:cNvPr id="9" name="TextBox 8"/>
          <p:cNvSpPr txBox="1"/>
          <p:nvPr/>
        </p:nvSpPr>
        <p:spPr>
          <a:xfrm>
            <a:off x="167340" y="3315590"/>
            <a:ext cx="8778316" cy="584775"/>
          </a:xfrm>
          <a:prstGeom prst="rect">
            <a:avLst/>
          </a:prstGeom>
          <a:noFill/>
        </p:spPr>
        <p:txBody>
          <a:bodyPr wrap="square" rtlCol="0">
            <a:spAutoFit/>
          </a:bodyPr>
          <a:lstStyle/>
          <a:p>
            <a:r>
              <a:rPr lang="en-US" sz="1600" b="1" dirty="0">
                <a:solidFill>
                  <a:schemeClr val="accent2"/>
                </a:solidFill>
              </a:rPr>
              <a:t>Many “Statistical Models” are used for prediction</a:t>
            </a:r>
            <a:r>
              <a:rPr lang="en-US" sz="1600" b="1" dirty="0" smtClean="0">
                <a:solidFill>
                  <a:schemeClr val="accent2"/>
                </a:solidFill>
              </a:rPr>
              <a:t>. “</a:t>
            </a:r>
            <a:r>
              <a:rPr lang="en-US" sz="1600" b="1" dirty="0">
                <a:solidFill>
                  <a:schemeClr val="accent2"/>
                </a:solidFill>
              </a:rPr>
              <a:t>Machine Learning” models are generally poor for inference.</a:t>
            </a:r>
          </a:p>
        </p:txBody>
      </p:sp>
      <p:sp>
        <p:nvSpPr>
          <p:cNvPr id="11" name="Footer Placeholder 10"/>
          <p:cNvSpPr>
            <a:spLocks noGrp="1"/>
          </p:cNvSpPr>
          <p:nvPr>
            <p:ph type="ftr" sz="quarter" idx="3"/>
          </p:nvPr>
        </p:nvSpPr>
        <p:spPr/>
        <p:txBody>
          <a:bodyPr/>
          <a:lstStyle/>
          <a:p>
            <a:endParaRPr lang="en-US"/>
          </a:p>
        </p:txBody>
      </p:sp>
      <p:sp>
        <p:nvSpPr>
          <p:cNvPr id="12" name="Slide Number Placeholder 11"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842879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Predictive Modeling Frameworks</a:t>
            </a:r>
            <a:endParaRPr lang="en-US" kern="1200" dirty="0"/>
          </a:p>
        </p:txBody>
      </p:sp>
      <p:sp>
        <p:nvSpPr>
          <p:cNvPr id="4" name="TextBox 3"/>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8" name="TextBox 7"/>
          <p:cNvSpPr txBox="1"/>
          <p:nvPr/>
        </p:nvSpPr>
        <p:spPr>
          <a:xfrm>
            <a:off x="254000" y="1800844"/>
            <a:ext cx="3857385" cy="1077218"/>
          </a:xfrm>
          <a:prstGeom prst="rect">
            <a:avLst/>
          </a:prstGeom>
          <a:noFill/>
        </p:spPr>
        <p:txBody>
          <a:bodyPr wrap="square" rtlCol="0">
            <a:spAutoFit/>
          </a:bodyPr>
          <a:lstStyle/>
          <a:p>
            <a:r>
              <a:rPr lang="en-US" sz="2400" b="1" dirty="0">
                <a:solidFill>
                  <a:schemeClr val="accent1"/>
                </a:solidFill>
              </a:rPr>
              <a:t>CRISP-DM</a:t>
            </a:r>
          </a:p>
          <a:p>
            <a:r>
              <a:rPr lang="en-US" sz="2000" dirty="0"/>
              <a:t>Cross-Industry Standard Process for Data Mining</a:t>
            </a:r>
          </a:p>
        </p:txBody>
      </p:sp>
      <p:sp>
        <p:nvSpPr>
          <p:cNvPr id="6" name="Rectangle 5"/>
          <p:cNvSpPr/>
          <p:nvPr>
            <p:custDataLst>
              <p:tags r:id="rId2"/>
            </p:custDataLst>
          </p:nvPr>
        </p:nvSpPr>
        <p:spPr bwMode="auto">
          <a:xfrm>
            <a:off x="240399" y="4614113"/>
            <a:ext cx="8551176" cy="152349"/>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square" lIns="0" tIns="0" rIns="0" bIns="0" numCol="1" rtlCol="0" anchor="b" anchorCtr="0" compatLnSpc="1">
            <a:prstTxWarp prst="textNoShape">
              <a:avLst/>
            </a:prstTxWarp>
          </a:bodyPr>
          <a:lstStyle/>
          <a:p>
            <a:pPr eaLnBrk="0" fontAlgn="base" hangingPunct="0">
              <a:buClr>
                <a:schemeClr val="accent2"/>
              </a:buClr>
            </a:pPr>
            <a:r>
              <a:rPr kumimoji="0" lang="en-US" sz="800" normalizeH="0" smtClean="0">
                <a:ln>
                  <a:noFill/>
                </a:ln>
                <a:solidFill>
                  <a:srgbClr val="796E6B"/>
                </a:solidFill>
                <a:effectLst/>
                <a:latin typeface="Arial" panose="020B0604020202020204" pitchFamily="34" charset="0"/>
              </a:rPr>
              <a:t>By Kenneth Jensen - Own work based on: (link)</a:t>
            </a:r>
            <a:endParaRPr kumimoji="0" lang="en-US" sz="800" normalizeH="0" dirty="0" smtClean="0">
              <a:ln>
                <a:noFill/>
              </a:ln>
              <a:solidFill>
                <a:srgbClr val="796E6B"/>
              </a:solidFill>
              <a:effectLst/>
              <a:latin typeface="Arial" panose="020B0604020202020204" pitchFamily="34" charset="0"/>
            </a:endParaRPr>
          </a:p>
        </p:txBody>
      </p:sp>
      <p:pic>
        <p:nvPicPr>
          <p:cNvPr id="31" name="Content Placeholder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293" y="893080"/>
            <a:ext cx="3833222" cy="3840461"/>
          </a:xfrm>
          <a:prstGeom prst="rect">
            <a:avLst/>
          </a:prstGeom>
        </p:spPr>
      </p:pic>
      <p:sp>
        <p:nvSpPr>
          <p:cNvPr id="32" name="Footer Placeholder 31"/>
          <p:cNvSpPr>
            <a:spLocks noGrp="1"/>
          </p:cNvSpPr>
          <p:nvPr>
            <p:ph type="ftr" sz="quarter" idx="3"/>
          </p:nvPr>
        </p:nvSpPr>
        <p:spPr/>
        <p:txBody>
          <a:bodyPr/>
          <a:lstStyle/>
          <a:p>
            <a:endParaRPr lang="en-US"/>
          </a:p>
        </p:txBody>
      </p:sp>
      <p:sp>
        <p:nvSpPr>
          <p:cNvPr id="33" name="Slide Number Placeholder 32"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42149616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US" kern="1200" smtClean="0"/>
              <a:t>Predictive Modeling Frameworks</a:t>
            </a:r>
            <a:endParaRPr lang="en-US" kern="1200" dirty="0"/>
          </a:p>
        </p:txBody>
      </p:sp>
      <p:sp>
        <p:nvSpPr>
          <p:cNvPr id="4" name="Text Placeholder 3"/>
          <p:cNvSpPr>
            <a:spLocks noGrp="1"/>
          </p:cNvSpPr>
          <p:nvPr>
            <p:ph type="body" sz="quarter" idx="14"/>
          </p:nvPr>
        </p:nvSpPr>
        <p:spPr>
          <a:xfrm>
            <a:off x="4501662" y="1014154"/>
            <a:ext cx="4572488" cy="3290131"/>
          </a:xfrm>
        </p:spPr>
        <p:txBody>
          <a:bodyPr/>
          <a:lstStyle/>
          <a:p>
            <a:pPr marL="0" indent="0">
              <a:buNone/>
            </a:pPr>
            <a:r>
              <a:rPr lang="en-US" b="1" dirty="0">
                <a:solidFill>
                  <a:schemeClr val="accent2"/>
                </a:solidFill>
              </a:rPr>
              <a:t>7-Steps Predictive Modeling Process</a:t>
            </a:r>
          </a:p>
          <a:p>
            <a:pPr marL="527050" lvl="1" indent="-342900">
              <a:buFont typeface="+mj-lt"/>
              <a:buAutoNum type="arabicPeriod"/>
            </a:pPr>
            <a:r>
              <a:rPr lang="en-US" dirty="0" smtClean="0"/>
              <a:t>Understand </a:t>
            </a:r>
            <a:r>
              <a:rPr lang="en-US" dirty="0"/>
              <a:t>Business </a:t>
            </a:r>
            <a:r>
              <a:rPr lang="en-US" dirty="0" smtClean="0"/>
              <a:t>Objective</a:t>
            </a:r>
          </a:p>
          <a:p>
            <a:pPr marL="527050" lvl="1" indent="-342900">
              <a:buFont typeface="+mj-lt"/>
              <a:buAutoNum type="arabicPeriod"/>
            </a:pPr>
            <a:r>
              <a:rPr lang="en-US" dirty="0" smtClean="0"/>
              <a:t>Define </a:t>
            </a:r>
            <a:r>
              <a:rPr lang="en-US" dirty="0"/>
              <a:t>Modeling </a:t>
            </a:r>
            <a:r>
              <a:rPr lang="en-US" dirty="0" smtClean="0"/>
              <a:t>Goals</a:t>
            </a:r>
          </a:p>
          <a:p>
            <a:pPr marL="527050" lvl="1" indent="-342900">
              <a:buFont typeface="+mj-lt"/>
              <a:buAutoNum type="arabicPeriod"/>
            </a:pPr>
            <a:r>
              <a:rPr lang="en-US" dirty="0" smtClean="0"/>
              <a:t>Select/Get Data</a:t>
            </a:r>
          </a:p>
          <a:p>
            <a:pPr marL="527050" lvl="1" indent="-342900">
              <a:buFont typeface="+mj-lt"/>
              <a:buAutoNum type="arabicPeriod"/>
            </a:pPr>
            <a:r>
              <a:rPr lang="en-US" dirty="0" smtClean="0"/>
              <a:t>Prepare Data</a:t>
            </a:r>
          </a:p>
          <a:p>
            <a:pPr marL="527050" lvl="1" indent="-342900">
              <a:buFont typeface="+mj-lt"/>
              <a:buAutoNum type="arabicPeriod"/>
            </a:pPr>
            <a:r>
              <a:rPr lang="en-US" dirty="0" smtClean="0"/>
              <a:t>Analyze </a:t>
            </a:r>
            <a:r>
              <a:rPr lang="en-US" dirty="0"/>
              <a:t>and Transform Variables. Random </a:t>
            </a:r>
            <a:r>
              <a:rPr lang="en-US" dirty="0" smtClean="0"/>
              <a:t>Sampling</a:t>
            </a:r>
          </a:p>
          <a:p>
            <a:pPr marL="527050" lvl="1" indent="-342900">
              <a:buFont typeface="+mj-lt"/>
              <a:buAutoNum type="arabicPeriod"/>
            </a:pPr>
            <a:r>
              <a:rPr lang="en-US" dirty="0" smtClean="0"/>
              <a:t>Model </a:t>
            </a:r>
            <a:r>
              <a:rPr lang="en-US" dirty="0"/>
              <a:t>Selection and Develop Models (</a:t>
            </a:r>
            <a:r>
              <a:rPr lang="en-US" dirty="0" smtClean="0"/>
              <a:t>Training)</a:t>
            </a:r>
          </a:p>
          <a:p>
            <a:pPr marL="527050" lvl="1" indent="-342900">
              <a:buFont typeface="+mj-lt"/>
              <a:buAutoNum type="arabicPeriod"/>
            </a:pPr>
            <a:r>
              <a:rPr lang="en-US" dirty="0" smtClean="0"/>
              <a:t>Validate </a:t>
            </a:r>
            <a:r>
              <a:rPr lang="en-US" dirty="0"/>
              <a:t>Models (Testing), Optimize and Profitability</a:t>
            </a:r>
          </a:p>
          <a:p>
            <a:endParaRPr lang="en-US" dirty="0"/>
          </a:p>
        </p:txBody>
      </p:sp>
      <p:sp>
        <p:nvSpPr>
          <p:cNvPr id="5" name="TextBox 4"/>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dirty="0" err="1" smtClean="0">
              <a:solidFill>
                <a:srgbClr val="005192"/>
              </a:solidFill>
              <a:latin typeface="Arial" panose="020B0604020202020204" pitchFamily="34" charset="0"/>
            </a:endParaRPr>
          </a:p>
        </p:txBody>
      </p:sp>
      <p:sp>
        <p:nvSpPr>
          <p:cNvPr id="6" name="TextBox 5"/>
          <p:cNvSpPr txBox="1"/>
          <p:nvPr/>
        </p:nvSpPr>
        <p:spPr>
          <a:xfrm>
            <a:off x="160556" y="2205249"/>
            <a:ext cx="4126327" cy="830997"/>
          </a:xfrm>
          <a:prstGeom prst="rect">
            <a:avLst/>
          </a:prstGeom>
          <a:noFill/>
        </p:spPr>
        <p:txBody>
          <a:bodyPr wrap="square" rtlCol="0">
            <a:spAutoFit/>
          </a:bodyPr>
          <a:lstStyle/>
          <a:p>
            <a:r>
              <a:rPr lang="en-US" sz="2400" b="1" dirty="0">
                <a:solidFill>
                  <a:schemeClr val="accent1"/>
                </a:solidFill>
              </a:rPr>
              <a:t>“Open Source” Example</a:t>
            </a:r>
          </a:p>
          <a:p>
            <a:r>
              <a:rPr lang="en-US" sz="1200" dirty="0"/>
              <a:t>From </a:t>
            </a:r>
            <a:r>
              <a:rPr lang="en-US" sz="1200" dirty="0" err="1"/>
              <a:t>Rstudio</a:t>
            </a:r>
            <a:r>
              <a:rPr lang="en-US" sz="1200" dirty="0"/>
              <a:t> site</a:t>
            </a:r>
          </a:p>
          <a:p>
            <a:r>
              <a:rPr lang="en-US" sz="1200" dirty="0"/>
              <a:t>By </a:t>
            </a:r>
            <a:r>
              <a:rPr lang="en-US" sz="1200" dirty="0" err="1"/>
              <a:t>Ariful</a:t>
            </a:r>
            <a:r>
              <a:rPr lang="en-US" sz="1200" dirty="0"/>
              <a:t> </a:t>
            </a:r>
            <a:r>
              <a:rPr lang="en-US" sz="1200" dirty="0" err="1"/>
              <a:t>Mondal</a:t>
            </a:r>
            <a:endParaRPr lang="en-US" sz="1200" dirty="0"/>
          </a:p>
        </p:txBody>
      </p:sp>
      <p:sp>
        <p:nvSpPr>
          <p:cNvPr id="7" name="Footer Placeholder 6"/>
          <p:cNvSpPr>
            <a:spLocks noGrp="1"/>
          </p:cNvSpPr>
          <p:nvPr>
            <p:ph type="ftr" sz="quarter" idx="3"/>
          </p:nvPr>
        </p:nvSpPr>
        <p:spPr/>
        <p:txBody>
          <a:bodyPr/>
          <a:lstStyle/>
          <a:p>
            <a:endParaRPr lang="en-US"/>
          </a:p>
        </p:txBody>
      </p:sp>
      <p:sp>
        <p:nvSpPr>
          <p:cNvPr id="8" name="Slide Number Placeholder 7" hidden="1"/>
          <p:cNvSpPr>
            <a:spLocks noGrp="1"/>
          </p:cNvSpPr>
          <p:nvPr>
            <p:ph type="sldNum" sz="quarter" idx="11"/>
          </p:nvPr>
        </p:nvSpPr>
        <p:spPr/>
        <p:txBody>
          <a:bodyPr/>
          <a:lstStyle/>
          <a:p>
            <a:endParaRPr lang="en-US"/>
          </a:p>
        </p:txBody>
      </p:sp>
    </p:spTree>
    <p:extLst>
      <p:ext uri="{BB962C8B-B14F-4D97-AF65-F5344CB8AC3E}">
        <p14:creationId xmlns:p14="http://schemas.microsoft.com/office/powerpoint/2010/main" val="11358560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
  <p:tag name="HR2012" val="Y"/>
  <p:tag name="16TO9" val="Y"/>
  <p:tag name="AM_ENABLED"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100.xml><?xml version="1.0" encoding="utf-8"?>
<p:tagLst xmlns:a="http://schemas.openxmlformats.org/drawingml/2006/main" xmlns:r="http://schemas.openxmlformats.org/officeDocument/2006/relationships" xmlns:p="http://schemas.openxmlformats.org/presentationml/2006/main">
  <p:tag name="HR2012CONCLUSION_BOX" val="Y"/>
</p:tagLst>
</file>

<file path=ppt/tags/tag101.xml><?xml version="1.0" encoding="utf-8"?>
<p:tagLst xmlns:a="http://schemas.openxmlformats.org/drawingml/2006/main" xmlns:r="http://schemas.openxmlformats.org/officeDocument/2006/relationships" xmlns:p="http://schemas.openxmlformats.org/presentationml/2006/main">
  <p:tag name="HR2012CONCLUSION_BAR" val="Y"/>
</p:tagLst>
</file>

<file path=ppt/tags/tag10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0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0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0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06.xml><?xml version="1.0" encoding="utf-8"?>
<p:tagLst xmlns:a="http://schemas.openxmlformats.org/drawingml/2006/main" xmlns:r="http://schemas.openxmlformats.org/officeDocument/2006/relationships" xmlns:p="http://schemas.openxmlformats.org/presentationml/2006/main">
  <p:tag name="AM_CHAPTER_SLIDE" val="True"/>
  <p:tag name="AM_CHAPTER_NAME" val="LASSO Interactive Example"/>
</p:tagLst>
</file>

<file path=ppt/tags/tag10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0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0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M_CHAPTER_SLIDE" val="True"/>
  <p:tag name="AM_CHAPTER_NAME" val="Machine Learning Models"/>
</p:tagLst>
</file>

<file path=ppt/tags/tag11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1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1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12.xml><?xml version="1.0" encoding="utf-8"?>
<p:tagLst xmlns:a="http://schemas.openxmlformats.org/drawingml/2006/main" xmlns:r="http://schemas.openxmlformats.org/officeDocument/2006/relationships" xmlns:p="http://schemas.openxmlformats.org/presentationml/2006/main">
  <p:tag name="SHAPETAG" val="HRTITL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ORDER" val="1"/>
</p:tagLst>
</file>

<file path=ppt/tags/tag20.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21.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27.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ORDER"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30.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31.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32.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46.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47.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5.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HR2012_TITLE_AUTHOR_DEPT1" val="Y"/>
</p:tagLst>
</file>

<file path=ppt/tags/tag54.xml><?xml version="1.0" encoding="utf-8"?>
<p:tagLst xmlns:a="http://schemas.openxmlformats.org/drawingml/2006/main" xmlns:r="http://schemas.openxmlformats.org/officeDocument/2006/relationships" xmlns:p="http://schemas.openxmlformats.org/presentationml/2006/main">
  <p:tag name="HR2012_TITLE_AUTHOR_DEPT2" val="Y"/>
</p:tagLst>
</file>

<file path=ppt/tags/tag55.xml><?xml version="1.0" encoding="utf-8"?>
<p:tagLst xmlns:a="http://schemas.openxmlformats.org/drawingml/2006/main" xmlns:r="http://schemas.openxmlformats.org/officeDocument/2006/relationships" xmlns:p="http://schemas.openxmlformats.org/presentationml/2006/main">
  <p:tag name="HR2012_TITLE_AUTHOR_DEPT3" val="Y"/>
</p:tagLst>
</file>

<file path=ppt/tags/tag56.xml><?xml version="1.0" encoding="utf-8"?>
<p:tagLst xmlns:a="http://schemas.openxmlformats.org/drawingml/2006/main" xmlns:r="http://schemas.openxmlformats.org/officeDocument/2006/relationships" xmlns:p="http://schemas.openxmlformats.org/presentationml/2006/main">
  <p:tag name="HR2012_TITLE_EVENT_LOC_DATE" val="Y"/>
</p:tagLst>
</file>

<file path=ppt/tags/tag5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9.xml><?xml version="1.0" encoding="utf-8"?>
<p:tagLst xmlns:a="http://schemas.openxmlformats.org/drawingml/2006/main" xmlns:r="http://schemas.openxmlformats.org/officeDocument/2006/relationships" xmlns:p="http://schemas.openxmlformats.org/presentationml/2006/main">
  <p:tag name="CHAPTERPASTED" val="true"/>
  <p:tag name="AM_CHAPTER_SLIDE" val="True"/>
  <p:tag name="AM_CHAPTER_NAME" val="Getting Started"/>
</p:tagLst>
</file>

<file path=ppt/tags/tag6.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6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3.xml><?xml version="1.0" encoding="utf-8"?>
<p:tagLst xmlns:a="http://schemas.openxmlformats.org/drawingml/2006/main" xmlns:r="http://schemas.openxmlformats.org/officeDocument/2006/relationships" xmlns:p="http://schemas.openxmlformats.org/presentationml/2006/main">
  <p:tag name="HR2012SOURCE_BOX" val="Y"/>
</p:tagLst>
</file>

<file path=ppt/tags/tag6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5.xml><?xml version="1.0" encoding="utf-8"?>
<p:tagLst xmlns:a="http://schemas.openxmlformats.org/drawingml/2006/main" xmlns:r="http://schemas.openxmlformats.org/officeDocument/2006/relationships" xmlns:p="http://schemas.openxmlformats.org/presentationml/2006/main">
  <p:tag name="CHAPTERPASTED" val="true"/>
  <p:tag name="AM_CHAPTER_SLIDE" val="True"/>
  <p:tag name="AM_CHAPTER_NAME" val="R / RStudio"/>
</p:tagLst>
</file>

<file path=ppt/tags/tag6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8.xml><?xml version="1.0" encoding="utf-8"?>
<p:tagLst xmlns:a="http://schemas.openxmlformats.org/drawingml/2006/main" xmlns:r="http://schemas.openxmlformats.org/officeDocument/2006/relationships" xmlns:p="http://schemas.openxmlformats.org/presentationml/2006/main">
  <p:tag name="CHAPTERPASTED" val="true"/>
  <p:tag name="AM_CHAPTER_SLIDE" val="True"/>
  <p:tag name="AM_CHAPTER_NAME" val="Business Understanding"/>
</p:tagLst>
</file>

<file path=ppt/tags/tag6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7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1.xml><?xml version="1.0" encoding="utf-8"?>
<p:tagLst xmlns:a="http://schemas.openxmlformats.org/drawingml/2006/main" xmlns:r="http://schemas.openxmlformats.org/officeDocument/2006/relationships" xmlns:p="http://schemas.openxmlformats.org/presentationml/2006/main">
  <p:tag name="AM_CHAPTER_SLIDE" val="True"/>
  <p:tag name="AM_CHAPTER_NAME" val="Ask the Right Questions"/>
</p:tagLst>
</file>

<file path=ppt/tags/tag7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6.xml><?xml version="1.0" encoding="utf-8"?>
<p:tagLst xmlns:a="http://schemas.openxmlformats.org/drawingml/2006/main" xmlns:r="http://schemas.openxmlformats.org/officeDocument/2006/relationships" xmlns:p="http://schemas.openxmlformats.org/presentationml/2006/main">
  <p:tag name="AM_CHAPTER_SLIDE" val="True"/>
  <p:tag name="AM_CHAPTER_NAME" val="Data Preparation"/>
</p:tagLst>
</file>

<file path=ppt/tags/tag7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5.xml><?xml version="1.0" encoding="utf-8"?>
<p:tagLst xmlns:a="http://schemas.openxmlformats.org/drawingml/2006/main" xmlns:r="http://schemas.openxmlformats.org/officeDocument/2006/relationships" xmlns:p="http://schemas.openxmlformats.org/presentationml/2006/main">
  <p:tag name="AM_CHAPTER_SLIDE" val="True"/>
  <p:tag name="AM_CHAPTER_NAME" val="Interactive Modeling"/>
</p:tagLst>
</file>

<file path=ppt/tags/tag8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7.xml><?xml version="1.0" encoding="utf-8"?>
<p:tagLst xmlns:a="http://schemas.openxmlformats.org/drawingml/2006/main" xmlns:r="http://schemas.openxmlformats.org/officeDocument/2006/relationships" xmlns:p="http://schemas.openxmlformats.org/presentationml/2006/main">
  <p:tag name="AM_CHAPTER_SLIDE" val="True"/>
  <p:tag name="AM_CHAPTER_NAME" val="Linear Regression"/>
</p:tagLst>
</file>

<file path=ppt/tags/tag8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9.xml><?xml version="1.0" encoding="utf-8"?>
<p:tagLst xmlns:a="http://schemas.openxmlformats.org/drawingml/2006/main" xmlns:r="http://schemas.openxmlformats.org/officeDocument/2006/relationships" xmlns:p="http://schemas.openxmlformats.org/presentationml/2006/main">
  <p:tag name="AM_CHAPTER_SLIDE" val="True"/>
  <p:tag name="AM_CHAPTER_NAME" val="GLM Models"/>
</p:tagLst>
</file>

<file path=ppt/tags/tag9.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90.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5.xml><?xml version="1.0" encoding="utf-8"?>
<p:tagLst xmlns:a="http://schemas.openxmlformats.org/drawingml/2006/main" xmlns:r="http://schemas.openxmlformats.org/officeDocument/2006/relationships" xmlns:p="http://schemas.openxmlformats.org/presentationml/2006/main">
  <p:tag name="AM_CHAPTER_SLIDE" val="True"/>
  <p:tag name="AM_CHAPTER_NAME" val="Penalized Models"/>
</p:tagLst>
</file>

<file path=ppt/tags/tag9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7.xml><?xml version="1.0" encoding="utf-8"?>
<p:tagLst xmlns:a="http://schemas.openxmlformats.org/drawingml/2006/main" xmlns:r="http://schemas.openxmlformats.org/officeDocument/2006/relationships" xmlns:p="http://schemas.openxmlformats.org/presentationml/2006/main">
  <p:tag name="HR2012CONCLUSION_BOX" val="Y"/>
</p:tagLst>
</file>

<file path=ppt/tags/tag98.xml><?xml version="1.0" encoding="utf-8"?>
<p:tagLst xmlns:a="http://schemas.openxmlformats.org/drawingml/2006/main" xmlns:r="http://schemas.openxmlformats.org/officeDocument/2006/relationships" xmlns:p="http://schemas.openxmlformats.org/presentationml/2006/main">
  <p:tag name="HR2012CONCLUSION_BAR" val="Y"/>
</p:tagLst>
</file>

<file path=ppt/tags/tag99.xml><?xml version="1.0" encoding="utf-8"?>
<p:tagLst xmlns:a="http://schemas.openxmlformats.org/drawingml/2006/main" xmlns:r="http://schemas.openxmlformats.org/officeDocument/2006/relationships" xmlns:p="http://schemas.openxmlformats.org/presentationml/2006/main">
  <p:tag name="HR2012 HEADER_SUBTITLE" val="Y"/>
</p:tagLst>
</file>

<file path=ppt/theme/theme1.xml><?xml version="1.0" encoding="utf-8"?>
<a:theme xmlns:a="http://schemas.openxmlformats.org/drawingml/2006/main" name="Hannover Re 16to9">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6D1CC"/>
        </a:solidFill>
        <a:ln w="9525" cap="flat" cmpd="sng" algn="ctr">
          <a:solidFill>
            <a:srgbClr val="D6D1CC"/>
          </a:solidFill>
          <a:prstDash val="solid"/>
          <a:round/>
          <a:headEnd type="none" w="med" len="med"/>
          <a:tailEnd type="none" w="med" len="med"/>
        </a:ln>
        <a:effectLst/>
        <a:extLst/>
      </a:spPr>
      <a:bodyPr vert="horz" wrap="none" lIns="90000" tIns="46800" rIns="90000" bIns="46800" numCol="1" rtlCol="0" anchor="ctr" anchorCtr="0" compatLnSpc="1">
        <a:prstTxWarp prst="textNoShape">
          <a:avLst/>
        </a:prstTxWarp>
      </a:bodyPr>
      <a:lstStyle>
        <a:def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defRPr kumimoji="0" b="0"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spcBef>
            <a:spcPts val="600"/>
          </a:spcBef>
          <a:buClr>
            <a:schemeClr val="accent2"/>
          </a:buClr>
          <a:defRPr sz="1600" dirty="0" err="1" smtClean="0"/>
        </a:defPPr>
      </a:lstStyle>
    </a:txDef>
  </a:objectDefaults>
  <a:extraClrSchemeLst>
    <a:extraClrScheme>
      <a:clrScheme name="Hannover_Rueck 1">
        <a:dk1>
          <a:srgbClr val="3E3E3E"/>
        </a:dk1>
        <a:lt1>
          <a:srgbClr val="FFFFFF"/>
        </a:lt1>
        <a:dk2>
          <a:srgbClr val="DCDCDC"/>
        </a:dk2>
        <a:lt2>
          <a:srgbClr val="919191"/>
        </a:lt2>
        <a:accent1>
          <a:srgbClr val="003882"/>
        </a:accent1>
        <a:accent2>
          <a:srgbClr val="4D74A8"/>
        </a:accent2>
        <a:accent3>
          <a:srgbClr val="FFFFFF"/>
        </a:accent3>
        <a:accent4>
          <a:srgbClr val="343434"/>
        </a:accent4>
        <a:accent5>
          <a:srgbClr val="AAAEC1"/>
        </a:accent5>
        <a:accent6>
          <a:srgbClr val="456898"/>
        </a:accent6>
        <a:hlink>
          <a:srgbClr val="00A6D6"/>
        </a:hlink>
        <a:folHlink>
          <a:srgbClr val="827878"/>
        </a:folHlink>
      </a:clrScheme>
      <a:clrMap bg1="lt1" tx1="dk1" bg2="lt2" tx2="dk2" accent1="accent1" accent2="accent2" accent3="accent3" accent4="accent4" accent5="accent5" accent6="accent6" hlink="hlink" folHlink="folHlink"/>
    </a:extraClrScheme>
    <a:extraClrScheme>
      <a:clrScheme name="Hannover_Rueck 2">
        <a:dk1>
          <a:srgbClr val="3E3E3E"/>
        </a:dk1>
        <a:lt1>
          <a:srgbClr val="FFFFFF"/>
        </a:lt1>
        <a:dk2>
          <a:srgbClr val="DBE3ED"/>
        </a:dk2>
        <a:lt2>
          <a:srgbClr val="827878"/>
        </a:lt2>
        <a:accent1>
          <a:srgbClr val="00A6D6"/>
        </a:accent1>
        <a:accent2>
          <a:srgbClr val="003882"/>
        </a:accent2>
        <a:accent3>
          <a:srgbClr val="FFFFFF"/>
        </a:accent3>
        <a:accent4>
          <a:srgbClr val="343434"/>
        </a:accent4>
        <a:accent5>
          <a:srgbClr val="AAD0E8"/>
        </a:accent5>
        <a:accent6>
          <a:srgbClr val="0032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
      <a:clrScheme name="Hannover_Rueck 3">
        <a:dk1>
          <a:srgbClr val="3E3E3E"/>
        </a:dk1>
        <a:lt1>
          <a:srgbClr val="FFFFFF"/>
        </a:lt1>
        <a:dk2>
          <a:srgbClr val="DBE3ED"/>
        </a:dk2>
        <a:lt2>
          <a:srgbClr val="827878"/>
        </a:lt2>
        <a:accent1>
          <a:srgbClr val="00A6D6"/>
        </a:accent1>
        <a:accent2>
          <a:srgbClr val="143F82"/>
        </a:accent2>
        <a:accent3>
          <a:srgbClr val="FFFFFF"/>
        </a:accent3>
        <a:accent4>
          <a:srgbClr val="343434"/>
        </a:accent4>
        <a:accent5>
          <a:srgbClr val="AAD0E8"/>
        </a:accent5>
        <a:accent6>
          <a:srgbClr val="1138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Lst>
  <a:custClrLst>
    <a:custClr name="Custom Color 1">
      <a:srgbClr val="E9AD05"/>
    </a:custClr>
    <a:custClr name="Custom Color 2">
      <a:srgbClr val="CC6C08"/>
    </a:custClr>
    <a:custClr name="Custom Color 3">
      <a:srgbClr val="83D0F0"/>
    </a:custClr>
    <a:custClr name="Custom Color 4">
      <a:srgbClr val="796E6B"/>
    </a:custClr>
    <a:custClr name="Custom Color 5">
      <a:srgbClr val="CED7B1"/>
    </a:custClr>
    <a:custClr name="Custom Color 6">
      <a:srgbClr val="DBE3ED"/>
    </a:custClr>
    <a:custClr name="Custom Color 7">
      <a:srgbClr val="C0EAF6"/>
    </a:custClr>
    <a:custClr name="Custom Color 8">
      <a:srgbClr val="D6D1CC"/>
    </a:custClr>
  </a:custClrLst>
  <a:extLst>
    <a:ext uri="{05A4C25C-085E-4340-85A3-A5531E510DB2}">
      <thm15:themeFamily xmlns:thm15="http://schemas.microsoft.com/office/thememl/2012/main" name="Presentation26" id="{27A42ABA-D37B-4507-9696-DB31275A51DD}" vid="{BD505A4C-2850-4F88-B3CA-A5713A1EF207}"/>
    </a:ext>
  </a:extLst>
</a:theme>
</file>

<file path=ppt/theme/theme2.xml><?xml version="1.0" encoding="utf-8"?>
<a:theme xmlns:a="http://schemas.openxmlformats.org/drawingml/2006/main" name="Hannover Re">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annover Re">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6D1CC"/>
        </a:solidFill>
        <a:ln w="9525" cap="flat" cmpd="sng" algn="ctr">
          <a:solidFill>
            <a:srgbClr val="D6D1CC"/>
          </a:solidFill>
          <a:prstDash val="solid"/>
          <a:round/>
          <a:headEnd type="none" w="med" len="med"/>
          <a:tailEnd type="none" w="med" len="med"/>
        </a:ln>
        <a:effectLst/>
        <a:extLst/>
      </a:spPr>
      <a:bodyPr vert="horz" wrap="none" lIns="90000" tIns="46800" rIns="90000" bIns="46800" numCol="1" rtlCol="0" anchor="ctr" anchorCtr="0" compatLnSpc="1">
        <a:prstTxWarp prst="textNoShape">
          <a:avLst/>
        </a:prstTxWarp>
      </a:bodyPr>
      <a:lstStyle>
        <a:def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defRPr kumimoji="0" b="0"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marL="285750" indent="-285750">
          <a:spcBef>
            <a:spcPts val="600"/>
          </a:spcBef>
          <a:buClr>
            <a:schemeClr val="accent2"/>
          </a:buClr>
          <a:buFont typeface="Wingdings 3" pitchFamily="18" charset="2"/>
          <a:buChar char="u"/>
          <a:defRPr smtClean="0"/>
        </a:defPPr>
      </a:lstStyle>
    </a:txDef>
  </a:objectDefaults>
  <a:extraClrSchemeLst>
    <a:extraClrScheme>
      <a:clrScheme name="Hannover_Rueck 1">
        <a:dk1>
          <a:srgbClr val="3E3E3E"/>
        </a:dk1>
        <a:lt1>
          <a:srgbClr val="FFFFFF"/>
        </a:lt1>
        <a:dk2>
          <a:srgbClr val="DCDCDC"/>
        </a:dk2>
        <a:lt2>
          <a:srgbClr val="919191"/>
        </a:lt2>
        <a:accent1>
          <a:srgbClr val="003882"/>
        </a:accent1>
        <a:accent2>
          <a:srgbClr val="4D74A8"/>
        </a:accent2>
        <a:accent3>
          <a:srgbClr val="FFFFFF"/>
        </a:accent3>
        <a:accent4>
          <a:srgbClr val="343434"/>
        </a:accent4>
        <a:accent5>
          <a:srgbClr val="AAAEC1"/>
        </a:accent5>
        <a:accent6>
          <a:srgbClr val="456898"/>
        </a:accent6>
        <a:hlink>
          <a:srgbClr val="00A6D6"/>
        </a:hlink>
        <a:folHlink>
          <a:srgbClr val="827878"/>
        </a:folHlink>
      </a:clrScheme>
      <a:clrMap bg1="lt1" tx1="dk1" bg2="lt2" tx2="dk2" accent1="accent1" accent2="accent2" accent3="accent3" accent4="accent4" accent5="accent5" accent6="accent6" hlink="hlink" folHlink="folHlink"/>
    </a:extraClrScheme>
    <a:extraClrScheme>
      <a:clrScheme name="Hannover_Rueck 2">
        <a:dk1>
          <a:srgbClr val="3E3E3E"/>
        </a:dk1>
        <a:lt1>
          <a:srgbClr val="FFFFFF"/>
        </a:lt1>
        <a:dk2>
          <a:srgbClr val="DBE3ED"/>
        </a:dk2>
        <a:lt2>
          <a:srgbClr val="827878"/>
        </a:lt2>
        <a:accent1>
          <a:srgbClr val="00A6D6"/>
        </a:accent1>
        <a:accent2>
          <a:srgbClr val="003882"/>
        </a:accent2>
        <a:accent3>
          <a:srgbClr val="FFFFFF"/>
        </a:accent3>
        <a:accent4>
          <a:srgbClr val="343434"/>
        </a:accent4>
        <a:accent5>
          <a:srgbClr val="AAD0E8"/>
        </a:accent5>
        <a:accent6>
          <a:srgbClr val="0032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
      <a:clrScheme name="Hannover_Rueck 3">
        <a:dk1>
          <a:srgbClr val="3E3E3E"/>
        </a:dk1>
        <a:lt1>
          <a:srgbClr val="FFFFFF"/>
        </a:lt1>
        <a:dk2>
          <a:srgbClr val="DBE3ED"/>
        </a:dk2>
        <a:lt2>
          <a:srgbClr val="827878"/>
        </a:lt2>
        <a:accent1>
          <a:srgbClr val="00A6D6"/>
        </a:accent1>
        <a:accent2>
          <a:srgbClr val="143F82"/>
        </a:accent2>
        <a:accent3>
          <a:srgbClr val="FFFFFF"/>
        </a:accent3>
        <a:accent4>
          <a:srgbClr val="343434"/>
        </a:accent4>
        <a:accent5>
          <a:srgbClr val="AAD0E8"/>
        </a:accent5>
        <a:accent6>
          <a:srgbClr val="1138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Lst>
  <a:custClrLst>
    <a:custClr name="Custom Color 1">
      <a:srgbClr val="E9AD05"/>
    </a:custClr>
    <a:custClr name="Custom Color 2">
      <a:srgbClr val="CC6C08"/>
    </a:custClr>
    <a:custClr name="Custom Color 3">
      <a:srgbClr val="83D0F0"/>
    </a:custClr>
    <a:custClr name="Custom Color 4">
      <a:srgbClr val="796E6B"/>
    </a:custClr>
    <a:custClr name="Custom Color 5">
      <a:srgbClr val="CED7B1"/>
    </a:custClr>
    <a:custClr name="Custom Color 6">
      <a:srgbClr val="DBE3ED"/>
    </a:custClr>
    <a:custClr name="Custom Color 7">
      <a:srgbClr val="C0EAF6"/>
    </a:custClr>
    <a:custClr name="Custom Color 8">
      <a:srgbClr val="D6D1CC"/>
    </a:custClr>
  </a:custClrLst>
</a:theme>
</file>

<file path=ppt/theme/theme3.xml><?xml version="1.0" encoding="utf-8"?>
<a:theme xmlns:a="http://schemas.openxmlformats.org/drawingml/2006/main" name="Larissa">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annover Re">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UI/customUI14.xml><?xml version="1.0" encoding="utf-8"?>
<customUI xmlns="http://schemas.microsoft.com/office/2009/07/customui">
  <ribbon>
    <tabs>
      <tab idMso="TabDesign">
        <group idMso="GroupSlideThemes" visible="false"/>
      </tab>
      <tab idMso="TabInsert">
        <group idMso="GroupInsertTables" visible="false"/>
      </tab>
    </tabs>
  </ribbon>
</customUI>
</file>

<file path=docProps/app.xml><?xml version="1.0" encoding="utf-8"?>
<Properties xmlns="http://schemas.openxmlformats.org/officeDocument/2006/extended-properties" xmlns:vt="http://schemas.openxmlformats.org/officeDocument/2006/docPropsVTypes">
  <Template>Hannover Re 16to9</Template>
  <TotalTime>222</TotalTime>
  <Words>3188</Words>
  <Application>Microsoft Office PowerPoint</Application>
  <PresentationFormat>On-screen Show (16:9)</PresentationFormat>
  <Paragraphs>366</Paragraphs>
  <Slides>55</Slides>
  <Notes>37</Notes>
  <HiddenSlides>1</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4" baseType="lpstr">
      <vt:lpstr>Arial</vt:lpstr>
      <vt:lpstr>Arial Black</vt:lpstr>
      <vt:lpstr>Calibri</vt:lpstr>
      <vt:lpstr>Cambria Math</vt:lpstr>
      <vt:lpstr>Courier New</vt:lpstr>
      <vt:lpstr>Wingdings 3</vt:lpstr>
      <vt:lpstr>Hannover Re 16to9</vt:lpstr>
      <vt:lpstr>Hannover Re</vt:lpstr>
      <vt:lpstr>think-cell Slide</vt:lpstr>
      <vt:lpstr>Predictive Modeling Workshop</vt:lpstr>
      <vt:lpstr>PowerPoint Presentation</vt:lpstr>
      <vt:lpstr>Presentation Disclaimer</vt:lpstr>
      <vt:lpstr>Disclaimer</vt:lpstr>
      <vt:lpstr>Getting Started</vt:lpstr>
      <vt:lpstr>Goals</vt:lpstr>
      <vt:lpstr>What is Predictive Modeling?</vt:lpstr>
      <vt:lpstr>Predictive Modeling Frameworks</vt:lpstr>
      <vt:lpstr>Predictive Modeling Frameworks</vt:lpstr>
      <vt:lpstr>R / RStudio</vt:lpstr>
      <vt:lpstr>What is Predictive Modeling?</vt:lpstr>
      <vt:lpstr>What is Predictive Modeling?</vt:lpstr>
      <vt:lpstr>Business Understanding</vt:lpstr>
      <vt:lpstr>Ask the Right Questions</vt:lpstr>
      <vt:lpstr>Ask the Right Questions</vt:lpstr>
      <vt:lpstr>Data Understanding</vt:lpstr>
      <vt:lpstr>PowerPoint Presentation</vt:lpstr>
      <vt:lpstr>PowerPoint Presentation</vt:lpstr>
      <vt:lpstr>PowerPoint Presentation</vt:lpstr>
      <vt:lpstr>PowerPoint Presentation</vt:lpstr>
      <vt:lpstr>Data Preparation</vt:lpstr>
      <vt:lpstr>Data Preprocessing</vt:lpstr>
      <vt:lpstr>Center and Scale</vt:lpstr>
      <vt:lpstr>Deal with Skewness</vt:lpstr>
      <vt:lpstr>Correlated Variables</vt:lpstr>
      <vt:lpstr>Near Zero Variance</vt:lpstr>
      <vt:lpstr>Data Splitting (crucial)</vt:lpstr>
      <vt:lpstr>Data Splitting (crucial)</vt:lpstr>
      <vt:lpstr>Data Splitting (crucial)</vt:lpstr>
      <vt:lpstr>Interactive Modeling</vt:lpstr>
      <vt:lpstr>Time is short</vt:lpstr>
      <vt:lpstr>Linear Regression</vt:lpstr>
      <vt:lpstr>Linear Regression</vt:lpstr>
      <vt:lpstr>GLM Models</vt:lpstr>
      <vt:lpstr>GLM</vt:lpstr>
      <vt:lpstr>Which Link Function?</vt:lpstr>
      <vt:lpstr>Which Link Function?</vt:lpstr>
      <vt:lpstr>What is Predictive Modeling?</vt:lpstr>
      <vt:lpstr>Interactive Example – Cane Disease</vt:lpstr>
      <vt:lpstr>PowerPoint Presentation</vt:lpstr>
      <vt:lpstr>Penalized Models</vt:lpstr>
      <vt:lpstr>Outliers Can Distort a Regression</vt:lpstr>
      <vt:lpstr>With Penalization (Regularization)</vt:lpstr>
      <vt:lpstr>How do penalties work?</vt:lpstr>
      <vt:lpstr>What are the penalty terms?</vt:lpstr>
      <vt:lpstr>So what do I pick?</vt:lpstr>
      <vt:lpstr>LASSO</vt:lpstr>
      <vt:lpstr>LASSO Interactive Example</vt:lpstr>
      <vt:lpstr>Example</vt:lpstr>
      <vt:lpstr>Coefficients at Minimum MSE</vt:lpstr>
      <vt:lpstr>Coefficients 1se above Minimum MSE</vt:lpstr>
      <vt:lpstr>Machine Learning Models</vt:lpstr>
      <vt:lpstr>Very Briefly</vt:lpstr>
      <vt:lpstr>Difficult to Interpret</vt:lpstr>
      <vt:lpstr>Questions</vt:lpstr>
    </vt:vector>
  </TitlesOfParts>
  <Manager>Louise.Camilleri-Wolter@hannover-re.com</Manager>
  <Company>Hannover Rück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Modeling Workshop</dc:title>
  <dc:subject/>
  <dc:creator>Dees Sevilla</dc:creator>
  <cp:lastModifiedBy>Hanewinckel Nick</cp:lastModifiedBy>
  <cp:revision>26</cp:revision>
  <cp:lastPrinted>2018-01-25T15:48:30Z</cp:lastPrinted>
  <dcterms:created xsi:type="dcterms:W3CDTF">2018-10-30T16:44:08Z</dcterms:created>
  <dcterms:modified xsi:type="dcterms:W3CDTF">2018-11-02T12:38:40Z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In:UseCustomNumberingInAgenda">
    <vt:bool>true</vt:bool>
  </property>
  <property fmtid="{D5CDD505-2E9C-101B-9397-08002B2CF9AE}" pid="3" name="Add-In:HideNavigation">
    <vt:bool>false</vt:bool>
  </property>
  <property fmtid="{D5CDD505-2E9C-101B-9397-08002B2CF9AE}" pid="4" name="Add-In:Author1">
    <vt:lpwstr>Nick Hanewinckel, FSA, CERA</vt:lpwstr>
  </property>
  <property fmtid="{D5CDD505-2E9C-101B-9397-08002B2CF9AE}" pid="5" name="Add-In:Author2">
    <vt:lpwstr/>
  </property>
  <property fmtid="{D5CDD505-2E9C-101B-9397-08002B2CF9AE}" pid="6" name="Add-In:Author3">
    <vt:lpwstr/>
  </property>
  <property fmtid="{D5CDD505-2E9C-101B-9397-08002B2CF9AE}" pid="7" name="Add-In:Department">
    <vt:lpwstr>AVP and Actuary, Mortality Solutions</vt:lpwstr>
  </property>
  <property fmtid="{D5CDD505-2E9C-101B-9397-08002B2CF9AE}" pid="8" name="Add-In:Department2">
    <vt:lpwstr/>
  </property>
  <property fmtid="{D5CDD505-2E9C-101B-9397-08002B2CF9AE}" pid="9" name="Add-In:Department3">
    <vt:lpwstr/>
  </property>
  <property fmtid="{D5CDD505-2E9C-101B-9397-08002B2CF9AE}" pid="10" name="Add-In:Event">
    <vt:lpwstr>MAAC</vt:lpwstr>
  </property>
  <property fmtid="{D5CDD505-2E9C-101B-9397-08002B2CF9AE}" pid="11" name="Add-In:LocationAndDate">
    <vt:lpwstr>Monday, November 5, 2018</vt:lpwstr>
  </property>
  <property fmtid="{D5CDD505-2E9C-101B-9397-08002B2CF9AE}" pid="12" name="Add-In:DisableNumbering">
    <vt:bool>true</vt:bool>
  </property>
  <property fmtid="{D5CDD505-2E9C-101B-9397-08002B2CF9AE}" pid="13" name="Add-In:UseNav">
    <vt:bool>true</vt:bool>
  </property>
  <property fmtid="{D5CDD505-2E9C-101B-9397-08002B2CF9AE}" pid="14" name="Add-In:RepeatTitle">
    <vt:bool>false</vt:bool>
  </property>
  <property fmtid="{D5CDD505-2E9C-101B-9397-08002B2CF9AE}" pid="15" name="_AdHocReviewCycleID">
    <vt:i4>2061829306</vt:i4>
  </property>
  <property fmtid="{D5CDD505-2E9C-101B-9397-08002B2CF9AE}" pid="16" name="_NewReviewCycle">
    <vt:lpwstr/>
  </property>
  <property fmtid="{D5CDD505-2E9C-101B-9397-08002B2CF9AE}" pid="17" name="_EmailSubject">
    <vt:lpwstr/>
  </property>
  <property fmtid="{D5CDD505-2E9C-101B-9397-08002B2CF9AE}" pid="18" name="_AuthorEmail">
    <vt:lpwstr>Chelsea.A.Shudtz@ssa.gov</vt:lpwstr>
  </property>
  <property fmtid="{D5CDD505-2E9C-101B-9397-08002B2CF9AE}" pid="19" name="_AuthorEmailDisplayName">
    <vt:lpwstr>Shudtz, Chelsea A.</vt:lpwstr>
  </property>
</Properties>
</file>