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Override1.xml" ContentType="application/vnd.openxmlformats-officedocument.themeOverrid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8" r:id="rId2"/>
    <p:sldId id="369" r:id="rId3"/>
    <p:sldId id="293" r:id="rId4"/>
    <p:sldId id="300" r:id="rId5"/>
    <p:sldId id="365" r:id="rId6"/>
    <p:sldId id="276" r:id="rId7"/>
    <p:sldId id="328" r:id="rId8"/>
    <p:sldId id="363" r:id="rId9"/>
    <p:sldId id="364" r:id="rId10"/>
    <p:sldId id="275" r:id="rId11"/>
    <p:sldId id="296" r:id="rId12"/>
    <p:sldId id="294" r:id="rId13"/>
    <p:sldId id="302" r:id="rId14"/>
    <p:sldId id="289" r:id="rId15"/>
    <p:sldId id="297" r:id="rId16"/>
    <p:sldId id="370" r:id="rId17"/>
    <p:sldId id="372" r:id="rId18"/>
    <p:sldId id="375" r:id="rId19"/>
    <p:sldId id="376" r:id="rId20"/>
    <p:sldId id="377" r:id="rId21"/>
    <p:sldId id="373" r:id="rId22"/>
    <p:sldId id="282" r:id="rId23"/>
    <p:sldId id="298" r:id="rId24"/>
    <p:sldId id="301" r:id="rId25"/>
    <p:sldId id="278" r:id="rId26"/>
    <p:sldId id="339" r:id="rId27"/>
    <p:sldId id="340" r:id="rId28"/>
    <p:sldId id="341" r:id="rId29"/>
    <p:sldId id="342" r:id="rId30"/>
    <p:sldId id="343" r:id="rId31"/>
    <p:sldId id="345" r:id="rId32"/>
    <p:sldId id="346" r:id="rId33"/>
    <p:sldId id="347" r:id="rId34"/>
    <p:sldId id="360" r:id="rId35"/>
    <p:sldId id="349" r:id="rId36"/>
    <p:sldId id="361" r:id="rId37"/>
    <p:sldId id="351" r:id="rId38"/>
    <p:sldId id="352" r:id="rId39"/>
    <p:sldId id="362" r:id="rId40"/>
    <p:sldId id="303" r:id="rId41"/>
    <p:sldId id="333" r:id="rId42"/>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napToObjects="1">
      <p:cViewPr varScale="1">
        <p:scale>
          <a:sx n="161" d="100"/>
          <a:sy n="161" d="100"/>
        </p:scale>
        <p:origin x="156"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9367F2-B2D9-42A0-BA74-FC9F68E4DF15}" type="datetimeFigureOut">
              <a:rPr lang="en-US" smtClean="0"/>
              <a:t>5/13/2019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9D0600-B7A1-44B7-92A5-6A2BE491FA4D}" type="slidenum">
              <a:rPr lang="en-US" smtClean="0"/>
              <a:t>‹#›</a:t>
            </a:fld>
            <a:endParaRPr lang="en-US"/>
          </a:p>
        </p:txBody>
      </p:sp>
    </p:spTree>
    <p:extLst>
      <p:ext uri="{BB962C8B-B14F-4D97-AF65-F5344CB8AC3E}">
        <p14:creationId xmlns:p14="http://schemas.microsoft.com/office/powerpoint/2010/main" val="368313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409575" y="698500"/>
            <a:ext cx="6203950" cy="3490913"/>
          </a:xfrm>
          <a:ln/>
        </p:spPr>
      </p:sp>
      <p:sp>
        <p:nvSpPr>
          <p:cNvPr id="49155"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a:ea typeface="ＭＳ Ｐゴシック" pitchFamily="34" charset="-128"/>
            </a:endParaRPr>
          </a:p>
        </p:txBody>
      </p:sp>
      <p:sp>
        <p:nvSpPr>
          <p:cNvPr id="49156"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cs typeface="Arial" charset="0"/>
              </a:defRPr>
            </a:lvl1pPr>
            <a:lvl2pPr marL="752404" indent="-288898" eaLnBrk="0" hangingPunct="0">
              <a:spcBef>
                <a:spcPct val="30000"/>
              </a:spcBef>
              <a:defRPr sz="1200">
                <a:solidFill>
                  <a:schemeClr val="tx1"/>
                </a:solidFill>
                <a:latin typeface="Arial" charset="0"/>
                <a:ea typeface="Arial" charset="0"/>
                <a:cs typeface="Arial" charset="0"/>
              </a:defRPr>
            </a:lvl2pPr>
            <a:lvl3pPr marL="1158766" indent="-231753" eaLnBrk="0" hangingPunct="0">
              <a:spcBef>
                <a:spcPct val="30000"/>
              </a:spcBef>
              <a:defRPr sz="1200">
                <a:solidFill>
                  <a:schemeClr val="tx1"/>
                </a:solidFill>
                <a:latin typeface="Arial" charset="0"/>
                <a:ea typeface="Arial" charset="0"/>
                <a:cs typeface="Arial" charset="0"/>
              </a:defRPr>
            </a:lvl3pPr>
            <a:lvl4pPr marL="1622271" indent="-231753" eaLnBrk="0" hangingPunct="0">
              <a:spcBef>
                <a:spcPct val="30000"/>
              </a:spcBef>
              <a:defRPr sz="1200">
                <a:solidFill>
                  <a:schemeClr val="tx1"/>
                </a:solidFill>
                <a:latin typeface="Arial" charset="0"/>
                <a:ea typeface="Arial" charset="0"/>
                <a:cs typeface="Arial" charset="0"/>
              </a:defRPr>
            </a:lvl4pPr>
            <a:lvl5pPr marL="2085778" indent="-231753" eaLnBrk="0" hangingPunct="0">
              <a:spcBef>
                <a:spcPct val="30000"/>
              </a:spcBef>
              <a:defRPr sz="1200">
                <a:solidFill>
                  <a:schemeClr val="tx1"/>
                </a:solidFill>
                <a:latin typeface="Arial" charset="0"/>
                <a:ea typeface="Arial" charset="0"/>
                <a:cs typeface="Arial" charset="0"/>
              </a:defRPr>
            </a:lvl5pPr>
            <a:lvl6pPr marL="2542935" indent="-231753" eaLnBrk="0" fontAlgn="base" hangingPunct="0">
              <a:spcBef>
                <a:spcPct val="30000"/>
              </a:spcBef>
              <a:spcAft>
                <a:spcPct val="0"/>
              </a:spcAft>
              <a:defRPr sz="1200">
                <a:solidFill>
                  <a:schemeClr val="tx1"/>
                </a:solidFill>
                <a:latin typeface="Arial" charset="0"/>
                <a:ea typeface="Arial" charset="0"/>
                <a:cs typeface="Arial" charset="0"/>
              </a:defRPr>
            </a:lvl6pPr>
            <a:lvl7pPr marL="3000091" indent="-231753" eaLnBrk="0" fontAlgn="base" hangingPunct="0">
              <a:spcBef>
                <a:spcPct val="30000"/>
              </a:spcBef>
              <a:spcAft>
                <a:spcPct val="0"/>
              </a:spcAft>
              <a:defRPr sz="1200">
                <a:solidFill>
                  <a:schemeClr val="tx1"/>
                </a:solidFill>
                <a:latin typeface="Arial" charset="0"/>
                <a:ea typeface="Arial" charset="0"/>
                <a:cs typeface="Arial" charset="0"/>
              </a:defRPr>
            </a:lvl7pPr>
            <a:lvl8pPr marL="3457248" indent="-231753" eaLnBrk="0" fontAlgn="base" hangingPunct="0">
              <a:spcBef>
                <a:spcPct val="30000"/>
              </a:spcBef>
              <a:spcAft>
                <a:spcPct val="0"/>
              </a:spcAft>
              <a:defRPr sz="1200">
                <a:solidFill>
                  <a:schemeClr val="tx1"/>
                </a:solidFill>
                <a:latin typeface="Arial" charset="0"/>
                <a:ea typeface="Arial" charset="0"/>
                <a:cs typeface="Arial" charset="0"/>
              </a:defRPr>
            </a:lvl8pPr>
            <a:lvl9pPr marL="3914405" indent="-231753"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defRPr/>
            </a:pPr>
            <a:fld id="{3AB0A086-5B1F-4FF7-A16F-58C3F5D1B898}" type="slidenum">
              <a:rPr lang="en-US" altLang="en-US" smtClean="0"/>
              <a:pPr eaLnBrk="1" hangingPunct="1">
                <a:spcBef>
                  <a:spcPct val="0"/>
                </a:spcBef>
                <a:defRPr/>
              </a:pPr>
              <a:t>2</a:t>
            </a:fld>
            <a:endParaRPr lang="en-US" altLang="en-US" dirty="0"/>
          </a:p>
        </p:txBody>
      </p:sp>
    </p:spTree>
    <p:extLst>
      <p:ext uri="{BB962C8B-B14F-4D97-AF65-F5344CB8AC3E}">
        <p14:creationId xmlns:p14="http://schemas.microsoft.com/office/powerpoint/2010/main" val="929358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1DF3EC-8D55-4E2A-9802-F46536BAE642}" type="slidenum">
              <a:rPr lang="en-US" smtClean="0"/>
              <a:t>7</a:t>
            </a:fld>
            <a:endParaRPr lang="en-US"/>
          </a:p>
        </p:txBody>
      </p:sp>
    </p:spTree>
    <p:extLst>
      <p:ext uri="{BB962C8B-B14F-4D97-AF65-F5344CB8AC3E}">
        <p14:creationId xmlns:p14="http://schemas.microsoft.com/office/powerpoint/2010/main" val="4254176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buFont typeface="Arial" pitchFamily="34" charset="0"/>
              <a:buChar char="•"/>
            </a:pPr>
            <a:r>
              <a:rPr lang="en-US" sz="4400" dirty="0"/>
              <a:t>Step 1: Initiation of Inquiry</a:t>
            </a:r>
          </a:p>
          <a:p>
            <a:pPr marL="1200150" lvl="2" indent="-285750">
              <a:spcBef>
                <a:spcPts val="1200"/>
              </a:spcBef>
              <a:buFont typeface="Wingdings" pitchFamily="2" charset="2"/>
              <a:buChar char="Ø"/>
            </a:pPr>
            <a:r>
              <a:rPr lang="en-US" dirty="0"/>
              <a:t>Complaint received</a:t>
            </a:r>
          </a:p>
          <a:p>
            <a:pPr marL="1657350" lvl="3" indent="-285750">
              <a:spcBef>
                <a:spcPts val="1800"/>
              </a:spcBef>
              <a:buFont typeface="Wingdings" pitchFamily="2" charset="2"/>
              <a:buChar char="v"/>
            </a:pPr>
            <a:r>
              <a:rPr lang="en-US" dirty="0"/>
              <a:t>Reviewed by staff for completeness</a:t>
            </a:r>
          </a:p>
          <a:p>
            <a:pPr marL="1200150" lvl="2" indent="-285750">
              <a:spcBef>
                <a:spcPts val="1800"/>
              </a:spcBef>
              <a:buFont typeface="Wingdings" pitchFamily="2" charset="2"/>
              <a:buChar char="Ø"/>
            </a:pPr>
            <a:r>
              <a:rPr lang="en-US" dirty="0"/>
              <a:t>Information based</a:t>
            </a:r>
          </a:p>
          <a:p>
            <a:pPr marL="1657350" lvl="3" indent="-285750">
              <a:spcBef>
                <a:spcPts val="1800"/>
              </a:spcBef>
              <a:buFont typeface="Wingdings" pitchFamily="2" charset="2"/>
              <a:buChar char="v"/>
            </a:pPr>
            <a:r>
              <a:rPr lang="en-US" dirty="0"/>
              <a:t>Chairs review public document and decide to proceed</a:t>
            </a:r>
          </a:p>
          <a:p>
            <a:pPr marL="1200150" lvl="2" indent="-285750">
              <a:spcBef>
                <a:spcPts val="2400"/>
              </a:spcBef>
              <a:buFont typeface="Wingdings" pitchFamily="2" charset="2"/>
              <a:buChar char="Ø"/>
            </a:pPr>
            <a:r>
              <a:rPr lang="en-US" dirty="0"/>
              <a:t>Sent to Subject Actuary (SA) for response</a:t>
            </a:r>
          </a:p>
          <a:p>
            <a:pPr marL="571500" indent="-571500">
              <a:buFont typeface="Arial" pitchFamily="34" charset="0"/>
              <a:buChar char="•"/>
            </a:pPr>
            <a:r>
              <a:rPr lang="en-US" sz="4400" dirty="0"/>
              <a:t>Step 2: Chairs’ review</a:t>
            </a:r>
          </a:p>
          <a:p>
            <a:pPr marL="1200150" lvl="2" indent="-285750">
              <a:spcBef>
                <a:spcPts val="2400"/>
              </a:spcBef>
              <a:buFont typeface="Wingdings" pitchFamily="2" charset="2"/>
              <a:buChar char="Ø"/>
            </a:pPr>
            <a:r>
              <a:rPr lang="en-US" dirty="0"/>
              <a:t>Chairs evaluates complaint for material violation</a:t>
            </a:r>
          </a:p>
          <a:p>
            <a:pPr marL="1200150" lvl="2" indent="-285750">
              <a:spcBef>
                <a:spcPts val="2400"/>
              </a:spcBef>
              <a:buFont typeface="Wingdings" pitchFamily="2" charset="2"/>
              <a:buChar char="Ø"/>
            </a:pPr>
            <a:r>
              <a:rPr lang="en-US" dirty="0"/>
              <a:t>Chairs decide whether to:</a:t>
            </a:r>
          </a:p>
          <a:p>
            <a:pPr marL="1657350" lvl="3" indent="-285750">
              <a:spcBef>
                <a:spcPts val="600"/>
              </a:spcBef>
              <a:buFont typeface="Wingdings" pitchFamily="2" charset="2"/>
              <a:buChar char="v"/>
            </a:pPr>
            <a:r>
              <a:rPr lang="en-US" sz="2400" dirty="0"/>
              <a:t>Seek additional information</a:t>
            </a:r>
          </a:p>
          <a:p>
            <a:pPr marL="1657350" lvl="3" indent="-285750">
              <a:spcBef>
                <a:spcPts val="600"/>
              </a:spcBef>
              <a:buFont typeface="Wingdings" pitchFamily="2" charset="2"/>
              <a:buChar char="v"/>
            </a:pPr>
            <a:r>
              <a:rPr lang="en-US" sz="2400" dirty="0"/>
              <a:t>Dismiss the complaint</a:t>
            </a:r>
          </a:p>
          <a:p>
            <a:pPr marL="1657350" lvl="3" indent="-285750">
              <a:spcBef>
                <a:spcPts val="600"/>
              </a:spcBef>
              <a:buFont typeface="Wingdings" pitchFamily="2" charset="2"/>
              <a:buChar char="v"/>
            </a:pPr>
            <a:r>
              <a:rPr lang="en-US" sz="2400" dirty="0"/>
              <a:t>Refer the case for mediation</a:t>
            </a:r>
          </a:p>
          <a:p>
            <a:pPr marL="1657350" lvl="3" indent="-285750">
              <a:spcBef>
                <a:spcPts val="600"/>
              </a:spcBef>
              <a:buFont typeface="Wingdings" pitchFamily="2" charset="2"/>
              <a:buChar char="v"/>
            </a:pPr>
            <a:r>
              <a:rPr lang="en-US" sz="2400" dirty="0"/>
              <a:t>Commence investigation</a:t>
            </a:r>
          </a:p>
          <a:p>
            <a:pPr marL="571500" indent="-571500">
              <a:buFont typeface="Arial" pitchFamily="34" charset="0"/>
              <a:buChar char="•"/>
              <a:defRPr/>
            </a:pPr>
            <a:r>
              <a:rPr lang="en-US" sz="4400" dirty="0">
                <a:cs typeface="Arial" charset="0"/>
              </a:rPr>
              <a:t>Step 3: Investigation</a:t>
            </a:r>
          </a:p>
          <a:p>
            <a:pPr marL="1200150" lvl="2" indent="-285750">
              <a:spcBef>
                <a:spcPts val="2400"/>
              </a:spcBef>
              <a:buFont typeface="Wingdings" pitchFamily="2" charset="2"/>
              <a:buChar char="Ø"/>
              <a:defRPr/>
            </a:pPr>
            <a:r>
              <a:rPr lang="en-US" dirty="0">
                <a:cs typeface="Arial" charset="0"/>
              </a:rPr>
              <a:t>Appoint investigator, subject to challenge by the Subject Actuary</a:t>
            </a:r>
          </a:p>
          <a:p>
            <a:pPr marL="1200150" lvl="2" indent="-285750">
              <a:spcBef>
                <a:spcPts val="2400"/>
              </a:spcBef>
              <a:buFont typeface="Wingdings" pitchFamily="2" charset="2"/>
              <a:buChar char="Ø"/>
              <a:defRPr/>
            </a:pPr>
            <a:r>
              <a:rPr lang="en-US" dirty="0">
                <a:cs typeface="Arial" charset="0"/>
              </a:rPr>
              <a:t>Investigator </a:t>
            </a:r>
          </a:p>
          <a:p>
            <a:pPr marL="1714500" lvl="3" indent="-342900">
              <a:spcBef>
                <a:spcPts val="600"/>
              </a:spcBef>
              <a:buFont typeface="Wingdings" pitchFamily="2" charset="2"/>
              <a:buChar char="v"/>
              <a:defRPr/>
            </a:pPr>
            <a:r>
              <a:rPr lang="en-US" sz="2400" dirty="0">
                <a:cs typeface="Arial" charset="0"/>
              </a:rPr>
              <a:t>Obtains and reviews documents</a:t>
            </a:r>
          </a:p>
          <a:p>
            <a:pPr marL="1714500" lvl="3" indent="-342900">
              <a:spcBef>
                <a:spcPts val="600"/>
              </a:spcBef>
              <a:buFont typeface="Wingdings" pitchFamily="2" charset="2"/>
              <a:buChar char="v"/>
              <a:defRPr/>
            </a:pPr>
            <a:r>
              <a:rPr lang="en-US" sz="2400" dirty="0">
                <a:cs typeface="Arial" charset="0"/>
              </a:rPr>
              <a:t>Interviews individuals involved</a:t>
            </a:r>
          </a:p>
          <a:p>
            <a:pPr marL="1714500" lvl="3" indent="-342900">
              <a:spcBef>
                <a:spcPts val="600"/>
              </a:spcBef>
              <a:buFont typeface="Wingdings" pitchFamily="2" charset="2"/>
              <a:buChar char="v"/>
              <a:defRPr/>
            </a:pPr>
            <a:r>
              <a:rPr lang="en-US" sz="2400" dirty="0">
                <a:cs typeface="Arial" charset="0"/>
              </a:rPr>
              <a:t>Prepares report of results, i.e. facts as investigator understands them</a:t>
            </a:r>
          </a:p>
          <a:p>
            <a:pPr marL="1714500" lvl="3" indent="-342900">
              <a:spcBef>
                <a:spcPts val="600"/>
              </a:spcBef>
              <a:buFont typeface="Wingdings" pitchFamily="2" charset="2"/>
              <a:buChar char="v"/>
              <a:defRPr/>
            </a:pPr>
            <a:r>
              <a:rPr lang="en-US" sz="2400" dirty="0">
                <a:cs typeface="Arial" charset="0"/>
              </a:rPr>
              <a:t>Does not offer opinions or conclusions</a:t>
            </a:r>
          </a:p>
          <a:p>
            <a:pPr marL="1257300" lvl="2" indent="-342900">
              <a:spcBef>
                <a:spcPts val="1800"/>
              </a:spcBef>
              <a:buFont typeface="Wingdings" pitchFamily="2" charset="2"/>
              <a:buChar char="Ø"/>
              <a:defRPr/>
            </a:pPr>
            <a:r>
              <a:rPr lang="en-US" dirty="0">
                <a:cs typeface="Arial" charset="0"/>
              </a:rPr>
              <a:t>Report sent to SA for response</a:t>
            </a:r>
          </a:p>
          <a:p>
            <a:pPr eaLnBrk="1" hangingPunct="1">
              <a:buFont typeface="Arial" pitchFamily="34" charset="0"/>
              <a:buChar char="•"/>
            </a:pPr>
            <a:r>
              <a:rPr lang="en-US" sz="4400" dirty="0"/>
              <a:t>Step 4: ABCD consideration</a:t>
            </a:r>
          </a:p>
          <a:p>
            <a:pPr lvl="2" eaLnBrk="1" hangingPunct="1">
              <a:spcBef>
                <a:spcPts val="2400"/>
              </a:spcBef>
              <a:buFont typeface="Wingdings" pitchFamily="2" charset="2"/>
              <a:buChar char="Ø"/>
            </a:pPr>
            <a:r>
              <a:rPr lang="en-US" dirty="0"/>
              <a:t>All documents sent to ABCD members</a:t>
            </a:r>
          </a:p>
          <a:p>
            <a:pPr lvl="2" eaLnBrk="1" hangingPunct="1">
              <a:spcBef>
                <a:spcPts val="2400"/>
              </a:spcBef>
              <a:buFont typeface="Wingdings" pitchFamily="2" charset="2"/>
              <a:buChar char="Ø"/>
            </a:pPr>
            <a:r>
              <a:rPr lang="en-US" dirty="0"/>
              <a:t>Case discussed at ABCD meeting</a:t>
            </a:r>
          </a:p>
          <a:p>
            <a:pPr lvl="2" eaLnBrk="1" hangingPunct="1">
              <a:spcBef>
                <a:spcPts val="2400"/>
              </a:spcBef>
              <a:buFont typeface="Wingdings" pitchFamily="2" charset="2"/>
              <a:buChar char="Ø"/>
            </a:pPr>
            <a:r>
              <a:rPr lang="en-US" dirty="0"/>
              <a:t> ABCD decides whether to</a:t>
            </a:r>
          </a:p>
          <a:p>
            <a:pPr lvl="3" eaLnBrk="1" hangingPunct="1">
              <a:spcBef>
                <a:spcPts val="600"/>
              </a:spcBef>
              <a:buFont typeface="Wingdings" pitchFamily="2" charset="2"/>
              <a:buChar char="v"/>
            </a:pPr>
            <a:r>
              <a:rPr lang="en-US" sz="2400" dirty="0"/>
              <a:t>Seek additional information</a:t>
            </a:r>
          </a:p>
          <a:p>
            <a:pPr lvl="3" eaLnBrk="1" hangingPunct="1">
              <a:spcBef>
                <a:spcPts val="600"/>
              </a:spcBef>
              <a:buFont typeface="Wingdings" pitchFamily="2" charset="2"/>
              <a:buChar char="v"/>
            </a:pPr>
            <a:r>
              <a:rPr lang="en-US" sz="2400" dirty="0"/>
              <a:t>Dismiss (with / without guidance)</a:t>
            </a:r>
          </a:p>
          <a:p>
            <a:pPr lvl="3" eaLnBrk="1" hangingPunct="1">
              <a:spcBef>
                <a:spcPts val="600"/>
              </a:spcBef>
              <a:buFont typeface="Wingdings" pitchFamily="2" charset="2"/>
              <a:buChar char="v"/>
            </a:pPr>
            <a:r>
              <a:rPr lang="en-US" sz="2400" dirty="0"/>
              <a:t>Counsel the Subject Actuary</a:t>
            </a:r>
          </a:p>
          <a:p>
            <a:pPr lvl="3" eaLnBrk="1" hangingPunct="1">
              <a:spcBef>
                <a:spcPts val="600"/>
              </a:spcBef>
              <a:buFont typeface="Wingdings" pitchFamily="2" charset="2"/>
              <a:buChar char="v"/>
            </a:pPr>
            <a:r>
              <a:rPr lang="en-US" sz="2400" dirty="0"/>
              <a:t>Conduct a hearing</a:t>
            </a:r>
          </a:p>
          <a:p>
            <a:pPr marL="571500" indent="-571500">
              <a:buFont typeface="Arial" pitchFamily="34" charset="0"/>
              <a:buChar char="•"/>
              <a:defRPr/>
            </a:pPr>
            <a:r>
              <a:rPr lang="en-US" sz="3600" dirty="0">
                <a:cs typeface="Arial" charset="0"/>
              </a:rPr>
              <a:t>Step 5: Hearing</a:t>
            </a:r>
          </a:p>
          <a:p>
            <a:pPr marL="1200150" lvl="2" indent="-285750">
              <a:spcBef>
                <a:spcPts val="1800"/>
              </a:spcBef>
              <a:buFont typeface="Wingdings" pitchFamily="2" charset="2"/>
              <a:buChar char="Ø"/>
              <a:defRPr/>
            </a:pPr>
            <a:r>
              <a:rPr lang="en-US" sz="2200" dirty="0">
                <a:cs typeface="Arial" charset="0"/>
              </a:rPr>
              <a:t>Conduct fact finding hearing (</a:t>
            </a:r>
            <a:r>
              <a:rPr lang="en-US" sz="2200" u="sng" dirty="0">
                <a:cs typeface="Arial" charset="0"/>
              </a:rPr>
              <a:t>not trial</a:t>
            </a:r>
            <a:r>
              <a:rPr lang="en-US" sz="2200" dirty="0">
                <a:cs typeface="Arial" charset="0"/>
              </a:rPr>
              <a:t>) attended by</a:t>
            </a:r>
          </a:p>
          <a:p>
            <a:pPr marL="1714500" lvl="3" indent="-342900">
              <a:spcBef>
                <a:spcPts val="600"/>
              </a:spcBef>
              <a:buFont typeface="Wingdings" pitchFamily="2" charset="2"/>
              <a:buChar char="v"/>
              <a:defRPr/>
            </a:pPr>
            <a:r>
              <a:rPr lang="en-US" sz="2200" dirty="0">
                <a:cs typeface="Arial" charset="0"/>
              </a:rPr>
              <a:t>Investigator</a:t>
            </a:r>
          </a:p>
          <a:p>
            <a:pPr marL="1714500" lvl="3" indent="-342900">
              <a:spcBef>
                <a:spcPts val="600"/>
              </a:spcBef>
              <a:buFont typeface="Wingdings" pitchFamily="2" charset="2"/>
              <a:buChar char="v"/>
              <a:defRPr/>
            </a:pPr>
            <a:r>
              <a:rPr lang="en-US" sz="2200" dirty="0">
                <a:cs typeface="Arial" charset="0"/>
              </a:rPr>
              <a:t>Subject Actuary  </a:t>
            </a:r>
            <a:r>
              <a:rPr lang="en-US" sz="2200" dirty="0">
                <a:solidFill>
                  <a:srgbClr val="FF0000"/>
                </a:solidFill>
                <a:cs typeface="Arial" charset="0"/>
              </a:rPr>
              <a:t>(Attorney maybe present)</a:t>
            </a:r>
          </a:p>
          <a:p>
            <a:pPr marL="1714500" lvl="3" indent="-342900">
              <a:spcBef>
                <a:spcPts val="600"/>
              </a:spcBef>
              <a:buFont typeface="Wingdings" pitchFamily="2" charset="2"/>
              <a:buChar char="v"/>
              <a:defRPr/>
            </a:pPr>
            <a:r>
              <a:rPr lang="en-US" sz="2200" dirty="0">
                <a:cs typeface="Arial" charset="0"/>
              </a:rPr>
              <a:t>Witnesses</a:t>
            </a:r>
          </a:p>
          <a:p>
            <a:pPr marL="1200150" lvl="2" indent="-285750">
              <a:spcBef>
                <a:spcPts val="1800"/>
              </a:spcBef>
              <a:buFont typeface="Wingdings" pitchFamily="2" charset="2"/>
              <a:buChar char="Ø"/>
              <a:defRPr/>
            </a:pPr>
            <a:r>
              <a:rPr lang="en-US" sz="2200" dirty="0">
                <a:cs typeface="Arial" charset="0"/>
              </a:rPr>
              <a:t>Hearing is recorded by a court reporter</a:t>
            </a:r>
          </a:p>
          <a:p>
            <a:pPr marL="1200150" lvl="2" indent="-285750">
              <a:spcBef>
                <a:spcPts val="1800"/>
              </a:spcBef>
              <a:buFont typeface="Wingdings" pitchFamily="2" charset="2"/>
              <a:buChar char="Ø"/>
              <a:defRPr/>
            </a:pPr>
            <a:r>
              <a:rPr lang="en-US" sz="2200" dirty="0">
                <a:cs typeface="Arial" charset="0"/>
              </a:rPr>
              <a:t>Investigator presents results</a:t>
            </a:r>
          </a:p>
          <a:p>
            <a:pPr marL="1714500" lvl="3" indent="-342900">
              <a:spcBef>
                <a:spcPts val="600"/>
              </a:spcBef>
              <a:buFont typeface="Wingdings" pitchFamily="2" charset="2"/>
              <a:buChar char="v"/>
              <a:defRPr/>
            </a:pPr>
            <a:r>
              <a:rPr lang="en-US" sz="2200" dirty="0">
                <a:cs typeface="Arial" charset="0"/>
              </a:rPr>
              <a:t>ABCD and SA question investigator</a:t>
            </a:r>
          </a:p>
          <a:p>
            <a:pPr marL="1257300" lvl="2" indent="-342900">
              <a:spcBef>
                <a:spcPts val="1800"/>
              </a:spcBef>
              <a:buFont typeface="Wingdings" pitchFamily="2" charset="2"/>
              <a:buChar char="Ø"/>
              <a:defRPr/>
            </a:pPr>
            <a:r>
              <a:rPr lang="en-US" sz="2200" dirty="0">
                <a:cs typeface="Arial" charset="0"/>
              </a:rPr>
              <a:t>Subject Actuary presents case</a:t>
            </a:r>
          </a:p>
          <a:p>
            <a:pPr marL="1714500" lvl="3" indent="-342900">
              <a:spcBef>
                <a:spcPts val="600"/>
              </a:spcBef>
              <a:buFont typeface="Wingdings" pitchFamily="2" charset="2"/>
              <a:buChar char="v"/>
              <a:defRPr/>
            </a:pPr>
            <a:r>
              <a:rPr lang="en-US" sz="2200" dirty="0">
                <a:cs typeface="Arial" charset="0"/>
              </a:rPr>
              <a:t>ABCD questions Subject Actuary</a:t>
            </a:r>
          </a:p>
          <a:p>
            <a:pPr eaLnBrk="1" hangingPunct="1">
              <a:buFont typeface="Arial" pitchFamily="34" charset="0"/>
              <a:buChar char="•"/>
            </a:pPr>
            <a:r>
              <a:rPr lang="en-US" sz="4400" dirty="0"/>
              <a:t>Step 6: Deliberations</a:t>
            </a:r>
          </a:p>
          <a:p>
            <a:pPr lvl="1" eaLnBrk="1" hangingPunct="1">
              <a:spcBef>
                <a:spcPts val="600"/>
              </a:spcBef>
              <a:buFont typeface="Wingdings" pitchFamily="2" charset="2"/>
              <a:buChar char="Ø"/>
            </a:pPr>
            <a:r>
              <a:rPr lang="en-US" sz="2400" dirty="0"/>
              <a:t>ABCD discusses hearing and documents</a:t>
            </a:r>
          </a:p>
          <a:p>
            <a:pPr lvl="1" eaLnBrk="1" hangingPunct="1">
              <a:spcBef>
                <a:spcPts val="1200"/>
              </a:spcBef>
              <a:buFont typeface="Wingdings" pitchFamily="2" charset="2"/>
              <a:buChar char="Ø"/>
            </a:pPr>
            <a:r>
              <a:rPr lang="en-US" sz="2400" dirty="0"/>
              <a:t>Decides whether to </a:t>
            </a:r>
          </a:p>
          <a:p>
            <a:pPr lvl="2" eaLnBrk="1" hangingPunct="1">
              <a:spcBef>
                <a:spcPts val="600"/>
              </a:spcBef>
              <a:buFont typeface="Wingdings" pitchFamily="2" charset="2"/>
              <a:buChar char="v"/>
            </a:pPr>
            <a:r>
              <a:rPr lang="en-US" dirty="0"/>
              <a:t>Dismiss </a:t>
            </a:r>
          </a:p>
          <a:p>
            <a:pPr lvl="2" eaLnBrk="1" hangingPunct="1">
              <a:spcBef>
                <a:spcPts val="600"/>
              </a:spcBef>
              <a:buFont typeface="Wingdings" pitchFamily="2" charset="2"/>
              <a:buChar char="v"/>
            </a:pPr>
            <a:r>
              <a:rPr lang="en-US" dirty="0"/>
              <a:t>Counsel</a:t>
            </a:r>
          </a:p>
          <a:p>
            <a:pPr lvl="2" eaLnBrk="1" hangingPunct="1">
              <a:spcBef>
                <a:spcPts val="600"/>
              </a:spcBef>
              <a:buFont typeface="Wingdings" pitchFamily="2" charset="2"/>
              <a:buChar char="v"/>
            </a:pPr>
            <a:r>
              <a:rPr lang="en-US" dirty="0"/>
              <a:t>Recommend discipline</a:t>
            </a:r>
          </a:p>
          <a:p>
            <a:pPr lvl="3" eaLnBrk="1" hangingPunct="1">
              <a:spcBef>
                <a:spcPts val="600"/>
              </a:spcBef>
              <a:buFont typeface="Wingdings" pitchFamily="2" charset="2"/>
              <a:buChar char="§"/>
            </a:pPr>
            <a:r>
              <a:rPr lang="en-US" sz="2400" dirty="0"/>
              <a:t>Private Reprimand</a:t>
            </a:r>
          </a:p>
          <a:p>
            <a:pPr lvl="3" eaLnBrk="1" hangingPunct="1">
              <a:spcBef>
                <a:spcPts val="1200"/>
              </a:spcBef>
              <a:buFont typeface="Wingdings" pitchFamily="2" charset="2"/>
              <a:buChar char="§"/>
            </a:pPr>
            <a:r>
              <a:rPr lang="en-US" sz="2400" dirty="0"/>
              <a:t>Public Reprimand</a:t>
            </a:r>
          </a:p>
          <a:p>
            <a:pPr lvl="3" eaLnBrk="1" hangingPunct="1">
              <a:spcBef>
                <a:spcPts val="600"/>
              </a:spcBef>
              <a:buFont typeface="Wingdings" pitchFamily="2" charset="2"/>
              <a:buChar char="§"/>
            </a:pPr>
            <a:r>
              <a:rPr lang="en-US" sz="2400" dirty="0"/>
              <a:t>Suspension</a:t>
            </a:r>
          </a:p>
          <a:p>
            <a:pPr lvl="3" eaLnBrk="1" hangingPunct="1">
              <a:spcBef>
                <a:spcPts val="600"/>
              </a:spcBef>
              <a:buFont typeface="Wingdings" pitchFamily="2" charset="2"/>
              <a:buChar char="§"/>
            </a:pPr>
            <a:r>
              <a:rPr lang="en-US" sz="2400" dirty="0"/>
              <a:t>Expulsion</a:t>
            </a:r>
          </a:p>
          <a:p>
            <a:pPr lvl="2" eaLnBrk="1" hangingPunct="1">
              <a:spcBef>
                <a:spcPts val="1200"/>
              </a:spcBef>
              <a:buFont typeface="Wingdings" pitchFamily="2" charset="2"/>
              <a:buChar char="v"/>
            </a:pPr>
            <a:r>
              <a:rPr lang="en-US" dirty="0"/>
              <a:t>Obtain more information, reopen hearing</a:t>
            </a:r>
          </a:p>
          <a:p>
            <a:pPr eaLnBrk="1" hangingPunct="1">
              <a:buFont typeface="Arial" pitchFamily="34" charset="0"/>
              <a:buChar char="•"/>
            </a:pPr>
            <a:r>
              <a:rPr lang="en-US" sz="4400" dirty="0"/>
              <a:t>Step 7: </a:t>
            </a:r>
            <a:r>
              <a:rPr lang="en-US" sz="4000" dirty="0"/>
              <a:t>Joint </a:t>
            </a:r>
            <a:r>
              <a:rPr lang="en-US" sz="3600" dirty="0"/>
              <a:t>Discipline</a:t>
            </a:r>
            <a:r>
              <a:rPr lang="en-US" sz="4000" dirty="0"/>
              <a:t> Council (JDC)</a:t>
            </a:r>
          </a:p>
          <a:p>
            <a:pPr lvl="1" eaLnBrk="1" hangingPunct="1">
              <a:spcBef>
                <a:spcPts val="1200"/>
              </a:spcBef>
              <a:buFont typeface="Wingdings" pitchFamily="2" charset="2"/>
              <a:buChar char="Ø"/>
            </a:pPr>
            <a:r>
              <a:rPr lang="en-US" sz="2400" dirty="0"/>
              <a:t>If discipline is recommended by ABCD, member organization(s) will refer matter to the JDC</a:t>
            </a:r>
          </a:p>
          <a:p>
            <a:pPr lvl="1" eaLnBrk="1" hangingPunct="1">
              <a:spcBef>
                <a:spcPts val="1800"/>
              </a:spcBef>
              <a:buFont typeface="Wingdings" pitchFamily="2" charset="2"/>
              <a:buChar char="Ø"/>
            </a:pPr>
            <a:r>
              <a:rPr lang="en-US" sz="2400" dirty="0"/>
              <a:t>JDC is composed of the Presidents and Presidents-Elect of the five U.S.-based actuarial organizations </a:t>
            </a:r>
          </a:p>
          <a:p>
            <a:pPr lvl="1" eaLnBrk="1" hangingPunct="1">
              <a:spcBef>
                <a:spcPts val="1800"/>
              </a:spcBef>
              <a:buFont typeface="Wingdings" pitchFamily="2" charset="2"/>
              <a:buChar char="Ø"/>
            </a:pPr>
            <a:r>
              <a:rPr lang="en-US" sz="2400" dirty="0"/>
              <a:t>As needed, the JDC will form Disciplinary and Appeals Panels consisting of at least five members selected from the JDC Pool</a:t>
            </a:r>
          </a:p>
          <a:p>
            <a:pPr lvl="2" eaLnBrk="1" hangingPunct="1">
              <a:spcBef>
                <a:spcPts val="1800"/>
              </a:spcBef>
              <a:buFont typeface="Wingdings" pitchFamily="2" charset="2"/>
              <a:buChar char="v"/>
            </a:pPr>
            <a:r>
              <a:rPr lang="en-US" dirty="0"/>
              <a:t>JDC Pool is a group appointed by the member organizations</a:t>
            </a:r>
          </a:p>
          <a:p>
            <a:endParaRPr lang="en-US" altLang="en-US" dirty="0"/>
          </a:p>
          <a:p>
            <a:pPr marL="1257300" lvl="2" indent="-342900">
              <a:spcBef>
                <a:spcPts val="1800"/>
              </a:spcBef>
              <a:buFont typeface="Wingdings" pitchFamily="2" charset="2"/>
              <a:buChar char="Ø"/>
              <a:defRPr/>
            </a:pPr>
            <a:endParaRPr lang="en-US" dirty="0">
              <a:cs typeface="Arial" charset="0"/>
            </a:endParaRPr>
          </a:p>
          <a:p>
            <a:pPr marL="1257300" lvl="2" indent="-342900">
              <a:spcBef>
                <a:spcPts val="1800"/>
              </a:spcBef>
              <a:buFont typeface="Wingdings" pitchFamily="2" charset="2"/>
              <a:buChar char="Ø"/>
              <a:defRPr/>
            </a:pPr>
            <a:endParaRPr lang="en-US" dirty="0">
              <a:cs typeface="Arial" charset="0"/>
            </a:endParaRPr>
          </a:p>
          <a:p>
            <a:pPr marL="1657350" lvl="3" indent="-285750">
              <a:spcBef>
                <a:spcPts val="600"/>
              </a:spcBef>
              <a:buFont typeface="Wingdings" pitchFamily="2" charset="2"/>
              <a:buChar char="v"/>
            </a:pPr>
            <a:endParaRPr lang="en-US" dirty="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3E2B2A35-AC7E-4E81-8750-B00DBE089DD7}" type="slidenum">
              <a:rPr lang="en-US" smtClean="0"/>
              <a:t>14</a:t>
            </a:fld>
            <a:endParaRPr lang="en-US" dirty="0"/>
          </a:p>
        </p:txBody>
      </p:sp>
    </p:spTree>
    <p:extLst>
      <p:ext uri="{BB962C8B-B14F-4D97-AF65-F5344CB8AC3E}">
        <p14:creationId xmlns:p14="http://schemas.microsoft.com/office/powerpoint/2010/main" val="1386881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8290E-4ABA-47BF-9B49-2B226AC823D8}" type="slidenum">
              <a:rPr lang="en-US" smtClean="0"/>
              <a:t>26</a:t>
            </a:fld>
            <a:endParaRPr lang="en-US" dirty="0"/>
          </a:p>
        </p:txBody>
      </p:sp>
    </p:spTree>
    <p:extLst>
      <p:ext uri="{BB962C8B-B14F-4D97-AF65-F5344CB8AC3E}">
        <p14:creationId xmlns:p14="http://schemas.microsoft.com/office/powerpoint/2010/main" val="40866648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0B0952-F54B-4411-800A-F8259A6EBAA2}"/>
              </a:ext>
            </a:extLst>
          </p:cNvPr>
          <p:cNvSpPr/>
          <p:nvPr/>
        </p:nvSpPr>
        <p:spPr bwMode="white">
          <a:xfrm>
            <a:off x="0" y="4478338"/>
            <a:ext cx="9144000" cy="66516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a:extLst>
              <a:ext uri="{FF2B5EF4-FFF2-40B4-BE49-F238E27FC236}">
                <a16:creationId xmlns:a16="http://schemas.microsoft.com/office/drawing/2014/main" id="{0E25BF24-A896-466C-A69A-7277D50D6472}"/>
              </a:ext>
            </a:extLst>
          </p:cNvPr>
          <p:cNvSpPr/>
          <p:nvPr/>
        </p:nvSpPr>
        <p:spPr>
          <a:xfrm>
            <a:off x="-9525" y="4540250"/>
            <a:ext cx="2249488" cy="5349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a:extLst>
              <a:ext uri="{FF2B5EF4-FFF2-40B4-BE49-F238E27FC236}">
                <a16:creationId xmlns:a16="http://schemas.microsoft.com/office/drawing/2014/main" id="{8BA050EF-1D1F-4AF3-9241-3C1C30217A06}"/>
              </a:ext>
            </a:extLst>
          </p:cNvPr>
          <p:cNvSpPr/>
          <p:nvPr/>
        </p:nvSpPr>
        <p:spPr>
          <a:xfrm>
            <a:off x="2359025" y="4533900"/>
            <a:ext cx="6784975" cy="5334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7" descr="2014AAALOGO_white_horiz_outlines copy.eps">
            <a:extLst>
              <a:ext uri="{FF2B5EF4-FFF2-40B4-BE49-F238E27FC236}">
                <a16:creationId xmlns:a16="http://schemas.microsoft.com/office/drawing/2014/main" id="{68404938-8852-459C-A961-F32DCC4E09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538" y="3565525"/>
            <a:ext cx="1601787"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709FDA9D-BAA8-4FA2-B857-1EF745C9B7C5}"/>
              </a:ext>
            </a:extLst>
          </p:cNvPr>
          <p:cNvSpPr/>
          <p:nvPr/>
        </p:nvSpPr>
        <p:spPr>
          <a:xfrm>
            <a:off x="125610" y="4835525"/>
            <a:ext cx="2060180" cy="276999"/>
          </a:xfrm>
          <a:prstGeom prst="rect">
            <a:avLst/>
          </a:prstGeom>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900" baseline="30000" dirty="0"/>
              <a:t>© 2019 American Academy of Actuaries. All rights reserved.</a:t>
            </a:r>
          </a:p>
          <a:p>
            <a:pPr algn="ctr"/>
            <a:r>
              <a:rPr lang="en-US" altLang="en-US" sz="900" baseline="30000" dirty="0"/>
              <a:t>May not be reproduced without express permission.</a:t>
            </a:r>
          </a:p>
        </p:txBody>
      </p:sp>
      <p:sp>
        <p:nvSpPr>
          <p:cNvPr id="8" name="Title 7"/>
          <p:cNvSpPr>
            <a:spLocks noGrp="1"/>
          </p:cNvSpPr>
          <p:nvPr>
            <p:ph type="ctrTitle"/>
          </p:nvPr>
        </p:nvSpPr>
        <p:spPr>
          <a:xfrm>
            <a:off x="2362200" y="3028950"/>
            <a:ext cx="6477000" cy="13716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4537528"/>
            <a:ext cx="6705600" cy="51435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Tree>
    <p:extLst>
      <p:ext uri="{BB962C8B-B14F-4D97-AF65-F5344CB8AC3E}">
        <p14:creationId xmlns:p14="http://schemas.microsoft.com/office/powerpoint/2010/main" val="38421294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71450"/>
            <a:ext cx="8153400" cy="742950"/>
          </a:xfrm>
        </p:spPr>
        <p:txBody>
          <a:bodyPr/>
          <a:lstStyle/>
          <a:p>
            <a:r>
              <a:rPr lang="en-US" dirty="0"/>
              <a:t>Click to edit Master title style</a:t>
            </a:r>
          </a:p>
        </p:txBody>
      </p:sp>
      <p:sp>
        <p:nvSpPr>
          <p:cNvPr id="8" name="Content Placeholder 7"/>
          <p:cNvSpPr>
            <a:spLocks noGrp="1"/>
          </p:cNvSpPr>
          <p:nvPr>
            <p:ph sz="quarter" idx="1"/>
          </p:nvPr>
        </p:nvSpPr>
        <p:spPr>
          <a:xfrm>
            <a:off x="612648" y="1200150"/>
            <a:ext cx="8153400" cy="337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2">
            <a:extLst>
              <a:ext uri="{FF2B5EF4-FFF2-40B4-BE49-F238E27FC236}">
                <a16:creationId xmlns:a16="http://schemas.microsoft.com/office/drawing/2014/main" id="{48114324-2BD2-4486-ACCD-A3FC7F2E1447}"/>
              </a:ext>
            </a:extLst>
          </p:cNvPr>
          <p:cNvSpPr>
            <a:spLocks noGrp="1"/>
          </p:cNvSpPr>
          <p:nvPr>
            <p:ph type="sldNum" sz="quarter" idx="10"/>
          </p:nvPr>
        </p:nvSpPr>
        <p:spPr/>
        <p:txBody>
          <a:bodyPr/>
          <a:lstStyle>
            <a:lvl1pPr>
              <a:defRPr/>
            </a:lvl1pPr>
          </a:lstStyle>
          <a:p>
            <a:fld id="{88DEAA81-7801-4D10-9372-899BC6902E7D}" type="slidenum">
              <a:rPr lang="en-US" altLang="en-US"/>
              <a:pPr/>
              <a:t>‹#›</a:t>
            </a:fld>
            <a:endParaRPr lang="en-US" altLang="en-US"/>
          </a:p>
        </p:txBody>
      </p:sp>
    </p:spTree>
    <p:extLst>
      <p:ext uri="{BB962C8B-B14F-4D97-AF65-F5344CB8AC3E}">
        <p14:creationId xmlns:p14="http://schemas.microsoft.com/office/powerpoint/2010/main" val="2559335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6FA964-8DE2-4EE5-A95B-586994978C57}"/>
              </a:ext>
            </a:extLst>
          </p:cNvPr>
          <p:cNvSpPr/>
          <p:nvPr/>
        </p:nvSpPr>
        <p:spPr bwMode="white">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a:extLst>
              <a:ext uri="{FF2B5EF4-FFF2-40B4-BE49-F238E27FC236}">
                <a16:creationId xmlns:a16="http://schemas.microsoft.com/office/drawing/2014/main" id="{8453C6E7-D753-4F1F-B625-CB4AA3446372}"/>
              </a:ext>
            </a:extLst>
          </p:cNvPr>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a:extLst>
              <a:ext uri="{FF2B5EF4-FFF2-40B4-BE49-F238E27FC236}">
                <a16:creationId xmlns:a16="http://schemas.microsoft.com/office/drawing/2014/main" id="{E38DD005-F3F3-429E-9E22-461A1F9385A1}"/>
              </a:ext>
            </a:extLst>
          </p:cNvPr>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7" descr="2014AAALOGO_horiz_outlines_all_black.eps">
            <a:extLst>
              <a:ext uri="{FF2B5EF4-FFF2-40B4-BE49-F238E27FC236}">
                <a16:creationId xmlns:a16="http://schemas.microsoft.com/office/drawing/2014/main" id="{DFDF3596-578E-44AC-A993-890BD28CCA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99325" y="4275138"/>
            <a:ext cx="14636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84967EC-65CE-4DA0-B6A2-DCBC9513B5B2}"/>
              </a:ext>
            </a:extLst>
          </p:cNvPr>
          <p:cNvSpPr/>
          <p:nvPr/>
        </p:nvSpPr>
        <p:spPr>
          <a:xfrm>
            <a:off x="7002463" y="4919663"/>
            <a:ext cx="2019300" cy="277812"/>
          </a:xfrm>
          <a:prstGeom prst="rect">
            <a:avLst/>
          </a:prstGeom>
        </p:spPr>
        <p:txBody>
          <a:bodyPr wrap="none"/>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800" baseline="30000" dirty="0"/>
              <a:t>© 2019 American Academy of Actuaries. All rights reserved.</a:t>
            </a:r>
          </a:p>
          <a:p>
            <a:pPr algn="ctr"/>
            <a:r>
              <a:rPr lang="en-US" altLang="en-US" sz="800" baseline="30000" dirty="0"/>
              <a:t>May not be reproduced without express permission.</a:t>
            </a:r>
          </a:p>
        </p:txBody>
      </p:sp>
      <p:sp>
        <p:nvSpPr>
          <p:cNvPr id="3" name="Text Placeholder 2"/>
          <p:cNvSpPr>
            <a:spLocks noGrp="1"/>
          </p:cNvSpPr>
          <p:nvPr>
            <p:ph type="body" idx="1"/>
          </p:nvPr>
        </p:nvSpPr>
        <p:spPr>
          <a:xfrm>
            <a:off x="1371601" y="2057400"/>
            <a:ext cx="7123113" cy="1254919"/>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200150"/>
            <a:ext cx="7620000" cy="742950"/>
          </a:xfrm>
        </p:spPr>
        <p:txBody>
          <a:bodyPr/>
          <a:lstStyle>
            <a:lvl1pPr algn="l">
              <a:buNone/>
              <a:defRPr sz="4400" b="0" cap="none">
                <a:solidFill>
                  <a:srgbClr val="FFFFFF"/>
                </a:solidFill>
              </a:defRPr>
            </a:lvl1pPr>
          </a:lstStyle>
          <a:p>
            <a:r>
              <a:rPr lang="en-US"/>
              <a:t>Click to edit Master title style</a:t>
            </a:r>
          </a:p>
        </p:txBody>
      </p:sp>
      <p:sp>
        <p:nvSpPr>
          <p:cNvPr id="9" name="Slide Number Placeholder 12">
            <a:extLst>
              <a:ext uri="{FF2B5EF4-FFF2-40B4-BE49-F238E27FC236}">
                <a16:creationId xmlns:a16="http://schemas.microsoft.com/office/drawing/2014/main" id="{5720A7DF-E346-4361-94EB-C7C3E8C39FAF}"/>
              </a:ext>
            </a:extLst>
          </p:cNvPr>
          <p:cNvSpPr>
            <a:spLocks noGrp="1"/>
          </p:cNvSpPr>
          <p:nvPr>
            <p:ph type="sldNum" sz="quarter" idx="10"/>
          </p:nvPr>
        </p:nvSpPr>
        <p:spPr>
          <a:xfrm>
            <a:off x="0" y="1314450"/>
            <a:ext cx="1295400" cy="527050"/>
          </a:xfrm>
        </p:spPr>
        <p:txBody>
          <a:bodyPr>
            <a:noAutofit/>
          </a:bodyPr>
          <a:lstStyle>
            <a:lvl1pPr>
              <a:defRPr sz="2400"/>
            </a:lvl1pPr>
          </a:lstStyle>
          <a:p>
            <a:fld id="{4FEEC8CD-048D-44AA-A6CE-808849521873}" type="slidenum">
              <a:rPr lang="en-US" altLang="en-US"/>
              <a:pPr/>
              <a:t>‹#›</a:t>
            </a:fld>
            <a:endParaRPr lang="en-US" altLang="en-US"/>
          </a:p>
        </p:txBody>
      </p:sp>
    </p:spTree>
    <p:extLst>
      <p:ext uri="{BB962C8B-B14F-4D97-AF65-F5344CB8AC3E}">
        <p14:creationId xmlns:p14="http://schemas.microsoft.com/office/powerpoint/2010/main" val="78326511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192175"/>
            <a:ext cx="38862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192175"/>
            <a:ext cx="38862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9">
            <a:extLst>
              <a:ext uri="{FF2B5EF4-FFF2-40B4-BE49-F238E27FC236}">
                <a16:creationId xmlns:a16="http://schemas.microsoft.com/office/drawing/2014/main" id="{92951FEA-D74C-4959-9458-27723001E2BD}"/>
              </a:ext>
            </a:extLst>
          </p:cNvPr>
          <p:cNvSpPr>
            <a:spLocks noGrp="1"/>
          </p:cNvSpPr>
          <p:nvPr>
            <p:ph type="sldNum" sz="quarter" idx="10"/>
          </p:nvPr>
        </p:nvSpPr>
        <p:spPr/>
        <p:txBody>
          <a:bodyPr/>
          <a:lstStyle>
            <a:lvl1pPr>
              <a:defRPr/>
            </a:lvl1pPr>
          </a:lstStyle>
          <a:p>
            <a:fld id="{3F4100BC-E6B7-424C-A52E-E4B8C040A2D4}" type="slidenum">
              <a:rPr lang="en-US" altLang="en-US"/>
              <a:pPr/>
              <a:t>‹#›</a:t>
            </a:fld>
            <a:endParaRPr lang="en-US" altLang="en-US"/>
          </a:p>
        </p:txBody>
      </p:sp>
    </p:spTree>
    <p:extLst>
      <p:ext uri="{BB962C8B-B14F-4D97-AF65-F5344CB8AC3E}">
        <p14:creationId xmlns:p14="http://schemas.microsoft.com/office/powerpoint/2010/main" val="282076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04787"/>
            <a:ext cx="8153400" cy="652463"/>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1828800"/>
            <a:ext cx="3886200" cy="2686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1828800"/>
            <a:ext cx="3886200" cy="2686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314450"/>
            <a:ext cx="3886200" cy="48006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314450"/>
            <a:ext cx="3886200" cy="48006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7" name="Slide Number Placeholder 11">
            <a:extLst>
              <a:ext uri="{FF2B5EF4-FFF2-40B4-BE49-F238E27FC236}">
                <a16:creationId xmlns:a16="http://schemas.microsoft.com/office/drawing/2014/main" id="{9DF8E732-1446-4CD6-99A6-68B627EA44D2}"/>
              </a:ext>
            </a:extLst>
          </p:cNvPr>
          <p:cNvSpPr>
            <a:spLocks noGrp="1"/>
          </p:cNvSpPr>
          <p:nvPr>
            <p:ph type="sldNum" sz="quarter" idx="10"/>
          </p:nvPr>
        </p:nvSpPr>
        <p:spPr/>
        <p:txBody>
          <a:bodyPr/>
          <a:lstStyle>
            <a:lvl1pPr>
              <a:defRPr/>
            </a:lvl1pPr>
          </a:lstStyle>
          <a:p>
            <a:fld id="{A77D3E73-0295-4C3C-85FF-5D78990B280D}" type="slidenum">
              <a:rPr lang="en-US" altLang="en-US"/>
              <a:pPr/>
              <a:t>‹#›</a:t>
            </a:fld>
            <a:endParaRPr lang="en-US" altLang="en-US"/>
          </a:p>
        </p:txBody>
      </p:sp>
    </p:spTree>
    <p:extLst>
      <p:ext uri="{BB962C8B-B14F-4D97-AF65-F5344CB8AC3E}">
        <p14:creationId xmlns:p14="http://schemas.microsoft.com/office/powerpoint/2010/main" val="337039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2">
            <a:extLst>
              <a:ext uri="{FF2B5EF4-FFF2-40B4-BE49-F238E27FC236}">
                <a16:creationId xmlns:a16="http://schemas.microsoft.com/office/drawing/2014/main" id="{9C8E610E-38DF-48D6-914F-F213A7A03D80}"/>
              </a:ext>
            </a:extLst>
          </p:cNvPr>
          <p:cNvSpPr>
            <a:spLocks noGrp="1"/>
          </p:cNvSpPr>
          <p:nvPr>
            <p:ph type="sldNum" sz="quarter" idx="10"/>
          </p:nvPr>
        </p:nvSpPr>
        <p:spPr/>
        <p:txBody>
          <a:bodyPr/>
          <a:lstStyle>
            <a:lvl1pPr>
              <a:defRPr/>
            </a:lvl1pPr>
          </a:lstStyle>
          <a:p>
            <a:fld id="{3B90622A-254D-4BDB-A112-2C067921AA92}" type="slidenum">
              <a:rPr lang="en-US" altLang="en-US"/>
              <a:pPr/>
              <a:t>‹#›</a:t>
            </a:fld>
            <a:endParaRPr lang="en-US" altLang="en-US"/>
          </a:p>
        </p:txBody>
      </p:sp>
    </p:spTree>
    <p:extLst>
      <p:ext uri="{BB962C8B-B14F-4D97-AF65-F5344CB8AC3E}">
        <p14:creationId xmlns:p14="http://schemas.microsoft.com/office/powerpoint/2010/main" val="407408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4787"/>
            <a:ext cx="8077200" cy="652463"/>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314450"/>
            <a:ext cx="1600200" cy="325755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314450"/>
            <a:ext cx="6400800" cy="3314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2">
            <a:extLst>
              <a:ext uri="{FF2B5EF4-FFF2-40B4-BE49-F238E27FC236}">
                <a16:creationId xmlns:a16="http://schemas.microsoft.com/office/drawing/2014/main" id="{75FEF1A1-9FA9-4892-94CE-1794C1473CEA}"/>
              </a:ext>
            </a:extLst>
          </p:cNvPr>
          <p:cNvSpPr>
            <a:spLocks noGrp="1"/>
          </p:cNvSpPr>
          <p:nvPr>
            <p:ph type="sldNum" sz="quarter" idx="10"/>
          </p:nvPr>
        </p:nvSpPr>
        <p:spPr/>
        <p:txBody>
          <a:bodyPr/>
          <a:lstStyle>
            <a:lvl1pPr>
              <a:defRPr/>
            </a:lvl1pPr>
          </a:lstStyle>
          <a:p>
            <a:fld id="{5625A6F0-3E11-4A84-93AC-F8A3772D91FF}" type="slidenum">
              <a:rPr lang="en-US" altLang="en-US"/>
              <a:pPr/>
              <a:t>‹#›</a:t>
            </a:fld>
            <a:endParaRPr lang="en-US" altLang="en-US"/>
          </a:p>
        </p:txBody>
      </p:sp>
    </p:spTree>
    <p:extLst>
      <p:ext uri="{BB962C8B-B14F-4D97-AF65-F5344CB8AC3E}">
        <p14:creationId xmlns:p14="http://schemas.microsoft.com/office/powerpoint/2010/main" val="4012228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a:extLst>
              <a:ext uri="{FF2B5EF4-FFF2-40B4-BE49-F238E27FC236}">
                <a16:creationId xmlns:a16="http://schemas.microsoft.com/office/drawing/2014/main" id="{FDB9EFF9-A647-4A28-A141-4A26F8D1552E}"/>
              </a:ext>
            </a:extLst>
          </p:cNvPr>
          <p:cNvSpPr>
            <a:spLocks noGrp="1"/>
          </p:cNvSpPr>
          <p:nvPr>
            <p:ph type="title"/>
          </p:nvPr>
        </p:nvSpPr>
        <p:spPr bwMode="auto">
          <a:xfrm>
            <a:off x="609600" y="171450"/>
            <a:ext cx="81534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a:extLst>
              <a:ext uri="{FF2B5EF4-FFF2-40B4-BE49-F238E27FC236}">
                <a16:creationId xmlns:a16="http://schemas.microsoft.com/office/drawing/2014/main" id="{893E45CF-0B87-4121-BFB1-CFB537D8D756}"/>
              </a:ext>
            </a:extLst>
          </p:cNvPr>
          <p:cNvSpPr>
            <a:spLocks noGrp="1"/>
          </p:cNvSpPr>
          <p:nvPr>
            <p:ph type="body" idx="1"/>
          </p:nvPr>
        </p:nvSpPr>
        <p:spPr bwMode="auto">
          <a:xfrm>
            <a:off x="612775" y="1200150"/>
            <a:ext cx="81534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3C6743C7-E221-41C9-ACDD-09D06DBA4187}"/>
              </a:ext>
            </a:extLst>
          </p:cNvPr>
          <p:cNvSpPr/>
          <p:nvPr/>
        </p:nvSpPr>
        <p:spPr bwMode="white">
          <a:xfrm>
            <a:off x="0" y="925513"/>
            <a:ext cx="9144000" cy="2397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a:extLst>
              <a:ext uri="{FF2B5EF4-FFF2-40B4-BE49-F238E27FC236}">
                <a16:creationId xmlns:a16="http://schemas.microsoft.com/office/drawing/2014/main" id="{96D85AF3-2368-4CDE-93ED-BFF6F5E21FBE}"/>
              </a:ext>
            </a:extLst>
          </p:cNvPr>
          <p:cNvSpPr/>
          <p:nvPr/>
        </p:nvSpPr>
        <p:spPr>
          <a:xfrm>
            <a:off x="0" y="960438"/>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a:extLst>
              <a:ext uri="{FF2B5EF4-FFF2-40B4-BE49-F238E27FC236}">
                <a16:creationId xmlns:a16="http://schemas.microsoft.com/office/drawing/2014/main" id="{8D4F1ECA-6727-49E7-AF6C-F341EBD0D1B1}"/>
              </a:ext>
            </a:extLst>
          </p:cNvPr>
          <p:cNvSpPr/>
          <p:nvPr/>
        </p:nvSpPr>
        <p:spPr>
          <a:xfrm>
            <a:off x="590550" y="960438"/>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a:extLst>
              <a:ext uri="{FF2B5EF4-FFF2-40B4-BE49-F238E27FC236}">
                <a16:creationId xmlns:a16="http://schemas.microsoft.com/office/drawing/2014/main" id="{F65A5B86-5E71-41FD-B074-F099CE7EA68D}"/>
              </a:ext>
            </a:extLst>
          </p:cNvPr>
          <p:cNvSpPr>
            <a:spLocks noGrp="1"/>
          </p:cNvSpPr>
          <p:nvPr>
            <p:ph type="sldNum" sz="quarter" idx="4"/>
          </p:nvPr>
        </p:nvSpPr>
        <p:spPr>
          <a:xfrm>
            <a:off x="0" y="954088"/>
            <a:ext cx="533400" cy="184150"/>
          </a:xfrm>
          <a:prstGeom prst="rect">
            <a:avLst/>
          </a:prstGeom>
        </p:spPr>
        <p:txBody>
          <a:bodyPr vert="horz" wrap="square" lIns="91440" tIns="45720" rIns="91440" bIns="45720" numCol="1" anchor="ctr" anchorCtr="0" compatLnSpc="1">
            <a:prstTxWarp prst="textNoShape">
              <a:avLst/>
            </a:prstTxWarp>
            <a:normAutofit/>
          </a:bodyPr>
          <a:lstStyle>
            <a:lvl1pPr algn="ctr">
              <a:defRPr sz="1400" b="1">
                <a:solidFill>
                  <a:srgbClr val="FFFFFF"/>
                </a:solidFill>
              </a:defRPr>
            </a:lvl1pPr>
          </a:lstStyle>
          <a:p>
            <a:fld id="{B2BFA363-F88D-4571-8BB0-4DF3CC08E9BA}" type="slidenum">
              <a:rPr lang="en-US" altLang="en-US"/>
              <a:pPr/>
              <a:t>‹#›</a:t>
            </a:fld>
            <a:endParaRPr lang="en-US" altLang="en-US"/>
          </a:p>
        </p:txBody>
      </p:sp>
      <p:pic>
        <p:nvPicPr>
          <p:cNvPr id="1032" name="Picture 5" descr="2014AAALOGO_horiz_outlines_all_black.eps">
            <a:extLst>
              <a:ext uri="{FF2B5EF4-FFF2-40B4-BE49-F238E27FC236}">
                <a16:creationId xmlns:a16="http://schemas.microsoft.com/office/drawing/2014/main" id="{8BAAFB4E-3222-4B80-BA8D-85DD050C6EC2}"/>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299325" y="4275138"/>
            <a:ext cx="14636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CB6CA763-CE3A-48C2-A99A-D6294B0C7B49}"/>
              </a:ext>
            </a:extLst>
          </p:cNvPr>
          <p:cNvSpPr/>
          <p:nvPr/>
        </p:nvSpPr>
        <p:spPr>
          <a:xfrm>
            <a:off x="7002463" y="4919663"/>
            <a:ext cx="2019300" cy="277812"/>
          </a:xfrm>
          <a:prstGeom prst="rect">
            <a:avLst/>
          </a:prstGeom>
        </p:spPr>
        <p:txBody>
          <a:bodyPr wrap="none"/>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800" baseline="30000" dirty="0"/>
              <a:t>© 2019 American Academy of Actuaries. All rights reserved.</a:t>
            </a:r>
          </a:p>
          <a:p>
            <a:pPr algn="ctr"/>
            <a:r>
              <a:rPr lang="en-US" altLang="en-US" sz="800" baseline="30000" dirty="0"/>
              <a:t>May not be reproduced without express permission.</a:t>
            </a:r>
          </a:p>
        </p:txBody>
      </p:sp>
      <p:sp>
        <p:nvSpPr>
          <p:cNvPr id="12" name="Slide Number Placeholder 5">
            <a:extLst>
              <a:ext uri="{FF2B5EF4-FFF2-40B4-BE49-F238E27FC236}">
                <a16:creationId xmlns:a16="http://schemas.microsoft.com/office/drawing/2014/main" id="{CD47E602-62ED-48CA-9CC2-5C0EC465848F}"/>
              </a:ext>
            </a:extLst>
          </p:cNvPr>
          <p:cNvSpPr txBox="1">
            <a:spLocks/>
          </p:cNvSpPr>
          <p:nvPr/>
        </p:nvSpPr>
        <p:spPr>
          <a:xfrm>
            <a:off x="6553200" y="6356350"/>
            <a:ext cx="2133600" cy="365125"/>
          </a:xfrm>
          <a:prstGeom prst="rect">
            <a:avLst/>
          </a:prstGeom>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fld id="{706020C3-E0ED-429C-A359-C18FE772CC8F}" type="slidenum">
              <a:rPr lang="en-US" altLang="en-US" sz="1200">
                <a:solidFill>
                  <a:srgbClr val="898989"/>
                </a:solidFill>
              </a:rPr>
              <a:pPr algn="r"/>
              <a:t>‹#›</a:t>
            </a:fld>
            <a:endParaRPr lang="en-US" altLang="en-US" sz="1200">
              <a:solidFill>
                <a:srgbClr val="898989"/>
              </a:solidFill>
            </a:endParaRPr>
          </a:p>
        </p:txBody>
      </p:sp>
      <p:sp>
        <p:nvSpPr>
          <p:cNvPr id="14" name="Slide Number Placeholder 5">
            <a:extLst>
              <a:ext uri="{FF2B5EF4-FFF2-40B4-BE49-F238E27FC236}">
                <a16:creationId xmlns:a16="http://schemas.microsoft.com/office/drawing/2014/main" id="{BB4AEE78-E63D-4B51-900F-65BE80920E54}"/>
              </a:ext>
            </a:extLst>
          </p:cNvPr>
          <p:cNvSpPr txBox="1">
            <a:spLocks/>
          </p:cNvSpPr>
          <p:nvPr/>
        </p:nvSpPr>
        <p:spPr>
          <a:xfrm>
            <a:off x="6705600" y="6508750"/>
            <a:ext cx="2133600" cy="365125"/>
          </a:xfrm>
          <a:prstGeom prst="rect">
            <a:avLst/>
          </a:prstGeom>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fld id="{8DBEF9D9-3AD2-47BB-83D6-FA3E407C2661}" type="slidenum">
              <a:rPr lang="en-US" altLang="en-US" sz="1200">
                <a:solidFill>
                  <a:srgbClr val="898989"/>
                </a:solidFill>
              </a:rPr>
              <a:pPr algn="r"/>
              <a:t>‹#›</a:t>
            </a:fld>
            <a:endParaRPr lang="en-US" altLang="en-US" sz="1200">
              <a:solidFill>
                <a:srgbClr val="898989"/>
              </a:solidFill>
            </a:endParaRPr>
          </a:p>
        </p:txBody>
      </p:sp>
      <p:sp>
        <p:nvSpPr>
          <p:cNvPr id="1036" name="Rectangle 3">
            <a:extLst>
              <a:ext uri="{FF2B5EF4-FFF2-40B4-BE49-F238E27FC236}">
                <a16:creationId xmlns:a16="http://schemas.microsoft.com/office/drawing/2014/main" id="{1E48C657-BCD1-499F-A62F-A662F03C4BC2}"/>
              </a:ext>
            </a:extLst>
          </p:cNvPr>
          <p:cNvSpPr>
            <a:spLocks noChangeArrowheads="1"/>
          </p:cNvSpPr>
          <p:nvPr/>
        </p:nvSpPr>
        <p:spPr bwMode="auto">
          <a:xfrm>
            <a:off x="77788" y="4622800"/>
            <a:ext cx="455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AF67DA1-C04B-42CC-B3DD-EE112E51B41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6" r:id="rId1"/>
    <p:sldLayoutId id="2147483673" r:id="rId2"/>
    <p:sldLayoutId id="2147483677" r:id="rId3"/>
    <p:sldLayoutId id="2147483678" r:id="rId4"/>
    <p:sldLayoutId id="2147483679" r:id="rId5"/>
    <p:sldLayoutId id="2147483674" r:id="rId6"/>
    <p:sldLayoutId id="2147483675" r:id="rId7"/>
  </p:sldLayoutIdLst>
  <p:txStyles>
    <p:titleStyle>
      <a:lvl1pPr algn="l" rtl="0" eaLnBrk="1" fontAlgn="base" hangingPunct="1">
        <a:spcBef>
          <a:spcPct val="0"/>
        </a:spcBef>
        <a:spcAft>
          <a:spcPct val="0"/>
        </a:spcAft>
        <a:defRPr sz="4400" kern="1200">
          <a:solidFill>
            <a:schemeClr val="tx2"/>
          </a:solidFill>
          <a:latin typeface="+mj-lt"/>
          <a:ea typeface="MS PGothic" panose="020B0600070205080204" pitchFamily="34" charset="-128"/>
          <a:cs typeface="+mj-cs"/>
        </a:defRPr>
      </a:lvl1pPr>
      <a:lvl2pPr algn="l" rtl="0" eaLnBrk="1" fontAlgn="base" hangingPunct="1">
        <a:spcBef>
          <a:spcPct val="0"/>
        </a:spcBef>
        <a:spcAft>
          <a:spcPct val="0"/>
        </a:spcAft>
        <a:defRPr sz="4400">
          <a:solidFill>
            <a:schemeClr val="tx2"/>
          </a:solidFill>
          <a:latin typeface="Calibri" panose="020F0502020204030204" pitchFamily="34" charset="0"/>
          <a:ea typeface="MS PGothic" panose="020B0600070205080204" pitchFamily="34" charset="-128"/>
        </a:defRPr>
      </a:lvl2pPr>
      <a:lvl3pPr algn="l" rtl="0" eaLnBrk="1" fontAlgn="base" hangingPunct="1">
        <a:spcBef>
          <a:spcPct val="0"/>
        </a:spcBef>
        <a:spcAft>
          <a:spcPct val="0"/>
        </a:spcAft>
        <a:defRPr sz="4400">
          <a:solidFill>
            <a:schemeClr val="tx2"/>
          </a:solidFill>
          <a:latin typeface="Calibri" panose="020F0502020204030204" pitchFamily="34" charset="0"/>
          <a:ea typeface="MS PGothic" panose="020B0600070205080204" pitchFamily="34" charset="-128"/>
        </a:defRPr>
      </a:lvl3pPr>
      <a:lvl4pPr algn="l" rtl="0" eaLnBrk="1" fontAlgn="base" hangingPunct="1">
        <a:spcBef>
          <a:spcPct val="0"/>
        </a:spcBef>
        <a:spcAft>
          <a:spcPct val="0"/>
        </a:spcAft>
        <a:defRPr sz="4400">
          <a:solidFill>
            <a:schemeClr val="tx2"/>
          </a:solidFill>
          <a:latin typeface="Calibri" panose="020F0502020204030204" pitchFamily="34" charset="0"/>
          <a:ea typeface="MS PGothic" panose="020B0600070205080204" pitchFamily="34" charset="-128"/>
        </a:defRPr>
      </a:lvl4pPr>
      <a:lvl5pPr algn="l" rtl="0" eaLnBrk="1" fontAlgn="base" hangingPunct="1">
        <a:spcBef>
          <a:spcPct val="0"/>
        </a:spcBef>
        <a:spcAft>
          <a:spcPct val="0"/>
        </a:spcAft>
        <a:defRPr sz="4400">
          <a:solidFill>
            <a:schemeClr val="tx2"/>
          </a:solidFill>
          <a:latin typeface="Calibri" panose="020F0502020204030204" pitchFamily="34" charset="0"/>
          <a:ea typeface="MS PGothic" panose="020B0600070205080204" pitchFamily="34" charset="-128"/>
        </a:defRPr>
      </a:lvl5pPr>
      <a:lvl6pPr marL="457200" algn="l" rtl="0" eaLnBrk="1" fontAlgn="base" hangingPunct="1">
        <a:spcBef>
          <a:spcPct val="0"/>
        </a:spcBef>
        <a:spcAft>
          <a:spcPct val="0"/>
        </a:spcAft>
        <a:defRPr sz="4400">
          <a:solidFill>
            <a:schemeClr val="tx2"/>
          </a:solidFill>
          <a:latin typeface="Calibri" panose="020F0502020204030204" pitchFamily="34" charset="0"/>
          <a:ea typeface="MS PGothic" panose="020B0600070205080204" pitchFamily="34" charset="-128"/>
        </a:defRPr>
      </a:lvl6pPr>
      <a:lvl7pPr marL="914400" algn="l" rtl="0" eaLnBrk="1" fontAlgn="base" hangingPunct="1">
        <a:spcBef>
          <a:spcPct val="0"/>
        </a:spcBef>
        <a:spcAft>
          <a:spcPct val="0"/>
        </a:spcAft>
        <a:defRPr sz="4400">
          <a:solidFill>
            <a:schemeClr val="tx2"/>
          </a:solidFill>
          <a:latin typeface="Calibri" panose="020F0502020204030204" pitchFamily="34" charset="0"/>
          <a:ea typeface="MS PGothic" panose="020B0600070205080204" pitchFamily="34" charset="-128"/>
        </a:defRPr>
      </a:lvl7pPr>
      <a:lvl8pPr marL="1371600" algn="l" rtl="0" eaLnBrk="1" fontAlgn="base" hangingPunct="1">
        <a:spcBef>
          <a:spcPct val="0"/>
        </a:spcBef>
        <a:spcAft>
          <a:spcPct val="0"/>
        </a:spcAft>
        <a:defRPr sz="4400">
          <a:solidFill>
            <a:schemeClr val="tx2"/>
          </a:solidFill>
          <a:latin typeface="Calibri" panose="020F0502020204030204" pitchFamily="34" charset="0"/>
          <a:ea typeface="MS PGothic" panose="020B0600070205080204" pitchFamily="34" charset="-128"/>
        </a:defRPr>
      </a:lvl8pPr>
      <a:lvl9pPr marL="1828800" algn="l" rtl="0" eaLnBrk="1" fontAlgn="base" hangingPunct="1">
        <a:spcBef>
          <a:spcPct val="0"/>
        </a:spcBef>
        <a:spcAft>
          <a:spcPct val="0"/>
        </a:spcAft>
        <a:defRPr sz="4400">
          <a:solidFill>
            <a:schemeClr val="tx2"/>
          </a:solidFill>
          <a:latin typeface="Calibri" panose="020F0502020204030204" pitchFamily="34" charset="0"/>
          <a:ea typeface="MS PGothic" panose="020B0600070205080204" pitchFamily="34" charset="-128"/>
        </a:defRPr>
      </a:lvl9pPr>
    </p:titleStyle>
    <p:bodyStyle>
      <a:lvl1pPr marL="319088" indent="-319088" algn="l" rtl="0" eaLnBrk="1" fontAlgn="base" hangingPunct="1">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S PGothic" panose="020B0600070205080204" pitchFamily="34" charset="-128"/>
          <a:cs typeface="+mn-cs"/>
        </a:defRPr>
      </a:lvl1pPr>
      <a:lvl2pPr marL="639763" indent="-273050" algn="l" rtl="0" eaLnBrk="1" fontAlgn="base" hangingPunct="1">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S PGothic" panose="020B0600070205080204" pitchFamily="34" charset="-128"/>
          <a:cs typeface="+mn-cs"/>
        </a:defRPr>
      </a:lvl2pPr>
      <a:lvl3pPr marL="914400" indent="-228600" algn="l" rtl="0" eaLnBrk="1" fontAlgn="base" hangingPunct="1">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S PGothic" panose="020B0600070205080204" pitchFamily="34" charset="-128"/>
          <a:cs typeface="+mn-cs"/>
        </a:defRPr>
      </a:lvl3pPr>
      <a:lvl4pPr marL="1371600" indent="-228600" algn="l" rtl="0" eaLnBrk="1" fontAlgn="base" hangingPunct="1">
        <a:spcBef>
          <a:spcPts val="400"/>
        </a:spcBef>
        <a:spcAft>
          <a:spcPct val="0"/>
        </a:spcAft>
        <a:buClr>
          <a:srgbClr val="DDDBC9"/>
        </a:buClr>
        <a:buSzPct val="75000"/>
        <a:buFont typeface="Wingdings" panose="05000000000000000000" pitchFamily="2" charset="2"/>
        <a:buChar char=""/>
        <a:defRPr sz="2000" kern="1200">
          <a:solidFill>
            <a:schemeClr val="tx1"/>
          </a:solidFill>
          <a:latin typeface="+mn-lt"/>
          <a:ea typeface="MS PGothic" panose="020B0600070205080204" pitchFamily="34" charset="-128"/>
          <a:cs typeface="+mn-cs"/>
        </a:defRPr>
      </a:lvl4pPr>
      <a:lvl5pPr marL="1828800" indent="-228600" algn="l" rtl="0" eaLnBrk="1" fontAlgn="base" hangingPunct="1">
        <a:spcBef>
          <a:spcPts val="400"/>
        </a:spcBef>
        <a:spcAft>
          <a:spcPct val="0"/>
        </a:spcAft>
        <a:buClr>
          <a:srgbClr val="00175D"/>
        </a:buClr>
        <a:buSzPct val="65000"/>
        <a:buFont typeface="Wingdings" panose="05000000000000000000" pitchFamily="2" charset="2"/>
        <a:buChar char=""/>
        <a:defRPr sz="2000" kern="1200">
          <a:solidFill>
            <a:schemeClr val="tx1"/>
          </a:solidFill>
          <a:latin typeface="+mn-lt"/>
          <a:ea typeface="MS PGothic" panose="020B0600070205080204" pitchFamily="34" charset="-128"/>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abcdboard.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114550" y="535781"/>
            <a:ext cx="6486524" cy="2171699"/>
          </a:xfrm>
        </p:spPr>
        <p:txBody>
          <a:bodyPr/>
          <a:lstStyle/>
          <a:p>
            <a:br>
              <a:rPr lang="en-US" dirty="0"/>
            </a:br>
            <a:br>
              <a:rPr lang="en-US" dirty="0"/>
            </a:br>
            <a:r>
              <a:rPr lang="en-US" sz="3200" cap="none" dirty="0"/>
              <a:t>The ABCD: </a:t>
            </a:r>
            <a:br>
              <a:rPr lang="en-US" sz="3200" cap="none" dirty="0"/>
            </a:br>
            <a:r>
              <a:rPr lang="en-US" sz="3200" cap="none" dirty="0"/>
              <a:t>An Overview of Ethics &amp; Professionalism</a:t>
            </a:r>
            <a:br>
              <a:rPr lang="en-US" dirty="0"/>
            </a:br>
            <a:endParaRPr lang="en-US" altLang="en-US" sz="4500" dirty="0"/>
          </a:p>
        </p:txBody>
      </p:sp>
      <p:sp>
        <p:nvSpPr>
          <p:cNvPr id="2051" name="Rectangle 3"/>
          <p:cNvSpPr>
            <a:spLocks noGrp="1" noChangeArrowheads="1"/>
          </p:cNvSpPr>
          <p:nvPr>
            <p:ph type="subTitle" idx="1"/>
          </p:nvPr>
        </p:nvSpPr>
        <p:spPr>
          <a:xfrm>
            <a:off x="2114550" y="1714500"/>
            <a:ext cx="4800600" cy="2571750"/>
          </a:xfrm>
        </p:spPr>
        <p:txBody>
          <a:bodyPr>
            <a:normAutofit fontScale="77500" lnSpcReduction="20000"/>
          </a:bodyPr>
          <a:lstStyle/>
          <a:p>
            <a:endParaRPr lang="en-US" altLang="en-US" sz="1500" dirty="0"/>
          </a:p>
          <a:p>
            <a:endParaRPr lang="en-US" altLang="en-US" sz="1500" dirty="0"/>
          </a:p>
          <a:p>
            <a:r>
              <a:rPr lang="en-US" dirty="0"/>
              <a:t>Middle Atlantic Actuarial Club presentation</a:t>
            </a:r>
            <a:endParaRPr lang="en-US" altLang="en-US" sz="1800" dirty="0"/>
          </a:p>
          <a:p>
            <a:pPr>
              <a:spcBef>
                <a:spcPts val="1800"/>
              </a:spcBef>
            </a:pPr>
            <a:r>
              <a:rPr lang="en-US" altLang="en-US" sz="1800" dirty="0"/>
              <a:t>May 15, 2019</a:t>
            </a:r>
          </a:p>
          <a:p>
            <a:endParaRPr lang="en-US" altLang="en-US" sz="1800" dirty="0"/>
          </a:p>
          <a:p>
            <a:endParaRPr lang="en-US" altLang="en-US" sz="1800" dirty="0"/>
          </a:p>
          <a:p>
            <a:r>
              <a:rPr lang="en-US" altLang="en-US" sz="2400" dirty="0"/>
              <a:t>Brian Jackson, Esq.</a:t>
            </a:r>
          </a:p>
          <a:p>
            <a:r>
              <a:rPr lang="en-US" altLang="en-US" sz="1600" dirty="0"/>
              <a:t>General Counsel and Director of Professionalism</a:t>
            </a:r>
            <a:endParaRPr lang="en-US" altLang="en-US" sz="1050" dirty="0"/>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90550" y="435796"/>
            <a:ext cx="7296149" cy="4000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kern="0" dirty="0"/>
              <a:t>An ABCD Inquiry</a:t>
            </a:r>
          </a:p>
        </p:txBody>
      </p:sp>
      <p:sp>
        <p:nvSpPr>
          <p:cNvPr id="3075" name="Rectangle 3"/>
          <p:cNvSpPr>
            <a:spLocks noGrp="1" noChangeArrowheads="1"/>
          </p:cNvSpPr>
          <p:nvPr>
            <p:ph type="body" idx="1"/>
          </p:nvPr>
        </p:nvSpPr>
        <p:spPr>
          <a:xfrm>
            <a:off x="647700" y="1206500"/>
            <a:ext cx="7296150" cy="3556000"/>
          </a:xfrm>
        </p:spPr>
        <p:txBody>
          <a:bodyPr/>
          <a:lstStyle/>
          <a:p>
            <a:r>
              <a:rPr lang="en-US" altLang="en-US" sz="2800" dirty="0"/>
              <a:t>Fact-finding, not an adversarial forum</a:t>
            </a:r>
          </a:p>
          <a:p>
            <a:pPr>
              <a:spcBef>
                <a:spcPts val="2250"/>
              </a:spcBef>
            </a:pPr>
            <a:r>
              <a:rPr lang="en-US" altLang="en-US" sz="2800" dirty="0"/>
              <a:t>Whether or not actuary </a:t>
            </a:r>
            <a:r>
              <a:rPr lang="en-US" altLang="en-US" sz="2800" u="sng" dirty="0"/>
              <a:t>materially</a:t>
            </a:r>
            <a:r>
              <a:rPr lang="en-US" altLang="en-US" sz="2800" dirty="0"/>
              <a:t> violated the Code of Professional Conduct</a:t>
            </a:r>
          </a:p>
          <a:p>
            <a:pPr>
              <a:spcBef>
                <a:spcPts val="2250"/>
              </a:spcBef>
            </a:pPr>
            <a:r>
              <a:rPr lang="en-US" altLang="en-US" sz="2800" dirty="0"/>
              <a:t>Recommends discipline, when appropriate</a:t>
            </a:r>
          </a:p>
          <a:p>
            <a:pPr>
              <a:spcBef>
                <a:spcPts val="2250"/>
              </a:spcBef>
            </a:pPr>
            <a:r>
              <a:rPr lang="en-US" altLang="en-US" sz="2800" dirty="0"/>
              <a:t>Member organization determines level                     of discipline</a:t>
            </a:r>
          </a:p>
          <a:p>
            <a:endParaRPr lang="en-US" altLang="en-US" dirty="0"/>
          </a:p>
        </p:txBody>
      </p:sp>
    </p:spTree>
    <p:extLst>
      <p:ext uri="{BB962C8B-B14F-4D97-AF65-F5344CB8AC3E}">
        <p14:creationId xmlns:p14="http://schemas.microsoft.com/office/powerpoint/2010/main" val="166412297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250"/>
                                        <p:tgtEl>
                                          <p:spTgt spid="3075">
                                            <p:txEl>
                                              <p:pRg st="0" end="0"/>
                                            </p:txEl>
                                          </p:spTgt>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Effect transition="in" filter="fade">
                                      <p:cBhvr>
                                        <p:cTn id="11" dur="250"/>
                                        <p:tgtEl>
                                          <p:spTgt spid="3075">
                                            <p:txEl>
                                              <p:pRg st="1" end="1"/>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Effect transition="in" filter="fade">
                                      <p:cBhvr>
                                        <p:cTn id="15" dur="250"/>
                                        <p:tgtEl>
                                          <p:spTgt spid="3075">
                                            <p:txEl>
                                              <p:pRg st="2" end="2"/>
                                            </p:txEl>
                                          </p:spTgt>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Effect transition="in" filter="fade">
                                      <p:cBhvr>
                                        <p:cTn id="19" dur="25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763" y="171450"/>
            <a:ext cx="7075487" cy="742950"/>
          </a:xfrm>
        </p:spPr>
        <p:txBody>
          <a:bodyPr>
            <a:normAutofit fontScale="90000"/>
          </a:bodyPr>
          <a:lstStyle/>
          <a:p>
            <a:pPr>
              <a:defRPr/>
            </a:pPr>
            <a:r>
              <a:rPr lang="en-US" dirty="0"/>
              <a:t>ABCD Inquiries </a:t>
            </a:r>
            <a:endParaRPr lang="en-US" dirty="0">
              <a:solidFill>
                <a:srgbClr val="FF0000"/>
              </a:solidFill>
            </a:endParaRPr>
          </a:p>
        </p:txBody>
      </p:sp>
      <p:graphicFrame>
        <p:nvGraphicFramePr>
          <p:cNvPr id="7" name="Content Placeholder 6"/>
          <p:cNvGraphicFramePr>
            <a:graphicFrameLocks noGrp="1"/>
          </p:cNvGraphicFramePr>
          <p:nvPr>
            <p:ph sz="quarter" idx="1"/>
            <p:extLst/>
          </p:nvPr>
        </p:nvGraphicFramePr>
        <p:xfrm>
          <a:off x="748512" y="1277737"/>
          <a:ext cx="5340241" cy="3227827"/>
        </p:xfrm>
        <a:graphic>
          <a:graphicData uri="http://schemas.openxmlformats.org/drawingml/2006/table">
            <a:tbl>
              <a:tblPr/>
              <a:tblGrid>
                <a:gridCol w="3098012">
                  <a:extLst>
                    <a:ext uri="{9D8B030D-6E8A-4147-A177-3AD203B41FA5}">
                      <a16:colId xmlns:a16="http://schemas.microsoft.com/office/drawing/2014/main" val="20000"/>
                    </a:ext>
                  </a:extLst>
                </a:gridCol>
                <a:gridCol w="1154683">
                  <a:extLst>
                    <a:ext uri="{9D8B030D-6E8A-4147-A177-3AD203B41FA5}">
                      <a16:colId xmlns:a16="http://schemas.microsoft.com/office/drawing/2014/main" val="20001"/>
                    </a:ext>
                  </a:extLst>
                </a:gridCol>
                <a:gridCol w="1087546">
                  <a:extLst>
                    <a:ext uri="{9D8B030D-6E8A-4147-A177-3AD203B41FA5}">
                      <a16:colId xmlns:a16="http://schemas.microsoft.com/office/drawing/2014/main" val="20002"/>
                    </a:ext>
                  </a:extLst>
                </a:gridCol>
              </a:tblGrid>
              <a:tr h="320889">
                <a:tc gridSpan="2">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Calibri" pitchFamily="34" charset="0"/>
                        </a:rPr>
                        <a:t>Inquiries</a:t>
                      </a:r>
                      <a:endParaRPr kumimoji="0" lang="en-US" altLang="en-US" sz="2000" b="1" i="0" u="none" strike="noStrike" cap="none" normalizeH="0" baseline="0" dirty="0">
                        <a:ln>
                          <a:noFill/>
                        </a:ln>
                        <a:solidFill>
                          <a:srgbClr val="FFFFFF"/>
                        </a:solidFill>
                        <a:effectLst/>
                        <a:latin typeface="Calibri" pitchFamily="34" charset="0"/>
                        <a:ea typeface="SimSun" pitchFamily="2" charset="-122"/>
                        <a:cs typeface="Times New Roman" pitchFamily="18" charset="0"/>
                      </a:endParaRP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FFFFFF"/>
                        </a:solidFill>
                        <a:effectLst/>
                        <a:latin typeface="Calibri" pitchFamily="34" charset="0"/>
                        <a:ea typeface="SimSun" pitchFamily="2" charset="-122"/>
                        <a:cs typeface="Times New Roman" pitchFamily="18" charset="0"/>
                      </a:endParaRP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42950">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Calibri" pitchFamily="34" charset="0"/>
                        </a:rPr>
                        <a:t> </a:t>
                      </a:r>
                      <a:endParaRPr kumimoji="0" lang="en-US" altLang="en-US" sz="2000" b="1" i="0" u="none" strike="noStrike" cap="none" normalizeH="0" baseline="0" dirty="0">
                        <a:ln>
                          <a:noFill/>
                        </a:ln>
                        <a:solidFill>
                          <a:srgbClr val="FFFFFF"/>
                        </a:solidFill>
                        <a:effectLst/>
                        <a:latin typeface="Calibri" pitchFamily="34" charset="0"/>
                        <a:ea typeface="SimSun" pitchFamily="2" charset="-122"/>
                        <a:cs typeface="Times New Roman" pitchFamily="18" charset="0"/>
                      </a:endParaRP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l"/>
                      <a:r>
                        <a:rPr kumimoji="0" lang="en-US" altLang="en-US" sz="1800" b="1" i="0" u="none" strike="noStrike" cap="none" normalizeH="0" baseline="0" dirty="0">
                          <a:ln>
                            <a:noFill/>
                          </a:ln>
                          <a:solidFill>
                            <a:srgbClr val="000000"/>
                          </a:solidFill>
                          <a:effectLst/>
                          <a:latin typeface="Calibri" pitchFamily="34" charset="0"/>
                          <a:ea typeface="SimSun" pitchFamily="2" charset="-122"/>
                          <a:cs typeface="Times New Roman" pitchFamily="18" charset="0"/>
                        </a:rPr>
                        <a:t>      </a:t>
                      </a:r>
                      <a:r>
                        <a:rPr kumimoji="0" lang="en-US" altLang="en-US" sz="2000" b="1" i="0" u="none" strike="noStrike" cap="none" normalizeH="0" baseline="0" dirty="0">
                          <a:ln>
                            <a:noFill/>
                          </a:ln>
                          <a:solidFill>
                            <a:srgbClr val="000000"/>
                          </a:solidFill>
                          <a:effectLst/>
                          <a:latin typeface="Calibri" pitchFamily="34" charset="0"/>
                          <a:ea typeface="SimSun" pitchFamily="2" charset="-122"/>
                          <a:cs typeface="Times New Roman" pitchFamily="18" charset="0"/>
                        </a:rPr>
                        <a:t>2015</a:t>
                      </a:r>
                      <a:r>
                        <a:rPr kumimoji="0" lang="en-US" altLang="en-US" sz="1800" b="1" i="0" u="none" strike="noStrike" cap="none" normalizeH="0" baseline="0" dirty="0">
                          <a:ln>
                            <a:noFill/>
                          </a:ln>
                          <a:solidFill>
                            <a:srgbClr val="000000"/>
                          </a:solidFill>
                          <a:effectLst/>
                          <a:latin typeface="Calibri" pitchFamily="34" charset="0"/>
                          <a:ea typeface="SimSun" pitchFamily="2" charset="-122"/>
                          <a:cs typeface="Times New Roman" pitchFamily="18" charset="0"/>
                        </a:rPr>
                        <a:t> </a:t>
                      </a:r>
                      <a:endParaRPr lang="en-US" dirty="0"/>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itchFamily="34" charset="0"/>
                          <a:ea typeface="SimSun" pitchFamily="2" charset="-122"/>
                          <a:cs typeface="Times New Roman" pitchFamily="18" charset="0"/>
                        </a:rPr>
                        <a:t>2016 </a:t>
                      </a: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extLst>
                  <a:ext uri="{0D108BD9-81ED-4DB2-BD59-A6C34878D82A}">
                    <a16:rowId xmlns:a16="http://schemas.microsoft.com/office/drawing/2014/main" val="10001"/>
                  </a:ext>
                </a:extLst>
              </a:tr>
              <a:tr h="342950">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alibri" pitchFamily="34" charset="0"/>
                        </a:rPr>
                        <a:t>Cases in progress as of Jan. 1</a:t>
                      </a:r>
                      <a:endParaRPr kumimoji="0" lang="en-US" altLang="en-US" sz="1800" b="1" i="0" u="none" strike="noStrike" cap="none" normalizeH="0" baseline="0" dirty="0">
                        <a:ln>
                          <a:noFill/>
                        </a:ln>
                        <a:solidFill>
                          <a:srgbClr val="FFFFFF"/>
                        </a:solidFill>
                        <a:effectLst/>
                        <a:latin typeface="Calibri" pitchFamily="34" charset="0"/>
                        <a:ea typeface="SimSun" pitchFamily="2" charset="-122"/>
                        <a:cs typeface="Times New Roman" pitchFamily="18" charset="0"/>
                      </a:endParaRP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ctr"/>
                      <a:r>
                        <a:rPr lang="en-US" dirty="0"/>
                        <a:t>10</a:t>
                      </a: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14</a:t>
                      </a: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extLst>
                  <a:ext uri="{0D108BD9-81ED-4DB2-BD59-A6C34878D82A}">
                    <a16:rowId xmlns:a16="http://schemas.microsoft.com/office/drawing/2014/main" val="10002"/>
                  </a:ext>
                </a:extLst>
              </a:tr>
              <a:tr h="300082">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itchFamily="34" charset="0"/>
                        </a:rPr>
                        <a:t>Cases resolved during period</a:t>
                      </a:r>
                      <a:endParaRPr kumimoji="0" lang="en-US" altLang="en-US" sz="1800" b="1" i="0" u="none" strike="noStrike" cap="none" normalizeH="0" baseline="0">
                        <a:ln>
                          <a:noFill/>
                        </a:ln>
                        <a:solidFill>
                          <a:srgbClr val="FFFFFF"/>
                        </a:solidFill>
                        <a:effectLst/>
                        <a:latin typeface="Calibri" pitchFamily="34" charset="0"/>
                        <a:ea typeface="SimSun" pitchFamily="2" charset="-122"/>
                        <a:cs typeface="Times New Roman" pitchFamily="18" charset="0"/>
                      </a:endParaRP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ctr"/>
                      <a:r>
                        <a:rPr lang="en-US" dirty="0"/>
                        <a:t>15</a:t>
                      </a: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14</a:t>
                      </a: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extLst>
                  <a:ext uri="{0D108BD9-81ED-4DB2-BD59-A6C34878D82A}">
                    <a16:rowId xmlns:a16="http://schemas.microsoft.com/office/drawing/2014/main" val="10003"/>
                  </a:ext>
                </a:extLst>
              </a:tr>
              <a:tr h="274320">
                <a:tc rowSpan="5">
                  <a:txBody>
                    <a:bodyPr/>
                    <a:lstStyle>
                      <a:lvl1pPr marL="342900" indent="-342900">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800" b="1" i="0" u="none" strike="noStrike" cap="none" normalizeH="0" baseline="0" dirty="0">
                          <a:ln>
                            <a:noFill/>
                          </a:ln>
                          <a:solidFill>
                            <a:srgbClr val="FFFFFF"/>
                          </a:solidFill>
                          <a:effectLst/>
                          <a:latin typeface="Calibri" pitchFamily="34" charset="0"/>
                        </a:rPr>
                        <a:t>Dismissed</a:t>
                      </a:r>
                      <a:endParaRPr kumimoji="0" lang="en-US" altLang="en-US" sz="1800" b="1" i="0" u="none" strike="noStrike" cap="none" normalizeH="0" baseline="0" dirty="0">
                        <a:ln>
                          <a:noFill/>
                        </a:ln>
                        <a:solidFill>
                          <a:srgbClr val="FFFFFF"/>
                        </a:solidFill>
                        <a:effectLst/>
                        <a:latin typeface="Calibri" pitchFamily="34" charset="0"/>
                        <a:ea typeface="SimSun" pitchFamily="2" charset="-122"/>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800" b="1" i="0" u="none" strike="noStrike" cap="none" normalizeH="0" baseline="0" dirty="0">
                          <a:ln>
                            <a:noFill/>
                          </a:ln>
                          <a:solidFill>
                            <a:srgbClr val="FFFFFF"/>
                          </a:solidFill>
                          <a:effectLst/>
                          <a:latin typeface="Calibri" pitchFamily="34" charset="0"/>
                          <a:ea typeface="SimSun" pitchFamily="2" charset="-122"/>
                          <a:cs typeface="Times New Roman" pitchFamily="18" charset="0"/>
                        </a:rPr>
                        <a:t>Dismissed with Guidance</a:t>
                      </a:r>
                    </a:p>
                    <a:p>
                      <a:pPr marL="342900" marR="0" lvl="0" indent="-34290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800" b="1" i="0" u="none" strike="noStrike" cap="none" normalizeH="0" baseline="0" dirty="0">
                          <a:ln>
                            <a:noFill/>
                          </a:ln>
                          <a:solidFill>
                            <a:srgbClr val="FFFFFF"/>
                          </a:solidFill>
                          <a:effectLst/>
                          <a:latin typeface="Calibri" pitchFamily="34" charset="0"/>
                          <a:ea typeface="SimSun" pitchFamily="2" charset="-122"/>
                          <a:cs typeface="Times New Roman" pitchFamily="18" charset="0"/>
                        </a:rPr>
                        <a:t>Counseling</a:t>
                      </a:r>
                    </a:p>
                    <a:p>
                      <a:pPr marL="342900" marR="0" lvl="0" indent="-342900" algn="l" defTabSz="914400" rtl="0" eaLnBrk="1" fontAlgn="base" latinLnBrk="0" hangingPunct="1">
                        <a:lnSpc>
                          <a:spcPct val="100000"/>
                        </a:lnSpc>
                        <a:spcBef>
                          <a:spcPct val="0"/>
                        </a:spcBef>
                        <a:spcAft>
                          <a:spcPct val="0"/>
                        </a:spcAft>
                        <a:buClrTx/>
                        <a:buSzTx/>
                        <a:buFont typeface="Arial" charset="0"/>
                        <a:buChar char="•"/>
                        <a:tabLst/>
                      </a:pPr>
                      <a:r>
                        <a:rPr kumimoji="0" lang="en-US" altLang="en-US" sz="1800" b="1" i="0" u="none" strike="noStrike" cap="none" normalizeH="0" baseline="0" dirty="0">
                          <a:ln>
                            <a:noFill/>
                          </a:ln>
                          <a:solidFill>
                            <a:srgbClr val="FFFFFF"/>
                          </a:solidFill>
                          <a:effectLst/>
                          <a:latin typeface="Calibri" pitchFamily="34" charset="0"/>
                          <a:ea typeface="SimSun" pitchFamily="2" charset="-122"/>
                          <a:cs typeface="Times New Roman" pitchFamily="18" charset="0"/>
                        </a:rPr>
                        <a:t>Recommended Public Discipline</a:t>
                      </a: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ctr"/>
                      <a:r>
                        <a:rPr lang="en-US" dirty="0"/>
                        <a:t>11</a:t>
                      </a: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9</a:t>
                      </a: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extLst>
                  <a:ext uri="{0D108BD9-81ED-4DB2-BD59-A6C34878D82A}">
                    <a16:rowId xmlns:a16="http://schemas.microsoft.com/office/drawing/2014/main" val="10004"/>
                  </a:ext>
                </a:extLst>
              </a:tr>
              <a:tr h="274320">
                <a:tc vMerge="1">
                  <a:txBody>
                    <a:bodyPr/>
                    <a:lstStyle/>
                    <a:p>
                      <a:endParaRPr lang="en-US"/>
                    </a:p>
                  </a:txBody>
                  <a:tcPr/>
                </a:tc>
                <a:tc>
                  <a:txBody>
                    <a:bodyPr/>
                    <a:lstStyle/>
                    <a:p>
                      <a:pPr algn="ctr"/>
                      <a:r>
                        <a:rPr lang="en-US" dirty="0"/>
                        <a:t>0</a:t>
                      </a: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1</a:t>
                      </a: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extLst>
                  <a:ext uri="{0D108BD9-81ED-4DB2-BD59-A6C34878D82A}">
                    <a16:rowId xmlns:a16="http://schemas.microsoft.com/office/drawing/2014/main" val="2707592324"/>
                  </a:ext>
                </a:extLst>
              </a:tr>
              <a:tr h="274320">
                <a:tc vMerge="1">
                  <a:txBody>
                    <a:bodyPr/>
                    <a:lstStyle/>
                    <a:p>
                      <a:endParaRPr lang="en-US"/>
                    </a:p>
                  </a:txBody>
                  <a:tcPr/>
                </a:tc>
                <a:tc>
                  <a:txBody>
                    <a:bodyPr/>
                    <a:lstStyle/>
                    <a:p>
                      <a:pPr algn="ctr"/>
                      <a:r>
                        <a:rPr lang="en-US" dirty="0"/>
                        <a:t>3</a:t>
                      </a: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2</a:t>
                      </a: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extLst>
                  <a:ext uri="{0D108BD9-81ED-4DB2-BD59-A6C34878D82A}">
                    <a16:rowId xmlns:a16="http://schemas.microsoft.com/office/drawing/2014/main" val="3688646179"/>
                  </a:ext>
                </a:extLst>
              </a:tr>
              <a:tr h="274320">
                <a:tc vMerge="1">
                  <a:txBody>
                    <a:bodyPr/>
                    <a:lstStyle/>
                    <a:p>
                      <a:endParaRPr lang="en-US"/>
                    </a:p>
                  </a:txBody>
                  <a:tcPr/>
                </a:tc>
                <a:tc>
                  <a:txBody>
                    <a:bodyPr/>
                    <a:lstStyle/>
                    <a:p>
                      <a:pPr algn="ctr"/>
                      <a:r>
                        <a:rPr lang="en-US" dirty="0"/>
                        <a:t>1</a:t>
                      </a: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2</a:t>
                      </a: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extLst>
                  <a:ext uri="{0D108BD9-81ED-4DB2-BD59-A6C34878D82A}">
                    <a16:rowId xmlns:a16="http://schemas.microsoft.com/office/drawing/2014/main" val="616793017"/>
                  </a:ext>
                </a:extLst>
              </a:tr>
              <a:tr h="274320">
                <a:tc vMerge="1">
                  <a:txBody>
                    <a:bodyPr/>
                    <a:lstStyle/>
                    <a:p>
                      <a:endParaRPr lang="en-US"/>
                    </a:p>
                  </a:txBody>
                  <a:tcPr/>
                </a:tc>
                <a:tc>
                  <a:txBody>
                    <a:bodyPr/>
                    <a:lstStyle/>
                    <a:p>
                      <a:endParaRPr lang="en-US" dirty="0"/>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itchFamily="34" charset="0"/>
                        <a:ea typeface="SimSun" pitchFamily="2" charset="-122"/>
                        <a:cs typeface="Times New Roman" pitchFamily="18" charset="0"/>
                      </a:endParaRP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extLst>
                  <a:ext uri="{0D108BD9-81ED-4DB2-BD59-A6C34878D82A}">
                    <a16:rowId xmlns:a16="http://schemas.microsoft.com/office/drawing/2014/main" val="1762411065"/>
                  </a:ext>
                </a:extLst>
              </a:tr>
              <a:tr h="274678">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itchFamily="34" charset="0"/>
                        </a:rPr>
                        <a:t>New cases during period</a:t>
                      </a:r>
                      <a:endParaRPr kumimoji="0" lang="en-US" altLang="en-US" sz="1800" b="1" i="0" u="none" strike="noStrike" cap="none" normalizeH="0" baseline="0">
                        <a:ln>
                          <a:noFill/>
                        </a:ln>
                        <a:solidFill>
                          <a:srgbClr val="FFFFFF"/>
                        </a:solidFill>
                        <a:effectLst/>
                        <a:latin typeface="Calibri" pitchFamily="34" charset="0"/>
                        <a:ea typeface="SimSun" pitchFamily="2" charset="-122"/>
                        <a:cs typeface="Times New Roman" pitchFamily="18" charset="0"/>
                      </a:endParaRP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ctr"/>
                      <a:r>
                        <a:rPr lang="en-US" dirty="0"/>
                        <a:t>19</a:t>
                      </a: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19</a:t>
                      </a: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extLst>
                  <a:ext uri="{0D108BD9-81ED-4DB2-BD59-A6C34878D82A}">
                    <a16:rowId xmlns:a16="http://schemas.microsoft.com/office/drawing/2014/main" val="10005"/>
                  </a:ext>
                </a:extLst>
              </a:tr>
              <a:tr h="274678">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itchFamily="34" charset="0"/>
                        </a:rPr>
                        <a:t>Cases as of end of period</a:t>
                      </a:r>
                      <a:endParaRPr kumimoji="0" lang="en-US" altLang="en-US" sz="1800" b="1" i="0" u="none" strike="noStrike" cap="none" normalizeH="0" baseline="0">
                        <a:ln>
                          <a:noFill/>
                        </a:ln>
                        <a:solidFill>
                          <a:srgbClr val="FFFFFF"/>
                        </a:solidFill>
                        <a:effectLst/>
                        <a:latin typeface="Calibri" pitchFamily="34" charset="0"/>
                        <a:ea typeface="SimSun" pitchFamily="2" charset="-122"/>
                        <a:cs typeface="Times New Roman" pitchFamily="18" charset="0"/>
                      </a:endParaRP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algn="ctr"/>
                      <a:r>
                        <a:rPr lang="en-US" dirty="0"/>
                        <a:t>14</a:t>
                      </a: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19</a:t>
                      </a: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extLst>
                  <a:ext uri="{0D108BD9-81ED-4DB2-BD59-A6C34878D82A}">
                    <a16:rowId xmlns:a16="http://schemas.microsoft.com/office/drawing/2014/main" val="10006"/>
                  </a:ext>
                </a:extLst>
              </a:tr>
            </a:tbl>
          </a:graphicData>
        </a:graphic>
      </p:graphicFrame>
      <p:graphicFrame>
        <p:nvGraphicFramePr>
          <p:cNvPr id="3" name="Table 2">
            <a:extLst>
              <a:ext uri="{FF2B5EF4-FFF2-40B4-BE49-F238E27FC236}">
                <a16:creationId xmlns:a16="http://schemas.microsoft.com/office/drawing/2014/main" id="{1D92F413-6C2A-4546-BE07-C2BF58131F18}"/>
              </a:ext>
            </a:extLst>
          </p:cNvPr>
          <p:cNvGraphicFramePr>
            <a:graphicFrameLocks noGrp="1"/>
          </p:cNvGraphicFramePr>
          <p:nvPr>
            <p:extLst/>
          </p:nvPr>
        </p:nvGraphicFramePr>
        <p:xfrm>
          <a:off x="6088753" y="1277736"/>
          <a:ext cx="1087546" cy="3227827"/>
        </p:xfrm>
        <a:graphic>
          <a:graphicData uri="http://schemas.openxmlformats.org/drawingml/2006/table">
            <a:tbl>
              <a:tblPr/>
              <a:tblGrid>
                <a:gridCol w="1087546">
                  <a:extLst>
                    <a:ext uri="{9D8B030D-6E8A-4147-A177-3AD203B41FA5}">
                      <a16:colId xmlns:a16="http://schemas.microsoft.com/office/drawing/2014/main" val="170060629"/>
                    </a:ext>
                  </a:extLst>
                </a:gridCol>
              </a:tblGrid>
              <a:tr h="320889">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FFFFFF"/>
                        </a:solidFill>
                        <a:effectLst/>
                        <a:latin typeface="Calibri" pitchFamily="34" charset="0"/>
                        <a:ea typeface="SimSun" pitchFamily="2" charset="-122"/>
                        <a:cs typeface="Times New Roman" pitchFamily="18" charset="0"/>
                      </a:endParaRP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529858097"/>
                  </a:ext>
                </a:extLst>
              </a:tr>
              <a:tr h="342950">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itchFamily="34" charset="0"/>
                          <a:ea typeface="SimSun" pitchFamily="2" charset="-122"/>
                          <a:cs typeface="Times New Roman" pitchFamily="18" charset="0"/>
                        </a:rPr>
                        <a:t>2017 </a:t>
                      </a: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extLst>
                  <a:ext uri="{0D108BD9-81ED-4DB2-BD59-A6C34878D82A}">
                    <a16:rowId xmlns:a16="http://schemas.microsoft.com/office/drawing/2014/main" val="2298045257"/>
                  </a:ext>
                </a:extLst>
              </a:tr>
              <a:tr h="342950">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19</a:t>
                      </a: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extLst>
                  <a:ext uri="{0D108BD9-81ED-4DB2-BD59-A6C34878D82A}">
                    <a16:rowId xmlns:a16="http://schemas.microsoft.com/office/drawing/2014/main" val="1693176354"/>
                  </a:ext>
                </a:extLst>
              </a:tr>
              <a:tr h="300082">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15</a:t>
                      </a: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extLst>
                  <a:ext uri="{0D108BD9-81ED-4DB2-BD59-A6C34878D82A}">
                    <a16:rowId xmlns:a16="http://schemas.microsoft.com/office/drawing/2014/main" val="1280809468"/>
                  </a:ext>
                </a:extLst>
              </a:tr>
              <a:tr h="274320">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9</a:t>
                      </a: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extLst>
                  <a:ext uri="{0D108BD9-81ED-4DB2-BD59-A6C34878D82A}">
                    <a16:rowId xmlns:a16="http://schemas.microsoft.com/office/drawing/2014/main" val="1467428856"/>
                  </a:ext>
                </a:extLst>
              </a:tr>
              <a:tr h="2743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2</a:t>
                      </a: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extLst>
                  <a:ext uri="{0D108BD9-81ED-4DB2-BD59-A6C34878D82A}">
                    <a16:rowId xmlns:a16="http://schemas.microsoft.com/office/drawing/2014/main" val="4097216631"/>
                  </a:ext>
                </a:extLst>
              </a:tr>
              <a:tr h="2743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1</a:t>
                      </a: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extLst>
                  <a:ext uri="{0D108BD9-81ED-4DB2-BD59-A6C34878D82A}">
                    <a16:rowId xmlns:a16="http://schemas.microsoft.com/office/drawing/2014/main" val="2702966706"/>
                  </a:ext>
                </a:extLst>
              </a:tr>
              <a:tr h="2743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3</a:t>
                      </a: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extLst>
                  <a:ext uri="{0D108BD9-81ED-4DB2-BD59-A6C34878D82A}">
                    <a16:rowId xmlns:a16="http://schemas.microsoft.com/office/drawing/2014/main" val="2457170835"/>
                  </a:ext>
                </a:extLst>
              </a:tr>
              <a:tr h="2743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itchFamily="34" charset="0"/>
                        <a:ea typeface="SimSun" pitchFamily="2" charset="-122"/>
                        <a:cs typeface="Times New Roman" pitchFamily="18" charset="0"/>
                      </a:endParaRP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extLst>
                  <a:ext uri="{0D108BD9-81ED-4DB2-BD59-A6C34878D82A}">
                    <a16:rowId xmlns:a16="http://schemas.microsoft.com/office/drawing/2014/main" val="277101968"/>
                  </a:ext>
                </a:extLst>
              </a:tr>
              <a:tr h="274678">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22</a:t>
                      </a: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extLst>
                  <a:ext uri="{0D108BD9-81ED-4DB2-BD59-A6C34878D82A}">
                    <a16:rowId xmlns:a16="http://schemas.microsoft.com/office/drawing/2014/main" val="2797736227"/>
                  </a:ext>
                </a:extLst>
              </a:tr>
              <a:tr h="274678">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26</a:t>
                      </a: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extLst>
                  <a:ext uri="{0D108BD9-81ED-4DB2-BD59-A6C34878D82A}">
                    <a16:rowId xmlns:a16="http://schemas.microsoft.com/office/drawing/2014/main" val="3765036757"/>
                  </a:ext>
                </a:extLst>
              </a:tr>
            </a:tbl>
          </a:graphicData>
        </a:graphic>
      </p:graphicFrame>
      <p:graphicFrame>
        <p:nvGraphicFramePr>
          <p:cNvPr id="4" name="Table 3">
            <a:extLst>
              <a:ext uri="{FF2B5EF4-FFF2-40B4-BE49-F238E27FC236}">
                <a16:creationId xmlns:a16="http://schemas.microsoft.com/office/drawing/2014/main" id="{35185DF9-A707-473D-BEA0-1CA6EA88D512}"/>
              </a:ext>
            </a:extLst>
          </p:cNvPr>
          <p:cNvGraphicFramePr>
            <a:graphicFrameLocks noGrp="1"/>
          </p:cNvGraphicFramePr>
          <p:nvPr>
            <p:extLst/>
          </p:nvPr>
        </p:nvGraphicFramePr>
        <p:xfrm>
          <a:off x="7171477" y="1284170"/>
          <a:ext cx="1087546" cy="3214958"/>
        </p:xfrm>
        <a:graphic>
          <a:graphicData uri="http://schemas.openxmlformats.org/drawingml/2006/table">
            <a:tbl>
              <a:tblPr/>
              <a:tblGrid>
                <a:gridCol w="1087546">
                  <a:extLst>
                    <a:ext uri="{9D8B030D-6E8A-4147-A177-3AD203B41FA5}">
                      <a16:colId xmlns:a16="http://schemas.microsoft.com/office/drawing/2014/main" val="170060629"/>
                    </a:ext>
                  </a:extLst>
                </a:gridCol>
              </a:tblGrid>
              <a:tr h="308020">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FFFFFF"/>
                        </a:solidFill>
                        <a:effectLst/>
                        <a:latin typeface="Calibri" pitchFamily="34" charset="0"/>
                        <a:ea typeface="SimSun" pitchFamily="2" charset="-122"/>
                        <a:cs typeface="Times New Roman" pitchFamily="18" charset="0"/>
                      </a:endParaRP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529858097"/>
                  </a:ext>
                </a:extLst>
              </a:tr>
              <a:tr h="342950">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itchFamily="34" charset="0"/>
                          <a:ea typeface="SimSun" pitchFamily="2" charset="-122"/>
                          <a:cs typeface="Times New Roman" pitchFamily="18" charset="0"/>
                        </a:rPr>
                        <a:t>2018 </a:t>
                      </a: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extLst>
                  <a:ext uri="{0D108BD9-81ED-4DB2-BD59-A6C34878D82A}">
                    <a16:rowId xmlns:a16="http://schemas.microsoft.com/office/drawing/2014/main" val="2298045257"/>
                  </a:ext>
                </a:extLst>
              </a:tr>
              <a:tr h="342950">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26</a:t>
                      </a: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extLst>
                  <a:ext uri="{0D108BD9-81ED-4DB2-BD59-A6C34878D82A}">
                    <a16:rowId xmlns:a16="http://schemas.microsoft.com/office/drawing/2014/main" val="1693176354"/>
                  </a:ext>
                </a:extLst>
              </a:tr>
              <a:tr h="300082">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22</a:t>
                      </a: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extLst>
                  <a:ext uri="{0D108BD9-81ED-4DB2-BD59-A6C34878D82A}">
                    <a16:rowId xmlns:a16="http://schemas.microsoft.com/office/drawing/2014/main" val="1280809468"/>
                  </a:ext>
                </a:extLst>
              </a:tr>
              <a:tr h="274320">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6</a:t>
                      </a: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extLst>
                  <a:ext uri="{0D108BD9-81ED-4DB2-BD59-A6C34878D82A}">
                    <a16:rowId xmlns:a16="http://schemas.microsoft.com/office/drawing/2014/main" val="1467428856"/>
                  </a:ext>
                </a:extLst>
              </a:tr>
              <a:tr h="2743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7</a:t>
                      </a: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extLst>
                  <a:ext uri="{0D108BD9-81ED-4DB2-BD59-A6C34878D82A}">
                    <a16:rowId xmlns:a16="http://schemas.microsoft.com/office/drawing/2014/main" val="4097216631"/>
                  </a:ext>
                </a:extLst>
              </a:tr>
              <a:tr h="2743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7</a:t>
                      </a: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extLst>
                  <a:ext uri="{0D108BD9-81ED-4DB2-BD59-A6C34878D82A}">
                    <a16:rowId xmlns:a16="http://schemas.microsoft.com/office/drawing/2014/main" val="2702966706"/>
                  </a:ext>
                </a:extLst>
              </a:tr>
              <a:tr h="2743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2</a:t>
                      </a: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extLst>
                  <a:ext uri="{0D108BD9-81ED-4DB2-BD59-A6C34878D82A}">
                    <a16:rowId xmlns:a16="http://schemas.microsoft.com/office/drawing/2014/main" val="2457170835"/>
                  </a:ext>
                </a:extLst>
              </a:tr>
              <a:tr h="2743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Calibri" pitchFamily="34" charset="0"/>
                        <a:ea typeface="SimSun" pitchFamily="2" charset="-122"/>
                        <a:cs typeface="Times New Roman" pitchFamily="18" charset="0"/>
                      </a:endParaRP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extLst>
                  <a:ext uri="{0D108BD9-81ED-4DB2-BD59-A6C34878D82A}">
                    <a16:rowId xmlns:a16="http://schemas.microsoft.com/office/drawing/2014/main" val="277101968"/>
                  </a:ext>
                </a:extLst>
              </a:tr>
              <a:tr h="274678">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13</a:t>
                      </a: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extLst>
                  <a:ext uri="{0D108BD9-81ED-4DB2-BD59-A6C34878D82A}">
                    <a16:rowId xmlns:a16="http://schemas.microsoft.com/office/drawing/2014/main" val="2797736227"/>
                  </a:ext>
                </a:extLst>
              </a:tr>
              <a:tr h="274678">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17</a:t>
                      </a:r>
                    </a:p>
                  </a:txBody>
                  <a:tcPr marL="51452" marR="51452"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extLst>
                  <a:ext uri="{0D108BD9-81ED-4DB2-BD59-A6C34878D82A}">
                    <a16:rowId xmlns:a16="http://schemas.microsoft.com/office/drawing/2014/main" val="3765036757"/>
                  </a:ext>
                </a:extLst>
              </a:tr>
            </a:tbl>
          </a:graphicData>
        </a:graphic>
      </p:graphicFrame>
    </p:spTree>
    <p:extLst>
      <p:ext uri="{BB962C8B-B14F-4D97-AF65-F5344CB8AC3E}">
        <p14:creationId xmlns:p14="http://schemas.microsoft.com/office/powerpoint/2010/main" val="992132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171450"/>
            <a:ext cx="6980238" cy="742950"/>
          </a:xfrm>
        </p:spPr>
        <p:txBody>
          <a:bodyPr>
            <a:normAutofit fontScale="90000"/>
          </a:bodyPr>
          <a:lstStyle/>
          <a:p>
            <a:pPr>
              <a:defRPr/>
            </a:pPr>
            <a:r>
              <a:rPr lang="en-US" dirty="0"/>
              <a:t>ABCD Inquiries </a:t>
            </a:r>
          </a:p>
        </p:txBody>
      </p:sp>
      <p:graphicFrame>
        <p:nvGraphicFramePr>
          <p:cNvPr id="10" name="Table 9"/>
          <p:cNvGraphicFramePr>
            <a:graphicFrameLocks noGrp="1"/>
          </p:cNvGraphicFramePr>
          <p:nvPr>
            <p:extLst/>
          </p:nvPr>
        </p:nvGraphicFramePr>
        <p:xfrm>
          <a:off x="369140" y="1756131"/>
          <a:ext cx="8284355" cy="1862590"/>
        </p:xfrm>
        <a:graphic>
          <a:graphicData uri="http://schemas.openxmlformats.org/drawingml/2006/table">
            <a:tbl>
              <a:tblPr/>
              <a:tblGrid>
                <a:gridCol w="3906560">
                  <a:extLst>
                    <a:ext uri="{9D8B030D-6E8A-4147-A177-3AD203B41FA5}">
                      <a16:colId xmlns:a16="http://schemas.microsoft.com/office/drawing/2014/main" val="20000"/>
                    </a:ext>
                  </a:extLst>
                </a:gridCol>
                <a:gridCol w="1053254">
                  <a:extLst>
                    <a:ext uri="{9D8B030D-6E8A-4147-A177-3AD203B41FA5}">
                      <a16:colId xmlns:a16="http://schemas.microsoft.com/office/drawing/2014/main" val="20001"/>
                    </a:ext>
                  </a:extLst>
                </a:gridCol>
                <a:gridCol w="1201703">
                  <a:extLst>
                    <a:ext uri="{9D8B030D-6E8A-4147-A177-3AD203B41FA5}">
                      <a16:colId xmlns:a16="http://schemas.microsoft.com/office/drawing/2014/main" val="20002"/>
                    </a:ext>
                  </a:extLst>
                </a:gridCol>
                <a:gridCol w="1061419">
                  <a:extLst>
                    <a:ext uri="{9D8B030D-6E8A-4147-A177-3AD203B41FA5}">
                      <a16:colId xmlns:a16="http://schemas.microsoft.com/office/drawing/2014/main" val="3896389290"/>
                    </a:ext>
                  </a:extLst>
                </a:gridCol>
                <a:gridCol w="1061419">
                  <a:extLst>
                    <a:ext uri="{9D8B030D-6E8A-4147-A177-3AD203B41FA5}">
                      <a16:colId xmlns:a16="http://schemas.microsoft.com/office/drawing/2014/main" val="1241082830"/>
                    </a:ext>
                  </a:extLst>
                </a:gridCol>
              </a:tblGrid>
              <a:tr h="355725">
                <a:tc gridSpan="5">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Calibri" pitchFamily="34" charset="0"/>
                        </a:rPr>
                        <a:t>Primary Practice Area of Subject Actuaries </a:t>
                      </a:r>
                      <a:endParaRPr kumimoji="0" lang="en-US" altLang="en-US" sz="2000" b="1" i="0" u="none" strike="noStrike" cap="none" normalizeH="0" baseline="0" dirty="0">
                        <a:ln>
                          <a:noFill/>
                        </a:ln>
                        <a:solidFill>
                          <a:srgbClr val="FFFFFF"/>
                        </a:solidFill>
                        <a:effectLst/>
                        <a:latin typeface="Calibri" pitchFamily="34" charset="0"/>
                        <a:ea typeface="SimSun" pitchFamily="2" charset="-122"/>
                        <a:cs typeface="Times New Roman" pitchFamily="18" charset="0"/>
                      </a:endParaRPr>
                    </a:p>
                  </a:txBody>
                  <a:tcPr marL="51425" marR="514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3581">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FFFFF"/>
                          </a:solidFill>
                          <a:effectLst/>
                          <a:latin typeface="Calibri" pitchFamily="34" charset="0"/>
                        </a:rPr>
                        <a:t> </a:t>
                      </a:r>
                      <a:endParaRPr kumimoji="0" lang="en-US" altLang="en-US" sz="2000" b="1" i="0" u="none" strike="noStrike" cap="none" normalizeH="0" baseline="0">
                        <a:ln>
                          <a:noFill/>
                        </a:ln>
                        <a:solidFill>
                          <a:srgbClr val="FFFFFF"/>
                        </a:solidFill>
                        <a:effectLst/>
                        <a:latin typeface="Calibri" pitchFamily="34" charset="0"/>
                        <a:ea typeface="SimSun" pitchFamily="2" charset="-122"/>
                        <a:cs typeface="Times New Roman" pitchFamily="18" charset="0"/>
                      </a:endParaRPr>
                    </a:p>
                  </a:txBody>
                  <a:tcPr marL="51425" marR="514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itchFamily="34" charset="0"/>
                          <a:ea typeface="SimSun" pitchFamily="2" charset="-122"/>
                          <a:cs typeface="Times New Roman" pitchFamily="18" charset="0"/>
                        </a:rPr>
                        <a:t>2015</a:t>
                      </a:r>
                    </a:p>
                  </a:txBody>
                  <a:tcPr marL="51425" marR="514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itchFamily="34" charset="0"/>
                          <a:ea typeface="SimSun" pitchFamily="2" charset="-122"/>
                          <a:cs typeface="Times New Roman" pitchFamily="18" charset="0"/>
                        </a:rPr>
                        <a:t>2016</a:t>
                      </a:r>
                    </a:p>
                  </a:txBody>
                  <a:tcPr marL="51425" marR="514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itchFamily="34" charset="0"/>
                          <a:ea typeface="SimSun" pitchFamily="2" charset="-122"/>
                          <a:cs typeface="Times New Roman" pitchFamily="18" charset="0"/>
                        </a:rPr>
                        <a:t>2017</a:t>
                      </a:r>
                    </a:p>
                  </a:txBody>
                  <a:tcPr marL="51425" marR="514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alibri" pitchFamily="34" charset="0"/>
                          <a:ea typeface="SimSun" pitchFamily="2" charset="-122"/>
                          <a:cs typeface="Times New Roman" pitchFamily="18" charset="0"/>
                        </a:rPr>
                        <a:t>2018</a:t>
                      </a:r>
                    </a:p>
                  </a:txBody>
                  <a:tcPr marL="51425" marR="514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extLst>
                  <a:ext uri="{0D108BD9-81ED-4DB2-BD59-A6C34878D82A}">
                    <a16:rowId xmlns:a16="http://schemas.microsoft.com/office/drawing/2014/main" val="10001"/>
                  </a:ext>
                </a:extLst>
              </a:tr>
              <a:tr h="285821">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itchFamily="34" charset="0"/>
                        </a:rPr>
                        <a:t>Casualty</a:t>
                      </a:r>
                      <a:endParaRPr kumimoji="0" lang="en-US" altLang="en-US" sz="1800" b="1" i="0" u="none" strike="noStrike" cap="none" normalizeH="0" baseline="0">
                        <a:ln>
                          <a:noFill/>
                        </a:ln>
                        <a:solidFill>
                          <a:srgbClr val="FFFFFF"/>
                        </a:solidFill>
                        <a:effectLst/>
                        <a:latin typeface="Calibri" pitchFamily="34" charset="0"/>
                        <a:ea typeface="SimSun" pitchFamily="2" charset="-122"/>
                        <a:cs typeface="Times New Roman" pitchFamily="18" charset="0"/>
                      </a:endParaRPr>
                    </a:p>
                  </a:txBody>
                  <a:tcPr marL="51425" marR="514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itchFamily="34" charset="0"/>
                          <a:ea typeface="SimSun" pitchFamily="2" charset="-122"/>
                          <a:cs typeface="Times New Roman" pitchFamily="18" charset="0"/>
                        </a:rPr>
                        <a:t>6</a:t>
                      </a:r>
                    </a:p>
                  </a:txBody>
                  <a:tcPr marL="51425" marR="514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6</a:t>
                      </a:r>
                    </a:p>
                  </a:txBody>
                  <a:tcPr marL="51425" marR="514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5</a:t>
                      </a:r>
                    </a:p>
                  </a:txBody>
                  <a:tcPr marL="51425" marR="514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6</a:t>
                      </a:r>
                    </a:p>
                  </a:txBody>
                  <a:tcPr marL="51425" marR="514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extLst>
                  <a:ext uri="{0D108BD9-81ED-4DB2-BD59-A6C34878D82A}">
                    <a16:rowId xmlns:a16="http://schemas.microsoft.com/office/drawing/2014/main" val="10002"/>
                  </a:ext>
                </a:extLst>
              </a:tr>
              <a:tr h="285821">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itchFamily="34" charset="0"/>
                        </a:rPr>
                        <a:t>Health</a:t>
                      </a:r>
                      <a:endParaRPr kumimoji="0" lang="en-US" altLang="en-US" sz="1800" b="1" i="0" u="none" strike="noStrike" cap="none" normalizeH="0" baseline="0">
                        <a:ln>
                          <a:noFill/>
                        </a:ln>
                        <a:solidFill>
                          <a:srgbClr val="FFFFFF"/>
                        </a:solidFill>
                        <a:effectLst/>
                        <a:latin typeface="Calibri" pitchFamily="34" charset="0"/>
                        <a:ea typeface="SimSun" pitchFamily="2" charset="-122"/>
                        <a:cs typeface="Times New Roman" pitchFamily="18" charset="0"/>
                      </a:endParaRPr>
                    </a:p>
                  </a:txBody>
                  <a:tcPr marL="51425" marR="514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itchFamily="34" charset="0"/>
                          <a:ea typeface="SimSun" pitchFamily="2" charset="-122"/>
                          <a:cs typeface="Times New Roman" pitchFamily="18" charset="0"/>
                        </a:rPr>
                        <a:t>5</a:t>
                      </a:r>
                    </a:p>
                  </a:txBody>
                  <a:tcPr marL="51425" marR="514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3</a:t>
                      </a:r>
                    </a:p>
                  </a:txBody>
                  <a:tcPr marL="51425" marR="514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6</a:t>
                      </a:r>
                    </a:p>
                  </a:txBody>
                  <a:tcPr marL="51425" marR="514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9</a:t>
                      </a:r>
                    </a:p>
                  </a:txBody>
                  <a:tcPr marL="51425" marR="514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extLst>
                  <a:ext uri="{0D108BD9-81ED-4DB2-BD59-A6C34878D82A}">
                    <a16:rowId xmlns:a16="http://schemas.microsoft.com/office/drawing/2014/main" val="10003"/>
                  </a:ext>
                </a:extLst>
              </a:tr>
              <a:tr h="285821">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itchFamily="34" charset="0"/>
                        </a:rPr>
                        <a:t>Pension</a:t>
                      </a:r>
                      <a:endParaRPr kumimoji="0" lang="en-US" altLang="en-US" sz="1800" b="1" i="0" u="none" strike="noStrike" cap="none" normalizeH="0" baseline="0">
                        <a:ln>
                          <a:noFill/>
                        </a:ln>
                        <a:solidFill>
                          <a:srgbClr val="FFFFFF"/>
                        </a:solidFill>
                        <a:effectLst/>
                        <a:latin typeface="Calibri" pitchFamily="34" charset="0"/>
                        <a:ea typeface="SimSun" pitchFamily="2" charset="-122"/>
                        <a:cs typeface="Times New Roman" pitchFamily="18" charset="0"/>
                      </a:endParaRPr>
                    </a:p>
                  </a:txBody>
                  <a:tcPr marL="51425" marR="514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itchFamily="34" charset="0"/>
                          <a:ea typeface="SimSun" pitchFamily="2" charset="-122"/>
                          <a:cs typeface="Times New Roman" pitchFamily="18" charset="0"/>
                        </a:rPr>
                        <a:t>4</a:t>
                      </a:r>
                    </a:p>
                  </a:txBody>
                  <a:tcPr marL="51425" marR="514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20</a:t>
                      </a:r>
                    </a:p>
                  </a:txBody>
                  <a:tcPr marL="51425" marR="514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24</a:t>
                      </a:r>
                    </a:p>
                  </a:txBody>
                  <a:tcPr marL="51425" marR="514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19</a:t>
                      </a:r>
                    </a:p>
                  </a:txBody>
                  <a:tcPr marL="51425" marR="514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AF1"/>
                    </a:solidFill>
                  </a:tcPr>
                </a:tc>
                <a:extLst>
                  <a:ext uri="{0D108BD9-81ED-4DB2-BD59-A6C34878D82A}">
                    <a16:rowId xmlns:a16="http://schemas.microsoft.com/office/drawing/2014/main" val="10004"/>
                  </a:ext>
                </a:extLst>
              </a:tr>
              <a:tr h="285821">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itchFamily="34" charset="0"/>
                        </a:rPr>
                        <a:t>Life</a:t>
                      </a:r>
                      <a:endParaRPr kumimoji="0" lang="en-US" altLang="en-US" sz="1800" b="1" i="0" u="none" strike="noStrike" cap="none" normalizeH="0" baseline="0">
                        <a:ln>
                          <a:noFill/>
                        </a:ln>
                        <a:solidFill>
                          <a:srgbClr val="FFFFFF"/>
                        </a:solidFill>
                        <a:effectLst/>
                        <a:latin typeface="Calibri" pitchFamily="34" charset="0"/>
                        <a:ea typeface="SimSun" pitchFamily="2" charset="-122"/>
                        <a:cs typeface="Times New Roman" pitchFamily="18" charset="0"/>
                      </a:endParaRPr>
                    </a:p>
                  </a:txBody>
                  <a:tcPr marL="51425" marR="514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Calibri" pitchFamily="34" charset="0"/>
                          <a:ea typeface="SimSun" pitchFamily="2" charset="-122"/>
                          <a:cs typeface="Times New Roman" pitchFamily="18" charset="0"/>
                        </a:rPr>
                        <a:t>14</a:t>
                      </a:r>
                    </a:p>
                  </a:txBody>
                  <a:tcPr marL="51425" marR="514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a:txBody>
                    <a:bodyPr/>
                    <a:lstStyle>
                      <a:lvl1pPr>
                        <a:spcBef>
                          <a:spcPts val="700"/>
                        </a:spcBef>
                        <a:buClr>
                          <a:schemeClr val="accent2"/>
                        </a:buClr>
                        <a:buSzPct val="60000"/>
                        <a:buFont typeface="Wingdings" pitchFamily="2" charset="2"/>
                        <a:defRPr sz="2500">
                          <a:solidFill>
                            <a:schemeClr val="tx1"/>
                          </a:solidFill>
                          <a:latin typeface="Calibri" pitchFamily="34" charset="0"/>
                        </a:defRPr>
                      </a:lvl1pPr>
                      <a:lvl2pPr marL="742950" indent="-285750">
                        <a:spcBef>
                          <a:spcPts val="550"/>
                        </a:spcBef>
                        <a:buClr>
                          <a:schemeClr val="accent1"/>
                        </a:buClr>
                        <a:buSzPct val="70000"/>
                        <a:buFont typeface="Wingdings 2" pitchFamily="18" charset="2"/>
                        <a:defRPr sz="2200">
                          <a:solidFill>
                            <a:schemeClr val="tx1"/>
                          </a:solidFill>
                          <a:latin typeface="Calibri" pitchFamily="34" charset="0"/>
                        </a:defRPr>
                      </a:lvl2pPr>
                      <a:lvl3pPr marL="1143000" indent="-228600">
                        <a:spcBef>
                          <a:spcPts val="500"/>
                        </a:spcBef>
                        <a:buClr>
                          <a:schemeClr val="accent2"/>
                        </a:buClr>
                        <a:buSzPct val="75000"/>
                        <a:buFont typeface="Wingdings" pitchFamily="2" charset="2"/>
                        <a:defRPr sz="2100">
                          <a:solidFill>
                            <a:schemeClr val="tx1"/>
                          </a:solidFill>
                          <a:latin typeface="Calibri" pitchFamily="34" charset="0"/>
                        </a:defRPr>
                      </a:lvl3pPr>
                      <a:lvl4pPr marL="1600200" indent="-228600">
                        <a:spcBef>
                          <a:spcPts val="400"/>
                        </a:spcBef>
                        <a:buClr>
                          <a:srgbClr val="DDDBC9"/>
                        </a:buClr>
                        <a:buSzPct val="75000"/>
                        <a:buFont typeface="Wingdings" pitchFamily="2" charset="2"/>
                        <a:defRPr>
                          <a:solidFill>
                            <a:schemeClr val="tx1"/>
                          </a:solidFill>
                          <a:latin typeface="Calibri" pitchFamily="34" charset="0"/>
                        </a:defRPr>
                      </a:lvl4pPr>
                      <a:lvl5pPr marL="2057400" indent="-228600">
                        <a:spcBef>
                          <a:spcPts val="400"/>
                        </a:spcBef>
                        <a:buClr>
                          <a:srgbClr val="00175D"/>
                        </a:buClr>
                        <a:buSzPct val="65000"/>
                        <a:buFont typeface="Wingdings" pitchFamily="2" charset="2"/>
                        <a:defRPr>
                          <a:solidFill>
                            <a:schemeClr val="tx1"/>
                          </a:solidFill>
                          <a:latin typeface="Calibri" pitchFamily="34" charset="0"/>
                        </a:defRPr>
                      </a:lvl5pPr>
                      <a:lvl6pPr marL="25146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6pPr>
                      <a:lvl7pPr marL="29718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7pPr>
                      <a:lvl8pPr marL="34290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8pPr>
                      <a:lvl9pPr marL="3886200" indent="-228600" eaLnBrk="0" fontAlgn="base" hangingPunct="0">
                        <a:spcBef>
                          <a:spcPts val="400"/>
                        </a:spcBef>
                        <a:spcAft>
                          <a:spcPct val="0"/>
                        </a:spcAft>
                        <a:buClr>
                          <a:srgbClr val="00175D"/>
                        </a:buClr>
                        <a:buSzPct val="65000"/>
                        <a:buFont typeface="Wingdings" pitchFamily="2" charset="2"/>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4</a:t>
                      </a:r>
                    </a:p>
                  </a:txBody>
                  <a:tcPr marL="51425" marR="514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6</a:t>
                      </a:r>
                    </a:p>
                  </a:txBody>
                  <a:tcPr marL="51425" marR="514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alibri" pitchFamily="34" charset="0"/>
                          <a:ea typeface="SimSun" pitchFamily="2" charset="-122"/>
                          <a:cs typeface="Times New Roman" pitchFamily="18" charset="0"/>
                        </a:rPr>
                        <a:t>5</a:t>
                      </a:r>
                    </a:p>
                  </a:txBody>
                  <a:tcPr marL="51425" marR="514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3E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16942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C956ED-6FA8-49CD-8803-CE884C497712}"/>
              </a:ext>
            </a:extLst>
          </p:cNvPr>
          <p:cNvSpPr>
            <a:spLocks noGrp="1"/>
          </p:cNvSpPr>
          <p:nvPr>
            <p:ph type="body" idx="1"/>
          </p:nvPr>
        </p:nvSpPr>
        <p:spPr/>
        <p:txBody>
          <a:bodyPr/>
          <a:lstStyle/>
          <a:p>
            <a:endParaRPr lang="en-US"/>
          </a:p>
        </p:txBody>
      </p:sp>
      <p:sp>
        <p:nvSpPr>
          <p:cNvPr id="3074" name="Rectangle 2"/>
          <p:cNvSpPr>
            <a:spLocks noGrp="1" noChangeArrowheads="1"/>
          </p:cNvSpPr>
          <p:nvPr>
            <p:ph type="title"/>
          </p:nvPr>
        </p:nvSpPr>
        <p:spPr/>
        <p:txBody>
          <a:bodyPr/>
          <a:lstStyle/>
          <a:p>
            <a:r>
              <a:rPr lang="en-US" altLang="en-US" kern="0" dirty="0"/>
              <a:t>Inquiry Process</a:t>
            </a:r>
          </a:p>
        </p:txBody>
      </p:sp>
    </p:spTree>
    <p:extLst>
      <p:ext uri="{BB962C8B-B14F-4D97-AF65-F5344CB8AC3E}">
        <p14:creationId xmlns:p14="http://schemas.microsoft.com/office/powerpoint/2010/main" val="524230144"/>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22300" y="457200"/>
            <a:ext cx="7150100" cy="4000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kern="0" dirty="0"/>
              <a:t>ABCD Inquiry Process</a:t>
            </a:r>
            <a:endParaRPr lang="en-US" altLang="en-US" kern="0" dirty="0"/>
          </a:p>
        </p:txBody>
      </p:sp>
      <p:sp>
        <p:nvSpPr>
          <p:cNvPr id="3075" name="Rectangle 3"/>
          <p:cNvSpPr>
            <a:spLocks noGrp="1" noChangeArrowheads="1"/>
          </p:cNvSpPr>
          <p:nvPr>
            <p:ph type="body" idx="1"/>
          </p:nvPr>
        </p:nvSpPr>
        <p:spPr>
          <a:xfrm>
            <a:off x="622300" y="1212850"/>
            <a:ext cx="6737350" cy="3225800"/>
          </a:xfrm>
        </p:spPr>
        <p:txBody>
          <a:bodyPr/>
          <a:lstStyle/>
          <a:p>
            <a:pPr marL="457200" indent="-457200">
              <a:buSzPct val="80000"/>
              <a:buFont typeface="+mj-lt"/>
              <a:buAutoNum type="arabicPeriod"/>
            </a:pPr>
            <a:r>
              <a:rPr lang="en-US" sz="2400" dirty="0"/>
              <a:t>Initiation of Inquiry</a:t>
            </a:r>
          </a:p>
          <a:p>
            <a:pPr marL="457200" indent="-457200">
              <a:buSzPct val="80000"/>
              <a:buFont typeface="+mj-lt"/>
              <a:buAutoNum type="arabicPeriod"/>
            </a:pPr>
            <a:r>
              <a:rPr lang="en-US" sz="2400" dirty="0"/>
              <a:t>Chairs’ Review</a:t>
            </a:r>
          </a:p>
          <a:p>
            <a:pPr marL="457200" indent="-457200">
              <a:buSzPct val="80000"/>
              <a:buFont typeface="+mj-lt"/>
              <a:buAutoNum type="arabicPeriod"/>
            </a:pPr>
            <a:r>
              <a:rPr lang="en-US" sz="2400" dirty="0">
                <a:cs typeface="Arial" charset="0"/>
              </a:rPr>
              <a:t>Investigation</a:t>
            </a:r>
          </a:p>
          <a:p>
            <a:pPr marL="457200" indent="-457200">
              <a:buSzPct val="80000"/>
              <a:buFont typeface="+mj-lt"/>
              <a:buAutoNum type="arabicPeriod"/>
            </a:pPr>
            <a:r>
              <a:rPr lang="en-US" sz="2400" dirty="0"/>
              <a:t>ABCD Consideration</a:t>
            </a:r>
          </a:p>
          <a:p>
            <a:pPr marL="457200" indent="-457200">
              <a:buSzPct val="80000"/>
              <a:buFont typeface="+mj-lt"/>
              <a:buAutoNum type="arabicPeriod"/>
            </a:pPr>
            <a:r>
              <a:rPr lang="en-US" sz="2400" dirty="0">
                <a:cs typeface="Arial" charset="0"/>
              </a:rPr>
              <a:t>Hearing</a:t>
            </a:r>
          </a:p>
          <a:p>
            <a:pPr marL="457200" indent="-457200">
              <a:buSzPct val="80000"/>
              <a:buFont typeface="+mj-lt"/>
              <a:buAutoNum type="arabicPeriod"/>
            </a:pPr>
            <a:r>
              <a:rPr lang="en-US" sz="2400" dirty="0"/>
              <a:t>Deliberations</a:t>
            </a:r>
          </a:p>
          <a:p>
            <a:pPr marL="457200" indent="-457200">
              <a:buSzPct val="80000"/>
              <a:buFont typeface="+mj-lt"/>
              <a:buAutoNum type="arabicPeriod"/>
            </a:pPr>
            <a:r>
              <a:rPr lang="en-US" sz="2400" dirty="0"/>
              <a:t>Member organization Discipline Panel</a:t>
            </a:r>
            <a:endParaRPr lang="en-US" sz="2700" dirty="0"/>
          </a:p>
          <a:p>
            <a:pPr marL="557213" indent="-557213">
              <a:buFont typeface="+mj-lt"/>
              <a:buAutoNum type="arabicPeriod"/>
            </a:pPr>
            <a:endParaRPr lang="en-US" sz="2700" dirty="0"/>
          </a:p>
        </p:txBody>
      </p:sp>
    </p:spTree>
    <p:extLst>
      <p:ext uri="{BB962C8B-B14F-4D97-AF65-F5344CB8AC3E}">
        <p14:creationId xmlns:p14="http://schemas.microsoft.com/office/powerpoint/2010/main" val="81844833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250"/>
                                        <p:tgtEl>
                                          <p:spTgt spid="3075">
                                            <p:txEl>
                                              <p:pRg st="0" end="0"/>
                                            </p:txEl>
                                          </p:spTgt>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Effect transition="in" filter="fade">
                                      <p:cBhvr>
                                        <p:cTn id="11" dur="250"/>
                                        <p:tgtEl>
                                          <p:spTgt spid="3075">
                                            <p:txEl>
                                              <p:pRg st="1" end="1"/>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Effect transition="in" filter="fade">
                                      <p:cBhvr>
                                        <p:cTn id="15" dur="250"/>
                                        <p:tgtEl>
                                          <p:spTgt spid="3075">
                                            <p:txEl>
                                              <p:pRg st="2" end="2"/>
                                            </p:txEl>
                                          </p:spTgt>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Effect transition="in" filter="fade">
                                      <p:cBhvr>
                                        <p:cTn id="19" dur="250"/>
                                        <p:tgtEl>
                                          <p:spTgt spid="3075">
                                            <p:txEl>
                                              <p:pRg st="3" end="3"/>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animEffect transition="in" filter="fade">
                                      <p:cBhvr>
                                        <p:cTn id="23" dur="250"/>
                                        <p:tgtEl>
                                          <p:spTgt spid="3075">
                                            <p:txEl>
                                              <p:pRg st="4" end="4"/>
                                            </p:txEl>
                                          </p:spTgt>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3075">
                                            <p:txEl>
                                              <p:pRg st="5" end="5"/>
                                            </p:txEl>
                                          </p:spTgt>
                                        </p:tgtEl>
                                        <p:attrNameLst>
                                          <p:attrName>style.visibility</p:attrName>
                                        </p:attrNameLst>
                                      </p:cBhvr>
                                      <p:to>
                                        <p:strVal val="visible"/>
                                      </p:to>
                                    </p:set>
                                    <p:animEffect transition="in" filter="fade">
                                      <p:cBhvr>
                                        <p:cTn id="27" dur="250"/>
                                        <p:tgtEl>
                                          <p:spTgt spid="3075">
                                            <p:txEl>
                                              <p:pRg st="5" end="5"/>
                                            </p:txEl>
                                          </p:spTgt>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3075">
                                            <p:txEl>
                                              <p:pRg st="6" end="6"/>
                                            </p:txEl>
                                          </p:spTgt>
                                        </p:tgtEl>
                                        <p:attrNameLst>
                                          <p:attrName>style.visibility</p:attrName>
                                        </p:attrNameLst>
                                      </p:cBhvr>
                                      <p:to>
                                        <p:strVal val="visible"/>
                                      </p:to>
                                    </p:set>
                                    <p:animEffect transition="in" filter="fade">
                                      <p:cBhvr>
                                        <p:cTn id="31" dur="25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96900" y="457200"/>
            <a:ext cx="7175500" cy="4000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kern="0" dirty="0"/>
              <a:t>Step 1: Initiation of Inquiry</a:t>
            </a:r>
          </a:p>
        </p:txBody>
      </p:sp>
      <p:sp>
        <p:nvSpPr>
          <p:cNvPr id="3075" name="Rectangle 3"/>
          <p:cNvSpPr>
            <a:spLocks noGrp="1" noChangeArrowheads="1"/>
          </p:cNvSpPr>
          <p:nvPr>
            <p:ph type="body" idx="1"/>
          </p:nvPr>
        </p:nvSpPr>
        <p:spPr>
          <a:xfrm>
            <a:off x="-226667" y="1194312"/>
            <a:ext cx="7717479" cy="3638080"/>
          </a:xfrm>
        </p:spPr>
        <p:txBody>
          <a:bodyPr/>
          <a:lstStyle/>
          <a:p>
            <a:pPr marL="1200150" lvl="2" indent="-285750">
              <a:spcBef>
                <a:spcPts val="1200"/>
              </a:spcBef>
              <a:buFont typeface="Wingdings" pitchFamily="2" charset="2"/>
              <a:buChar char="Ø"/>
            </a:pPr>
            <a:r>
              <a:rPr lang="en-US" sz="2800" dirty="0"/>
              <a:t>Complaint received</a:t>
            </a:r>
          </a:p>
          <a:p>
            <a:pPr marL="1657350" lvl="3" indent="-285750">
              <a:spcBef>
                <a:spcPts val="1800"/>
              </a:spcBef>
              <a:buFont typeface="Wingdings" pitchFamily="2" charset="2"/>
              <a:buChar char="v"/>
            </a:pPr>
            <a:r>
              <a:rPr lang="en-US" sz="2800" dirty="0"/>
              <a:t>Reviewed by staff for completeness</a:t>
            </a:r>
          </a:p>
          <a:p>
            <a:pPr marL="1200150" lvl="2" indent="-285750">
              <a:spcBef>
                <a:spcPts val="1800"/>
              </a:spcBef>
              <a:buFont typeface="Wingdings" pitchFamily="2" charset="2"/>
              <a:buChar char="Ø"/>
            </a:pPr>
            <a:r>
              <a:rPr lang="en-US" sz="2800" dirty="0"/>
              <a:t>Information based</a:t>
            </a:r>
          </a:p>
          <a:p>
            <a:pPr marL="1657350" lvl="3" indent="-285750">
              <a:spcBef>
                <a:spcPts val="1800"/>
              </a:spcBef>
              <a:buFont typeface="Wingdings" pitchFamily="2" charset="2"/>
              <a:buChar char="v"/>
            </a:pPr>
            <a:r>
              <a:rPr lang="en-US" sz="2800" dirty="0"/>
              <a:t>Chairs review public document and decide to proceed</a:t>
            </a:r>
          </a:p>
          <a:p>
            <a:pPr marL="1200150" lvl="2" indent="-285750">
              <a:spcBef>
                <a:spcPts val="2400"/>
              </a:spcBef>
              <a:buFont typeface="Wingdings" pitchFamily="2" charset="2"/>
              <a:buChar char="Ø"/>
            </a:pPr>
            <a:r>
              <a:rPr lang="en-US" sz="2800" dirty="0"/>
              <a:t>Sent to Subject Actuary (SA) for response</a:t>
            </a:r>
          </a:p>
          <a:p>
            <a:endParaRPr lang="en-US" altLang="en-US" dirty="0"/>
          </a:p>
        </p:txBody>
      </p:sp>
    </p:spTree>
    <p:extLst>
      <p:ext uri="{BB962C8B-B14F-4D97-AF65-F5344CB8AC3E}">
        <p14:creationId xmlns:p14="http://schemas.microsoft.com/office/powerpoint/2010/main" val="260833815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250"/>
                                        <p:tgtEl>
                                          <p:spTgt spid="307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xEl>
                                              <p:pRg st="1" end="1"/>
                                            </p:txEl>
                                          </p:spTgt>
                                        </p:tgtEl>
                                        <p:attrNameLst>
                                          <p:attrName>style.visibility</p:attrName>
                                        </p:attrNameLst>
                                      </p:cBhvr>
                                      <p:to>
                                        <p:strVal val="visible"/>
                                      </p:to>
                                    </p:set>
                                    <p:animEffect transition="in" filter="fade">
                                      <p:cBhvr>
                                        <p:cTn id="10" dur="250"/>
                                        <p:tgtEl>
                                          <p:spTgt spid="307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Effect transition="in" filter="fade">
                                      <p:cBhvr>
                                        <p:cTn id="13" dur="250"/>
                                        <p:tgtEl>
                                          <p:spTgt spid="307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75">
                                            <p:txEl>
                                              <p:pRg st="3" end="3"/>
                                            </p:txEl>
                                          </p:spTgt>
                                        </p:tgtEl>
                                        <p:attrNameLst>
                                          <p:attrName>style.visibility</p:attrName>
                                        </p:attrNameLst>
                                      </p:cBhvr>
                                      <p:to>
                                        <p:strVal val="visible"/>
                                      </p:to>
                                    </p:set>
                                    <p:animEffect transition="in" filter="fade">
                                      <p:cBhvr>
                                        <p:cTn id="16" dur="250"/>
                                        <p:tgtEl>
                                          <p:spTgt spid="307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animEffect transition="in" filter="fade">
                                      <p:cBhvr>
                                        <p:cTn id="19" dur="25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96900" y="457200"/>
            <a:ext cx="7175500" cy="4000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kern="0" dirty="0"/>
              <a:t>Step 2: Chair Review</a:t>
            </a:r>
          </a:p>
        </p:txBody>
      </p:sp>
      <p:sp>
        <p:nvSpPr>
          <p:cNvPr id="3075" name="Rectangle 3"/>
          <p:cNvSpPr>
            <a:spLocks noGrp="1" noChangeArrowheads="1"/>
          </p:cNvSpPr>
          <p:nvPr>
            <p:ph type="body" idx="1"/>
          </p:nvPr>
        </p:nvSpPr>
        <p:spPr>
          <a:xfrm>
            <a:off x="596900" y="1194313"/>
            <a:ext cx="7137964" cy="3625968"/>
          </a:xfrm>
        </p:spPr>
        <p:txBody>
          <a:bodyPr/>
          <a:lstStyle/>
          <a:p>
            <a:pPr marL="457200" lvl="2" indent="-287338">
              <a:spcBef>
                <a:spcPts val="1800"/>
              </a:spcBef>
              <a:buFont typeface="Wingdings" pitchFamily="2" charset="2"/>
              <a:buChar char="Ø"/>
            </a:pPr>
            <a:r>
              <a:rPr lang="en-US" sz="2800" dirty="0"/>
              <a:t>Chairs evaluate complaint and response for possible material violation</a:t>
            </a:r>
          </a:p>
          <a:p>
            <a:pPr marL="457200" lvl="2" indent="-287338">
              <a:spcBef>
                <a:spcPts val="1800"/>
              </a:spcBef>
              <a:buFont typeface="Wingdings" pitchFamily="2" charset="2"/>
              <a:buChar char="Ø"/>
            </a:pPr>
            <a:r>
              <a:rPr lang="en-US" sz="2800" dirty="0"/>
              <a:t>Chairs decide whether to:</a:t>
            </a:r>
          </a:p>
          <a:p>
            <a:pPr marL="914400" lvl="3" indent="-285750">
              <a:spcBef>
                <a:spcPts val="600"/>
              </a:spcBef>
              <a:buFont typeface="Wingdings" pitchFamily="2" charset="2"/>
              <a:buChar char="v"/>
            </a:pPr>
            <a:r>
              <a:rPr lang="en-US" sz="2400" dirty="0"/>
              <a:t>Seek additional information</a:t>
            </a:r>
          </a:p>
          <a:p>
            <a:pPr marL="914400" lvl="3" indent="-285750">
              <a:spcBef>
                <a:spcPts val="600"/>
              </a:spcBef>
              <a:buFont typeface="Wingdings" pitchFamily="2" charset="2"/>
              <a:buChar char="v"/>
            </a:pPr>
            <a:r>
              <a:rPr lang="en-US" sz="2400" dirty="0"/>
              <a:t>Dismiss the complaint</a:t>
            </a:r>
          </a:p>
          <a:p>
            <a:pPr marL="914400" lvl="3" indent="-285750">
              <a:spcBef>
                <a:spcPts val="600"/>
              </a:spcBef>
              <a:buFont typeface="Wingdings" pitchFamily="2" charset="2"/>
              <a:buChar char="v"/>
            </a:pPr>
            <a:r>
              <a:rPr lang="en-US" sz="2400" dirty="0"/>
              <a:t>Refer the case for mediation</a:t>
            </a:r>
          </a:p>
          <a:p>
            <a:pPr marL="914400" lvl="3" indent="-285750">
              <a:spcBef>
                <a:spcPts val="600"/>
              </a:spcBef>
              <a:buFont typeface="Wingdings" pitchFamily="2" charset="2"/>
              <a:buChar char="v"/>
            </a:pPr>
            <a:r>
              <a:rPr lang="en-US" sz="2400" dirty="0"/>
              <a:t>Commence investigation</a:t>
            </a:r>
            <a:endParaRPr lang="en-US" dirty="0">
              <a:latin typeface="Arial" pitchFamily="34" charset="0"/>
            </a:endParaRPr>
          </a:p>
          <a:p>
            <a:pPr marL="319088" lvl="1" indent="-319088">
              <a:buClr>
                <a:schemeClr val="accent2"/>
              </a:buClr>
              <a:buSzPct val="60000"/>
              <a:buFont typeface="Wingdings" panose="05000000000000000000" pitchFamily="2" charset="2"/>
              <a:buChar char=""/>
              <a:defRPr/>
            </a:pPr>
            <a:endParaRPr lang="en-US" sz="2400" dirty="0"/>
          </a:p>
          <a:p>
            <a:endParaRPr lang="en-US" altLang="en-US" dirty="0"/>
          </a:p>
        </p:txBody>
      </p:sp>
    </p:spTree>
    <p:extLst>
      <p:ext uri="{BB962C8B-B14F-4D97-AF65-F5344CB8AC3E}">
        <p14:creationId xmlns:p14="http://schemas.microsoft.com/office/powerpoint/2010/main" val="200375081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250"/>
                                        <p:tgtEl>
                                          <p:spTgt spid="307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xEl>
                                              <p:pRg st="1" end="1"/>
                                            </p:txEl>
                                          </p:spTgt>
                                        </p:tgtEl>
                                        <p:attrNameLst>
                                          <p:attrName>style.visibility</p:attrName>
                                        </p:attrNameLst>
                                      </p:cBhvr>
                                      <p:to>
                                        <p:strVal val="visible"/>
                                      </p:to>
                                    </p:set>
                                    <p:animEffect transition="in" filter="fade">
                                      <p:cBhvr>
                                        <p:cTn id="10" dur="250"/>
                                        <p:tgtEl>
                                          <p:spTgt spid="307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Effect transition="in" filter="fade">
                                      <p:cBhvr>
                                        <p:cTn id="13" dur="250"/>
                                        <p:tgtEl>
                                          <p:spTgt spid="307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75">
                                            <p:txEl>
                                              <p:pRg st="3" end="3"/>
                                            </p:txEl>
                                          </p:spTgt>
                                        </p:tgtEl>
                                        <p:attrNameLst>
                                          <p:attrName>style.visibility</p:attrName>
                                        </p:attrNameLst>
                                      </p:cBhvr>
                                      <p:to>
                                        <p:strVal val="visible"/>
                                      </p:to>
                                    </p:set>
                                    <p:animEffect transition="in" filter="fade">
                                      <p:cBhvr>
                                        <p:cTn id="16" dur="250"/>
                                        <p:tgtEl>
                                          <p:spTgt spid="307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animEffect transition="in" filter="fade">
                                      <p:cBhvr>
                                        <p:cTn id="19" dur="250"/>
                                        <p:tgtEl>
                                          <p:spTgt spid="307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75">
                                            <p:txEl>
                                              <p:pRg st="5" end="5"/>
                                            </p:txEl>
                                          </p:spTgt>
                                        </p:tgtEl>
                                        <p:attrNameLst>
                                          <p:attrName>style.visibility</p:attrName>
                                        </p:attrNameLst>
                                      </p:cBhvr>
                                      <p:to>
                                        <p:strVal val="visible"/>
                                      </p:to>
                                    </p:set>
                                    <p:animEffect transition="in" filter="fade">
                                      <p:cBhvr>
                                        <p:cTn id="22" dur="25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96900" y="457200"/>
            <a:ext cx="7175500" cy="4000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kern="0" dirty="0"/>
              <a:t>Step 3: Investigation</a:t>
            </a:r>
          </a:p>
        </p:txBody>
      </p:sp>
      <p:sp>
        <p:nvSpPr>
          <p:cNvPr id="3075" name="Rectangle 3"/>
          <p:cNvSpPr>
            <a:spLocks noGrp="1" noChangeArrowheads="1"/>
          </p:cNvSpPr>
          <p:nvPr>
            <p:ph type="body" idx="1"/>
          </p:nvPr>
        </p:nvSpPr>
        <p:spPr>
          <a:xfrm>
            <a:off x="106394" y="1151923"/>
            <a:ext cx="8547100" cy="3882576"/>
          </a:xfrm>
        </p:spPr>
        <p:txBody>
          <a:bodyPr/>
          <a:lstStyle/>
          <a:p>
            <a:pPr marL="342900" lvl="2" indent="-342900">
              <a:spcBef>
                <a:spcPts val="2400"/>
              </a:spcBef>
              <a:buFont typeface="Wingdings" panose="05000000000000000000" pitchFamily="2" charset="2"/>
              <a:buChar char="Ø"/>
              <a:defRPr/>
            </a:pPr>
            <a:r>
              <a:rPr lang="en-US" sz="2400" dirty="0">
                <a:cs typeface="Arial" charset="0"/>
              </a:rPr>
              <a:t>Appoint investigator, subject to challenge by the Subject Actuary</a:t>
            </a:r>
          </a:p>
          <a:p>
            <a:pPr marL="1200150" lvl="2" indent="-285750">
              <a:spcBef>
                <a:spcPts val="600"/>
              </a:spcBef>
              <a:buFont typeface="Wingdings" pitchFamily="2" charset="2"/>
              <a:buChar char="Ø"/>
              <a:defRPr/>
            </a:pPr>
            <a:r>
              <a:rPr lang="en-US" sz="2400" dirty="0">
                <a:cs typeface="Arial" charset="0"/>
              </a:rPr>
              <a:t>Investigator </a:t>
            </a:r>
          </a:p>
          <a:p>
            <a:pPr marL="1714500" lvl="3" indent="-342900">
              <a:spcBef>
                <a:spcPts val="600"/>
              </a:spcBef>
              <a:buFont typeface="Wingdings" pitchFamily="2" charset="2"/>
              <a:buChar char="v"/>
              <a:defRPr/>
            </a:pPr>
            <a:r>
              <a:rPr lang="en-US" sz="2400" dirty="0">
                <a:cs typeface="Arial" charset="0"/>
              </a:rPr>
              <a:t>Obtains and reviews documents</a:t>
            </a:r>
          </a:p>
          <a:p>
            <a:pPr marL="1714500" lvl="3" indent="-342900">
              <a:spcBef>
                <a:spcPts val="600"/>
              </a:spcBef>
              <a:buFont typeface="Wingdings" pitchFamily="2" charset="2"/>
              <a:buChar char="v"/>
              <a:defRPr/>
            </a:pPr>
            <a:r>
              <a:rPr lang="en-US" sz="2400" dirty="0">
                <a:cs typeface="Arial" charset="0"/>
              </a:rPr>
              <a:t>Interviews individuals involved</a:t>
            </a:r>
          </a:p>
          <a:p>
            <a:pPr marL="1714500" lvl="3" indent="-342900">
              <a:spcBef>
                <a:spcPts val="600"/>
              </a:spcBef>
              <a:buFont typeface="Wingdings" pitchFamily="2" charset="2"/>
              <a:buChar char="v"/>
              <a:defRPr/>
            </a:pPr>
            <a:r>
              <a:rPr lang="en-US" sz="2400" dirty="0">
                <a:cs typeface="Arial" charset="0"/>
              </a:rPr>
              <a:t>Prepares report of results, i.e. facts as investigator understands them</a:t>
            </a:r>
          </a:p>
          <a:p>
            <a:pPr marL="1257300" lvl="2" indent="-342900">
              <a:spcBef>
                <a:spcPts val="1200"/>
              </a:spcBef>
              <a:buFont typeface="Wingdings" pitchFamily="2" charset="2"/>
              <a:buChar char="Ø"/>
              <a:defRPr/>
            </a:pPr>
            <a:r>
              <a:rPr lang="en-US" sz="2400" dirty="0">
                <a:cs typeface="Arial" charset="0"/>
              </a:rPr>
              <a:t>Report sent to SA for response</a:t>
            </a:r>
          </a:p>
          <a:p>
            <a:endParaRPr lang="en-US" altLang="en-US" dirty="0"/>
          </a:p>
        </p:txBody>
      </p:sp>
    </p:spTree>
    <p:extLst>
      <p:ext uri="{BB962C8B-B14F-4D97-AF65-F5344CB8AC3E}">
        <p14:creationId xmlns:p14="http://schemas.microsoft.com/office/powerpoint/2010/main" val="201645097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250"/>
                                        <p:tgtEl>
                                          <p:spTgt spid="307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xEl>
                                              <p:pRg st="1" end="1"/>
                                            </p:txEl>
                                          </p:spTgt>
                                        </p:tgtEl>
                                        <p:attrNameLst>
                                          <p:attrName>style.visibility</p:attrName>
                                        </p:attrNameLst>
                                      </p:cBhvr>
                                      <p:to>
                                        <p:strVal val="visible"/>
                                      </p:to>
                                    </p:set>
                                    <p:animEffect transition="in" filter="fade">
                                      <p:cBhvr>
                                        <p:cTn id="10" dur="250"/>
                                        <p:tgtEl>
                                          <p:spTgt spid="307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Effect transition="in" filter="fade">
                                      <p:cBhvr>
                                        <p:cTn id="13" dur="250"/>
                                        <p:tgtEl>
                                          <p:spTgt spid="307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75">
                                            <p:txEl>
                                              <p:pRg st="3" end="3"/>
                                            </p:txEl>
                                          </p:spTgt>
                                        </p:tgtEl>
                                        <p:attrNameLst>
                                          <p:attrName>style.visibility</p:attrName>
                                        </p:attrNameLst>
                                      </p:cBhvr>
                                      <p:to>
                                        <p:strVal val="visible"/>
                                      </p:to>
                                    </p:set>
                                    <p:animEffect transition="in" filter="fade">
                                      <p:cBhvr>
                                        <p:cTn id="16" dur="250"/>
                                        <p:tgtEl>
                                          <p:spTgt spid="307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animEffect transition="in" filter="fade">
                                      <p:cBhvr>
                                        <p:cTn id="19" dur="250"/>
                                        <p:tgtEl>
                                          <p:spTgt spid="307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75">
                                            <p:txEl>
                                              <p:pRg st="5" end="5"/>
                                            </p:txEl>
                                          </p:spTgt>
                                        </p:tgtEl>
                                        <p:attrNameLst>
                                          <p:attrName>style.visibility</p:attrName>
                                        </p:attrNameLst>
                                      </p:cBhvr>
                                      <p:to>
                                        <p:strVal val="visible"/>
                                      </p:to>
                                    </p:set>
                                    <p:animEffect transition="in" filter="fade">
                                      <p:cBhvr>
                                        <p:cTn id="22" dur="25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96900" y="457200"/>
            <a:ext cx="7175500" cy="4000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kern="0" dirty="0"/>
              <a:t>Step 4: ABCD Consideration</a:t>
            </a:r>
          </a:p>
        </p:txBody>
      </p:sp>
      <p:sp>
        <p:nvSpPr>
          <p:cNvPr id="3075" name="Rectangle 3"/>
          <p:cNvSpPr>
            <a:spLocks noGrp="1" noChangeArrowheads="1"/>
          </p:cNvSpPr>
          <p:nvPr>
            <p:ph type="body" idx="1"/>
          </p:nvPr>
        </p:nvSpPr>
        <p:spPr>
          <a:xfrm>
            <a:off x="596900" y="1194313"/>
            <a:ext cx="7137964" cy="3553300"/>
          </a:xfrm>
        </p:spPr>
        <p:txBody>
          <a:bodyPr/>
          <a:lstStyle/>
          <a:p>
            <a:pPr marL="0" lvl="2">
              <a:spcBef>
                <a:spcPts val="2400"/>
              </a:spcBef>
              <a:buFont typeface="Wingdings" pitchFamily="2" charset="2"/>
              <a:buChar char="Ø"/>
            </a:pPr>
            <a:r>
              <a:rPr lang="en-US" sz="2400" dirty="0"/>
              <a:t>All documents sent to ABCD members</a:t>
            </a:r>
          </a:p>
          <a:p>
            <a:pPr marL="0" lvl="2">
              <a:spcBef>
                <a:spcPts val="2400"/>
              </a:spcBef>
              <a:buFont typeface="Wingdings" pitchFamily="2" charset="2"/>
              <a:buChar char="Ø"/>
            </a:pPr>
            <a:r>
              <a:rPr lang="en-US" sz="2400" dirty="0"/>
              <a:t>Case discussed at ABCD meeting</a:t>
            </a:r>
          </a:p>
          <a:p>
            <a:pPr marL="0" lvl="2">
              <a:spcBef>
                <a:spcPts val="2400"/>
              </a:spcBef>
              <a:buFont typeface="Wingdings" pitchFamily="2" charset="2"/>
              <a:buChar char="Ø"/>
            </a:pPr>
            <a:r>
              <a:rPr lang="en-US" sz="2400" dirty="0"/>
              <a:t> ABCD decides whether to</a:t>
            </a:r>
          </a:p>
          <a:p>
            <a:pPr marL="914400" lvl="3">
              <a:spcBef>
                <a:spcPts val="600"/>
              </a:spcBef>
              <a:buFont typeface="Wingdings" pitchFamily="2" charset="2"/>
              <a:buChar char="v"/>
            </a:pPr>
            <a:r>
              <a:rPr lang="en-US" sz="2400" dirty="0"/>
              <a:t>Seek additional information</a:t>
            </a:r>
          </a:p>
          <a:p>
            <a:pPr marL="914400" lvl="3">
              <a:spcBef>
                <a:spcPts val="600"/>
              </a:spcBef>
              <a:buFont typeface="Wingdings" pitchFamily="2" charset="2"/>
              <a:buChar char="v"/>
            </a:pPr>
            <a:r>
              <a:rPr lang="en-US" sz="2400" dirty="0"/>
              <a:t>Dismiss (with / without guidance)</a:t>
            </a:r>
          </a:p>
          <a:p>
            <a:pPr marL="914400" lvl="3">
              <a:spcBef>
                <a:spcPts val="600"/>
              </a:spcBef>
              <a:buFont typeface="Wingdings" pitchFamily="2" charset="2"/>
              <a:buChar char="v"/>
            </a:pPr>
            <a:r>
              <a:rPr lang="en-US" sz="2400" dirty="0"/>
              <a:t>Counsel the Subject Actuary</a:t>
            </a:r>
          </a:p>
          <a:p>
            <a:pPr marL="914400" lvl="3">
              <a:spcBef>
                <a:spcPts val="600"/>
              </a:spcBef>
              <a:buFont typeface="Wingdings" pitchFamily="2" charset="2"/>
              <a:buChar char="v"/>
            </a:pPr>
            <a:r>
              <a:rPr lang="en-US" sz="2400" dirty="0"/>
              <a:t>Conduct a hearing</a:t>
            </a:r>
            <a:endParaRPr lang="en-US" altLang="en-US" dirty="0"/>
          </a:p>
        </p:txBody>
      </p:sp>
    </p:spTree>
    <p:extLst>
      <p:ext uri="{BB962C8B-B14F-4D97-AF65-F5344CB8AC3E}">
        <p14:creationId xmlns:p14="http://schemas.microsoft.com/office/powerpoint/2010/main" val="166959062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250"/>
                                        <p:tgtEl>
                                          <p:spTgt spid="307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xEl>
                                              <p:pRg st="1" end="1"/>
                                            </p:txEl>
                                          </p:spTgt>
                                        </p:tgtEl>
                                        <p:attrNameLst>
                                          <p:attrName>style.visibility</p:attrName>
                                        </p:attrNameLst>
                                      </p:cBhvr>
                                      <p:to>
                                        <p:strVal val="visible"/>
                                      </p:to>
                                    </p:set>
                                    <p:animEffect transition="in" filter="fade">
                                      <p:cBhvr>
                                        <p:cTn id="10" dur="250"/>
                                        <p:tgtEl>
                                          <p:spTgt spid="307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Effect transition="in" filter="fade">
                                      <p:cBhvr>
                                        <p:cTn id="13" dur="250"/>
                                        <p:tgtEl>
                                          <p:spTgt spid="307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75">
                                            <p:txEl>
                                              <p:pRg st="3" end="3"/>
                                            </p:txEl>
                                          </p:spTgt>
                                        </p:tgtEl>
                                        <p:attrNameLst>
                                          <p:attrName>style.visibility</p:attrName>
                                        </p:attrNameLst>
                                      </p:cBhvr>
                                      <p:to>
                                        <p:strVal val="visible"/>
                                      </p:to>
                                    </p:set>
                                    <p:animEffect transition="in" filter="fade">
                                      <p:cBhvr>
                                        <p:cTn id="16" dur="250"/>
                                        <p:tgtEl>
                                          <p:spTgt spid="307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animEffect transition="in" filter="fade">
                                      <p:cBhvr>
                                        <p:cTn id="19" dur="250"/>
                                        <p:tgtEl>
                                          <p:spTgt spid="307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75">
                                            <p:txEl>
                                              <p:pRg st="5" end="5"/>
                                            </p:txEl>
                                          </p:spTgt>
                                        </p:tgtEl>
                                        <p:attrNameLst>
                                          <p:attrName>style.visibility</p:attrName>
                                        </p:attrNameLst>
                                      </p:cBhvr>
                                      <p:to>
                                        <p:strVal val="visible"/>
                                      </p:to>
                                    </p:set>
                                    <p:animEffect transition="in" filter="fade">
                                      <p:cBhvr>
                                        <p:cTn id="22" dur="250"/>
                                        <p:tgtEl>
                                          <p:spTgt spid="307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75">
                                            <p:txEl>
                                              <p:pRg st="6" end="6"/>
                                            </p:txEl>
                                          </p:spTgt>
                                        </p:tgtEl>
                                        <p:attrNameLst>
                                          <p:attrName>style.visibility</p:attrName>
                                        </p:attrNameLst>
                                      </p:cBhvr>
                                      <p:to>
                                        <p:strVal val="visible"/>
                                      </p:to>
                                    </p:set>
                                    <p:animEffect transition="in" filter="fade">
                                      <p:cBhvr>
                                        <p:cTn id="25" dur="25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96900" y="457200"/>
            <a:ext cx="7175500" cy="4000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kern="0" dirty="0"/>
              <a:t>Step 5: Hearing (Not a TRIAL!!)</a:t>
            </a:r>
          </a:p>
        </p:txBody>
      </p:sp>
      <p:sp>
        <p:nvSpPr>
          <p:cNvPr id="3075" name="Rectangle 3"/>
          <p:cNvSpPr>
            <a:spLocks noGrp="1" noChangeArrowheads="1"/>
          </p:cNvSpPr>
          <p:nvPr>
            <p:ph type="body" idx="1"/>
          </p:nvPr>
        </p:nvSpPr>
        <p:spPr>
          <a:xfrm>
            <a:off x="478395" y="1115589"/>
            <a:ext cx="8060042" cy="3949187"/>
          </a:xfrm>
        </p:spPr>
        <p:txBody>
          <a:bodyPr/>
          <a:lstStyle/>
          <a:p>
            <a:pPr marL="0" lvl="2" indent="-285750">
              <a:spcBef>
                <a:spcPts val="1800"/>
              </a:spcBef>
              <a:buFont typeface="Wingdings" pitchFamily="2" charset="2"/>
              <a:buChar char="Ø"/>
              <a:defRPr/>
            </a:pPr>
            <a:r>
              <a:rPr lang="en-US" sz="2200" dirty="0">
                <a:cs typeface="Arial" charset="0"/>
              </a:rPr>
              <a:t>Conduct fact finding hearing attended by</a:t>
            </a:r>
          </a:p>
          <a:p>
            <a:pPr marL="914400" lvl="3" indent="-342900">
              <a:spcBef>
                <a:spcPts val="600"/>
              </a:spcBef>
              <a:buFont typeface="Wingdings" pitchFamily="2" charset="2"/>
              <a:buChar char="v"/>
              <a:defRPr/>
            </a:pPr>
            <a:r>
              <a:rPr lang="en-US" sz="2200" dirty="0">
                <a:cs typeface="Arial" charset="0"/>
              </a:rPr>
              <a:t>Investigator</a:t>
            </a:r>
          </a:p>
          <a:p>
            <a:pPr marL="914400" lvl="3" indent="-342900">
              <a:spcBef>
                <a:spcPts val="600"/>
              </a:spcBef>
              <a:buFont typeface="Wingdings" pitchFamily="2" charset="2"/>
              <a:buChar char="v"/>
              <a:defRPr/>
            </a:pPr>
            <a:r>
              <a:rPr lang="en-US" sz="2200" dirty="0">
                <a:cs typeface="Arial" charset="0"/>
              </a:rPr>
              <a:t>Subject Actuary  </a:t>
            </a:r>
            <a:r>
              <a:rPr lang="en-US" sz="2200" dirty="0">
                <a:solidFill>
                  <a:srgbClr val="C00000"/>
                </a:solidFill>
                <a:cs typeface="Arial" charset="0"/>
              </a:rPr>
              <a:t>(SA may also have attorney present)</a:t>
            </a:r>
          </a:p>
          <a:p>
            <a:pPr marL="914400" lvl="3" indent="-342900">
              <a:spcBef>
                <a:spcPts val="600"/>
              </a:spcBef>
              <a:buFont typeface="Wingdings" pitchFamily="2" charset="2"/>
              <a:buChar char="v"/>
              <a:defRPr/>
            </a:pPr>
            <a:r>
              <a:rPr lang="en-US" sz="2200" dirty="0">
                <a:cs typeface="Arial" charset="0"/>
              </a:rPr>
              <a:t>Witnesses</a:t>
            </a:r>
          </a:p>
          <a:p>
            <a:pPr marL="0" lvl="2" indent="-285750">
              <a:spcBef>
                <a:spcPts val="1200"/>
              </a:spcBef>
              <a:buFont typeface="Wingdings" pitchFamily="2" charset="2"/>
              <a:buChar char="Ø"/>
              <a:defRPr/>
            </a:pPr>
            <a:r>
              <a:rPr lang="en-US" sz="2200" dirty="0">
                <a:cs typeface="Arial" charset="0"/>
              </a:rPr>
              <a:t>Hearing is recorded by a court reporter</a:t>
            </a:r>
          </a:p>
          <a:p>
            <a:pPr marL="0" lvl="2" indent="-285750">
              <a:spcBef>
                <a:spcPts val="1200"/>
              </a:spcBef>
              <a:buFont typeface="Wingdings" pitchFamily="2" charset="2"/>
              <a:buChar char="Ø"/>
              <a:defRPr/>
            </a:pPr>
            <a:r>
              <a:rPr lang="en-US" sz="2200" dirty="0">
                <a:cs typeface="Arial" charset="0"/>
              </a:rPr>
              <a:t>Investigator presents results</a:t>
            </a:r>
          </a:p>
          <a:p>
            <a:pPr marL="914400" lvl="3" indent="-342900">
              <a:spcBef>
                <a:spcPts val="600"/>
              </a:spcBef>
              <a:buFont typeface="Wingdings" pitchFamily="2" charset="2"/>
              <a:buChar char="v"/>
              <a:defRPr/>
            </a:pPr>
            <a:r>
              <a:rPr lang="en-US" sz="2200" dirty="0">
                <a:cs typeface="Arial" charset="0"/>
              </a:rPr>
              <a:t>ABCD and SA question investigator</a:t>
            </a:r>
          </a:p>
          <a:p>
            <a:pPr marL="0" lvl="2" indent="-342900">
              <a:spcBef>
                <a:spcPts val="1200"/>
              </a:spcBef>
              <a:buFont typeface="Wingdings" pitchFamily="2" charset="2"/>
              <a:buChar char="Ø"/>
              <a:defRPr/>
            </a:pPr>
            <a:r>
              <a:rPr lang="en-US" sz="2200" dirty="0">
                <a:cs typeface="Arial" charset="0"/>
              </a:rPr>
              <a:t>Subject Actuary presents case</a:t>
            </a:r>
          </a:p>
          <a:p>
            <a:pPr marL="914400" lvl="3" indent="-342900">
              <a:spcBef>
                <a:spcPts val="600"/>
              </a:spcBef>
              <a:buFont typeface="Wingdings" pitchFamily="2" charset="2"/>
              <a:buChar char="v"/>
              <a:defRPr/>
            </a:pPr>
            <a:r>
              <a:rPr lang="en-US" sz="2200" dirty="0">
                <a:cs typeface="Arial" charset="0"/>
              </a:rPr>
              <a:t>ABCD questions Subject Actuary</a:t>
            </a:r>
            <a:endParaRPr lang="en-US" sz="2400" dirty="0"/>
          </a:p>
          <a:p>
            <a:endParaRPr lang="en-US" altLang="en-US" dirty="0"/>
          </a:p>
        </p:txBody>
      </p:sp>
    </p:spTree>
    <p:extLst>
      <p:ext uri="{BB962C8B-B14F-4D97-AF65-F5344CB8AC3E}">
        <p14:creationId xmlns:p14="http://schemas.microsoft.com/office/powerpoint/2010/main" val="140179421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250"/>
                                        <p:tgtEl>
                                          <p:spTgt spid="307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xEl>
                                              <p:pRg st="1" end="1"/>
                                            </p:txEl>
                                          </p:spTgt>
                                        </p:tgtEl>
                                        <p:attrNameLst>
                                          <p:attrName>style.visibility</p:attrName>
                                        </p:attrNameLst>
                                      </p:cBhvr>
                                      <p:to>
                                        <p:strVal val="visible"/>
                                      </p:to>
                                    </p:set>
                                    <p:animEffect transition="in" filter="fade">
                                      <p:cBhvr>
                                        <p:cTn id="10" dur="250"/>
                                        <p:tgtEl>
                                          <p:spTgt spid="307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Effect transition="in" filter="fade">
                                      <p:cBhvr>
                                        <p:cTn id="13" dur="250"/>
                                        <p:tgtEl>
                                          <p:spTgt spid="307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75">
                                            <p:txEl>
                                              <p:pRg st="3" end="3"/>
                                            </p:txEl>
                                          </p:spTgt>
                                        </p:tgtEl>
                                        <p:attrNameLst>
                                          <p:attrName>style.visibility</p:attrName>
                                        </p:attrNameLst>
                                      </p:cBhvr>
                                      <p:to>
                                        <p:strVal val="visible"/>
                                      </p:to>
                                    </p:set>
                                    <p:animEffect transition="in" filter="fade">
                                      <p:cBhvr>
                                        <p:cTn id="16" dur="250"/>
                                        <p:tgtEl>
                                          <p:spTgt spid="307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animEffect transition="in" filter="fade">
                                      <p:cBhvr>
                                        <p:cTn id="19" dur="250"/>
                                        <p:tgtEl>
                                          <p:spTgt spid="307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75">
                                            <p:txEl>
                                              <p:pRg st="5" end="5"/>
                                            </p:txEl>
                                          </p:spTgt>
                                        </p:tgtEl>
                                        <p:attrNameLst>
                                          <p:attrName>style.visibility</p:attrName>
                                        </p:attrNameLst>
                                      </p:cBhvr>
                                      <p:to>
                                        <p:strVal val="visible"/>
                                      </p:to>
                                    </p:set>
                                    <p:animEffect transition="in" filter="fade">
                                      <p:cBhvr>
                                        <p:cTn id="22" dur="250"/>
                                        <p:tgtEl>
                                          <p:spTgt spid="307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75">
                                            <p:txEl>
                                              <p:pRg st="6" end="6"/>
                                            </p:txEl>
                                          </p:spTgt>
                                        </p:tgtEl>
                                        <p:attrNameLst>
                                          <p:attrName>style.visibility</p:attrName>
                                        </p:attrNameLst>
                                      </p:cBhvr>
                                      <p:to>
                                        <p:strVal val="visible"/>
                                      </p:to>
                                    </p:set>
                                    <p:animEffect transition="in" filter="fade">
                                      <p:cBhvr>
                                        <p:cTn id="25" dur="250"/>
                                        <p:tgtEl>
                                          <p:spTgt spid="3075">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75">
                                            <p:txEl>
                                              <p:pRg st="7" end="7"/>
                                            </p:txEl>
                                          </p:spTgt>
                                        </p:tgtEl>
                                        <p:attrNameLst>
                                          <p:attrName>style.visibility</p:attrName>
                                        </p:attrNameLst>
                                      </p:cBhvr>
                                      <p:to>
                                        <p:strVal val="visible"/>
                                      </p:to>
                                    </p:set>
                                    <p:animEffect transition="in" filter="fade">
                                      <p:cBhvr>
                                        <p:cTn id="28" dur="250"/>
                                        <p:tgtEl>
                                          <p:spTgt spid="3075">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75">
                                            <p:txEl>
                                              <p:pRg st="8" end="8"/>
                                            </p:txEl>
                                          </p:spTgt>
                                        </p:tgtEl>
                                        <p:attrNameLst>
                                          <p:attrName>style.visibility</p:attrName>
                                        </p:attrNameLst>
                                      </p:cBhvr>
                                      <p:to>
                                        <p:strVal val="visible"/>
                                      </p:to>
                                    </p:set>
                                    <p:animEffect transition="in" filter="fade">
                                      <p:cBhvr>
                                        <p:cTn id="31" dur="250"/>
                                        <p:tgtEl>
                                          <p:spTgt spid="30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Disclaimer</a:t>
            </a:r>
            <a:endParaRPr lang="en-US" altLang="en-US" dirty="0"/>
          </a:p>
        </p:txBody>
      </p:sp>
      <p:sp>
        <p:nvSpPr>
          <p:cNvPr id="6147" name="Rectangle 3"/>
          <p:cNvSpPr>
            <a:spLocks noGrp="1" noChangeArrowheads="1"/>
          </p:cNvSpPr>
          <p:nvPr>
            <p:ph sz="quarter" idx="1"/>
          </p:nvPr>
        </p:nvSpPr>
        <p:spPr/>
        <p:txBody>
          <a:bodyPr/>
          <a:lstStyle/>
          <a:p>
            <a:r>
              <a:rPr lang="en-US" altLang="en-US"/>
              <a:t>Please note: The presenter’s statements and opinions are his own and do not necessarily represent the official statements or opinions of the American Academy of Actuaries (Academy), any boards, councils, or committees of the Academy, nor do they express the opinions of their respective employers. </a:t>
            </a:r>
          </a:p>
          <a:p>
            <a:endParaRPr lang="en-US" altLang="en-US" dirty="0"/>
          </a:p>
        </p:txBody>
      </p:sp>
    </p:spTree>
    <p:extLst>
      <p:ext uri="{BB962C8B-B14F-4D97-AF65-F5344CB8AC3E}">
        <p14:creationId xmlns:p14="http://schemas.microsoft.com/office/powerpoint/2010/main" val="4101601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96900" y="457200"/>
            <a:ext cx="7175500" cy="4000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kern="0" dirty="0"/>
              <a:t>Step 6: Deliberations</a:t>
            </a:r>
          </a:p>
        </p:txBody>
      </p:sp>
      <p:sp>
        <p:nvSpPr>
          <p:cNvPr id="3075" name="Rectangle 3"/>
          <p:cNvSpPr>
            <a:spLocks noGrp="1" noChangeArrowheads="1"/>
          </p:cNvSpPr>
          <p:nvPr>
            <p:ph type="body" idx="1"/>
          </p:nvPr>
        </p:nvSpPr>
        <p:spPr>
          <a:xfrm>
            <a:off x="596900" y="1194312"/>
            <a:ext cx="7137964" cy="3862137"/>
          </a:xfrm>
        </p:spPr>
        <p:txBody>
          <a:bodyPr/>
          <a:lstStyle/>
          <a:p>
            <a:pPr marL="0" lvl="1">
              <a:spcBef>
                <a:spcPts val="600"/>
              </a:spcBef>
              <a:buFont typeface="Wingdings" pitchFamily="2" charset="2"/>
              <a:buChar char="Ø"/>
            </a:pPr>
            <a:r>
              <a:rPr lang="en-US" sz="2000" dirty="0"/>
              <a:t>ABCD discusses hearing and documents</a:t>
            </a:r>
          </a:p>
          <a:p>
            <a:pPr marL="0" lvl="1">
              <a:spcBef>
                <a:spcPts val="1200"/>
              </a:spcBef>
              <a:buFont typeface="Wingdings" pitchFamily="2" charset="2"/>
              <a:buChar char="Ø"/>
            </a:pPr>
            <a:r>
              <a:rPr lang="en-US" sz="2000" dirty="0"/>
              <a:t>Decides whether to </a:t>
            </a:r>
          </a:p>
          <a:p>
            <a:pPr lvl="2">
              <a:spcBef>
                <a:spcPts val="300"/>
              </a:spcBef>
              <a:buFont typeface="Wingdings" pitchFamily="2" charset="2"/>
              <a:buChar char="v"/>
            </a:pPr>
            <a:r>
              <a:rPr lang="en-US" sz="2000" dirty="0"/>
              <a:t>Dismiss </a:t>
            </a:r>
          </a:p>
          <a:p>
            <a:pPr lvl="2">
              <a:spcBef>
                <a:spcPts val="300"/>
              </a:spcBef>
              <a:buFont typeface="Wingdings" pitchFamily="2" charset="2"/>
              <a:buChar char="v"/>
            </a:pPr>
            <a:r>
              <a:rPr lang="en-US" sz="2000" dirty="0"/>
              <a:t>Counsel</a:t>
            </a:r>
          </a:p>
          <a:p>
            <a:pPr lvl="2">
              <a:spcBef>
                <a:spcPts val="300"/>
              </a:spcBef>
              <a:buFont typeface="Wingdings" pitchFamily="2" charset="2"/>
              <a:buChar char="v"/>
            </a:pPr>
            <a:r>
              <a:rPr lang="en-US" sz="2000" dirty="0"/>
              <a:t>Recommend discipline</a:t>
            </a:r>
          </a:p>
          <a:p>
            <a:pPr lvl="3">
              <a:spcBef>
                <a:spcPts val="300"/>
              </a:spcBef>
              <a:buFont typeface="Wingdings" pitchFamily="2" charset="2"/>
              <a:buChar char="§"/>
            </a:pPr>
            <a:r>
              <a:rPr lang="en-US" dirty="0"/>
              <a:t>Private Reprimand</a:t>
            </a:r>
          </a:p>
          <a:p>
            <a:pPr lvl="3">
              <a:spcBef>
                <a:spcPts val="300"/>
              </a:spcBef>
              <a:buFont typeface="Wingdings" pitchFamily="2" charset="2"/>
              <a:buChar char="§"/>
            </a:pPr>
            <a:r>
              <a:rPr lang="en-US" dirty="0"/>
              <a:t>Public Reprimand</a:t>
            </a:r>
          </a:p>
          <a:p>
            <a:pPr lvl="3">
              <a:spcBef>
                <a:spcPts val="300"/>
              </a:spcBef>
              <a:buFont typeface="Wingdings" pitchFamily="2" charset="2"/>
              <a:buChar char="§"/>
            </a:pPr>
            <a:r>
              <a:rPr lang="en-US" dirty="0"/>
              <a:t>Suspension</a:t>
            </a:r>
          </a:p>
          <a:p>
            <a:pPr lvl="3">
              <a:spcBef>
                <a:spcPts val="300"/>
              </a:spcBef>
              <a:buFont typeface="Wingdings" pitchFamily="2" charset="2"/>
              <a:buChar char="§"/>
            </a:pPr>
            <a:r>
              <a:rPr lang="en-US" dirty="0"/>
              <a:t>Expulsion</a:t>
            </a:r>
          </a:p>
          <a:p>
            <a:pPr lvl="2">
              <a:spcBef>
                <a:spcPts val="1200"/>
              </a:spcBef>
              <a:buFont typeface="Wingdings" pitchFamily="2" charset="2"/>
              <a:buChar char="v"/>
            </a:pPr>
            <a:r>
              <a:rPr lang="en-US" sz="2000" dirty="0"/>
              <a:t>Obtain more information, reopen hearing</a:t>
            </a:r>
            <a:endParaRPr lang="en-US" altLang="en-US" sz="2000" dirty="0"/>
          </a:p>
        </p:txBody>
      </p:sp>
    </p:spTree>
    <p:extLst>
      <p:ext uri="{BB962C8B-B14F-4D97-AF65-F5344CB8AC3E}">
        <p14:creationId xmlns:p14="http://schemas.microsoft.com/office/powerpoint/2010/main" val="129557115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250"/>
                                        <p:tgtEl>
                                          <p:spTgt spid="307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xEl>
                                              <p:pRg st="1" end="1"/>
                                            </p:txEl>
                                          </p:spTgt>
                                        </p:tgtEl>
                                        <p:attrNameLst>
                                          <p:attrName>style.visibility</p:attrName>
                                        </p:attrNameLst>
                                      </p:cBhvr>
                                      <p:to>
                                        <p:strVal val="visible"/>
                                      </p:to>
                                    </p:set>
                                    <p:animEffect transition="in" filter="fade">
                                      <p:cBhvr>
                                        <p:cTn id="10" dur="250"/>
                                        <p:tgtEl>
                                          <p:spTgt spid="307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Effect transition="in" filter="fade">
                                      <p:cBhvr>
                                        <p:cTn id="13" dur="250"/>
                                        <p:tgtEl>
                                          <p:spTgt spid="307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75">
                                            <p:txEl>
                                              <p:pRg st="3" end="3"/>
                                            </p:txEl>
                                          </p:spTgt>
                                        </p:tgtEl>
                                        <p:attrNameLst>
                                          <p:attrName>style.visibility</p:attrName>
                                        </p:attrNameLst>
                                      </p:cBhvr>
                                      <p:to>
                                        <p:strVal val="visible"/>
                                      </p:to>
                                    </p:set>
                                    <p:animEffect transition="in" filter="fade">
                                      <p:cBhvr>
                                        <p:cTn id="16" dur="250"/>
                                        <p:tgtEl>
                                          <p:spTgt spid="307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animEffect transition="in" filter="fade">
                                      <p:cBhvr>
                                        <p:cTn id="19" dur="250"/>
                                        <p:tgtEl>
                                          <p:spTgt spid="307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75">
                                            <p:txEl>
                                              <p:pRg st="5" end="5"/>
                                            </p:txEl>
                                          </p:spTgt>
                                        </p:tgtEl>
                                        <p:attrNameLst>
                                          <p:attrName>style.visibility</p:attrName>
                                        </p:attrNameLst>
                                      </p:cBhvr>
                                      <p:to>
                                        <p:strVal val="visible"/>
                                      </p:to>
                                    </p:set>
                                    <p:animEffect transition="in" filter="fade">
                                      <p:cBhvr>
                                        <p:cTn id="22" dur="250"/>
                                        <p:tgtEl>
                                          <p:spTgt spid="3075">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75">
                                            <p:txEl>
                                              <p:pRg st="6" end="6"/>
                                            </p:txEl>
                                          </p:spTgt>
                                        </p:tgtEl>
                                        <p:attrNameLst>
                                          <p:attrName>style.visibility</p:attrName>
                                        </p:attrNameLst>
                                      </p:cBhvr>
                                      <p:to>
                                        <p:strVal val="visible"/>
                                      </p:to>
                                    </p:set>
                                    <p:animEffect transition="in" filter="fade">
                                      <p:cBhvr>
                                        <p:cTn id="25" dur="250"/>
                                        <p:tgtEl>
                                          <p:spTgt spid="3075">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75">
                                            <p:txEl>
                                              <p:pRg st="7" end="7"/>
                                            </p:txEl>
                                          </p:spTgt>
                                        </p:tgtEl>
                                        <p:attrNameLst>
                                          <p:attrName>style.visibility</p:attrName>
                                        </p:attrNameLst>
                                      </p:cBhvr>
                                      <p:to>
                                        <p:strVal val="visible"/>
                                      </p:to>
                                    </p:set>
                                    <p:animEffect transition="in" filter="fade">
                                      <p:cBhvr>
                                        <p:cTn id="28" dur="250"/>
                                        <p:tgtEl>
                                          <p:spTgt spid="3075">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75">
                                            <p:txEl>
                                              <p:pRg st="8" end="8"/>
                                            </p:txEl>
                                          </p:spTgt>
                                        </p:tgtEl>
                                        <p:attrNameLst>
                                          <p:attrName>style.visibility</p:attrName>
                                        </p:attrNameLst>
                                      </p:cBhvr>
                                      <p:to>
                                        <p:strVal val="visible"/>
                                      </p:to>
                                    </p:set>
                                    <p:animEffect transition="in" filter="fade">
                                      <p:cBhvr>
                                        <p:cTn id="31" dur="250"/>
                                        <p:tgtEl>
                                          <p:spTgt spid="3075">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75">
                                            <p:txEl>
                                              <p:pRg st="9" end="9"/>
                                            </p:txEl>
                                          </p:spTgt>
                                        </p:tgtEl>
                                        <p:attrNameLst>
                                          <p:attrName>style.visibility</p:attrName>
                                        </p:attrNameLst>
                                      </p:cBhvr>
                                      <p:to>
                                        <p:strVal val="visible"/>
                                      </p:to>
                                    </p:set>
                                    <p:animEffect transition="in" filter="fade">
                                      <p:cBhvr>
                                        <p:cTn id="34" dur="250"/>
                                        <p:tgtEl>
                                          <p:spTgt spid="307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96900" y="457200"/>
            <a:ext cx="7175500" cy="4000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kern="0" dirty="0"/>
              <a:t>Request for Guidance</a:t>
            </a:r>
            <a:endParaRPr lang="en-US" altLang="en-US" kern="0" dirty="0"/>
          </a:p>
        </p:txBody>
      </p:sp>
      <p:sp>
        <p:nvSpPr>
          <p:cNvPr id="3075" name="Rectangle 3"/>
          <p:cNvSpPr>
            <a:spLocks noGrp="1" noChangeArrowheads="1"/>
          </p:cNvSpPr>
          <p:nvPr>
            <p:ph type="body" idx="1"/>
          </p:nvPr>
        </p:nvSpPr>
        <p:spPr>
          <a:xfrm>
            <a:off x="596900" y="1194313"/>
            <a:ext cx="7137964" cy="3086100"/>
          </a:xfrm>
        </p:spPr>
        <p:txBody>
          <a:bodyPr/>
          <a:lstStyle/>
          <a:p>
            <a:pPr marL="319088" lvl="1" indent="-319088">
              <a:buClr>
                <a:schemeClr val="accent2"/>
              </a:buClr>
              <a:buSzPct val="60000"/>
              <a:buFont typeface="Wingdings" panose="05000000000000000000" pitchFamily="2" charset="2"/>
              <a:buChar char=""/>
              <a:defRPr/>
            </a:pPr>
            <a:r>
              <a:rPr lang="en-US" sz="2800" dirty="0"/>
              <a:t>Private Guidance by ABCD member</a:t>
            </a:r>
          </a:p>
          <a:p>
            <a:pPr lvl="1">
              <a:defRPr/>
            </a:pPr>
            <a:r>
              <a:rPr lang="en-US" sz="2400" dirty="0"/>
              <a:t>Expresses member’s own opinion</a:t>
            </a:r>
          </a:p>
          <a:p>
            <a:pPr marL="319088" lvl="1" indent="-319088">
              <a:spcBef>
                <a:spcPts val="4050"/>
              </a:spcBef>
              <a:buClr>
                <a:schemeClr val="accent2"/>
              </a:buClr>
              <a:buSzPct val="60000"/>
              <a:buFont typeface="Wingdings" panose="05000000000000000000" pitchFamily="2" charset="2"/>
              <a:buChar char=""/>
              <a:defRPr/>
            </a:pPr>
            <a:r>
              <a:rPr lang="en-US" sz="2800" dirty="0"/>
              <a:t>Private guidance by the ABCD</a:t>
            </a:r>
          </a:p>
          <a:p>
            <a:pPr lvl="1">
              <a:defRPr/>
            </a:pPr>
            <a:r>
              <a:rPr lang="en-US" sz="2400" dirty="0"/>
              <a:t>Expresses views of the board</a:t>
            </a:r>
          </a:p>
          <a:p>
            <a:endParaRPr lang="en-US" altLang="en-US" dirty="0"/>
          </a:p>
        </p:txBody>
      </p:sp>
    </p:spTree>
    <p:extLst>
      <p:ext uri="{BB962C8B-B14F-4D97-AF65-F5344CB8AC3E}">
        <p14:creationId xmlns:p14="http://schemas.microsoft.com/office/powerpoint/2010/main" val="139823191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250"/>
                                        <p:tgtEl>
                                          <p:spTgt spid="307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xEl>
                                              <p:pRg st="1" end="1"/>
                                            </p:txEl>
                                          </p:spTgt>
                                        </p:tgtEl>
                                        <p:attrNameLst>
                                          <p:attrName>style.visibility</p:attrName>
                                        </p:attrNameLst>
                                      </p:cBhvr>
                                      <p:to>
                                        <p:strVal val="visible"/>
                                      </p:to>
                                    </p:set>
                                    <p:animEffect transition="in" filter="fade">
                                      <p:cBhvr>
                                        <p:cTn id="10" dur="250"/>
                                        <p:tgtEl>
                                          <p:spTgt spid="307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Effect transition="in" filter="fade">
                                      <p:cBhvr>
                                        <p:cTn id="13" dur="250"/>
                                        <p:tgtEl>
                                          <p:spTgt spid="307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75">
                                            <p:txEl>
                                              <p:pRg st="3" end="3"/>
                                            </p:txEl>
                                          </p:spTgt>
                                        </p:tgtEl>
                                        <p:attrNameLst>
                                          <p:attrName>style.visibility</p:attrName>
                                        </p:attrNameLst>
                                      </p:cBhvr>
                                      <p:to>
                                        <p:strVal val="visible"/>
                                      </p:to>
                                    </p:set>
                                    <p:animEffect transition="in" filter="fade">
                                      <p:cBhvr>
                                        <p:cTn id="16" dur="25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20700" y="473716"/>
            <a:ext cx="7251700" cy="2921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kern="0" dirty="0"/>
              <a:t>Request for Guidance</a:t>
            </a:r>
          </a:p>
        </p:txBody>
      </p:sp>
      <p:sp>
        <p:nvSpPr>
          <p:cNvPr id="3075" name="Rectangle 3"/>
          <p:cNvSpPr>
            <a:spLocks noGrp="1" noChangeArrowheads="1"/>
          </p:cNvSpPr>
          <p:nvPr>
            <p:ph type="body" idx="1"/>
          </p:nvPr>
        </p:nvSpPr>
        <p:spPr>
          <a:xfrm>
            <a:off x="520699" y="1143000"/>
            <a:ext cx="8179163" cy="3257820"/>
          </a:xfrm>
        </p:spPr>
        <p:txBody>
          <a:bodyPr/>
          <a:lstStyle/>
          <a:p>
            <a:pPr eaLnBrk="1" hangingPunct="1">
              <a:buFontTx/>
              <a:buNone/>
            </a:pPr>
            <a:r>
              <a:rPr lang="en-US" altLang="en-US" dirty="0"/>
              <a:t>Examples of RFG Topics</a:t>
            </a:r>
          </a:p>
          <a:p>
            <a:pPr>
              <a:spcBef>
                <a:spcPts val="300"/>
              </a:spcBef>
            </a:pPr>
            <a:r>
              <a:rPr lang="en-US" altLang="en-US" sz="1800" dirty="0"/>
              <a:t>How do I know if I am qualified?</a:t>
            </a:r>
          </a:p>
          <a:p>
            <a:pPr>
              <a:spcBef>
                <a:spcPts val="300"/>
              </a:spcBef>
            </a:pPr>
            <a:r>
              <a:rPr lang="en-US" altLang="en-US" sz="1800" dirty="0"/>
              <a:t>How can I become qualified?</a:t>
            </a:r>
          </a:p>
          <a:p>
            <a:pPr>
              <a:spcBef>
                <a:spcPts val="300"/>
              </a:spcBef>
            </a:pPr>
            <a:r>
              <a:rPr lang="en-US" altLang="en-US" sz="1800" dirty="0"/>
              <a:t>How can I do a job that involves more than one area of expertise?</a:t>
            </a:r>
          </a:p>
          <a:p>
            <a:pPr>
              <a:spcBef>
                <a:spcPts val="300"/>
              </a:spcBef>
            </a:pPr>
            <a:r>
              <a:rPr lang="en-US" altLang="en-US" sz="1800" dirty="0"/>
              <a:t>How much can I rely on my supervisor?</a:t>
            </a:r>
          </a:p>
          <a:p>
            <a:pPr>
              <a:spcBef>
                <a:spcPts val="300"/>
              </a:spcBef>
            </a:pPr>
            <a:r>
              <a:rPr lang="en-US" altLang="en-US" sz="1800" dirty="0"/>
              <a:t>How much can I rely on my staff?</a:t>
            </a:r>
          </a:p>
          <a:p>
            <a:pPr>
              <a:spcBef>
                <a:spcPts val="300"/>
              </a:spcBef>
            </a:pPr>
            <a:r>
              <a:rPr lang="en-US" altLang="en-US" sz="1800" dirty="0"/>
              <a:t>How much documentation of my work should I save? What if I leave my company?</a:t>
            </a:r>
          </a:p>
          <a:p>
            <a:pPr>
              <a:spcBef>
                <a:spcPts val="300"/>
              </a:spcBef>
            </a:pPr>
            <a:r>
              <a:rPr lang="en-US" altLang="en-US" sz="1800" dirty="0"/>
              <a:t>When should I refuse an assignment?</a:t>
            </a:r>
          </a:p>
          <a:p>
            <a:pPr>
              <a:spcBef>
                <a:spcPts val="300"/>
              </a:spcBef>
            </a:pPr>
            <a:r>
              <a:rPr lang="en-US" altLang="en-US" sz="1800" dirty="0"/>
              <a:t>When should I make a complaint about another actuary?</a:t>
            </a:r>
          </a:p>
          <a:p>
            <a:pPr>
              <a:spcBef>
                <a:spcPts val="300"/>
              </a:spcBef>
            </a:pPr>
            <a:r>
              <a:rPr lang="en-US" altLang="en-US" sz="1800" dirty="0"/>
              <a:t>When is a violation of the Code material?</a:t>
            </a:r>
          </a:p>
          <a:p>
            <a:pPr>
              <a:spcBef>
                <a:spcPts val="300"/>
              </a:spcBef>
            </a:pPr>
            <a:r>
              <a:rPr lang="en-US" altLang="en-US" sz="1800" dirty="0"/>
              <a:t>When is a violation of the Code resolved?</a:t>
            </a:r>
            <a:br>
              <a:rPr lang="en-US" altLang="en-US" sz="1800" dirty="0"/>
            </a:br>
            <a:endParaRPr lang="en-US" altLang="en-US" sz="1800" dirty="0"/>
          </a:p>
          <a:p>
            <a:endParaRPr lang="en-US" altLang="en-US" dirty="0"/>
          </a:p>
        </p:txBody>
      </p:sp>
    </p:spTree>
    <p:extLst>
      <p:ext uri="{BB962C8B-B14F-4D97-AF65-F5344CB8AC3E}">
        <p14:creationId xmlns:p14="http://schemas.microsoft.com/office/powerpoint/2010/main" val="354600411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250"/>
                                        <p:tgtEl>
                                          <p:spTgt spid="3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250"/>
                                        <p:tgtEl>
                                          <p:spTgt spid="30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250"/>
                                        <p:tgtEl>
                                          <p:spTgt spid="30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fade">
                                      <p:cBhvr>
                                        <p:cTn id="22" dur="250"/>
                                        <p:tgtEl>
                                          <p:spTgt spid="30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fade">
                                      <p:cBhvr>
                                        <p:cTn id="27" dur="250"/>
                                        <p:tgtEl>
                                          <p:spTgt spid="30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75">
                                            <p:txEl>
                                              <p:pRg st="5" end="5"/>
                                            </p:txEl>
                                          </p:spTgt>
                                        </p:tgtEl>
                                        <p:attrNameLst>
                                          <p:attrName>style.visibility</p:attrName>
                                        </p:attrNameLst>
                                      </p:cBhvr>
                                      <p:to>
                                        <p:strVal val="visible"/>
                                      </p:to>
                                    </p:set>
                                    <p:animEffect transition="in" filter="fade">
                                      <p:cBhvr>
                                        <p:cTn id="32" dur="250"/>
                                        <p:tgtEl>
                                          <p:spTgt spid="30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75">
                                            <p:txEl>
                                              <p:pRg st="6" end="6"/>
                                            </p:txEl>
                                          </p:spTgt>
                                        </p:tgtEl>
                                        <p:attrNameLst>
                                          <p:attrName>style.visibility</p:attrName>
                                        </p:attrNameLst>
                                      </p:cBhvr>
                                      <p:to>
                                        <p:strVal val="visible"/>
                                      </p:to>
                                    </p:set>
                                    <p:animEffect transition="in" filter="fade">
                                      <p:cBhvr>
                                        <p:cTn id="37" dur="250"/>
                                        <p:tgtEl>
                                          <p:spTgt spid="307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075">
                                            <p:txEl>
                                              <p:pRg st="7" end="7"/>
                                            </p:txEl>
                                          </p:spTgt>
                                        </p:tgtEl>
                                        <p:attrNameLst>
                                          <p:attrName>style.visibility</p:attrName>
                                        </p:attrNameLst>
                                      </p:cBhvr>
                                      <p:to>
                                        <p:strVal val="visible"/>
                                      </p:to>
                                    </p:set>
                                    <p:animEffect transition="in" filter="fade">
                                      <p:cBhvr>
                                        <p:cTn id="42" dur="250"/>
                                        <p:tgtEl>
                                          <p:spTgt spid="307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75">
                                            <p:txEl>
                                              <p:pRg st="8" end="8"/>
                                            </p:txEl>
                                          </p:spTgt>
                                        </p:tgtEl>
                                        <p:attrNameLst>
                                          <p:attrName>style.visibility</p:attrName>
                                        </p:attrNameLst>
                                      </p:cBhvr>
                                      <p:to>
                                        <p:strVal val="visible"/>
                                      </p:to>
                                    </p:set>
                                    <p:animEffect transition="in" filter="fade">
                                      <p:cBhvr>
                                        <p:cTn id="47" dur="250"/>
                                        <p:tgtEl>
                                          <p:spTgt spid="307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75">
                                            <p:txEl>
                                              <p:pRg st="9" end="9"/>
                                            </p:txEl>
                                          </p:spTgt>
                                        </p:tgtEl>
                                        <p:attrNameLst>
                                          <p:attrName>style.visibility</p:attrName>
                                        </p:attrNameLst>
                                      </p:cBhvr>
                                      <p:to>
                                        <p:strVal val="visible"/>
                                      </p:to>
                                    </p:set>
                                    <p:animEffect transition="in" filter="fade">
                                      <p:cBhvr>
                                        <p:cTn id="52" dur="250"/>
                                        <p:tgtEl>
                                          <p:spTgt spid="307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075">
                                            <p:txEl>
                                              <p:pRg st="10" end="10"/>
                                            </p:txEl>
                                          </p:spTgt>
                                        </p:tgtEl>
                                        <p:attrNameLst>
                                          <p:attrName>style.visibility</p:attrName>
                                        </p:attrNameLst>
                                      </p:cBhvr>
                                      <p:to>
                                        <p:strVal val="visible"/>
                                      </p:to>
                                    </p:set>
                                    <p:animEffect transition="in" filter="fade">
                                      <p:cBhvr>
                                        <p:cTn id="57" dur="250"/>
                                        <p:tgtEl>
                                          <p:spTgt spid="30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609600" y="1174750"/>
            <a:ext cx="8142514" cy="3879850"/>
          </a:xfrm>
        </p:spPr>
        <p:txBody>
          <a:bodyPr/>
          <a:lstStyle/>
          <a:p>
            <a:pPr marL="319088" lvl="1" indent="-319088">
              <a:spcBef>
                <a:spcPts val="300"/>
              </a:spcBef>
              <a:buClr>
                <a:schemeClr val="accent2"/>
              </a:buClr>
              <a:buSzPct val="60000"/>
              <a:buFont typeface="Wingdings" panose="05000000000000000000" pitchFamily="2" charset="2"/>
              <a:buChar char=""/>
            </a:pPr>
            <a:r>
              <a:rPr lang="en-US" sz="2400" dirty="0"/>
              <a:t>Contacting the ABCD office by phone or e-mail and requesting assistance</a:t>
            </a:r>
          </a:p>
          <a:p>
            <a:pPr lvl="1">
              <a:defRPr/>
            </a:pPr>
            <a:r>
              <a:rPr lang="en-US" sz="1800" dirty="0"/>
              <a:t>Telephone:  202-223-8196</a:t>
            </a:r>
          </a:p>
          <a:p>
            <a:pPr lvl="1">
              <a:defRPr/>
            </a:pPr>
            <a:r>
              <a:rPr lang="en-US" sz="1800" dirty="0"/>
              <a:t>Website: </a:t>
            </a:r>
            <a:r>
              <a:rPr lang="en-US" sz="1800" dirty="0">
                <a:hlinkClick r:id="rId2"/>
              </a:rPr>
              <a:t>www.abcdboard.org</a:t>
            </a:r>
            <a:endParaRPr lang="en-US" sz="1800" dirty="0"/>
          </a:p>
          <a:p>
            <a:pPr marL="366713" lvl="1" indent="0">
              <a:buNone/>
              <a:defRPr/>
            </a:pPr>
            <a:endParaRPr lang="en-US" sz="1800" dirty="0"/>
          </a:p>
          <a:p>
            <a:pPr marL="319088" lvl="1" indent="-319088">
              <a:spcBef>
                <a:spcPts val="300"/>
              </a:spcBef>
              <a:buClr>
                <a:schemeClr val="accent2"/>
              </a:buClr>
              <a:buSzPct val="60000"/>
              <a:buFont typeface="Wingdings" panose="05000000000000000000" pitchFamily="2" charset="2"/>
              <a:buChar char=""/>
            </a:pPr>
            <a:r>
              <a:rPr lang="en-US" sz="2400" dirty="0"/>
              <a:t>Contacting any ABCD member by phone or e-mail</a:t>
            </a:r>
          </a:p>
          <a:p>
            <a:pPr lvl="1">
              <a:defRPr/>
            </a:pPr>
            <a:r>
              <a:rPr lang="en-US" sz="1800" dirty="0"/>
              <a:t>Website: </a:t>
            </a:r>
            <a:r>
              <a:rPr lang="en-US" sz="1800" dirty="0">
                <a:hlinkClick r:id="rId2"/>
              </a:rPr>
              <a:t>www.abcdboard.org</a:t>
            </a:r>
            <a:endParaRPr lang="en-US" sz="1800" dirty="0"/>
          </a:p>
          <a:p>
            <a:pPr marL="366713" lvl="1" indent="0">
              <a:buNone/>
              <a:defRPr/>
            </a:pPr>
            <a:endParaRPr lang="en-US" sz="1800" dirty="0"/>
          </a:p>
          <a:p>
            <a:pPr marL="319088" lvl="1" indent="-319088">
              <a:spcBef>
                <a:spcPts val="300"/>
              </a:spcBef>
              <a:buClr>
                <a:schemeClr val="accent2"/>
              </a:buClr>
              <a:buSzPct val="60000"/>
              <a:buFont typeface="Wingdings" panose="05000000000000000000" pitchFamily="2" charset="2"/>
              <a:buChar char=""/>
            </a:pPr>
            <a:r>
              <a:rPr lang="en-US" sz="2400" dirty="0"/>
              <a:t>Writing a letter to the ABCD office.</a:t>
            </a:r>
          </a:p>
          <a:p>
            <a:pPr lvl="1">
              <a:defRPr/>
            </a:pPr>
            <a:r>
              <a:rPr lang="en-US" sz="1800" dirty="0"/>
              <a:t>1850 M St., Suite 300, Washington, D.C. 20036</a:t>
            </a:r>
          </a:p>
          <a:p>
            <a:endParaRPr lang="en-US" altLang="en-US" dirty="0"/>
          </a:p>
        </p:txBody>
      </p:sp>
      <p:sp>
        <p:nvSpPr>
          <p:cNvPr id="2" name="TextBox 1">
            <a:extLst>
              <a:ext uri="{FF2B5EF4-FFF2-40B4-BE49-F238E27FC236}">
                <a16:creationId xmlns:a16="http://schemas.microsoft.com/office/drawing/2014/main" id="{2B88135E-DA3A-465F-93AF-9BAB395F5A7D}"/>
              </a:ext>
            </a:extLst>
          </p:cNvPr>
          <p:cNvSpPr txBox="1"/>
          <p:nvPr/>
        </p:nvSpPr>
        <p:spPr>
          <a:xfrm>
            <a:off x="496390" y="359235"/>
            <a:ext cx="8255724" cy="584775"/>
          </a:xfrm>
          <a:prstGeom prst="rect">
            <a:avLst/>
          </a:prstGeom>
          <a:noFill/>
        </p:spPr>
        <p:txBody>
          <a:bodyPr wrap="square" rtlCol="0">
            <a:spAutoFit/>
          </a:bodyPr>
          <a:lstStyle/>
          <a:p>
            <a:pPr marL="42863" indent="0">
              <a:buNone/>
            </a:pPr>
            <a:r>
              <a:rPr lang="en-US" sz="3200" kern="0" dirty="0">
                <a:solidFill>
                  <a:schemeClr val="tx2"/>
                </a:solidFill>
                <a:latin typeface="+mj-lt"/>
                <a:cs typeface="+mj-cs"/>
              </a:rPr>
              <a:t>Actuaries can request confidential guidance by:</a:t>
            </a:r>
          </a:p>
        </p:txBody>
      </p:sp>
    </p:spTree>
    <p:extLst>
      <p:ext uri="{BB962C8B-B14F-4D97-AF65-F5344CB8AC3E}">
        <p14:creationId xmlns:p14="http://schemas.microsoft.com/office/powerpoint/2010/main" val="68919307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250"/>
                                        <p:tgtEl>
                                          <p:spTgt spid="307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5">
                                            <p:txEl>
                                              <p:pRg st="1" end="1"/>
                                            </p:txEl>
                                          </p:spTgt>
                                        </p:tgtEl>
                                        <p:attrNameLst>
                                          <p:attrName>style.visibility</p:attrName>
                                        </p:attrNameLst>
                                      </p:cBhvr>
                                      <p:to>
                                        <p:strVal val="visible"/>
                                      </p:to>
                                    </p:set>
                                    <p:animEffect transition="in" filter="fade">
                                      <p:cBhvr>
                                        <p:cTn id="10" dur="250"/>
                                        <p:tgtEl>
                                          <p:spTgt spid="307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Effect transition="in" filter="fade">
                                      <p:cBhvr>
                                        <p:cTn id="13" dur="250"/>
                                        <p:tgtEl>
                                          <p:spTgt spid="307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75">
                                            <p:txEl>
                                              <p:pRg st="4" end="4"/>
                                            </p:txEl>
                                          </p:spTgt>
                                        </p:tgtEl>
                                        <p:attrNameLst>
                                          <p:attrName>style.visibility</p:attrName>
                                        </p:attrNameLst>
                                      </p:cBhvr>
                                      <p:to>
                                        <p:strVal val="visible"/>
                                      </p:to>
                                    </p:set>
                                    <p:animEffect transition="in" filter="fade">
                                      <p:cBhvr>
                                        <p:cTn id="16" dur="250"/>
                                        <p:tgtEl>
                                          <p:spTgt spid="3075">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75">
                                            <p:txEl>
                                              <p:pRg st="5" end="5"/>
                                            </p:txEl>
                                          </p:spTgt>
                                        </p:tgtEl>
                                        <p:attrNameLst>
                                          <p:attrName>style.visibility</p:attrName>
                                        </p:attrNameLst>
                                      </p:cBhvr>
                                      <p:to>
                                        <p:strVal val="visible"/>
                                      </p:to>
                                    </p:set>
                                    <p:animEffect transition="in" filter="fade">
                                      <p:cBhvr>
                                        <p:cTn id="19" dur="250"/>
                                        <p:tgtEl>
                                          <p:spTgt spid="3075">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75">
                                            <p:txEl>
                                              <p:pRg st="7" end="7"/>
                                            </p:txEl>
                                          </p:spTgt>
                                        </p:tgtEl>
                                        <p:attrNameLst>
                                          <p:attrName>style.visibility</p:attrName>
                                        </p:attrNameLst>
                                      </p:cBhvr>
                                      <p:to>
                                        <p:strVal val="visible"/>
                                      </p:to>
                                    </p:set>
                                    <p:animEffect transition="in" filter="fade">
                                      <p:cBhvr>
                                        <p:cTn id="22" dur="250"/>
                                        <p:tgtEl>
                                          <p:spTgt spid="3075">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75">
                                            <p:txEl>
                                              <p:pRg st="8" end="8"/>
                                            </p:txEl>
                                          </p:spTgt>
                                        </p:tgtEl>
                                        <p:attrNameLst>
                                          <p:attrName>style.visibility</p:attrName>
                                        </p:attrNameLst>
                                      </p:cBhvr>
                                      <p:to>
                                        <p:strVal val="visible"/>
                                      </p:to>
                                    </p:set>
                                    <p:animEffect transition="in" filter="fade">
                                      <p:cBhvr>
                                        <p:cTn id="25" dur="250"/>
                                        <p:tgtEl>
                                          <p:spTgt spid="30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DA34FE-A78A-402F-8256-F4BB796E276B}"/>
              </a:ext>
            </a:extLst>
          </p:cNvPr>
          <p:cNvSpPr>
            <a:spLocks noGrp="1"/>
          </p:cNvSpPr>
          <p:nvPr>
            <p:ph type="body" idx="1"/>
          </p:nvPr>
        </p:nvSpPr>
        <p:spPr/>
        <p:txBody>
          <a:bodyPr/>
          <a:lstStyle/>
          <a:p>
            <a:endParaRPr lang="en-US" dirty="0"/>
          </a:p>
        </p:txBody>
      </p:sp>
      <p:sp>
        <p:nvSpPr>
          <p:cNvPr id="3074" name="Rectangle 2"/>
          <p:cNvSpPr>
            <a:spLocks noGrp="1" noChangeArrowheads="1"/>
          </p:cNvSpPr>
          <p:nvPr>
            <p:ph type="title"/>
          </p:nvPr>
        </p:nvSpPr>
        <p:spPr/>
        <p:txBody>
          <a:bodyPr/>
          <a:lstStyle/>
          <a:p>
            <a:r>
              <a:rPr lang="en-US" altLang="en-US" sz="3600" kern="0" dirty="0"/>
              <a:t>U.S. Code of Professional Conduct</a:t>
            </a:r>
          </a:p>
        </p:txBody>
      </p:sp>
    </p:spTree>
    <p:extLst>
      <p:ext uri="{BB962C8B-B14F-4D97-AF65-F5344CB8AC3E}">
        <p14:creationId xmlns:p14="http://schemas.microsoft.com/office/powerpoint/2010/main" val="2374066707"/>
      </p:ext>
    </p:extLst>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1801" y="457200"/>
            <a:ext cx="8202567" cy="4000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kern="0" dirty="0"/>
              <a:t>U.S. Code of Professional Conduct</a:t>
            </a:r>
          </a:p>
        </p:txBody>
      </p:sp>
      <p:sp>
        <p:nvSpPr>
          <p:cNvPr id="3075" name="Rectangle 3"/>
          <p:cNvSpPr>
            <a:spLocks noGrp="1" noChangeArrowheads="1"/>
          </p:cNvSpPr>
          <p:nvPr>
            <p:ph type="body" idx="1"/>
          </p:nvPr>
        </p:nvSpPr>
        <p:spPr>
          <a:xfrm>
            <a:off x="596900" y="1227909"/>
            <a:ext cx="8202567" cy="3854652"/>
          </a:xfrm>
        </p:spPr>
        <p:txBody>
          <a:bodyPr/>
          <a:lstStyle/>
          <a:p>
            <a:pPr>
              <a:spcBef>
                <a:spcPts val="2250"/>
              </a:spcBef>
            </a:pPr>
            <a:r>
              <a:rPr lang="en-US" altLang="en-US" sz="2800" dirty="0">
                <a:cs typeface="Arial" panose="020B0604020202020204" pitchFamily="34" charset="0"/>
              </a:rPr>
              <a:t>14 Precepts </a:t>
            </a:r>
          </a:p>
          <a:p>
            <a:pPr>
              <a:spcBef>
                <a:spcPts val="2250"/>
              </a:spcBef>
            </a:pPr>
            <a:r>
              <a:rPr lang="en-US" altLang="en-US" sz="2800" dirty="0">
                <a:cs typeface="Arial" panose="020B0604020202020204" pitchFamily="34" charset="0"/>
              </a:rPr>
              <a:t>Standards that must be followed by credentialed actuaries who are members of one of the U.S.-based organizations or whose member organizations require their members to follow the U.S. Code.</a:t>
            </a:r>
          </a:p>
          <a:p>
            <a:pPr>
              <a:spcBef>
                <a:spcPts val="2250"/>
              </a:spcBef>
            </a:pPr>
            <a:r>
              <a:rPr lang="en-US" altLang="en-US" sz="2800" dirty="0">
                <a:cs typeface="Arial" panose="020B0604020202020204" pitchFamily="34" charset="0"/>
              </a:rPr>
              <a:t>Annotations provide further guidance</a:t>
            </a:r>
          </a:p>
          <a:p>
            <a:endParaRPr lang="en-US" altLang="en-US" dirty="0"/>
          </a:p>
        </p:txBody>
      </p:sp>
    </p:spTree>
    <p:extLst>
      <p:ext uri="{BB962C8B-B14F-4D97-AF65-F5344CB8AC3E}">
        <p14:creationId xmlns:p14="http://schemas.microsoft.com/office/powerpoint/2010/main" val="386745817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28600"/>
            <a:ext cx="8070669" cy="6985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br>
              <a:rPr lang="en-US" spc="225" dirty="0"/>
            </a:br>
            <a:br>
              <a:rPr lang="en-US" spc="225" dirty="0"/>
            </a:br>
            <a:r>
              <a:rPr lang="en-US" altLang="en-US" dirty="0"/>
              <a:t>U.S. Code of Professional Conduct</a:t>
            </a:r>
            <a:br>
              <a:rPr lang="en-US" spc="225" dirty="0"/>
            </a:br>
            <a:br>
              <a:rPr lang="en-GB" altLang="en-US" spc="225" dirty="0"/>
            </a:br>
            <a:endParaRPr lang="en-US" spc="225" dirty="0"/>
          </a:p>
        </p:txBody>
      </p:sp>
      <p:sp>
        <p:nvSpPr>
          <p:cNvPr id="3" name="Content Placeholder 2"/>
          <p:cNvSpPr>
            <a:spLocks noGrp="1"/>
          </p:cNvSpPr>
          <p:nvPr>
            <p:ph idx="1"/>
          </p:nvPr>
        </p:nvSpPr>
        <p:spPr>
          <a:xfrm>
            <a:off x="587837" y="1273629"/>
            <a:ext cx="7784556" cy="3507921"/>
          </a:xfrm>
        </p:spPr>
        <p:txBody>
          <a:bodyPr numCol="1"/>
          <a:lstStyle/>
          <a:p>
            <a:pPr>
              <a:spcBef>
                <a:spcPts val="1350"/>
              </a:spcBef>
            </a:pPr>
            <a:r>
              <a:rPr lang="en-GB" altLang="en-US" spc="75" dirty="0">
                <a:cs typeface="Arial" panose="020B0604020202020204" pitchFamily="34" charset="0"/>
              </a:rPr>
              <a:t>Represents Common Sense Ethics</a:t>
            </a:r>
          </a:p>
          <a:p>
            <a:pPr lvl="1">
              <a:spcBef>
                <a:spcPts val="1350"/>
              </a:spcBef>
            </a:pPr>
            <a:r>
              <a:rPr lang="en-US" sz="2000" dirty="0"/>
              <a:t>Respect Others		</a:t>
            </a:r>
          </a:p>
          <a:p>
            <a:pPr lvl="1">
              <a:spcBef>
                <a:spcPts val="900"/>
              </a:spcBef>
            </a:pPr>
            <a:r>
              <a:rPr lang="en-US" sz="2000" dirty="0"/>
              <a:t>Be Honest</a:t>
            </a:r>
          </a:p>
          <a:p>
            <a:pPr lvl="1">
              <a:spcBef>
                <a:spcPts val="900"/>
              </a:spcBef>
            </a:pPr>
            <a:r>
              <a:rPr lang="en-US" sz="2000" dirty="0"/>
              <a:t>Be Responsible		</a:t>
            </a:r>
          </a:p>
          <a:p>
            <a:pPr lvl="1">
              <a:spcBef>
                <a:spcPts val="900"/>
              </a:spcBef>
            </a:pPr>
            <a:r>
              <a:rPr lang="en-US" sz="2000" dirty="0"/>
              <a:t>Keep Promises</a:t>
            </a:r>
          </a:p>
          <a:p>
            <a:pPr lvl="1">
              <a:spcBef>
                <a:spcPts val="900"/>
              </a:spcBef>
            </a:pPr>
            <a:r>
              <a:rPr lang="en-US" sz="2000" dirty="0"/>
              <a:t>Be Loyal			</a:t>
            </a:r>
          </a:p>
          <a:p>
            <a:pPr lvl="1">
              <a:spcBef>
                <a:spcPts val="900"/>
              </a:spcBef>
            </a:pPr>
            <a:r>
              <a:rPr lang="en-US" sz="2000" dirty="0"/>
              <a:t>Be Fair</a:t>
            </a:r>
          </a:p>
          <a:p>
            <a:pPr lvl="1">
              <a:spcBef>
                <a:spcPts val="900"/>
              </a:spcBef>
            </a:pPr>
            <a:r>
              <a:rPr lang="en-US" sz="2000" dirty="0"/>
              <a:t>Pursue Excellence </a:t>
            </a:r>
          </a:p>
          <a:p>
            <a:pPr>
              <a:spcBef>
                <a:spcPts val="900"/>
              </a:spcBef>
              <a:buFont typeface="Wingdings" panose="05000000000000000000" pitchFamily="2" charset="2"/>
              <a:buChar char="v"/>
            </a:pPr>
            <a:endParaRPr lang="en-US" sz="2700" dirty="0"/>
          </a:p>
          <a:p>
            <a:pPr lvl="2">
              <a:spcBef>
                <a:spcPts val="900"/>
              </a:spcBef>
              <a:buFont typeface="Wingdings" panose="05000000000000000000" pitchFamily="2" charset="2"/>
              <a:buChar char="v"/>
            </a:pPr>
            <a:endParaRPr lang="en-US" sz="600" dirty="0"/>
          </a:p>
          <a:p>
            <a:pPr lvl="2">
              <a:spcBef>
                <a:spcPts val="900"/>
              </a:spcBef>
              <a:buFont typeface="Wingdings" panose="05000000000000000000" pitchFamily="2" charset="2"/>
              <a:buChar char="v"/>
            </a:pPr>
            <a:endParaRPr lang="en-US" sz="600" dirty="0"/>
          </a:p>
          <a:p>
            <a:pPr lvl="2">
              <a:spcBef>
                <a:spcPts val="900"/>
              </a:spcBef>
              <a:buFont typeface="Wingdings" panose="05000000000000000000" pitchFamily="2" charset="2"/>
              <a:buChar char="v"/>
            </a:pPr>
            <a:endParaRPr lang="en-US" sz="600" dirty="0"/>
          </a:p>
          <a:p>
            <a:pPr lvl="1">
              <a:spcBef>
                <a:spcPts val="900"/>
              </a:spcBef>
            </a:pPr>
            <a:endParaRPr lang="en-US" sz="900" dirty="0"/>
          </a:p>
        </p:txBody>
      </p:sp>
    </p:spTree>
    <p:extLst>
      <p:ext uri="{BB962C8B-B14F-4D97-AF65-F5344CB8AC3E}">
        <p14:creationId xmlns:p14="http://schemas.microsoft.com/office/powerpoint/2010/main" val="1394727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12648" y="280851"/>
            <a:ext cx="7216902" cy="659674"/>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kern="0" dirty="0"/>
              <a:t>Precept 1: Integrity</a:t>
            </a:r>
          </a:p>
        </p:txBody>
      </p:sp>
      <p:sp>
        <p:nvSpPr>
          <p:cNvPr id="4099" name="Rectangle 3"/>
          <p:cNvSpPr>
            <a:spLocks noGrp="1" noChangeArrowheads="1"/>
          </p:cNvSpPr>
          <p:nvPr>
            <p:ph type="body" idx="1"/>
          </p:nvPr>
        </p:nvSpPr>
        <p:spPr/>
        <p:txBody>
          <a:bodyPr/>
          <a:lstStyle/>
          <a:p>
            <a:r>
              <a:rPr lang="en-US" altLang="en-US" dirty="0"/>
              <a:t>Act honestly</a:t>
            </a:r>
          </a:p>
          <a:p>
            <a:pPr>
              <a:spcBef>
                <a:spcPts val="2250"/>
              </a:spcBef>
            </a:pPr>
            <a:r>
              <a:rPr lang="en-US" altLang="en-US" dirty="0"/>
              <a:t>Act with integrity and competence</a:t>
            </a:r>
          </a:p>
          <a:p>
            <a:pPr>
              <a:spcBef>
                <a:spcPts val="2250"/>
              </a:spcBef>
            </a:pPr>
            <a:r>
              <a:rPr lang="en-US" altLang="en-US" dirty="0"/>
              <a:t>Fulfill the profession’s responsibility to the public</a:t>
            </a:r>
          </a:p>
          <a:p>
            <a:pPr>
              <a:spcBef>
                <a:spcPts val="2250"/>
              </a:spcBef>
            </a:pPr>
            <a:r>
              <a:rPr lang="en-US" altLang="en-US" dirty="0"/>
              <a:t>Uphold the reputation of the profession</a:t>
            </a:r>
          </a:p>
          <a:p>
            <a:endParaRPr lang="en-US" altLang="en-US" dirty="0"/>
          </a:p>
        </p:txBody>
      </p:sp>
    </p:spTree>
    <p:extLst>
      <p:ext uri="{BB962C8B-B14F-4D97-AF65-F5344CB8AC3E}">
        <p14:creationId xmlns:p14="http://schemas.microsoft.com/office/powerpoint/2010/main" val="1094739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81297" y="228600"/>
            <a:ext cx="6962503" cy="8572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br>
              <a:rPr lang="en-US" altLang="en-US" spc="225" dirty="0"/>
            </a:br>
            <a:br>
              <a:rPr lang="en-US" altLang="en-US" spc="225" dirty="0"/>
            </a:br>
            <a:r>
              <a:rPr lang="en-US" altLang="en-US" kern="0" dirty="0"/>
              <a:t>Precept 2: Competence</a:t>
            </a:r>
            <a:br>
              <a:rPr lang="en-US" altLang="en-US" spc="225" dirty="0"/>
            </a:br>
            <a:br>
              <a:rPr lang="en-US" altLang="en-US" spc="225" dirty="0"/>
            </a:br>
            <a:endParaRPr lang="en-US" altLang="en-US" spc="225" dirty="0"/>
          </a:p>
        </p:txBody>
      </p:sp>
      <p:sp>
        <p:nvSpPr>
          <p:cNvPr id="6147" name="Rectangle 3"/>
          <p:cNvSpPr>
            <a:spLocks noGrp="1" noChangeArrowheads="1"/>
          </p:cNvSpPr>
          <p:nvPr>
            <p:ph type="body" idx="1"/>
          </p:nvPr>
        </p:nvSpPr>
        <p:spPr>
          <a:xfrm>
            <a:off x="633549" y="1273629"/>
            <a:ext cx="8072845" cy="3398333"/>
          </a:xfrm>
        </p:spPr>
        <p:txBody>
          <a:bodyPr/>
          <a:lstStyle/>
          <a:p>
            <a:pPr marL="0" indent="0" algn="ctr">
              <a:buClr>
                <a:srgbClr val="FF0000"/>
              </a:buClr>
              <a:buNone/>
            </a:pPr>
            <a:r>
              <a:rPr lang="en-US" altLang="en-US" sz="2800" kern="0" dirty="0">
                <a:solidFill>
                  <a:srgbClr val="C00000"/>
                </a:solidFill>
              </a:rPr>
              <a:t>Have the basic and continuing education and experience needed to be qualified.</a:t>
            </a:r>
          </a:p>
          <a:p>
            <a:pPr>
              <a:buClr>
                <a:srgbClr val="FF0000"/>
              </a:buClr>
            </a:pPr>
            <a:endParaRPr lang="en-US" altLang="en-US" sz="2400" dirty="0"/>
          </a:p>
          <a:p>
            <a:r>
              <a:rPr lang="en-US" altLang="en-US" sz="2400" dirty="0"/>
              <a:t>Follow the Qualification Standards.</a:t>
            </a:r>
          </a:p>
          <a:p>
            <a:pPr>
              <a:spcBef>
                <a:spcPts val="3150"/>
              </a:spcBef>
            </a:pPr>
            <a:r>
              <a:rPr lang="en-US" altLang="en-US" sz="2400" dirty="0"/>
              <a:t>If no Qualification Standards apply, use professional judgment to evaluate your education and experience.</a:t>
            </a:r>
          </a:p>
        </p:txBody>
      </p:sp>
    </p:spTree>
    <p:extLst>
      <p:ext uri="{BB962C8B-B14F-4D97-AF65-F5344CB8AC3E}">
        <p14:creationId xmlns:p14="http://schemas.microsoft.com/office/powerpoint/2010/main" val="1769672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50632" y="248196"/>
            <a:ext cx="8181884" cy="81153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br>
              <a:rPr lang="en-US" altLang="en-US" spc="225" dirty="0"/>
            </a:br>
            <a:br>
              <a:rPr lang="en-US" altLang="en-US" spc="225" dirty="0"/>
            </a:br>
            <a:r>
              <a:rPr lang="en-US" altLang="en-US" kern="0" dirty="0"/>
              <a:t>Precept 3: Standards of Practice</a:t>
            </a:r>
            <a:br>
              <a:rPr lang="en-US" altLang="en-US" spc="225" dirty="0"/>
            </a:br>
            <a:br>
              <a:rPr lang="en-US" altLang="en-US" spc="225" dirty="0"/>
            </a:br>
            <a:endParaRPr lang="en-US" altLang="en-US" spc="225" dirty="0"/>
          </a:p>
        </p:txBody>
      </p:sp>
      <p:sp>
        <p:nvSpPr>
          <p:cNvPr id="7171" name="Rectangle 3"/>
          <p:cNvSpPr>
            <a:spLocks noGrp="1" noChangeArrowheads="1"/>
          </p:cNvSpPr>
          <p:nvPr>
            <p:ph type="body" idx="1"/>
          </p:nvPr>
        </p:nvSpPr>
        <p:spPr>
          <a:xfrm>
            <a:off x="615950" y="1214846"/>
            <a:ext cx="8116566" cy="3585754"/>
          </a:xfrm>
        </p:spPr>
        <p:txBody>
          <a:bodyPr/>
          <a:lstStyle/>
          <a:p>
            <a:pPr marL="0" indent="0" algn="ctr">
              <a:spcAft>
                <a:spcPts val="1800"/>
              </a:spcAft>
              <a:buClr>
                <a:srgbClr val="FF0000"/>
              </a:buClr>
              <a:buNone/>
            </a:pPr>
            <a:r>
              <a:rPr lang="en-US" altLang="en-US" sz="3200" kern="0" dirty="0">
                <a:solidFill>
                  <a:srgbClr val="C00000"/>
                </a:solidFill>
              </a:rPr>
              <a:t>Follow the ASOPs!!!</a:t>
            </a:r>
          </a:p>
          <a:p>
            <a:r>
              <a:rPr lang="en-US" altLang="en-US" sz="2400" dirty="0"/>
              <a:t>Annotation 3-1: Keep current and comply with applicable standards of practice.</a:t>
            </a:r>
          </a:p>
          <a:p>
            <a:pPr>
              <a:spcBef>
                <a:spcPts val="2250"/>
              </a:spcBef>
            </a:pPr>
            <a:r>
              <a:rPr lang="en-US" altLang="en-US" sz="2400" dirty="0"/>
              <a:t>Annotation 3-2:  When applicability is in question, use professional judgment.	</a:t>
            </a:r>
          </a:p>
          <a:p>
            <a:pPr>
              <a:spcBef>
                <a:spcPts val="2250"/>
              </a:spcBef>
            </a:pPr>
            <a:r>
              <a:rPr lang="en-US" altLang="en-US" sz="2400" dirty="0"/>
              <a:t>Be prepared to justify deviations.</a:t>
            </a:r>
          </a:p>
          <a:p>
            <a:endParaRPr lang="en-US" altLang="en-US" dirty="0"/>
          </a:p>
        </p:txBody>
      </p:sp>
    </p:spTree>
    <p:extLst>
      <p:ext uri="{BB962C8B-B14F-4D97-AF65-F5344CB8AC3E}">
        <p14:creationId xmlns:p14="http://schemas.microsoft.com/office/powerpoint/2010/main" val="1485310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87829" y="457200"/>
            <a:ext cx="7184571" cy="400050"/>
          </a:xfrm>
        </p:spPr>
        <p:txBody>
          <a:bodyPr/>
          <a:lstStyle/>
          <a:p>
            <a:r>
              <a:rPr lang="en-US" altLang="en-US" dirty="0"/>
              <a:t>Agenda</a:t>
            </a:r>
          </a:p>
        </p:txBody>
      </p:sp>
      <p:sp>
        <p:nvSpPr>
          <p:cNvPr id="3075" name="Rectangle 3"/>
          <p:cNvSpPr>
            <a:spLocks noGrp="1" noChangeArrowheads="1"/>
          </p:cNvSpPr>
          <p:nvPr>
            <p:ph type="body" idx="1"/>
          </p:nvPr>
        </p:nvSpPr>
        <p:spPr>
          <a:xfrm>
            <a:off x="587829" y="1314720"/>
            <a:ext cx="6727371" cy="3086100"/>
          </a:xfrm>
        </p:spPr>
        <p:txBody>
          <a:bodyPr/>
          <a:lstStyle/>
          <a:p>
            <a:pPr>
              <a:spcBef>
                <a:spcPts val="1800"/>
              </a:spcBef>
            </a:pPr>
            <a:r>
              <a:rPr lang="en-US" altLang="en-US" kern="0" dirty="0">
                <a:cs typeface="Arial" panose="020B0604020202020204" pitchFamily="34" charset="0"/>
              </a:rPr>
              <a:t>Background on ABCD</a:t>
            </a:r>
          </a:p>
          <a:p>
            <a:pPr>
              <a:spcBef>
                <a:spcPts val="1800"/>
              </a:spcBef>
            </a:pPr>
            <a:r>
              <a:rPr lang="en-US" altLang="en-US" kern="0" dirty="0">
                <a:cs typeface="Arial" panose="020B0604020202020204" pitchFamily="34" charset="0"/>
              </a:rPr>
              <a:t>Code of Professional Conduct</a:t>
            </a:r>
          </a:p>
          <a:p>
            <a:pPr>
              <a:spcBef>
                <a:spcPts val="1800"/>
              </a:spcBef>
            </a:pPr>
            <a:r>
              <a:rPr lang="en-US" altLang="en-US" kern="0" dirty="0">
                <a:cs typeface="Arial" panose="020B0604020202020204" pitchFamily="34" charset="0"/>
              </a:rPr>
              <a:t>Inquiry Process</a:t>
            </a:r>
          </a:p>
          <a:p>
            <a:pPr>
              <a:spcBef>
                <a:spcPts val="1800"/>
              </a:spcBef>
            </a:pPr>
            <a:r>
              <a:rPr lang="en-US" altLang="en-US" kern="0" dirty="0">
                <a:cs typeface="Arial" panose="020B0604020202020204" pitchFamily="34" charset="0"/>
              </a:rPr>
              <a:t>Case Studies</a:t>
            </a:r>
          </a:p>
          <a:p>
            <a:endParaRPr lang="en-US" altLang="en-US" dirty="0"/>
          </a:p>
        </p:txBody>
      </p:sp>
    </p:spTree>
    <p:extLst>
      <p:ext uri="{BB962C8B-B14F-4D97-AF65-F5344CB8AC3E}">
        <p14:creationId xmlns:p14="http://schemas.microsoft.com/office/powerpoint/2010/main" val="201343751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249"/>
                                          </p:stCondLst>
                                        </p:cTn>
                                        <p:tgtEl>
                                          <p:spTgt spid="3075">
                                            <p:txEl>
                                              <p:pRg st="1" end="1"/>
                                            </p:txEl>
                                          </p:spTgt>
                                        </p:tgtEl>
                                        <p:attrNameLst>
                                          <p:attrName>style.visibility</p:attrName>
                                        </p:attrNameLst>
                                      </p:cBhvr>
                                      <p:to>
                                        <p:strVal val="visible"/>
                                      </p:to>
                                    </p:set>
                                  </p:childTnLst>
                                </p:cTn>
                              </p:par>
                            </p:childTnLst>
                          </p:cTn>
                        </p:par>
                        <p:par>
                          <p:cTn id="11" fill="hold">
                            <p:stCondLst>
                              <p:cond delay="250"/>
                            </p:stCondLst>
                            <p:childTnLst>
                              <p:par>
                                <p:cTn id="12" presetID="1" presetClass="entr" presetSubtype="0" fill="hold" grpId="0" nodeType="afterEffect">
                                  <p:stCondLst>
                                    <p:cond delay="0"/>
                                  </p:stCondLst>
                                  <p:childTnLst>
                                    <p:set>
                                      <p:cBhvr>
                                        <p:cTn id="13" dur="1" fill="hold">
                                          <p:stCondLst>
                                            <p:cond delay="249"/>
                                          </p:stCondLst>
                                        </p:cTn>
                                        <p:tgtEl>
                                          <p:spTgt spid="3075">
                                            <p:txEl>
                                              <p:pRg st="2" end="2"/>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249"/>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09451" y="254721"/>
            <a:ext cx="8503920" cy="69360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br>
              <a:rPr lang="en-US" altLang="en-US" spc="225" dirty="0"/>
            </a:br>
            <a:br>
              <a:rPr lang="en-US" altLang="en-US" spc="225" dirty="0"/>
            </a:br>
            <a:br>
              <a:rPr lang="en-US" altLang="en-US" spc="225" dirty="0"/>
            </a:br>
            <a:r>
              <a:rPr lang="en-US" altLang="en-US" sz="3200" kern="0" dirty="0"/>
              <a:t>Precepts 4, 5 &amp; 6: Communications and Disclosure</a:t>
            </a:r>
            <a:br>
              <a:rPr lang="en-US" altLang="en-US" spc="225" dirty="0"/>
            </a:br>
            <a:br>
              <a:rPr lang="en-US" altLang="en-US" spc="225" dirty="0"/>
            </a:br>
            <a:br>
              <a:rPr lang="en-US" altLang="en-US" spc="225" dirty="0"/>
            </a:br>
            <a:endParaRPr lang="en-US" altLang="en-US" spc="225" dirty="0"/>
          </a:p>
        </p:txBody>
      </p:sp>
      <p:sp>
        <p:nvSpPr>
          <p:cNvPr id="8195" name="Rectangle 3"/>
          <p:cNvSpPr>
            <a:spLocks noGrp="1" noChangeArrowheads="1"/>
          </p:cNvSpPr>
          <p:nvPr>
            <p:ph type="body" idx="1"/>
          </p:nvPr>
        </p:nvSpPr>
        <p:spPr>
          <a:xfrm>
            <a:off x="586376" y="1208317"/>
            <a:ext cx="8120017" cy="3533503"/>
          </a:xfrm>
        </p:spPr>
        <p:txBody>
          <a:bodyPr/>
          <a:lstStyle/>
          <a:p>
            <a:pPr marL="0" indent="0" algn="ctr">
              <a:buNone/>
            </a:pPr>
            <a:r>
              <a:rPr lang="en-US" altLang="en-US" sz="2800" kern="0" dirty="0">
                <a:solidFill>
                  <a:srgbClr val="C00000"/>
                </a:solidFill>
              </a:rPr>
              <a:t>Take steps to ensure that Actuarial Communications are clear and appropriate.</a:t>
            </a:r>
            <a:r>
              <a:rPr lang="en-US" sz="2800" kern="0" dirty="0">
                <a:solidFill>
                  <a:srgbClr val="C00000"/>
                </a:solidFill>
              </a:rPr>
              <a:t> </a:t>
            </a:r>
          </a:p>
          <a:p>
            <a:pPr>
              <a:buFont typeface="Wingdings" panose="05000000000000000000" pitchFamily="2" charset="2"/>
              <a:buChar char="§"/>
            </a:pPr>
            <a:endParaRPr lang="en-US" sz="2000" dirty="0"/>
          </a:p>
          <a:p>
            <a:r>
              <a:rPr lang="en-US" sz="2800" dirty="0"/>
              <a:t>Actuarial communications must:</a:t>
            </a:r>
          </a:p>
          <a:p>
            <a:pPr lvl="1"/>
            <a:r>
              <a:rPr lang="en-US" sz="2400" dirty="0"/>
              <a:t>Be clear and appropriate</a:t>
            </a:r>
          </a:p>
          <a:p>
            <a:pPr lvl="1">
              <a:spcBef>
                <a:spcPts val="900"/>
              </a:spcBef>
            </a:pPr>
            <a:r>
              <a:rPr lang="en-US" sz="2400" dirty="0"/>
              <a:t>Identify the responsible actuary</a:t>
            </a:r>
          </a:p>
          <a:p>
            <a:pPr lvl="1">
              <a:spcBef>
                <a:spcPts val="900"/>
              </a:spcBef>
            </a:pPr>
            <a:r>
              <a:rPr lang="en-US" sz="2400" dirty="0"/>
              <a:t>Indicate who can provide supplementary information</a:t>
            </a:r>
          </a:p>
          <a:p>
            <a:pPr lvl="1">
              <a:spcBef>
                <a:spcPts val="900"/>
              </a:spcBef>
            </a:pPr>
            <a:r>
              <a:rPr lang="en-US" sz="2400" dirty="0"/>
              <a:t>Identify the Principal</a:t>
            </a:r>
          </a:p>
          <a:p>
            <a:endParaRPr lang="en-US" altLang="en-US" dirty="0"/>
          </a:p>
        </p:txBody>
      </p:sp>
    </p:spTree>
    <p:extLst>
      <p:ext uri="{BB962C8B-B14F-4D97-AF65-F5344CB8AC3E}">
        <p14:creationId xmlns:p14="http://schemas.microsoft.com/office/powerpoint/2010/main" val="314457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3250" y="228600"/>
            <a:ext cx="5835650" cy="74295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br>
              <a:rPr lang="en-US" altLang="en-US" spc="225" dirty="0"/>
            </a:br>
            <a:br>
              <a:rPr lang="en-US" altLang="en-US" spc="225" dirty="0"/>
            </a:br>
            <a:r>
              <a:rPr lang="en-US" altLang="en-US" kern="0" dirty="0"/>
              <a:t>Precept 6</a:t>
            </a:r>
            <a:br>
              <a:rPr lang="en-US" altLang="en-US" spc="225" dirty="0"/>
            </a:br>
            <a:br>
              <a:rPr lang="en-US" altLang="en-US" spc="225" dirty="0"/>
            </a:br>
            <a:endParaRPr lang="en-US" altLang="en-US" spc="225" dirty="0"/>
          </a:p>
        </p:txBody>
      </p:sp>
      <p:sp>
        <p:nvSpPr>
          <p:cNvPr id="10243" name="Rectangle 3"/>
          <p:cNvSpPr>
            <a:spLocks noGrp="1" noChangeArrowheads="1"/>
          </p:cNvSpPr>
          <p:nvPr>
            <p:ph type="body" idx="1"/>
          </p:nvPr>
        </p:nvSpPr>
        <p:spPr>
          <a:xfrm>
            <a:off x="603250" y="1227919"/>
            <a:ext cx="8103144" cy="3923756"/>
          </a:xfrm>
        </p:spPr>
        <p:txBody>
          <a:bodyPr/>
          <a:lstStyle/>
          <a:p>
            <a:pPr marL="0" indent="0" algn="ctr">
              <a:buNone/>
            </a:pPr>
            <a:r>
              <a:rPr lang="en-US" altLang="en-US" sz="3200" kern="0" dirty="0">
                <a:solidFill>
                  <a:srgbClr val="C00000"/>
                </a:solidFill>
              </a:rPr>
              <a:t>Disclose material compensation to Principals.</a:t>
            </a:r>
          </a:p>
          <a:p>
            <a:pPr marL="0" indent="0" algn="ctr">
              <a:buNone/>
            </a:pPr>
            <a:endParaRPr lang="en-US" altLang="en-US" sz="2800" kern="0" dirty="0">
              <a:solidFill>
                <a:srgbClr val="C00000"/>
              </a:solidFill>
            </a:endParaRPr>
          </a:p>
          <a:p>
            <a:r>
              <a:rPr lang="en-US" altLang="en-US" sz="2400" dirty="0"/>
              <a:t>If you are not independent, disclose any pertinent relationship that is not apparent.</a:t>
            </a:r>
          </a:p>
          <a:p>
            <a:pPr>
              <a:spcBef>
                <a:spcPts val="2250"/>
              </a:spcBef>
            </a:pPr>
            <a:r>
              <a:rPr lang="en-US" altLang="en-US" sz="2400" dirty="0"/>
              <a:t>This Precept applies to your entire firm. </a:t>
            </a:r>
          </a:p>
        </p:txBody>
      </p:sp>
    </p:spTree>
    <p:extLst>
      <p:ext uri="{BB962C8B-B14F-4D97-AF65-F5344CB8AC3E}">
        <p14:creationId xmlns:p14="http://schemas.microsoft.com/office/powerpoint/2010/main" val="729961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88554" y="163290"/>
            <a:ext cx="7993743" cy="9666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br>
              <a:rPr lang="en-US" altLang="en-US" spc="225" dirty="0"/>
            </a:br>
            <a:br>
              <a:rPr lang="en-US" altLang="en-US" spc="225" dirty="0"/>
            </a:br>
            <a:r>
              <a:rPr lang="en-US" altLang="en-US" kern="0" dirty="0"/>
              <a:t>Precept 7: Conflict of Interest</a:t>
            </a:r>
            <a:br>
              <a:rPr lang="en-US" altLang="en-US" spc="225" dirty="0"/>
            </a:br>
            <a:br>
              <a:rPr lang="en-US" altLang="en-US" spc="225" dirty="0"/>
            </a:br>
            <a:endParaRPr lang="en-US" altLang="en-US" spc="225" dirty="0"/>
          </a:p>
        </p:txBody>
      </p:sp>
      <p:sp>
        <p:nvSpPr>
          <p:cNvPr id="11267" name="Rectangle 3"/>
          <p:cNvSpPr>
            <a:spLocks noGrp="1" noChangeArrowheads="1"/>
          </p:cNvSpPr>
          <p:nvPr>
            <p:ph type="body" idx="1"/>
          </p:nvPr>
        </p:nvSpPr>
        <p:spPr>
          <a:xfrm>
            <a:off x="561703" y="1260566"/>
            <a:ext cx="8144691" cy="3089184"/>
          </a:xfrm>
        </p:spPr>
        <p:txBody>
          <a:bodyPr/>
          <a:lstStyle/>
          <a:p>
            <a:pPr marL="0" indent="0" algn="ctr">
              <a:spcAft>
                <a:spcPts val="1800"/>
              </a:spcAft>
              <a:buNone/>
            </a:pPr>
            <a:r>
              <a:rPr lang="en-US" altLang="en-US" sz="2800" kern="0" dirty="0">
                <a:solidFill>
                  <a:srgbClr val="C00000"/>
                </a:solidFill>
              </a:rPr>
              <a:t>Don’t provide professional services involving a conflict of interest unless:</a:t>
            </a:r>
          </a:p>
          <a:p>
            <a:r>
              <a:rPr lang="en-US" altLang="en-US" sz="2400" dirty="0"/>
              <a:t>You can be unbiased;</a:t>
            </a:r>
          </a:p>
          <a:p>
            <a:pPr>
              <a:spcBef>
                <a:spcPts val="2250"/>
              </a:spcBef>
            </a:pPr>
            <a:r>
              <a:rPr lang="en-US" altLang="en-US" sz="2400" dirty="0"/>
              <a:t>There has been full disclosure; and</a:t>
            </a:r>
          </a:p>
          <a:p>
            <a:pPr>
              <a:spcBef>
                <a:spcPts val="2250"/>
              </a:spcBef>
            </a:pPr>
            <a:r>
              <a:rPr lang="en-US" altLang="en-US" sz="2400" dirty="0"/>
              <a:t>All Principals have expressly agreed. </a:t>
            </a:r>
          </a:p>
        </p:txBody>
      </p:sp>
    </p:spTree>
    <p:extLst>
      <p:ext uri="{BB962C8B-B14F-4D97-AF65-F5344CB8AC3E}">
        <p14:creationId xmlns:p14="http://schemas.microsoft.com/office/powerpoint/2010/main" val="1158576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08000" y="205554"/>
            <a:ext cx="8524966" cy="73496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br>
              <a:rPr lang="en-US" altLang="en-US" spc="225" dirty="0"/>
            </a:br>
            <a:r>
              <a:rPr lang="en-US" altLang="en-US" kern="0" dirty="0"/>
              <a:t>Precept 8: Control of Work Product</a:t>
            </a:r>
            <a:br>
              <a:rPr lang="en-US" altLang="en-US" spc="225" dirty="0"/>
            </a:br>
            <a:endParaRPr lang="en-US" altLang="en-US" spc="225" dirty="0"/>
          </a:p>
        </p:txBody>
      </p:sp>
      <p:sp>
        <p:nvSpPr>
          <p:cNvPr id="12291" name="Rectangle 3"/>
          <p:cNvSpPr>
            <a:spLocks noGrp="1" noChangeArrowheads="1"/>
          </p:cNvSpPr>
          <p:nvPr>
            <p:ph type="body" idx="1"/>
          </p:nvPr>
        </p:nvSpPr>
        <p:spPr>
          <a:xfrm>
            <a:off x="575310" y="1303383"/>
            <a:ext cx="8091896" cy="3137987"/>
          </a:xfrm>
        </p:spPr>
        <p:txBody>
          <a:bodyPr/>
          <a:lstStyle/>
          <a:p>
            <a:pPr marL="0" indent="0" algn="ctr">
              <a:buNone/>
            </a:pPr>
            <a:r>
              <a:rPr lang="en-US" altLang="en-US" sz="3200" kern="0" dirty="0">
                <a:solidFill>
                  <a:srgbClr val="C00000"/>
                </a:solidFill>
              </a:rPr>
              <a:t>Don’t let your services be used to mislead.</a:t>
            </a:r>
          </a:p>
          <a:p>
            <a:pPr marL="0" indent="0">
              <a:buNone/>
            </a:pPr>
            <a:endParaRPr lang="en-US" altLang="en-US" sz="2700" dirty="0"/>
          </a:p>
          <a:p>
            <a:r>
              <a:rPr lang="en-US" altLang="en-US" sz="2700" dirty="0"/>
              <a:t>Annotation 8-1:  Avoid risk of misquotation, misinterpretation, or other misuse of your work by being clear and fair and limiting distribution and use.</a:t>
            </a:r>
          </a:p>
        </p:txBody>
      </p:sp>
    </p:spTree>
    <p:extLst>
      <p:ext uri="{BB962C8B-B14F-4D97-AF65-F5344CB8AC3E}">
        <p14:creationId xmlns:p14="http://schemas.microsoft.com/office/powerpoint/2010/main" val="1436860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968C7-CA30-4780-ADBB-09E07C28C555}"/>
              </a:ext>
            </a:extLst>
          </p:cNvPr>
          <p:cNvSpPr>
            <a:spLocks noGrp="1"/>
          </p:cNvSpPr>
          <p:nvPr>
            <p:ph type="title"/>
          </p:nvPr>
        </p:nvSpPr>
        <p:spPr/>
        <p:txBody>
          <a:bodyPr/>
          <a:lstStyle/>
          <a:p>
            <a:r>
              <a:rPr lang="en-US" altLang="en-US" kern="0" dirty="0"/>
              <a:t>Precept 9: Confidentiality</a:t>
            </a:r>
            <a:endParaRPr lang="en-US" kern="0" dirty="0"/>
          </a:p>
        </p:txBody>
      </p:sp>
      <p:sp>
        <p:nvSpPr>
          <p:cNvPr id="3" name="Content Placeholder 2">
            <a:extLst>
              <a:ext uri="{FF2B5EF4-FFF2-40B4-BE49-F238E27FC236}">
                <a16:creationId xmlns:a16="http://schemas.microsoft.com/office/drawing/2014/main" id="{D361EF2C-D8BB-4A46-A5EE-B33E7C821927}"/>
              </a:ext>
            </a:extLst>
          </p:cNvPr>
          <p:cNvSpPr>
            <a:spLocks noGrp="1"/>
          </p:cNvSpPr>
          <p:nvPr>
            <p:ph sz="quarter" idx="1"/>
          </p:nvPr>
        </p:nvSpPr>
        <p:spPr/>
        <p:txBody>
          <a:bodyPr/>
          <a:lstStyle/>
          <a:p>
            <a:pPr marL="0" indent="0" algn="ctr">
              <a:buNone/>
            </a:pPr>
            <a:r>
              <a:rPr lang="en-US" altLang="en-US" sz="3600" kern="0" dirty="0"/>
              <a:t>Do not disclose confidential information </a:t>
            </a:r>
            <a:br>
              <a:rPr lang="en-US" altLang="en-US" sz="3600" kern="0" dirty="0"/>
            </a:br>
            <a:r>
              <a:rPr lang="en-US" altLang="en-US" sz="3600" kern="0" dirty="0"/>
              <a:t>unless authorized by the Principal or </a:t>
            </a:r>
            <a:br>
              <a:rPr lang="en-US" altLang="en-US" sz="3600" kern="0" dirty="0"/>
            </a:br>
            <a:r>
              <a:rPr lang="en-US" altLang="en-US" sz="3600" kern="0" dirty="0"/>
              <a:t>required to do so by Law.</a:t>
            </a:r>
            <a:endParaRPr lang="en-US" sz="3600" kern="0" dirty="0"/>
          </a:p>
        </p:txBody>
      </p:sp>
    </p:spTree>
    <p:extLst>
      <p:ext uri="{BB962C8B-B14F-4D97-AF65-F5344CB8AC3E}">
        <p14:creationId xmlns:p14="http://schemas.microsoft.com/office/powerpoint/2010/main" val="7592908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46099" y="60940"/>
            <a:ext cx="8153763" cy="88521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br>
              <a:rPr lang="en-US" altLang="en-US" spc="225" dirty="0"/>
            </a:br>
            <a:br>
              <a:rPr lang="en-US" altLang="en-US" spc="225" dirty="0"/>
            </a:br>
            <a:r>
              <a:rPr lang="en-US" altLang="en-US" sz="4000" kern="0" dirty="0"/>
              <a:t>Precept 10: Courtesy &amp; Cooperation</a:t>
            </a:r>
            <a:br>
              <a:rPr lang="en-US" altLang="en-US" kern="0" dirty="0"/>
            </a:br>
            <a:br>
              <a:rPr lang="en-US" altLang="en-US" spc="225" dirty="0"/>
            </a:br>
            <a:endParaRPr lang="en-US" altLang="en-US" spc="225" dirty="0"/>
          </a:p>
        </p:txBody>
      </p:sp>
      <p:sp>
        <p:nvSpPr>
          <p:cNvPr id="14339" name="Rectangle 3"/>
          <p:cNvSpPr>
            <a:spLocks noGrp="1" noChangeArrowheads="1"/>
          </p:cNvSpPr>
          <p:nvPr>
            <p:ph type="body" idx="1"/>
          </p:nvPr>
        </p:nvSpPr>
        <p:spPr>
          <a:xfrm>
            <a:off x="627017" y="1240971"/>
            <a:ext cx="8072845" cy="3502479"/>
          </a:xfrm>
        </p:spPr>
        <p:txBody>
          <a:bodyPr/>
          <a:lstStyle/>
          <a:p>
            <a:pPr marL="0" indent="0" algn="ctr">
              <a:spcAft>
                <a:spcPts val="1800"/>
              </a:spcAft>
              <a:buNone/>
            </a:pPr>
            <a:r>
              <a:rPr lang="en-US" altLang="en-US" sz="3200" kern="0" dirty="0">
                <a:solidFill>
                  <a:srgbClr val="C00000"/>
                </a:solidFill>
              </a:rPr>
              <a:t>Play well with others!!!</a:t>
            </a:r>
          </a:p>
          <a:p>
            <a:r>
              <a:rPr lang="en-US" altLang="en-US" sz="2100" dirty="0"/>
              <a:t>Be courteous when discussing differences of opinion.</a:t>
            </a:r>
          </a:p>
          <a:p>
            <a:pPr>
              <a:spcBef>
                <a:spcPts val="1800"/>
              </a:spcBef>
            </a:pPr>
            <a:r>
              <a:rPr lang="en-US" altLang="en-US" sz="2100" dirty="0"/>
              <a:t>Principals can choose their own Actuaries.</a:t>
            </a:r>
          </a:p>
          <a:p>
            <a:pPr>
              <a:spcBef>
                <a:spcPts val="1800"/>
              </a:spcBef>
            </a:pPr>
            <a:r>
              <a:rPr lang="en-US" altLang="en-US" sz="2100" dirty="0"/>
              <a:t>Alternative opinions are okay.</a:t>
            </a:r>
          </a:p>
          <a:p>
            <a:pPr>
              <a:spcBef>
                <a:spcPts val="1800"/>
              </a:spcBef>
            </a:pPr>
            <a:r>
              <a:rPr lang="en-US" altLang="en-US" sz="2100" dirty="0"/>
              <a:t>Consultations are permitted.</a:t>
            </a:r>
          </a:p>
          <a:p>
            <a:pPr>
              <a:spcBef>
                <a:spcPts val="1800"/>
              </a:spcBef>
            </a:pPr>
            <a:r>
              <a:rPr lang="en-US" altLang="en-US" sz="2100" dirty="0"/>
              <a:t>Furnish relevant information.</a:t>
            </a:r>
            <a:endParaRPr lang="en-US" altLang="en-US" dirty="0"/>
          </a:p>
        </p:txBody>
      </p:sp>
    </p:spTree>
    <p:extLst>
      <p:ext uri="{BB962C8B-B14F-4D97-AF65-F5344CB8AC3E}">
        <p14:creationId xmlns:p14="http://schemas.microsoft.com/office/powerpoint/2010/main" val="2478883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8839D-156E-4434-AED0-986B228940EF}"/>
              </a:ext>
            </a:extLst>
          </p:cNvPr>
          <p:cNvSpPr>
            <a:spLocks noGrp="1"/>
          </p:cNvSpPr>
          <p:nvPr>
            <p:ph type="title"/>
          </p:nvPr>
        </p:nvSpPr>
        <p:spPr/>
        <p:txBody>
          <a:bodyPr/>
          <a:lstStyle/>
          <a:p>
            <a:r>
              <a:rPr lang="en-US" altLang="en-US" kern="0" dirty="0"/>
              <a:t>Precept 11: Advertising</a:t>
            </a:r>
            <a:endParaRPr lang="en-US" dirty="0"/>
          </a:p>
        </p:txBody>
      </p:sp>
      <p:sp>
        <p:nvSpPr>
          <p:cNvPr id="3" name="Content Placeholder 2">
            <a:extLst>
              <a:ext uri="{FF2B5EF4-FFF2-40B4-BE49-F238E27FC236}">
                <a16:creationId xmlns:a16="http://schemas.microsoft.com/office/drawing/2014/main" id="{CC15F1CA-9526-411F-847B-B84E8A20B19E}"/>
              </a:ext>
            </a:extLst>
          </p:cNvPr>
          <p:cNvSpPr>
            <a:spLocks noGrp="1"/>
          </p:cNvSpPr>
          <p:nvPr>
            <p:ph sz="quarter" idx="1"/>
          </p:nvPr>
        </p:nvSpPr>
        <p:spPr/>
        <p:txBody>
          <a:bodyPr/>
          <a:lstStyle/>
          <a:p>
            <a:endParaRPr lang="en-US" altLang="en-US" kern="0" dirty="0"/>
          </a:p>
          <a:p>
            <a:r>
              <a:rPr lang="en-US" altLang="en-US" kern="0" dirty="0"/>
              <a:t>No false or misleading advertising.</a:t>
            </a:r>
          </a:p>
          <a:p>
            <a:endParaRPr lang="en-US" altLang="en-US" kern="0" dirty="0"/>
          </a:p>
          <a:p>
            <a:r>
              <a:rPr lang="en-US" altLang="en-US" kern="0" dirty="0"/>
              <a:t>This includes oral communications.</a:t>
            </a:r>
            <a:endParaRPr lang="en-US" kern="0" dirty="0"/>
          </a:p>
        </p:txBody>
      </p:sp>
    </p:spTree>
    <p:extLst>
      <p:ext uri="{BB962C8B-B14F-4D97-AF65-F5344CB8AC3E}">
        <p14:creationId xmlns:p14="http://schemas.microsoft.com/office/powerpoint/2010/main" val="116986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342900"/>
            <a:ext cx="8232648" cy="5715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br>
              <a:rPr lang="en-US" altLang="en-US" spc="225" dirty="0"/>
            </a:br>
            <a:br>
              <a:rPr lang="en-US" altLang="en-US" spc="225" dirty="0"/>
            </a:br>
            <a:r>
              <a:rPr lang="en-US" altLang="en-US" kern="0" dirty="0"/>
              <a:t>Precept 12: Titles &amp; Designations</a:t>
            </a:r>
            <a:br>
              <a:rPr lang="en-US" altLang="en-US" kern="0" dirty="0"/>
            </a:br>
            <a:br>
              <a:rPr lang="en-US" altLang="en-US" kern="0" dirty="0"/>
            </a:br>
            <a:endParaRPr lang="en-US" altLang="en-US" kern="0" dirty="0"/>
          </a:p>
        </p:txBody>
      </p:sp>
      <p:sp>
        <p:nvSpPr>
          <p:cNvPr id="16387" name="Rectangle 3"/>
          <p:cNvSpPr>
            <a:spLocks noGrp="1" noChangeArrowheads="1"/>
          </p:cNvSpPr>
          <p:nvPr>
            <p:ph type="body" idx="1"/>
          </p:nvPr>
        </p:nvSpPr>
        <p:spPr>
          <a:xfrm>
            <a:off x="600891" y="1325880"/>
            <a:ext cx="8098972" cy="3589020"/>
          </a:xfrm>
        </p:spPr>
        <p:txBody>
          <a:bodyPr/>
          <a:lstStyle/>
          <a:p>
            <a:pPr marL="0" indent="0" algn="ctr">
              <a:spcAft>
                <a:spcPts val="1800"/>
              </a:spcAft>
              <a:buNone/>
            </a:pPr>
            <a:r>
              <a:rPr lang="en-US" altLang="en-US" sz="3200" kern="0" dirty="0">
                <a:solidFill>
                  <a:srgbClr val="C00000"/>
                </a:solidFill>
              </a:rPr>
              <a:t>Make appropriate use of titles and designations.</a:t>
            </a:r>
          </a:p>
          <a:p>
            <a:r>
              <a:rPr lang="en-US" altLang="en-US" dirty="0"/>
              <a:t>“</a:t>
            </a:r>
            <a:r>
              <a:rPr lang="en-US" altLang="en-US" sz="2700" dirty="0"/>
              <a:t>Title” is a specific position (e.g., committee chair).</a:t>
            </a:r>
          </a:p>
          <a:p>
            <a:pPr>
              <a:spcBef>
                <a:spcPts val="2250"/>
              </a:spcBef>
            </a:pPr>
            <a:r>
              <a:rPr lang="en-US" altLang="en-US" sz="2700" dirty="0"/>
              <a:t>“Designation” is a membership status (e.g., MAAA).</a:t>
            </a:r>
          </a:p>
        </p:txBody>
      </p:sp>
    </p:spTree>
    <p:extLst>
      <p:ext uri="{BB962C8B-B14F-4D97-AF65-F5344CB8AC3E}">
        <p14:creationId xmlns:p14="http://schemas.microsoft.com/office/powerpoint/2010/main" val="1810538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3250" y="146955"/>
            <a:ext cx="8122738" cy="8001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br>
              <a:rPr lang="en-US" altLang="en-US" spc="225" dirty="0"/>
            </a:br>
            <a:br>
              <a:rPr lang="en-US" altLang="en-US" spc="225" dirty="0"/>
            </a:br>
            <a:r>
              <a:rPr lang="en-US" altLang="en-US" kern="0" dirty="0"/>
              <a:t>Precept 13: Violations of the Code</a:t>
            </a:r>
            <a:br>
              <a:rPr lang="en-US" altLang="en-US" kern="0" dirty="0"/>
            </a:br>
            <a:br>
              <a:rPr lang="en-US" altLang="en-US" kern="0" dirty="0"/>
            </a:br>
            <a:endParaRPr lang="en-US" altLang="en-US" kern="0" dirty="0"/>
          </a:p>
        </p:txBody>
      </p:sp>
      <p:sp>
        <p:nvSpPr>
          <p:cNvPr id="17411" name="Rectangle 3"/>
          <p:cNvSpPr>
            <a:spLocks noGrp="1" noChangeArrowheads="1"/>
          </p:cNvSpPr>
          <p:nvPr>
            <p:ph type="body" idx="1"/>
          </p:nvPr>
        </p:nvSpPr>
        <p:spPr>
          <a:xfrm>
            <a:off x="603251" y="1188729"/>
            <a:ext cx="8122738" cy="3455851"/>
          </a:xfrm>
        </p:spPr>
        <p:txBody>
          <a:bodyPr/>
          <a:lstStyle/>
          <a:p>
            <a:pPr marL="0" indent="0" algn="ctr">
              <a:spcAft>
                <a:spcPts val="1800"/>
              </a:spcAft>
              <a:buNone/>
            </a:pPr>
            <a:r>
              <a:rPr lang="en-US" altLang="en-US" sz="2800" kern="0" dirty="0">
                <a:solidFill>
                  <a:srgbClr val="C00000"/>
                </a:solidFill>
              </a:rPr>
              <a:t>Resolve apparent material violations of the Code, preferably through discussions with the other Actuary.</a:t>
            </a:r>
          </a:p>
          <a:p>
            <a:r>
              <a:rPr lang="en-US" altLang="en-US" sz="2400" dirty="0" err="1"/>
              <a:t>Annot</a:t>
            </a:r>
            <a:r>
              <a:rPr lang="en-US" altLang="en-US" sz="2400" dirty="0"/>
              <a:t>. 13-1: Violations are material if they are “important” or affect an outcome.</a:t>
            </a:r>
          </a:p>
          <a:p>
            <a:pPr>
              <a:spcBef>
                <a:spcPts val="2250"/>
              </a:spcBef>
            </a:pPr>
            <a:r>
              <a:rPr lang="en-US" altLang="en-US" sz="2400" dirty="0"/>
              <a:t>Annot. 13-2: Discussion is not expected if the Actuary is prohibited by Law or acting an adversarial environment. </a:t>
            </a:r>
          </a:p>
        </p:txBody>
      </p:sp>
    </p:spTree>
    <p:extLst>
      <p:ext uri="{BB962C8B-B14F-4D97-AF65-F5344CB8AC3E}">
        <p14:creationId xmlns:p14="http://schemas.microsoft.com/office/powerpoint/2010/main" val="941811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D6BA0-B5FE-4676-B140-B7AFFB9A3454}"/>
              </a:ext>
            </a:extLst>
          </p:cNvPr>
          <p:cNvSpPr>
            <a:spLocks noGrp="1"/>
          </p:cNvSpPr>
          <p:nvPr>
            <p:ph type="title"/>
          </p:nvPr>
        </p:nvSpPr>
        <p:spPr/>
        <p:txBody>
          <a:bodyPr/>
          <a:lstStyle/>
          <a:p>
            <a:r>
              <a:rPr lang="en-US" altLang="en-US" kern="0" dirty="0"/>
              <a:t>Precept 14: Cooperate with ABCD</a:t>
            </a:r>
            <a:endParaRPr lang="en-US" dirty="0"/>
          </a:p>
        </p:txBody>
      </p:sp>
      <p:sp>
        <p:nvSpPr>
          <p:cNvPr id="3" name="Content Placeholder 2">
            <a:extLst>
              <a:ext uri="{FF2B5EF4-FFF2-40B4-BE49-F238E27FC236}">
                <a16:creationId xmlns:a16="http://schemas.microsoft.com/office/drawing/2014/main" id="{61AD9BE8-419F-44EF-A614-51863C4A4FD5}"/>
              </a:ext>
            </a:extLst>
          </p:cNvPr>
          <p:cNvSpPr>
            <a:spLocks noGrp="1"/>
          </p:cNvSpPr>
          <p:nvPr>
            <p:ph sz="quarter" idx="1"/>
          </p:nvPr>
        </p:nvSpPr>
        <p:spPr/>
        <p:txBody>
          <a:bodyPr/>
          <a:lstStyle/>
          <a:p>
            <a:pPr marL="0" indent="0" algn="ctr">
              <a:buNone/>
            </a:pPr>
            <a:endParaRPr lang="en-US" altLang="en-US" sz="3600" kern="0" dirty="0">
              <a:solidFill>
                <a:srgbClr val="C00000"/>
              </a:solidFill>
            </a:endParaRPr>
          </a:p>
          <a:p>
            <a:pPr marL="0" indent="0" algn="ctr">
              <a:buNone/>
            </a:pPr>
            <a:r>
              <a:rPr lang="en-US" altLang="en-US" sz="3600" kern="0" dirty="0">
                <a:solidFill>
                  <a:srgbClr val="C00000"/>
                </a:solidFill>
              </a:rPr>
              <a:t>Respond promptly, truthfully, and in writing to inquiries from the ABCD — be cooperative.</a:t>
            </a:r>
            <a:endParaRPr lang="en-US" sz="3600" dirty="0">
              <a:solidFill>
                <a:srgbClr val="C00000"/>
              </a:solidFill>
            </a:endParaRPr>
          </a:p>
        </p:txBody>
      </p:sp>
    </p:spTree>
    <p:extLst>
      <p:ext uri="{BB962C8B-B14F-4D97-AF65-F5344CB8AC3E}">
        <p14:creationId xmlns:p14="http://schemas.microsoft.com/office/powerpoint/2010/main" val="145687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9FA623-E05F-4059-9532-158B32FBD927}"/>
              </a:ext>
            </a:extLst>
          </p:cNvPr>
          <p:cNvSpPr>
            <a:spLocks noGrp="1"/>
          </p:cNvSpPr>
          <p:nvPr>
            <p:ph type="body" idx="1"/>
          </p:nvPr>
        </p:nvSpPr>
        <p:spPr/>
        <p:txBody>
          <a:bodyPr/>
          <a:lstStyle/>
          <a:p>
            <a:endParaRPr lang="en-US"/>
          </a:p>
        </p:txBody>
      </p:sp>
      <p:sp>
        <p:nvSpPr>
          <p:cNvPr id="3074" name="Rectangle 2"/>
          <p:cNvSpPr>
            <a:spLocks noGrp="1" noChangeArrowheads="1"/>
          </p:cNvSpPr>
          <p:nvPr>
            <p:ph type="title"/>
          </p:nvPr>
        </p:nvSpPr>
        <p:spPr/>
        <p:txBody>
          <a:bodyPr/>
          <a:lstStyle/>
          <a:p>
            <a:r>
              <a:rPr lang="en-US" altLang="en-US" kern="0" dirty="0"/>
              <a:t>Background on ABCD</a:t>
            </a:r>
          </a:p>
        </p:txBody>
      </p:sp>
    </p:spTree>
    <p:extLst>
      <p:ext uri="{BB962C8B-B14F-4D97-AF65-F5344CB8AC3E}">
        <p14:creationId xmlns:p14="http://schemas.microsoft.com/office/powerpoint/2010/main" val="2693019925"/>
      </p:ext>
    </p:extLst>
  </p:cSld>
  <p:clrMapOvr>
    <a:masterClrMapping/>
  </p:clrMapOvr>
  <p:transition spd="slow">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23000A-13A2-4FF3-B82C-8FB88AF3CB44}"/>
              </a:ext>
            </a:extLst>
          </p:cNvPr>
          <p:cNvSpPr>
            <a:spLocks noGrp="1"/>
          </p:cNvSpPr>
          <p:nvPr>
            <p:ph type="body" idx="1"/>
          </p:nvPr>
        </p:nvSpPr>
        <p:spPr/>
        <p:txBody>
          <a:bodyPr/>
          <a:lstStyle/>
          <a:p>
            <a:endParaRPr lang="en-US"/>
          </a:p>
        </p:txBody>
      </p:sp>
      <p:sp>
        <p:nvSpPr>
          <p:cNvPr id="3074" name="Rectangle 2"/>
          <p:cNvSpPr>
            <a:spLocks noGrp="1" noChangeArrowheads="1"/>
          </p:cNvSpPr>
          <p:nvPr>
            <p:ph type="title"/>
          </p:nvPr>
        </p:nvSpPr>
        <p:spPr/>
        <p:txBody>
          <a:bodyPr/>
          <a:lstStyle/>
          <a:p>
            <a:r>
              <a:rPr lang="en-US" altLang="en-US" kern="0" dirty="0"/>
              <a:t>Case Studies</a:t>
            </a:r>
          </a:p>
        </p:txBody>
      </p:sp>
    </p:spTree>
    <p:extLst>
      <p:ext uri="{BB962C8B-B14F-4D97-AF65-F5344CB8AC3E}">
        <p14:creationId xmlns:p14="http://schemas.microsoft.com/office/powerpoint/2010/main" val="3621047957"/>
      </p:ext>
    </p:extLst>
  </p:cSld>
  <p:clrMapOvr>
    <a:masterClrMapping/>
  </p:clrMapOvr>
  <p:transition spd="slow">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65150" y="171449"/>
            <a:ext cx="7178373" cy="77560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kern="0" dirty="0"/>
              <a:t>Questions?</a:t>
            </a:r>
          </a:p>
        </p:txBody>
      </p:sp>
      <p:pic>
        <p:nvPicPr>
          <p:cNvPr id="7" name="Picture 2" descr="emma roberts animated GIF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37646" y="1408881"/>
            <a:ext cx="6391024" cy="2782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776985"/>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46099" y="191043"/>
            <a:ext cx="8519524" cy="8001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3600" kern="0" dirty="0"/>
              <a:t>Actuarial Board for Counseling and Discipline</a:t>
            </a:r>
          </a:p>
        </p:txBody>
      </p:sp>
      <p:sp>
        <p:nvSpPr>
          <p:cNvPr id="3075" name="Rectangle 3"/>
          <p:cNvSpPr>
            <a:spLocks noGrp="1" noChangeArrowheads="1"/>
          </p:cNvSpPr>
          <p:nvPr>
            <p:ph type="body" idx="1"/>
          </p:nvPr>
        </p:nvSpPr>
        <p:spPr>
          <a:xfrm>
            <a:off x="107156" y="1243012"/>
            <a:ext cx="9036844" cy="3321844"/>
          </a:xfrm>
        </p:spPr>
        <p:txBody>
          <a:bodyPr/>
          <a:lstStyle/>
          <a:p>
            <a:r>
              <a:rPr lang="en-US" altLang="en-US" dirty="0"/>
              <a:t>The ABCD was established in 1991 to provide a single body in the U.S. to:</a:t>
            </a:r>
          </a:p>
          <a:p>
            <a:pPr lvl="1">
              <a:spcBef>
                <a:spcPts val="1800"/>
              </a:spcBef>
            </a:pPr>
            <a:r>
              <a:rPr lang="en-US" altLang="en-US" dirty="0">
                <a:solidFill>
                  <a:srgbClr val="C00000"/>
                </a:solidFill>
              </a:rPr>
              <a:t>Investigate</a:t>
            </a:r>
            <a:r>
              <a:rPr lang="en-US" altLang="en-US" dirty="0"/>
              <a:t> actuaries compliance with the code of Professional Conduct</a:t>
            </a:r>
          </a:p>
          <a:p>
            <a:pPr lvl="1">
              <a:spcBef>
                <a:spcPts val="1800"/>
              </a:spcBef>
            </a:pPr>
            <a:r>
              <a:rPr lang="en-US" altLang="en-US" dirty="0">
                <a:solidFill>
                  <a:srgbClr val="C00000"/>
                </a:solidFill>
              </a:rPr>
              <a:t>Counsel</a:t>
            </a:r>
            <a:r>
              <a:rPr lang="en-US" altLang="en-US" dirty="0">
                <a:solidFill>
                  <a:srgbClr val="FF0000"/>
                </a:solidFill>
              </a:rPr>
              <a:t> </a:t>
            </a:r>
            <a:r>
              <a:rPr lang="en-US" altLang="en-US" dirty="0"/>
              <a:t>actuaries in good professional practice</a:t>
            </a:r>
          </a:p>
          <a:p>
            <a:pPr lvl="1">
              <a:spcBef>
                <a:spcPts val="1800"/>
              </a:spcBef>
            </a:pPr>
            <a:r>
              <a:rPr lang="en-US" altLang="en-US" dirty="0">
                <a:solidFill>
                  <a:srgbClr val="C00000"/>
                </a:solidFill>
              </a:rPr>
              <a:t>Mediate</a:t>
            </a:r>
            <a:r>
              <a:rPr lang="en-US" altLang="en-US" dirty="0"/>
              <a:t> disputes between actuaries and others </a:t>
            </a:r>
          </a:p>
          <a:p>
            <a:endParaRPr lang="en-US" altLang="en-US" dirty="0"/>
          </a:p>
        </p:txBody>
      </p:sp>
    </p:spTree>
    <p:extLst>
      <p:ext uri="{BB962C8B-B14F-4D97-AF65-F5344CB8AC3E}">
        <p14:creationId xmlns:p14="http://schemas.microsoft.com/office/powerpoint/2010/main" val="107286292"/>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46099" y="191043"/>
            <a:ext cx="8519524" cy="8001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3600" kern="0" dirty="0"/>
              <a:t>Actuarial Board for Counseling and Discipline</a:t>
            </a:r>
          </a:p>
        </p:txBody>
      </p:sp>
      <p:sp>
        <p:nvSpPr>
          <p:cNvPr id="3075" name="Rectangle 3"/>
          <p:cNvSpPr>
            <a:spLocks noGrp="1" noChangeArrowheads="1"/>
          </p:cNvSpPr>
          <p:nvPr>
            <p:ph type="body" idx="1"/>
          </p:nvPr>
        </p:nvSpPr>
        <p:spPr>
          <a:xfrm>
            <a:off x="764177" y="1393032"/>
            <a:ext cx="7615646" cy="2857770"/>
          </a:xfrm>
        </p:spPr>
        <p:txBody>
          <a:bodyPr/>
          <a:lstStyle/>
          <a:p>
            <a:pPr>
              <a:spcBef>
                <a:spcPts val="1800"/>
              </a:spcBef>
            </a:pPr>
            <a:r>
              <a:rPr lang="en-US" altLang="en-US" dirty="0"/>
              <a:t>Appointed by Selection Committee </a:t>
            </a:r>
          </a:p>
          <a:p>
            <a:pPr lvl="1">
              <a:spcBef>
                <a:spcPts val="1800"/>
              </a:spcBef>
            </a:pPr>
            <a:r>
              <a:rPr lang="en-US" altLang="en-US" dirty="0"/>
              <a:t>9 members total:</a:t>
            </a:r>
          </a:p>
          <a:p>
            <a:pPr lvl="2">
              <a:spcBef>
                <a:spcPts val="1800"/>
              </a:spcBef>
            </a:pPr>
            <a:r>
              <a:rPr lang="en-US" altLang="en-US" dirty="0"/>
              <a:t>A Chairperson</a:t>
            </a:r>
          </a:p>
          <a:p>
            <a:pPr lvl="2">
              <a:spcBef>
                <a:spcPts val="1800"/>
              </a:spcBef>
            </a:pPr>
            <a:r>
              <a:rPr lang="en-US" altLang="en-US" dirty="0"/>
              <a:t>Two Vice-Chairpersons</a:t>
            </a:r>
          </a:p>
          <a:p>
            <a:pPr lvl="2">
              <a:spcBef>
                <a:spcPts val="1800"/>
              </a:spcBef>
            </a:pPr>
            <a:r>
              <a:rPr lang="en-US" altLang="en-US" dirty="0"/>
              <a:t>6 regular members</a:t>
            </a:r>
          </a:p>
          <a:p>
            <a:endParaRPr lang="en-US" altLang="en-US" dirty="0"/>
          </a:p>
        </p:txBody>
      </p:sp>
    </p:spTree>
    <p:extLst>
      <p:ext uri="{BB962C8B-B14F-4D97-AF65-F5344CB8AC3E}">
        <p14:creationId xmlns:p14="http://schemas.microsoft.com/office/powerpoint/2010/main" val="4202060634"/>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763" y="171450"/>
            <a:ext cx="7075487" cy="742950"/>
          </a:xfrm>
        </p:spPr>
        <p:txBody>
          <a:bodyPr>
            <a:normAutofit/>
          </a:bodyPr>
          <a:lstStyle/>
          <a:p>
            <a:pPr>
              <a:defRPr/>
            </a:pPr>
            <a:r>
              <a:rPr lang="en-US" sz="4000" dirty="0"/>
              <a:t>2019 ABCD</a:t>
            </a:r>
          </a:p>
        </p:txBody>
      </p:sp>
      <p:sp>
        <p:nvSpPr>
          <p:cNvPr id="3" name="Content Placeholder 2"/>
          <p:cNvSpPr>
            <a:spLocks noGrp="1"/>
          </p:cNvSpPr>
          <p:nvPr>
            <p:ph sz="quarter" idx="1"/>
          </p:nvPr>
        </p:nvSpPr>
        <p:spPr/>
        <p:txBody>
          <a:bodyPr/>
          <a:lstStyle/>
          <a:p>
            <a:pPr>
              <a:tabLst>
                <a:tab pos="2971800" algn="l"/>
              </a:tabLst>
            </a:pPr>
            <a:r>
              <a:rPr lang="en-US" sz="2200" dirty="0"/>
              <a:t>Chairperson	Dave Ogden (H)</a:t>
            </a:r>
          </a:p>
          <a:p>
            <a:pPr>
              <a:tabLst>
                <a:tab pos="2971800" algn="l"/>
              </a:tabLst>
            </a:pPr>
            <a:r>
              <a:rPr lang="en-US" sz="2200" dirty="0"/>
              <a:t>Vice Chairpersons	</a:t>
            </a:r>
            <a:r>
              <a:rPr lang="en-US" sz="2200" dirty="0">
                <a:solidFill>
                  <a:srgbClr val="00B050"/>
                </a:solidFill>
              </a:rPr>
              <a:t>Debbie Rosenberg (P/C)</a:t>
            </a:r>
            <a:br>
              <a:rPr lang="en-US" sz="2200" dirty="0">
                <a:solidFill>
                  <a:srgbClr val="00B050"/>
                </a:solidFill>
              </a:rPr>
            </a:br>
            <a:r>
              <a:rPr lang="en-US" sz="2200" dirty="0">
                <a:solidFill>
                  <a:srgbClr val="00B050"/>
                </a:solidFill>
              </a:rPr>
              <a:t>	</a:t>
            </a:r>
            <a:r>
              <a:rPr lang="en-US" sz="2200" dirty="0"/>
              <a:t>John Stokesbury (P)</a:t>
            </a:r>
          </a:p>
          <a:p>
            <a:pPr>
              <a:tabLst>
                <a:tab pos="2971800" algn="l"/>
              </a:tabLst>
            </a:pPr>
            <a:r>
              <a:rPr lang="en-US" sz="2200" dirty="0"/>
              <a:t>New Members	Alice Rosenblatt (H)</a:t>
            </a:r>
            <a:br>
              <a:rPr lang="en-US" sz="2200" dirty="0"/>
            </a:br>
            <a:r>
              <a:rPr lang="en-US" sz="2200" dirty="0"/>
              <a:t>	Ken Kent (P)</a:t>
            </a:r>
            <a:br>
              <a:rPr lang="en-US" sz="2200" dirty="0"/>
            </a:br>
            <a:r>
              <a:rPr lang="en-US" sz="2200" dirty="0"/>
              <a:t>	</a:t>
            </a:r>
            <a:r>
              <a:rPr lang="en-US" sz="2200" dirty="0">
                <a:solidFill>
                  <a:srgbClr val="00B050"/>
                </a:solidFill>
              </a:rPr>
              <a:t>Mary D. Miller (P/C)</a:t>
            </a:r>
          </a:p>
          <a:p>
            <a:pPr>
              <a:tabLst>
                <a:tab pos="2971800" algn="l"/>
              </a:tabLst>
            </a:pPr>
            <a:r>
              <a:rPr lang="en-US" sz="2200" dirty="0"/>
              <a:t>Continuing Members	Allan Ryan (L)</a:t>
            </a:r>
            <a:br>
              <a:rPr lang="en-US" sz="2200" dirty="0"/>
            </a:br>
            <a:r>
              <a:rPr lang="en-US" sz="2200" dirty="0"/>
              <a:t>	David Driscoll (P)</a:t>
            </a:r>
            <a:br>
              <a:rPr lang="en-US" sz="2200" dirty="0"/>
            </a:br>
            <a:r>
              <a:rPr lang="en-US" sz="2200" dirty="0"/>
              <a:t>	Godfrey Perrott (L)</a:t>
            </a:r>
          </a:p>
        </p:txBody>
      </p:sp>
      <p:pic>
        <p:nvPicPr>
          <p:cNvPr id="4" name="Picture 3">
            <a:extLst>
              <a:ext uri="{FF2B5EF4-FFF2-40B4-BE49-F238E27FC236}">
                <a16:creationId xmlns:a16="http://schemas.microsoft.com/office/drawing/2014/main" id="{21C59EF6-F330-4DE0-9D9E-0FC8585E5F2B}"/>
              </a:ext>
            </a:extLst>
          </p:cNvPr>
          <p:cNvPicPr>
            <a:picLocks noChangeAspect="1"/>
          </p:cNvPicPr>
          <p:nvPr/>
        </p:nvPicPr>
        <p:blipFill rotWithShape="1">
          <a:blip r:embed="rId3"/>
          <a:srcRect l="30420" t="8963" r="31260" b="4388"/>
          <a:stretch/>
        </p:blipFill>
        <p:spPr>
          <a:xfrm>
            <a:off x="6930357" y="1254067"/>
            <a:ext cx="2059962" cy="2620127"/>
          </a:xfrm>
          <a:prstGeom prst="rect">
            <a:avLst/>
          </a:prstGeom>
          <a:ln w="6350">
            <a:solidFill>
              <a:schemeClr val="accent1"/>
            </a:solidFill>
          </a:ln>
        </p:spPr>
      </p:pic>
    </p:spTree>
    <p:extLst>
      <p:ext uri="{BB962C8B-B14F-4D97-AF65-F5344CB8AC3E}">
        <p14:creationId xmlns:p14="http://schemas.microsoft.com/office/powerpoint/2010/main" val="3296999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46099" y="191043"/>
            <a:ext cx="8519524" cy="8001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3600" kern="0" dirty="0"/>
              <a:t>Actuarial Board for Counseling and Discipline</a:t>
            </a:r>
          </a:p>
        </p:txBody>
      </p:sp>
      <p:sp>
        <p:nvSpPr>
          <p:cNvPr id="3075" name="Rectangle 3"/>
          <p:cNvSpPr>
            <a:spLocks noGrp="1" noChangeArrowheads="1"/>
          </p:cNvSpPr>
          <p:nvPr>
            <p:ph type="body" idx="1"/>
          </p:nvPr>
        </p:nvSpPr>
        <p:spPr>
          <a:xfrm>
            <a:off x="653143" y="1307305"/>
            <a:ext cx="7615646" cy="3221831"/>
          </a:xfrm>
        </p:spPr>
        <p:txBody>
          <a:bodyPr/>
          <a:lstStyle/>
          <a:p>
            <a:pPr>
              <a:spcBef>
                <a:spcPts val="1800"/>
              </a:spcBef>
            </a:pPr>
            <a:r>
              <a:rPr lang="en-US" altLang="en-US" dirty="0"/>
              <a:t>Article X of the Academy’s bylaws </a:t>
            </a:r>
          </a:p>
          <a:p>
            <a:pPr>
              <a:spcBef>
                <a:spcPts val="1800"/>
              </a:spcBef>
            </a:pPr>
            <a:r>
              <a:rPr lang="en-US" altLang="en-US" dirty="0"/>
              <a:t>ABCD Rules of Procedure</a:t>
            </a:r>
          </a:p>
          <a:p>
            <a:pPr>
              <a:spcBef>
                <a:spcPts val="1800"/>
              </a:spcBef>
            </a:pPr>
            <a:r>
              <a:rPr lang="en-US" altLang="en-US" dirty="0"/>
              <a:t>Confidential, unless:</a:t>
            </a:r>
          </a:p>
          <a:p>
            <a:pPr lvl="1">
              <a:spcBef>
                <a:spcPts val="1800"/>
              </a:spcBef>
            </a:pPr>
            <a:r>
              <a:rPr lang="en-US" altLang="en-US" dirty="0"/>
              <a:t>Actuary makes public or agrees to publication</a:t>
            </a:r>
          </a:p>
          <a:p>
            <a:pPr lvl="1">
              <a:spcBef>
                <a:spcPts val="1800"/>
              </a:spcBef>
            </a:pPr>
            <a:r>
              <a:rPr lang="en-US" altLang="en-US" dirty="0"/>
              <a:t>Court requires disclosure</a:t>
            </a:r>
          </a:p>
          <a:p>
            <a:endParaRPr lang="en-US" altLang="en-US" dirty="0"/>
          </a:p>
        </p:txBody>
      </p:sp>
    </p:spTree>
    <p:extLst>
      <p:ext uri="{BB962C8B-B14F-4D97-AF65-F5344CB8AC3E}">
        <p14:creationId xmlns:p14="http://schemas.microsoft.com/office/powerpoint/2010/main" val="1662241701"/>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46099" y="191043"/>
            <a:ext cx="8519524" cy="8001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en-US" sz="3600" kern="0" dirty="0"/>
              <a:t>Actuarial Board for Counseling and Discipline</a:t>
            </a:r>
          </a:p>
        </p:txBody>
      </p:sp>
      <p:sp>
        <p:nvSpPr>
          <p:cNvPr id="3075" name="Rectangle 3"/>
          <p:cNvSpPr>
            <a:spLocks noGrp="1" noChangeArrowheads="1"/>
          </p:cNvSpPr>
          <p:nvPr>
            <p:ph type="body" idx="1"/>
          </p:nvPr>
        </p:nvSpPr>
        <p:spPr>
          <a:xfrm>
            <a:off x="528637" y="1507196"/>
            <a:ext cx="8615363" cy="3636304"/>
          </a:xfrm>
        </p:spPr>
        <p:txBody>
          <a:bodyPr/>
          <a:lstStyle/>
          <a:p>
            <a:r>
              <a:rPr lang="en-US" sz="2800" dirty="0"/>
              <a:t>The ABCD investigates cases (except in Canada) involving members of: </a:t>
            </a:r>
          </a:p>
          <a:p>
            <a:pPr marL="1074737" lvl="2" indent="-342900">
              <a:spcBef>
                <a:spcPts val="600"/>
              </a:spcBef>
              <a:buFont typeface="Arial" pitchFamily="34" charset="0"/>
              <a:buChar char="•"/>
            </a:pPr>
            <a:r>
              <a:rPr lang="en-US" sz="1700" dirty="0"/>
              <a:t>The American Academy of Actuaries</a:t>
            </a:r>
          </a:p>
          <a:p>
            <a:pPr marL="1074737" lvl="2" indent="-342900">
              <a:spcBef>
                <a:spcPts val="600"/>
              </a:spcBef>
              <a:buFont typeface="Arial" pitchFamily="34" charset="0"/>
              <a:buChar char="•"/>
            </a:pPr>
            <a:r>
              <a:rPr lang="en-US" sz="1700" dirty="0"/>
              <a:t>The American Society of Pension Professionals and Actuaries</a:t>
            </a:r>
          </a:p>
          <a:p>
            <a:pPr marL="1074737" lvl="2" indent="-342900">
              <a:spcBef>
                <a:spcPts val="600"/>
              </a:spcBef>
              <a:buFont typeface="Arial" pitchFamily="34" charset="0"/>
              <a:buChar char="•"/>
            </a:pPr>
            <a:r>
              <a:rPr lang="en-US" sz="1700" dirty="0"/>
              <a:t>The Casualty Actuarial Society</a:t>
            </a:r>
          </a:p>
          <a:p>
            <a:pPr marL="1074737" lvl="2" indent="-342900">
              <a:spcBef>
                <a:spcPts val="600"/>
              </a:spcBef>
              <a:buFont typeface="Arial" pitchFamily="34" charset="0"/>
              <a:buChar char="•"/>
            </a:pPr>
            <a:r>
              <a:rPr lang="en-US" sz="1700" dirty="0"/>
              <a:t>The Conference of Consulting Actuaries</a:t>
            </a:r>
          </a:p>
          <a:p>
            <a:pPr marL="1074737" lvl="2" indent="-342900">
              <a:spcBef>
                <a:spcPts val="600"/>
              </a:spcBef>
              <a:buFont typeface="Arial" pitchFamily="34" charset="0"/>
              <a:buChar char="•"/>
            </a:pPr>
            <a:r>
              <a:rPr lang="en-US" sz="1700" dirty="0"/>
              <a:t>The Society of Actuaries</a:t>
            </a:r>
          </a:p>
          <a:p>
            <a:pPr marL="1074737" lvl="2" indent="-342900">
              <a:spcBef>
                <a:spcPts val="600"/>
              </a:spcBef>
              <a:buFont typeface="Arial" pitchFamily="34" charset="0"/>
              <a:buChar char="•"/>
            </a:pPr>
            <a:r>
              <a:rPr lang="en-US" sz="1700" dirty="0"/>
              <a:t>The Canadian Institute of Actuaries (in the U.S.)</a:t>
            </a:r>
            <a:endParaRPr lang="en-US" altLang="en-US" sz="1700" dirty="0"/>
          </a:p>
        </p:txBody>
      </p:sp>
    </p:spTree>
    <p:extLst>
      <p:ext uri="{BB962C8B-B14F-4D97-AF65-F5344CB8AC3E}">
        <p14:creationId xmlns:p14="http://schemas.microsoft.com/office/powerpoint/2010/main" val="1064579745"/>
      </p:ext>
    </p:extLst>
  </p:cSld>
  <p:clrMapOvr>
    <a:masterClrMapping/>
  </p:clrMapOvr>
  <p:transition spd="slow">
    <p:fade thruBlk="1"/>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cademyPPtemplateB.2017">
  <a:themeElements>
    <a:clrScheme name="Custom 2">
      <a:dk1>
        <a:sysClr val="windowText" lastClr="000000"/>
      </a:dk1>
      <a:lt1>
        <a:sysClr val="window" lastClr="FFFFFF"/>
      </a:lt1>
      <a:dk2>
        <a:srgbClr val="00175D"/>
      </a:dk2>
      <a:lt2>
        <a:srgbClr val="DDDBC9"/>
      </a:lt2>
      <a:accent1>
        <a:srgbClr val="0066A6"/>
      </a:accent1>
      <a:accent2>
        <a:srgbClr val="009EDB"/>
      </a:accent2>
      <a:accent3>
        <a:srgbClr val="DDDBC9"/>
      </a:accent3>
      <a:accent4>
        <a:srgbClr val="00175D"/>
      </a:accent4>
      <a:accent5>
        <a:srgbClr val="0066A6"/>
      </a:accent5>
      <a:accent6>
        <a:srgbClr val="DDDBC9"/>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1B8C802B-9551-4958-8082-7545C1300E70}" vid="{782CF09D-FDC6-46FD-9A23-407E1E8ED2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ysClr val="windowText" lastClr="000000"/>
    </a:dk1>
    <a:lt1>
      <a:sysClr val="window" lastClr="FFFFFF"/>
    </a:lt1>
    <a:dk2>
      <a:srgbClr val="00175D"/>
    </a:dk2>
    <a:lt2>
      <a:srgbClr val="DDDBC9"/>
    </a:lt2>
    <a:accent1>
      <a:srgbClr val="0066A6"/>
    </a:accent1>
    <a:accent2>
      <a:srgbClr val="009EDB"/>
    </a:accent2>
    <a:accent3>
      <a:srgbClr val="DDDBC9"/>
    </a:accent3>
    <a:accent4>
      <a:srgbClr val="00175D"/>
    </a:accent4>
    <a:accent5>
      <a:srgbClr val="0066A6"/>
    </a:accent5>
    <a:accent6>
      <a:srgbClr val="DDDBC9"/>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emplate>Academy template 2019</Template>
  <TotalTime>472</TotalTime>
  <Words>1573</Words>
  <Application>Microsoft Office PowerPoint</Application>
  <PresentationFormat>On-screen Show (16:9)</PresentationFormat>
  <Paragraphs>354</Paragraphs>
  <Slides>41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Wingdings</vt:lpstr>
      <vt:lpstr>Wingdings 2</vt:lpstr>
      <vt:lpstr>AcademyPPtemplateB.2017</vt:lpstr>
      <vt:lpstr>  The ABCD:  An Overview of Ethics &amp; Professionalism </vt:lpstr>
      <vt:lpstr>Disclaimer</vt:lpstr>
      <vt:lpstr>Agenda</vt:lpstr>
      <vt:lpstr>Background on ABCD</vt:lpstr>
      <vt:lpstr>Actuarial Board for Counseling and Discipline</vt:lpstr>
      <vt:lpstr>Actuarial Board for Counseling and Discipline</vt:lpstr>
      <vt:lpstr>2019 ABCD</vt:lpstr>
      <vt:lpstr>Actuarial Board for Counseling and Discipline</vt:lpstr>
      <vt:lpstr>Actuarial Board for Counseling and Discipline</vt:lpstr>
      <vt:lpstr>An ABCD Inquiry</vt:lpstr>
      <vt:lpstr>ABCD Inquiries </vt:lpstr>
      <vt:lpstr>ABCD Inquiries </vt:lpstr>
      <vt:lpstr>Inquiry Process</vt:lpstr>
      <vt:lpstr>ABCD Inquiry Process</vt:lpstr>
      <vt:lpstr>Step 1: Initiation of Inquiry</vt:lpstr>
      <vt:lpstr>Step 2: Chair Review</vt:lpstr>
      <vt:lpstr>Step 3: Investigation</vt:lpstr>
      <vt:lpstr>Step 4: ABCD Consideration</vt:lpstr>
      <vt:lpstr>Step 5: Hearing (Not a TRIAL!!)</vt:lpstr>
      <vt:lpstr>Step 6: Deliberations</vt:lpstr>
      <vt:lpstr>Request for Guidance</vt:lpstr>
      <vt:lpstr>Request for Guidance</vt:lpstr>
      <vt:lpstr>PowerPoint Presentation</vt:lpstr>
      <vt:lpstr>U.S. Code of Professional Conduct</vt:lpstr>
      <vt:lpstr>U.S. Code of Professional Conduct</vt:lpstr>
      <vt:lpstr>  U.S. Code of Professional Conduct  </vt:lpstr>
      <vt:lpstr>Precept 1: Integrity</vt:lpstr>
      <vt:lpstr>  Precept 2: Competence  </vt:lpstr>
      <vt:lpstr>  Precept 3: Standards of Practice  </vt:lpstr>
      <vt:lpstr>   Precepts 4, 5 &amp; 6: Communications and Disclosure   </vt:lpstr>
      <vt:lpstr>  Precept 6  </vt:lpstr>
      <vt:lpstr>  Precept 7: Conflict of Interest  </vt:lpstr>
      <vt:lpstr> Precept 8: Control of Work Product </vt:lpstr>
      <vt:lpstr>Precept 9: Confidentiality</vt:lpstr>
      <vt:lpstr>  Precept 10: Courtesy &amp; Cooperation  </vt:lpstr>
      <vt:lpstr>Precept 11: Advertising</vt:lpstr>
      <vt:lpstr>  Precept 12: Titles &amp; Designations  </vt:lpstr>
      <vt:lpstr>  Precept 13: Violations of the Code  </vt:lpstr>
      <vt:lpstr>Precept 14: Cooperate with ABCD</vt:lpstr>
      <vt:lpstr>Case Studies</vt:lpstr>
      <vt:lpstr>Questions?</vt:lpstr>
    </vt:vector>
  </TitlesOfParts>
  <Company>American Academy of Actuaries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Rockstein</dc:creator>
  <cp:lastModifiedBy>Brian Jackson</cp:lastModifiedBy>
  <cp:revision>75</cp:revision>
  <dcterms:created xsi:type="dcterms:W3CDTF">2019-05-10T14:54:05Z</dcterms:created>
  <dcterms:modified xsi:type="dcterms:W3CDTF">2019-05-13T16:21:22Z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-105175568</vt:i4>
  </property>
  <property fmtid="{D5CDD505-2E9C-101B-9397-08002B2CF9AE}" pid="3" name="_NewReviewCycle">
    <vt:lpwstr/>
  </property>
  <property fmtid="{D5CDD505-2E9C-101B-9397-08002B2CF9AE}" pid="4" name="_EmailSubject">
    <vt:lpwstr/>
  </property>
  <property fmtid="{D5CDD505-2E9C-101B-9397-08002B2CF9AE}" pid="5" name="_AuthorEmail">
    <vt:lpwstr>Chelsea.A.Shudtz@ssa.gov</vt:lpwstr>
  </property>
  <property fmtid="{D5CDD505-2E9C-101B-9397-08002B2CF9AE}" pid="6" name="_AuthorEmailDisplayName">
    <vt:lpwstr>Shudtz, Chelsea A.</vt:lpwstr>
  </property>
</Properties>
</file>