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3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35"/>
  </p:notesMasterIdLst>
  <p:handoutMasterIdLst>
    <p:handoutMasterId r:id="rId36"/>
  </p:handoutMasterIdLst>
  <p:sldIdLst>
    <p:sldId id="257" r:id="rId3"/>
    <p:sldId id="529" r:id="rId4"/>
    <p:sldId id="506" r:id="rId5"/>
    <p:sldId id="507" r:id="rId6"/>
    <p:sldId id="508" r:id="rId7"/>
    <p:sldId id="509" r:id="rId8"/>
    <p:sldId id="510" r:id="rId9"/>
    <p:sldId id="511" r:id="rId10"/>
    <p:sldId id="530" r:id="rId11"/>
    <p:sldId id="531" r:id="rId12"/>
    <p:sldId id="512" r:id="rId13"/>
    <p:sldId id="513" r:id="rId14"/>
    <p:sldId id="514" r:id="rId15"/>
    <p:sldId id="515" r:id="rId16"/>
    <p:sldId id="516" r:id="rId17"/>
    <p:sldId id="517" r:id="rId18"/>
    <p:sldId id="518" r:id="rId19"/>
    <p:sldId id="519" r:id="rId20"/>
    <p:sldId id="520" r:id="rId21"/>
    <p:sldId id="485" r:id="rId22"/>
    <p:sldId id="481" r:id="rId23"/>
    <p:sldId id="496" r:id="rId24"/>
    <p:sldId id="468" r:id="rId25"/>
    <p:sldId id="471" r:id="rId26"/>
    <p:sldId id="521" r:id="rId27"/>
    <p:sldId id="522" r:id="rId28"/>
    <p:sldId id="523" r:id="rId29"/>
    <p:sldId id="524" r:id="rId30"/>
    <p:sldId id="525" r:id="rId31"/>
    <p:sldId id="526" r:id="rId32"/>
    <p:sldId id="527" r:id="rId33"/>
    <p:sldId id="528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2976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orient="horz" pos="3456">
          <p15:clr>
            <a:srgbClr val="A4A3A4"/>
          </p15:clr>
        </p15:guide>
        <p15:guide id="5" orient="horz" pos="3264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984">
          <p15:clr>
            <a:srgbClr val="A4A3A4"/>
          </p15:clr>
        </p15:guide>
        <p15:guide id="8" pos="144">
          <p15:clr>
            <a:srgbClr val="A4A3A4"/>
          </p15:clr>
        </p15:guide>
        <p15:guide id="9" pos="4800">
          <p15:clr>
            <a:srgbClr val="A4A3A4"/>
          </p15:clr>
        </p15:guide>
        <p15:guide id="10" pos="576">
          <p15:clr>
            <a:srgbClr val="A4A3A4"/>
          </p15:clr>
        </p15:guide>
        <p15:guide id="11" pos="2976">
          <p15:clr>
            <a:srgbClr val="A4A3A4"/>
          </p15:clr>
        </p15:guide>
        <p15:guide id="1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vans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5B738F"/>
    <a:srgbClr val="D2E0F2"/>
    <a:srgbClr val="A8C4E6"/>
    <a:srgbClr val="BBC6D3"/>
    <a:srgbClr val="92D050"/>
    <a:srgbClr val="A6A6A6"/>
    <a:srgbClr val="95B3D7"/>
    <a:srgbClr val="42726C"/>
    <a:srgbClr val="4A7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9352" autoAdjust="0"/>
  </p:normalViewPr>
  <p:slideViewPr>
    <p:cSldViewPr showGuides="1">
      <p:cViewPr varScale="1">
        <p:scale>
          <a:sx n="103" d="100"/>
          <a:sy n="103" d="100"/>
        </p:scale>
        <p:origin x="150" y="108"/>
      </p:cViewPr>
      <p:guideLst>
        <p:guide orient="horz" pos="1296"/>
        <p:guide orient="horz" pos="2976"/>
        <p:guide orient="horz" pos="720"/>
        <p:guide orient="horz" pos="3456"/>
        <p:guide orient="horz" pos="3264"/>
        <p:guide orient="horz" pos="432"/>
        <p:guide orient="horz" pos="3984"/>
        <p:guide pos="144"/>
        <p:guide pos="4800"/>
        <p:guide pos="576"/>
        <p:guide pos="2976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E6BABD3-4340-402E-83EE-9705C0FBE2B5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822CAE5A-3009-468A-87BF-99AC28BC8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13DD34D7-BDCA-49E2-BE66-243265CD6403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BC9F7AAE-CF72-4BC9-AAFB-D697BCC375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F7AAE-CF72-4BC9-AAFB-D697BCC3755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8600" y="1143000"/>
            <a:ext cx="8915400" cy="5410200"/>
          </a:xfrm>
        </p:spPr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225426" y="0"/>
            <a:ext cx="8918574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 userDrawn="1"/>
        </p:nvSpPr>
        <p:spPr>
          <a:xfrm>
            <a:off x="91440" y="91440"/>
            <a:ext cx="8961120" cy="6675120"/>
          </a:xfrm>
          <a:prstGeom prst="round2DiagRect">
            <a:avLst>
              <a:gd name="adj1" fmla="val 24578"/>
              <a:gd name="adj2" fmla="val 0"/>
            </a:avLst>
          </a:prstGeom>
          <a:gradFill flip="none" rotWithShape="1">
            <a:gsLst>
              <a:gs pos="0">
                <a:srgbClr val="5B738F">
                  <a:tint val="66000"/>
                  <a:satMod val="160000"/>
                </a:srgbClr>
              </a:gs>
              <a:gs pos="50000">
                <a:srgbClr val="5B738F">
                  <a:tint val="44500"/>
                  <a:satMod val="160000"/>
                </a:srgbClr>
              </a:gs>
              <a:gs pos="100000">
                <a:srgbClr val="5B738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282952"/>
            <a:ext cx="7955280" cy="1984248"/>
          </a:xfrm>
          <a:prstGeom prst="round2DiagRect">
            <a:avLst>
              <a:gd name="adj1" fmla="val 24578"/>
              <a:gd name="adj2" fmla="val 0"/>
            </a:avLst>
          </a:prstGeom>
          <a:gradFill flip="none" rotWithShape="1">
            <a:gsLst>
              <a:gs pos="0">
                <a:srgbClr val="C0C9D6"/>
              </a:gs>
              <a:gs pos="50000">
                <a:srgbClr val="5B738F">
                  <a:tint val="44500"/>
                  <a:satMod val="160000"/>
                </a:srgbClr>
              </a:gs>
              <a:gs pos="100000">
                <a:srgbClr val="5B738F">
                  <a:tint val="23500"/>
                  <a:satMod val="160000"/>
                </a:srgbClr>
              </a:gs>
            </a:gsLst>
            <a:lin ang="5400000" scaled="1"/>
            <a:tileRect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237672" y="3743980"/>
            <a:ext cx="6722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spc="350" dirty="0">
              <a:solidFill>
                <a:schemeClr val="tx1">
                  <a:lumMod val="75000"/>
                  <a:lumOff val="25000"/>
                </a:schemeClr>
              </a:solidFill>
              <a:latin typeface="Khmer UI" pitchFamily="34" charset="0"/>
              <a:cs typeface="Khmer UI" pitchFamily="34" charset="0"/>
            </a:endParaRPr>
          </a:p>
          <a:p>
            <a:r>
              <a:rPr lang="en-US" sz="1400" b="1" spc="350" dirty="0">
                <a:solidFill>
                  <a:schemeClr val="tx1">
                    <a:lumMod val="75000"/>
                    <a:lumOff val="25000"/>
                  </a:schemeClr>
                </a:solidFill>
                <a:latin typeface="Khmer UI" pitchFamily="34" charset="0"/>
                <a:cs typeface="Khmer UI" pitchFamily="34" charset="0"/>
              </a:rPr>
              <a:t>NOVEMBER 5, 2018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219200" y="2404408"/>
            <a:ext cx="701164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spc="350" dirty="0">
                <a:solidFill>
                  <a:srgbClr val="4C6078"/>
                </a:solidFill>
                <a:latin typeface="Khmer UI" pitchFamily="34" charset="0"/>
                <a:cs typeface="Khmer UI" pitchFamily="34" charset="0"/>
              </a:rPr>
              <a:t>VARIABLE ANNUITIES:</a:t>
            </a:r>
          </a:p>
          <a:p>
            <a:endParaRPr lang="en-US" sz="1400" b="1" spc="350" baseline="0" dirty="0">
              <a:solidFill>
                <a:schemeClr val="tx1">
                  <a:lumMod val="75000"/>
                  <a:lumOff val="25000"/>
                </a:schemeClr>
              </a:solidFill>
              <a:latin typeface="Khmer UI" pitchFamily="34" charset="0"/>
              <a:cs typeface="Khmer U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="1" spc="3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Khmer UI" pitchFamily="34" charset="0"/>
                <a:cs typeface="Khmer UI" pitchFamily="34" charset="0"/>
              </a:rPr>
              <a:t>PRINCIPLE-BASED RESERVES AND CAPITAL</a:t>
            </a:r>
          </a:p>
          <a:p>
            <a:pPr algn="l"/>
            <a:r>
              <a:rPr lang="en-US" sz="1600" b="1" spc="350" baseline="0" dirty="0">
                <a:solidFill>
                  <a:srgbClr val="5B738F"/>
                </a:solidFill>
                <a:latin typeface="Khmer UI" pitchFamily="34" charset="0"/>
                <a:cs typeface="Khmer UI" pitchFamily="34" charset="0"/>
              </a:rPr>
              <a:t>NAIC VA REFORM</a:t>
            </a:r>
            <a:endParaRPr lang="en-US" sz="1600" b="1" spc="350" dirty="0">
              <a:solidFill>
                <a:srgbClr val="5B738F"/>
              </a:solidFill>
              <a:latin typeface="Khmer UI" pitchFamily="34" charset="0"/>
              <a:cs typeface="Khmer UI" pitchFamily="34" charset="0"/>
            </a:endParaRP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8" name="Round Diagonal Corner Rectangle 6">
            <a:extLst>
              <a:ext uri="{FF2B5EF4-FFF2-40B4-BE49-F238E27FC236}">
                <a16:creationId xmlns:a16="http://schemas.microsoft.com/office/drawing/2014/main" id="{855B4C46-A9EF-4D25-97E3-9A575B73926A}"/>
              </a:ext>
            </a:extLst>
          </p:cNvPr>
          <p:cNvSpPr/>
          <p:nvPr userDrawn="1"/>
        </p:nvSpPr>
        <p:spPr>
          <a:xfrm>
            <a:off x="685800" y="5606772"/>
            <a:ext cx="5486400" cy="1083588"/>
          </a:xfrm>
          <a:prstGeom prst="round2DiagRect">
            <a:avLst>
              <a:gd name="adj1" fmla="val 24578"/>
              <a:gd name="adj2" fmla="val 0"/>
            </a:avLst>
          </a:prstGeom>
          <a:gradFill flip="none" rotWithShape="1">
            <a:gsLst>
              <a:gs pos="0">
                <a:srgbClr val="C0C9D6"/>
              </a:gs>
              <a:gs pos="50000">
                <a:srgbClr val="5B738F">
                  <a:tint val="44500"/>
                  <a:satMod val="160000"/>
                </a:srgbClr>
              </a:gs>
              <a:gs pos="100000">
                <a:srgbClr val="5B738F">
                  <a:tint val="23500"/>
                  <a:satMod val="160000"/>
                </a:srgbClr>
              </a:gs>
            </a:gsLst>
            <a:lin ang="5400000" scaled="1"/>
            <a:tileRect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94D4D7-36C7-483E-87AF-C079CADA11CE}"/>
              </a:ext>
            </a:extLst>
          </p:cNvPr>
          <p:cNvSpPr txBox="1"/>
          <p:nvPr userDrawn="1"/>
        </p:nvSpPr>
        <p:spPr>
          <a:xfrm>
            <a:off x="1266824" y="5816025"/>
            <a:ext cx="6964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spc="350" dirty="0">
                <a:solidFill>
                  <a:schemeClr val="tx1"/>
                </a:solidFill>
                <a:latin typeface="+mn-lt"/>
                <a:cs typeface="Khmer UI" pitchFamily="34" charset="0"/>
              </a:rPr>
              <a:t>Peter Abramovich, FSA, MAAA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spc="350" dirty="0">
                <a:solidFill>
                  <a:schemeClr val="tx1"/>
                </a:solidFill>
                <a:latin typeface="+mn-lt"/>
                <a:cs typeface="Khmer UI" pitchFamily="34" charset="0"/>
              </a:rPr>
              <a:t>AVP &amp; Actuary, Annuity Valuation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spc="350" dirty="0">
                <a:solidFill>
                  <a:schemeClr val="tx1"/>
                </a:solidFill>
                <a:latin typeface="+mn-lt"/>
                <a:cs typeface="Khmer UI" pitchFamily="34" charset="0"/>
              </a:rPr>
              <a:t>Pacific Life Insurance Company</a:t>
            </a:r>
            <a:endParaRPr lang="en-US" sz="1600" b="1" dirty="0">
              <a:solidFill>
                <a:schemeClr val="tx1"/>
              </a:solidFill>
              <a:latin typeface="+mn-lt"/>
              <a:cs typeface="Khmer U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 userDrawn="1"/>
        </p:nvSpPr>
        <p:spPr>
          <a:xfrm>
            <a:off x="0" y="6675120"/>
            <a:ext cx="9144000" cy="18288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5B738F">
                  <a:tint val="66000"/>
                  <a:satMod val="160000"/>
                </a:srgbClr>
              </a:gs>
              <a:gs pos="50000">
                <a:srgbClr val="5B738F">
                  <a:tint val="44500"/>
                  <a:satMod val="160000"/>
                </a:srgbClr>
              </a:gs>
              <a:gs pos="100000">
                <a:srgbClr val="5B738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426" y="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3"/>
          <p:cNvSpPr txBox="1">
            <a:spLocks/>
          </p:cNvSpPr>
          <p:nvPr userDrawn="1"/>
        </p:nvSpPr>
        <p:spPr>
          <a:xfrm>
            <a:off x="8763000" y="6655078"/>
            <a:ext cx="381000" cy="228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000" baseline="0"/>
            </a:lvl1pPr>
          </a:lstStyle>
          <a:p>
            <a:pPr marL="280988" indent="-280988">
              <a:spcBef>
                <a:spcPct val="20000"/>
              </a:spcBef>
              <a:buFont typeface="Wingdings" pitchFamily="2" charset="2"/>
              <a:buNone/>
              <a:defRPr/>
            </a:pPr>
            <a:fld id="{BC99430D-B4F3-4791-AD8A-63324A0D2D0A}" type="slidenum">
              <a:rPr lang="en-US" sz="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Khmer UI" pitchFamily="34" charset="0"/>
                <a:cs typeface="Khmer UI" pitchFamily="34" charset="0"/>
              </a:rPr>
              <a:pPr marL="280988" indent="-280988">
                <a:spcBef>
                  <a:spcPct val="200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2" y="6651978"/>
            <a:ext cx="81534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pc="350" dirty="0">
                <a:solidFill>
                  <a:schemeClr val="tx1">
                    <a:lumMod val="75000"/>
                    <a:lumOff val="25000"/>
                  </a:schemeClr>
                </a:solidFill>
                <a:latin typeface="Khmer UI" pitchFamily="34" charset="0"/>
                <a:cs typeface="Khmer UI" pitchFamily="34" charset="0"/>
              </a:rPr>
              <a:t>VA:PRINCIPLE-BASED RESERVES AND CAPITAL  </a:t>
            </a:r>
            <a:r>
              <a:rPr lang="en-US" sz="900" b="1" spc="3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Khmer UI" pitchFamily="34" charset="0"/>
              </a:rPr>
              <a:t>│ 11</a:t>
            </a:r>
            <a:r>
              <a:rPr lang="en-US" sz="900" b="1" spc="350" dirty="0">
                <a:solidFill>
                  <a:schemeClr val="tx1">
                    <a:lumMod val="75000"/>
                    <a:lumOff val="25000"/>
                  </a:schemeClr>
                </a:solidFill>
                <a:latin typeface="Khmer UI" pitchFamily="34" charset="0"/>
                <a:cs typeface="Khmer UI" pitchFamily="34" charset="0"/>
              </a:rPr>
              <a:t>/5/18</a:t>
            </a:r>
          </a:p>
        </p:txBody>
      </p:sp>
      <p:sp>
        <p:nvSpPr>
          <p:cNvPr id="9" name="Subtitle 3"/>
          <p:cNvSpPr txBox="1">
            <a:spLocks/>
          </p:cNvSpPr>
          <p:nvPr userDrawn="1"/>
        </p:nvSpPr>
        <p:spPr>
          <a:xfrm>
            <a:off x="223451" y="467100"/>
            <a:ext cx="8688387" cy="68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7475" lvl="0" indent="-1174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5B738F"/>
              </a:solidFill>
              <a:latin typeface="Gill Sans MT" pitchFamily="34" charset="0"/>
              <a:cs typeface="Khmer U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 cap="none" spc="80" baseline="0">
          <a:solidFill>
            <a:schemeClr val="tx1"/>
          </a:solidFill>
          <a:latin typeface="Khmer UI" pitchFamily="34" charset="0"/>
          <a:ea typeface="+mj-ea"/>
          <a:cs typeface="Khmer UI" pitchFamily="34" charset="0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b="1" kern="1200">
          <a:solidFill>
            <a:schemeClr val="tx1"/>
          </a:solidFill>
          <a:latin typeface="Khmer UI" pitchFamily="34" charset="0"/>
          <a:ea typeface="+mn-ea"/>
          <a:cs typeface="Khmer UI" pitchFamily="34" charset="0"/>
        </a:defRPr>
      </a:lvl1pPr>
      <a:lvl2pPr marL="573088" indent="-171450" algn="l" defTabSz="914400" rtl="0" eaLnBrk="1" latinLnBrk="0" hangingPunct="1">
        <a:spcBef>
          <a:spcPct val="20000"/>
        </a:spcBef>
        <a:buFont typeface="Wingdings" pitchFamily="2" charset="2"/>
        <a:buChar char="§"/>
        <a:defRPr sz="1200" kern="1200">
          <a:solidFill>
            <a:schemeClr val="tx1"/>
          </a:solidFill>
          <a:latin typeface="Khmer UI" pitchFamily="34" charset="0"/>
          <a:ea typeface="+mn-ea"/>
          <a:cs typeface="Khmer UI" pitchFamily="34" charset="0"/>
        </a:defRPr>
      </a:lvl2pPr>
      <a:lvl3pPr marL="800100" indent="-166688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Khmer UI" pitchFamily="34" charset="0"/>
          <a:ea typeface="+mn-ea"/>
          <a:cs typeface="Khmer UI" pitchFamily="34" charset="0"/>
        </a:defRPr>
      </a:lvl3pPr>
      <a:lvl4pPr marL="1085850" indent="-1714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Khmer UI" pitchFamily="34" charset="0"/>
          <a:ea typeface="+mn-ea"/>
          <a:cs typeface="Khmer UI" pitchFamily="34" charset="0"/>
        </a:defRPr>
      </a:lvl4pPr>
      <a:lvl5pPr marL="1376363" indent="-180975" algn="l" defTabSz="914400" rtl="0" eaLnBrk="1" latinLnBrk="0" hangingPunct="1">
        <a:spcBef>
          <a:spcPct val="20000"/>
        </a:spcBef>
        <a:buFont typeface="Calibri" pitchFamily="34" charset="0"/>
        <a:buChar char="─"/>
        <a:defRPr sz="1200" kern="1200">
          <a:solidFill>
            <a:schemeClr val="tx1"/>
          </a:solidFill>
          <a:latin typeface="Khmer UI" pitchFamily="34" charset="0"/>
          <a:ea typeface="+mn-ea"/>
          <a:cs typeface="Khmer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peter.abramovich@pacificlif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>
            <a:extLst>
              <a:ext uri="{FF2B5EF4-FFF2-40B4-BE49-F238E27FC236}">
                <a16:creationId xmlns:a16="http://schemas.microsoft.com/office/drawing/2014/main" id="{843C8F34-78E6-4C72-B1BC-6D08C3B368D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74" y="1182573"/>
            <a:ext cx="8167673" cy="541336"/>
            <a:chOff x="528" y="619"/>
            <a:chExt cx="5145" cy="341"/>
          </a:xfrm>
        </p:grpSpPr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02C71102-A079-4C94-9159-FA3787B762F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8" y="619"/>
              <a:ext cx="5040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75FB3F7-B6B7-4FF7-BDEE-6AA25D6C0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619"/>
              <a:ext cx="506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Khmer UI" panose="020B0502040204020203" pitchFamily="34" charset="0"/>
                  <a:cs typeface="Khmer UI" panose="020B0502040204020203" pitchFamily="34" charset="0"/>
                </a:rPr>
                <a:t>Many people greatly underestimate the time they will live in retirement 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hmer UI" panose="020B0502040204020203" pitchFamily="34" charset="0"/>
                <a:cs typeface="Khmer UI" panose="020B0502040204020203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3034A18-5746-489B-85BA-A0BD24059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" y="814"/>
              <a:ext cx="4347" cy="29"/>
            </a:xfrm>
            <a:custGeom>
              <a:avLst/>
              <a:gdLst>
                <a:gd name="T0" fmla="*/ 0 w 4814"/>
                <a:gd name="T1" fmla="*/ 0 h 11"/>
                <a:gd name="T2" fmla="*/ 1203 w 4814"/>
                <a:gd name="T3" fmla="*/ 0 h 11"/>
                <a:gd name="T4" fmla="*/ 2407 w 4814"/>
                <a:gd name="T5" fmla="*/ 0 h 11"/>
                <a:gd name="T6" fmla="*/ 3610 w 4814"/>
                <a:gd name="T7" fmla="*/ 0 h 11"/>
                <a:gd name="T8" fmla="*/ 4814 w 4814"/>
                <a:gd name="T9" fmla="*/ 0 h 11"/>
                <a:gd name="T10" fmla="*/ 4814 w 4814"/>
                <a:gd name="T11" fmla="*/ 11 h 11"/>
                <a:gd name="T12" fmla="*/ 3610 w 4814"/>
                <a:gd name="T13" fmla="*/ 11 h 11"/>
                <a:gd name="T14" fmla="*/ 2407 w 4814"/>
                <a:gd name="T15" fmla="*/ 11 h 11"/>
                <a:gd name="T16" fmla="*/ 1203 w 4814"/>
                <a:gd name="T17" fmla="*/ 11 h 11"/>
                <a:gd name="T18" fmla="*/ 0 w 4814"/>
                <a:gd name="T19" fmla="*/ 11 h 11"/>
                <a:gd name="T20" fmla="*/ 0 w 4814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14" h="11">
                  <a:moveTo>
                    <a:pt x="0" y="0"/>
                  </a:moveTo>
                  <a:lnTo>
                    <a:pt x="1203" y="0"/>
                  </a:lnTo>
                  <a:lnTo>
                    <a:pt x="2407" y="0"/>
                  </a:lnTo>
                  <a:lnTo>
                    <a:pt x="3610" y="0"/>
                  </a:lnTo>
                  <a:lnTo>
                    <a:pt x="4814" y="0"/>
                  </a:lnTo>
                  <a:lnTo>
                    <a:pt x="4814" y="11"/>
                  </a:lnTo>
                  <a:lnTo>
                    <a:pt x="3610" y="11"/>
                  </a:lnTo>
                  <a:lnTo>
                    <a:pt x="2407" y="11"/>
                  </a:lnTo>
                  <a:lnTo>
                    <a:pt x="1203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2">
            <a:extLst>
              <a:ext uri="{FF2B5EF4-FFF2-40B4-BE49-F238E27FC236}">
                <a16:creationId xmlns:a16="http://schemas.microsoft.com/office/drawing/2014/main" id="{48C3833F-CEDA-42EA-AAE6-77890984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LONGEVITY RISK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EFE854C2-5B3E-4C91-96BF-ED4B83F2F40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5425" y="1779588"/>
            <a:ext cx="7951788" cy="4660900"/>
            <a:chOff x="142" y="1121"/>
            <a:chExt cx="5009" cy="2936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9A6E4109-BE65-40B0-A5C7-E6D36771A12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2" y="1121"/>
              <a:ext cx="5009" cy="2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520BA763-A5A5-4BBA-B1C6-84B3CF7F1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" y="3898"/>
              <a:ext cx="221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Source: 1996 US 2000 Annuity Male and Female Tables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14EAE793-BDB7-42C8-BDA5-AE9FE36DE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635"/>
              <a:ext cx="967" cy="314"/>
            </a:xfrm>
            <a:prstGeom prst="rect">
              <a:avLst/>
            </a:prstGeom>
            <a:solidFill>
              <a:srgbClr val="FFC4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87D97EE2-23D0-4A39-977D-80C3BA30F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635"/>
              <a:ext cx="967" cy="314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98D329E5-AD8E-49E8-873D-97D22F8FD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" y="1156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50%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79EA18A5-FCDA-41DC-8553-6EEC69D93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1287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95B274F5-189E-4B97-BEBD-3F5570BA7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156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C34F1648-D248-4EF5-B0CB-2D7298A38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287"/>
              <a:ext cx="67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955FB347-90F8-4565-8DC6-BE2763C37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35"/>
              <a:ext cx="1927" cy="314"/>
            </a:xfrm>
            <a:prstGeom prst="rect">
              <a:avLst/>
            </a:prstGeom>
            <a:solidFill>
              <a:srgbClr val="D1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96FCAC25-0499-4B97-95DA-65E38A3FF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35"/>
              <a:ext cx="1927" cy="314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A48A452F-8977-46C4-BA02-4B5A9C44C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1684"/>
              <a:ext cx="111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Male (age 65)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DA9ADC61-F5C3-4B1B-9D9B-1FB54852A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5" y="1644"/>
              <a:ext cx="0" cy="200"/>
            </a:xfrm>
            <a:prstGeom prst="line">
              <a:avLst/>
            </a:prstGeom>
            <a:noFill/>
            <a:ln w="17463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AE7D4C22-6D2A-442A-989A-4F000AEA3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555"/>
              <a:ext cx="195" cy="114"/>
            </a:xfrm>
            <a:custGeom>
              <a:avLst/>
              <a:gdLst>
                <a:gd name="T0" fmla="*/ 0 w 195"/>
                <a:gd name="T1" fmla="*/ 0 h 114"/>
                <a:gd name="T2" fmla="*/ 97 w 195"/>
                <a:gd name="T3" fmla="*/ 114 h 114"/>
                <a:gd name="T4" fmla="*/ 195 w 195"/>
                <a:gd name="T5" fmla="*/ 0 h 114"/>
                <a:gd name="T6" fmla="*/ 0 w 195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14">
                  <a:moveTo>
                    <a:pt x="0" y="0"/>
                  </a:moveTo>
                  <a:lnTo>
                    <a:pt x="97" y="114"/>
                  </a:lnTo>
                  <a:lnTo>
                    <a:pt x="1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7C0B0090-F670-4ABF-9B87-69909FC21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555"/>
              <a:ext cx="195" cy="114"/>
            </a:xfrm>
            <a:custGeom>
              <a:avLst/>
              <a:gdLst>
                <a:gd name="T0" fmla="*/ 0 w 195"/>
                <a:gd name="T1" fmla="*/ 0 h 114"/>
                <a:gd name="T2" fmla="*/ 97 w 195"/>
                <a:gd name="T3" fmla="*/ 114 h 114"/>
                <a:gd name="T4" fmla="*/ 195 w 195"/>
                <a:gd name="T5" fmla="*/ 0 h 114"/>
                <a:gd name="T6" fmla="*/ 0 w 195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14">
                  <a:moveTo>
                    <a:pt x="0" y="0"/>
                  </a:moveTo>
                  <a:lnTo>
                    <a:pt x="97" y="114"/>
                  </a:lnTo>
                  <a:lnTo>
                    <a:pt x="19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5FE98C3F-73E3-497B-BE13-B5269143B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555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D29C670-1D38-4DA3-BFCA-FC47EC0F8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555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B0D7B73F-5C80-44FE-BF69-4CFC76F28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" y="2475"/>
              <a:ext cx="1172" cy="342"/>
            </a:xfrm>
            <a:prstGeom prst="rect">
              <a:avLst/>
            </a:prstGeom>
            <a:solidFill>
              <a:srgbClr val="839E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E78B5C9B-6206-411E-8E67-9BD72A6E0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" y="2475"/>
              <a:ext cx="1172" cy="342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6844BE6B-4601-49F2-A20B-40B1FA265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2475"/>
              <a:ext cx="2264" cy="342"/>
            </a:xfrm>
            <a:prstGeom prst="rect">
              <a:avLst/>
            </a:prstGeom>
            <a:solidFill>
              <a:srgbClr val="3F50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185E7CBF-A3FC-4993-AFD0-633D4D68C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2475"/>
              <a:ext cx="2264" cy="342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B76735EF-2EAF-4457-8786-39BDB1AD5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2536"/>
              <a:ext cx="128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Female (age 65)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8067E367-2FF8-4DD1-A8ED-0815F5289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2" y="2472"/>
              <a:ext cx="6" cy="194"/>
            </a:xfrm>
            <a:prstGeom prst="line">
              <a:avLst/>
            </a:prstGeom>
            <a:noFill/>
            <a:ln w="17463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B2426D37-60AA-4232-8404-51DF6CBAE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" y="2079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50%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A13FF9C7-28A9-49F1-84C8-2160CCB95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2212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E3BB8042-9A71-40C4-B330-559396603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" y="2085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2C2B0244-59FD-4FC2-BC23-FD0DA5F4C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16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94CBBC6E-C17B-453A-BF7C-D16D386FD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2389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793738A1-FDBE-4061-A545-55EAF698F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2389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539C23E4-A628-418F-BD98-CE44C8A8E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" y="2400"/>
              <a:ext cx="194" cy="115"/>
            </a:xfrm>
            <a:custGeom>
              <a:avLst/>
              <a:gdLst>
                <a:gd name="T0" fmla="*/ 0 w 194"/>
                <a:gd name="T1" fmla="*/ 0 h 115"/>
                <a:gd name="T2" fmla="*/ 97 w 194"/>
                <a:gd name="T3" fmla="*/ 115 h 115"/>
                <a:gd name="T4" fmla="*/ 194 w 194"/>
                <a:gd name="T5" fmla="*/ 0 h 115"/>
                <a:gd name="T6" fmla="*/ 0 w 194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115">
                  <a:moveTo>
                    <a:pt x="0" y="0"/>
                  </a:moveTo>
                  <a:lnTo>
                    <a:pt x="97" y="115"/>
                  </a:lnTo>
                  <a:lnTo>
                    <a:pt x="1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423C2B48-473F-4FA8-9C8E-8353067C3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" y="2400"/>
              <a:ext cx="194" cy="115"/>
            </a:xfrm>
            <a:custGeom>
              <a:avLst/>
              <a:gdLst>
                <a:gd name="T0" fmla="*/ 0 w 194"/>
                <a:gd name="T1" fmla="*/ 0 h 115"/>
                <a:gd name="T2" fmla="*/ 97 w 194"/>
                <a:gd name="T3" fmla="*/ 115 h 115"/>
                <a:gd name="T4" fmla="*/ 194 w 194"/>
                <a:gd name="T5" fmla="*/ 0 h 115"/>
                <a:gd name="T6" fmla="*/ 0 w 194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115">
                  <a:moveTo>
                    <a:pt x="0" y="0"/>
                  </a:moveTo>
                  <a:lnTo>
                    <a:pt x="97" y="115"/>
                  </a:lnTo>
                  <a:lnTo>
                    <a:pt x="19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B388EB95-6FDB-45B7-86FB-81E98F415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2930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>
              <a:extLst>
                <a:ext uri="{FF2B5EF4-FFF2-40B4-BE49-F238E27FC236}">
                  <a16:creationId xmlns:a16="http://schemas.microsoft.com/office/drawing/2014/main" id="{0EB5F626-F4AF-4490-AD83-D42E36B9D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9" y="3062"/>
              <a:ext cx="67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>
              <a:extLst>
                <a:ext uri="{FF2B5EF4-FFF2-40B4-BE49-F238E27FC236}">
                  <a16:creationId xmlns:a16="http://schemas.microsoft.com/office/drawing/2014/main" id="{1CD22AB3-FD5B-47B2-9F04-94E8CAC0D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2930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50%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7">
              <a:extLst>
                <a:ext uri="{FF2B5EF4-FFF2-40B4-BE49-F238E27FC236}">
                  <a16:creationId xmlns:a16="http://schemas.microsoft.com/office/drawing/2014/main" id="{BE67BD22-ED64-48BF-AAA8-484D79EC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2" y="3062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8">
              <a:extLst>
                <a:ext uri="{FF2B5EF4-FFF2-40B4-BE49-F238E27FC236}">
                  <a16:creationId xmlns:a16="http://schemas.microsoft.com/office/drawing/2014/main" id="{31C483FE-CE2D-496E-8FA4-5244574A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3303"/>
              <a:ext cx="966" cy="337"/>
            </a:xfrm>
            <a:prstGeom prst="rect">
              <a:avLst/>
            </a:prstGeom>
            <a:solidFill>
              <a:srgbClr val="7EA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9">
              <a:extLst>
                <a:ext uri="{FF2B5EF4-FFF2-40B4-BE49-F238E27FC236}">
                  <a16:creationId xmlns:a16="http://schemas.microsoft.com/office/drawing/2014/main" id="{E7115515-9B25-4D0D-A9AC-F1C2453C1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3303"/>
              <a:ext cx="966" cy="337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6FCFB8B1-DA3B-4B73-9E3C-34EB85286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3059"/>
              <a:ext cx="156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At least one person has a: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AC249437-BECC-40E1-9001-F25A18550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3303"/>
              <a:ext cx="2888" cy="337"/>
            </a:xfrm>
            <a:prstGeom prst="rect">
              <a:avLst/>
            </a:prstGeom>
            <a:solidFill>
              <a:srgbClr val="4F6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id="{04D865D9-618A-4FFF-8933-C2CC1B841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3303"/>
              <a:ext cx="2888" cy="337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99DD1313-C0E7-4C2E-A4B7-25337C818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363"/>
              <a:ext cx="1647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Couple (both age 65)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Line 44">
              <a:extLst>
                <a:ext uri="{FF2B5EF4-FFF2-40B4-BE49-F238E27FC236}">
                  <a16:creationId xmlns:a16="http://schemas.microsoft.com/office/drawing/2014/main" id="{159AC4D1-5030-4A06-A5D8-00E9D5849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6" y="3300"/>
              <a:ext cx="0" cy="200"/>
            </a:xfrm>
            <a:prstGeom prst="line">
              <a:avLst/>
            </a:prstGeom>
            <a:noFill/>
            <a:ln w="17463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DCEE4CBB-C741-47CC-BC11-5F3B32371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3223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456612CC-4A70-4AEE-A9A2-80B981DBE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3223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80B2EB5E-16FE-46C8-B2B2-0FF997B04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3223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D3274181-FD1B-49CE-94D3-151533B6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3223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3ED7162A-9EBD-4AED-8EDA-01CC45F25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1685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5ABC53D8-C339-4901-8C22-221224427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" y="1675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1860DB05-912A-4EC1-B4F8-13D0B59CB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542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88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E3A85217-6D90-4731-A549-1E22235C1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8" y="2532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94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id="{E5195956-5F9D-444C-8816-D9A41106B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" y="3366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4">
              <a:extLst>
                <a:ext uri="{FF2B5EF4-FFF2-40B4-BE49-F238E27FC236}">
                  <a16:creationId xmlns:a16="http://schemas.microsoft.com/office/drawing/2014/main" id="{F92DCDE7-212C-45D9-827E-CB842982B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5" y="3364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587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187E951-292B-4845-AF9B-4A2B74ABCF7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4800" y="1262857"/>
            <a:ext cx="8132761" cy="3454400"/>
            <a:chOff x="419" y="1232"/>
            <a:chExt cx="5123" cy="2176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26FC8764-DEC1-48A0-9349-F31D53168B1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9" y="1232"/>
              <a:ext cx="4957" cy="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A127CC3-6577-4E00-AFA5-C3D9F9E7E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1814"/>
              <a:ext cx="1194" cy="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Khmer UI" panose="020B0502040204020203" pitchFamily="34" charset="0"/>
                  <a:cs typeface="Khmer UI" panose="020B0502040204020203" pitchFamily="34" charset="0"/>
                </a:rPr>
                <a:t>Retirement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Khmer UI" panose="020B0502040204020203" pitchFamily="34" charset="0"/>
                  <a:cs typeface="Khmer UI" panose="020B0502040204020203" pitchFamily="34" charset="0"/>
                </a:rPr>
                <a:t>Income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Khmer UI" panose="020B0502040204020203" pitchFamily="34" charset="0"/>
                  <a:cs typeface="Khmer UI" panose="020B0502040204020203" pitchFamily="34" charset="0"/>
                </a:rPr>
                <a:t>Solutions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hmer UI" panose="020B0502040204020203" pitchFamily="34" charset="0"/>
                <a:cs typeface="Khmer UI" panose="020B0502040204020203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D1415C5-8350-468B-903D-827C7E484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" y="1254"/>
              <a:ext cx="220" cy="2132"/>
            </a:xfrm>
            <a:custGeom>
              <a:avLst/>
              <a:gdLst>
                <a:gd name="T0" fmla="*/ 0 w 220"/>
                <a:gd name="T1" fmla="*/ 533 h 2132"/>
                <a:gd name="T2" fmla="*/ 0 w 220"/>
                <a:gd name="T3" fmla="*/ 533 h 2132"/>
                <a:gd name="T4" fmla="*/ 0 w 220"/>
                <a:gd name="T5" fmla="*/ 0 h 2132"/>
                <a:gd name="T6" fmla="*/ 220 w 220"/>
                <a:gd name="T7" fmla="*/ 1066 h 2132"/>
                <a:gd name="T8" fmla="*/ 0 w 220"/>
                <a:gd name="T9" fmla="*/ 2132 h 2132"/>
                <a:gd name="T10" fmla="*/ 0 w 220"/>
                <a:gd name="T11" fmla="*/ 1599 h 2132"/>
                <a:gd name="T12" fmla="*/ 0 w 220"/>
                <a:gd name="T13" fmla="*/ 1599 h 2132"/>
                <a:gd name="T14" fmla="*/ 0 w 220"/>
                <a:gd name="T15" fmla="*/ 533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2132">
                  <a:moveTo>
                    <a:pt x="0" y="533"/>
                  </a:moveTo>
                  <a:lnTo>
                    <a:pt x="0" y="533"/>
                  </a:lnTo>
                  <a:lnTo>
                    <a:pt x="0" y="0"/>
                  </a:lnTo>
                  <a:lnTo>
                    <a:pt x="220" y="1066"/>
                  </a:lnTo>
                  <a:lnTo>
                    <a:pt x="0" y="2132"/>
                  </a:lnTo>
                  <a:lnTo>
                    <a:pt x="0" y="1599"/>
                  </a:lnTo>
                  <a:lnTo>
                    <a:pt x="0" y="1599"/>
                  </a:lnTo>
                  <a:lnTo>
                    <a:pt x="0" y="533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9961621-19D1-4FB0-93CD-893804FB5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" y="1254"/>
              <a:ext cx="220" cy="2132"/>
            </a:xfrm>
            <a:custGeom>
              <a:avLst/>
              <a:gdLst>
                <a:gd name="T0" fmla="*/ 0 w 220"/>
                <a:gd name="T1" fmla="*/ 533 h 2132"/>
                <a:gd name="T2" fmla="*/ 0 w 220"/>
                <a:gd name="T3" fmla="*/ 533 h 2132"/>
                <a:gd name="T4" fmla="*/ 0 w 220"/>
                <a:gd name="T5" fmla="*/ 0 h 2132"/>
                <a:gd name="T6" fmla="*/ 220 w 220"/>
                <a:gd name="T7" fmla="*/ 1066 h 2132"/>
                <a:gd name="T8" fmla="*/ 0 w 220"/>
                <a:gd name="T9" fmla="*/ 2132 h 2132"/>
                <a:gd name="T10" fmla="*/ 0 w 220"/>
                <a:gd name="T11" fmla="*/ 1599 h 2132"/>
                <a:gd name="T12" fmla="*/ 0 w 220"/>
                <a:gd name="T13" fmla="*/ 1599 h 2132"/>
                <a:gd name="T14" fmla="*/ 0 w 220"/>
                <a:gd name="T15" fmla="*/ 533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2132">
                  <a:moveTo>
                    <a:pt x="0" y="533"/>
                  </a:moveTo>
                  <a:lnTo>
                    <a:pt x="0" y="533"/>
                  </a:lnTo>
                  <a:lnTo>
                    <a:pt x="0" y="0"/>
                  </a:lnTo>
                  <a:lnTo>
                    <a:pt x="220" y="1066"/>
                  </a:lnTo>
                  <a:lnTo>
                    <a:pt x="0" y="2132"/>
                  </a:lnTo>
                  <a:lnTo>
                    <a:pt x="0" y="1599"/>
                  </a:lnTo>
                  <a:lnTo>
                    <a:pt x="0" y="1599"/>
                  </a:lnTo>
                  <a:lnTo>
                    <a:pt x="0" y="533"/>
                  </a:lnTo>
                  <a:close/>
                </a:path>
              </a:pathLst>
            </a:custGeom>
            <a:noFill/>
            <a:ln w="7938" cap="flat">
              <a:solidFill>
                <a:srgbClr val="0077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92C2B7-DE89-43BB-826B-3A263C615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1805"/>
              <a:ext cx="332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Khmer UI" panose="020B0502040204020203" pitchFamily="34" charset="0"/>
                  <a:cs typeface="Khmer UI" panose="020B0502040204020203" pitchFamily="34" charset="0"/>
                </a:rPr>
                <a:t>Deferred Variable Annuities Living Benefits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hmer UI" panose="020B0502040204020203" pitchFamily="34" charset="0"/>
                <a:cs typeface="Khmer UI" panose="020B0502040204020203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E59830A-C1CE-47FC-A792-8208B3281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" y="2045"/>
              <a:ext cx="3299" cy="29"/>
            </a:xfrm>
            <a:custGeom>
              <a:avLst/>
              <a:gdLst>
                <a:gd name="T0" fmla="*/ 0 w 3038"/>
                <a:gd name="T1" fmla="*/ 0 h 11"/>
                <a:gd name="T2" fmla="*/ 760 w 3038"/>
                <a:gd name="T3" fmla="*/ 0 h 11"/>
                <a:gd name="T4" fmla="*/ 1519 w 3038"/>
                <a:gd name="T5" fmla="*/ 0 h 11"/>
                <a:gd name="T6" fmla="*/ 2279 w 3038"/>
                <a:gd name="T7" fmla="*/ 0 h 11"/>
                <a:gd name="T8" fmla="*/ 3038 w 3038"/>
                <a:gd name="T9" fmla="*/ 0 h 11"/>
                <a:gd name="T10" fmla="*/ 3038 w 3038"/>
                <a:gd name="T11" fmla="*/ 11 h 11"/>
                <a:gd name="T12" fmla="*/ 2279 w 3038"/>
                <a:gd name="T13" fmla="*/ 11 h 11"/>
                <a:gd name="T14" fmla="*/ 1519 w 3038"/>
                <a:gd name="T15" fmla="*/ 11 h 11"/>
                <a:gd name="T16" fmla="*/ 760 w 3038"/>
                <a:gd name="T17" fmla="*/ 11 h 11"/>
                <a:gd name="T18" fmla="*/ 0 w 3038"/>
                <a:gd name="T19" fmla="*/ 11 h 11"/>
                <a:gd name="T20" fmla="*/ 0 w 3038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38" h="11">
                  <a:moveTo>
                    <a:pt x="0" y="0"/>
                  </a:moveTo>
                  <a:lnTo>
                    <a:pt x="760" y="0"/>
                  </a:lnTo>
                  <a:lnTo>
                    <a:pt x="1519" y="0"/>
                  </a:lnTo>
                  <a:lnTo>
                    <a:pt x="2279" y="0"/>
                  </a:lnTo>
                  <a:lnTo>
                    <a:pt x="3038" y="0"/>
                  </a:lnTo>
                  <a:lnTo>
                    <a:pt x="3038" y="11"/>
                  </a:lnTo>
                  <a:lnTo>
                    <a:pt x="2279" y="11"/>
                  </a:lnTo>
                  <a:lnTo>
                    <a:pt x="1519" y="11"/>
                  </a:lnTo>
                  <a:lnTo>
                    <a:pt x="760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30D25E0-A1FD-49C8-8238-29B72B8DD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2069"/>
              <a:ext cx="737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GMIB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altLang="en-US" sz="2200" dirty="0">
                  <a:solidFill>
                    <a:srgbClr val="02427D"/>
                  </a:solidFill>
                  <a:latin typeface="Calibri" panose="020F0502020204030204" pitchFamily="34" charset="0"/>
                </a:rPr>
                <a:t>GMWB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LWG</a:t>
              </a: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altLang="en-US" sz="2200" dirty="0">
                  <a:solidFill>
                    <a:srgbClr val="02427D"/>
                  </a:solidFill>
                  <a:latin typeface="Calibri" panose="020F0502020204030204" pitchFamily="34" charset="0"/>
                </a:rPr>
                <a:t>GMAB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2" name="AutoShape 21">
            <a:extLst>
              <a:ext uri="{FF2B5EF4-FFF2-40B4-BE49-F238E27FC236}">
                <a16:creationId xmlns:a16="http://schemas.microsoft.com/office/drawing/2014/main" id="{B8DDA98F-B2F5-4AED-AE08-5F2F2CF1661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08781" y="838201"/>
            <a:ext cx="83820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itle 2">
            <a:extLst>
              <a:ext uri="{FF2B5EF4-FFF2-40B4-BE49-F238E27FC236}">
                <a16:creationId xmlns:a16="http://schemas.microsoft.com/office/drawing/2014/main" id="{84777AEF-6F4A-46B7-AD54-CABDCDCA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THE SOLUTION</a:t>
            </a:r>
          </a:p>
        </p:txBody>
      </p:sp>
    </p:spTree>
    <p:extLst>
      <p:ext uri="{BB962C8B-B14F-4D97-AF65-F5344CB8AC3E}">
        <p14:creationId xmlns:p14="http://schemas.microsoft.com/office/powerpoint/2010/main" val="400946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33A7B13-BDDC-4638-B28C-677E7342F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11" y="1497013"/>
            <a:ext cx="8739076" cy="612732"/>
          </a:xfrm>
          <a:prstGeom prst="rect">
            <a:avLst/>
          </a:prstGeom>
        </p:spPr>
      </p:pic>
      <p:sp>
        <p:nvSpPr>
          <p:cNvPr id="5" name="AutoShape 3">
            <a:extLst>
              <a:ext uri="{FF2B5EF4-FFF2-40B4-BE49-F238E27FC236}">
                <a16:creationId xmlns:a16="http://schemas.microsoft.com/office/drawing/2014/main" id="{9642364B-4AB8-43FB-94F4-B54494DC9BF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152400"/>
            <a:ext cx="91440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1">
            <a:extLst>
              <a:ext uri="{FF2B5EF4-FFF2-40B4-BE49-F238E27FC236}">
                <a16:creationId xmlns:a16="http://schemas.microsoft.com/office/drawing/2014/main" id="{B36ACAB2-9EA5-416E-81CC-30C98AFD522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2400" y="990600"/>
            <a:ext cx="8896349" cy="4392612"/>
            <a:chOff x="159" y="737"/>
            <a:chExt cx="5604" cy="2767"/>
          </a:xfrm>
        </p:grpSpPr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913731AB-6A9F-45FA-BAC0-CB4E8210534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9" y="737"/>
              <a:ext cx="5601" cy="2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526A359B-737C-49C9-914C-574EBB059B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" y="1347"/>
              <a:ext cx="5331" cy="6"/>
            </a:xfrm>
            <a:prstGeom prst="line">
              <a:avLst/>
            </a:prstGeom>
            <a:noFill/>
            <a:ln w="28575" cap="flat">
              <a:solidFill>
                <a:srgbClr val="02427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FE63D83-683E-4544-BDF4-C4364325F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" y="1798"/>
              <a:ext cx="1050" cy="7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BDBD9BF-31F0-43FC-955F-332A7008DC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" y="1795"/>
              <a:ext cx="1056" cy="709"/>
            </a:xfrm>
            <a:custGeom>
              <a:avLst/>
              <a:gdLst>
                <a:gd name="T0" fmla="*/ 6 w 1056"/>
                <a:gd name="T1" fmla="*/ 6 h 709"/>
                <a:gd name="T2" fmla="*/ 6 w 1056"/>
                <a:gd name="T3" fmla="*/ 704 h 709"/>
                <a:gd name="T4" fmla="*/ 1050 w 1056"/>
                <a:gd name="T5" fmla="*/ 704 h 709"/>
                <a:gd name="T6" fmla="*/ 1050 w 1056"/>
                <a:gd name="T7" fmla="*/ 6 h 709"/>
                <a:gd name="T8" fmla="*/ 6 w 1056"/>
                <a:gd name="T9" fmla="*/ 6 h 709"/>
                <a:gd name="T10" fmla="*/ 0 w 1056"/>
                <a:gd name="T11" fmla="*/ 0 h 709"/>
                <a:gd name="T12" fmla="*/ 1056 w 1056"/>
                <a:gd name="T13" fmla="*/ 0 h 709"/>
                <a:gd name="T14" fmla="*/ 1056 w 1056"/>
                <a:gd name="T15" fmla="*/ 709 h 709"/>
                <a:gd name="T16" fmla="*/ 0 w 1056"/>
                <a:gd name="T17" fmla="*/ 709 h 709"/>
                <a:gd name="T18" fmla="*/ 0 w 1056"/>
                <a:gd name="T19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6" h="709">
                  <a:moveTo>
                    <a:pt x="6" y="6"/>
                  </a:moveTo>
                  <a:lnTo>
                    <a:pt x="6" y="704"/>
                  </a:lnTo>
                  <a:lnTo>
                    <a:pt x="1050" y="704"/>
                  </a:lnTo>
                  <a:lnTo>
                    <a:pt x="1050" y="6"/>
                  </a:lnTo>
                  <a:lnTo>
                    <a:pt x="6" y="6"/>
                  </a:lnTo>
                  <a:close/>
                  <a:moveTo>
                    <a:pt x="0" y="0"/>
                  </a:moveTo>
                  <a:lnTo>
                    <a:pt x="1056" y="0"/>
                  </a:lnTo>
                  <a:lnTo>
                    <a:pt x="1056" y="709"/>
                  </a:lnTo>
                  <a:lnTo>
                    <a:pt x="0" y="7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74A88A3-849C-424D-9880-64C4FFDF4F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3" y="2371"/>
              <a:ext cx="347" cy="96"/>
            </a:xfrm>
            <a:custGeom>
              <a:avLst/>
              <a:gdLst>
                <a:gd name="T0" fmla="*/ 32 w 948"/>
                <a:gd name="T1" fmla="*/ 194 h 262"/>
                <a:gd name="T2" fmla="*/ 50 w 948"/>
                <a:gd name="T3" fmla="*/ 262 h 262"/>
                <a:gd name="T4" fmla="*/ 34 w 948"/>
                <a:gd name="T5" fmla="*/ 260 h 262"/>
                <a:gd name="T6" fmla="*/ 2 w 948"/>
                <a:gd name="T7" fmla="*/ 164 h 262"/>
                <a:gd name="T8" fmla="*/ 19 w 948"/>
                <a:gd name="T9" fmla="*/ 34 h 262"/>
                <a:gd name="T10" fmla="*/ 38 w 948"/>
                <a:gd name="T11" fmla="*/ 0 h 262"/>
                <a:gd name="T12" fmla="*/ 54 w 948"/>
                <a:gd name="T13" fmla="*/ 4 h 262"/>
                <a:gd name="T14" fmla="*/ 244 w 948"/>
                <a:gd name="T15" fmla="*/ 53 h 262"/>
                <a:gd name="T16" fmla="*/ 224 w 948"/>
                <a:gd name="T17" fmla="*/ 47 h 262"/>
                <a:gd name="T18" fmla="*/ 134 w 948"/>
                <a:gd name="T19" fmla="*/ 60 h 262"/>
                <a:gd name="T20" fmla="*/ 136 w 948"/>
                <a:gd name="T21" fmla="*/ 171 h 262"/>
                <a:gd name="T22" fmla="*/ 220 w 948"/>
                <a:gd name="T23" fmla="*/ 183 h 262"/>
                <a:gd name="T24" fmla="*/ 170 w 948"/>
                <a:gd name="T25" fmla="*/ 116 h 262"/>
                <a:gd name="T26" fmla="*/ 175 w 948"/>
                <a:gd name="T27" fmla="*/ 106 h 262"/>
                <a:gd name="T28" fmla="*/ 244 w 948"/>
                <a:gd name="T29" fmla="*/ 111 h 262"/>
                <a:gd name="T30" fmla="*/ 238 w 948"/>
                <a:gd name="T31" fmla="*/ 201 h 262"/>
                <a:gd name="T32" fmla="*/ 184 w 948"/>
                <a:gd name="T33" fmla="*/ 213 h 262"/>
                <a:gd name="T34" fmla="*/ 89 w 948"/>
                <a:gd name="T35" fmla="*/ 117 h 262"/>
                <a:gd name="T36" fmla="*/ 185 w 948"/>
                <a:gd name="T37" fmla="*/ 16 h 262"/>
                <a:gd name="T38" fmla="*/ 242 w 948"/>
                <a:gd name="T39" fmla="*/ 33 h 262"/>
                <a:gd name="T40" fmla="*/ 502 w 948"/>
                <a:gd name="T41" fmla="*/ 209 h 262"/>
                <a:gd name="T42" fmla="*/ 483 w 948"/>
                <a:gd name="T43" fmla="*/ 211 h 262"/>
                <a:gd name="T44" fmla="*/ 477 w 948"/>
                <a:gd name="T45" fmla="*/ 40 h 262"/>
                <a:gd name="T46" fmla="*/ 405 w 948"/>
                <a:gd name="T47" fmla="*/ 211 h 262"/>
                <a:gd name="T48" fmla="*/ 387 w 948"/>
                <a:gd name="T49" fmla="*/ 211 h 262"/>
                <a:gd name="T50" fmla="*/ 319 w 948"/>
                <a:gd name="T51" fmla="*/ 40 h 262"/>
                <a:gd name="T52" fmla="*/ 312 w 948"/>
                <a:gd name="T53" fmla="*/ 211 h 262"/>
                <a:gd name="T54" fmla="*/ 294 w 948"/>
                <a:gd name="T55" fmla="*/ 209 h 262"/>
                <a:gd name="T56" fmla="*/ 304 w 948"/>
                <a:gd name="T57" fmla="*/ 19 h 262"/>
                <a:gd name="T58" fmla="*/ 339 w 948"/>
                <a:gd name="T59" fmla="*/ 27 h 262"/>
                <a:gd name="T60" fmla="*/ 455 w 948"/>
                <a:gd name="T61" fmla="*/ 35 h 262"/>
                <a:gd name="T62" fmla="*/ 475 w 948"/>
                <a:gd name="T63" fmla="*/ 19 h 262"/>
                <a:gd name="T64" fmla="*/ 501 w 948"/>
                <a:gd name="T65" fmla="*/ 25 h 262"/>
                <a:gd name="T66" fmla="*/ 691 w 948"/>
                <a:gd name="T67" fmla="*/ 156 h 262"/>
                <a:gd name="T68" fmla="*/ 559 w 948"/>
                <a:gd name="T69" fmla="*/ 211 h 262"/>
                <a:gd name="T70" fmla="*/ 552 w 948"/>
                <a:gd name="T71" fmla="*/ 21 h 262"/>
                <a:gd name="T72" fmla="*/ 673 w 948"/>
                <a:gd name="T73" fmla="*/ 44 h 262"/>
                <a:gd name="T74" fmla="*/ 666 w 948"/>
                <a:gd name="T75" fmla="*/ 84 h 262"/>
                <a:gd name="T76" fmla="*/ 575 w 948"/>
                <a:gd name="T77" fmla="*/ 40 h 262"/>
                <a:gd name="T78" fmla="*/ 653 w 948"/>
                <a:gd name="T79" fmla="*/ 171 h 262"/>
                <a:gd name="T80" fmla="*/ 866 w 948"/>
                <a:gd name="T81" fmla="*/ 172 h 262"/>
                <a:gd name="T82" fmla="*/ 820 w 948"/>
                <a:gd name="T83" fmla="*/ 209 h 262"/>
                <a:gd name="T84" fmla="*/ 741 w 948"/>
                <a:gd name="T85" fmla="*/ 200 h 262"/>
                <a:gd name="T86" fmla="*/ 795 w 948"/>
                <a:gd name="T87" fmla="*/ 19 h 262"/>
                <a:gd name="T88" fmla="*/ 856 w 948"/>
                <a:gd name="T89" fmla="*/ 67 h 262"/>
                <a:gd name="T90" fmla="*/ 830 w 948"/>
                <a:gd name="T91" fmla="*/ 108 h 262"/>
                <a:gd name="T92" fmla="*/ 868 w 948"/>
                <a:gd name="T93" fmla="*/ 156 h 262"/>
                <a:gd name="T94" fmla="*/ 811 w 948"/>
                <a:gd name="T95" fmla="*/ 42 h 262"/>
                <a:gd name="T96" fmla="*/ 796 w 948"/>
                <a:gd name="T97" fmla="*/ 102 h 262"/>
                <a:gd name="T98" fmla="*/ 830 w 948"/>
                <a:gd name="T99" fmla="*/ 70 h 262"/>
                <a:gd name="T100" fmla="*/ 817 w 948"/>
                <a:gd name="T101" fmla="*/ 124 h 262"/>
                <a:gd name="T102" fmla="*/ 804 w 948"/>
                <a:gd name="T103" fmla="*/ 190 h 262"/>
                <a:gd name="T104" fmla="*/ 841 w 948"/>
                <a:gd name="T105" fmla="*/ 157 h 262"/>
                <a:gd name="T106" fmla="*/ 930 w 948"/>
                <a:gd name="T107" fmla="*/ 228 h 262"/>
                <a:gd name="T108" fmla="*/ 909 w 948"/>
                <a:gd name="T109" fmla="*/ 262 h 262"/>
                <a:gd name="T110" fmla="*/ 894 w 948"/>
                <a:gd name="T111" fmla="*/ 258 h 262"/>
                <a:gd name="T112" fmla="*/ 915 w 948"/>
                <a:gd name="T113" fmla="*/ 67 h 262"/>
                <a:gd name="T114" fmla="*/ 899 w 948"/>
                <a:gd name="T115" fmla="*/ 1 h 262"/>
                <a:gd name="T116" fmla="*/ 915 w 948"/>
                <a:gd name="T117" fmla="*/ 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8" h="262">
                  <a:moveTo>
                    <a:pt x="53" y="6"/>
                  </a:moveTo>
                  <a:cubicBezTo>
                    <a:pt x="44" y="26"/>
                    <a:pt x="37" y="47"/>
                    <a:pt x="32" y="67"/>
                  </a:cubicBezTo>
                  <a:cubicBezTo>
                    <a:pt x="28" y="88"/>
                    <a:pt x="25" y="109"/>
                    <a:pt x="25" y="131"/>
                  </a:cubicBezTo>
                  <a:cubicBezTo>
                    <a:pt x="25" y="152"/>
                    <a:pt x="28" y="173"/>
                    <a:pt x="32" y="194"/>
                  </a:cubicBezTo>
                  <a:cubicBezTo>
                    <a:pt x="37" y="215"/>
                    <a:pt x="44" y="235"/>
                    <a:pt x="53" y="255"/>
                  </a:cubicBezTo>
                  <a:cubicBezTo>
                    <a:pt x="54" y="257"/>
                    <a:pt x="54" y="258"/>
                    <a:pt x="54" y="258"/>
                  </a:cubicBezTo>
                  <a:cubicBezTo>
                    <a:pt x="54" y="259"/>
                    <a:pt x="54" y="260"/>
                    <a:pt x="53" y="260"/>
                  </a:cubicBezTo>
                  <a:cubicBezTo>
                    <a:pt x="52" y="261"/>
                    <a:pt x="51" y="261"/>
                    <a:pt x="50" y="262"/>
                  </a:cubicBezTo>
                  <a:cubicBezTo>
                    <a:pt x="48" y="262"/>
                    <a:pt x="46" y="262"/>
                    <a:pt x="44" y="262"/>
                  </a:cubicBezTo>
                  <a:cubicBezTo>
                    <a:pt x="42" y="262"/>
                    <a:pt x="41" y="262"/>
                    <a:pt x="39" y="262"/>
                  </a:cubicBezTo>
                  <a:cubicBezTo>
                    <a:pt x="38" y="262"/>
                    <a:pt x="37" y="262"/>
                    <a:pt x="36" y="261"/>
                  </a:cubicBezTo>
                  <a:cubicBezTo>
                    <a:pt x="35" y="261"/>
                    <a:pt x="34" y="261"/>
                    <a:pt x="34" y="260"/>
                  </a:cubicBezTo>
                  <a:cubicBezTo>
                    <a:pt x="33" y="260"/>
                    <a:pt x="33" y="259"/>
                    <a:pt x="32" y="259"/>
                  </a:cubicBezTo>
                  <a:cubicBezTo>
                    <a:pt x="27" y="249"/>
                    <a:pt x="22" y="239"/>
                    <a:pt x="18" y="228"/>
                  </a:cubicBezTo>
                  <a:cubicBezTo>
                    <a:pt x="14" y="218"/>
                    <a:pt x="11" y="207"/>
                    <a:pt x="8" y="197"/>
                  </a:cubicBezTo>
                  <a:cubicBezTo>
                    <a:pt x="5" y="186"/>
                    <a:pt x="3" y="175"/>
                    <a:pt x="2" y="164"/>
                  </a:cubicBezTo>
                  <a:cubicBezTo>
                    <a:pt x="0" y="153"/>
                    <a:pt x="0" y="142"/>
                    <a:pt x="0" y="131"/>
                  </a:cubicBezTo>
                  <a:cubicBezTo>
                    <a:pt x="0" y="120"/>
                    <a:pt x="0" y="109"/>
                    <a:pt x="2" y="98"/>
                  </a:cubicBezTo>
                  <a:cubicBezTo>
                    <a:pt x="3" y="87"/>
                    <a:pt x="6" y="76"/>
                    <a:pt x="8" y="66"/>
                  </a:cubicBezTo>
                  <a:cubicBezTo>
                    <a:pt x="11" y="55"/>
                    <a:pt x="15" y="44"/>
                    <a:pt x="19" y="34"/>
                  </a:cubicBezTo>
                  <a:cubicBezTo>
                    <a:pt x="23" y="23"/>
                    <a:pt x="27" y="13"/>
                    <a:pt x="32" y="3"/>
                  </a:cubicBezTo>
                  <a:cubicBezTo>
                    <a:pt x="33" y="3"/>
                    <a:pt x="33" y="2"/>
                    <a:pt x="33" y="2"/>
                  </a:cubicBezTo>
                  <a:cubicBezTo>
                    <a:pt x="34" y="2"/>
                    <a:pt x="34" y="1"/>
                    <a:pt x="35" y="1"/>
                  </a:cubicBezTo>
                  <a:cubicBezTo>
                    <a:pt x="36" y="1"/>
                    <a:pt x="37" y="1"/>
                    <a:pt x="38" y="0"/>
                  </a:cubicBezTo>
                  <a:cubicBezTo>
                    <a:pt x="40" y="0"/>
                    <a:pt x="42" y="0"/>
                    <a:pt x="44" y="0"/>
                  </a:cubicBezTo>
                  <a:cubicBezTo>
                    <a:pt x="46" y="0"/>
                    <a:pt x="48" y="0"/>
                    <a:pt x="49" y="1"/>
                  </a:cubicBezTo>
                  <a:cubicBezTo>
                    <a:pt x="51" y="1"/>
                    <a:pt x="52" y="1"/>
                    <a:pt x="52" y="2"/>
                  </a:cubicBezTo>
                  <a:cubicBezTo>
                    <a:pt x="53" y="2"/>
                    <a:pt x="54" y="3"/>
                    <a:pt x="54" y="4"/>
                  </a:cubicBezTo>
                  <a:cubicBezTo>
                    <a:pt x="54" y="5"/>
                    <a:pt x="54" y="5"/>
                    <a:pt x="53" y="6"/>
                  </a:cubicBezTo>
                  <a:close/>
                  <a:moveTo>
                    <a:pt x="246" y="45"/>
                  </a:moveTo>
                  <a:cubicBezTo>
                    <a:pt x="246" y="47"/>
                    <a:pt x="246" y="48"/>
                    <a:pt x="245" y="50"/>
                  </a:cubicBezTo>
                  <a:cubicBezTo>
                    <a:pt x="245" y="51"/>
                    <a:pt x="245" y="52"/>
                    <a:pt x="244" y="53"/>
                  </a:cubicBezTo>
                  <a:cubicBezTo>
                    <a:pt x="244" y="54"/>
                    <a:pt x="244" y="55"/>
                    <a:pt x="243" y="55"/>
                  </a:cubicBezTo>
                  <a:cubicBezTo>
                    <a:pt x="242" y="56"/>
                    <a:pt x="242" y="56"/>
                    <a:pt x="241" y="56"/>
                  </a:cubicBezTo>
                  <a:cubicBezTo>
                    <a:pt x="240" y="56"/>
                    <a:pt x="238" y="55"/>
                    <a:pt x="235" y="53"/>
                  </a:cubicBezTo>
                  <a:cubicBezTo>
                    <a:pt x="232" y="51"/>
                    <a:pt x="229" y="49"/>
                    <a:pt x="224" y="47"/>
                  </a:cubicBezTo>
                  <a:cubicBezTo>
                    <a:pt x="219" y="45"/>
                    <a:pt x="214" y="43"/>
                    <a:pt x="207" y="41"/>
                  </a:cubicBezTo>
                  <a:cubicBezTo>
                    <a:pt x="201" y="39"/>
                    <a:pt x="193" y="38"/>
                    <a:pt x="184" y="38"/>
                  </a:cubicBezTo>
                  <a:cubicBezTo>
                    <a:pt x="174" y="38"/>
                    <a:pt x="164" y="40"/>
                    <a:pt x="156" y="44"/>
                  </a:cubicBezTo>
                  <a:cubicBezTo>
                    <a:pt x="147" y="48"/>
                    <a:pt x="140" y="53"/>
                    <a:pt x="134" y="60"/>
                  </a:cubicBezTo>
                  <a:cubicBezTo>
                    <a:pt x="129" y="67"/>
                    <a:pt x="124" y="75"/>
                    <a:pt x="121" y="84"/>
                  </a:cubicBezTo>
                  <a:cubicBezTo>
                    <a:pt x="118" y="93"/>
                    <a:pt x="116" y="104"/>
                    <a:pt x="116" y="115"/>
                  </a:cubicBezTo>
                  <a:cubicBezTo>
                    <a:pt x="116" y="127"/>
                    <a:pt x="118" y="138"/>
                    <a:pt x="121" y="147"/>
                  </a:cubicBezTo>
                  <a:cubicBezTo>
                    <a:pt x="125" y="157"/>
                    <a:pt x="129" y="165"/>
                    <a:pt x="136" y="171"/>
                  </a:cubicBezTo>
                  <a:cubicBezTo>
                    <a:pt x="142" y="178"/>
                    <a:pt x="149" y="183"/>
                    <a:pt x="157" y="186"/>
                  </a:cubicBezTo>
                  <a:cubicBezTo>
                    <a:pt x="165" y="190"/>
                    <a:pt x="175" y="191"/>
                    <a:pt x="185" y="191"/>
                  </a:cubicBezTo>
                  <a:cubicBezTo>
                    <a:pt x="191" y="191"/>
                    <a:pt x="197" y="190"/>
                    <a:pt x="203" y="189"/>
                  </a:cubicBezTo>
                  <a:cubicBezTo>
                    <a:pt x="209" y="188"/>
                    <a:pt x="214" y="185"/>
                    <a:pt x="220" y="183"/>
                  </a:cubicBezTo>
                  <a:lnTo>
                    <a:pt x="220" y="127"/>
                  </a:lnTo>
                  <a:lnTo>
                    <a:pt x="175" y="127"/>
                  </a:lnTo>
                  <a:cubicBezTo>
                    <a:pt x="173" y="127"/>
                    <a:pt x="172" y="126"/>
                    <a:pt x="171" y="124"/>
                  </a:cubicBezTo>
                  <a:cubicBezTo>
                    <a:pt x="171" y="122"/>
                    <a:pt x="170" y="120"/>
                    <a:pt x="170" y="116"/>
                  </a:cubicBezTo>
                  <a:cubicBezTo>
                    <a:pt x="170" y="114"/>
                    <a:pt x="170" y="113"/>
                    <a:pt x="170" y="111"/>
                  </a:cubicBezTo>
                  <a:cubicBezTo>
                    <a:pt x="171" y="110"/>
                    <a:pt x="171" y="109"/>
                    <a:pt x="171" y="108"/>
                  </a:cubicBezTo>
                  <a:cubicBezTo>
                    <a:pt x="172" y="107"/>
                    <a:pt x="172" y="107"/>
                    <a:pt x="173" y="106"/>
                  </a:cubicBezTo>
                  <a:cubicBezTo>
                    <a:pt x="174" y="106"/>
                    <a:pt x="174" y="106"/>
                    <a:pt x="175" y="106"/>
                  </a:cubicBezTo>
                  <a:lnTo>
                    <a:pt x="236" y="106"/>
                  </a:lnTo>
                  <a:cubicBezTo>
                    <a:pt x="237" y="106"/>
                    <a:pt x="238" y="106"/>
                    <a:pt x="239" y="106"/>
                  </a:cubicBezTo>
                  <a:cubicBezTo>
                    <a:pt x="241" y="107"/>
                    <a:pt x="242" y="107"/>
                    <a:pt x="242" y="108"/>
                  </a:cubicBezTo>
                  <a:cubicBezTo>
                    <a:pt x="243" y="109"/>
                    <a:pt x="244" y="110"/>
                    <a:pt x="244" y="111"/>
                  </a:cubicBezTo>
                  <a:cubicBezTo>
                    <a:pt x="245" y="113"/>
                    <a:pt x="245" y="114"/>
                    <a:pt x="245" y="116"/>
                  </a:cubicBezTo>
                  <a:lnTo>
                    <a:pt x="245" y="189"/>
                  </a:lnTo>
                  <a:cubicBezTo>
                    <a:pt x="245" y="192"/>
                    <a:pt x="245" y="194"/>
                    <a:pt x="244" y="196"/>
                  </a:cubicBezTo>
                  <a:cubicBezTo>
                    <a:pt x="243" y="198"/>
                    <a:pt x="241" y="199"/>
                    <a:pt x="238" y="201"/>
                  </a:cubicBezTo>
                  <a:cubicBezTo>
                    <a:pt x="235" y="202"/>
                    <a:pt x="232" y="204"/>
                    <a:pt x="227" y="206"/>
                  </a:cubicBezTo>
                  <a:cubicBezTo>
                    <a:pt x="223" y="207"/>
                    <a:pt x="218" y="209"/>
                    <a:pt x="213" y="210"/>
                  </a:cubicBezTo>
                  <a:cubicBezTo>
                    <a:pt x="208" y="211"/>
                    <a:pt x="203" y="212"/>
                    <a:pt x="198" y="213"/>
                  </a:cubicBezTo>
                  <a:cubicBezTo>
                    <a:pt x="193" y="213"/>
                    <a:pt x="188" y="213"/>
                    <a:pt x="184" y="213"/>
                  </a:cubicBezTo>
                  <a:cubicBezTo>
                    <a:pt x="169" y="213"/>
                    <a:pt x="156" y="211"/>
                    <a:pt x="144" y="207"/>
                  </a:cubicBezTo>
                  <a:cubicBezTo>
                    <a:pt x="132" y="202"/>
                    <a:pt x="122" y="195"/>
                    <a:pt x="114" y="187"/>
                  </a:cubicBezTo>
                  <a:cubicBezTo>
                    <a:pt x="106" y="178"/>
                    <a:pt x="100" y="168"/>
                    <a:pt x="96" y="156"/>
                  </a:cubicBezTo>
                  <a:cubicBezTo>
                    <a:pt x="91" y="144"/>
                    <a:pt x="89" y="131"/>
                    <a:pt x="89" y="117"/>
                  </a:cubicBezTo>
                  <a:cubicBezTo>
                    <a:pt x="89" y="101"/>
                    <a:pt x="92" y="87"/>
                    <a:pt x="96" y="75"/>
                  </a:cubicBezTo>
                  <a:cubicBezTo>
                    <a:pt x="101" y="63"/>
                    <a:pt x="107" y="52"/>
                    <a:pt x="116" y="44"/>
                  </a:cubicBezTo>
                  <a:cubicBezTo>
                    <a:pt x="124" y="35"/>
                    <a:pt x="134" y="28"/>
                    <a:pt x="146" y="23"/>
                  </a:cubicBezTo>
                  <a:cubicBezTo>
                    <a:pt x="158" y="18"/>
                    <a:pt x="171" y="16"/>
                    <a:pt x="185" y="16"/>
                  </a:cubicBezTo>
                  <a:cubicBezTo>
                    <a:pt x="192" y="16"/>
                    <a:pt x="199" y="17"/>
                    <a:pt x="205" y="18"/>
                  </a:cubicBezTo>
                  <a:cubicBezTo>
                    <a:pt x="212" y="19"/>
                    <a:pt x="218" y="21"/>
                    <a:pt x="223" y="23"/>
                  </a:cubicBezTo>
                  <a:cubicBezTo>
                    <a:pt x="228" y="24"/>
                    <a:pt x="232" y="26"/>
                    <a:pt x="235" y="28"/>
                  </a:cubicBezTo>
                  <a:cubicBezTo>
                    <a:pt x="239" y="30"/>
                    <a:pt x="241" y="32"/>
                    <a:pt x="242" y="33"/>
                  </a:cubicBezTo>
                  <a:cubicBezTo>
                    <a:pt x="244" y="34"/>
                    <a:pt x="244" y="36"/>
                    <a:pt x="245" y="38"/>
                  </a:cubicBezTo>
                  <a:cubicBezTo>
                    <a:pt x="245" y="39"/>
                    <a:pt x="246" y="42"/>
                    <a:pt x="246" y="45"/>
                  </a:cubicBezTo>
                  <a:close/>
                  <a:moveTo>
                    <a:pt x="502" y="207"/>
                  </a:moveTo>
                  <a:cubicBezTo>
                    <a:pt x="502" y="208"/>
                    <a:pt x="502" y="208"/>
                    <a:pt x="502" y="209"/>
                  </a:cubicBezTo>
                  <a:cubicBezTo>
                    <a:pt x="501" y="210"/>
                    <a:pt x="501" y="210"/>
                    <a:pt x="499" y="210"/>
                  </a:cubicBezTo>
                  <a:cubicBezTo>
                    <a:pt x="498" y="211"/>
                    <a:pt x="497" y="211"/>
                    <a:pt x="496" y="211"/>
                  </a:cubicBezTo>
                  <a:cubicBezTo>
                    <a:pt x="494" y="212"/>
                    <a:pt x="492" y="212"/>
                    <a:pt x="489" y="212"/>
                  </a:cubicBezTo>
                  <a:cubicBezTo>
                    <a:pt x="487" y="212"/>
                    <a:pt x="485" y="212"/>
                    <a:pt x="483" y="211"/>
                  </a:cubicBezTo>
                  <a:cubicBezTo>
                    <a:pt x="482" y="211"/>
                    <a:pt x="480" y="211"/>
                    <a:pt x="479" y="210"/>
                  </a:cubicBezTo>
                  <a:cubicBezTo>
                    <a:pt x="478" y="210"/>
                    <a:pt x="478" y="210"/>
                    <a:pt x="477" y="209"/>
                  </a:cubicBezTo>
                  <a:cubicBezTo>
                    <a:pt x="477" y="208"/>
                    <a:pt x="477" y="208"/>
                    <a:pt x="477" y="207"/>
                  </a:cubicBezTo>
                  <a:lnTo>
                    <a:pt x="477" y="40"/>
                  </a:lnTo>
                  <a:lnTo>
                    <a:pt x="476" y="40"/>
                  </a:lnTo>
                  <a:lnTo>
                    <a:pt x="409" y="208"/>
                  </a:lnTo>
                  <a:cubicBezTo>
                    <a:pt x="408" y="208"/>
                    <a:pt x="408" y="209"/>
                    <a:pt x="407" y="209"/>
                  </a:cubicBezTo>
                  <a:cubicBezTo>
                    <a:pt x="407" y="210"/>
                    <a:pt x="406" y="210"/>
                    <a:pt x="405" y="211"/>
                  </a:cubicBezTo>
                  <a:cubicBezTo>
                    <a:pt x="404" y="211"/>
                    <a:pt x="403" y="211"/>
                    <a:pt x="401" y="211"/>
                  </a:cubicBezTo>
                  <a:cubicBezTo>
                    <a:pt x="400" y="212"/>
                    <a:pt x="398" y="212"/>
                    <a:pt x="396" y="212"/>
                  </a:cubicBezTo>
                  <a:cubicBezTo>
                    <a:pt x="394" y="212"/>
                    <a:pt x="392" y="212"/>
                    <a:pt x="391" y="211"/>
                  </a:cubicBezTo>
                  <a:cubicBezTo>
                    <a:pt x="389" y="211"/>
                    <a:pt x="388" y="211"/>
                    <a:pt x="387" y="211"/>
                  </a:cubicBezTo>
                  <a:cubicBezTo>
                    <a:pt x="386" y="210"/>
                    <a:pt x="385" y="210"/>
                    <a:pt x="385" y="209"/>
                  </a:cubicBezTo>
                  <a:cubicBezTo>
                    <a:pt x="384" y="209"/>
                    <a:pt x="384" y="208"/>
                    <a:pt x="384" y="208"/>
                  </a:cubicBezTo>
                  <a:lnTo>
                    <a:pt x="319" y="40"/>
                  </a:lnTo>
                  <a:lnTo>
                    <a:pt x="319" y="40"/>
                  </a:lnTo>
                  <a:lnTo>
                    <a:pt x="319" y="207"/>
                  </a:lnTo>
                  <a:cubicBezTo>
                    <a:pt x="319" y="208"/>
                    <a:pt x="319" y="208"/>
                    <a:pt x="318" y="209"/>
                  </a:cubicBezTo>
                  <a:cubicBezTo>
                    <a:pt x="318" y="210"/>
                    <a:pt x="317" y="210"/>
                    <a:pt x="316" y="210"/>
                  </a:cubicBezTo>
                  <a:cubicBezTo>
                    <a:pt x="315" y="211"/>
                    <a:pt x="314" y="211"/>
                    <a:pt x="312" y="211"/>
                  </a:cubicBezTo>
                  <a:cubicBezTo>
                    <a:pt x="311" y="212"/>
                    <a:pt x="308" y="212"/>
                    <a:pt x="306" y="212"/>
                  </a:cubicBezTo>
                  <a:cubicBezTo>
                    <a:pt x="303" y="212"/>
                    <a:pt x="301" y="212"/>
                    <a:pt x="300" y="211"/>
                  </a:cubicBezTo>
                  <a:cubicBezTo>
                    <a:pt x="298" y="211"/>
                    <a:pt x="297" y="211"/>
                    <a:pt x="296" y="210"/>
                  </a:cubicBezTo>
                  <a:cubicBezTo>
                    <a:pt x="295" y="210"/>
                    <a:pt x="294" y="210"/>
                    <a:pt x="294" y="209"/>
                  </a:cubicBezTo>
                  <a:cubicBezTo>
                    <a:pt x="294" y="208"/>
                    <a:pt x="293" y="208"/>
                    <a:pt x="293" y="207"/>
                  </a:cubicBezTo>
                  <a:lnTo>
                    <a:pt x="293" y="30"/>
                  </a:lnTo>
                  <a:cubicBezTo>
                    <a:pt x="293" y="26"/>
                    <a:pt x="294" y="23"/>
                    <a:pt x="297" y="21"/>
                  </a:cubicBezTo>
                  <a:cubicBezTo>
                    <a:pt x="299" y="20"/>
                    <a:pt x="301" y="19"/>
                    <a:pt x="304" y="19"/>
                  </a:cubicBezTo>
                  <a:lnTo>
                    <a:pt x="320" y="19"/>
                  </a:lnTo>
                  <a:cubicBezTo>
                    <a:pt x="323" y="19"/>
                    <a:pt x="326" y="19"/>
                    <a:pt x="328" y="20"/>
                  </a:cubicBezTo>
                  <a:cubicBezTo>
                    <a:pt x="331" y="20"/>
                    <a:pt x="333" y="21"/>
                    <a:pt x="335" y="22"/>
                  </a:cubicBezTo>
                  <a:cubicBezTo>
                    <a:pt x="336" y="24"/>
                    <a:pt x="338" y="25"/>
                    <a:pt x="339" y="27"/>
                  </a:cubicBezTo>
                  <a:cubicBezTo>
                    <a:pt x="340" y="29"/>
                    <a:pt x="341" y="32"/>
                    <a:pt x="342" y="34"/>
                  </a:cubicBezTo>
                  <a:lnTo>
                    <a:pt x="397" y="173"/>
                  </a:lnTo>
                  <a:lnTo>
                    <a:pt x="398" y="173"/>
                  </a:lnTo>
                  <a:lnTo>
                    <a:pt x="455" y="35"/>
                  </a:lnTo>
                  <a:cubicBezTo>
                    <a:pt x="456" y="32"/>
                    <a:pt x="457" y="29"/>
                    <a:pt x="459" y="27"/>
                  </a:cubicBezTo>
                  <a:cubicBezTo>
                    <a:pt x="460" y="25"/>
                    <a:pt x="461" y="23"/>
                    <a:pt x="463" y="22"/>
                  </a:cubicBezTo>
                  <a:cubicBezTo>
                    <a:pt x="465" y="21"/>
                    <a:pt x="466" y="20"/>
                    <a:pt x="468" y="20"/>
                  </a:cubicBezTo>
                  <a:cubicBezTo>
                    <a:pt x="470" y="19"/>
                    <a:pt x="472" y="19"/>
                    <a:pt x="475" y="19"/>
                  </a:cubicBezTo>
                  <a:lnTo>
                    <a:pt x="491" y="19"/>
                  </a:lnTo>
                  <a:cubicBezTo>
                    <a:pt x="493" y="19"/>
                    <a:pt x="494" y="19"/>
                    <a:pt x="496" y="19"/>
                  </a:cubicBezTo>
                  <a:cubicBezTo>
                    <a:pt x="497" y="20"/>
                    <a:pt x="498" y="21"/>
                    <a:pt x="499" y="21"/>
                  </a:cubicBezTo>
                  <a:cubicBezTo>
                    <a:pt x="500" y="22"/>
                    <a:pt x="501" y="24"/>
                    <a:pt x="501" y="25"/>
                  </a:cubicBezTo>
                  <a:cubicBezTo>
                    <a:pt x="502" y="26"/>
                    <a:pt x="502" y="28"/>
                    <a:pt x="502" y="30"/>
                  </a:cubicBezTo>
                  <a:lnTo>
                    <a:pt x="502" y="207"/>
                  </a:lnTo>
                  <a:close/>
                  <a:moveTo>
                    <a:pt x="697" y="112"/>
                  </a:moveTo>
                  <a:cubicBezTo>
                    <a:pt x="697" y="129"/>
                    <a:pt x="695" y="143"/>
                    <a:pt x="691" y="156"/>
                  </a:cubicBezTo>
                  <a:cubicBezTo>
                    <a:pt x="686" y="168"/>
                    <a:pt x="680" y="178"/>
                    <a:pt x="672" y="186"/>
                  </a:cubicBezTo>
                  <a:cubicBezTo>
                    <a:pt x="664" y="195"/>
                    <a:pt x="654" y="201"/>
                    <a:pt x="642" y="205"/>
                  </a:cubicBezTo>
                  <a:cubicBezTo>
                    <a:pt x="630" y="209"/>
                    <a:pt x="616" y="211"/>
                    <a:pt x="600" y="211"/>
                  </a:cubicBezTo>
                  <a:lnTo>
                    <a:pt x="559" y="211"/>
                  </a:lnTo>
                  <a:cubicBezTo>
                    <a:pt x="557" y="211"/>
                    <a:pt x="554" y="210"/>
                    <a:pt x="552" y="209"/>
                  </a:cubicBezTo>
                  <a:cubicBezTo>
                    <a:pt x="550" y="207"/>
                    <a:pt x="549" y="204"/>
                    <a:pt x="549" y="200"/>
                  </a:cubicBezTo>
                  <a:lnTo>
                    <a:pt x="549" y="29"/>
                  </a:lnTo>
                  <a:cubicBezTo>
                    <a:pt x="549" y="25"/>
                    <a:pt x="550" y="23"/>
                    <a:pt x="552" y="21"/>
                  </a:cubicBezTo>
                  <a:cubicBezTo>
                    <a:pt x="554" y="19"/>
                    <a:pt x="557" y="19"/>
                    <a:pt x="559" y="19"/>
                  </a:cubicBezTo>
                  <a:lnTo>
                    <a:pt x="602" y="19"/>
                  </a:lnTo>
                  <a:cubicBezTo>
                    <a:pt x="619" y="19"/>
                    <a:pt x="633" y="21"/>
                    <a:pt x="645" y="25"/>
                  </a:cubicBezTo>
                  <a:cubicBezTo>
                    <a:pt x="656" y="29"/>
                    <a:pt x="666" y="36"/>
                    <a:pt x="673" y="44"/>
                  </a:cubicBezTo>
                  <a:cubicBezTo>
                    <a:pt x="681" y="52"/>
                    <a:pt x="687" y="62"/>
                    <a:pt x="691" y="73"/>
                  </a:cubicBezTo>
                  <a:cubicBezTo>
                    <a:pt x="695" y="85"/>
                    <a:pt x="697" y="97"/>
                    <a:pt x="697" y="112"/>
                  </a:cubicBezTo>
                  <a:close/>
                  <a:moveTo>
                    <a:pt x="670" y="113"/>
                  </a:moveTo>
                  <a:cubicBezTo>
                    <a:pt x="670" y="103"/>
                    <a:pt x="669" y="93"/>
                    <a:pt x="666" y="84"/>
                  </a:cubicBezTo>
                  <a:cubicBezTo>
                    <a:pt x="664" y="75"/>
                    <a:pt x="660" y="67"/>
                    <a:pt x="654" y="61"/>
                  </a:cubicBezTo>
                  <a:cubicBezTo>
                    <a:pt x="649" y="54"/>
                    <a:pt x="642" y="49"/>
                    <a:pt x="633" y="45"/>
                  </a:cubicBezTo>
                  <a:cubicBezTo>
                    <a:pt x="625" y="42"/>
                    <a:pt x="614" y="40"/>
                    <a:pt x="601" y="40"/>
                  </a:cubicBezTo>
                  <a:lnTo>
                    <a:pt x="575" y="40"/>
                  </a:lnTo>
                  <a:lnTo>
                    <a:pt x="575" y="189"/>
                  </a:lnTo>
                  <a:lnTo>
                    <a:pt x="601" y="189"/>
                  </a:lnTo>
                  <a:cubicBezTo>
                    <a:pt x="613" y="189"/>
                    <a:pt x="624" y="188"/>
                    <a:pt x="632" y="185"/>
                  </a:cubicBezTo>
                  <a:cubicBezTo>
                    <a:pt x="641" y="182"/>
                    <a:pt x="648" y="177"/>
                    <a:pt x="653" y="171"/>
                  </a:cubicBezTo>
                  <a:cubicBezTo>
                    <a:pt x="659" y="164"/>
                    <a:pt x="663" y="156"/>
                    <a:pt x="666" y="147"/>
                  </a:cubicBezTo>
                  <a:cubicBezTo>
                    <a:pt x="669" y="137"/>
                    <a:pt x="670" y="126"/>
                    <a:pt x="670" y="113"/>
                  </a:cubicBezTo>
                  <a:close/>
                  <a:moveTo>
                    <a:pt x="868" y="156"/>
                  </a:moveTo>
                  <a:cubicBezTo>
                    <a:pt x="868" y="162"/>
                    <a:pt x="867" y="167"/>
                    <a:pt x="866" y="172"/>
                  </a:cubicBezTo>
                  <a:cubicBezTo>
                    <a:pt x="864" y="178"/>
                    <a:pt x="862" y="182"/>
                    <a:pt x="859" y="186"/>
                  </a:cubicBezTo>
                  <a:cubicBezTo>
                    <a:pt x="856" y="190"/>
                    <a:pt x="853" y="194"/>
                    <a:pt x="849" y="197"/>
                  </a:cubicBezTo>
                  <a:cubicBezTo>
                    <a:pt x="845" y="200"/>
                    <a:pt x="841" y="202"/>
                    <a:pt x="836" y="205"/>
                  </a:cubicBezTo>
                  <a:cubicBezTo>
                    <a:pt x="831" y="207"/>
                    <a:pt x="826" y="208"/>
                    <a:pt x="820" y="209"/>
                  </a:cubicBezTo>
                  <a:cubicBezTo>
                    <a:pt x="815" y="210"/>
                    <a:pt x="808" y="211"/>
                    <a:pt x="801" y="211"/>
                  </a:cubicBezTo>
                  <a:lnTo>
                    <a:pt x="751" y="211"/>
                  </a:lnTo>
                  <a:cubicBezTo>
                    <a:pt x="749" y="211"/>
                    <a:pt x="746" y="210"/>
                    <a:pt x="744" y="209"/>
                  </a:cubicBezTo>
                  <a:cubicBezTo>
                    <a:pt x="742" y="207"/>
                    <a:pt x="741" y="204"/>
                    <a:pt x="741" y="200"/>
                  </a:cubicBezTo>
                  <a:lnTo>
                    <a:pt x="741" y="29"/>
                  </a:lnTo>
                  <a:cubicBezTo>
                    <a:pt x="741" y="25"/>
                    <a:pt x="742" y="23"/>
                    <a:pt x="744" y="21"/>
                  </a:cubicBezTo>
                  <a:cubicBezTo>
                    <a:pt x="746" y="19"/>
                    <a:pt x="749" y="19"/>
                    <a:pt x="751" y="19"/>
                  </a:cubicBezTo>
                  <a:lnTo>
                    <a:pt x="795" y="19"/>
                  </a:lnTo>
                  <a:cubicBezTo>
                    <a:pt x="806" y="19"/>
                    <a:pt x="815" y="20"/>
                    <a:pt x="823" y="22"/>
                  </a:cubicBezTo>
                  <a:cubicBezTo>
                    <a:pt x="830" y="24"/>
                    <a:pt x="836" y="27"/>
                    <a:pt x="841" y="31"/>
                  </a:cubicBezTo>
                  <a:cubicBezTo>
                    <a:pt x="846" y="36"/>
                    <a:pt x="850" y="41"/>
                    <a:pt x="852" y="47"/>
                  </a:cubicBezTo>
                  <a:cubicBezTo>
                    <a:pt x="855" y="53"/>
                    <a:pt x="856" y="60"/>
                    <a:pt x="856" y="67"/>
                  </a:cubicBezTo>
                  <a:cubicBezTo>
                    <a:pt x="856" y="72"/>
                    <a:pt x="855" y="76"/>
                    <a:pt x="854" y="80"/>
                  </a:cubicBezTo>
                  <a:cubicBezTo>
                    <a:pt x="853" y="84"/>
                    <a:pt x="852" y="88"/>
                    <a:pt x="849" y="92"/>
                  </a:cubicBezTo>
                  <a:cubicBezTo>
                    <a:pt x="847" y="95"/>
                    <a:pt x="845" y="98"/>
                    <a:pt x="841" y="101"/>
                  </a:cubicBezTo>
                  <a:cubicBezTo>
                    <a:pt x="838" y="104"/>
                    <a:pt x="834" y="106"/>
                    <a:pt x="830" y="108"/>
                  </a:cubicBezTo>
                  <a:cubicBezTo>
                    <a:pt x="836" y="109"/>
                    <a:pt x="840" y="111"/>
                    <a:pt x="845" y="114"/>
                  </a:cubicBezTo>
                  <a:cubicBezTo>
                    <a:pt x="850" y="116"/>
                    <a:pt x="854" y="119"/>
                    <a:pt x="857" y="124"/>
                  </a:cubicBezTo>
                  <a:cubicBezTo>
                    <a:pt x="860" y="128"/>
                    <a:pt x="863" y="132"/>
                    <a:pt x="865" y="138"/>
                  </a:cubicBezTo>
                  <a:cubicBezTo>
                    <a:pt x="867" y="143"/>
                    <a:pt x="868" y="149"/>
                    <a:pt x="868" y="156"/>
                  </a:cubicBezTo>
                  <a:close/>
                  <a:moveTo>
                    <a:pt x="830" y="70"/>
                  </a:moveTo>
                  <a:cubicBezTo>
                    <a:pt x="830" y="65"/>
                    <a:pt x="829" y="61"/>
                    <a:pt x="828" y="57"/>
                  </a:cubicBezTo>
                  <a:cubicBezTo>
                    <a:pt x="826" y="53"/>
                    <a:pt x="824" y="50"/>
                    <a:pt x="822" y="48"/>
                  </a:cubicBezTo>
                  <a:cubicBezTo>
                    <a:pt x="819" y="45"/>
                    <a:pt x="815" y="43"/>
                    <a:pt x="811" y="42"/>
                  </a:cubicBezTo>
                  <a:cubicBezTo>
                    <a:pt x="806" y="40"/>
                    <a:pt x="800" y="40"/>
                    <a:pt x="793" y="40"/>
                  </a:cubicBezTo>
                  <a:lnTo>
                    <a:pt x="767" y="40"/>
                  </a:lnTo>
                  <a:lnTo>
                    <a:pt x="767" y="102"/>
                  </a:lnTo>
                  <a:lnTo>
                    <a:pt x="796" y="102"/>
                  </a:lnTo>
                  <a:cubicBezTo>
                    <a:pt x="802" y="102"/>
                    <a:pt x="808" y="101"/>
                    <a:pt x="812" y="99"/>
                  </a:cubicBezTo>
                  <a:cubicBezTo>
                    <a:pt x="816" y="97"/>
                    <a:pt x="819" y="95"/>
                    <a:pt x="822" y="92"/>
                  </a:cubicBezTo>
                  <a:cubicBezTo>
                    <a:pt x="825" y="89"/>
                    <a:pt x="826" y="86"/>
                    <a:pt x="828" y="82"/>
                  </a:cubicBezTo>
                  <a:cubicBezTo>
                    <a:pt x="829" y="78"/>
                    <a:pt x="830" y="74"/>
                    <a:pt x="830" y="70"/>
                  </a:cubicBezTo>
                  <a:close/>
                  <a:moveTo>
                    <a:pt x="841" y="157"/>
                  </a:moveTo>
                  <a:cubicBezTo>
                    <a:pt x="841" y="151"/>
                    <a:pt x="840" y="146"/>
                    <a:pt x="838" y="142"/>
                  </a:cubicBezTo>
                  <a:cubicBezTo>
                    <a:pt x="837" y="138"/>
                    <a:pt x="834" y="134"/>
                    <a:pt x="830" y="131"/>
                  </a:cubicBezTo>
                  <a:cubicBezTo>
                    <a:pt x="827" y="128"/>
                    <a:pt x="822" y="126"/>
                    <a:pt x="817" y="124"/>
                  </a:cubicBezTo>
                  <a:cubicBezTo>
                    <a:pt x="812" y="123"/>
                    <a:pt x="805" y="122"/>
                    <a:pt x="797" y="122"/>
                  </a:cubicBezTo>
                  <a:lnTo>
                    <a:pt x="767" y="122"/>
                  </a:lnTo>
                  <a:lnTo>
                    <a:pt x="767" y="190"/>
                  </a:lnTo>
                  <a:lnTo>
                    <a:pt x="804" y="190"/>
                  </a:lnTo>
                  <a:cubicBezTo>
                    <a:pt x="810" y="190"/>
                    <a:pt x="815" y="189"/>
                    <a:pt x="819" y="188"/>
                  </a:cubicBezTo>
                  <a:cubicBezTo>
                    <a:pt x="823" y="186"/>
                    <a:pt x="827" y="184"/>
                    <a:pt x="831" y="181"/>
                  </a:cubicBezTo>
                  <a:cubicBezTo>
                    <a:pt x="834" y="179"/>
                    <a:pt x="836" y="175"/>
                    <a:pt x="838" y="171"/>
                  </a:cubicBezTo>
                  <a:cubicBezTo>
                    <a:pt x="840" y="167"/>
                    <a:pt x="841" y="163"/>
                    <a:pt x="841" y="157"/>
                  </a:cubicBezTo>
                  <a:close/>
                  <a:moveTo>
                    <a:pt x="948" y="131"/>
                  </a:moveTo>
                  <a:cubicBezTo>
                    <a:pt x="948" y="142"/>
                    <a:pt x="947" y="153"/>
                    <a:pt x="946" y="164"/>
                  </a:cubicBezTo>
                  <a:cubicBezTo>
                    <a:pt x="945" y="175"/>
                    <a:pt x="943" y="186"/>
                    <a:pt x="940" y="197"/>
                  </a:cubicBezTo>
                  <a:cubicBezTo>
                    <a:pt x="937" y="207"/>
                    <a:pt x="934" y="218"/>
                    <a:pt x="930" y="228"/>
                  </a:cubicBezTo>
                  <a:cubicBezTo>
                    <a:pt x="926" y="239"/>
                    <a:pt x="921" y="249"/>
                    <a:pt x="916" y="259"/>
                  </a:cubicBezTo>
                  <a:cubicBezTo>
                    <a:pt x="915" y="259"/>
                    <a:pt x="915" y="260"/>
                    <a:pt x="914" y="260"/>
                  </a:cubicBezTo>
                  <a:cubicBezTo>
                    <a:pt x="914" y="261"/>
                    <a:pt x="913" y="261"/>
                    <a:pt x="912" y="261"/>
                  </a:cubicBezTo>
                  <a:cubicBezTo>
                    <a:pt x="911" y="262"/>
                    <a:pt x="910" y="262"/>
                    <a:pt x="909" y="262"/>
                  </a:cubicBezTo>
                  <a:cubicBezTo>
                    <a:pt x="907" y="262"/>
                    <a:pt x="906" y="262"/>
                    <a:pt x="904" y="262"/>
                  </a:cubicBezTo>
                  <a:cubicBezTo>
                    <a:pt x="901" y="262"/>
                    <a:pt x="899" y="262"/>
                    <a:pt x="898" y="262"/>
                  </a:cubicBezTo>
                  <a:cubicBezTo>
                    <a:pt x="897" y="261"/>
                    <a:pt x="896" y="261"/>
                    <a:pt x="895" y="260"/>
                  </a:cubicBezTo>
                  <a:cubicBezTo>
                    <a:pt x="894" y="260"/>
                    <a:pt x="894" y="259"/>
                    <a:pt x="894" y="258"/>
                  </a:cubicBezTo>
                  <a:cubicBezTo>
                    <a:pt x="894" y="258"/>
                    <a:pt x="894" y="257"/>
                    <a:pt x="895" y="255"/>
                  </a:cubicBezTo>
                  <a:cubicBezTo>
                    <a:pt x="904" y="235"/>
                    <a:pt x="911" y="215"/>
                    <a:pt x="915" y="194"/>
                  </a:cubicBezTo>
                  <a:cubicBezTo>
                    <a:pt x="920" y="173"/>
                    <a:pt x="922" y="152"/>
                    <a:pt x="922" y="131"/>
                  </a:cubicBezTo>
                  <a:cubicBezTo>
                    <a:pt x="922" y="109"/>
                    <a:pt x="920" y="88"/>
                    <a:pt x="915" y="67"/>
                  </a:cubicBezTo>
                  <a:cubicBezTo>
                    <a:pt x="911" y="47"/>
                    <a:pt x="904" y="26"/>
                    <a:pt x="895" y="6"/>
                  </a:cubicBezTo>
                  <a:cubicBezTo>
                    <a:pt x="894" y="5"/>
                    <a:pt x="894" y="5"/>
                    <a:pt x="894" y="4"/>
                  </a:cubicBezTo>
                  <a:cubicBezTo>
                    <a:pt x="894" y="3"/>
                    <a:pt x="895" y="2"/>
                    <a:pt x="895" y="2"/>
                  </a:cubicBezTo>
                  <a:cubicBezTo>
                    <a:pt x="896" y="1"/>
                    <a:pt x="897" y="1"/>
                    <a:pt x="899" y="1"/>
                  </a:cubicBezTo>
                  <a:cubicBezTo>
                    <a:pt x="900" y="0"/>
                    <a:pt x="902" y="0"/>
                    <a:pt x="904" y="0"/>
                  </a:cubicBezTo>
                  <a:cubicBezTo>
                    <a:pt x="906" y="0"/>
                    <a:pt x="908" y="0"/>
                    <a:pt x="909" y="0"/>
                  </a:cubicBezTo>
                  <a:cubicBezTo>
                    <a:pt x="911" y="1"/>
                    <a:pt x="912" y="1"/>
                    <a:pt x="913" y="1"/>
                  </a:cubicBezTo>
                  <a:cubicBezTo>
                    <a:pt x="914" y="1"/>
                    <a:pt x="914" y="2"/>
                    <a:pt x="915" y="2"/>
                  </a:cubicBezTo>
                  <a:cubicBezTo>
                    <a:pt x="915" y="2"/>
                    <a:pt x="915" y="3"/>
                    <a:pt x="915" y="3"/>
                  </a:cubicBezTo>
                  <a:cubicBezTo>
                    <a:pt x="926" y="23"/>
                    <a:pt x="934" y="44"/>
                    <a:pt x="939" y="66"/>
                  </a:cubicBezTo>
                  <a:cubicBezTo>
                    <a:pt x="945" y="87"/>
                    <a:pt x="948" y="109"/>
                    <a:pt x="948" y="13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A5A0AB-9841-42D9-BF0A-602FCA294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1751"/>
              <a:ext cx="1050" cy="70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361D5D2-A7D7-481D-8A86-DA8CE85D2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1751"/>
              <a:ext cx="1050" cy="704"/>
            </a:xfrm>
            <a:prstGeom prst="rect">
              <a:avLst/>
            </a:pr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C3BE4F2-D7D0-487F-86BE-37E69B39E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" y="1770"/>
              <a:ext cx="88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Variable Annuities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5EF0AC2-CA50-419C-AF7E-C8BFD8DF8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" y="1905"/>
              <a:ext cx="82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with Guaranteed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14E7D4-3F1B-4D1A-AE5F-5F0A3D29C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" y="2034"/>
              <a:ext cx="5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Minimum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E5E2E34-BDB1-49AF-8ACB-B3C355C30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170"/>
              <a:ext cx="72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Death Benefits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D1B44CF-7A29-46CE-A6E7-65867E698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299"/>
              <a:ext cx="42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(GMDB)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29B47072-3156-4139-87E8-B3B1B088D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" y="1370"/>
              <a:ext cx="0" cy="381"/>
            </a:xfrm>
            <a:prstGeom prst="line">
              <a:avLst/>
            </a:prstGeom>
            <a:noFill/>
            <a:ln w="9525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2F0A63BA-DE74-499A-985D-7511C715E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0" y="1364"/>
              <a:ext cx="0" cy="1395"/>
            </a:xfrm>
            <a:prstGeom prst="line">
              <a:avLst/>
            </a:prstGeom>
            <a:noFill/>
            <a:ln w="9525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1048876-F0C8-4ED6-9D1D-2C23E9455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" y="2754"/>
              <a:ext cx="1173" cy="4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3004BE04-284A-4B87-984D-86C284CF24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" y="2751"/>
              <a:ext cx="1178" cy="480"/>
            </a:xfrm>
            <a:custGeom>
              <a:avLst/>
              <a:gdLst>
                <a:gd name="T0" fmla="*/ 5 w 1178"/>
                <a:gd name="T1" fmla="*/ 6 h 480"/>
                <a:gd name="T2" fmla="*/ 5 w 1178"/>
                <a:gd name="T3" fmla="*/ 475 h 480"/>
                <a:gd name="T4" fmla="*/ 1173 w 1178"/>
                <a:gd name="T5" fmla="*/ 475 h 480"/>
                <a:gd name="T6" fmla="*/ 1173 w 1178"/>
                <a:gd name="T7" fmla="*/ 6 h 480"/>
                <a:gd name="T8" fmla="*/ 5 w 1178"/>
                <a:gd name="T9" fmla="*/ 6 h 480"/>
                <a:gd name="T10" fmla="*/ 0 w 1178"/>
                <a:gd name="T11" fmla="*/ 0 h 480"/>
                <a:gd name="T12" fmla="*/ 1178 w 1178"/>
                <a:gd name="T13" fmla="*/ 0 h 480"/>
                <a:gd name="T14" fmla="*/ 1178 w 1178"/>
                <a:gd name="T15" fmla="*/ 480 h 480"/>
                <a:gd name="T16" fmla="*/ 0 w 1178"/>
                <a:gd name="T17" fmla="*/ 480 h 480"/>
                <a:gd name="T18" fmla="*/ 0 w 1178"/>
                <a:gd name="T1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8" h="480">
                  <a:moveTo>
                    <a:pt x="5" y="6"/>
                  </a:moveTo>
                  <a:lnTo>
                    <a:pt x="5" y="475"/>
                  </a:lnTo>
                  <a:lnTo>
                    <a:pt x="1173" y="475"/>
                  </a:lnTo>
                  <a:lnTo>
                    <a:pt x="1173" y="6"/>
                  </a:lnTo>
                  <a:lnTo>
                    <a:pt x="5" y="6"/>
                  </a:lnTo>
                  <a:close/>
                  <a:moveTo>
                    <a:pt x="0" y="0"/>
                  </a:moveTo>
                  <a:lnTo>
                    <a:pt x="1178" y="0"/>
                  </a:lnTo>
                  <a:lnTo>
                    <a:pt x="1178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FF5640E-3505-4F7D-B126-DEFA47C05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" y="2707"/>
              <a:ext cx="1173" cy="47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81FB115-5C89-4950-8674-A3FE808FB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" y="2707"/>
              <a:ext cx="1173" cy="475"/>
            </a:xfrm>
            <a:prstGeom prst="rect">
              <a:avLst/>
            </a:pr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908466C-5D2F-4B23-A86D-C44E5C0EA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" y="2743"/>
              <a:ext cx="62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Guaranteed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9A5CAA6-E245-4D98-AA93-C4C4BD4D1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" y="2743"/>
              <a:ext cx="5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Minimum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9AFCD22-D1E1-4E72-AA07-3A0DF1473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" y="2878"/>
              <a:ext cx="74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Income Benefit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F52D527-F0E9-42DD-8559-B554DC94F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" y="3007"/>
              <a:ext cx="38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(GMIB)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3CDFDBCD-94CA-40D0-BD71-E44292318E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9" y="1364"/>
              <a:ext cx="0" cy="235"/>
            </a:xfrm>
            <a:prstGeom prst="line">
              <a:avLst/>
            </a:prstGeom>
            <a:noFill/>
            <a:ln w="9525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E9C5AFB-B324-483F-B917-C556FCB30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628"/>
              <a:ext cx="1108" cy="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ED4F49B-1C59-48CB-95A3-0DE0C312F0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0" y="1625"/>
              <a:ext cx="1114" cy="493"/>
            </a:xfrm>
            <a:custGeom>
              <a:avLst/>
              <a:gdLst>
                <a:gd name="T0" fmla="*/ 6 w 1114"/>
                <a:gd name="T1" fmla="*/ 6 h 493"/>
                <a:gd name="T2" fmla="*/ 6 w 1114"/>
                <a:gd name="T3" fmla="*/ 487 h 493"/>
                <a:gd name="T4" fmla="*/ 1108 w 1114"/>
                <a:gd name="T5" fmla="*/ 487 h 493"/>
                <a:gd name="T6" fmla="*/ 1108 w 1114"/>
                <a:gd name="T7" fmla="*/ 6 h 493"/>
                <a:gd name="T8" fmla="*/ 6 w 1114"/>
                <a:gd name="T9" fmla="*/ 6 h 493"/>
                <a:gd name="T10" fmla="*/ 0 w 1114"/>
                <a:gd name="T11" fmla="*/ 0 h 493"/>
                <a:gd name="T12" fmla="*/ 1114 w 1114"/>
                <a:gd name="T13" fmla="*/ 0 h 493"/>
                <a:gd name="T14" fmla="*/ 1114 w 1114"/>
                <a:gd name="T15" fmla="*/ 493 h 493"/>
                <a:gd name="T16" fmla="*/ 0 w 1114"/>
                <a:gd name="T17" fmla="*/ 493 h 493"/>
                <a:gd name="T18" fmla="*/ 0 w 1114"/>
                <a:gd name="T19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4" h="493">
                  <a:moveTo>
                    <a:pt x="6" y="6"/>
                  </a:moveTo>
                  <a:lnTo>
                    <a:pt x="6" y="487"/>
                  </a:lnTo>
                  <a:lnTo>
                    <a:pt x="1108" y="487"/>
                  </a:lnTo>
                  <a:lnTo>
                    <a:pt x="1108" y="6"/>
                  </a:lnTo>
                  <a:lnTo>
                    <a:pt x="6" y="6"/>
                  </a:lnTo>
                  <a:close/>
                  <a:moveTo>
                    <a:pt x="0" y="0"/>
                  </a:moveTo>
                  <a:lnTo>
                    <a:pt x="1114" y="0"/>
                  </a:lnTo>
                  <a:lnTo>
                    <a:pt x="1114" y="493"/>
                  </a:lnTo>
                  <a:lnTo>
                    <a:pt x="0" y="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D714A8B-63CB-41F9-BDB7-D923F1E19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1581"/>
              <a:ext cx="1108" cy="4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3053E9E-F894-4B01-B385-913AFD70C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6" y="1581"/>
              <a:ext cx="1108" cy="487"/>
            </a:xfrm>
            <a:prstGeom prst="rect">
              <a:avLst/>
            </a:pr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D758756-7346-466A-BA0D-8DBCA9AE5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1622"/>
              <a:ext cx="62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Guaranteed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7C67293-D735-42D3-BC47-5E3DE7083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622"/>
              <a:ext cx="5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Minimum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5ADD4A7-F42F-4830-8EE9-0675CE6BA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" y="1757"/>
              <a:ext cx="103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Accumulation Benefit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E0DA057-3CAE-4E33-BB48-00516A3CD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" y="1886"/>
              <a:ext cx="41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(GMAB)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Line 42">
              <a:extLst>
                <a:ext uri="{FF2B5EF4-FFF2-40B4-BE49-F238E27FC236}">
                  <a16:creationId xmlns:a16="http://schemas.microsoft.com/office/drawing/2014/main" id="{A9FBB3F7-381A-4FC2-A765-DC39D755D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6" y="1347"/>
              <a:ext cx="0" cy="1618"/>
            </a:xfrm>
            <a:prstGeom prst="line">
              <a:avLst/>
            </a:prstGeom>
            <a:noFill/>
            <a:ln w="9525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B1E1000B-2B6F-4664-B1BD-7D68AF782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4" y="1364"/>
              <a:ext cx="0" cy="803"/>
            </a:xfrm>
            <a:prstGeom prst="line">
              <a:avLst/>
            </a:prstGeom>
            <a:noFill/>
            <a:ln w="9525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2245C17-F831-4CD2-BADD-355D56861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" y="779"/>
              <a:ext cx="123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9645DF7-0754-4B3A-9C8A-10E5E0EA7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" y="779"/>
              <a:ext cx="12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79523A2-0891-4D66-BDE1-A00801052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" y="779"/>
              <a:ext cx="118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-----------------------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952E584-10A9-4B35-BF9E-9D74A125C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779"/>
              <a:ext cx="2023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Introduction of Living Benefits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AEDAA63-3C78-4ABF-8236-806AAEAA1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779"/>
              <a:ext cx="109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---------------------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A391A28-CBA6-46BD-8B92-47418F302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4" y="779"/>
              <a:ext cx="12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BF81F63-DCFB-4873-BA7B-2EC9BEADC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" y="2941"/>
              <a:ext cx="985" cy="4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2A7E7A9B-9D91-482C-93E1-6D3315757D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2" y="2938"/>
              <a:ext cx="991" cy="475"/>
            </a:xfrm>
            <a:custGeom>
              <a:avLst/>
              <a:gdLst>
                <a:gd name="T0" fmla="*/ 6 w 991"/>
                <a:gd name="T1" fmla="*/ 6 h 475"/>
                <a:gd name="T2" fmla="*/ 6 w 991"/>
                <a:gd name="T3" fmla="*/ 469 h 475"/>
                <a:gd name="T4" fmla="*/ 985 w 991"/>
                <a:gd name="T5" fmla="*/ 469 h 475"/>
                <a:gd name="T6" fmla="*/ 985 w 991"/>
                <a:gd name="T7" fmla="*/ 6 h 475"/>
                <a:gd name="T8" fmla="*/ 6 w 991"/>
                <a:gd name="T9" fmla="*/ 6 h 475"/>
                <a:gd name="T10" fmla="*/ 0 w 991"/>
                <a:gd name="T11" fmla="*/ 0 h 475"/>
                <a:gd name="T12" fmla="*/ 991 w 991"/>
                <a:gd name="T13" fmla="*/ 0 h 475"/>
                <a:gd name="T14" fmla="*/ 991 w 991"/>
                <a:gd name="T15" fmla="*/ 475 h 475"/>
                <a:gd name="T16" fmla="*/ 0 w 991"/>
                <a:gd name="T17" fmla="*/ 475 h 475"/>
                <a:gd name="T18" fmla="*/ 0 w 991"/>
                <a:gd name="T1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1" h="475">
                  <a:moveTo>
                    <a:pt x="6" y="6"/>
                  </a:moveTo>
                  <a:lnTo>
                    <a:pt x="6" y="469"/>
                  </a:lnTo>
                  <a:lnTo>
                    <a:pt x="985" y="469"/>
                  </a:lnTo>
                  <a:lnTo>
                    <a:pt x="985" y="6"/>
                  </a:lnTo>
                  <a:lnTo>
                    <a:pt x="6" y="6"/>
                  </a:lnTo>
                  <a:close/>
                  <a:moveTo>
                    <a:pt x="0" y="0"/>
                  </a:moveTo>
                  <a:lnTo>
                    <a:pt x="991" y="0"/>
                  </a:lnTo>
                  <a:lnTo>
                    <a:pt x="991" y="475"/>
                  </a:lnTo>
                  <a:lnTo>
                    <a:pt x="0" y="4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E1728E0-0440-43F0-BD57-25053E24D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2894"/>
              <a:ext cx="985" cy="46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CC22B93-E3AF-4533-8B1D-E77ECA161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2894"/>
              <a:ext cx="985" cy="469"/>
            </a:xfrm>
            <a:prstGeom prst="rect">
              <a:avLst/>
            </a:pr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273CFA-2ABC-49D1-9B00-8F2DFD9C6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2991"/>
              <a:ext cx="1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De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EF9390-9FDD-459D-B5F9-87599E893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" y="2991"/>
              <a:ext cx="9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0CC1B4A-0EDE-4B3C-8B8B-EC4BF5615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3" y="2991"/>
              <a:ext cx="4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Risking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4539ECC-4FA5-4369-925B-98E2D0D76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3127"/>
              <a:ext cx="58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Guarantees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8EF83BF0-60E2-4808-9585-E929A7320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9" y="1394"/>
              <a:ext cx="0" cy="1500"/>
            </a:xfrm>
            <a:prstGeom prst="line">
              <a:avLst/>
            </a:prstGeom>
            <a:noFill/>
            <a:ln w="9525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2085911-D36B-42E5-96DD-08418FAA3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" y="2097"/>
              <a:ext cx="1173" cy="5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68D68220-D951-4670-83ED-8F9163F3D4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80" y="2094"/>
              <a:ext cx="1179" cy="569"/>
            </a:xfrm>
            <a:custGeom>
              <a:avLst/>
              <a:gdLst>
                <a:gd name="T0" fmla="*/ 6 w 1179"/>
                <a:gd name="T1" fmla="*/ 6 h 569"/>
                <a:gd name="T2" fmla="*/ 6 w 1179"/>
                <a:gd name="T3" fmla="*/ 563 h 569"/>
                <a:gd name="T4" fmla="*/ 1173 w 1179"/>
                <a:gd name="T5" fmla="*/ 563 h 569"/>
                <a:gd name="T6" fmla="*/ 1173 w 1179"/>
                <a:gd name="T7" fmla="*/ 6 h 569"/>
                <a:gd name="T8" fmla="*/ 6 w 1179"/>
                <a:gd name="T9" fmla="*/ 6 h 569"/>
                <a:gd name="T10" fmla="*/ 0 w 1179"/>
                <a:gd name="T11" fmla="*/ 0 h 569"/>
                <a:gd name="T12" fmla="*/ 1179 w 1179"/>
                <a:gd name="T13" fmla="*/ 0 h 569"/>
                <a:gd name="T14" fmla="*/ 1179 w 1179"/>
                <a:gd name="T15" fmla="*/ 569 h 569"/>
                <a:gd name="T16" fmla="*/ 0 w 1179"/>
                <a:gd name="T17" fmla="*/ 569 h 569"/>
                <a:gd name="T18" fmla="*/ 0 w 1179"/>
                <a:gd name="T19" fmla="*/ 0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9" h="569">
                  <a:moveTo>
                    <a:pt x="6" y="6"/>
                  </a:moveTo>
                  <a:lnTo>
                    <a:pt x="6" y="563"/>
                  </a:lnTo>
                  <a:lnTo>
                    <a:pt x="1173" y="563"/>
                  </a:lnTo>
                  <a:lnTo>
                    <a:pt x="1173" y="6"/>
                  </a:lnTo>
                  <a:lnTo>
                    <a:pt x="6" y="6"/>
                  </a:lnTo>
                  <a:close/>
                  <a:moveTo>
                    <a:pt x="0" y="0"/>
                  </a:moveTo>
                  <a:lnTo>
                    <a:pt x="1179" y="0"/>
                  </a:lnTo>
                  <a:lnTo>
                    <a:pt x="1179" y="569"/>
                  </a:lnTo>
                  <a:lnTo>
                    <a:pt x="0" y="5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04A41AD-164E-49D2-954C-60B03E6C5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6" y="2050"/>
              <a:ext cx="1173" cy="56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3E799A-B2FA-4D0D-BE69-9E4B4894D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6" y="2050"/>
              <a:ext cx="1173" cy="563"/>
            </a:xfrm>
            <a:prstGeom prst="rect">
              <a:avLst/>
            </a:pr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D0B11E8-3079-456F-B933-F5C0773F4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5" y="2133"/>
              <a:ext cx="45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Lifetime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439ADF3-29EF-42F8-96C7-CB8399991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2133"/>
              <a:ext cx="59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Withdrawal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69D91D0-D95A-4E5C-B0E9-297B65A49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262"/>
              <a:ext cx="54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Guarantee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ACED3D3-68AB-468A-811F-D5CCBA7D1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2397"/>
              <a:ext cx="84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(Lifetime GMWB)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4BBCFD4-2F75-4F9A-AC73-FF385B71D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" y="2988"/>
              <a:ext cx="1173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50F2D64-2350-451E-B5DD-BE1C065CFF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4" y="2985"/>
              <a:ext cx="1179" cy="516"/>
            </a:xfrm>
            <a:custGeom>
              <a:avLst/>
              <a:gdLst>
                <a:gd name="T0" fmla="*/ 6 w 1179"/>
                <a:gd name="T1" fmla="*/ 6 h 516"/>
                <a:gd name="T2" fmla="*/ 6 w 1179"/>
                <a:gd name="T3" fmla="*/ 510 h 516"/>
                <a:gd name="T4" fmla="*/ 1173 w 1179"/>
                <a:gd name="T5" fmla="*/ 510 h 516"/>
                <a:gd name="T6" fmla="*/ 1173 w 1179"/>
                <a:gd name="T7" fmla="*/ 6 h 516"/>
                <a:gd name="T8" fmla="*/ 6 w 1179"/>
                <a:gd name="T9" fmla="*/ 6 h 516"/>
                <a:gd name="T10" fmla="*/ 0 w 1179"/>
                <a:gd name="T11" fmla="*/ 0 h 516"/>
                <a:gd name="T12" fmla="*/ 1179 w 1179"/>
                <a:gd name="T13" fmla="*/ 0 h 516"/>
                <a:gd name="T14" fmla="*/ 1179 w 1179"/>
                <a:gd name="T15" fmla="*/ 516 h 516"/>
                <a:gd name="T16" fmla="*/ 0 w 1179"/>
                <a:gd name="T17" fmla="*/ 516 h 516"/>
                <a:gd name="T18" fmla="*/ 0 w 1179"/>
                <a:gd name="T1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9" h="516">
                  <a:moveTo>
                    <a:pt x="6" y="6"/>
                  </a:moveTo>
                  <a:lnTo>
                    <a:pt x="6" y="510"/>
                  </a:lnTo>
                  <a:lnTo>
                    <a:pt x="1173" y="510"/>
                  </a:lnTo>
                  <a:lnTo>
                    <a:pt x="1173" y="6"/>
                  </a:lnTo>
                  <a:lnTo>
                    <a:pt x="6" y="6"/>
                  </a:lnTo>
                  <a:close/>
                  <a:moveTo>
                    <a:pt x="0" y="0"/>
                  </a:moveTo>
                  <a:lnTo>
                    <a:pt x="1179" y="0"/>
                  </a:lnTo>
                  <a:lnTo>
                    <a:pt x="1179" y="516"/>
                  </a:lnTo>
                  <a:lnTo>
                    <a:pt x="0" y="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9C70541-F679-46DC-B039-A8BC66ABA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" y="2941"/>
              <a:ext cx="1173" cy="51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31124DD-F3A2-4ABA-BEEE-83AA63DA3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" y="2941"/>
              <a:ext cx="1173" cy="510"/>
            </a:xfrm>
            <a:prstGeom prst="rect">
              <a:avLst/>
            </a:pr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70E4AF1-C608-4FD2-B0A6-B427F174B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" y="2993"/>
              <a:ext cx="62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Guaranteed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858F1C6-4686-4FC0-9961-5B6EAA68C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9" y="2993"/>
              <a:ext cx="59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Withdrawal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108CA19-6B68-4A9C-9578-746543353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8" y="3128"/>
              <a:ext cx="38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Benefit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026621A-F9DC-4AB7-BFEA-31275D789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" y="3257"/>
              <a:ext cx="45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(GMWB)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7" name="Title 2">
            <a:extLst>
              <a:ext uri="{FF2B5EF4-FFF2-40B4-BE49-F238E27FC236}">
                <a16:creationId xmlns:a16="http://schemas.microsoft.com/office/drawing/2014/main" id="{04BB0830-FDA7-497D-A2C2-DF16CC59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VARIABLE ANNUITIES – </a:t>
            </a:r>
            <a:r>
              <a:rPr lang="en-US" dirty="0" err="1"/>
              <a:t>GMxB</a:t>
            </a:r>
            <a:r>
              <a:rPr lang="en-US" dirty="0"/>
              <a:t> HISTORY</a:t>
            </a:r>
          </a:p>
        </p:txBody>
      </p:sp>
    </p:spTree>
    <p:extLst>
      <p:ext uri="{BB962C8B-B14F-4D97-AF65-F5344CB8AC3E}">
        <p14:creationId xmlns:p14="http://schemas.microsoft.com/office/powerpoint/2010/main" val="3593147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extLst>
              <a:ext uri="{FF2B5EF4-FFF2-40B4-BE49-F238E27FC236}">
                <a16:creationId xmlns:a16="http://schemas.microsoft.com/office/drawing/2014/main" id="{6BB79AF2-9174-4017-BD39-C0F5DAC50CE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2400" y="176213"/>
            <a:ext cx="86106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F2382D09-DC89-40A0-9483-DF8F2253FB1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1128713"/>
            <a:ext cx="8629650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2C790D5D-BD8C-4881-8E40-C6023CAA2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PRINCIPLES – BASED APPROACH FOR STATUTORY RESERVING &amp; CAPITAL</a:t>
            </a: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25186D5D-E662-4768-9ADC-2821F6EC4CD8}"/>
              </a:ext>
            </a:extLst>
          </p:cNvPr>
          <p:cNvSpPr txBox="1">
            <a:spLocks/>
          </p:cNvSpPr>
          <p:nvPr/>
        </p:nvSpPr>
        <p:spPr>
          <a:xfrm>
            <a:off x="225426" y="900898"/>
            <a:ext cx="8385174" cy="3366302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 What is it?</a:t>
            </a:r>
          </a:p>
          <a:p>
            <a:endParaRPr lang="en-US" sz="1600" b="0" dirty="0"/>
          </a:p>
          <a:p>
            <a:r>
              <a:rPr lang="en-US" sz="1600" b="0" dirty="0"/>
              <a:t> Why is it introduced?</a:t>
            </a:r>
          </a:p>
          <a:p>
            <a:endParaRPr lang="en-US" sz="1600" b="0" dirty="0"/>
          </a:p>
          <a:p>
            <a:r>
              <a:rPr lang="en-US" sz="1600" b="0" dirty="0"/>
              <a:t> Where does it apply</a:t>
            </a:r>
          </a:p>
          <a:p>
            <a:endParaRPr lang="en-US" sz="1600" b="0" dirty="0"/>
          </a:p>
          <a:p>
            <a:r>
              <a:rPr lang="en-US" sz="1600" b="0" dirty="0"/>
              <a:t> Benefits?</a:t>
            </a:r>
          </a:p>
        </p:txBody>
      </p:sp>
    </p:spTree>
    <p:extLst>
      <p:ext uri="{BB962C8B-B14F-4D97-AF65-F5344CB8AC3E}">
        <p14:creationId xmlns:p14="http://schemas.microsoft.com/office/powerpoint/2010/main" val="792384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">
            <a:extLst>
              <a:ext uri="{FF2B5EF4-FFF2-40B4-BE49-F238E27FC236}">
                <a16:creationId xmlns:a16="http://schemas.microsoft.com/office/drawing/2014/main" id="{91BB85C2-5533-4B32-BA2C-65D360A6FA51}"/>
              </a:ext>
            </a:extLst>
          </p:cNvPr>
          <p:cNvSpPr txBox="1">
            <a:spLocks/>
          </p:cNvSpPr>
          <p:nvPr/>
        </p:nvSpPr>
        <p:spPr>
          <a:xfrm>
            <a:off x="76200" y="0"/>
            <a:ext cx="906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 cap="none" spc="80" baseline="0">
                <a:solidFill>
                  <a:schemeClr val="tx1"/>
                </a:solidFill>
                <a:latin typeface="Khmer UI" pitchFamily="34" charset="0"/>
                <a:ea typeface="+mj-ea"/>
                <a:cs typeface="Khmer UI" pitchFamily="34" charset="0"/>
              </a:defRPr>
            </a:lvl1pPr>
          </a:lstStyle>
          <a:p>
            <a:r>
              <a:rPr lang="en-US" dirty="0"/>
              <a:t>WHAT ARE PRINCIPLES-BASED RESERVES AND RISK-BASED CAPITAL (RBC)?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7EC36D32-08AA-4EF3-8725-EFC08D6A666A}"/>
              </a:ext>
            </a:extLst>
          </p:cNvPr>
          <p:cNvSpPr txBox="1">
            <a:spLocks/>
          </p:cNvSpPr>
          <p:nvPr/>
        </p:nvSpPr>
        <p:spPr>
          <a:xfrm>
            <a:off x="152400" y="914400"/>
            <a:ext cx="8382000" cy="3733800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 Approach that determines reserves and capital using specific model based approaches that include the use of the company’s own experience, among other things</a:t>
            </a:r>
          </a:p>
          <a:p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b="0" dirty="0"/>
              <a:t> Goal: Develop reserves and capital that are reasonably conservative, but not excessive</a:t>
            </a:r>
          </a:p>
        </p:txBody>
      </p:sp>
    </p:spTree>
    <p:extLst>
      <p:ext uri="{BB962C8B-B14F-4D97-AF65-F5344CB8AC3E}">
        <p14:creationId xmlns:p14="http://schemas.microsoft.com/office/powerpoint/2010/main" val="162165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D66231A4-A0A3-49B0-965D-B3136247971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228600"/>
            <a:ext cx="8610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FCD5AFD5-D55A-4361-B11E-6427E246552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63525" y="1371600"/>
            <a:ext cx="8575675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5C718701-1DFA-4E49-8E88-B1AEA106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WHAT IS IT?</a:t>
            </a:r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5F263798-0AC8-4AB4-A60A-1B999DA12D4B}"/>
              </a:ext>
            </a:extLst>
          </p:cNvPr>
          <p:cNvSpPr txBox="1">
            <a:spLocks/>
          </p:cNvSpPr>
          <p:nvPr/>
        </p:nvSpPr>
        <p:spPr>
          <a:xfrm>
            <a:off x="263525" y="990600"/>
            <a:ext cx="8385174" cy="3886200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 Actuarial principals, not prescribed formulas</a:t>
            </a:r>
          </a:p>
          <a:p>
            <a:endParaRPr lang="en-US" sz="1600" b="0" dirty="0"/>
          </a:p>
          <a:p>
            <a:r>
              <a:rPr lang="en-US" sz="1600" b="0" dirty="0"/>
              <a:t> Reserve = Present value of future benefits and expense less present value of future gross premiums</a:t>
            </a:r>
          </a:p>
          <a:p>
            <a:endParaRPr lang="en-US" sz="1600" b="0" dirty="0"/>
          </a:p>
          <a:p>
            <a:r>
              <a:rPr lang="en-US" sz="1600" b="0" dirty="0"/>
              <a:t> Assumptions include margin for adverse deviation</a:t>
            </a:r>
          </a:p>
          <a:p>
            <a:endParaRPr lang="en-US" sz="1600" b="0" dirty="0"/>
          </a:p>
          <a:p>
            <a:r>
              <a:rPr lang="en-US" sz="1600" b="0" dirty="0"/>
              <a:t> Stochastic modeling where necessary</a:t>
            </a:r>
          </a:p>
          <a:p>
            <a:endParaRPr lang="en-US" sz="1600" b="0" dirty="0"/>
          </a:p>
          <a:p>
            <a:r>
              <a:rPr lang="en-US" sz="1600" b="0" dirty="0"/>
              <a:t> Deterministic scenario floor</a:t>
            </a:r>
          </a:p>
          <a:p>
            <a:endParaRPr lang="en-US" sz="1600" b="0" dirty="0"/>
          </a:p>
          <a:p>
            <a:r>
              <a:rPr lang="en-US" sz="1600" b="0" dirty="0"/>
              <a:t> Goal: Develop reserves and capital that are reasonably conservative, but not excessive</a:t>
            </a:r>
          </a:p>
        </p:txBody>
      </p:sp>
    </p:spTree>
    <p:extLst>
      <p:ext uri="{BB962C8B-B14F-4D97-AF65-F5344CB8AC3E}">
        <p14:creationId xmlns:p14="http://schemas.microsoft.com/office/powerpoint/2010/main" val="182407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extLst>
              <a:ext uri="{FF2B5EF4-FFF2-40B4-BE49-F238E27FC236}">
                <a16:creationId xmlns:a16="http://schemas.microsoft.com/office/drawing/2014/main" id="{01B4E97A-8091-4BFB-ADA1-8DF375BDDEA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152400"/>
            <a:ext cx="8458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2337C8E0-6CB9-4752-9E02-175278FCD38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1281113"/>
            <a:ext cx="8629650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B53BCEB1-65DC-41CF-8C96-E1D15D62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WHY WAS IT INTRODUCED?</a:t>
            </a: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F379DB43-1624-4AD1-BA9A-F85032D219EE}"/>
              </a:ext>
            </a:extLst>
          </p:cNvPr>
          <p:cNvSpPr txBox="1">
            <a:spLocks/>
          </p:cNvSpPr>
          <p:nvPr/>
        </p:nvSpPr>
        <p:spPr>
          <a:xfrm>
            <a:off x="265113" y="914400"/>
            <a:ext cx="8385174" cy="3366302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 Complexity of products and guarantees</a:t>
            </a:r>
          </a:p>
          <a:p>
            <a:endParaRPr lang="en-US" sz="1600" b="0" dirty="0"/>
          </a:p>
          <a:p>
            <a:r>
              <a:rPr lang="en-US" sz="1600" b="0" dirty="0"/>
              <a:t> Fat tail liabilities </a:t>
            </a:r>
          </a:p>
          <a:p>
            <a:endParaRPr lang="en-US" sz="1600" b="0" dirty="0"/>
          </a:p>
          <a:p>
            <a:r>
              <a:rPr lang="en-US" sz="1600" b="0" dirty="0"/>
              <a:t> Concern over excessive formula reserves</a:t>
            </a:r>
          </a:p>
          <a:p>
            <a:endParaRPr lang="en-US" sz="1600" b="0" dirty="0"/>
          </a:p>
          <a:p>
            <a:r>
              <a:rPr lang="en-US" sz="1600" b="0" dirty="0"/>
              <a:t> Regulator concern over inadequate reserves</a:t>
            </a:r>
          </a:p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7872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2944CEE6-97EE-4C2E-87A1-3F6D0534768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04800" y="293688"/>
            <a:ext cx="83915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9A1A7B5B-7FD5-44CE-974E-F2F0B6F9152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03225" y="1508125"/>
            <a:ext cx="8359775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itle 2">
            <a:extLst>
              <a:ext uri="{FF2B5EF4-FFF2-40B4-BE49-F238E27FC236}">
                <a16:creationId xmlns:a16="http://schemas.microsoft.com/office/drawing/2014/main" id="{7402E2E1-6BA0-42A7-A084-D7099F86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WHERE DOES IT APPLY?</a:t>
            </a: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FF52A13D-CEE3-427D-9804-B72436E15524}"/>
              </a:ext>
            </a:extLst>
          </p:cNvPr>
          <p:cNvSpPr txBox="1">
            <a:spLocks/>
          </p:cNvSpPr>
          <p:nvPr/>
        </p:nvSpPr>
        <p:spPr>
          <a:xfrm>
            <a:off x="225426" y="914400"/>
            <a:ext cx="8385174" cy="3366302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 dirty="0"/>
              <a:t> Initial implementation focused on capital requirements</a:t>
            </a:r>
          </a:p>
          <a:p>
            <a:endParaRPr lang="en-US" sz="1600" b="0" dirty="0"/>
          </a:p>
          <a:p>
            <a:r>
              <a:rPr lang="en-US" sz="1600" b="0" dirty="0"/>
              <a:t> RBC C3 Phase 1 – 2000</a:t>
            </a:r>
          </a:p>
          <a:p>
            <a:pPr lvl="1"/>
            <a:r>
              <a:rPr lang="en-US" sz="1600" dirty="0"/>
              <a:t>Applies to fixed annuities and single premium life insurance</a:t>
            </a:r>
          </a:p>
          <a:p>
            <a:pPr lvl="1"/>
            <a:r>
              <a:rPr lang="en-US" sz="1600" dirty="0"/>
              <a:t>No longer optional for big companies</a:t>
            </a:r>
          </a:p>
          <a:p>
            <a:endParaRPr lang="en-US" sz="1600" b="0" dirty="0"/>
          </a:p>
          <a:p>
            <a:r>
              <a:rPr lang="en-US" sz="1600" b="0" dirty="0"/>
              <a:t> RBC C3 Phase 2 – 2005 </a:t>
            </a:r>
          </a:p>
          <a:p>
            <a:pPr lvl="1"/>
            <a:r>
              <a:rPr lang="en-US" sz="1600" dirty="0"/>
              <a:t>Applies to variable annuities </a:t>
            </a:r>
          </a:p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681994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extLst>
              <a:ext uri="{FF2B5EF4-FFF2-40B4-BE49-F238E27FC236}">
                <a16:creationId xmlns:a16="http://schemas.microsoft.com/office/drawing/2014/main" id="{91F71F98-8247-4463-BE9D-E1A7E04A37E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04800" y="301625"/>
            <a:ext cx="83058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4EEAC6CB-F69E-4629-AF16-530EFBE62B3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73468" y="1600200"/>
            <a:ext cx="8378825" cy="50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id="{C053F436-0AE7-450B-9EC4-0BD5B61D7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WHERE DOES IT APPLY? </a:t>
            </a:r>
          </a:p>
        </p:txBody>
      </p:sp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310D2D1D-D4DC-471A-B508-AEC575375CE0}"/>
              </a:ext>
            </a:extLst>
          </p:cNvPr>
          <p:cNvSpPr txBox="1">
            <a:spLocks/>
          </p:cNvSpPr>
          <p:nvPr/>
        </p:nvSpPr>
        <p:spPr>
          <a:xfrm>
            <a:off x="304800" y="798136"/>
            <a:ext cx="8382000" cy="4764464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/>
              <a:t> VACARVM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/>
              <a:t>Passed through as actuarial guideline – AG 43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/>
              <a:t>Applies to variable annuities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/>
              <a:t>Applied retrospectively – in force and new business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/>
              <a:t>Effective 12/31/2009</a:t>
            </a:r>
          </a:p>
          <a:p>
            <a:endParaRPr lang="en-US" sz="1600" b="0" dirty="0"/>
          </a:p>
          <a:p>
            <a:r>
              <a:rPr lang="en-US" sz="1600" dirty="0"/>
              <a:t> Principles – Based Reserves</a:t>
            </a:r>
          </a:p>
          <a:p>
            <a:pPr lvl="1"/>
            <a:r>
              <a:rPr lang="en-US" sz="1600" dirty="0"/>
              <a:t>Life insurance products are next on slate to be implemented</a:t>
            </a:r>
          </a:p>
          <a:p>
            <a:pPr lvl="2"/>
            <a:r>
              <a:rPr lang="en-US" sz="1400" dirty="0"/>
              <a:t>Requires changes to state regulations</a:t>
            </a:r>
          </a:p>
          <a:p>
            <a:pPr lvl="2"/>
            <a:r>
              <a:rPr lang="en-US" sz="1400" dirty="0"/>
              <a:t>Implementation date – 2018</a:t>
            </a:r>
          </a:p>
          <a:p>
            <a:pPr lvl="2"/>
            <a:r>
              <a:rPr lang="en-US" sz="1400" dirty="0"/>
              <a:t>Applies prospectively – new business only</a:t>
            </a:r>
          </a:p>
          <a:p>
            <a:pPr lvl="2"/>
            <a:endParaRPr lang="en-US" sz="1600" dirty="0"/>
          </a:p>
          <a:p>
            <a:pPr lvl="1"/>
            <a:r>
              <a:rPr lang="en-US" sz="1600" dirty="0"/>
              <a:t>Fixed annuity products – still under development </a:t>
            </a:r>
          </a:p>
          <a:p>
            <a:endParaRPr lang="en-US" sz="1600" b="0" dirty="0"/>
          </a:p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01116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8569CD93-8BAD-41FE-A3B4-086C6B846D7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2400" y="271463"/>
            <a:ext cx="86106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1840A6DD-3676-4B10-9F56-6A78B2FF514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1357313"/>
            <a:ext cx="8629650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11CFB42C-5FE2-454B-B6E6-A55711BB9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BENEFITS TO VALUATION AND FINANCIAL REPORTING</a:t>
            </a: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132D4B09-6B42-45E4-839A-8E5DB9AFD83D}"/>
              </a:ext>
            </a:extLst>
          </p:cNvPr>
          <p:cNvSpPr txBox="1">
            <a:spLocks/>
          </p:cNvSpPr>
          <p:nvPr/>
        </p:nvSpPr>
        <p:spPr>
          <a:xfrm>
            <a:off x="225426" y="762000"/>
            <a:ext cx="8385174" cy="3366302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 Reflects company experience</a:t>
            </a:r>
          </a:p>
          <a:p>
            <a:endParaRPr lang="en-US" sz="1600" b="0" dirty="0"/>
          </a:p>
          <a:p>
            <a:endParaRPr lang="en-US" sz="1600" b="0" dirty="0"/>
          </a:p>
          <a:p>
            <a:r>
              <a:rPr lang="en-US" sz="1600" b="0" dirty="0"/>
              <a:t> Benefit of hedging</a:t>
            </a:r>
          </a:p>
          <a:p>
            <a:endParaRPr lang="en-US" sz="1600" b="0" dirty="0"/>
          </a:p>
          <a:p>
            <a:endParaRPr lang="en-US" sz="1600" b="0" dirty="0"/>
          </a:p>
          <a:p>
            <a:r>
              <a:rPr lang="en-US" sz="1600" b="0" dirty="0"/>
              <a:t> Sophisticated models vs. simplistic formula</a:t>
            </a:r>
          </a:p>
        </p:txBody>
      </p:sp>
    </p:spTree>
    <p:extLst>
      <p:ext uri="{BB962C8B-B14F-4D97-AF65-F5344CB8AC3E}">
        <p14:creationId xmlns:p14="http://schemas.microsoft.com/office/powerpoint/2010/main" val="359187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685800"/>
            <a:ext cx="8915400" cy="5791200"/>
          </a:xfrm>
        </p:spPr>
        <p:txBody>
          <a:bodyPr>
            <a:normAutofit/>
          </a:bodyPr>
          <a:lstStyle/>
          <a:p>
            <a:r>
              <a:rPr lang="en-US" b="0" dirty="0"/>
              <a:t>VA base product</a:t>
            </a:r>
          </a:p>
          <a:p>
            <a:pPr>
              <a:buNone/>
            </a:pPr>
            <a:endParaRPr lang="en-US" b="0" dirty="0"/>
          </a:p>
          <a:p>
            <a:r>
              <a:rPr lang="en-US" b="0" dirty="0"/>
              <a:t>Risks in retirement years (responsibility shifted to individual, market risk, inflation risk, longevity risk)</a:t>
            </a:r>
          </a:p>
          <a:p>
            <a:pPr>
              <a:buNone/>
            </a:pPr>
            <a:endParaRPr lang="en-US" b="0" dirty="0"/>
          </a:p>
          <a:p>
            <a:r>
              <a:rPr lang="en-US" b="0" dirty="0"/>
              <a:t>Retirement income solutions: deferred VA’s with living benefits</a:t>
            </a:r>
          </a:p>
          <a:p>
            <a:endParaRPr lang="en-US" b="0" dirty="0"/>
          </a:p>
          <a:p>
            <a:r>
              <a:rPr lang="en-US" b="0" dirty="0"/>
              <a:t>Principles-based approach for statutory reserves and capital</a:t>
            </a:r>
          </a:p>
          <a:p>
            <a:endParaRPr lang="en-US" b="0" dirty="0"/>
          </a:p>
          <a:p>
            <a:r>
              <a:rPr lang="en-US" b="0" dirty="0"/>
              <a:t>Timeline of Statutory VA reserves and capital</a:t>
            </a:r>
          </a:p>
          <a:p>
            <a:pPr lvl="1"/>
            <a:endParaRPr lang="en-US" sz="1400" dirty="0"/>
          </a:p>
          <a:p>
            <a:r>
              <a:rPr lang="en-US" b="0" dirty="0"/>
              <a:t>Current Statutory VA reserves</a:t>
            </a:r>
          </a:p>
          <a:p>
            <a:endParaRPr lang="en-US" b="0" dirty="0"/>
          </a:p>
          <a:p>
            <a:r>
              <a:rPr lang="en-US" b="0" dirty="0"/>
              <a:t>Current Statutory VA capital</a:t>
            </a:r>
          </a:p>
          <a:p>
            <a:pPr lvl="2"/>
            <a:endParaRPr lang="en-US" sz="1400" dirty="0"/>
          </a:p>
          <a:p>
            <a:r>
              <a:rPr lang="en-US" b="0" dirty="0"/>
              <a:t>Framework challenges and industry response</a:t>
            </a:r>
          </a:p>
          <a:p>
            <a:endParaRPr lang="en-US" b="0" dirty="0"/>
          </a:p>
          <a:p>
            <a:r>
              <a:rPr lang="en-US" b="0" dirty="0"/>
              <a:t>NAIC Statutory VA review</a:t>
            </a:r>
          </a:p>
          <a:p>
            <a:endParaRPr lang="en-US" b="0" dirty="0"/>
          </a:p>
          <a:p>
            <a:r>
              <a:rPr lang="en-US" b="0" dirty="0"/>
              <a:t>NAIC VA reserves and capital framework changes and next steps</a:t>
            </a:r>
          </a:p>
          <a:p>
            <a:endParaRPr lang="en-US" b="0" dirty="0"/>
          </a:p>
          <a:p>
            <a:r>
              <a:rPr lang="en-US" b="0" dirty="0"/>
              <a:t>Contact info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en-US" dirty="0"/>
              <a:t>TABLE OF CONTENTS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4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9"/>
          <p:cNvSpPr txBox="1">
            <a:spLocks noChangeArrowheads="1"/>
          </p:cNvSpPr>
          <p:nvPr/>
        </p:nvSpPr>
        <p:spPr bwMode="auto">
          <a:xfrm rot="10800000" flipV="1">
            <a:off x="231916" y="1049129"/>
            <a:ext cx="8759684" cy="521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74320" indent="-228600">
              <a:lnSpc>
                <a:spcPct val="100000"/>
              </a:lnSpc>
              <a:spcBef>
                <a:spcPts val="336"/>
              </a:spcBef>
              <a:buFont typeface="Wingdings" pitchFamily="2" charset="2"/>
              <a:buChar char="q"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Evolution of VA Statutory regulations from formulaic to principles-based reflect VA liabilities with complex living benefit guarantees</a:t>
            </a: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Complexity of products and guarantees</a:t>
            </a: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“Fat Tail Risk” liabilities</a:t>
            </a: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Concern over excessive formula reserves</a:t>
            </a: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Regulator concern over reserve adequacy</a:t>
            </a: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Font typeface="Wingdings" pitchFamily="2" charset="2"/>
              <a:buChar char="§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287338" indent="-1588">
              <a:spcBef>
                <a:spcPct val="20000"/>
              </a:spcBef>
              <a:tabLst>
                <a:tab pos="400050" algn="l"/>
              </a:tabLst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274320" indent="-228600">
              <a:spcBef>
                <a:spcPts val="336"/>
              </a:spcBef>
              <a:buFont typeface="Wingdings" pitchFamily="2" charset="2"/>
              <a:buChar char="q"/>
              <a:tabLst>
                <a:tab pos="400050" algn="l"/>
              </a:tabLst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Principles-based reserves use model-based approaches reflecting insurer-specific assumptions </a:t>
            </a:r>
            <a:r>
              <a:rPr lang="en-US" sz="1200" b="1" dirty="0">
                <a:latin typeface="Khmer UI" pitchFamily="34" charset="0"/>
                <a:cs typeface="Khmer UI" pitchFamily="34" charset="0"/>
                <a:sym typeface="Wingdings" pitchFamily="2" charset="2"/>
              </a:rPr>
              <a:t> difficult to audit</a:t>
            </a:r>
          </a:p>
          <a:p>
            <a:pPr marL="274320" indent="-228600">
              <a:spcBef>
                <a:spcPts val="336"/>
              </a:spcBef>
              <a:buFont typeface="Wingdings" pitchFamily="2" charset="2"/>
              <a:buChar char="q"/>
              <a:tabLst>
                <a:tab pos="400050" algn="l"/>
              </a:tabLst>
            </a:pPr>
            <a:r>
              <a:rPr lang="en-US" sz="1200" b="1" dirty="0">
                <a:latin typeface="Khmer UI" pitchFamily="34" charset="0"/>
                <a:cs typeface="Khmer UI" pitchFamily="34" charset="0"/>
                <a:sym typeface="Wingdings" pitchFamily="2" charset="2"/>
              </a:rPr>
              <a:t>Four year timing difference in development created disconnect between Capital (C3P2) and Reserves (AG43)</a:t>
            </a: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>
              <a:lnSpc>
                <a:spcPct val="100000"/>
              </a:lnSpc>
            </a:pPr>
            <a:endParaRPr lang="en-US" sz="1200" dirty="0">
              <a:solidFill>
                <a:srgbClr val="02427D"/>
              </a:solidFill>
              <a:latin typeface="Calibri" pitchFamily="34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8054146" y="2847736"/>
            <a:ext cx="0" cy="457200"/>
          </a:xfrm>
          <a:prstGeom prst="line">
            <a:avLst/>
          </a:prstGeom>
          <a:noFill/>
          <a:ln w="19050">
            <a:solidFill>
              <a:srgbClr val="5B738F"/>
            </a:solidFill>
            <a:round/>
            <a:headEnd/>
            <a:tailEnd/>
          </a:ln>
        </p:spPr>
        <p:txBody>
          <a:bodyPr lIns="0" tIns="0" rIns="0" bIns="0" anchor="b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948352" y="2847736"/>
            <a:ext cx="0" cy="1676400"/>
          </a:xfrm>
          <a:prstGeom prst="line">
            <a:avLst/>
          </a:prstGeom>
          <a:noFill/>
          <a:ln w="19050">
            <a:solidFill>
              <a:srgbClr val="5B738F"/>
            </a:solidFill>
            <a:round/>
            <a:headEnd/>
            <a:tailEnd/>
          </a:ln>
        </p:spPr>
        <p:txBody>
          <a:bodyPr lIns="0" tIns="0" rIns="0" bIns="0" anchor="b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985293" y="2862354"/>
            <a:ext cx="0" cy="622300"/>
          </a:xfrm>
          <a:prstGeom prst="line">
            <a:avLst/>
          </a:prstGeom>
          <a:noFill/>
          <a:ln w="19050">
            <a:solidFill>
              <a:srgbClr val="5B738F"/>
            </a:solidFill>
            <a:round/>
            <a:headEnd/>
            <a:tailEnd/>
          </a:ln>
        </p:spPr>
        <p:txBody>
          <a:bodyPr lIns="0" tIns="0" rIns="0" bIns="0" anchor="b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– STATUTORY VA RESERVES AND CAPITAL</a:t>
            </a: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228600" y="533400"/>
            <a:ext cx="8915400" cy="609600"/>
          </a:xfrm>
          <a:prstGeom prst="rect">
            <a:avLst/>
          </a:prstGeom>
        </p:spPr>
        <p:txBody>
          <a:bodyPr/>
          <a:lstStyle>
            <a:lvl1pPr marL="111125" indent="-111125">
              <a:buFont typeface="Arial" pitchFamily="34" charset="0"/>
              <a:buChar char="•"/>
              <a:defRPr b="1" i="1">
                <a:solidFill>
                  <a:srgbClr val="5B738F"/>
                </a:solidFill>
                <a:latin typeface="Gill Sans MT" pitchFamily="34" charset="0"/>
              </a:defRPr>
            </a:lvl1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>
                <a:latin typeface="Candara" pitchFamily="34" charset="0"/>
                <a:cs typeface="Khmer UI" pitchFamily="34" charset="0"/>
              </a:rPr>
              <a:t>VA Reserve and Capital requirements are a “compromise” regulatory framework of principles-based approaches over last ten years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B738F"/>
              </a:solidFill>
              <a:effectLst/>
              <a:uLnTx/>
              <a:uFillTx/>
              <a:latin typeface="Candara" pitchFamily="34" charset="0"/>
              <a:cs typeface="Khmer U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2622767"/>
            <a:ext cx="8610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dirty="0">
                <a:latin typeface="Khmer UI" pitchFamily="34" charset="0"/>
                <a:cs typeface="Khmer UI" pitchFamily="34" charset="0"/>
              </a:rPr>
              <a:t>           1980s           1998                     2002                                 2005                      2009              2015/16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9495" y="3165236"/>
            <a:ext cx="1701800" cy="1143000"/>
          </a:xfrm>
          <a:prstGeom prst="rect">
            <a:avLst/>
          </a:prstGeom>
          <a:solidFill>
            <a:srgbClr val="D2E0F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Formula Based Reserves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CARVM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81200" y="2873136"/>
            <a:ext cx="0" cy="2273300"/>
          </a:xfrm>
          <a:prstGeom prst="line">
            <a:avLst/>
          </a:prstGeom>
          <a:noFill/>
          <a:ln w="19050">
            <a:solidFill>
              <a:srgbClr val="5B738F"/>
            </a:solidFill>
            <a:round/>
            <a:headEnd/>
            <a:tailEnd/>
          </a:ln>
        </p:spPr>
        <p:txBody>
          <a:bodyPr lIns="0" tIns="0" rIns="0" bIns="0" anchor="b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4536836"/>
            <a:ext cx="1905000" cy="774700"/>
          </a:xfrm>
          <a:prstGeom prst="rect">
            <a:avLst/>
          </a:prstGeom>
          <a:solidFill>
            <a:srgbClr val="D2E0F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Formulaic Reserves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 for GMDBs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AG34</a:t>
            </a:r>
            <a:r>
              <a:rPr lang="en-US" sz="1200" dirty="0">
                <a:latin typeface="Khmer UI" pitchFamily="34" charset="0"/>
                <a:cs typeface="Khmer UI" pitchFamily="34" charset="0"/>
              </a:rPr>
              <a:t>  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427808" y="2873136"/>
            <a:ext cx="0" cy="381000"/>
          </a:xfrm>
          <a:prstGeom prst="line">
            <a:avLst/>
          </a:prstGeom>
          <a:noFill/>
          <a:ln w="19050">
            <a:solidFill>
              <a:srgbClr val="5B738F"/>
            </a:solidFill>
            <a:round/>
            <a:headEnd/>
            <a:tailEnd/>
          </a:ln>
        </p:spPr>
        <p:txBody>
          <a:bodyPr lIns="0" tIns="0" rIns="0" bIns="0" anchor="b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564208" y="3012836"/>
            <a:ext cx="1803400" cy="789543"/>
          </a:xfrm>
          <a:prstGeom prst="rect">
            <a:avLst/>
          </a:prstGeom>
          <a:solidFill>
            <a:srgbClr val="D2E0F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Formulaic  Reserves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For GMWBs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AG39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5452713" y="2847736"/>
            <a:ext cx="0" cy="1308100"/>
          </a:xfrm>
          <a:prstGeom prst="line">
            <a:avLst/>
          </a:prstGeom>
          <a:noFill/>
          <a:ln w="19050">
            <a:solidFill>
              <a:srgbClr val="5B738F"/>
            </a:solidFill>
            <a:round/>
            <a:headEnd/>
            <a:tailEnd/>
          </a:ln>
        </p:spPr>
        <p:txBody>
          <a:bodyPr lIns="0" tIns="0" rIns="0" bIns="0" anchor="b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49165" y="4308236"/>
            <a:ext cx="1600200" cy="990600"/>
          </a:xfrm>
          <a:prstGeom prst="rect">
            <a:avLst/>
          </a:prstGeom>
          <a:solidFill>
            <a:srgbClr val="D2E0F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Principles-based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Reserves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AG43(VACARVM)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400" dirty="0">
                <a:latin typeface="Khmer UI" pitchFamily="34" charset="0"/>
                <a:cs typeface="Khmer UI" pitchFamily="34" charset="0"/>
              </a:rPr>
              <a:t>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89709" y="3246743"/>
            <a:ext cx="1752600" cy="914400"/>
          </a:xfrm>
          <a:prstGeom prst="rect">
            <a:avLst/>
          </a:prstGeom>
          <a:solidFill>
            <a:srgbClr val="D2E0F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Principles-based  Capital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Framework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C3P2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253171" y="3089036"/>
            <a:ext cx="1600200" cy="838200"/>
          </a:xfrm>
          <a:prstGeom prst="rect">
            <a:avLst/>
          </a:prstGeom>
          <a:solidFill>
            <a:srgbClr val="D2E0F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NAIC initiates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 VA Statutory review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QIS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5325" y="3714511"/>
            <a:ext cx="622300" cy="238364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727200" y="4994036"/>
            <a:ext cx="533400" cy="22860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13100" y="3482736"/>
            <a:ext cx="533400" cy="22860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91328" y="3876472"/>
            <a:ext cx="533400" cy="206136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97800" y="3584336"/>
            <a:ext cx="533400" cy="22860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24600" y="4781550"/>
            <a:ext cx="1280160" cy="19050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8" idx="0"/>
          </p:cNvCxnSpPr>
          <p:nvPr/>
        </p:nvCxnSpPr>
        <p:spPr>
          <a:xfrm flipH="1">
            <a:off x="4495800" y="2622767"/>
            <a:ext cx="38100" cy="2825533"/>
          </a:xfrm>
          <a:prstGeom prst="line">
            <a:avLst/>
          </a:prstGeom>
          <a:ln>
            <a:solidFill>
              <a:srgbClr val="5B738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49911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baseline="0" dirty="0">
                <a:solidFill>
                  <a:srgbClr val="5B738F"/>
                </a:solidFill>
              </a:rPr>
              <a:t>Formulaic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4991755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baseline="0" dirty="0">
                <a:solidFill>
                  <a:srgbClr val="5B738F"/>
                </a:solidFill>
              </a:rPr>
              <a:t>Principles-Based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800600" y="4914900"/>
            <a:ext cx="762000" cy="0"/>
          </a:xfrm>
          <a:prstGeom prst="straightConnector1">
            <a:avLst/>
          </a:prstGeom>
          <a:ln>
            <a:solidFill>
              <a:srgbClr val="5B73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429000" y="4914900"/>
            <a:ext cx="762000" cy="0"/>
          </a:xfrm>
          <a:prstGeom prst="straightConnector1">
            <a:avLst/>
          </a:prstGeom>
          <a:ln>
            <a:solidFill>
              <a:srgbClr val="5B73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8600" y="2819400"/>
            <a:ext cx="8610600" cy="27432"/>
          </a:xfrm>
          <a:prstGeom prst="rect">
            <a:avLst/>
          </a:prstGeom>
          <a:solidFill>
            <a:srgbClr val="5B7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572000" y="3429000"/>
            <a:ext cx="1752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3334" y="4332767"/>
            <a:ext cx="1295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105400" y="4779367"/>
            <a:ext cx="2377440" cy="16625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24786"/>
              </p:ext>
            </p:extLst>
          </p:nvPr>
        </p:nvGraphicFramePr>
        <p:xfrm>
          <a:off x="457201" y="4114800"/>
          <a:ext cx="7391399" cy="2585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9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9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090">
                <a:tc>
                  <a:txBody>
                    <a:bodyPr/>
                    <a:lstStyle/>
                    <a:p>
                      <a:r>
                        <a:rPr lang="en-US" sz="1100" u="sng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Reserves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Stochastic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Standard Scenario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57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Methodology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Pre-tax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Aggregate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Discount at general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account earned rate</a:t>
                      </a:r>
                    </a:p>
                    <a:p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Average worst 300 (CTE70)</a:t>
                      </a:r>
                      <a:endParaRPr lang="en-US" sz="110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Pre-tax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Policy-level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Discount rate locked-in at policy issue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06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Capital Markets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Interest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rates revert to insurer long-term assumption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Initial equity drop of 13.5% followed by recovery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06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Policyholder Behavior</a:t>
                      </a:r>
                    </a:p>
                  </a:txBody>
                  <a:tcPr marL="88697" marR="88697" marT="44348" marB="443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Prudent best-estimate</a:t>
                      </a:r>
                    </a:p>
                  </a:txBody>
                  <a:tcPr marL="88697" marR="88697" marT="44348" marB="443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Conservative prescribed assumptions</a:t>
                      </a:r>
                    </a:p>
                  </a:txBody>
                  <a:tcPr marL="88697" marR="88697" marT="44348" marB="443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Hedging</a:t>
                      </a: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Insurers choose whether or not to reflect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future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hedging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Currently-held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hedges reflected during initial equity drop only</a:t>
                      </a:r>
                      <a:endParaRPr lang="en-US" sz="110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 marL="88697" marR="88697" marT="44348" marB="443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818211" y="3837993"/>
            <a:ext cx="1097280" cy="1828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486400" y="2349954"/>
            <a:ext cx="1234440" cy="20116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228600" y="533400"/>
            <a:ext cx="8915400" cy="609600"/>
          </a:xfrm>
          <a:prstGeom prst="rect">
            <a:avLst/>
          </a:prstGeom>
        </p:spPr>
        <p:txBody>
          <a:bodyPr/>
          <a:lstStyle>
            <a:lvl1pPr marL="111125" indent="-111125">
              <a:buFont typeface="Arial" pitchFamily="34" charset="0"/>
              <a:buChar char="•"/>
              <a:defRPr b="1" i="1">
                <a:solidFill>
                  <a:srgbClr val="5B738F"/>
                </a:solidFill>
                <a:latin typeface="Gill Sans MT" pitchFamily="34" charset="0"/>
              </a:defRPr>
            </a:lvl1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B738F"/>
              </a:solidFill>
              <a:effectLst/>
              <a:uLnTx/>
              <a:uFillTx/>
              <a:latin typeface="Gill Sans MT" pitchFamily="34" charset="0"/>
              <a:ea typeface="+mn-ea"/>
              <a:cs typeface="Khmer UI" pitchFamily="34" charset="0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225426" y="0"/>
            <a:ext cx="891857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b="1" spc="80" dirty="0">
                <a:latin typeface="Khmer UI" pitchFamily="34" charset="0"/>
                <a:ea typeface="+mj-ea"/>
                <a:cs typeface="Khmer UI" pitchFamily="34" charset="0"/>
              </a:rPr>
              <a:t>VA STATUTORY RESERVES</a:t>
            </a:r>
          </a:p>
        </p:txBody>
      </p:sp>
      <p:sp>
        <p:nvSpPr>
          <p:cNvPr id="9" name="Text Placeholder 22"/>
          <p:cNvSpPr txBox="1">
            <a:spLocks/>
          </p:cNvSpPr>
          <p:nvPr/>
        </p:nvSpPr>
        <p:spPr>
          <a:xfrm>
            <a:off x="152400" y="1219200"/>
            <a:ext cx="8915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marR="0" lvl="2" indent="-166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Khmer UI" pitchFamily="34" charset="0"/>
            </a:endParaRPr>
          </a:p>
          <a:p>
            <a:pPr marL="800100" marR="0" lvl="2" indent="-166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Khmer U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33400"/>
            <a:ext cx="8763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1125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5B738F"/>
                </a:solidFill>
                <a:latin typeface="Candara" pitchFamily="34" charset="0"/>
                <a:cs typeface="Khmer UI" pitchFamily="34" charset="0"/>
              </a:rPr>
              <a:t>Current VA Statutory Reserves include principles-based and formulaic components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228600" y="1024057"/>
            <a:ext cx="8839200" cy="5334000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336"/>
              </a:spcBef>
              <a:buClr>
                <a:srgbClr val="080808"/>
              </a:buClr>
              <a:buFont typeface="Wingdings" pitchFamily="2" charset="2"/>
              <a:buChar char="q"/>
              <a:defRPr/>
            </a:pPr>
            <a:r>
              <a:rPr lang="en-US" sz="1300" b="1" dirty="0">
                <a:latin typeface="Khmer UI" pitchFamily="34" charset="0"/>
                <a:cs typeface="Khmer UI" pitchFamily="34" charset="0"/>
              </a:rPr>
              <a:t>Reserves for annuity contracts are measured under AG43 (Actuarial Guideline 43; 2009) as </a:t>
            </a:r>
            <a:r>
              <a:rPr lang="en-US" sz="1300" b="1" u="sng" dirty="0">
                <a:latin typeface="Khmer UI" pitchFamily="34" charset="0"/>
                <a:cs typeface="Khmer UI" pitchFamily="34" charset="0"/>
              </a:rPr>
              <a:t>greater of two calculations</a:t>
            </a:r>
            <a:r>
              <a:rPr lang="en-US" sz="1300" b="1" dirty="0">
                <a:latin typeface="Khmer UI" pitchFamily="34" charset="0"/>
                <a:cs typeface="Khmer UI" pitchFamily="34" charset="0"/>
              </a:rPr>
              <a:t>:  Stochastic and Standard Scenario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Measurement of policyholder benefit liability under moderately adverse conditions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Standard Scenario included as a floor to address regulator concerns with principles-based valuation</a:t>
            </a:r>
          </a:p>
          <a:p>
            <a:pPr marL="228600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000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spcBef>
                <a:spcPts val="336"/>
              </a:spcBef>
              <a:buClr>
                <a:srgbClr val="080808"/>
              </a:buClr>
              <a:buFont typeface="Wingdings" pitchFamily="2" charset="2"/>
              <a:buChar char="q"/>
              <a:defRPr/>
            </a:pPr>
            <a:r>
              <a:rPr lang="en-US" sz="1300" b="1" dirty="0">
                <a:latin typeface="Khmer UI" pitchFamily="34" charset="0"/>
                <a:cs typeface="Khmer UI" pitchFamily="34" charset="0"/>
              </a:rPr>
              <a:t>Stochastic Reserve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Allow insurers to reflect their own experience and hedging strategies (principles-based)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Calculate for 1000 scenarios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Reserve is average worst 300 scenarios (CTE70: Conditional Tail Expectation @ 70%)</a:t>
            </a:r>
          </a:p>
          <a:p>
            <a:pPr marL="228600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000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spcBef>
                <a:spcPts val="336"/>
              </a:spcBef>
              <a:buClr>
                <a:srgbClr val="080808"/>
              </a:buClr>
              <a:buFont typeface="Wingdings" pitchFamily="2" charset="2"/>
              <a:buChar char="q"/>
              <a:defRPr/>
            </a:pPr>
            <a:r>
              <a:rPr lang="en-US" sz="1300" b="1" dirty="0">
                <a:latin typeface="Khmer UI" pitchFamily="34" charset="0"/>
                <a:cs typeface="Khmer UI" pitchFamily="34" charset="0"/>
              </a:rPr>
              <a:t>Standard Scenario Reserve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Control/floor against aggressive assumptions in Stochastic Reserve calculation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Calculate for one scenario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Assumptions for capital markets and policyholder behavior are prescribed (formula-based)</a:t>
            </a: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lvl="1" indent="-223838">
              <a:buClr>
                <a:srgbClr val="080808"/>
              </a:buClr>
              <a:buSzPct val="80000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  <a:buFont typeface="Arial" pitchFamily="34" charset="0"/>
              <a:buChar char="•"/>
            </a:pPr>
            <a:endParaRPr lang="en-US" sz="1200" dirty="0">
              <a:solidFill>
                <a:srgbClr val="02427D"/>
              </a:solidFill>
              <a:latin typeface="Calibr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</a:pPr>
            <a:endParaRPr lang="en-US" sz="1200" dirty="0">
              <a:solidFill>
                <a:srgbClr val="02427D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819400" y="6294120"/>
            <a:ext cx="2194560" cy="1828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391772" y="5216687"/>
            <a:ext cx="1554480" cy="1828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425440" y="4648200"/>
            <a:ext cx="2194560" cy="1828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228600" y="533400"/>
            <a:ext cx="8915400" cy="609600"/>
          </a:xfrm>
          <a:prstGeom prst="rect">
            <a:avLst/>
          </a:prstGeom>
        </p:spPr>
        <p:txBody>
          <a:bodyPr/>
          <a:lstStyle>
            <a:lvl1pPr marL="111125" indent="-111125">
              <a:buFont typeface="Arial" pitchFamily="34" charset="0"/>
              <a:buChar char="•"/>
              <a:defRPr b="1" i="1">
                <a:solidFill>
                  <a:srgbClr val="5B738F"/>
                </a:solidFill>
                <a:latin typeface="Gill Sans MT" pitchFamily="34" charset="0"/>
              </a:defRPr>
            </a:lvl1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B738F"/>
              </a:solidFill>
              <a:effectLst/>
              <a:uLnTx/>
              <a:uFillTx/>
              <a:latin typeface="Gill Sans MT" pitchFamily="34" charset="0"/>
              <a:ea typeface="+mn-ea"/>
              <a:cs typeface="Khmer UI" pitchFamily="34" charset="0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225426" y="0"/>
            <a:ext cx="891857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b="1" spc="80" dirty="0">
                <a:latin typeface="Khmer UI" pitchFamily="34" charset="0"/>
                <a:ea typeface="+mj-ea"/>
                <a:cs typeface="Khmer UI" pitchFamily="34" charset="0"/>
              </a:rPr>
              <a:t>VA STATUTORY CAPITAL</a:t>
            </a:r>
          </a:p>
        </p:txBody>
      </p:sp>
      <p:sp>
        <p:nvSpPr>
          <p:cNvPr id="9" name="Text Placeholder 22"/>
          <p:cNvSpPr txBox="1">
            <a:spLocks/>
          </p:cNvSpPr>
          <p:nvPr/>
        </p:nvSpPr>
        <p:spPr>
          <a:xfrm>
            <a:off x="152400" y="1219200"/>
            <a:ext cx="8915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marR="0" lvl="2" indent="-166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Khmer UI" pitchFamily="34" charset="0"/>
            </a:endParaRPr>
          </a:p>
          <a:p>
            <a:pPr marL="800100" marR="0" lvl="2" indent="-166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Khmer U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33400"/>
            <a:ext cx="8763000" cy="56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1125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5B738F"/>
                </a:solidFill>
                <a:latin typeface="Candara" pitchFamily="34" charset="0"/>
                <a:cs typeface="Khmer UI" pitchFamily="34" charset="0"/>
              </a:rPr>
              <a:t>Capital measurement includes assumptions that differ from Reserve measurement</a:t>
            </a:r>
          </a:p>
          <a:p>
            <a:pPr marL="111125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5B738F"/>
                </a:solidFill>
                <a:latin typeface="Candara" pitchFamily="34" charset="0"/>
                <a:cs typeface="Khmer UI" pitchFamily="34" charset="0"/>
              </a:rPr>
              <a:t>Assumptions and reflection of hedging in Stochastic calculations vary across industry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228600" y="1143000"/>
            <a:ext cx="8839200" cy="5410200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336"/>
              </a:spcBef>
              <a:buClr>
                <a:srgbClr val="080808"/>
              </a:buClr>
              <a:buFont typeface="Wingdings" pitchFamily="2" charset="2"/>
              <a:buChar char="q"/>
              <a:defRPr/>
            </a:pPr>
            <a:r>
              <a:rPr lang="en-US" sz="1300" b="1" dirty="0">
                <a:latin typeface="Khmer UI" pitchFamily="34" charset="0"/>
                <a:cs typeface="Khmer UI" pitchFamily="34" charset="0"/>
              </a:rPr>
              <a:t>Capital defined in C3P2 (C3 Phase II; 2005) as </a:t>
            </a:r>
            <a:r>
              <a:rPr lang="en-US" sz="1300" b="1" u="sng" dirty="0">
                <a:latin typeface="Khmer UI" pitchFamily="34" charset="0"/>
                <a:cs typeface="Khmer UI" pitchFamily="34" charset="0"/>
              </a:rPr>
              <a:t>difference between Total Asset Requirement (TAR) and Reserves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Purpose to ensure adequate capital under more severe conditions</a:t>
            </a: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spcBef>
                <a:spcPts val="336"/>
              </a:spcBef>
              <a:buClr>
                <a:srgbClr val="080808"/>
              </a:buClr>
              <a:buFont typeface="Wingdings" pitchFamily="2" charset="2"/>
              <a:buChar char="q"/>
              <a:defRPr/>
            </a:pPr>
            <a:r>
              <a:rPr lang="en-US" sz="1300" b="1" dirty="0">
                <a:latin typeface="Khmer UI" pitchFamily="34" charset="0"/>
                <a:cs typeface="Khmer UI" pitchFamily="34" charset="0"/>
              </a:rPr>
              <a:t>TAR calculation also includes Stochastic (CTE90) and Standard Scenario components</a:t>
            </a:r>
          </a:p>
          <a:p>
            <a:pPr marL="228600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3000" lvl="2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lvl="1" indent="-223838">
              <a:buClr>
                <a:srgbClr val="080808"/>
              </a:buClr>
              <a:buSzPct val="80000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  <a:buFont typeface="Arial" pitchFamily="34" charset="0"/>
              <a:buChar char="•"/>
            </a:pPr>
            <a:endParaRPr lang="en-US" sz="1600" dirty="0">
              <a:solidFill>
                <a:srgbClr val="02427D"/>
              </a:solidFill>
              <a:latin typeface="Calibr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</a:pPr>
            <a:endParaRPr lang="en-US" sz="1600" dirty="0">
              <a:solidFill>
                <a:srgbClr val="02427D"/>
              </a:solidFill>
              <a:latin typeface="Calibri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93385"/>
              </p:ext>
            </p:extLst>
          </p:nvPr>
        </p:nvGraphicFramePr>
        <p:xfrm>
          <a:off x="428625" y="4038600"/>
          <a:ext cx="8105774" cy="261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7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Capital</a:t>
                      </a:r>
                      <a:r>
                        <a:rPr lang="en-US" sz="1200" u="sng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(TAR)</a:t>
                      </a:r>
                      <a:endParaRPr lang="en-US" sz="1050" u="sng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Stochastic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Standard Scenario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70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Methodology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Post-tax</a:t>
                      </a: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Aggregate</a:t>
                      </a: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Discount at general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account earned rate</a:t>
                      </a:r>
                    </a:p>
                    <a:p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Average worst 100 (CTE90)</a:t>
                      </a:r>
                      <a:endParaRPr lang="en-US" sz="105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Post-tax</a:t>
                      </a: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Aggregate</a:t>
                      </a: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Discount at 10-Yr UST floored at 3%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Capital Markets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Same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as Reserves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Initial equity drop of 20% followed by recovery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Policyholder Behavior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Same as Reserves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Same as Reserves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Hedging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Insurers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choose whether or not to reflect  future hedging   (independent of Reserve treatment)</a:t>
                      </a:r>
                      <a:endParaRPr lang="en-US" sz="105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Currently-held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Khmer UI" pitchFamily="34" charset="0"/>
                          <a:cs typeface="Khmer UI" pitchFamily="34" charset="0"/>
                        </a:rPr>
                        <a:t> hedges reflected during initial equity drop only</a:t>
                      </a:r>
                      <a:endParaRPr lang="en-US" sz="1050" dirty="0">
                        <a:solidFill>
                          <a:schemeClr val="tx1"/>
                        </a:solidFill>
                        <a:latin typeface="Khmer UI" pitchFamily="34" charset="0"/>
                        <a:cs typeface="Khmer U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0" y="2281535"/>
            <a:ext cx="1295400" cy="276999"/>
          </a:xfrm>
          <a:prstGeom prst="rect">
            <a:avLst/>
          </a:prstGeom>
          <a:solidFill>
            <a:srgbClr val="A8C4E6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baseline="0" dirty="0">
                <a:latin typeface="Khmer UI" pitchFamily="34" charset="0"/>
                <a:cs typeface="Khmer UI" pitchFamily="34" charset="0"/>
              </a:rPr>
              <a:t>Reserves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5800" y="3087255"/>
            <a:ext cx="1524000" cy="274320"/>
          </a:xfrm>
          <a:prstGeom prst="rect">
            <a:avLst/>
          </a:prstGeom>
          <a:solidFill>
            <a:srgbClr val="A8C4E6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baseline="0" dirty="0">
                <a:latin typeface="Khmer UI" pitchFamily="34" charset="0"/>
                <a:cs typeface="Khmer UI" pitchFamily="34" charset="0"/>
              </a:rPr>
              <a:t>Stochastic Reserve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3087255"/>
            <a:ext cx="2286000" cy="274320"/>
          </a:xfrm>
          <a:prstGeom prst="rect">
            <a:avLst/>
          </a:prstGeom>
          <a:solidFill>
            <a:srgbClr val="A8C4E6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baseline="0" dirty="0">
                <a:latin typeface="Khmer UI" pitchFamily="34" charset="0"/>
                <a:cs typeface="Khmer UI" pitchFamily="34" charset="0"/>
              </a:rPr>
              <a:t>Standard Scenario Reserve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06752" y="2286000"/>
            <a:ext cx="12954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baseline="0" dirty="0">
                <a:latin typeface="Khmer UI" pitchFamily="34" charset="0"/>
                <a:cs typeface="Khmer UI" pitchFamily="34" charset="0"/>
              </a:rPr>
              <a:t>TAR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3087255"/>
            <a:ext cx="1295400" cy="274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baseline="0" dirty="0">
                <a:latin typeface="Khmer UI" pitchFamily="34" charset="0"/>
                <a:cs typeface="Khmer UI" pitchFamily="34" charset="0"/>
              </a:rPr>
              <a:t>Stochastic TAR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8400" y="3087255"/>
            <a:ext cx="1905000" cy="274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baseline="0" dirty="0">
                <a:latin typeface="Khmer UI" pitchFamily="34" charset="0"/>
                <a:cs typeface="Khmer UI" pitchFamily="34" charset="0"/>
              </a:rPr>
              <a:t>Standard</a:t>
            </a:r>
            <a:r>
              <a:rPr lang="en-US" sz="1200" b="1" dirty="0">
                <a:latin typeface="Khmer UI" pitchFamily="34" charset="0"/>
                <a:cs typeface="Khmer UI" pitchFamily="34" charset="0"/>
              </a:rPr>
              <a:t> Scenario TAR</a:t>
            </a:r>
            <a:endParaRPr lang="en-US" sz="1200" b="1" baseline="0" dirty="0"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1752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Khmer UI" pitchFamily="34" charset="0"/>
                <a:cs typeface="Khmer UI" pitchFamily="34" charset="0"/>
              </a:rPr>
              <a:t>CAPITAL </a:t>
            </a:r>
            <a:endParaRPr lang="en-US" sz="1200" b="1" baseline="0" dirty="0">
              <a:latin typeface="Khmer UI" pitchFamily="34" charset="0"/>
              <a:cs typeface="Khmer U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505712" y="2791599"/>
            <a:ext cx="1618488" cy="0"/>
          </a:xfrm>
          <a:prstGeom prst="line">
            <a:avLst/>
          </a:prstGeom>
          <a:ln>
            <a:solidFill>
              <a:srgbClr val="5B7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71800" y="2562999"/>
            <a:ext cx="0" cy="228600"/>
          </a:xfrm>
          <a:prstGeom prst="straightConnector1">
            <a:avLst/>
          </a:prstGeom>
          <a:ln>
            <a:solidFill>
              <a:srgbClr val="5B73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</p:cNvCxnSpPr>
          <p:nvPr/>
        </p:nvCxnSpPr>
        <p:spPr>
          <a:xfrm flipV="1">
            <a:off x="1485900" y="2791599"/>
            <a:ext cx="0" cy="295656"/>
          </a:xfrm>
          <a:prstGeom prst="line">
            <a:avLst/>
          </a:prstGeom>
          <a:ln>
            <a:solidFill>
              <a:srgbClr val="5B7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24200" y="2791599"/>
            <a:ext cx="0" cy="300334"/>
          </a:xfrm>
          <a:prstGeom prst="line">
            <a:avLst/>
          </a:prstGeom>
          <a:ln>
            <a:solidFill>
              <a:srgbClr val="5B7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1200" y="2639199"/>
            <a:ext cx="5334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Khmer UI" pitchFamily="34" charset="0"/>
                <a:cs typeface="Khmer UI" pitchFamily="34" charset="0"/>
              </a:rPr>
              <a:t>MAX</a:t>
            </a:r>
            <a:endParaRPr lang="en-US" sz="1100" b="1" baseline="0" dirty="0">
              <a:latin typeface="Khmer UI" pitchFamily="34" charset="0"/>
              <a:cs typeface="Khmer U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06187" y="2791599"/>
            <a:ext cx="1618488" cy="0"/>
          </a:xfrm>
          <a:prstGeom prst="line">
            <a:avLst/>
          </a:prstGeom>
          <a:ln>
            <a:solidFill>
              <a:srgbClr val="5B7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324600" y="2562999"/>
            <a:ext cx="0" cy="228600"/>
          </a:xfrm>
          <a:prstGeom prst="straightConnector1">
            <a:avLst/>
          </a:prstGeom>
          <a:ln>
            <a:solidFill>
              <a:srgbClr val="5B73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295900" y="2791599"/>
            <a:ext cx="0" cy="300334"/>
          </a:xfrm>
          <a:prstGeom prst="line">
            <a:avLst/>
          </a:prstGeom>
          <a:ln>
            <a:solidFill>
              <a:srgbClr val="5B7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934200" y="2791599"/>
            <a:ext cx="0" cy="300334"/>
          </a:xfrm>
          <a:prstGeom prst="line">
            <a:avLst/>
          </a:prstGeom>
          <a:ln>
            <a:solidFill>
              <a:srgbClr val="5B7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8800" y="2639199"/>
            <a:ext cx="5334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Khmer UI" pitchFamily="34" charset="0"/>
                <a:cs typeface="Khmer UI" pitchFamily="34" charset="0"/>
              </a:rPr>
              <a:t>MAX</a:t>
            </a:r>
            <a:endParaRPr lang="en-US" sz="1100" b="1" baseline="0" dirty="0">
              <a:latin typeface="Khmer UI" pitchFamily="34" charset="0"/>
              <a:cs typeface="Khmer U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505200" y="2438400"/>
            <a:ext cx="1828800" cy="0"/>
          </a:xfrm>
          <a:prstGeom prst="line">
            <a:avLst/>
          </a:prstGeom>
          <a:ln>
            <a:solidFill>
              <a:srgbClr val="5B7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533900" y="2057400"/>
            <a:ext cx="0" cy="228600"/>
          </a:xfrm>
          <a:prstGeom prst="straightConnector1">
            <a:avLst/>
          </a:prstGeom>
          <a:ln>
            <a:solidFill>
              <a:srgbClr val="5B738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10025" y="2331720"/>
            <a:ext cx="10668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Khmer UI" pitchFamily="34" charset="0"/>
                <a:cs typeface="Khmer UI" pitchFamily="34" charset="0"/>
              </a:rPr>
              <a:t>DIFFERENCE</a:t>
            </a:r>
            <a:endParaRPr lang="en-US" sz="1100" b="1" baseline="0" dirty="0">
              <a:latin typeface="Khmer UI" pitchFamily="34" charset="0"/>
              <a:cs typeface="Khmer U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"/>
          <p:cNvSpPr txBox="1">
            <a:spLocks/>
          </p:cNvSpPr>
          <p:nvPr/>
        </p:nvSpPr>
        <p:spPr>
          <a:xfrm>
            <a:off x="228600" y="1295400"/>
            <a:ext cx="6629400" cy="5257800"/>
          </a:xfrm>
          <a:prstGeom prst="rect">
            <a:avLst/>
          </a:prstGeom>
        </p:spPr>
        <p:txBody>
          <a:bodyPr/>
          <a:lstStyle/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buFont typeface="Arial" pitchFamily="34" charset="0"/>
              <a:buChar char="•"/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685800" lvl="1" indent="-228600">
              <a:buClr>
                <a:srgbClr val="080808"/>
              </a:buClr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spcBef>
                <a:spcPts val="336"/>
              </a:spcBef>
              <a:buClr>
                <a:srgbClr val="080808"/>
              </a:buClr>
              <a:buFont typeface="Wingdings" pitchFamily="2" charset="2"/>
              <a:buChar char="q"/>
              <a:defRPr/>
            </a:pPr>
            <a:endParaRPr lang="en-US" sz="1200" b="1" dirty="0">
              <a:latin typeface="Khmer UI" pitchFamily="34" charset="0"/>
              <a:cs typeface="Khmer UI" pitchFamily="34" charset="0"/>
            </a:endParaRPr>
          </a:p>
          <a:p>
            <a:pPr marL="228600" indent="-228600">
              <a:spcBef>
                <a:spcPts val="336"/>
              </a:spcBef>
              <a:buClr>
                <a:srgbClr val="080808"/>
              </a:buClr>
              <a:buFont typeface="Wingdings" pitchFamily="2" charset="2"/>
              <a:buChar char="q"/>
              <a:defRPr/>
            </a:pPr>
            <a:r>
              <a:rPr lang="en-US" sz="1300" b="1" dirty="0">
                <a:latin typeface="Khmer UI" pitchFamily="34" charset="0"/>
                <a:cs typeface="Khmer UI" pitchFamily="34" charset="0"/>
              </a:rPr>
              <a:t>Insurance industry response to STAT framework challenges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200" b="1" dirty="0">
                <a:latin typeface="Khmer UI" pitchFamily="34" charset="0"/>
                <a:cs typeface="Khmer UI" pitchFamily="34" charset="0"/>
              </a:rPr>
              <a:t>VA captives</a:t>
            </a:r>
            <a:r>
              <a:rPr lang="en-US" sz="1200" i="1" dirty="0">
                <a:latin typeface="Khmer UI" pitchFamily="34" charset="0"/>
                <a:cs typeface="Khmer UI" pitchFamily="34" charset="0"/>
              </a:rPr>
              <a:t> </a:t>
            </a:r>
            <a:r>
              <a:rPr lang="en-US" sz="1200" dirty="0">
                <a:latin typeface="Khmer UI" pitchFamily="34" charset="0"/>
                <a:cs typeface="Khmer UI" pitchFamily="34" charset="0"/>
              </a:rPr>
              <a:t>used to reinsure </a:t>
            </a:r>
            <a:r>
              <a:rPr lang="en-US" sz="1200" dirty="0" err="1">
                <a:latin typeface="Khmer UI" pitchFamily="34" charset="0"/>
                <a:cs typeface="Khmer UI" pitchFamily="34" charset="0"/>
              </a:rPr>
              <a:t>GMxBs</a:t>
            </a:r>
            <a:r>
              <a:rPr lang="en-US" sz="1200" dirty="0">
                <a:latin typeface="Khmer UI" pitchFamily="34" charset="0"/>
                <a:cs typeface="Khmer UI" pitchFamily="34" charset="0"/>
              </a:rPr>
              <a:t> away from NAIC Stat framework</a:t>
            </a: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Captives report based on GAAP or modified GAAP</a:t>
            </a: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Primary benefit – reduced volatility of Statutory earnings, Required Capital and RBC Ratio stabilization </a:t>
            </a: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State regulations or permitted practices have differed from state to state</a:t>
            </a: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200" b="1" i="1" dirty="0">
                <a:latin typeface="Khmer UI" pitchFamily="34" charset="0"/>
                <a:cs typeface="Khmer UI" pitchFamily="34" charset="0"/>
              </a:rPr>
              <a:t>“</a:t>
            </a:r>
            <a:r>
              <a:rPr lang="en-US" sz="1200" b="1" dirty="0">
                <a:latin typeface="Khmer UI" pitchFamily="34" charset="0"/>
                <a:cs typeface="Khmer UI" pitchFamily="34" charset="0"/>
              </a:rPr>
              <a:t>Voluntary Reserve”  </a:t>
            </a:r>
            <a:r>
              <a:rPr lang="en-US" sz="1200" dirty="0">
                <a:latin typeface="Khmer UI" pitchFamily="34" charset="0"/>
                <a:cs typeface="Khmer UI" pitchFamily="34" charset="0"/>
              </a:rPr>
              <a:t>used to stabilize Required Capital and RBC Ratio</a:t>
            </a: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Shifts amounts from required Capital to Reserve</a:t>
            </a:r>
            <a:endParaRPr lang="en-US" sz="1200" dirty="0">
              <a:latin typeface="Khmer UI" pitchFamily="34" charset="0"/>
              <a:cs typeface="Khmer UI" pitchFamily="34" charset="0"/>
              <a:sym typeface="Wingdings" pitchFamily="2" charset="2"/>
            </a:endParaRP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Primary benefits</a:t>
            </a:r>
          </a:p>
          <a:p>
            <a:pPr lvl="3" indent="-223838">
              <a:buClr>
                <a:srgbClr val="080808"/>
              </a:buClr>
              <a:buSzPct val="80000"/>
              <a:buFont typeface="Courier New" pitchFamily="49" charset="0"/>
              <a:buChar char="o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Reduced volatility of Required Capital</a:t>
            </a:r>
          </a:p>
          <a:p>
            <a:pPr lvl="3" indent="-223838">
              <a:buClr>
                <a:srgbClr val="080808"/>
              </a:buClr>
              <a:buSzPct val="80000"/>
              <a:buFont typeface="Courier New" pitchFamily="49" charset="0"/>
              <a:buChar char="o"/>
            </a:pPr>
            <a:r>
              <a:rPr lang="en-US" sz="1200" dirty="0">
                <a:latin typeface="Khmer UI" pitchFamily="34" charset="0"/>
                <a:cs typeface="Khmer UI" pitchFamily="34" charset="0"/>
                <a:sym typeface="Wingdings" pitchFamily="2" charset="2"/>
              </a:rPr>
              <a:t>Reduced Required Capital in stress markets  capital cushion relative to insurer risk limits</a:t>
            </a: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  <a:buFont typeface="Arial" pitchFamily="34" charset="0"/>
              <a:buChar char="•"/>
            </a:pPr>
            <a:endParaRPr lang="en-US" sz="1200" dirty="0">
              <a:solidFill>
                <a:srgbClr val="02427D"/>
              </a:solidFill>
              <a:latin typeface="Khmer UI" pitchFamily="34" charset="0"/>
              <a:cs typeface="Khmer U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  <a:buFont typeface="Arial" pitchFamily="34" charset="0"/>
              <a:buChar char="•"/>
            </a:pPr>
            <a:endParaRPr lang="en-US" sz="1200" dirty="0">
              <a:solidFill>
                <a:srgbClr val="02427D"/>
              </a:solidFill>
              <a:latin typeface="Khmer UI" pitchFamily="34" charset="0"/>
              <a:cs typeface="Khmer UI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1524000"/>
            <a:ext cx="8839200" cy="5257800"/>
          </a:xfrm>
          <a:prstGeom prst="rect">
            <a:avLst/>
          </a:prstGeom>
        </p:spPr>
        <p:txBody>
          <a:bodyPr/>
          <a:lstStyle/>
          <a:p>
            <a:pPr marL="228600" marR="0" lvl="0" indent="-228600" fontAlgn="auto">
              <a:spcBef>
                <a:spcPts val="336"/>
              </a:spcBef>
              <a:buClr>
                <a:srgbClr val="080808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en-US" sz="1300" b="1" dirty="0">
                <a:latin typeface="Khmer UI" pitchFamily="34" charset="0"/>
                <a:cs typeface="Khmer UI" pitchFamily="34" charset="0"/>
              </a:rPr>
              <a:t>Statutory framework challenges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Interaction between Reserve and Capital measures with differing methodologies creates non-economic volatility</a:t>
            </a: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Disconnect with economic or GAAP-based hedging strategies</a:t>
            </a: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Statutory Reserves do not include significant interest rate sensitivity</a:t>
            </a:r>
          </a:p>
          <a:p>
            <a:pPr lvl="2" indent="-223838">
              <a:buClr>
                <a:srgbClr val="080808"/>
              </a:buClr>
              <a:buSzPct val="80000"/>
              <a:buFont typeface="Arial" pitchFamily="34" charset="0"/>
              <a:buChar char="•"/>
            </a:pPr>
            <a:r>
              <a:rPr lang="en-US" sz="1200" dirty="0">
                <a:latin typeface="Khmer UI" pitchFamily="34" charset="0"/>
                <a:cs typeface="Khmer UI" pitchFamily="34" charset="0"/>
              </a:rPr>
              <a:t>Hedge assets (derivatives) at market value</a:t>
            </a:r>
            <a:endParaRPr lang="en-US" sz="1200" dirty="0">
              <a:latin typeface="Khmer UI" pitchFamily="34" charset="0"/>
              <a:cs typeface="Khmer UI" pitchFamily="34" charset="0"/>
              <a:sym typeface="Wingdings" pitchFamily="2" charset="2"/>
            </a:endParaRPr>
          </a:p>
          <a:p>
            <a:pPr marL="573088" lvl="1" indent="-171450">
              <a:spcBef>
                <a:spcPct val="20000"/>
              </a:spcBef>
              <a:buClr>
                <a:srgbClr val="080808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  <a:sym typeface="Wingdings" pitchFamily="2" charset="2"/>
              </a:rPr>
              <a:t>Statutory Reserves and Capital – higher in stress equity markets and lower in normal equity markets (pro-cyclical)</a:t>
            </a:r>
          </a:p>
          <a:p>
            <a:pPr lvl="2" indent="-223838">
              <a:spcBef>
                <a:spcPct val="20000"/>
              </a:spcBef>
              <a:buClr>
                <a:srgbClr val="080808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200" dirty="0">
                <a:latin typeface="Khmer UI" pitchFamily="34" charset="0"/>
                <a:cs typeface="Khmer UI" pitchFamily="34" charset="0"/>
                <a:sym typeface="Wingdings" pitchFamily="2" charset="2"/>
              </a:rPr>
              <a:t>Ongoing Capital requirements accelerate in adverse markets</a:t>
            </a:r>
          </a:p>
          <a:p>
            <a:pPr marL="1030288" lvl="2" indent="-171450">
              <a:spcBef>
                <a:spcPct val="20000"/>
              </a:spcBef>
              <a:buClr>
                <a:srgbClr val="080808"/>
              </a:buClr>
              <a:buSzPct val="80000"/>
              <a:buFont typeface="Wingdings" pitchFamily="2" charset="2"/>
              <a:buChar char="§"/>
              <a:defRPr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1147763" lvl="3" indent="-233363">
              <a:buClr>
                <a:srgbClr val="080808"/>
              </a:buClr>
              <a:buSzPct val="100000"/>
              <a:buFont typeface="Arial" pitchFamily="34" charset="0"/>
              <a:buChar char="•"/>
            </a:pPr>
            <a:endParaRPr lang="en-US" sz="1200" dirty="0">
              <a:latin typeface="Khmer UI" pitchFamily="34" charset="0"/>
              <a:cs typeface="Khmer U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</a:pPr>
            <a:endParaRPr lang="en-US" sz="1600" dirty="0">
              <a:solidFill>
                <a:srgbClr val="02427D"/>
              </a:solidFill>
              <a:latin typeface="Calibri" pitchFamily="34" charset="0"/>
            </a:endParaRPr>
          </a:p>
          <a:p>
            <a:pPr marL="0" lvl="1" indent="-223838">
              <a:buClr>
                <a:srgbClr val="080808"/>
              </a:buClr>
              <a:buSzPct val="100000"/>
            </a:pPr>
            <a:endParaRPr lang="en-US" sz="1600" dirty="0">
              <a:solidFill>
                <a:srgbClr val="02427D"/>
              </a:solidFill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11633" y="3983666"/>
            <a:ext cx="903767" cy="304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228600" y="533400"/>
            <a:ext cx="8915400" cy="609600"/>
          </a:xfrm>
          <a:prstGeom prst="rect">
            <a:avLst/>
          </a:prstGeom>
        </p:spPr>
        <p:txBody>
          <a:bodyPr/>
          <a:lstStyle>
            <a:lvl1pPr marL="111125" indent="-111125">
              <a:buFont typeface="Arial" pitchFamily="34" charset="0"/>
              <a:buChar char="•"/>
              <a:defRPr b="1" i="1">
                <a:solidFill>
                  <a:srgbClr val="5B738F"/>
                </a:solidFill>
                <a:latin typeface="Gill Sans MT" pitchFamily="34" charset="0"/>
              </a:defRPr>
            </a:lvl1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5B738F"/>
              </a:solidFill>
              <a:effectLst/>
              <a:uLnTx/>
              <a:uFillTx/>
              <a:latin typeface="Gill Sans MT" pitchFamily="34" charset="0"/>
              <a:ea typeface="+mn-ea"/>
              <a:cs typeface="Khmer UI" pitchFamily="34" charset="0"/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225426" y="0"/>
            <a:ext cx="8918574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b="1" spc="80" dirty="0">
                <a:latin typeface="Khmer UI" pitchFamily="34" charset="0"/>
                <a:cs typeface="Khmer UI" pitchFamily="34" charset="0"/>
              </a:rPr>
              <a:t>FRAMEWORK CHALLENGES AND INDUSTRY RESPONSE</a:t>
            </a:r>
          </a:p>
        </p:txBody>
      </p:sp>
      <p:sp>
        <p:nvSpPr>
          <p:cNvPr id="7" name="Text Placeholder 22"/>
          <p:cNvSpPr txBox="1">
            <a:spLocks/>
          </p:cNvSpPr>
          <p:nvPr/>
        </p:nvSpPr>
        <p:spPr>
          <a:xfrm>
            <a:off x="152400" y="1219200"/>
            <a:ext cx="8915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marR="0" lvl="2" indent="-166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Khmer UI" pitchFamily="34" charset="0"/>
            </a:endParaRPr>
          </a:p>
          <a:p>
            <a:pPr marL="800100" marR="0" lvl="2" indent="-166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Khmer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33400"/>
            <a:ext cx="8382000" cy="9971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1125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5B738F"/>
                </a:solidFill>
                <a:latin typeface="Candara" pitchFamily="34" charset="0"/>
                <a:cs typeface="Khmer UI" pitchFamily="34" charset="0"/>
              </a:rPr>
              <a:t>Challenges of current VA Statutory framework has motivated insurers to use captives and other methods to manage Statutory financials </a:t>
            </a:r>
          </a:p>
          <a:p>
            <a:pPr marL="111125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b="1" i="1" dirty="0">
                <a:solidFill>
                  <a:srgbClr val="5B738F"/>
                </a:solidFill>
                <a:latin typeface="Candara" pitchFamily="34" charset="0"/>
                <a:cs typeface="Khmer UI" pitchFamily="34" charset="0"/>
              </a:rPr>
              <a:t>Differences between STAT and GAAP (and IFRS) measurements create challenges in monitoring industry capital and earnings volatility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20890" y="2900690"/>
            <a:ext cx="1737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baseline="0" dirty="0">
                <a:latin typeface="Khmer UI" pitchFamily="34" charset="0"/>
                <a:cs typeface="Khmer UI" pitchFamily="34" charset="0"/>
              </a:rPr>
              <a:t>STAT VA Framework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334250" y="3314700"/>
            <a:ext cx="1962150" cy="2933700"/>
            <a:chOff x="7162800" y="3581400"/>
            <a:chExt cx="1962150" cy="2933700"/>
          </a:xfrm>
        </p:grpSpPr>
        <p:grpSp>
          <p:nvGrpSpPr>
            <p:cNvPr id="44" name="Group 27"/>
            <p:cNvGrpSpPr/>
            <p:nvPr/>
          </p:nvGrpSpPr>
          <p:grpSpPr>
            <a:xfrm>
              <a:off x="7239000" y="3810000"/>
              <a:ext cx="1196975" cy="2705100"/>
              <a:chOff x="0" y="0"/>
              <a:chExt cx="1196975" cy="27051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0" y="0"/>
                <a:ext cx="247650" cy="2705100"/>
              </a:xfrm>
              <a:prstGeom prst="rect">
                <a:avLst/>
              </a:prstGeom>
              <a:solidFill>
                <a:srgbClr val="5B73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61950" y="771524"/>
                <a:ext cx="228600" cy="1933575"/>
              </a:xfrm>
              <a:prstGeom prst="rect">
                <a:avLst/>
              </a:prstGeom>
              <a:solidFill>
                <a:srgbClr val="5B73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61950" y="409575"/>
                <a:ext cx="228600" cy="361949"/>
              </a:xfrm>
              <a:prstGeom prst="rect">
                <a:avLst/>
              </a:prstGeom>
              <a:solidFill>
                <a:srgbClr val="BBC6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473873" y="16669"/>
                <a:ext cx="1" cy="381000"/>
              </a:xfrm>
              <a:prstGeom prst="straightConnector1">
                <a:avLst/>
              </a:prstGeom>
              <a:ln w="22225">
                <a:solidFill>
                  <a:srgbClr val="5B738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44475" y="3175"/>
                <a:ext cx="952500" cy="0"/>
              </a:xfrm>
              <a:prstGeom prst="line">
                <a:avLst/>
              </a:prstGeom>
              <a:ln>
                <a:solidFill>
                  <a:srgbClr val="5B738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28600" y="409575"/>
                <a:ext cx="952500" cy="0"/>
              </a:xfrm>
              <a:prstGeom prst="line">
                <a:avLst/>
              </a:prstGeom>
              <a:ln>
                <a:solidFill>
                  <a:srgbClr val="5B738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44475" y="771525"/>
                <a:ext cx="952500" cy="0"/>
              </a:xfrm>
              <a:prstGeom prst="line">
                <a:avLst/>
              </a:prstGeom>
              <a:ln>
                <a:solidFill>
                  <a:srgbClr val="5B738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7162800" y="35814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TAR</a:t>
              </a:r>
              <a:endParaRPr lang="en-US" sz="1200" b="1" baseline="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829550" y="38862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Capital</a:t>
              </a:r>
              <a:endParaRPr lang="en-US" sz="1200" b="1" baseline="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29550" y="46760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Reserve</a:t>
              </a:r>
              <a:endParaRPr lang="en-US" sz="1200" b="1" baseline="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29550" y="417195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VA Voluntary Reserve</a:t>
              </a:r>
              <a:endParaRPr lang="en-US" sz="1200" b="1" baseline="0" dirty="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5426" y="1020670"/>
            <a:ext cx="8915400" cy="2971800"/>
          </a:xfrm>
        </p:spPr>
        <p:txBody>
          <a:bodyPr>
            <a:normAutofit/>
          </a:bodyPr>
          <a:lstStyle/>
          <a:p>
            <a:r>
              <a:rPr lang="en-US" sz="1200" dirty="0"/>
              <a:t>Spring 2015: NAIC expressed desire to eliminate VA captives and conform state Statutory accounting practices</a:t>
            </a:r>
          </a:p>
          <a:p>
            <a:r>
              <a:rPr lang="en-US" sz="1200" dirty="0"/>
              <a:t>Summer 2015: Phase I VA Statutory review identified five principal motivations for captive use</a:t>
            </a:r>
          </a:p>
          <a:p>
            <a:pPr lvl="1"/>
            <a:r>
              <a:rPr lang="en-US" dirty="0"/>
              <a:t>Mitigate non-economic volatility in Statutory Capital ratios</a:t>
            </a:r>
          </a:p>
          <a:p>
            <a:pPr lvl="1"/>
            <a:r>
              <a:rPr lang="en-US" dirty="0"/>
              <a:t>Align Statutory market risk profile with hedging</a:t>
            </a:r>
          </a:p>
          <a:p>
            <a:pPr lvl="1"/>
            <a:r>
              <a:rPr lang="en-US" dirty="0"/>
              <a:t>Mitigate Reserve and Capital requirement net of hedging in stress markets</a:t>
            </a:r>
          </a:p>
          <a:p>
            <a:pPr lvl="1"/>
            <a:r>
              <a:rPr lang="en-US" dirty="0"/>
              <a:t>Consolidate exposures across legal entities</a:t>
            </a:r>
          </a:p>
          <a:p>
            <a:pPr lvl="1"/>
            <a:r>
              <a:rPr lang="en-US" dirty="0"/>
              <a:t>Deferred Tax Asset admissibility</a:t>
            </a:r>
          </a:p>
          <a:p>
            <a:r>
              <a:rPr lang="en-US" sz="1200" dirty="0"/>
              <a:t>Fall 2015: NAIC engaged Oliver Wyman (OW) to study and recommend changes to Statutory framework</a:t>
            </a:r>
          </a:p>
          <a:p>
            <a:pPr lvl="1"/>
            <a:r>
              <a:rPr lang="en-US" dirty="0"/>
              <a:t>Proposal to be informed by industry </a:t>
            </a:r>
            <a:r>
              <a:rPr lang="en-US" b="1" dirty="0"/>
              <a:t>Quantitative Impact Study (QIS)</a:t>
            </a:r>
          </a:p>
          <a:p>
            <a:pPr lvl="1"/>
            <a:r>
              <a:rPr lang="en-US" dirty="0"/>
              <a:t>15 VA insurers participate, total $1.2 trillion AUM</a:t>
            </a:r>
            <a:r>
              <a:rPr lang="en-US" baseline="30000" dirty="0"/>
              <a:t>*</a:t>
            </a:r>
          </a:p>
          <a:p>
            <a:pPr lvl="1"/>
            <a:r>
              <a:rPr lang="en-US" dirty="0"/>
              <a:t>OW presented recommendations at NAIC meeting August 23</a:t>
            </a:r>
            <a:r>
              <a:rPr lang="en-US" baseline="30000" dirty="0"/>
              <a:t>rd</a:t>
            </a:r>
            <a:r>
              <a:rPr lang="en-US" dirty="0"/>
              <a:t> 2016</a:t>
            </a:r>
          </a:p>
          <a:p>
            <a:pPr lvl="1"/>
            <a:r>
              <a:rPr lang="en-US" dirty="0"/>
              <a:t>Likely implementation effective YE ’20  (original target YE ‘17)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NAIC VA STATUTORY REVIEW</a:t>
            </a: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228600" y="533400"/>
            <a:ext cx="8915400" cy="609600"/>
          </a:xfrm>
          <a:prstGeom prst="rect">
            <a:avLst/>
          </a:prstGeom>
        </p:spPr>
        <p:txBody>
          <a:bodyPr/>
          <a:lstStyle>
            <a:lvl1pPr marL="111125" indent="-111125">
              <a:buFont typeface="Arial" pitchFamily="34" charset="0"/>
              <a:buChar char="•"/>
              <a:defRPr b="1" i="1">
                <a:solidFill>
                  <a:srgbClr val="5B738F"/>
                </a:solidFill>
                <a:latin typeface="Gill Sans MT" pitchFamily="34" charset="0"/>
              </a:defRPr>
            </a:lvl1pPr>
          </a:lstStyle>
          <a:p>
            <a:pPr>
              <a:spcBef>
                <a:spcPct val="20000"/>
              </a:spcBef>
            </a:pPr>
            <a:r>
              <a:rPr lang="en-US" sz="1500" dirty="0">
                <a:latin typeface="Candara" pitchFamily="34" charset="0"/>
                <a:cs typeface="Khmer UI" pitchFamily="34" charset="0"/>
              </a:rPr>
              <a:t>2016</a:t>
            </a:r>
            <a:r>
              <a:rPr lang="en-US" sz="1400" dirty="0">
                <a:latin typeface="Candara" pitchFamily="34" charset="0"/>
                <a:cs typeface="Khmer UI" pitchFamily="34" charset="0"/>
              </a:rPr>
              <a:t> NAIC VA Statutory framework review objective: to eliminate need for VA captives by YE ‘18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t="3108" b="5237"/>
          <a:stretch>
            <a:fillRect/>
          </a:stretch>
        </p:blipFill>
        <p:spPr bwMode="auto">
          <a:xfrm>
            <a:off x="990600" y="3903134"/>
            <a:ext cx="7010400" cy="2726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NAIC VA RESERVES AND CAPITAL FRAMEWORK – BACKGROUND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61186" y="1181100"/>
            <a:ext cx="4142182" cy="539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8275" indent="-1682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12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9687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77850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461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97472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latin typeface="Adobe Caslon Pro" panose="0205050205050A020403" pitchFamily="18" charset="0"/>
              <a:ea typeface="Adobe Kaiti Std R" panose="02020400000000000000" pitchFamily="18" charset="-128"/>
              <a:cs typeface="Segoe UI Semilight" panose="020B0402040204020203" pitchFamily="34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173038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69875" y="504614"/>
            <a:ext cx="8671560" cy="133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400" b="1" i="1" dirty="0">
                <a:solidFill>
                  <a:schemeClr val="tx2">
                    <a:lumMod val="75000"/>
                  </a:schemeClr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NAIC reviewing framework for Variable Annuity Statutory Reserves and Capital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400" b="1" i="1" dirty="0">
                <a:solidFill>
                  <a:schemeClr val="tx2">
                    <a:lumMod val="75000"/>
                  </a:schemeClr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Industry participating in review through Quantitative Impact Studies (QIS)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400" b="1" i="1" dirty="0">
                <a:solidFill>
                  <a:schemeClr val="tx2">
                    <a:lumMod val="75000"/>
                  </a:schemeClr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Second Round of QIS in 2017 with results and recommendations presented by OW at NAIC Fall Meeting in December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25</a:t>
            </a:fld>
            <a:endParaRPr lang="en-US" sz="9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25426" y="2151276"/>
            <a:ext cx="8602579" cy="3502834"/>
          </a:xfrm>
        </p:spPr>
        <p:txBody>
          <a:bodyPr/>
          <a:lstStyle/>
          <a:p>
            <a:r>
              <a:rPr lang="en-US" b="1" dirty="0"/>
              <a:t> Feb. thru Aug. ’16 – QIS1 testing based on OW initial September 2015 recommendations</a:t>
            </a:r>
          </a:p>
          <a:p>
            <a:endParaRPr lang="en-US" b="1" dirty="0"/>
          </a:p>
          <a:p>
            <a:r>
              <a:rPr lang="en-US" b="1" dirty="0"/>
              <a:t> 8/23/16 – OW Proposal for VA Reserves and Capital exposed for industry comments  </a:t>
            </a:r>
          </a:p>
          <a:p>
            <a:pPr lvl="1"/>
            <a:r>
              <a:rPr lang="en-US" sz="1400" dirty="0"/>
              <a:t>OW recommendations included significant changes to VA Statutory reserves and capital methodology (see appendix for details)</a:t>
            </a:r>
          </a:p>
          <a:p>
            <a:pPr lvl="1"/>
            <a:r>
              <a:rPr lang="en-US" sz="1400" dirty="0"/>
              <a:t>Industry responses focused on conceptual framework and alternatives to evaluate and quantify</a:t>
            </a:r>
          </a:p>
          <a:p>
            <a:endParaRPr lang="en-US" b="1" dirty="0"/>
          </a:p>
          <a:p>
            <a:r>
              <a:rPr lang="en-US" b="1" dirty="0"/>
              <a:t> Major concerns with OW proposal</a:t>
            </a:r>
          </a:p>
          <a:p>
            <a:pPr lvl="1"/>
            <a:r>
              <a:rPr lang="en-US" sz="1400" dirty="0"/>
              <a:t>Maintaining Standard Scenario for reserves</a:t>
            </a:r>
          </a:p>
          <a:p>
            <a:pPr lvl="1"/>
            <a:r>
              <a:rPr lang="en-US" sz="1400"/>
              <a:t>Unnecessarily </a:t>
            </a:r>
            <a:r>
              <a:rPr lang="en-US" sz="1400" dirty="0"/>
              <a:t>complex and unsupported policyholder behavior in proposed Standard Scenario</a:t>
            </a:r>
          </a:p>
          <a:p>
            <a:pPr lvl="1"/>
            <a:r>
              <a:rPr lang="en-US" sz="1400" dirty="0"/>
              <a:t>Testing of alternative calibration criteria in stochastic scenarios that take significant time and effort without justification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35630" y="1778344"/>
            <a:ext cx="8675325" cy="366351"/>
            <a:chOff x="209350" y="764794"/>
            <a:chExt cx="8675325" cy="319131"/>
          </a:xfrm>
        </p:grpSpPr>
        <p:sp>
          <p:nvSpPr>
            <p:cNvPr id="10" name="TextBox 9"/>
            <p:cNvSpPr txBox="1"/>
            <p:nvPr/>
          </p:nvSpPr>
          <p:spPr>
            <a:xfrm>
              <a:off x="209350" y="764794"/>
              <a:ext cx="4518990" cy="294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cap="all" dirty="0">
                  <a:latin typeface="Khmer UI" panose="020B0502040204020203" pitchFamily="34" charset="0"/>
                  <a:ea typeface="Segoe UI" panose="020B0502040204020203" pitchFamily="34" charset="0"/>
                  <a:cs typeface="Khmer UI" panose="020B0502040204020203" pitchFamily="34" charset="0"/>
                </a:rPr>
                <a:t>objectives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595" y="1052063"/>
              <a:ext cx="8641080" cy="31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1793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NAIC VA RESERVES AND CAPTIAL FRAMEWORK – UPDATE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61186" y="1181100"/>
            <a:ext cx="4142182" cy="539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8275" indent="-1682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12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9687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77850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461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97472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latin typeface="Adobe Caslon Pro" panose="0205050205050A020403" pitchFamily="18" charset="0"/>
              <a:ea typeface="Adobe Kaiti Std R" panose="02020400000000000000" pitchFamily="18" charset="-128"/>
              <a:cs typeface="Segoe UI Semilight" panose="020B0402040204020203" pitchFamily="34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173038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26</a:t>
            </a:fld>
            <a:endParaRPr lang="en-US" sz="9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40633" y="650643"/>
            <a:ext cx="8408068" cy="5110667"/>
          </a:xfrm>
        </p:spPr>
        <p:txBody>
          <a:bodyPr/>
          <a:lstStyle/>
          <a:p>
            <a:r>
              <a:rPr lang="en-US" b="1" dirty="0"/>
              <a:t> November 2016 NAIC and Industry reached consensus to perform 2</a:t>
            </a:r>
            <a:r>
              <a:rPr lang="en-US" b="1" baseline="30000" dirty="0"/>
              <a:t>nd</a:t>
            </a:r>
            <a:r>
              <a:rPr lang="en-US" b="1" dirty="0"/>
              <a:t> round of testing  (QIS2)</a:t>
            </a:r>
          </a:p>
          <a:p>
            <a:pPr lvl="1"/>
            <a:r>
              <a:rPr lang="en-US" dirty="0"/>
              <a:t>QIS2 scheduled Q1 ‘17 thru Q3 ’17</a:t>
            </a:r>
          </a:p>
          <a:p>
            <a:pPr lvl="1"/>
            <a:r>
              <a:rPr lang="en-US" dirty="0"/>
              <a:t>Provides industry opportunity for evaluation, quantification and ability to assess impacts</a:t>
            </a:r>
          </a:p>
          <a:p>
            <a:pPr lvl="1"/>
            <a:r>
              <a:rPr lang="en-US" dirty="0"/>
              <a:t>3-cycle iterative approach with feedback loop between OW, industry and regulators</a:t>
            </a:r>
          </a:p>
          <a:p>
            <a:pPr lvl="1"/>
            <a:r>
              <a:rPr lang="en-US" dirty="0"/>
              <a:t>Significant discussions and modifications on major issues such as economic scenario generator and standard scenario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b="1" dirty="0"/>
              <a:t> QIS2 Objectives</a:t>
            </a:r>
          </a:p>
          <a:p>
            <a:pPr lvl="1"/>
            <a:r>
              <a:rPr lang="en-US" dirty="0"/>
              <a:t>Allow companies to test recommended framework revisions that had not been tested in QIS1</a:t>
            </a:r>
          </a:p>
          <a:p>
            <a:pPr lvl="1"/>
            <a:r>
              <a:rPr lang="en-US" dirty="0"/>
              <a:t>Calibrate specific parameters that remain outstanding in OW’s 8/23/16 recommendations </a:t>
            </a:r>
          </a:p>
          <a:p>
            <a:pPr lvl="1"/>
            <a:r>
              <a:rPr lang="en-US" dirty="0"/>
              <a:t>Evaluate modifications to OW’s recommended framework revisions based on industry feedback</a:t>
            </a:r>
          </a:p>
          <a:p>
            <a:pPr lvl="1"/>
            <a:r>
              <a:rPr lang="en-US" dirty="0"/>
              <a:t>Test comprehensive “package”, to understand impact on company funding, hedging and other business practices</a:t>
            </a:r>
          </a:p>
          <a:p>
            <a:pPr lvl="1"/>
            <a:r>
              <a:rPr lang="en-US" dirty="0"/>
              <a:t>Provide opportunity for remainder of VA industry that did not participate in QIS1 to understand recommendations and conduct internal financial analysis</a:t>
            </a:r>
          </a:p>
          <a:p>
            <a:pPr lvl="2"/>
            <a:endParaRPr lang="en-US" dirty="0"/>
          </a:p>
          <a:p>
            <a:r>
              <a:rPr lang="en-US" b="1" dirty="0"/>
              <a:t> November 2017 OW recommendations to NAIC</a:t>
            </a:r>
          </a:p>
          <a:p>
            <a:pPr lvl="1"/>
            <a:r>
              <a:rPr lang="en-US" dirty="0"/>
              <a:t>Significant regulation drafting, exposure and approvals necessary </a:t>
            </a:r>
          </a:p>
          <a:p>
            <a:pPr lvl="1"/>
            <a:r>
              <a:rPr lang="en-US" dirty="0"/>
              <a:t>1/1/20 earliest expected effective date (NAIC original target 1/1/17)</a:t>
            </a:r>
          </a:p>
          <a:p>
            <a:pPr lvl="2"/>
            <a:endParaRPr lang="en-US" dirty="0"/>
          </a:p>
          <a:p>
            <a:r>
              <a:rPr lang="en-US" dirty="0"/>
              <a:t> May 2018 Final framework with 27 recommendations</a:t>
            </a:r>
          </a:p>
          <a:p>
            <a:pPr lvl="1"/>
            <a:r>
              <a:rPr lang="en-US" dirty="0"/>
              <a:t>Adopted by VAIWG and NAIC E Committee in July</a:t>
            </a:r>
          </a:p>
        </p:txBody>
      </p:sp>
    </p:spTree>
    <p:extLst>
      <p:ext uri="{BB962C8B-B14F-4D97-AF65-F5344CB8AC3E}">
        <p14:creationId xmlns:p14="http://schemas.microsoft.com/office/powerpoint/2010/main" val="3232982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FRAMEWORK – NOTABLE ELEMENTS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61186" y="1181100"/>
            <a:ext cx="4142182" cy="539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8275" indent="-1682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12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9687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77850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461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97472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latin typeface="Adobe Caslon Pro" panose="0205050205050A020403" pitchFamily="18" charset="0"/>
              <a:ea typeface="Adobe Kaiti Std R" panose="02020400000000000000" pitchFamily="18" charset="-128"/>
              <a:cs typeface="Segoe UI Semilight" panose="020B0402040204020203" pitchFamily="34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173038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27</a:t>
            </a:fld>
            <a:endParaRPr lang="en-US" sz="9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25426" y="914400"/>
            <a:ext cx="8408068" cy="5491667"/>
          </a:xfrm>
        </p:spPr>
        <p:txBody>
          <a:bodyPr/>
          <a:lstStyle/>
          <a:p>
            <a:r>
              <a:rPr lang="en-US" sz="1600" b="0" dirty="0"/>
              <a:t> Align reserve and capital framework to reduce non-economic volatility in statutory capital ratios </a:t>
            </a:r>
          </a:p>
          <a:p>
            <a:endParaRPr lang="en-US" sz="1600" b="0" dirty="0"/>
          </a:p>
          <a:p>
            <a:r>
              <a:rPr lang="en-US" sz="1600" b="0" dirty="0"/>
              <a:t> VM-20 economic scenario generator (ESG) for interest and equity returns</a:t>
            </a:r>
          </a:p>
          <a:p>
            <a:endParaRPr lang="en-US" sz="1600" b="0" dirty="0"/>
          </a:p>
          <a:p>
            <a:r>
              <a:rPr lang="en-US" sz="1600" b="0" dirty="0"/>
              <a:t> Use of proprietary ESGs only if it increases results</a:t>
            </a:r>
          </a:p>
          <a:p>
            <a:endParaRPr lang="en-US" sz="1600" b="0" dirty="0"/>
          </a:p>
          <a:p>
            <a:r>
              <a:rPr lang="en-US" sz="1600" b="0" dirty="0"/>
              <a:t> More guidance on discount rates and asset projection</a:t>
            </a:r>
          </a:p>
          <a:p>
            <a:endParaRPr lang="en-US" sz="1600" b="0" dirty="0"/>
          </a:p>
          <a:p>
            <a:r>
              <a:rPr lang="en-US" sz="1600" b="0" dirty="0"/>
              <a:t> Promote hedging by aligning the market risk profile of hedge program and statutory funding requirements, and allowing for close to full reflection of hedge impact</a:t>
            </a:r>
          </a:p>
          <a:p>
            <a:endParaRPr lang="en-US" sz="1600" b="0" dirty="0"/>
          </a:p>
          <a:p>
            <a:r>
              <a:rPr lang="en-US" sz="1600" b="0" dirty="0"/>
              <a:t> Enhance disclosures requirements</a:t>
            </a:r>
          </a:p>
          <a:p>
            <a:endParaRPr lang="en-US" sz="1600" b="0" dirty="0"/>
          </a:p>
          <a:p>
            <a:r>
              <a:rPr lang="en-US" sz="1600" b="0" dirty="0"/>
              <a:t> Expand the scope of prescribed assumptions and set regulatory thresholds</a:t>
            </a:r>
          </a:p>
        </p:txBody>
      </p:sp>
    </p:spTree>
    <p:extLst>
      <p:ext uri="{BB962C8B-B14F-4D97-AF65-F5344CB8AC3E}">
        <p14:creationId xmlns:p14="http://schemas.microsoft.com/office/powerpoint/2010/main" val="922464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FRAMEWORK – STANDARD SCENARIO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61186" y="1181100"/>
            <a:ext cx="4142182" cy="539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8275" indent="-1682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12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9687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77850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461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97472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latin typeface="Adobe Caslon Pro" panose="0205050205050A020403" pitchFamily="18" charset="0"/>
              <a:ea typeface="Adobe Kaiti Std R" panose="02020400000000000000" pitchFamily="18" charset="-128"/>
              <a:cs typeface="Segoe UI Semilight" panose="020B0402040204020203" pitchFamily="34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173038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28</a:t>
            </a:fld>
            <a:endParaRPr lang="en-US" sz="9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40632" y="909133"/>
            <a:ext cx="8522367" cy="5110667"/>
          </a:xfrm>
        </p:spPr>
        <p:txBody>
          <a:bodyPr/>
          <a:lstStyle/>
          <a:p>
            <a:r>
              <a:rPr lang="en-US" sz="1600" b="0" dirty="0"/>
              <a:t> Remove C-3 Phase II Standard Scenario (SS)</a:t>
            </a:r>
          </a:p>
          <a:p>
            <a:endParaRPr lang="en-US" sz="1600" b="0" dirty="0"/>
          </a:p>
          <a:p>
            <a:r>
              <a:rPr lang="en-US" sz="1600" b="0" dirty="0"/>
              <a:t> Rebrand reserves SS as Standard Projection (SP)</a:t>
            </a:r>
          </a:p>
          <a:p>
            <a:endParaRPr lang="en-US" sz="1600" b="0" dirty="0"/>
          </a:p>
          <a:p>
            <a:r>
              <a:rPr lang="en-US" sz="1600" b="0" dirty="0"/>
              <a:t> Align SP with Stochastic Amount (adjusted)</a:t>
            </a:r>
          </a:p>
          <a:p>
            <a:endParaRPr lang="en-US" sz="1600" b="0" dirty="0"/>
          </a:p>
          <a:p>
            <a:r>
              <a:rPr lang="en-US" sz="1600" b="0" dirty="0"/>
              <a:t> Aggregate calculation with disclosure</a:t>
            </a:r>
          </a:p>
          <a:p>
            <a:endParaRPr lang="en-US" sz="1600" b="0" dirty="0"/>
          </a:p>
          <a:p>
            <a:r>
              <a:rPr lang="en-US" sz="1600" b="0" dirty="0"/>
              <a:t> Prescribe policyholder behavior assumptions based on industry experience</a:t>
            </a:r>
          </a:p>
          <a:p>
            <a:endParaRPr lang="en-US" sz="1600" b="0" dirty="0"/>
          </a:p>
          <a:p>
            <a:r>
              <a:rPr lang="en-US" sz="1600" b="0" dirty="0"/>
              <a:t> VAIWG decided to use SP as a minimum reserve floor rather than solely as a disclosure tool</a:t>
            </a:r>
          </a:p>
          <a:p>
            <a:pPr lvl="1"/>
            <a:r>
              <a:rPr lang="en-US" sz="1600" dirty="0"/>
              <a:t>Indicated it will be looked at in 3 years</a:t>
            </a:r>
          </a:p>
        </p:txBody>
      </p:sp>
    </p:spTree>
    <p:extLst>
      <p:ext uri="{BB962C8B-B14F-4D97-AF65-F5344CB8AC3E}">
        <p14:creationId xmlns:p14="http://schemas.microsoft.com/office/powerpoint/2010/main" val="4143292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FRAMEWORK – NEXT STEPS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61186" y="1181100"/>
            <a:ext cx="4142182" cy="539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8275" indent="-1682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12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9687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77850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461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97472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latin typeface="Adobe Caslon Pro" panose="0205050205050A020403" pitchFamily="18" charset="0"/>
              <a:ea typeface="Adobe Kaiti Std R" panose="02020400000000000000" pitchFamily="18" charset="-128"/>
              <a:cs typeface="Segoe UI Semilight" panose="020B0402040204020203" pitchFamily="34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173038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29</a:t>
            </a:fld>
            <a:endParaRPr lang="en-US" sz="9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35638" y="914400"/>
            <a:ext cx="8522367" cy="5110667"/>
          </a:xfrm>
        </p:spPr>
        <p:txBody>
          <a:bodyPr/>
          <a:lstStyle/>
          <a:p>
            <a:r>
              <a:rPr lang="en-US" sz="1600" dirty="0"/>
              <a:t> NAIC C-3 Phase II / AG43 Subgroup</a:t>
            </a:r>
          </a:p>
          <a:p>
            <a:pPr lvl="1"/>
            <a:endParaRPr lang="en-US" sz="1400" b="1" dirty="0"/>
          </a:p>
          <a:p>
            <a:pPr lvl="1"/>
            <a:r>
              <a:rPr lang="en-US" sz="1400" dirty="0"/>
              <a:t>Developing revisions to AG43/VM-21 and C3P2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Coordinating other implementation issues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Assumption governance and scenario generators</a:t>
            </a:r>
          </a:p>
          <a:p>
            <a:pPr lvl="1"/>
            <a:endParaRPr lang="en-US" sz="1400" b="1" dirty="0"/>
          </a:p>
          <a:p>
            <a:r>
              <a:rPr lang="en-US" sz="1600" dirty="0"/>
              <a:t> Early adoption and phase-in options are being discussed</a:t>
            </a:r>
          </a:p>
          <a:p>
            <a:endParaRPr lang="en-US" b="1" dirty="0"/>
          </a:p>
          <a:p>
            <a:r>
              <a:rPr lang="en-US" sz="1600" dirty="0"/>
              <a:t> 1/1/2020 target effective date</a:t>
            </a:r>
          </a:p>
          <a:p>
            <a:endParaRPr lang="en-US" b="1" dirty="0"/>
          </a:p>
          <a:p>
            <a:pPr lvl="1"/>
            <a:r>
              <a:rPr lang="en-US" sz="1400" dirty="0"/>
              <a:t>Both C3P2 and AG43 changes will apply to all inforce</a:t>
            </a:r>
          </a:p>
        </p:txBody>
      </p:sp>
    </p:spTree>
    <p:extLst>
      <p:ext uri="{BB962C8B-B14F-4D97-AF65-F5344CB8AC3E}">
        <p14:creationId xmlns:p14="http://schemas.microsoft.com/office/powerpoint/2010/main" val="288696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84E3E660-3E60-4450-A58C-DD94513DE45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159544"/>
            <a:ext cx="8915400" cy="903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b="1" spc="80">
              <a:latin typeface="Khmer UI" pitchFamily="34" charset="0"/>
              <a:ea typeface="+mj-ea"/>
              <a:cs typeface="Khmer UI" pitchFamily="34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B7125370-B1F5-42B4-8925-08345806D11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5426" y="930185"/>
            <a:ext cx="8655050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B69A43F6-BA4D-465E-A57D-436CB306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OVERVIEW OF VA BASE PRODUCT</a:t>
            </a: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0B07155C-D631-4F57-9971-4BD34DEB05DB}"/>
              </a:ext>
            </a:extLst>
          </p:cNvPr>
          <p:cNvSpPr txBox="1">
            <a:spLocks/>
          </p:cNvSpPr>
          <p:nvPr/>
        </p:nvSpPr>
        <p:spPr>
          <a:xfrm>
            <a:off x="225426" y="921544"/>
            <a:ext cx="8408068" cy="2971800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 Accumulation Phase (Deferred Annuity) </a:t>
            </a:r>
            <a:r>
              <a:rPr lang="en-US" sz="1600" b="0" dirty="0"/>
              <a:t>– Similar to Mutual Funds, but earnings grow on a tax deferred basis</a:t>
            </a:r>
          </a:p>
          <a:p>
            <a:endParaRPr lang="en-US" sz="1600" b="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 Income Phase (Income Annuity) </a:t>
            </a:r>
            <a:r>
              <a:rPr lang="en-US" sz="1600" b="0" dirty="0"/>
              <a:t>– Annuitize the contract to convert to a steady stream of income</a:t>
            </a:r>
          </a:p>
        </p:txBody>
      </p:sp>
    </p:spTree>
    <p:extLst>
      <p:ext uri="{BB962C8B-B14F-4D97-AF65-F5344CB8AC3E}">
        <p14:creationId xmlns:p14="http://schemas.microsoft.com/office/powerpoint/2010/main" val="3851386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761186" y="1181100"/>
            <a:ext cx="4142182" cy="539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68275" indent="-1682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12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9687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77850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46125" indent="-1206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974725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latin typeface="Adobe Caslon Pro" panose="0205050205050A020403" pitchFamily="18" charset="0"/>
              <a:ea typeface="Adobe Kaiti Std R" panose="02020400000000000000" pitchFamily="18" charset="-128"/>
              <a:cs typeface="Segoe UI Semilight" panose="020B0402040204020203" pitchFamily="34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173038" lvl="1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30</a:t>
            </a:fld>
            <a:endParaRPr lang="en-US" sz="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90EAF1-EEEC-4375-B380-2571B4FA0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8800951" cy="459885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91698E7-3326-45BC-88FD-D1B22E600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533400"/>
          </a:xfrm>
        </p:spPr>
        <p:txBody>
          <a:bodyPr/>
          <a:lstStyle/>
          <a:p>
            <a:r>
              <a:rPr lang="en-US" dirty="0"/>
              <a:t>THE VA VALUATION LANDSCAPE</a:t>
            </a:r>
          </a:p>
        </p:txBody>
      </p:sp>
    </p:spTree>
    <p:extLst>
      <p:ext uri="{BB962C8B-B14F-4D97-AF65-F5344CB8AC3E}">
        <p14:creationId xmlns:p14="http://schemas.microsoft.com/office/powerpoint/2010/main" val="2610568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31</a:t>
            </a:fld>
            <a:endParaRPr lang="en-US" sz="9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35638" y="2990462"/>
            <a:ext cx="8522367" cy="1142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791903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3486" y="6583680"/>
            <a:ext cx="500514" cy="274320"/>
          </a:xfrm>
        </p:spPr>
        <p:txBody>
          <a:bodyPr/>
          <a:lstStyle/>
          <a:p>
            <a:fld id="{23DE2829-B232-4112-A2BE-3891DDACA5F0}" type="slidenum">
              <a:rPr lang="en-US" sz="900" smtClean="0"/>
              <a:pPr/>
              <a:t>32</a:t>
            </a:fld>
            <a:endParaRPr lang="en-US" sz="9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235638" y="3048001"/>
            <a:ext cx="8522367" cy="1142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THANK YOU!!!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87305B25-1BAA-4A90-A416-34D2012EB672}"/>
              </a:ext>
            </a:extLst>
          </p:cNvPr>
          <p:cNvSpPr txBox="1">
            <a:spLocks/>
          </p:cNvSpPr>
          <p:nvPr/>
        </p:nvSpPr>
        <p:spPr>
          <a:xfrm>
            <a:off x="316833" y="5334001"/>
            <a:ext cx="8522367" cy="1142999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dirty="0"/>
              <a:t>Contact: Peter Abramovich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dirty="0">
                <a:hlinkClick r:id="rId2"/>
              </a:rPr>
              <a:t>peter.abramovich@pacificlife.com</a:t>
            </a:r>
            <a:endParaRPr lang="en-US" sz="1800" dirty="0"/>
          </a:p>
          <a:p>
            <a:pPr marL="0" indent="0">
              <a:buFont typeface="Wingdings" pitchFamily="2" charset="2"/>
              <a:buNone/>
            </a:pPr>
            <a:r>
              <a:rPr lang="en-US" sz="1800" dirty="0"/>
              <a:t>949-698-8837</a:t>
            </a:r>
          </a:p>
        </p:txBody>
      </p:sp>
    </p:spTree>
    <p:extLst>
      <p:ext uri="{BB962C8B-B14F-4D97-AF65-F5344CB8AC3E}">
        <p14:creationId xmlns:p14="http://schemas.microsoft.com/office/powerpoint/2010/main" val="166543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72671087-7CFE-4E7A-9956-36E6180AE9C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187325"/>
            <a:ext cx="8458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">
            <a:extLst>
              <a:ext uri="{FF2B5EF4-FFF2-40B4-BE49-F238E27FC236}">
                <a16:creationId xmlns:a16="http://schemas.microsoft.com/office/drawing/2014/main" id="{7893B708-CB42-4A0D-8101-0483FE42F2F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" y="1101725"/>
            <a:ext cx="8686800" cy="1910251"/>
            <a:chOff x="144" y="694"/>
            <a:chExt cx="5472" cy="3819"/>
          </a:xfrm>
        </p:grpSpPr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C0CF36F7-D7D9-4BB7-AFAB-21148EB3421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4" y="694"/>
              <a:ext cx="5472" cy="3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C6C5A2BA-93CF-4211-98BC-D6DE13F12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" y="3959"/>
              <a:ext cx="0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" name="Title 2">
            <a:extLst>
              <a:ext uri="{FF2B5EF4-FFF2-40B4-BE49-F238E27FC236}">
                <a16:creationId xmlns:a16="http://schemas.microsoft.com/office/drawing/2014/main" id="{22F81325-EDEB-4174-B4CA-3744C68B0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THE PROBLEM</a:t>
            </a:r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EE4FDB64-E619-45F8-B386-7FE9248BDD52}"/>
              </a:ext>
            </a:extLst>
          </p:cNvPr>
          <p:cNvSpPr txBox="1">
            <a:spLocks/>
          </p:cNvSpPr>
          <p:nvPr/>
        </p:nvSpPr>
        <p:spPr>
          <a:xfrm>
            <a:off x="224640" y="796925"/>
            <a:ext cx="8408068" cy="2971800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Responsibility has shifted to the individual </a:t>
            </a:r>
          </a:p>
          <a:p>
            <a:endParaRPr lang="en-US" b="0" dirty="0"/>
          </a:p>
          <a:p>
            <a:r>
              <a:rPr lang="en-US" b="0" dirty="0"/>
              <a:t> Number of Defined Benefit plans has decreased by 50% in last 20 years*</a:t>
            </a:r>
          </a:p>
          <a:p>
            <a:endParaRPr lang="en-US" b="0" dirty="0"/>
          </a:p>
          <a:p>
            <a:r>
              <a:rPr lang="en-US" b="0" dirty="0"/>
              <a:t> Social </a:t>
            </a:r>
            <a:r>
              <a:rPr lang="en-US" altLang="en-US" b="0" dirty="0"/>
              <a:t>Security accounts for just 38% of total income for retired people age 65 or older**</a:t>
            </a:r>
          </a:p>
          <a:p>
            <a:endParaRPr lang="en-US" altLang="en-US" b="0" dirty="0"/>
          </a:p>
          <a:p>
            <a:r>
              <a:rPr lang="en-US" altLang="en-US" b="0" dirty="0"/>
              <a:t> 401(k) plans often don’t provide for lifetime income</a:t>
            </a:r>
          </a:p>
          <a:p>
            <a:endParaRPr lang="en-US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FE3574-8D2B-4EEE-A075-A084D4A9FB07}"/>
              </a:ext>
            </a:extLst>
          </p:cNvPr>
          <p:cNvSpPr txBox="1"/>
          <p:nvPr/>
        </p:nvSpPr>
        <p:spPr>
          <a:xfrm>
            <a:off x="225426" y="6150114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000" i="1" dirty="0">
                <a:latin typeface="Khmer UI" panose="020B0502040204020203" pitchFamily="34" charset="0"/>
                <a:cs typeface="Khmer UI" panose="020B0502040204020203" pitchFamily="34" charset="0"/>
              </a:rPr>
              <a:t>*Source: Department of Labor Pension and Welfare Administration</a:t>
            </a:r>
          </a:p>
          <a:p>
            <a:r>
              <a:rPr lang="en-US" altLang="en-US" sz="1000" i="1" dirty="0">
                <a:latin typeface="Khmer UI" panose="020B0502040204020203" pitchFamily="34" charset="0"/>
                <a:cs typeface="Khmer UI" panose="020B0502040204020203" pitchFamily="34" charset="0"/>
              </a:rPr>
              <a:t>**Social Security Administration, January 2003</a:t>
            </a:r>
          </a:p>
          <a:p>
            <a:endParaRPr lang="en-US" altLang="en-US" sz="1000" i="1" dirty="0">
              <a:latin typeface="Calibri" panose="020F0502020204030204" pitchFamily="34" charset="0"/>
              <a:cs typeface="Khmer U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000" b="1" i="1" baseline="0" dirty="0">
              <a:solidFill>
                <a:srgbClr val="287B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0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9FA53AF7-CAD7-47CE-9F67-044EA6ABD2E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2400" y="152400"/>
            <a:ext cx="82756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4551F516-78A0-4562-BA45-7B5BEF8876A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8600" y="1141413"/>
            <a:ext cx="8656638" cy="541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DEE32AE5-A03F-4515-87D7-72FBD6F7960A}"/>
              </a:ext>
            </a:extLst>
          </p:cNvPr>
          <p:cNvSpPr txBox="1">
            <a:spLocks/>
          </p:cNvSpPr>
          <p:nvPr/>
        </p:nvSpPr>
        <p:spPr>
          <a:xfrm>
            <a:off x="225426" y="1029077"/>
            <a:ext cx="8408068" cy="2971800"/>
          </a:xfrm>
        </p:spPr>
        <p:txBody>
          <a:bodyPr/>
          <a:lstStyle>
            <a:lvl1pPr marL="176213" indent="-1762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q"/>
              <a:defRPr sz="1400" b="1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1pPr>
            <a:lvl2pPr marL="573088" indent="-1714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2pPr>
            <a:lvl3pPr marL="800100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3pPr>
            <a:lvl4pPr marL="1085850" indent="-1714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4pPr>
            <a:lvl5pPr marL="1376363" indent="-180975" algn="l" defTabSz="914400" rtl="0" eaLnBrk="1" latinLnBrk="0" hangingPunct="1">
              <a:spcBef>
                <a:spcPct val="20000"/>
              </a:spcBef>
              <a:buFont typeface="Calibri" pitchFamily="34" charset="0"/>
              <a:buChar char="─"/>
              <a:defRPr sz="1200" kern="1200">
                <a:solidFill>
                  <a:schemeClr val="tx1"/>
                </a:solidFill>
                <a:latin typeface="Khmer UI" pitchFamily="34" charset="0"/>
                <a:ea typeface="+mn-ea"/>
                <a:cs typeface="Khmer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 Market Risk</a:t>
            </a:r>
          </a:p>
          <a:p>
            <a:endParaRPr lang="en-US" sz="1600" b="0" dirty="0"/>
          </a:p>
          <a:p>
            <a:r>
              <a:rPr lang="en-US" sz="1600" b="0" dirty="0"/>
              <a:t> Inflation Risk</a:t>
            </a:r>
          </a:p>
          <a:p>
            <a:endParaRPr lang="en-US" sz="1600" b="0" dirty="0"/>
          </a:p>
          <a:p>
            <a:r>
              <a:rPr lang="en-US" sz="1600" b="0" dirty="0"/>
              <a:t> Longevity Risk</a:t>
            </a: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46F86BAA-185E-41A0-AA3B-821B90919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THE RISKS</a:t>
            </a:r>
          </a:p>
        </p:txBody>
      </p:sp>
    </p:spTree>
    <p:extLst>
      <p:ext uri="{BB962C8B-B14F-4D97-AF65-F5344CB8AC3E}">
        <p14:creationId xmlns:p14="http://schemas.microsoft.com/office/powerpoint/2010/main" val="7472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272E16-682B-4A19-990D-A1689EB4F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92" y="1335464"/>
            <a:ext cx="7653878" cy="4636544"/>
          </a:xfrm>
          <a:prstGeom prst="rect">
            <a:avLst/>
          </a:prstGeom>
        </p:spPr>
      </p:pic>
      <p:sp>
        <p:nvSpPr>
          <p:cNvPr id="5" name="AutoShape 3">
            <a:extLst>
              <a:ext uri="{FF2B5EF4-FFF2-40B4-BE49-F238E27FC236}">
                <a16:creationId xmlns:a16="http://schemas.microsoft.com/office/drawing/2014/main" id="{C0569ACE-59EF-4ACA-AE4D-31376FA9340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23863" y="152400"/>
            <a:ext cx="82629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1C568EB3-473E-4F30-98B4-3FD252777D27}"/>
              </a:ext>
            </a:extLst>
          </p:cNvPr>
          <p:cNvSpPr txBox="1">
            <a:spLocks/>
          </p:cNvSpPr>
          <p:nvPr/>
        </p:nvSpPr>
        <p:spPr>
          <a:xfrm>
            <a:off x="212857" y="36136"/>
            <a:ext cx="8918574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 cap="none" spc="80" baseline="0">
                <a:solidFill>
                  <a:schemeClr val="tx1"/>
                </a:solidFill>
                <a:latin typeface="Khmer UI" pitchFamily="34" charset="0"/>
                <a:ea typeface="+mj-ea"/>
                <a:cs typeface="Khmer UI" pitchFamily="34" charset="0"/>
              </a:defRPr>
            </a:lvl1pPr>
          </a:lstStyle>
          <a:p>
            <a:r>
              <a:rPr lang="en-US" dirty="0"/>
              <a:t>MARKET RISK</a:t>
            </a:r>
          </a:p>
        </p:txBody>
      </p:sp>
    </p:spTree>
    <p:extLst>
      <p:ext uri="{BB962C8B-B14F-4D97-AF65-F5344CB8AC3E}">
        <p14:creationId xmlns:p14="http://schemas.microsoft.com/office/powerpoint/2010/main" val="3303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9FFA8D-6378-4000-9876-4C916EBC5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6" y="1234617"/>
            <a:ext cx="7638486" cy="4294756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E9A3D83C-E91A-44BC-998D-F1126BEFB89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81000" y="200025"/>
            <a:ext cx="82296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A093615-91AB-434D-9B9E-C9D3100E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INFLATION RISK</a:t>
            </a:r>
          </a:p>
        </p:txBody>
      </p:sp>
    </p:spTree>
    <p:extLst>
      <p:ext uri="{BB962C8B-B14F-4D97-AF65-F5344CB8AC3E}">
        <p14:creationId xmlns:p14="http://schemas.microsoft.com/office/powerpoint/2010/main" val="27272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>
            <a:extLst>
              <a:ext uri="{FF2B5EF4-FFF2-40B4-BE49-F238E27FC236}">
                <a16:creationId xmlns:a16="http://schemas.microsoft.com/office/drawing/2014/main" id="{843C8F34-78E6-4C72-B1BC-6D08C3B368D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74" y="1182573"/>
            <a:ext cx="8167673" cy="541336"/>
            <a:chOff x="528" y="619"/>
            <a:chExt cx="5145" cy="341"/>
          </a:xfrm>
        </p:grpSpPr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02C71102-A079-4C94-9159-FA3787B762F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8" y="619"/>
              <a:ext cx="5040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75FB3F7-B6B7-4FF7-BDEE-6AA25D6C0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619"/>
              <a:ext cx="506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Khmer UI" panose="020B0502040204020203" pitchFamily="34" charset="0"/>
                  <a:cs typeface="Khmer UI" panose="020B0502040204020203" pitchFamily="34" charset="0"/>
                </a:rPr>
                <a:t>Many people greatly underestimate the time they will live in retirement 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hmer UI" panose="020B0502040204020203" pitchFamily="34" charset="0"/>
                <a:cs typeface="Khmer UI" panose="020B0502040204020203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3034A18-5746-489B-85BA-A0BD24059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" y="814"/>
              <a:ext cx="4347" cy="29"/>
            </a:xfrm>
            <a:custGeom>
              <a:avLst/>
              <a:gdLst>
                <a:gd name="T0" fmla="*/ 0 w 4814"/>
                <a:gd name="T1" fmla="*/ 0 h 11"/>
                <a:gd name="T2" fmla="*/ 1203 w 4814"/>
                <a:gd name="T3" fmla="*/ 0 h 11"/>
                <a:gd name="T4" fmla="*/ 2407 w 4814"/>
                <a:gd name="T5" fmla="*/ 0 h 11"/>
                <a:gd name="T6" fmla="*/ 3610 w 4814"/>
                <a:gd name="T7" fmla="*/ 0 h 11"/>
                <a:gd name="T8" fmla="*/ 4814 w 4814"/>
                <a:gd name="T9" fmla="*/ 0 h 11"/>
                <a:gd name="T10" fmla="*/ 4814 w 4814"/>
                <a:gd name="T11" fmla="*/ 11 h 11"/>
                <a:gd name="T12" fmla="*/ 3610 w 4814"/>
                <a:gd name="T13" fmla="*/ 11 h 11"/>
                <a:gd name="T14" fmla="*/ 2407 w 4814"/>
                <a:gd name="T15" fmla="*/ 11 h 11"/>
                <a:gd name="T16" fmla="*/ 1203 w 4814"/>
                <a:gd name="T17" fmla="*/ 11 h 11"/>
                <a:gd name="T18" fmla="*/ 0 w 4814"/>
                <a:gd name="T19" fmla="*/ 11 h 11"/>
                <a:gd name="T20" fmla="*/ 0 w 4814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14" h="11">
                  <a:moveTo>
                    <a:pt x="0" y="0"/>
                  </a:moveTo>
                  <a:lnTo>
                    <a:pt x="1203" y="0"/>
                  </a:lnTo>
                  <a:lnTo>
                    <a:pt x="2407" y="0"/>
                  </a:lnTo>
                  <a:lnTo>
                    <a:pt x="3610" y="0"/>
                  </a:lnTo>
                  <a:lnTo>
                    <a:pt x="4814" y="0"/>
                  </a:lnTo>
                  <a:lnTo>
                    <a:pt x="4814" y="11"/>
                  </a:lnTo>
                  <a:lnTo>
                    <a:pt x="3610" y="11"/>
                  </a:lnTo>
                  <a:lnTo>
                    <a:pt x="2407" y="11"/>
                  </a:lnTo>
                  <a:lnTo>
                    <a:pt x="1203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2">
            <a:extLst>
              <a:ext uri="{FF2B5EF4-FFF2-40B4-BE49-F238E27FC236}">
                <a16:creationId xmlns:a16="http://schemas.microsoft.com/office/drawing/2014/main" id="{48C3833F-CEDA-42EA-AAE6-77890984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LONGEVITY RISK</a:t>
            </a:r>
          </a:p>
        </p:txBody>
      </p:sp>
      <p:grpSp>
        <p:nvGrpSpPr>
          <p:cNvPr id="60" name="Group 57">
            <a:extLst>
              <a:ext uri="{FF2B5EF4-FFF2-40B4-BE49-F238E27FC236}">
                <a16:creationId xmlns:a16="http://schemas.microsoft.com/office/drawing/2014/main" id="{E28C2023-6827-4EC7-B81E-167DCFC16C4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8762" y="1779588"/>
            <a:ext cx="7951788" cy="4660900"/>
            <a:chOff x="163" y="1121"/>
            <a:chExt cx="5009" cy="2936"/>
          </a:xfrm>
        </p:grpSpPr>
        <p:sp>
          <p:nvSpPr>
            <p:cNvPr id="61" name="AutoShape 56">
              <a:extLst>
                <a:ext uri="{FF2B5EF4-FFF2-40B4-BE49-F238E27FC236}">
                  <a16:creationId xmlns:a16="http://schemas.microsoft.com/office/drawing/2014/main" id="{15CC64F7-4716-4B0A-A396-05F9AED939D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3" y="1121"/>
              <a:ext cx="5009" cy="2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E7F662F0-B6B3-4097-AFFF-3749FB425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" y="3898"/>
              <a:ext cx="221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Source: 1996 US 2000 Annuity Male and Female Tables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9F3E4925-FB0C-4499-BADD-A2389B794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635"/>
              <a:ext cx="967" cy="314"/>
            </a:xfrm>
            <a:prstGeom prst="rect">
              <a:avLst/>
            </a:prstGeom>
            <a:solidFill>
              <a:srgbClr val="FFC4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3BF9CA34-AD01-4404-BF75-CCF49C87A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635"/>
              <a:ext cx="967" cy="314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7E7AF05D-3E8B-4C12-8D94-CB1DF97CA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" y="1156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50%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66347908-2870-4E31-BCE0-D022BAD29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1287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63044662-2EDD-4450-9525-08E048122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156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D69234BD-2B98-4661-859D-44F9AB9EB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287"/>
              <a:ext cx="67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2DACF472-2026-44B4-8EB6-1F7DA3B77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35"/>
              <a:ext cx="1927" cy="314"/>
            </a:xfrm>
            <a:prstGeom prst="rect">
              <a:avLst/>
            </a:prstGeom>
            <a:solidFill>
              <a:srgbClr val="D1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3A4CB39C-0136-4A43-B9EC-7B9DB5070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35"/>
              <a:ext cx="1927" cy="314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6A60E762-B79A-4B3A-977F-DB394E944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1684"/>
              <a:ext cx="111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Male (age 65)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68">
              <a:extLst>
                <a:ext uri="{FF2B5EF4-FFF2-40B4-BE49-F238E27FC236}">
                  <a16:creationId xmlns:a16="http://schemas.microsoft.com/office/drawing/2014/main" id="{4C9EF21E-B30B-4582-A2EE-4E07786C5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5" y="1644"/>
              <a:ext cx="0" cy="200"/>
            </a:xfrm>
            <a:prstGeom prst="line">
              <a:avLst/>
            </a:prstGeom>
            <a:noFill/>
            <a:ln w="17463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CA99594D-71F2-44E0-8A74-C0A12F5F5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555"/>
              <a:ext cx="195" cy="114"/>
            </a:xfrm>
            <a:custGeom>
              <a:avLst/>
              <a:gdLst>
                <a:gd name="T0" fmla="*/ 0 w 195"/>
                <a:gd name="T1" fmla="*/ 0 h 114"/>
                <a:gd name="T2" fmla="*/ 97 w 195"/>
                <a:gd name="T3" fmla="*/ 114 h 114"/>
                <a:gd name="T4" fmla="*/ 195 w 195"/>
                <a:gd name="T5" fmla="*/ 0 h 114"/>
                <a:gd name="T6" fmla="*/ 0 w 195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14">
                  <a:moveTo>
                    <a:pt x="0" y="0"/>
                  </a:moveTo>
                  <a:lnTo>
                    <a:pt x="97" y="114"/>
                  </a:lnTo>
                  <a:lnTo>
                    <a:pt x="1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01BC866D-620B-4179-95B6-511F5A6AD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555"/>
              <a:ext cx="195" cy="114"/>
            </a:xfrm>
            <a:custGeom>
              <a:avLst/>
              <a:gdLst>
                <a:gd name="T0" fmla="*/ 0 w 195"/>
                <a:gd name="T1" fmla="*/ 0 h 114"/>
                <a:gd name="T2" fmla="*/ 97 w 195"/>
                <a:gd name="T3" fmla="*/ 114 h 114"/>
                <a:gd name="T4" fmla="*/ 195 w 195"/>
                <a:gd name="T5" fmla="*/ 0 h 114"/>
                <a:gd name="T6" fmla="*/ 0 w 195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14">
                  <a:moveTo>
                    <a:pt x="0" y="0"/>
                  </a:moveTo>
                  <a:lnTo>
                    <a:pt x="97" y="114"/>
                  </a:lnTo>
                  <a:lnTo>
                    <a:pt x="19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2EC84279-D186-4836-A0B7-0F7C5825F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555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628986EF-B0E1-488F-9D1C-6EA6B5D17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555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DF9DBF09-586C-4B3B-A27D-02449CBD2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2536"/>
              <a:ext cx="128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Female (age 65)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8396EB71-6F5A-4914-91D7-5C1378CE0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221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B1C26B5C-18E9-4EE3-BE42-AF666BEFC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1685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112F39B8-6555-4CE5-A50A-CCB855D30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" y="1675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4">
              <a:extLst>
                <a:ext uri="{FF2B5EF4-FFF2-40B4-BE49-F238E27FC236}">
                  <a16:creationId xmlns:a16="http://schemas.microsoft.com/office/drawing/2014/main" id="{82B17071-C42C-40A0-BBA3-3FCE777C9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542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88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84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>
            <a:extLst>
              <a:ext uri="{FF2B5EF4-FFF2-40B4-BE49-F238E27FC236}">
                <a16:creationId xmlns:a16="http://schemas.microsoft.com/office/drawing/2014/main" id="{843C8F34-78E6-4C72-B1BC-6D08C3B368D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74" y="1182573"/>
            <a:ext cx="8167673" cy="541336"/>
            <a:chOff x="528" y="619"/>
            <a:chExt cx="5145" cy="341"/>
          </a:xfrm>
        </p:grpSpPr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02C71102-A079-4C94-9159-FA3787B762F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8" y="619"/>
              <a:ext cx="5040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75FB3F7-B6B7-4FF7-BDEE-6AA25D6C0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619"/>
              <a:ext cx="506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2427D"/>
                  </a:solidFill>
                  <a:effectLst/>
                  <a:latin typeface="Khmer UI" panose="020B0502040204020203" pitchFamily="34" charset="0"/>
                  <a:cs typeface="Khmer UI" panose="020B0502040204020203" pitchFamily="34" charset="0"/>
                </a:rPr>
                <a:t>Many people greatly underestimate the time they will live in retirement 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hmer UI" panose="020B0502040204020203" pitchFamily="34" charset="0"/>
                <a:cs typeface="Khmer UI" panose="020B0502040204020203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3034A18-5746-489B-85BA-A0BD24059C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" y="814"/>
              <a:ext cx="4347" cy="29"/>
            </a:xfrm>
            <a:custGeom>
              <a:avLst/>
              <a:gdLst>
                <a:gd name="T0" fmla="*/ 0 w 4814"/>
                <a:gd name="T1" fmla="*/ 0 h 11"/>
                <a:gd name="T2" fmla="*/ 1203 w 4814"/>
                <a:gd name="T3" fmla="*/ 0 h 11"/>
                <a:gd name="T4" fmla="*/ 2407 w 4814"/>
                <a:gd name="T5" fmla="*/ 0 h 11"/>
                <a:gd name="T6" fmla="*/ 3610 w 4814"/>
                <a:gd name="T7" fmla="*/ 0 h 11"/>
                <a:gd name="T8" fmla="*/ 4814 w 4814"/>
                <a:gd name="T9" fmla="*/ 0 h 11"/>
                <a:gd name="T10" fmla="*/ 4814 w 4814"/>
                <a:gd name="T11" fmla="*/ 11 h 11"/>
                <a:gd name="T12" fmla="*/ 3610 w 4814"/>
                <a:gd name="T13" fmla="*/ 11 h 11"/>
                <a:gd name="T14" fmla="*/ 2407 w 4814"/>
                <a:gd name="T15" fmla="*/ 11 h 11"/>
                <a:gd name="T16" fmla="*/ 1203 w 4814"/>
                <a:gd name="T17" fmla="*/ 11 h 11"/>
                <a:gd name="T18" fmla="*/ 0 w 4814"/>
                <a:gd name="T19" fmla="*/ 11 h 11"/>
                <a:gd name="T20" fmla="*/ 0 w 4814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14" h="11">
                  <a:moveTo>
                    <a:pt x="0" y="0"/>
                  </a:moveTo>
                  <a:lnTo>
                    <a:pt x="1203" y="0"/>
                  </a:lnTo>
                  <a:lnTo>
                    <a:pt x="2407" y="0"/>
                  </a:lnTo>
                  <a:lnTo>
                    <a:pt x="3610" y="0"/>
                  </a:lnTo>
                  <a:lnTo>
                    <a:pt x="4814" y="0"/>
                  </a:lnTo>
                  <a:lnTo>
                    <a:pt x="4814" y="11"/>
                  </a:lnTo>
                  <a:lnTo>
                    <a:pt x="3610" y="11"/>
                  </a:lnTo>
                  <a:lnTo>
                    <a:pt x="2407" y="11"/>
                  </a:lnTo>
                  <a:lnTo>
                    <a:pt x="1203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2">
            <a:extLst>
              <a:ext uri="{FF2B5EF4-FFF2-40B4-BE49-F238E27FC236}">
                <a16:creationId xmlns:a16="http://schemas.microsoft.com/office/drawing/2014/main" id="{48C3833F-CEDA-42EA-AAE6-77890984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6" y="0"/>
            <a:ext cx="8918574" cy="762000"/>
          </a:xfrm>
        </p:spPr>
        <p:txBody>
          <a:bodyPr>
            <a:normAutofit/>
          </a:bodyPr>
          <a:lstStyle/>
          <a:p>
            <a:r>
              <a:rPr lang="en-US" dirty="0"/>
              <a:t>LONGEVITY RISK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EF5AC0A-BD1A-4B7B-8321-93C558BF0C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5425" y="1779588"/>
            <a:ext cx="7951788" cy="4660900"/>
            <a:chOff x="142" y="1121"/>
            <a:chExt cx="5009" cy="2936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D9A661A2-F272-4DB6-8C3F-4A1E16DBF85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2" y="1121"/>
              <a:ext cx="5009" cy="2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5DA1C777-19FB-402F-B969-4B6D3C46F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" y="3898"/>
              <a:ext cx="221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2427D"/>
                  </a:solidFill>
                  <a:effectLst/>
                  <a:latin typeface="Calibri" panose="020F0502020204030204" pitchFamily="34" charset="0"/>
                </a:rPr>
                <a:t>Source: 1996 US 2000 Annuity Male and Female Tables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9B8CD00-A692-4502-AF88-1D2A6448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635"/>
              <a:ext cx="967" cy="314"/>
            </a:xfrm>
            <a:prstGeom prst="rect">
              <a:avLst/>
            </a:prstGeom>
            <a:solidFill>
              <a:srgbClr val="FFC4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C6D599FA-3E82-4987-8913-820A9E942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635"/>
              <a:ext cx="967" cy="314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ACE10576-7687-40F6-A9DA-38E87C357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" y="1156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50%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E9C708C1-0546-4294-A7F0-7C2A777E3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1287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9D94B234-AE86-46F1-90F8-B331AC817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156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B46B212E-2189-452E-987D-8E3426083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287"/>
              <a:ext cx="67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B196B61F-A61F-4175-8580-4331527F7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35"/>
              <a:ext cx="1927" cy="314"/>
            </a:xfrm>
            <a:prstGeom prst="rect">
              <a:avLst/>
            </a:prstGeom>
            <a:solidFill>
              <a:srgbClr val="D1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082256EF-7941-45C6-81C0-527D7B079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35"/>
              <a:ext cx="1927" cy="314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C2A9284E-FF41-464E-9051-ACE29E0CE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1684"/>
              <a:ext cx="111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Male (age 65)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6AB5859E-3797-4B12-80E9-FDD43BE534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5" y="1644"/>
              <a:ext cx="0" cy="200"/>
            </a:xfrm>
            <a:prstGeom prst="line">
              <a:avLst/>
            </a:prstGeom>
            <a:noFill/>
            <a:ln w="17463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C3EDEBCC-40F1-4E8D-8BF9-A564BAABF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555"/>
              <a:ext cx="195" cy="114"/>
            </a:xfrm>
            <a:custGeom>
              <a:avLst/>
              <a:gdLst>
                <a:gd name="T0" fmla="*/ 0 w 195"/>
                <a:gd name="T1" fmla="*/ 0 h 114"/>
                <a:gd name="T2" fmla="*/ 97 w 195"/>
                <a:gd name="T3" fmla="*/ 114 h 114"/>
                <a:gd name="T4" fmla="*/ 195 w 195"/>
                <a:gd name="T5" fmla="*/ 0 h 114"/>
                <a:gd name="T6" fmla="*/ 0 w 195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14">
                  <a:moveTo>
                    <a:pt x="0" y="0"/>
                  </a:moveTo>
                  <a:lnTo>
                    <a:pt x="97" y="114"/>
                  </a:lnTo>
                  <a:lnTo>
                    <a:pt x="1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2427C395-0B60-4EC2-B823-4DE2BCDAB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555"/>
              <a:ext cx="195" cy="114"/>
            </a:xfrm>
            <a:custGeom>
              <a:avLst/>
              <a:gdLst>
                <a:gd name="T0" fmla="*/ 0 w 195"/>
                <a:gd name="T1" fmla="*/ 0 h 114"/>
                <a:gd name="T2" fmla="*/ 97 w 195"/>
                <a:gd name="T3" fmla="*/ 114 h 114"/>
                <a:gd name="T4" fmla="*/ 195 w 195"/>
                <a:gd name="T5" fmla="*/ 0 h 114"/>
                <a:gd name="T6" fmla="*/ 0 w 195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14">
                  <a:moveTo>
                    <a:pt x="0" y="0"/>
                  </a:moveTo>
                  <a:lnTo>
                    <a:pt x="97" y="114"/>
                  </a:lnTo>
                  <a:lnTo>
                    <a:pt x="19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20F84AB7-6C1F-4657-B4EE-9779EAD88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555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A09E0CDA-2E5B-4711-9265-11C593E56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555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F54F7717-750E-4AE4-A40C-13ADD457A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" y="2475"/>
              <a:ext cx="1172" cy="342"/>
            </a:xfrm>
            <a:prstGeom prst="rect">
              <a:avLst/>
            </a:prstGeom>
            <a:solidFill>
              <a:srgbClr val="839E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BCD8005B-253A-4B10-BE2F-90AE6EBF1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" y="2475"/>
              <a:ext cx="1172" cy="342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51AA5C2C-1C3A-472C-A440-BFB90AA57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2475"/>
              <a:ext cx="2264" cy="342"/>
            </a:xfrm>
            <a:prstGeom prst="rect">
              <a:avLst/>
            </a:prstGeom>
            <a:solidFill>
              <a:srgbClr val="3F50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8C112AD2-E434-49CF-9500-A354A393D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2475"/>
              <a:ext cx="2264" cy="342"/>
            </a:xfrm>
            <a:prstGeom prst="rect">
              <a:avLst/>
            </a:prstGeom>
            <a:noFill/>
            <a:ln w="9525" cap="flat">
              <a:solidFill>
                <a:srgbClr val="02427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A206CE45-4B97-488D-9855-83D460BC9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2536"/>
              <a:ext cx="128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Female (age 65)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D68C0F59-9844-4DAA-BD72-8F7BF2273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2" y="2472"/>
              <a:ext cx="6" cy="194"/>
            </a:xfrm>
            <a:prstGeom prst="line">
              <a:avLst/>
            </a:prstGeom>
            <a:noFill/>
            <a:ln w="17463" cap="flat">
              <a:solidFill>
                <a:srgbClr val="0258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50577E3D-F291-43B6-8A63-AA28F37A5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" y="2079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50%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BDFA76F6-33ED-4EE9-8CA5-96B8C2DA3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0" y="2212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C264BC84-C3DC-4B8C-9FFA-2102CE553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" y="2085"/>
              <a:ext cx="77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25% Chance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56F5BC3C-EE52-40BD-94FC-7B4B6BE3B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16"/>
              <a:ext cx="67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living beyond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5DBA0249-C829-41CE-BB09-AB7CB3CEE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2389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22FE2786-EE8B-4013-A0D7-42E4CA44D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2389"/>
              <a:ext cx="200" cy="114"/>
            </a:xfrm>
            <a:custGeom>
              <a:avLst/>
              <a:gdLst>
                <a:gd name="T0" fmla="*/ 0 w 200"/>
                <a:gd name="T1" fmla="*/ 0 h 114"/>
                <a:gd name="T2" fmla="*/ 100 w 200"/>
                <a:gd name="T3" fmla="*/ 114 h 114"/>
                <a:gd name="T4" fmla="*/ 200 w 200"/>
                <a:gd name="T5" fmla="*/ 0 h 114"/>
                <a:gd name="T6" fmla="*/ 0 w 200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14">
                  <a:moveTo>
                    <a:pt x="0" y="0"/>
                  </a:moveTo>
                  <a:lnTo>
                    <a:pt x="100" y="114"/>
                  </a:ln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7A855B73-9F86-4327-9D64-BB3F91E2F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" y="2400"/>
              <a:ext cx="194" cy="115"/>
            </a:xfrm>
            <a:custGeom>
              <a:avLst/>
              <a:gdLst>
                <a:gd name="T0" fmla="*/ 0 w 194"/>
                <a:gd name="T1" fmla="*/ 0 h 115"/>
                <a:gd name="T2" fmla="*/ 97 w 194"/>
                <a:gd name="T3" fmla="*/ 115 h 115"/>
                <a:gd name="T4" fmla="*/ 194 w 194"/>
                <a:gd name="T5" fmla="*/ 0 h 115"/>
                <a:gd name="T6" fmla="*/ 0 w 194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115">
                  <a:moveTo>
                    <a:pt x="0" y="0"/>
                  </a:moveTo>
                  <a:lnTo>
                    <a:pt x="97" y="115"/>
                  </a:lnTo>
                  <a:lnTo>
                    <a:pt x="1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8859E388-9B9D-4CE4-AEA2-6A4E0BEBA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" y="2400"/>
              <a:ext cx="194" cy="115"/>
            </a:xfrm>
            <a:custGeom>
              <a:avLst/>
              <a:gdLst>
                <a:gd name="T0" fmla="*/ 0 w 194"/>
                <a:gd name="T1" fmla="*/ 0 h 115"/>
                <a:gd name="T2" fmla="*/ 97 w 194"/>
                <a:gd name="T3" fmla="*/ 115 h 115"/>
                <a:gd name="T4" fmla="*/ 194 w 194"/>
                <a:gd name="T5" fmla="*/ 0 h 115"/>
                <a:gd name="T6" fmla="*/ 0 w 194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115">
                  <a:moveTo>
                    <a:pt x="0" y="0"/>
                  </a:moveTo>
                  <a:lnTo>
                    <a:pt x="97" y="115"/>
                  </a:lnTo>
                  <a:lnTo>
                    <a:pt x="19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solidFill>
                <a:srgbClr val="0258A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5C414095-7386-426A-90E3-AEE35E33B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1685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B9305265-42D3-4BF8-8F62-8D103911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" y="1675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id="{31E88D39-1814-43CF-8C64-9258CF34E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542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88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9DBD87B4-290A-48E8-82BF-462C4A83F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8" y="2532"/>
              <a:ext cx="28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94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4812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sz="1400" b="1" i="1" baseline="0" dirty="0" smtClean="0">
            <a:solidFill>
              <a:srgbClr val="287BA4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17821</TotalTime>
  <Words>2204</Words>
  <Application>Microsoft Office PowerPoint</Application>
  <PresentationFormat>On-screen Show (4:3)</PresentationFormat>
  <Paragraphs>537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Adobe Caslon Pro</vt:lpstr>
      <vt:lpstr>Adobe Kaiti Std R</vt:lpstr>
      <vt:lpstr>Arial</vt:lpstr>
      <vt:lpstr>Calibri</vt:lpstr>
      <vt:lpstr>Cambria</vt:lpstr>
      <vt:lpstr>Candara</vt:lpstr>
      <vt:lpstr>Century Gothic</vt:lpstr>
      <vt:lpstr>Courier New</vt:lpstr>
      <vt:lpstr>Gill Sans MT</vt:lpstr>
      <vt:lpstr>Khmer UI</vt:lpstr>
      <vt:lpstr>Segoe UI</vt:lpstr>
      <vt:lpstr>Segoe UI Semilight</vt:lpstr>
      <vt:lpstr>Wingdings</vt:lpstr>
      <vt:lpstr>Custom Design</vt:lpstr>
      <vt:lpstr>1_Office Theme</vt:lpstr>
      <vt:lpstr>PowerPoint Presentation</vt:lpstr>
      <vt:lpstr> TABLE OF CONTENTS </vt:lpstr>
      <vt:lpstr>OVERVIEW OF VA BASE PRODUCT</vt:lpstr>
      <vt:lpstr>THE PROBLEM</vt:lpstr>
      <vt:lpstr>THE RISKS</vt:lpstr>
      <vt:lpstr>PowerPoint Presentation</vt:lpstr>
      <vt:lpstr>INFLATION RISK</vt:lpstr>
      <vt:lpstr>LONGEVITY RISK</vt:lpstr>
      <vt:lpstr>LONGEVITY RISK</vt:lpstr>
      <vt:lpstr>LONGEVITY RISK</vt:lpstr>
      <vt:lpstr>THE SOLUTION</vt:lpstr>
      <vt:lpstr>VARIABLE ANNUITIES – GMxB HISTORY</vt:lpstr>
      <vt:lpstr>PRINCIPLES – BASED APPROACH FOR STATUTORY RESERVING &amp; CAPITAL</vt:lpstr>
      <vt:lpstr>PowerPoint Presentation</vt:lpstr>
      <vt:lpstr>WHAT IS IT?</vt:lpstr>
      <vt:lpstr>WHY WAS IT INTRODUCED?</vt:lpstr>
      <vt:lpstr>WHERE DOES IT APPLY?</vt:lpstr>
      <vt:lpstr>WHERE DOES IT APPLY? </vt:lpstr>
      <vt:lpstr>BENEFITS TO VALUATION AND FINANCIAL REPORTING</vt:lpstr>
      <vt:lpstr>BACKGROUND – STATUTORY VA RESERVES AND CAPITAL</vt:lpstr>
      <vt:lpstr>PowerPoint Presentation</vt:lpstr>
      <vt:lpstr>PowerPoint Presentation</vt:lpstr>
      <vt:lpstr>PowerPoint Presentation</vt:lpstr>
      <vt:lpstr>NAIC VA STATUTORY REVIEW</vt:lpstr>
      <vt:lpstr>NAIC VA RESERVES AND CAPITAL FRAMEWORK – BACKGROUND</vt:lpstr>
      <vt:lpstr>NAIC VA RESERVES AND CAPTIAL FRAMEWORK – UPDATE</vt:lpstr>
      <vt:lpstr>VA FRAMEWORK – NOTABLE ELEMENTS</vt:lpstr>
      <vt:lpstr>VA FRAMEWORK – STANDARD SCENARIO</vt:lpstr>
      <vt:lpstr>VA FRAMEWORK – NEXT STEPS</vt:lpstr>
      <vt:lpstr>THE VA VALUATION LANDSCAPE</vt:lpstr>
      <vt:lpstr>PowerPoint Presentation</vt:lpstr>
      <vt:lpstr>PowerPoint Presentation</vt:lpstr>
    </vt:vector>
  </TitlesOfParts>
  <Company>Pacific 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adeocamp</dc:creator>
  <cp:lastModifiedBy>Abramovich, Peter</cp:lastModifiedBy>
  <cp:revision>2813</cp:revision>
  <dcterms:created xsi:type="dcterms:W3CDTF">2015-04-24T16:16:06Z</dcterms:created>
  <dcterms:modified xsi:type="dcterms:W3CDTF">2018-10-31T23:46:16Z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2114951914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Chelsea.A.Shudtz@ssa.gov</vt:lpwstr>
  </property>
  <property fmtid="{D5CDD505-2E9C-101B-9397-08002B2CF9AE}" pid="6" name="_AuthorEmailDisplayName">
    <vt:lpwstr>Shudtz, Chelsea A.</vt:lpwstr>
  </property>
</Properties>
</file>